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61" r:id="rId4"/>
    <p:sldId id="257" r:id="rId5"/>
    <p:sldId id="260" r:id="rId6"/>
    <p:sldId id="259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87" d="100"/>
          <a:sy n="87" d="100"/>
        </p:scale>
        <p:origin x="-6" y="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28B8A5-8200-4DF7-B3A9-AC1CF853553C}" type="datetimeFigureOut">
              <a:rPr lang="en-US" smtClean="0"/>
              <a:pPr/>
              <a:t>8/17/2012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9912F-955A-41F4-B276-0FFF04E61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9912F-955A-41F4-B276-0FFF04E618E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9912F-955A-41F4-B276-0FFF04E618E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9912F-955A-41F4-B276-0FFF04E618E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9912F-955A-41F4-B276-0FFF04E618E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9912F-955A-41F4-B276-0FFF04E618E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9912F-955A-41F4-B276-0FFF04E618E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9912F-955A-41F4-B276-0FFF04E618E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EE58-808E-4E15-B0FC-000A0D077CB2}" type="datetimeFigureOut">
              <a:rPr lang="en-US" smtClean="0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E8498-0568-41D2-B1AD-FEEC12E21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EE58-808E-4E15-B0FC-000A0D077CB2}" type="datetimeFigureOut">
              <a:rPr lang="en-US" smtClean="0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E8498-0568-41D2-B1AD-FEEC12E21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EE58-808E-4E15-B0FC-000A0D077CB2}" type="datetimeFigureOut">
              <a:rPr lang="en-US" smtClean="0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E8498-0568-41D2-B1AD-FEEC12E21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EE58-808E-4E15-B0FC-000A0D077CB2}" type="datetimeFigureOut">
              <a:rPr lang="en-US" smtClean="0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E8498-0568-41D2-B1AD-FEEC12E21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EE58-808E-4E15-B0FC-000A0D077CB2}" type="datetimeFigureOut">
              <a:rPr lang="en-US" smtClean="0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E8498-0568-41D2-B1AD-FEEC12E21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EE58-808E-4E15-B0FC-000A0D077CB2}" type="datetimeFigureOut">
              <a:rPr lang="en-US" smtClean="0"/>
              <a:pPr/>
              <a:t>8/17/2012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E8498-0568-41D2-B1AD-FEEC12E21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EE58-808E-4E15-B0FC-000A0D077CB2}" type="datetimeFigureOut">
              <a:rPr lang="en-US" smtClean="0"/>
              <a:pPr/>
              <a:t>8/17/2012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E8498-0568-41D2-B1AD-FEEC12E21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EE58-808E-4E15-B0FC-000A0D077CB2}" type="datetimeFigureOut">
              <a:rPr lang="en-US" smtClean="0"/>
              <a:pPr/>
              <a:t>8/17/2012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E8498-0568-41D2-B1AD-FEEC12E21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EE58-808E-4E15-B0FC-000A0D077CB2}" type="datetimeFigureOut">
              <a:rPr lang="en-US" smtClean="0"/>
              <a:pPr/>
              <a:t>8/17/2012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E8498-0568-41D2-B1AD-FEEC12E21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EE58-808E-4E15-B0FC-000A0D077CB2}" type="datetimeFigureOut">
              <a:rPr lang="en-US" smtClean="0"/>
              <a:pPr/>
              <a:t>8/17/2012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E8498-0568-41D2-B1AD-FEEC12E21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EE58-808E-4E15-B0FC-000A0D077CB2}" type="datetimeFigureOut">
              <a:rPr lang="en-US" smtClean="0"/>
              <a:pPr/>
              <a:t>8/17/2012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E8498-0568-41D2-B1AD-FEEC12E21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BEE58-808E-4E15-B0FC-000A0D077CB2}" type="datetimeFigureOut">
              <a:rPr lang="en-US" smtClean="0"/>
              <a:pPr/>
              <a:t>8/17/2012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E8498-0568-41D2-B1AD-FEEC12E21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 </a:t>
            </a:r>
            <a:r>
              <a:rPr lang="en-US" dirty="0" smtClean="0"/>
              <a:t>UGANDA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81000"/>
          </a:xfrm>
        </p:spPr>
        <p:txBody>
          <a:bodyPr>
            <a:normAutofit fontScale="90000"/>
          </a:bodyPr>
          <a:lstStyle/>
          <a:p>
            <a:r>
              <a:rPr lang="en-US" sz="2200" dirty="0" smtClean="0"/>
              <a:t>MODULES AND PIAs APPLICABLE TO UGANDA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762001"/>
          <a:ext cx="8001000" cy="6518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3500"/>
                <a:gridCol w="1333500"/>
                <a:gridCol w="1981200"/>
                <a:gridCol w="685800"/>
                <a:gridCol w="1778000"/>
                <a:gridCol w="889000"/>
              </a:tblGrid>
              <a:tr h="441182">
                <a:tc>
                  <a:txBody>
                    <a:bodyPr/>
                    <a:lstStyle/>
                    <a:p>
                      <a:r>
                        <a:rPr lang="en-US" dirty="0" smtClean="0"/>
                        <a:t>PIA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KPA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BLOCK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Y/N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60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Efficiency, safety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B0-85</a:t>
                      </a:r>
                    </a:p>
                    <a:p>
                      <a:r>
                        <a:rPr lang="en-US" dirty="0" smtClean="0"/>
                        <a:t>Air traffic situational awareness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711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Efficiency,  capacity and environment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B0-86</a:t>
                      </a:r>
                    </a:p>
                    <a:p>
                      <a:r>
                        <a:rPr lang="en-US" dirty="0" smtClean="0"/>
                        <a:t>Improved</a:t>
                      </a:r>
                      <a:r>
                        <a:rPr lang="en-US" baseline="0" dirty="0" smtClean="0"/>
                        <a:t> access to optimum flight levels through climb/ descent procedures using ADS 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0862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Efficiency, safety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B0-101</a:t>
                      </a:r>
                    </a:p>
                    <a:p>
                      <a:r>
                        <a:rPr lang="en-US" dirty="0" smtClean="0"/>
                        <a:t>ACAS improvement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16197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Safety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B0-102</a:t>
                      </a:r>
                    </a:p>
                    <a:p>
                      <a:r>
                        <a:rPr lang="en-US" dirty="0" smtClean="0"/>
                        <a:t>Increase</a:t>
                      </a:r>
                      <a:r>
                        <a:rPr lang="en-US" baseline="0" dirty="0" smtClean="0"/>
                        <a:t>d effectiveness of ground based safety nets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>
            <a:normAutofit/>
          </a:bodyPr>
          <a:lstStyle/>
          <a:p>
            <a:r>
              <a:rPr lang="en-US" sz="2200" dirty="0" smtClean="0"/>
              <a:t>MODULES AND PIAs APPLICABLE TO UGANDA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229600" cy="4787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2057400"/>
                <a:gridCol w="685800"/>
                <a:gridCol w="1828800"/>
                <a:gridCol w="914400"/>
              </a:tblGrid>
              <a:tr h="398505">
                <a:tc>
                  <a:txBody>
                    <a:bodyPr/>
                    <a:lstStyle/>
                    <a:p>
                      <a:r>
                        <a:rPr lang="en-US" dirty="0" smtClean="0"/>
                        <a:t>PIA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KPA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BLOCK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Y/N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8505">
                <a:tc>
                  <a:txBody>
                    <a:bodyPr/>
                    <a:lstStyle/>
                    <a:p>
                      <a:r>
                        <a:rPr lang="en-US" dirty="0" smtClean="0"/>
                        <a:t>EFFICIENT FLIGHT PATH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Efficiency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B0-05</a:t>
                      </a:r>
                    </a:p>
                    <a:p>
                      <a:r>
                        <a:rPr lang="en-US" dirty="0" smtClean="0"/>
                        <a:t>Improved flexibility and efficiency in descent profiles CDOs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985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Capacity, efficiency, safety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B0-40</a:t>
                      </a:r>
                    </a:p>
                    <a:p>
                      <a:r>
                        <a:rPr lang="en-US" dirty="0" smtClean="0"/>
                        <a:t>Improved safety and efficiency through the initial application of data link en-route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985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Efficiency, environment,</a:t>
                      </a:r>
                      <a:r>
                        <a:rPr lang="en-US" baseline="0" dirty="0" smtClean="0"/>
                        <a:t> safety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B0-20</a:t>
                      </a:r>
                    </a:p>
                    <a:p>
                      <a:r>
                        <a:rPr lang="en-US" dirty="0" smtClean="0"/>
                        <a:t>Improved flexibility and efficiency in departure profiles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ANRF 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REFER TO WORD DOC.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IFSET FUEL SAVINGS</a:t>
            </a:r>
            <a:endParaRPr lang="en-US" sz="28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407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1844040"/>
                <a:gridCol w="1813560"/>
                <a:gridCol w="147828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Scenario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Old Fuel Consumption in Kg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New Fuel Consumption in Kg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       Savings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in Kg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Savings(%)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Operations1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255300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221600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-33700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-13.2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Operations2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Operations3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694900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592400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-102500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-14.8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Operations3a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87500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74500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-13000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-14.9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 OF PARTICIPANTS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OKOT GEOFREY</a:t>
            </a:r>
          </a:p>
          <a:p>
            <a:r>
              <a:rPr lang="en-US" dirty="0" smtClean="0"/>
              <a:t>BARONGO RONNEY</a:t>
            </a:r>
          </a:p>
          <a:p>
            <a:r>
              <a:rPr lang="en-US" dirty="0" smtClean="0"/>
              <a:t>KANIKE MOSES</a:t>
            </a:r>
          </a:p>
          <a:p>
            <a:r>
              <a:rPr lang="en-US" dirty="0" smtClean="0"/>
              <a:t>WANJALA DANIEL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r>
              <a:rPr lang="en-US" sz="1600" dirty="0" smtClean="0"/>
              <a:t>CURRENT AIRNAVIGATION INFRASTRUCTURE</a:t>
            </a:r>
            <a:endParaRPr lang="en-US" sz="1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609600"/>
            <a:ext cx="67056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AIR NAVIGATION INFRASTRUCTURE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5NDBs</a:t>
            </a:r>
          </a:p>
          <a:p>
            <a:r>
              <a:rPr lang="en-US" dirty="0" smtClean="0"/>
              <a:t>2DVOR/DME</a:t>
            </a:r>
          </a:p>
          <a:p>
            <a:r>
              <a:rPr lang="en-US" dirty="0" smtClean="0"/>
              <a:t>RADAR SSR MODE-S ADS-B CAPABILITY RANGE 240Nm</a:t>
            </a:r>
          </a:p>
          <a:p>
            <a:r>
              <a:rPr lang="en-US" dirty="0" smtClean="0"/>
              <a:t>1ILS</a:t>
            </a:r>
          </a:p>
          <a:p>
            <a:r>
              <a:rPr lang="en-US" dirty="0" smtClean="0"/>
              <a:t>10SIDs/10STARs basic GNSS</a:t>
            </a:r>
          </a:p>
          <a:p>
            <a:r>
              <a:rPr lang="en-US" dirty="0" smtClean="0"/>
              <a:t>4RUNWAYS AT ENTEBBE</a:t>
            </a:r>
          </a:p>
          <a:p>
            <a:r>
              <a:rPr lang="en-US" dirty="0" smtClean="0"/>
              <a:t>VHF COVERAGE 100%</a:t>
            </a:r>
          </a:p>
          <a:p>
            <a:r>
              <a:rPr lang="en-US" dirty="0" smtClean="0"/>
              <a:t>3CONTROLLED AERODROMES</a:t>
            </a:r>
          </a:p>
          <a:p>
            <a:r>
              <a:rPr lang="en-US" dirty="0" smtClean="0"/>
              <a:t>10 AIRWAYS 3 of which are RNAV10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INFRASTRUCTIRE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AFTN</a:t>
            </a:r>
          </a:p>
          <a:p>
            <a:r>
              <a:rPr lang="en-US" dirty="0" smtClean="0"/>
              <a:t>ATS/DS</a:t>
            </a:r>
          </a:p>
          <a:p>
            <a:r>
              <a:rPr lang="en-US" dirty="0" smtClean="0"/>
              <a:t>AMS</a:t>
            </a:r>
          </a:p>
          <a:p>
            <a:r>
              <a:rPr lang="en-US" dirty="0" smtClean="0"/>
              <a:t>WGS-84 FOR 5 AERODROMES ALL WAYPOINTS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609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MODULES AND PIAs APPLICABLE TO UGANDA.</a:t>
            </a:r>
            <a:endParaRPr lang="en-US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914400"/>
          <a:ext cx="8229600" cy="5186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2057400"/>
                <a:gridCol w="685800"/>
                <a:gridCol w="1828800"/>
                <a:gridCol w="914400"/>
              </a:tblGrid>
              <a:tr h="3985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8505">
                <a:tc>
                  <a:txBody>
                    <a:bodyPr/>
                    <a:lstStyle/>
                    <a:p>
                      <a:r>
                        <a:rPr lang="en-US" dirty="0" smtClean="0"/>
                        <a:t>PIA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KPA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BLOCK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Y/N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826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AIRPORT OPERATIONS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Accessibility/equity, capacity, efficiency, environment, safety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B0-65 </a:t>
                      </a:r>
                    </a:p>
                    <a:p>
                      <a:r>
                        <a:rPr lang="en-US" dirty="0" smtClean="0"/>
                        <a:t>Optimization of approach procedures including</a:t>
                      </a:r>
                      <a:r>
                        <a:rPr lang="en-US" baseline="0" dirty="0" smtClean="0"/>
                        <a:t> vertical guidance.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850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Capacity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B0-70</a:t>
                      </a:r>
                    </a:p>
                    <a:p>
                      <a:r>
                        <a:rPr lang="en-US" dirty="0" smtClean="0"/>
                        <a:t>Increased runway throughput through wake turbulence separation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Subject</a:t>
                      </a:r>
                      <a:r>
                        <a:rPr lang="en-US" baseline="0" dirty="0" smtClean="0"/>
                        <a:t> to cost benefit </a:t>
                      </a:r>
                      <a:r>
                        <a:rPr lang="en-US" baseline="0" dirty="0" err="1" smtClean="0"/>
                        <a:t>analysiss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850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Capacity, efficiency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BO-15</a:t>
                      </a:r>
                    </a:p>
                    <a:p>
                      <a:r>
                        <a:rPr lang="en-US" dirty="0" smtClean="0"/>
                        <a:t>Improved traffic flow through runway sequencing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MODULES AND PIAs APPLICABLE TO UGANDA.</a:t>
            </a:r>
            <a:endParaRPr lang="en-US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8229600" cy="5061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2057400"/>
                <a:gridCol w="685800"/>
                <a:gridCol w="1828800"/>
                <a:gridCol w="914400"/>
              </a:tblGrid>
              <a:tr h="398505">
                <a:tc>
                  <a:txBody>
                    <a:bodyPr/>
                    <a:lstStyle/>
                    <a:p>
                      <a:r>
                        <a:rPr lang="en-US" dirty="0" smtClean="0"/>
                        <a:t>PIA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KPA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BLOCK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Y/N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85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Access ,capacity, efficiency, environment, safety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B0-75</a:t>
                      </a:r>
                    </a:p>
                    <a:p>
                      <a:r>
                        <a:rPr lang="en-US" dirty="0" smtClean="0"/>
                        <a:t>Safety and efficiency of surface operations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CAT1 operations, visibility is OK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850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Capacity, efficiency, environment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BO-80</a:t>
                      </a:r>
                    </a:p>
                    <a:p>
                      <a:r>
                        <a:rPr lang="en-US" dirty="0" smtClean="0"/>
                        <a:t>Improved airport operations through airport CDM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77399">
                <a:tc>
                  <a:txBody>
                    <a:bodyPr/>
                    <a:lstStyle/>
                    <a:p>
                      <a:r>
                        <a:rPr lang="en-US" dirty="0" smtClean="0"/>
                        <a:t>GLOBALLY INTERROPERABLE SYSTEMS DATA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Capacity, efficiency, safety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B0-25</a:t>
                      </a:r>
                    </a:p>
                    <a:p>
                      <a:r>
                        <a:rPr lang="en-US" dirty="0" smtClean="0"/>
                        <a:t>Increased interoperability, efficiency</a:t>
                      </a:r>
                      <a:r>
                        <a:rPr lang="en-US" baseline="0" dirty="0" smtClean="0"/>
                        <a:t> and capacity through ground- ground integration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MODULES AND PIAs APPLICABLE TO UGANDA.</a:t>
            </a:r>
            <a:endParaRPr lang="en-US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914400"/>
          <a:ext cx="8153400" cy="5780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8900"/>
                <a:gridCol w="1358900"/>
                <a:gridCol w="2038350"/>
                <a:gridCol w="679450"/>
                <a:gridCol w="1811867"/>
                <a:gridCol w="905933"/>
              </a:tblGrid>
              <a:tr h="45214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2148">
                <a:tc>
                  <a:txBody>
                    <a:bodyPr/>
                    <a:lstStyle/>
                    <a:p>
                      <a:r>
                        <a:rPr lang="en-US" dirty="0" smtClean="0"/>
                        <a:t>PIA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KPA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BLOCK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Y/N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247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Environment, safety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B0-30</a:t>
                      </a:r>
                    </a:p>
                    <a:p>
                      <a:r>
                        <a:rPr lang="en-US" dirty="0" smtClean="0"/>
                        <a:t>Service improvements through digital aeronautical information management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937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Capacity, environment, safety, efficiency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B0-105</a:t>
                      </a:r>
                    </a:p>
                    <a:p>
                      <a:r>
                        <a:rPr lang="en-US" dirty="0" smtClean="0"/>
                        <a:t>Metrological information supporting enhanced operational efficiency and safety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sz="2200" dirty="0" smtClean="0"/>
              <a:t>MODULES AND PIAs APPLICABLE TO UGANDA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990599"/>
          <a:ext cx="8153400" cy="5961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8900"/>
                <a:gridCol w="1358900"/>
                <a:gridCol w="2038350"/>
                <a:gridCol w="679450"/>
                <a:gridCol w="1811867"/>
                <a:gridCol w="905933"/>
              </a:tblGrid>
              <a:tr h="41425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252">
                <a:tc>
                  <a:txBody>
                    <a:bodyPr/>
                    <a:lstStyle/>
                    <a:p>
                      <a:r>
                        <a:rPr lang="en-US" dirty="0" smtClean="0"/>
                        <a:t>PIA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KPA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BLOCK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Y/N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60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CAPACITY AND FLEXIBLE FLIGHT PATHS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Access/equity,</a:t>
                      </a:r>
                      <a:r>
                        <a:rPr lang="en-US" baseline="0" dirty="0" smtClean="0"/>
                        <a:t> capacity, efficiency, environment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B0-10 </a:t>
                      </a:r>
                    </a:p>
                    <a:p>
                      <a:r>
                        <a:rPr lang="en-US" dirty="0" smtClean="0"/>
                        <a:t>Improved operations through enhanced</a:t>
                      </a:r>
                      <a:r>
                        <a:rPr lang="en-US" baseline="0" dirty="0" smtClean="0"/>
                        <a:t> en-route trajectories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60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Access, capacity, efficiency,</a:t>
                      </a:r>
                      <a:r>
                        <a:rPr lang="en-US" baseline="0" dirty="0" smtClean="0"/>
                        <a:t> environment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B0-35</a:t>
                      </a:r>
                    </a:p>
                    <a:p>
                      <a:r>
                        <a:rPr lang="en-US" dirty="0" smtClean="0"/>
                        <a:t>Improved flow performance through planning based on a</a:t>
                      </a:r>
                      <a:r>
                        <a:rPr lang="en-US" baseline="0" dirty="0" smtClean="0"/>
                        <a:t> network-wide view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Medium</a:t>
                      </a:r>
                      <a:r>
                        <a:rPr lang="en-US" baseline="0" dirty="0" smtClean="0"/>
                        <a:t> traffic densities</a:t>
                      </a:r>
                    </a:p>
                    <a:p>
                      <a:r>
                        <a:rPr lang="en-US" baseline="0" dirty="0" smtClean="0"/>
                        <a:t>To use CDM, Improved infrastructure.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08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Capacity, efficiency, safety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BO-84</a:t>
                      </a:r>
                    </a:p>
                    <a:p>
                      <a:r>
                        <a:rPr lang="en-US" dirty="0" smtClean="0"/>
                        <a:t>Initial capacity for ground based cooperative surveillance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480</Words>
  <Application>Microsoft Office PowerPoint</Application>
  <PresentationFormat>On-screen Show (4:3)</PresentationFormat>
  <Paragraphs>174</Paragraphs>
  <Slides>13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  UGANDA</vt:lpstr>
      <vt:lpstr>LIST OF PARTICIPANTS</vt:lpstr>
      <vt:lpstr>CURRENT AIRNAVIGATION INFRASTRUCTURE</vt:lpstr>
      <vt:lpstr>CURRENT AIR NAVIGATION INFRASTRUCTURE</vt:lpstr>
      <vt:lpstr>INFRASTRUCTIRE</vt:lpstr>
      <vt:lpstr>MODULES AND PIAs APPLICABLE TO UGANDA.</vt:lpstr>
      <vt:lpstr>MODULES AND PIAs APPLICABLE TO UGANDA.</vt:lpstr>
      <vt:lpstr>MODULES AND PIAs APPLICABLE TO UGANDA.</vt:lpstr>
      <vt:lpstr>MODULES AND PIAs APPLICABLE TO UGANDA.</vt:lpstr>
      <vt:lpstr>MODULES AND PIAs APPLICABLE TO UGANDA.</vt:lpstr>
      <vt:lpstr>MODULES AND PIAs APPLICABLE TO UGANDA.</vt:lpstr>
      <vt:lpstr>ANRF FORMS</vt:lpstr>
      <vt:lpstr>IFSET FUEL SAVINGS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EXERCISE ANRF IFSET UGANDA</dc:title>
  <dc:creator>User</dc:creator>
  <cp:lastModifiedBy>hp</cp:lastModifiedBy>
  <cp:revision>33</cp:revision>
  <dcterms:created xsi:type="dcterms:W3CDTF">2012-08-16T05:08:52Z</dcterms:created>
  <dcterms:modified xsi:type="dcterms:W3CDTF">2012-08-17T05:28:15Z</dcterms:modified>
</cp:coreProperties>
</file>