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5" r:id="rId2"/>
    <p:sldId id="286" r:id="rId3"/>
    <p:sldId id="287" r:id="rId4"/>
    <p:sldId id="298" r:id="rId5"/>
    <p:sldId id="297" r:id="rId6"/>
    <p:sldId id="296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10" r:id="rId16"/>
    <p:sldId id="313" r:id="rId17"/>
    <p:sldId id="314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435FAA"/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3" autoAdjust="0"/>
  </p:normalViewPr>
  <p:slideViewPr>
    <p:cSldViewPr>
      <p:cViewPr>
        <p:scale>
          <a:sx n="62" d="100"/>
          <a:sy n="62" d="100"/>
        </p:scale>
        <p:origin x="-516" y="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5244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2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7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11271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264" y="4344025"/>
            <a:ext cx="5025473" cy="41144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11271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264" y="4344025"/>
            <a:ext cx="5025473" cy="41144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11271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264" y="4344025"/>
            <a:ext cx="5025473" cy="41144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11271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264" y="4344025"/>
            <a:ext cx="5025473" cy="41144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11271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264" y="4344025"/>
            <a:ext cx="5025473" cy="41144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Global ATM System-Plg&amp;Imp-Tutorial-1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7AF61-C2F5-4B76-8DCE-F984CA5854C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8132" name="Rectangle 7"/>
          <p:cNvSpPr txBox="1">
            <a:spLocks noGrp="1" noChangeArrowheads="1"/>
          </p:cNvSpPr>
          <p:nvPr/>
        </p:nvSpPr>
        <p:spPr bwMode="auto">
          <a:xfrm>
            <a:off x="3884415" y="8685893"/>
            <a:ext cx="2973586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defTabSz="914485"/>
            <a:fld id="{76BF1230-8666-47B6-843E-58067D321A15}" type="slidenum">
              <a:rPr lang="en-US" sz="1100"/>
              <a:pPr algn="r" defTabSz="914485"/>
              <a:t>7</a:t>
            </a:fld>
            <a:endParaRPr lang="en-US" sz="1100" dirty="0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sldNum="0"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848600" cy="2765425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Performance Framework for Efficiency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H. Sudarshan</a:t>
            </a:r>
            <a:endParaRPr lang="en-GB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752600"/>
            <a:ext cx="48768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/>
              <a:t>SIP/2012/ASBU/Nairobi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-WP/5</a:t>
            </a:r>
            <a:br>
              <a:rPr lang="en-GB" sz="1800" dirty="0" smtClean="0">
                <a:latin typeface="Times New Roman" pitchFamily="18" charset="0"/>
                <a:cs typeface="Times New Roman" pitchFamily="18" charset="0"/>
              </a:rPr>
            </a:b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596900" y="6369050"/>
            <a:ext cx="1571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z="100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315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/>
              <a:t>Performance Framework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Terminology (2/3)</a:t>
            </a:r>
            <a:endParaRPr lang="en-GB" sz="3600" b="1" dirty="0" smtClean="0">
              <a:solidFill>
                <a:schemeClr val="bg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7630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+mj-lt"/>
                <a:cs typeface="Arial" charset="0"/>
              </a:rPr>
              <a:t>Performance Objective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Arial" charset="0"/>
              </a:rPr>
              <a:t>Each expectation should be reached through a set of specific, measurable, achievable, relevant and timely (SMART)  performance objectives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Arial" charset="0"/>
              </a:rPr>
              <a:t>Performance Objectives is defined in a qualitative way - a desired trend from today’s performance (e.g. improvement), within a well specified ATM planning environment. In other words it is a high level statement of outcome that  satisfies ATM community expectations.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Arial" charset="0"/>
              </a:rPr>
              <a:t>Example :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In ASBU approach the module itself becomes performance objective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–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ASBU B0-15: I</a:t>
            </a:r>
            <a:r>
              <a:rPr lang="en-US" sz="2400" dirty="0" smtClean="0">
                <a:solidFill>
                  <a:srgbClr val="FF0000"/>
                </a:solidFill>
              </a:rPr>
              <a:t>mprove traffic flow through </a:t>
            </a:r>
            <a:r>
              <a:rPr lang="en-GB" sz="2400" dirty="0" smtClean="0">
                <a:solidFill>
                  <a:srgbClr val="FF0000"/>
                </a:solidFill>
              </a:rPr>
              <a:t>runway sequencing </a:t>
            </a:r>
            <a:endParaRPr lang="en-US" sz="2400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Performance Target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A set of agreed numerical values of related performance indicators, representing the minimum performance levels at which an objective is considered to be ‘achieved’.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Example: Ten percent increase in the capacity of terminal airspace.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>
              <a:latin typeface="+mj-lt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315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/>
              <a:t>Performance Framework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Terminology (3/3)</a:t>
            </a:r>
            <a:endParaRPr lang="en-GB" sz="3600" b="1" dirty="0" smtClean="0">
              <a:solidFill>
                <a:schemeClr val="bg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6106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Performance Indicator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Indicators are defined when there is a need to document current performance levels and progress in achieving an objective. It is a measure of progressive achievement of performance objective. 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Example:  Three percent increase in the capacity of terminal airspace</a:t>
            </a:r>
            <a:endParaRPr lang="en-GB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Performance Metric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Metrics are quantitative measures of system performance – through data.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Example: </a:t>
            </a:r>
            <a:r>
              <a:rPr lang="en-GB" sz="2400" dirty="0" smtClean="0"/>
              <a:t>Number of movements per day  per aerodrome; Kilograms of fuel saved per operation; Kilograms of CO</a:t>
            </a:r>
            <a:r>
              <a:rPr lang="en-GB" sz="2400" baseline="-25000" dirty="0" smtClean="0"/>
              <a:t>2  </a:t>
            </a:r>
            <a:r>
              <a:rPr lang="en-GB" sz="2400" dirty="0" smtClean="0"/>
              <a:t>emissions reduced per operation.</a:t>
            </a:r>
          </a:p>
          <a:p>
            <a:pPr>
              <a:buNone/>
            </a:pPr>
            <a:r>
              <a:rPr lang="en-GB" sz="2600" dirty="0" smtClean="0"/>
              <a:t> </a:t>
            </a:r>
            <a:endParaRPr lang="en-US" sz="2400" dirty="0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blackWhite">
          <a:xfrm>
            <a:off x="533400" y="4572000"/>
            <a:ext cx="8153400" cy="2057400"/>
          </a:xfrm>
          <a:prstGeom prst="rect">
            <a:avLst/>
          </a:prstGeom>
          <a:solidFill>
            <a:srgbClr val="FFFF00"/>
          </a:solidFill>
          <a:ln w="12699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blackWhite">
          <a:xfrm>
            <a:off x="2855913" y="4724400"/>
            <a:ext cx="3409950" cy="584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Economic analysis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667000"/>
            <a:ext cx="8229600" cy="1447800"/>
            <a:chOff x="288" y="1632"/>
            <a:chExt cx="1584" cy="816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blackWhite">
            <a:xfrm>
              <a:off x="288" y="1632"/>
              <a:ext cx="1584" cy="816"/>
            </a:xfrm>
            <a:prstGeom prst="rect">
              <a:avLst/>
            </a:prstGeom>
            <a:solidFill>
              <a:srgbClr val="9933FF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8854" name="Text Box 6"/>
            <p:cNvSpPr txBox="1">
              <a:spLocks noChangeArrowheads="1"/>
            </p:cNvSpPr>
            <p:nvPr/>
          </p:nvSpPr>
          <p:spPr bwMode="blackWhite">
            <a:xfrm>
              <a:off x="481" y="1681"/>
              <a:ext cx="1199" cy="607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Safety analysis</a:t>
              </a:r>
            </a:p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Safety case and safety assessment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28800" y="1295400"/>
            <a:ext cx="6046788" cy="990600"/>
            <a:chOff x="2060" y="1824"/>
            <a:chExt cx="1955" cy="576"/>
          </a:xfrm>
        </p:grpSpPr>
        <p:sp>
          <p:nvSpPr>
            <p:cNvPr id="78856" name="Rectangle 8"/>
            <p:cNvSpPr>
              <a:spLocks noChangeArrowheads="1"/>
            </p:cNvSpPr>
            <p:nvPr/>
          </p:nvSpPr>
          <p:spPr bwMode="blackWhite">
            <a:xfrm>
              <a:off x="2060" y="1824"/>
              <a:ext cx="1946" cy="576"/>
            </a:xfrm>
            <a:prstGeom prst="rect">
              <a:avLst/>
            </a:prstGeom>
            <a:solidFill>
              <a:srgbClr val="99FF66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8857" name="Text Box 9"/>
            <p:cNvSpPr txBox="1">
              <a:spLocks noChangeArrowheads="1"/>
            </p:cNvSpPr>
            <p:nvPr/>
          </p:nvSpPr>
          <p:spPr bwMode="blackWhite">
            <a:xfrm>
              <a:off x="2086" y="1824"/>
              <a:ext cx="1929" cy="519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GAP analysis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operational enhancements/Technology</a:t>
              </a:r>
              <a:endPara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21510" name="Line 48"/>
          <p:cNvSpPr>
            <a:spLocks noChangeShapeType="1"/>
          </p:cNvSpPr>
          <p:nvPr/>
        </p:nvSpPr>
        <p:spPr bwMode="auto">
          <a:xfrm flipH="1">
            <a:off x="4572000" y="2286000"/>
            <a:ext cx="0" cy="38100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1" name="Text Box 3"/>
          <p:cNvSpPr txBox="1">
            <a:spLocks noChangeArrowheads="1"/>
          </p:cNvSpPr>
          <p:nvPr/>
        </p:nvSpPr>
        <p:spPr bwMode="blackWhite">
          <a:xfrm>
            <a:off x="838200" y="5257800"/>
            <a:ext cx="7696200" cy="13239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>
                <a:cs typeface="Times New Roman" pitchFamily="18" charset="0"/>
              </a:rPr>
              <a:t>Develop aircraft movement forecasts, assess costs and benefits of technology, calculate NPV, determine funding sources, agree on cost recovery methodology, identify risk factors and implement risk mitigation techniques –  the process is known as “Business case”</a:t>
            </a:r>
          </a:p>
        </p:txBody>
      </p:sp>
      <p:sp>
        <p:nvSpPr>
          <p:cNvPr id="21512" name="Line 48"/>
          <p:cNvSpPr>
            <a:spLocks noChangeShapeType="1"/>
          </p:cNvSpPr>
          <p:nvPr/>
        </p:nvSpPr>
        <p:spPr bwMode="auto">
          <a:xfrm>
            <a:off x="4572000" y="4114800"/>
            <a:ext cx="0" cy="45720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3" name="Rectangle 23"/>
          <p:cNvSpPr>
            <a:spLocks noChangeArrowheads="1"/>
          </p:cNvSpPr>
          <p:nvPr/>
        </p:nvSpPr>
        <p:spPr bwMode="auto">
          <a:xfrm>
            <a:off x="609600" y="0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Performance Framework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Tools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7924800" cy="1143000"/>
          </a:xfrm>
        </p:spPr>
        <p:txBody>
          <a:bodyPr/>
          <a:lstStyle/>
          <a:p>
            <a:pPr marL="225425" indent="-50800">
              <a:defRPr/>
            </a:pPr>
            <a:r>
              <a:rPr lang="en-US" sz="3600" b="1" dirty="0" smtClean="0"/>
              <a:t> Performance Framework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Definition</a:t>
            </a:r>
            <a:endParaRPr lang="en-GB" sz="3600" b="1" dirty="0" smtClean="0">
              <a:solidFill>
                <a:schemeClr val="bg1"/>
              </a:solidFill>
            </a:endParaRP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512175" cy="443388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GB" sz="3200" dirty="0" smtClean="0"/>
              <a:t>In essence, a Performance Framework is a set of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000" dirty="0" smtClean="0"/>
              <a:t>principles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000" dirty="0" smtClean="0"/>
              <a:t>requirements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000" dirty="0" smtClean="0"/>
              <a:t>terminology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000" dirty="0" smtClean="0"/>
              <a:t>describes the building blocks/tools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000" dirty="0" smtClean="0"/>
              <a:t>used by ATM community members to collaborate and cooperate on performance driven activities/tasks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324600" cy="1143000"/>
          </a:xfrm>
        </p:spPr>
        <p:txBody>
          <a:bodyPr/>
          <a:lstStyle/>
          <a:p>
            <a:pPr>
              <a:defRPr/>
            </a:pPr>
            <a:r>
              <a:rPr lang="en-GB" sz="3600" b="1" dirty="0" smtClean="0"/>
              <a:t>Measuring success</a:t>
            </a:r>
            <a:br>
              <a:rPr lang="en-GB" sz="3600" b="1" dirty="0" smtClean="0"/>
            </a:br>
            <a:r>
              <a:rPr lang="en-GB" sz="3600" b="1" dirty="0" smtClean="0"/>
              <a:t> 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696200" cy="3276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Success of global air navigation system implementation </a:t>
            </a:r>
          </a:p>
          <a:p>
            <a:pPr lvl="1">
              <a:defRPr/>
            </a:pPr>
            <a:r>
              <a:rPr lang="en-US" dirty="0" smtClean="0"/>
              <a:t>Based on outcomes</a:t>
            </a:r>
          </a:p>
          <a:p>
            <a:pPr lvl="1">
              <a:defRPr/>
            </a:pPr>
            <a:r>
              <a:rPr lang="en-GB" dirty="0" smtClean="0"/>
              <a:t>Meet 11 expectations of ATM Community</a:t>
            </a:r>
          </a:p>
          <a:p>
            <a:pPr lvl="1">
              <a:defRPr/>
            </a:pPr>
            <a:r>
              <a:rPr lang="en-GB" dirty="0" smtClean="0"/>
              <a:t>Each PIRG will choose measurable metrics related to KPAs </a:t>
            </a:r>
          </a:p>
          <a:p>
            <a:pPr lvl="1">
              <a:defRPr/>
            </a:pPr>
            <a:endParaRPr lang="en-GB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5138" y="3175000"/>
            <a:ext cx="7488237" cy="2349500"/>
          </a:xfrm>
          <a:prstGeom prst="rect">
            <a:avLst/>
          </a:prstGeom>
          <a:solidFill>
            <a:srgbClr val="99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601663" y="2422525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01663" y="1630363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601663" y="3214688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01663" y="40068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01663" y="4799013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468313" y="4889500"/>
            <a:ext cx="458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Quantitative measure of system performance</a:t>
            </a:r>
          </a:p>
          <a:p>
            <a:pPr eaLnBrk="1" hangingPunct="1"/>
            <a:r>
              <a:rPr lang="en-US" sz="1600" b="1" dirty="0">
                <a:latin typeface="Arial" charset="0"/>
              </a:rPr>
              <a:t>through data collection 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457200" y="4191000"/>
            <a:ext cx="5040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Quantification of current/expected </a:t>
            </a:r>
          </a:p>
          <a:p>
            <a:pPr eaLnBrk="1" hangingPunct="1"/>
            <a:r>
              <a:rPr lang="en-US" sz="1600" b="1" dirty="0">
                <a:latin typeface="Arial" charset="0"/>
              </a:rPr>
              <a:t>performance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468313" y="3294063"/>
            <a:ext cx="2686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Application of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Performance 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3459163" y="1839913"/>
            <a:ext cx="4008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600" b="1" dirty="0">
                <a:latin typeface="Arial" charset="0"/>
              </a:rPr>
              <a:t>What performance will focus on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7" name="Text Box 18"/>
          <p:cNvSpPr txBox="1">
            <a:spLocks noChangeArrowheads="1"/>
          </p:cNvSpPr>
          <p:nvPr/>
        </p:nvSpPr>
        <p:spPr bwMode="auto">
          <a:xfrm>
            <a:off x="457200" y="2667000"/>
            <a:ext cx="2884487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Definition </a:t>
            </a:r>
            <a:r>
              <a:rPr lang="en-US" sz="1600" b="1" dirty="0" smtClean="0">
                <a:latin typeface="Arial" charset="0"/>
              </a:rPr>
              <a:t>of Performance 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3276600" y="1219200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11 standard KPAs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9" name="Rectangle 20"/>
          <p:cNvSpPr>
            <a:spLocks noChangeArrowheads="1"/>
          </p:cNvSpPr>
          <p:nvPr/>
        </p:nvSpPr>
        <p:spPr bwMode="auto">
          <a:xfrm>
            <a:off x="5791200" y="4883150"/>
            <a:ext cx="1255713" cy="479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Performance 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Metrics</a:t>
            </a:r>
            <a:endParaRPr lang="en-GB" sz="1400" b="1">
              <a:latin typeface="Arial" charset="0"/>
            </a:endParaRPr>
          </a:p>
        </p:txBody>
      </p:sp>
      <p:sp>
        <p:nvSpPr>
          <p:cNvPr id="31760" name="Rectangle 22"/>
          <p:cNvSpPr>
            <a:spLocks noChangeArrowheads="1"/>
          </p:cNvSpPr>
          <p:nvPr/>
        </p:nvSpPr>
        <p:spPr bwMode="auto">
          <a:xfrm>
            <a:off x="5319713" y="4151313"/>
            <a:ext cx="1195387" cy="479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Performance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Indicators</a:t>
            </a:r>
            <a:endParaRPr lang="en-GB" sz="1400" b="1">
              <a:latin typeface="Arial" charset="0"/>
            </a:endParaRPr>
          </a:p>
        </p:txBody>
      </p:sp>
      <p:sp>
        <p:nvSpPr>
          <p:cNvPr id="31761" name="AutoShape 26"/>
          <p:cNvSpPr>
            <a:spLocks noChangeArrowheads="1"/>
          </p:cNvSpPr>
          <p:nvPr/>
        </p:nvSpPr>
        <p:spPr bwMode="auto">
          <a:xfrm rot="-5400000" flipH="1" flipV="1">
            <a:off x="2667000" y="1143000"/>
            <a:ext cx="5334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Rectangle 27"/>
          <p:cNvSpPr>
            <a:spLocks noChangeArrowheads="1"/>
          </p:cNvSpPr>
          <p:nvPr/>
        </p:nvSpPr>
        <p:spPr bwMode="auto">
          <a:xfrm>
            <a:off x="2463800" y="1774825"/>
            <a:ext cx="1195388" cy="479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latin typeface="Arial" charset="0"/>
              </a:rPr>
              <a:t>Focus Areas</a:t>
            </a:r>
            <a:endParaRPr lang="en-GB" sz="1400" b="1" dirty="0">
              <a:latin typeface="Arial" charset="0"/>
            </a:endParaRPr>
          </a:p>
        </p:txBody>
      </p:sp>
      <p:sp>
        <p:nvSpPr>
          <p:cNvPr id="31763" name="Rectangle 28"/>
          <p:cNvSpPr>
            <a:spLocks noChangeArrowheads="1"/>
          </p:cNvSpPr>
          <p:nvPr/>
        </p:nvSpPr>
        <p:spPr bwMode="auto">
          <a:xfrm>
            <a:off x="4322763" y="3359150"/>
            <a:ext cx="1196975" cy="479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	Performance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targets</a:t>
            </a:r>
            <a:endParaRPr lang="en-GB" sz="1400" b="1">
              <a:latin typeface="Arial" charset="0"/>
            </a:endParaRPr>
          </a:p>
        </p:txBody>
      </p:sp>
      <p:sp>
        <p:nvSpPr>
          <p:cNvPr id="31764" name="Rectangle 29"/>
          <p:cNvSpPr>
            <a:spLocks noChangeArrowheads="1"/>
          </p:cNvSpPr>
          <p:nvPr/>
        </p:nvSpPr>
        <p:spPr bwMode="auto">
          <a:xfrm>
            <a:off x="3392488" y="2566988"/>
            <a:ext cx="1196975" cy="479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latin typeface="Arial" charset="0"/>
              </a:rPr>
              <a:t>Performance </a:t>
            </a:r>
            <a:br>
              <a:rPr lang="en-US" sz="1400" b="1" dirty="0">
                <a:latin typeface="Arial" charset="0"/>
              </a:rPr>
            </a:br>
            <a:r>
              <a:rPr lang="en-US" sz="1400" b="1" dirty="0">
                <a:latin typeface="Arial" charset="0"/>
              </a:rPr>
              <a:t>Objectives</a:t>
            </a:r>
            <a:endParaRPr lang="en-GB" sz="1400" b="1" dirty="0">
              <a:latin typeface="Arial" charset="0"/>
            </a:endParaRPr>
          </a:p>
        </p:txBody>
      </p:sp>
      <p:sp>
        <p:nvSpPr>
          <p:cNvPr id="31765" name="Rectangle 30"/>
          <p:cNvSpPr>
            <a:spLocks noChangeArrowheads="1"/>
          </p:cNvSpPr>
          <p:nvPr/>
        </p:nvSpPr>
        <p:spPr bwMode="auto">
          <a:xfrm>
            <a:off x="1731963" y="1066800"/>
            <a:ext cx="863600" cy="4206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KPAs</a:t>
            </a:r>
            <a:endParaRPr lang="en-GB" sz="1400" b="1">
              <a:latin typeface="Arial" charset="0"/>
            </a:endParaRPr>
          </a:p>
        </p:txBody>
      </p:sp>
      <p:sp>
        <p:nvSpPr>
          <p:cNvPr id="31766" name="Text Box 31"/>
          <p:cNvSpPr txBox="1">
            <a:spLocks noChangeArrowheads="1"/>
          </p:cNvSpPr>
          <p:nvPr/>
        </p:nvSpPr>
        <p:spPr bwMode="auto">
          <a:xfrm>
            <a:off x="2819400" y="3200400"/>
            <a:ext cx="1114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>
                <a:latin typeface="Arial" charset="0"/>
              </a:rPr>
              <a:t>When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Where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Who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67" name="Text Box 32"/>
          <p:cNvSpPr txBox="1">
            <a:spLocks noChangeArrowheads="1"/>
          </p:cNvSpPr>
          <p:nvPr/>
        </p:nvSpPr>
        <p:spPr bwMode="auto">
          <a:xfrm>
            <a:off x="5181600" y="24384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What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(specific definition of what will be improved)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68" name="Text Box 33"/>
          <p:cNvSpPr txBox="1">
            <a:spLocks noChangeArrowheads="1"/>
          </p:cNvSpPr>
          <p:nvPr/>
        </p:nvSpPr>
        <p:spPr bwMode="auto">
          <a:xfrm>
            <a:off x="609600" y="1752600"/>
            <a:ext cx="1673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latin typeface="Arial" charset="0"/>
              </a:rPr>
              <a:t>What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(less general</a:t>
            </a:r>
            <a:r>
              <a:rPr lang="en-US" sz="1600" dirty="0">
                <a:latin typeface="Arial" charset="0"/>
              </a:rPr>
              <a:t>)</a:t>
            </a:r>
            <a:endParaRPr lang="en-GB" sz="1600" dirty="0">
              <a:latin typeface="Arial" charset="0"/>
            </a:endParaRPr>
          </a:p>
        </p:txBody>
      </p:sp>
      <p:sp>
        <p:nvSpPr>
          <p:cNvPr id="31769" name="Text Box 35"/>
          <p:cNvSpPr txBox="1">
            <a:spLocks noChangeArrowheads="1"/>
          </p:cNvSpPr>
          <p:nvPr/>
        </p:nvSpPr>
        <p:spPr bwMode="auto">
          <a:xfrm>
            <a:off x="228600" y="1066800"/>
            <a:ext cx="1517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latin typeface="Arial" charset="0"/>
              </a:rPr>
              <a:t>What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(very general</a:t>
            </a:r>
            <a:r>
              <a:rPr lang="en-US" sz="1600" dirty="0">
                <a:latin typeface="Arial" charset="0"/>
              </a:rPr>
              <a:t>)</a:t>
            </a:r>
            <a:endParaRPr lang="en-GB" sz="1600" dirty="0">
              <a:latin typeface="Arial" charset="0"/>
            </a:endParaRPr>
          </a:p>
        </p:txBody>
      </p:sp>
      <p:sp>
        <p:nvSpPr>
          <p:cNvPr id="31770" name="AutoShape 37"/>
          <p:cNvSpPr>
            <a:spLocks noChangeArrowheads="1"/>
          </p:cNvSpPr>
          <p:nvPr/>
        </p:nvSpPr>
        <p:spPr bwMode="auto">
          <a:xfrm rot="-5400000">
            <a:off x="7086600" y="4973638"/>
            <a:ext cx="219075" cy="295275"/>
          </a:xfrm>
          <a:prstGeom prst="upArrow">
            <a:avLst>
              <a:gd name="adj1" fmla="val 50000"/>
              <a:gd name="adj2" fmla="val 3369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1771" name="Rectangle 39"/>
          <p:cNvSpPr>
            <a:spLocks noChangeArrowheads="1"/>
          </p:cNvSpPr>
          <p:nvPr/>
        </p:nvSpPr>
        <p:spPr bwMode="auto">
          <a:xfrm>
            <a:off x="7313613" y="4884738"/>
            <a:ext cx="533400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Data</a:t>
            </a:r>
            <a:endParaRPr lang="en-GB" sz="1400" b="1">
              <a:latin typeface="Arial" charset="0"/>
            </a:endParaRPr>
          </a:p>
        </p:txBody>
      </p:sp>
      <p:sp>
        <p:nvSpPr>
          <p:cNvPr id="128043" name="Rectangle 43"/>
          <p:cNvSpPr>
            <a:spLocks noChangeArrowheads="1"/>
          </p:cNvSpPr>
          <p:nvPr/>
        </p:nvSpPr>
        <p:spPr bwMode="auto">
          <a:xfrm>
            <a:off x="228600" y="304800"/>
            <a:ext cx="59309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Measurement Approach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1773" name="AutoShape 26"/>
          <p:cNvSpPr>
            <a:spLocks noChangeArrowheads="1"/>
          </p:cNvSpPr>
          <p:nvPr/>
        </p:nvSpPr>
        <p:spPr bwMode="auto">
          <a:xfrm rot="-5400000" flipH="1" flipV="1">
            <a:off x="3619500" y="2019300"/>
            <a:ext cx="6096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4" name="AutoShape 26"/>
          <p:cNvSpPr>
            <a:spLocks noChangeArrowheads="1"/>
          </p:cNvSpPr>
          <p:nvPr/>
        </p:nvSpPr>
        <p:spPr bwMode="auto">
          <a:xfrm rot="-5400000" flipH="1" flipV="1">
            <a:off x="4572000" y="2743200"/>
            <a:ext cx="6858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5" name="AutoShape 26"/>
          <p:cNvSpPr>
            <a:spLocks noChangeArrowheads="1"/>
          </p:cNvSpPr>
          <p:nvPr/>
        </p:nvSpPr>
        <p:spPr bwMode="auto">
          <a:xfrm rot="-5400000" flipH="1" flipV="1">
            <a:off x="5524500" y="3467100"/>
            <a:ext cx="685800" cy="762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6" name="AutoShape 26"/>
          <p:cNvSpPr>
            <a:spLocks noChangeArrowheads="1"/>
          </p:cNvSpPr>
          <p:nvPr/>
        </p:nvSpPr>
        <p:spPr bwMode="auto">
          <a:xfrm rot="-5400000" flipH="1" flipV="1">
            <a:off x="6400800" y="4419600"/>
            <a:ext cx="5334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1066800"/>
          </a:xfrm>
        </p:spPr>
        <p:txBody>
          <a:bodyPr/>
          <a:lstStyle/>
          <a:p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REGIONAL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AIR NAVIGATION PLANNING PERFORMANCE METRICS- EXAMPLES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91880"/>
              </p:ext>
            </p:extLst>
          </p:nvPr>
        </p:nvGraphicFramePr>
        <p:xfrm>
          <a:off x="152400" y="1219200"/>
          <a:ext cx="8763000" cy="5555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/>
                <a:gridCol w="586740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Key Performance </a:t>
                      </a:r>
                      <a:r>
                        <a:rPr lang="en-US" sz="2000" dirty="0" smtClean="0">
                          <a:effectLst/>
                        </a:rPr>
                        <a:t>Area</a:t>
                      </a:r>
                      <a:endParaRPr lang="en-CA" sz="20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Related </a:t>
                      </a:r>
                      <a:r>
                        <a:rPr lang="en-US" sz="2000" dirty="0">
                          <a:effectLst/>
                        </a:rPr>
                        <a:t>Performance </a:t>
                      </a:r>
                      <a:r>
                        <a:rPr lang="en-US" sz="2000" dirty="0" smtClean="0">
                          <a:effectLst/>
                        </a:rPr>
                        <a:t>Metrics</a:t>
                      </a:r>
                      <a:endParaRPr lang="en-CA" sz="20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  Access &amp; Equity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 KPA/Access: Percentage of instrument runway ends having an APV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 KPA/Access:  Duration of Special Use Airspace (SUA) limits Civil Operations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 KPA/Equity Percentage of aircraft operators by class who consider that equity is achieved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 KPA/Access: Percentage of requested flight level versus cleared flight level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  Capacity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Number of movements per day  per aerodrome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 Average ATFM delay per flight at  an airport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 Number of aircraft entering a specified volume of airspace per hour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 Average en-route ATFM delay generated by airspace volume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  Cost effectiveness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1.IFR movements per ATCO hour on duty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IFR flights (en-route) per ATCO hour duty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  Efficiency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Kilograms of fuel saved per operation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Average ATFM delay per flight in the airport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 Percentage of PBN routes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  Environment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1.Kilograms of CO2  emissions reduced per operation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  Flexibility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decided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  Global  Interoperability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Number of ATC automated systems that are interconnected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2"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8.  Participation </a:t>
                      </a:r>
                      <a:r>
                        <a:rPr lang="en-US" sz="1600" dirty="0">
                          <a:effectLst/>
                        </a:rPr>
                        <a:t>of the </a:t>
                      </a:r>
                      <a:r>
                        <a:rPr lang="en-US" sz="1600" dirty="0" smtClean="0">
                          <a:effectLst/>
                        </a:rPr>
                        <a:t>ATM       Community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Level of participation  in meetings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 Level of responses to planning activities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  Predictability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 Arrival/departure delay (in minutes) at airport)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 Safety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 Number of runway incursions per aerodrome per year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 Number of incidents/accidents due to MET conditions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 Security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Applicable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1066800"/>
          </a:xfrm>
        </p:spPr>
        <p:txBody>
          <a:bodyPr/>
          <a:lstStyle/>
          <a:p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REGIONAL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AIR NAVIGATION PLANNING PERFORMANCE METRICS- EXAMPLES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30690"/>
              </p:ext>
            </p:extLst>
          </p:nvPr>
        </p:nvGraphicFramePr>
        <p:xfrm>
          <a:off x="152400" y="1219200"/>
          <a:ext cx="8839200" cy="5257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0779"/>
                <a:gridCol w="5918421"/>
              </a:tblGrid>
              <a:tr h="941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Key Performance Area</a:t>
                      </a:r>
                      <a:endParaRPr lang="en-CA" sz="20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CA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Related Performance Metrics</a:t>
                      </a:r>
                      <a:endParaRPr lang="en-CA" sz="20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476985">
                <a:tc rowSpan="1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Implementation /Infrastructure</a:t>
                      </a:r>
                      <a:endParaRPr lang="en-CA" sz="20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1. Percentage of  States implemented </a:t>
                      </a:r>
                      <a:r>
                        <a:rPr lang="en-US" sz="1600" kern="1200" dirty="0" err="1">
                          <a:effectLst/>
                        </a:rPr>
                        <a:t>eTOD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2. Number of aerodromes comply with Visual Aids for Navigation requirements as per Annex 14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3.Percentage of certified aerodromes used for international operations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8600">
                        <a:lnSpc>
                          <a:spcPts val="1145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2857500" algn="ctr"/>
                          <a:tab pos="5486400" algn="r"/>
                          <a:tab pos="5715000" algn="l"/>
                        </a:tabLst>
                      </a:pPr>
                      <a:r>
                        <a:rPr lang="en-US" sz="1600" kern="1200" dirty="0">
                          <a:effectLst/>
                        </a:rPr>
                        <a:t>4. Number of aircraft fitted with ADS-B IN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5. Number of aircraft fitted with ACAS / logic Version 7.1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6.Percentage of  aerodromes with  PBN STAR implemented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8600">
                        <a:lnSpc>
                          <a:spcPts val="1145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2857500" algn="ctr"/>
                          <a:tab pos="5486400" algn="r"/>
                          <a:tab pos="5715000" algn="l"/>
                        </a:tabLst>
                      </a:pPr>
                      <a:r>
                        <a:rPr lang="en-US" sz="1600" kern="1200" dirty="0">
                          <a:effectLst/>
                        </a:rPr>
                        <a:t>7. Percentage of  aerodromes with  CDOs implemented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8600">
                        <a:lnSpc>
                          <a:spcPts val="1145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2857500" algn="ctr"/>
                          <a:tab pos="5486400" algn="r"/>
                          <a:tab pos="5715000" algn="l"/>
                        </a:tabLst>
                      </a:pPr>
                      <a:r>
                        <a:rPr lang="en-US" sz="1600" kern="1200" dirty="0">
                          <a:effectLst/>
                        </a:rPr>
                        <a:t>8. Number of ADS-Cs  available over oceanic and remote Areas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8600">
                        <a:lnSpc>
                          <a:spcPts val="1145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2857500" algn="ctr"/>
                          <a:tab pos="5486400" algn="r"/>
                          <a:tab pos="5715000" algn="l"/>
                        </a:tabLst>
                      </a:pPr>
                      <a:r>
                        <a:rPr lang="en-US" sz="1600" kern="1200" dirty="0">
                          <a:effectLst/>
                        </a:rPr>
                        <a:t>9. Number of continental CPDLC systems established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10. Percentage of  aerodromes with  PBN SIDs implemented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11. Percentage of  aerodromes with  CCOs implemented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12. Number of States implemented WGS-84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124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19088" indent="0" eaLnBrk="1" hangingPunct="1"/>
            <a:r>
              <a:rPr b="1" dirty="0" smtClean="0">
                <a:cs typeface="Times New Roman" pitchFamily="18" charset="0"/>
              </a:rPr>
              <a:t>Outline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23888" indent="-623888">
              <a:defRPr/>
            </a:pPr>
            <a:r>
              <a:rPr lang="en-US" dirty="0" smtClean="0"/>
              <a:t>Background</a:t>
            </a:r>
          </a:p>
          <a:p>
            <a:pPr marL="623888" indent="-623888">
              <a:defRPr/>
            </a:pPr>
            <a:r>
              <a:rPr lang="en-US" dirty="0" smtClean="0"/>
              <a:t>Performance Framework</a:t>
            </a:r>
          </a:p>
          <a:p>
            <a:pPr marL="1023938" lvl="1" indent="-623888">
              <a:defRPr/>
            </a:pPr>
            <a:r>
              <a:rPr lang="en-US" dirty="0" smtClean="0"/>
              <a:t>Requirements, terminology</a:t>
            </a:r>
          </a:p>
          <a:p>
            <a:pPr marL="623888" indent="-623888">
              <a:defRPr/>
            </a:pPr>
            <a:r>
              <a:rPr lang="en-US" dirty="0" smtClean="0"/>
              <a:t>Measurement approach </a:t>
            </a:r>
          </a:p>
          <a:p>
            <a:pPr marL="623888" indent="-623888">
              <a:defRPr/>
            </a:pPr>
            <a:r>
              <a:rPr lang="en-US" dirty="0" smtClean="0"/>
              <a:t>Metrics </a:t>
            </a:r>
          </a:p>
          <a:p>
            <a:pPr marL="623888" indent="-623888">
              <a:defRPr/>
            </a:pPr>
            <a:r>
              <a:rPr lang="en-US" dirty="0" smtClean="0"/>
              <a:t>Next Steps</a:t>
            </a:r>
          </a:p>
          <a:p>
            <a:endParaRPr lang="en-GB" dirty="0" smtClean="0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1940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2012 - ASBU workshops</a:t>
            </a:r>
            <a:endParaRPr lang="en-US" dirty="0"/>
          </a:p>
        </p:txBody>
      </p:sp>
      <p:pic>
        <p:nvPicPr>
          <p:cNvPr id="12" name="Picture 11" descr="Puzz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86000"/>
            <a:ext cx="2743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Statement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sz="2800" dirty="0" smtClean="0"/>
              <a:t>To achieve an interoperable </a:t>
            </a:r>
            <a:r>
              <a:rPr lang="en-GB" sz="2800" dirty="0" smtClean="0"/>
              <a:t>global ATM System for all users during all phases of flight that:</a:t>
            </a:r>
          </a:p>
          <a:p>
            <a:pPr marL="682625" lvl="1" indent="-393700">
              <a:defRPr/>
            </a:pPr>
            <a:r>
              <a:rPr lang="en-GB" dirty="0" smtClean="0"/>
              <a:t>meets agreed levels of safety</a:t>
            </a:r>
          </a:p>
          <a:p>
            <a:pPr marL="682625" lvl="1" indent="-393700">
              <a:defRPr/>
            </a:pPr>
            <a:r>
              <a:rPr lang="en-GB" dirty="0" smtClean="0"/>
              <a:t>provides for optimum economic operations</a:t>
            </a:r>
          </a:p>
          <a:p>
            <a:pPr marL="682625" lvl="1" indent="-393700">
              <a:defRPr/>
            </a:pPr>
            <a:r>
              <a:rPr lang="en-GB" dirty="0" smtClean="0"/>
              <a:t>is environmentally sustainable</a:t>
            </a:r>
          </a:p>
          <a:p>
            <a:pPr marL="682625" lvl="1" indent="-393700">
              <a:defRPr/>
            </a:pPr>
            <a:r>
              <a:rPr lang="en-GB" dirty="0" smtClean="0"/>
              <a:t>meets national security requirements</a:t>
            </a:r>
            <a:endParaRPr lang="en-US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1940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lang="en-US" b="1" dirty="0" smtClean="0"/>
              <a:t>What is a Global ATM System?</a:t>
            </a:r>
            <a:endParaRPr b="1" dirty="0" smtClean="0">
              <a:cs typeface="Times New Roman" pitchFamily="18" charset="0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1940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2012 - ASBU workshops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>It is a system of systems which:</a:t>
            </a:r>
          </a:p>
          <a:p>
            <a:pPr marL="0" indent="0" algn="just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  facilitates interoperability of different technologies;</a:t>
            </a:r>
          </a:p>
          <a:p>
            <a:pPr marL="0" indent="0" algn="just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  accommodates different procedures; </a:t>
            </a:r>
          </a:p>
          <a:p>
            <a:pPr marL="225425" indent="-225425" algn="just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covers all elements of AN systems (ATM, CNS, AGA, AIM and MET); and</a:t>
            </a:r>
          </a:p>
          <a:p>
            <a:pPr marL="225425" indent="-225425" algn="just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provides harmonization thus  leading to seamlessness across regions.</a:t>
            </a:r>
          </a:p>
          <a:p>
            <a:pPr marL="0" indent="0" algn="just">
              <a:spcBef>
                <a:spcPct val="6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This is achieved through progressive, cost effective and cooperative implementation of air navigation systems worldwide.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19088" indent="0" eaLnBrk="1" hangingPunct="1"/>
            <a:r>
              <a:rPr b="1" dirty="0" smtClean="0">
                <a:cs typeface="Times New Roman" pitchFamily="18" charset="0"/>
              </a:rPr>
              <a:t>Performance Framework </a:t>
            </a:r>
            <a:br>
              <a:rPr b="1" dirty="0" smtClean="0">
                <a:cs typeface="Times New Roman" pitchFamily="18" charset="0"/>
              </a:rPr>
            </a:br>
            <a:r>
              <a:rPr b="1" dirty="0" smtClean="0">
                <a:cs typeface="Times New Roman" pitchFamily="18" charset="0"/>
              </a:rPr>
              <a:t>Background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>
              <a:defRPr/>
            </a:pPr>
            <a:r>
              <a:rPr lang="en-GB" sz="3000" dirty="0" smtClean="0"/>
              <a:t>Eleventh Air Navigation Conference, held in </a:t>
            </a:r>
            <a:br>
              <a:rPr lang="en-GB" sz="3000" dirty="0" smtClean="0"/>
            </a:br>
            <a:r>
              <a:rPr lang="en-GB" sz="3000" dirty="0" smtClean="0">
                <a:cs typeface="Times New Roman" pitchFamily="18" charset="0"/>
              </a:rPr>
              <a:t>September 2003, </a:t>
            </a:r>
            <a:r>
              <a:rPr lang="en-US" sz="3000" dirty="0" smtClean="0">
                <a:cs typeface="Times New Roman" pitchFamily="18" charset="0"/>
              </a:rPr>
              <a:t>urged ICAO to develop a performance framework for Air Navigation Systems</a:t>
            </a:r>
          </a:p>
          <a:p>
            <a:pPr algn="just">
              <a:buNone/>
              <a:defRPr/>
            </a:pPr>
            <a:endParaRPr lang="en-GB" sz="30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000" dirty="0" smtClean="0"/>
              <a:t>35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Session of the ICAO Assembly, held in September 2004, adopted  </a:t>
            </a:r>
            <a:r>
              <a:rPr lang="en-US" altLang="zh-CN" sz="3000" dirty="0" smtClean="0">
                <a:ea typeface="SimSun" pitchFamily="2" charset="-122"/>
                <a:cs typeface="Times New Roman" pitchFamily="18" charset="0"/>
              </a:rPr>
              <a:t>Resolution A35-15, App B  and u</a:t>
            </a:r>
            <a:r>
              <a:rPr lang="en-US" sz="3000" dirty="0" smtClean="0"/>
              <a:t>rged ICAO to ensure that the future global ATM system is performance based and that the performance objectives and targets for the future system are developed in a timely manner</a:t>
            </a:r>
            <a:endParaRPr lang="en-GB" sz="3000" dirty="0" smtClean="0"/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September  2004</a:t>
            </a:r>
            <a:endParaRPr lang="en-GB" dirty="0" smtClean="0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6385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lang="en-GB" b="1" dirty="0" smtClean="0"/>
              <a:t>Performance Framework</a:t>
            </a:r>
            <a:br>
              <a:rPr lang="en-GB" b="1" dirty="0" smtClean="0"/>
            </a:br>
            <a:r>
              <a:rPr lang="en-GB" b="1" dirty="0" smtClean="0"/>
              <a:t>Principles</a:t>
            </a:r>
            <a:endParaRPr b="1" dirty="0" smtClean="0"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 rtlCol="0">
            <a:normAutofit/>
          </a:bodyPr>
          <a:lstStyle/>
          <a:p>
            <a:pPr marL="685800" indent="-685800">
              <a:lnSpc>
                <a:spcPct val="90000"/>
              </a:lnSpc>
              <a:spcBef>
                <a:spcPct val="10000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GB" dirty="0" smtClean="0"/>
              <a:t>Focuses on results </a:t>
            </a:r>
          </a:p>
          <a:p>
            <a:pPr marL="1014413" lvl="1" indent="-685800">
              <a:lnSpc>
                <a:spcPct val="90000"/>
              </a:lnSpc>
              <a:spcBef>
                <a:spcPct val="10000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GB" sz="3200" dirty="0" smtClean="0"/>
              <a:t>through adoption of performance objectives and targets </a:t>
            </a:r>
          </a:p>
          <a:p>
            <a:pPr marL="685800" indent="-685800">
              <a:lnSpc>
                <a:spcPct val="90000"/>
              </a:lnSpc>
              <a:spcBef>
                <a:spcPct val="10000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GB" dirty="0" smtClean="0"/>
              <a:t>Encourages collaborative decision making  </a:t>
            </a:r>
          </a:p>
          <a:p>
            <a:pPr marL="685800" indent="-685800">
              <a:lnSpc>
                <a:spcPct val="90000"/>
              </a:lnSpc>
              <a:spcBef>
                <a:spcPct val="10000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GB" dirty="0" smtClean="0"/>
              <a:t>Relies on facts and data for decisions</a:t>
            </a:r>
          </a:p>
          <a:p>
            <a:pPr marL="685800" indent="-685800">
              <a:lnSpc>
                <a:spcPct val="90000"/>
              </a:lnSpc>
              <a:spcBef>
                <a:spcPct val="10000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GB" dirty="0" smtClean="0"/>
              <a:t>Emphasizes on performance monitoring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endParaRPr lang="en-GB" dirty="0" smtClean="0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1940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7315200" cy="1143000"/>
          </a:xfrm>
        </p:spPr>
        <p:txBody>
          <a:bodyPr/>
          <a:lstStyle/>
          <a:p>
            <a:pPr marL="112713" indent="61913">
              <a:defRPr/>
            </a:pPr>
            <a:r>
              <a:rPr lang="en-US" sz="3600" b="1" dirty="0" smtClean="0"/>
              <a:t>Performance Framework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>
                <a:solidFill>
                  <a:schemeClr val="bg1"/>
                </a:solidFill>
              </a:rPr>
              <a:t> Requirements  </a:t>
            </a:r>
          </a:p>
        </p:txBody>
      </p:sp>
      <p:sp useBgFill="1"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Once an organization, State or a region has adopted performance based planning, it must acknowledge the following 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Commitment </a:t>
            </a:r>
            <a:r>
              <a:rPr lang="en-US" sz="2800" i="1" dirty="0" smtClean="0"/>
              <a:t>(at the top)</a:t>
            </a:r>
            <a:endParaRPr lang="en-US" sz="2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Agreement on goals </a:t>
            </a:r>
            <a:r>
              <a:rPr lang="en-US" sz="2800" i="1" dirty="0" smtClean="0"/>
              <a:t>(desired results)</a:t>
            </a:r>
            <a:endParaRPr lang="en-US" sz="2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Responsibility </a:t>
            </a:r>
            <a:r>
              <a:rPr lang="en-US" sz="2800" i="1" dirty="0" smtClean="0"/>
              <a:t>(who is accountable)</a:t>
            </a:r>
            <a:endParaRPr lang="en-US" sz="2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Human resources and know-how </a:t>
            </a:r>
            <a:r>
              <a:rPr lang="en-US" sz="2800" i="1" dirty="0" smtClean="0"/>
              <a:t>(Culture &amp; Skills)</a:t>
            </a:r>
            <a:endParaRPr lang="en-US" sz="2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Data collection, processing, storage and reporting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Collaboration and coordination </a:t>
            </a:r>
            <a:r>
              <a:rPr lang="en-US" sz="2800" i="1" dirty="0" smtClean="0"/>
              <a:t>(with other partners)</a:t>
            </a:r>
            <a:endParaRPr lang="en-US" sz="2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Cost implication </a:t>
            </a:r>
            <a:r>
              <a:rPr lang="en-US" sz="2800" i="1" dirty="0" smtClean="0"/>
              <a:t>(what does it cost) 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número de diapositiva"/>
          <p:cNvSpPr txBox="1">
            <a:spLocks noGrp="1"/>
          </p:cNvSpPr>
          <p:nvPr/>
        </p:nvSpPr>
        <p:spPr bwMode="auto">
          <a:xfrm>
            <a:off x="8191500" y="6477000"/>
            <a:ext cx="95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BD0423-BF83-4CCD-9DDC-E4DD174CF228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458200" cy="1066800"/>
          </a:xfrm>
        </p:spPr>
        <p:txBody>
          <a:bodyPr/>
          <a:lstStyle/>
          <a:p>
            <a:pPr marL="112713" indent="-50800">
              <a:lnSpc>
                <a:spcPct val="80000"/>
              </a:lnSpc>
              <a:defRPr/>
            </a:pPr>
            <a:r>
              <a:rPr lang="en-GB" sz="3600" b="1" dirty="0" smtClean="0"/>
              <a:t>Performance Framework 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>
                <a:solidFill>
                  <a:schemeClr val="bg1"/>
                </a:solidFill>
              </a:rPr>
              <a:t>Advantages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89925" cy="4643438"/>
          </a:xfrm>
        </p:spPr>
        <p:txBody>
          <a:bodyPr>
            <a:normAutofit/>
          </a:bodyPr>
          <a:lstStyle/>
          <a:p>
            <a:pPr marL="954088" lvl="1" indent="-609600" algn="justLow">
              <a:spcBef>
                <a:spcPct val="10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endParaRPr lang="en-GB" sz="2400" dirty="0" smtClean="0"/>
          </a:p>
          <a:p>
            <a:pPr marL="287338" indent="-287338">
              <a:spcBef>
                <a:spcPct val="10000"/>
              </a:spcBef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GB" sz="3200" dirty="0" smtClean="0"/>
              <a:t>Result oriented, transparent and promotes  accountability</a:t>
            </a:r>
          </a:p>
          <a:p>
            <a:pPr marL="225425" indent="-225425">
              <a:spcBef>
                <a:spcPct val="10000"/>
              </a:spcBef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GB" sz="3200" dirty="0" smtClean="0"/>
              <a:t>Shift from prescribing solutions to specifying performance </a:t>
            </a:r>
          </a:p>
          <a:p>
            <a:pPr marL="0" indent="0">
              <a:spcBef>
                <a:spcPct val="10000"/>
              </a:spcBef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GB" sz="3200" dirty="0" smtClean="0"/>
              <a:t> Employs quantitative and qualitative methods</a:t>
            </a:r>
          </a:p>
          <a:p>
            <a:pPr marL="0" indent="0">
              <a:spcBef>
                <a:spcPct val="10000"/>
              </a:spcBef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GB" sz="3200" dirty="0" smtClean="0"/>
              <a:t> Avoids a technology driven approach</a:t>
            </a:r>
          </a:p>
          <a:p>
            <a:pPr marL="0" indent="0">
              <a:spcBef>
                <a:spcPct val="10000"/>
              </a:spcBef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GB" sz="3200" dirty="0" smtClean="0"/>
              <a:t> Allows optimum resource allocation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315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/>
              <a:t>Performance Framework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Terminology</a:t>
            </a:r>
            <a:r>
              <a:rPr lang="en-GB" sz="3600" b="1" dirty="0" smtClean="0">
                <a:solidFill>
                  <a:schemeClr val="bg1"/>
                </a:solidFill>
              </a:rPr>
              <a:t> (1/3</a:t>
            </a:r>
            <a:r>
              <a:rPr lang="en-GB" sz="3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6106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Expectation or Key Performance Area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dirty="0" smtClean="0">
                <a:cs typeface="Arial" charset="0"/>
              </a:rPr>
              <a:t>11 expectations are defined in the OCD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dirty="0" smtClean="0">
                <a:cs typeface="Arial" charset="0"/>
              </a:rPr>
              <a:t>Access/Equity, Capacity, Cost-effectiveness, Efficiency, Environment, Flexibility, Global interoperability, Participation by the ATM community, Predictability, Safety and Security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Focus Area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dirty="0" smtClean="0">
                <a:cs typeface="Arial" charset="0"/>
              </a:rPr>
              <a:t>Focus areas may be defined as areas where performance must be addressed in a any given KPA.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dirty="0" smtClean="0">
                <a:cs typeface="Arial" charset="0"/>
              </a:rPr>
              <a:t>For example, in the safety KPA, focus may be in such areas as CFIT accidents, runway incursions. For capacity, focus area could be enroute airspace or terminal airspace.</a:t>
            </a:r>
            <a:r>
              <a:rPr lang="en-GB" dirty="0" smtClean="0">
                <a:cs typeface="Arial" charset="0"/>
              </a:rPr>
              <a:t>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7CA9EF-AA0E-4D6B-865E-EF0A1A4F3767}"/>
</file>

<file path=customXml/itemProps2.xml><?xml version="1.0" encoding="utf-8"?>
<ds:datastoreItem xmlns:ds="http://schemas.openxmlformats.org/officeDocument/2006/customXml" ds:itemID="{BFDAE179-6C23-4F68-8FF0-C9F66F3691E2}"/>
</file>

<file path=customXml/itemProps3.xml><?xml version="1.0" encoding="utf-8"?>
<ds:datastoreItem xmlns:ds="http://schemas.openxmlformats.org/officeDocument/2006/customXml" ds:itemID="{1EB27FF1-B8EE-4900-8693-BCD4A7504D1B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371</TotalTime>
  <Words>1243</Words>
  <Application>Microsoft Office PowerPoint</Application>
  <PresentationFormat>On-screen Show (4:3)</PresentationFormat>
  <Paragraphs>198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</vt:lpstr>
      <vt:lpstr>       Performance Framework for Efficiency   H. Sudarshan</vt:lpstr>
      <vt:lpstr>Outline</vt:lpstr>
      <vt:lpstr>Vision Statement </vt:lpstr>
      <vt:lpstr>What is a Global ATM System?</vt:lpstr>
      <vt:lpstr>Performance Framework  Background</vt:lpstr>
      <vt:lpstr>Performance Framework Principles</vt:lpstr>
      <vt:lpstr>Performance Framework   Requirements  </vt:lpstr>
      <vt:lpstr>Performance Framework  Advantages</vt:lpstr>
      <vt:lpstr>Performance Framework  Terminology (1/3)</vt:lpstr>
      <vt:lpstr>Performance Framework  Terminology (2/3)</vt:lpstr>
      <vt:lpstr>Performance Framework  Terminology (3/3)</vt:lpstr>
      <vt:lpstr>PowerPoint Presentation</vt:lpstr>
      <vt:lpstr> Performance Framework Definition</vt:lpstr>
      <vt:lpstr>Measuring success  </vt:lpstr>
      <vt:lpstr>PowerPoint Presentation</vt:lpstr>
      <vt:lpstr>  REGIONAL  AIR NAVIGATION PLANNING PERFORMANCE METRICS- EXAMPLES</vt:lpstr>
      <vt:lpstr>  REGIONAL  AIR NAVIGATION PLANNING PERFORMANCE METRICS- EXAMPLES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93</cp:revision>
  <dcterms:created xsi:type="dcterms:W3CDTF">2010-09-24T14:59:54Z</dcterms:created>
  <dcterms:modified xsi:type="dcterms:W3CDTF">2012-07-27T20:29:11Z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