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14" r:id="rId2"/>
    <p:sldId id="315" r:id="rId3"/>
    <p:sldId id="415" r:id="rId4"/>
    <p:sldId id="359" r:id="rId5"/>
    <p:sldId id="402" r:id="rId6"/>
    <p:sldId id="363" r:id="rId7"/>
    <p:sldId id="414" r:id="rId8"/>
    <p:sldId id="409" r:id="rId9"/>
    <p:sldId id="410" r:id="rId10"/>
    <p:sldId id="407" r:id="rId11"/>
    <p:sldId id="408" r:id="rId12"/>
    <p:sldId id="367" r:id="rId13"/>
    <p:sldId id="430" r:id="rId14"/>
    <p:sldId id="370" r:id="rId15"/>
    <p:sldId id="383" r:id="rId16"/>
    <p:sldId id="426" r:id="rId17"/>
    <p:sldId id="425" r:id="rId18"/>
    <p:sldId id="424" r:id="rId19"/>
    <p:sldId id="418" r:id="rId20"/>
    <p:sldId id="427" r:id="rId21"/>
    <p:sldId id="431" r:id="rId22"/>
    <p:sldId id="413" r:id="rId23"/>
    <p:sldId id="387" r:id="rId24"/>
    <p:sldId id="417" r:id="rId25"/>
    <p:sldId id="390" r:id="rId26"/>
    <p:sldId id="29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A"/>
    <a:srgbClr val="3366CC"/>
    <a:srgbClr val="EA157A"/>
    <a:srgbClr val="385D8A"/>
    <a:srgbClr val="435FAA"/>
    <a:srgbClr val="7030A0"/>
    <a:srgbClr val="D31044"/>
    <a:srgbClr val="FFFFCC"/>
    <a:srgbClr val="00153E"/>
    <a:srgbClr val="2C6A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597" autoAdjust="0"/>
  </p:normalViewPr>
  <p:slideViewPr>
    <p:cSldViewPr>
      <p:cViewPr>
        <p:scale>
          <a:sx n="53" d="100"/>
          <a:sy n="53" d="100"/>
        </p:scale>
        <p:origin x="-1094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0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916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33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28637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6" y="4416425"/>
            <a:ext cx="5137150" cy="418306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481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B55F74-9968-4542-9EF2-1A72AD5161C2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2F2CB-A00F-41A6-B04C-708923CB6F87}" type="slidenum">
              <a:rPr lang="en-GB"/>
              <a:pPr/>
              <a:t>21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5903"/>
            <a:ext cx="5140960" cy="41828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2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3 (2012)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4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6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10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11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14 (2009)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Annex 15 (2009)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PANS-OPS Vol. 1 (Doc 8168) (2008 +2010+2012)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PANS-OPS Vol. 2 (Doc 8168) (2008 +2010+2012)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PANS-ATM (Doc 4444) (2010 +2012)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PANS-ABC (Doc …)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PBN Manual (Doc 9613) (2008)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RNP AR Manual (Doc 9905) (2009)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CDO Manual (Doc 9931)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CCO Manual (Doc </a:t>
            </a:r>
            <a:r>
              <a:rPr lang="en-GB" dirty="0" err="1" smtClean="0"/>
              <a:t>xxxx</a:t>
            </a:r>
            <a:r>
              <a:rPr lang="en-GB" dirty="0" smtClean="0"/>
              <a:t>) (2012)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Quality Assurance Manual (Doc 9906) (2010)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Airspace Design Handbook (2011)</a:t>
            </a:r>
          </a:p>
          <a:p>
            <a:pPr eaLnBrk="1" hangingPunct="1">
              <a:spcBef>
                <a:spcPct val="0"/>
              </a:spcBef>
              <a:buClr>
                <a:srgbClr val="F79646"/>
              </a:buClr>
              <a:buFontTx/>
              <a:buChar char="•"/>
            </a:pPr>
            <a:r>
              <a:rPr lang="en-GB" dirty="0" smtClean="0"/>
              <a:t>PBN Manual Update (2011)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6DF8EA8-D69B-48A8-B942-EA5EC66BC5F4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320040"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lang="en-US" sz="1100" b="1" smtClean="0"/>
            </a:lvl1pPr>
          </a:lstStyle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cao.int/en/GANIS/Pages/Documentation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48600" cy="27654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Aviation System Block Upgrade (ASBU)  Methodology – An Overview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H. Sudarshan</a:t>
            </a:r>
            <a:br>
              <a:rPr lang="en-GB" b="1" dirty="0" smtClean="0"/>
            </a:b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/>
              <a:t>SIP/2012/ASBU/Nairobi-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WP/6</a:t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2012)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7027612-F7CE-4E12-9F50-0914E1DC6436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296400" cy="990600"/>
          </a:xfrm>
        </p:spPr>
        <p:txBody>
          <a:bodyPr/>
          <a:lstStyle/>
          <a:p>
            <a:pPr marL="319088" algn="ctr" eaLnBrk="1" hangingPunct="1"/>
            <a:r>
              <a:rPr lang="en-GB" sz="3200" b="1" dirty="0" smtClean="0"/>
              <a:t>Aviation System Block Upgrades – Definition</a:t>
            </a:r>
            <a:br>
              <a:rPr lang="en-GB" sz="3200" b="1" dirty="0" smtClean="0"/>
            </a:br>
            <a:endParaRPr lang="en-GB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000" smtClean="0"/>
              <a:t>What is an ‘Aviation System Block Upgrade’ (ASBU)?</a:t>
            </a:r>
          </a:p>
          <a:p>
            <a:pPr eaLnBrk="1" hangingPunct="1">
              <a:lnSpc>
                <a:spcPct val="80000"/>
              </a:lnSpc>
            </a:pPr>
            <a:endParaRPr lang="en-GB" sz="3000" b="1" smtClean="0"/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Intended </a:t>
            </a:r>
            <a:r>
              <a:rPr lang="en-GB" sz="2600" i="1" smtClean="0">
                <a:solidFill>
                  <a:srgbClr val="5FA326"/>
                </a:solidFill>
              </a:rPr>
              <a:t>Operational Improvement</a:t>
            </a:r>
            <a:r>
              <a:rPr lang="en-GB" sz="2600" i="1" smtClean="0"/>
              <a:t>/Metric </a:t>
            </a:r>
            <a:r>
              <a:rPr lang="en-GB" sz="2600" smtClean="0"/>
              <a:t>to determine success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Necessary </a:t>
            </a:r>
            <a:r>
              <a:rPr lang="en-GB" sz="2600" i="1" smtClean="0">
                <a:solidFill>
                  <a:srgbClr val="5FA326"/>
                </a:solidFill>
              </a:rPr>
              <a:t>Procedures</a:t>
            </a:r>
            <a:r>
              <a:rPr lang="en-GB" sz="2600" smtClean="0"/>
              <a:t>/Air and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Necessary </a:t>
            </a:r>
            <a:r>
              <a:rPr lang="en-GB" sz="2600" i="1" smtClean="0">
                <a:solidFill>
                  <a:srgbClr val="5FA326"/>
                </a:solidFill>
              </a:rPr>
              <a:t>Technology</a:t>
            </a:r>
            <a:r>
              <a:rPr lang="en-GB" sz="2600" smtClean="0"/>
              <a:t>/Air and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smtClean="0"/>
              <a:t>Positive </a:t>
            </a:r>
            <a:r>
              <a:rPr lang="en-GB" sz="2600" i="1" smtClean="0">
                <a:solidFill>
                  <a:srgbClr val="5FA326"/>
                </a:solidFill>
              </a:rPr>
              <a:t>Business Case </a:t>
            </a:r>
            <a:r>
              <a:rPr lang="en-GB" sz="2600" smtClean="0"/>
              <a:t>per Upgrade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i="1" smtClean="0">
                <a:solidFill>
                  <a:srgbClr val="5FA326"/>
                </a:solidFill>
              </a:rPr>
              <a:t>Regulatory Approval </a:t>
            </a:r>
            <a:r>
              <a:rPr lang="en-GB" sz="2600" smtClean="0">
                <a:solidFill>
                  <a:srgbClr val="5FA326"/>
                </a:solidFill>
              </a:rPr>
              <a:t>Plan</a:t>
            </a:r>
            <a:r>
              <a:rPr lang="en-GB" sz="2600" smtClean="0"/>
              <a:t>/Air and 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i="1" smtClean="0"/>
              <a:t>Well </a:t>
            </a:r>
            <a:r>
              <a:rPr lang="en-GB" sz="2600" i="1" smtClean="0">
                <a:solidFill>
                  <a:srgbClr val="5FA326"/>
                </a:solidFill>
              </a:rPr>
              <a:t>understood</a:t>
            </a:r>
            <a:r>
              <a:rPr lang="en-GB" sz="2600" i="1" smtClean="0"/>
              <a:t> </a:t>
            </a:r>
            <a:r>
              <a:rPr lang="en-GB" sz="2600" smtClean="0"/>
              <a:t>by a Global Demonstration Trial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200" smtClean="0"/>
              <a:t>All synchronized to allow initial implementation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200" smtClean="0"/>
              <a:t>Won’t matter </a:t>
            </a:r>
            <a:r>
              <a:rPr lang="en-GB" sz="2200" b="1" i="1" smtClean="0"/>
              <a:t>when</a:t>
            </a:r>
            <a:r>
              <a:rPr lang="en-GB" sz="2200" smtClean="0"/>
              <a:t> </a:t>
            </a:r>
            <a:r>
              <a:rPr lang="en-GB" sz="2200" b="1" i="1" smtClean="0"/>
              <a:t>or where</a:t>
            </a:r>
            <a:r>
              <a:rPr lang="en-GB" sz="2200" smtClean="0"/>
              <a:t> implemented </a:t>
            </a:r>
          </a:p>
          <a:p>
            <a:pPr lvl="1" eaLnBrk="1" hangingPunct="1">
              <a:lnSpc>
                <a:spcPct val="80000"/>
              </a:lnSpc>
            </a:pPr>
            <a:endParaRPr lang="en-GB" sz="26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b="1" dirty="0" smtClean="0"/>
              <a:t>Performance-based Navigation: An example of ASBU approach </a:t>
            </a:r>
          </a:p>
        </p:txBody>
      </p:sp>
      <p:sp>
        <p:nvSpPr>
          <p:cNvPr id="22531" name="Slide Number Placeholder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algn="r"/>
            <a:fld id="{724866FC-F927-4BF1-9DE1-67F9A9806D52}" type="slidenum">
              <a:rPr lang="en-US"/>
              <a:pPr algn="r"/>
              <a:t>11</a:t>
            </a:fld>
            <a:endParaRPr lang="en-US" dirty="0"/>
          </a:p>
        </p:txBody>
      </p:sp>
      <p:pic>
        <p:nvPicPr>
          <p:cNvPr id="31748" name="Picture 5" descr="puzzle blank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486775" cy="543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436563" y="1143000"/>
            <a:ext cx="27273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Operational Improvement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Fewer Runway Excursions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Less Noise &amp; Emissions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Fuel Savings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Lower Pilot workload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Lower ATC Workload</a:t>
            </a:r>
            <a:endParaRPr lang="en-US" sz="1600" b="1">
              <a:latin typeface="Calibri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600" b="1">
                <a:latin typeface="Calibri" pitchFamily="34" charset="0"/>
              </a:rPr>
              <a:t>Performance Monitoring </a:t>
            </a:r>
          </a:p>
          <a:p>
            <a:pPr>
              <a:buClr>
                <a:srgbClr val="C00000"/>
              </a:buClr>
            </a:pPr>
            <a:r>
              <a:rPr lang="en-US" sz="1600" b="1">
                <a:latin typeface="Calibri" pitchFamily="34" charset="0"/>
              </a:rPr>
              <a:t>by PIRGs/States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Metrics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457200" y="4419600"/>
            <a:ext cx="2743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Positive Business Case</a:t>
            </a:r>
          </a:p>
          <a:p>
            <a:pPr algn="ctr"/>
            <a:endParaRPr lang="en-US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Minimum investment; using existing airborne technology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Rollout (Formulation of </a:t>
            </a:r>
          </a:p>
          <a:p>
            <a:pPr>
              <a:buClr>
                <a:srgbClr val="C00000"/>
              </a:buClr>
            </a:pPr>
            <a:r>
              <a:rPr lang="en-US" sz="1400" b="1">
                <a:latin typeface="Calibri" pitchFamily="34" charset="0"/>
              </a:rPr>
              <a:t>  business case by States)</a:t>
            </a:r>
            <a:endParaRPr lang="en-GB" sz="1400" b="1">
              <a:latin typeface="Calibri" pitchFamily="34" charset="0"/>
            </a:endParaRPr>
          </a:p>
        </p:txBody>
      </p: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6553200" y="12192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Necessary Technology </a:t>
            </a:r>
          </a:p>
          <a:p>
            <a:pPr algn="ctr"/>
            <a:r>
              <a:rPr lang="en-US" b="1">
                <a:latin typeface="Calibri" pitchFamily="34" charset="0"/>
              </a:rPr>
              <a:t>Air &amp; Ground</a:t>
            </a:r>
          </a:p>
          <a:p>
            <a:pPr algn="ctr"/>
            <a:endParaRPr lang="en-US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Annex 10 (2008)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GNSS Manual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 b="1">
                <a:latin typeface="Calibri" pitchFamily="34" charset="0"/>
              </a:rPr>
              <a:t> Rollout  (planning &amp; 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 implementation  by  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 PIRGs/States</a:t>
            </a:r>
            <a:r>
              <a:rPr lang="en-GB" sz="1400" b="1">
                <a:latin typeface="Calibri" pitchFamily="34" charset="0"/>
              </a:rPr>
              <a:t>)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1752" name="TextBox 12"/>
          <p:cNvSpPr txBox="1">
            <a:spLocks noChangeArrowheads="1"/>
          </p:cNvSpPr>
          <p:nvPr/>
        </p:nvSpPr>
        <p:spPr bwMode="auto">
          <a:xfrm>
            <a:off x="6096000" y="4343400"/>
            <a:ext cx="28194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Global Demonstrations</a:t>
            </a:r>
          </a:p>
          <a:p>
            <a:pPr algn="ctr"/>
            <a:r>
              <a:rPr lang="en-US" b="1">
                <a:latin typeface="Calibri" pitchFamily="34" charset="0"/>
              </a:rPr>
              <a:t>and/or Trials</a:t>
            </a:r>
            <a:endParaRPr lang="en-US" sz="1600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Oceanic – RNP 4; Pacific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Continental – RNAV 5; S. America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RNAV 10; Red Carpet Africa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Challenging Approaches</a:t>
            </a:r>
          </a:p>
          <a:p>
            <a:pPr lvl="1"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Lhasa, Queenstown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</a:t>
            </a:r>
            <a:r>
              <a:rPr lang="en-GB" sz="1200" b="1">
                <a:latin typeface="Calibri" pitchFamily="34" charset="0"/>
              </a:rPr>
              <a:t>Rollout  (planning &amp;  implementation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 by PIRGs/States)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3276600" y="5195888"/>
            <a:ext cx="27432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Regulatory Approval Plan</a:t>
            </a:r>
          </a:p>
          <a:p>
            <a:pPr algn="ctr"/>
            <a:r>
              <a:rPr lang="en-US" sz="1600" b="1">
                <a:latin typeface="Calibri" pitchFamily="34" charset="0"/>
              </a:rPr>
              <a:t>Air &amp; Ground</a:t>
            </a:r>
            <a:endParaRPr lang="en-US" sz="1400" b="1"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Ops Approval Handbook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PBN Model Regulations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 b="1">
                <a:latin typeface="Calibri" pitchFamily="34" charset="0"/>
              </a:rPr>
              <a:t>Rollout  (planning&amp; implementation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by PIRGs/States)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3352800" y="1219200"/>
            <a:ext cx="2692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Necessary Procedures</a:t>
            </a:r>
          </a:p>
          <a:p>
            <a:pPr algn="ctr"/>
            <a:r>
              <a:rPr lang="en-US" b="1">
                <a:latin typeface="Calibri" pitchFamily="34" charset="0"/>
              </a:rPr>
              <a:t>Air &amp; Ground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2, 10 &amp; 11 (2008)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14 &amp; 15 (2009)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4 &amp; 6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Annex 3 (2012)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1200">
                <a:latin typeface="Calibri" pitchFamily="34" charset="0"/>
              </a:rPr>
              <a:t>Procedures Ops Vol. 1 &amp; 2</a:t>
            </a:r>
            <a:r>
              <a:rPr lang="en-GB" sz="1200">
                <a:latin typeface="Calibri" pitchFamily="34" charset="0"/>
              </a:rPr>
              <a:t> (2008+2010+2012)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Procedures ATM (2010+2012)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Procedures ABC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PBN Manual (2008+2011)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RNP AR Manual (2009)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Continuous Descent Operations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Continuous Climb Operations (2012)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Quality Assurance Manual (2010)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>
                <a:latin typeface="Calibri" pitchFamily="34" charset="0"/>
              </a:rPr>
              <a:t>Airspace Design Handbook (2011)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GB" sz="1200" b="1">
                <a:latin typeface="Calibri" pitchFamily="34" charset="0"/>
              </a:rPr>
              <a:t>Rollout  (planning&amp; implementation</a:t>
            </a:r>
          </a:p>
          <a:p>
            <a:pPr>
              <a:buClr>
                <a:srgbClr val="C00000"/>
              </a:buClr>
            </a:pPr>
            <a:r>
              <a:rPr lang="en-GB" sz="1200" b="1">
                <a:latin typeface="Calibri" pitchFamily="34" charset="0"/>
              </a:rPr>
              <a:t>  by PIRGs/States)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</p:spPr>
        <p:txBody>
          <a:bodyPr/>
          <a:lstStyle/>
          <a:p>
            <a:r>
              <a:rPr lang="en-US" dirty="0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be 83"/>
          <p:cNvSpPr/>
          <p:nvPr/>
        </p:nvSpPr>
        <p:spPr>
          <a:xfrm>
            <a:off x="2133600" y="1219200"/>
            <a:ext cx="838200" cy="9113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Canada</a:t>
            </a:r>
            <a:endParaRPr lang="en-GB" sz="1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b="1" dirty="0" smtClean="0"/>
              <a:t>We Can </a:t>
            </a:r>
            <a:r>
              <a:rPr lang="en-GB" b="1" dirty="0"/>
              <a:t>B</a:t>
            </a:r>
            <a:r>
              <a:rPr lang="en-GB" b="1" dirty="0" smtClean="0"/>
              <a:t>enefit From What is Already Out </a:t>
            </a:r>
            <a:r>
              <a:rPr lang="en-GB" b="1" dirty="0"/>
              <a:t>T</a:t>
            </a:r>
            <a:r>
              <a:rPr lang="en-GB" b="1" dirty="0" smtClean="0"/>
              <a:t>here…</a:t>
            </a:r>
            <a:endParaRPr lang="en-GB" b="1" dirty="0"/>
          </a:p>
        </p:txBody>
      </p:sp>
      <p:sp>
        <p:nvSpPr>
          <p:cNvPr id="52" name="Cube 51"/>
          <p:cNvSpPr/>
          <p:nvPr/>
        </p:nvSpPr>
        <p:spPr>
          <a:xfrm>
            <a:off x="2667000" y="4038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Cube 52"/>
          <p:cNvSpPr/>
          <p:nvPr/>
        </p:nvSpPr>
        <p:spPr>
          <a:xfrm>
            <a:off x="3657600" y="4038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Cube 53"/>
          <p:cNvSpPr/>
          <p:nvPr/>
        </p:nvSpPr>
        <p:spPr>
          <a:xfrm>
            <a:off x="46482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Cube 54"/>
          <p:cNvSpPr/>
          <p:nvPr/>
        </p:nvSpPr>
        <p:spPr>
          <a:xfrm>
            <a:off x="2667000" y="3048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Cube 55"/>
          <p:cNvSpPr/>
          <p:nvPr/>
        </p:nvSpPr>
        <p:spPr>
          <a:xfrm>
            <a:off x="3657600" y="3048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ube 56"/>
          <p:cNvSpPr/>
          <p:nvPr/>
        </p:nvSpPr>
        <p:spPr>
          <a:xfrm>
            <a:off x="46482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be 57"/>
          <p:cNvSpPr/>
          <p:nvPr/>
        </p:nvSpPr>
        <p:spPr>
          <a:xfrm>
            <a:off x="26670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Cube 58"/>
          <p:cNvSpPr/>
          <p:nvPr/>
        </p:nvSpPr>
        <p:spPr>
          <a:xfrm>
            <a:off x="7391400" y="1524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Cube 59"/>
          <p:cNvSpPr/>
          <p:nvPr/>
        </p:nvSpPr>
        <p:spPr>
          <a:xfrm>
            <a:off x="46482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ube 4"/>
          <p:cNvSpPr/>
          <p:nvPr/>
        </p:nvSpPr>
        <p:spPr>
          <a:xfrm>
            <a:off x="2286000" y="4419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ube 6"/>
          <p:cNvSpPr/>
          <p:nvPr/>
        </p:nvSpPr>
        <p:spPr>
          <a:xfrm>
            <a:off x="3276600" y="4419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be 7"/>
          <p:cNvSpPr/>
          <p:nvPr/>
        </p:nvSpPr>
        <p:spPr>
          <a:xfrm>
            <a:off x="4267200" y="4419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be 8"/>
          <p:cNvSpPr/>
          <p:nvPr/>
        </p:nvSpPr>
        <p:spPr>
          <a:xfrm>
            <a:off x="1905000" y="4800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be 9"/>
          <p:cNvSpPr/>
          <p:nvPr/>
        </p:nvSpPr>
        <p:spPr>
          <a:xfrm>
            <a:off x="2895600" y="4800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ube 10"/>
          <p:cNvSpPr/>
          <p:nvPr/>
        </p:nvSpPr>
        <p:spPr>
          <a:xfrm>
            <a:off x="3886200" y="4800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be 11"/>
          <p:cNvSpPr/>
          <p:nvPr/>
        </p:nvSpPr>
        <p:spPr>
          <a:xfrm>
            <a:off x="1524000" y="5181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ube 12"/>
          <p:cNvSpPr/>
          <p:nvPr/>
        </p:nvSpPr>
        <p:spPr>
          <a:xfrm>
            <a:off x="762000" y="1600200"/>
            <a:ext cx="838200" cy="9113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Australia</a:t>
            </a:r>
            <a:endParaRPr lang="en-GB" sz="900" dirty="0"/>
          </a:p>
        </p:txBody>
      </p:sp>
      <p:sp>
        <p:nvSpPr>
          <p:cNvPr id="14" name="Cube 13"/>
          <p:cNvSpPr/>
          <p:nvPr/>
        </p:nvSpPr>
        <p:spPr>
          <a:xfrm>
            <a:off x="3505200" y="51816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be 14"/>
          <p:cNvSpPr/>
          <p:nvPr/>
        </p:nvSpPr>
        <p:spPr>
          <a:xfrm>
            <a:off x="2286000" y="3429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be 15"/>
          <p:cNvSpPr/>
          <p:nvPr/>
        </p:nvSpPr>
        <p:spPr>
          <a:xfrm>
            <a:off x="3276600" y="3429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ube 16"/>
          <p:cNvSpPr/>
          <p:nvPr/>
        </p:nvSpPr>
        <p:spPr>
          <a:xfrm>
            <a:off x="4267200" y="3429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be 17"/>
          <p:cNvSpPr/>
          <p:nvPr/>
        </p:nvSpPr>
        <p:spPr>
          <a:xfrm>
            <a:off x="1905000" y="3810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ube 18"/>
          <p:cNvSpPr/>
          <p:nvPr/>
        </p:nvSpPr>
        <p:spPr>
          <a:xfrm>
            <a:off x="2895600" y="3810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be 19"/>
          <p:cNvSpPr/>
          <p:nvPr/>
        </p:nvSpPr>
        <p:spPr>
          <a:xfrm>
            <a:off x="3886200" y="3810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ube 20"/>
          <p:cNvSpPr/>
          <p:nvPr/>
        </p:nvSpPr>
        <p:spPr>
          <a:xfrm>
            <a:off x="1524000" y="4191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ube 21"/>
          <p:cNvSpPr/>
          <p:nvPr/>
        </p:nvSpPr>
        <p:spPr>
          <a:xfrm>
            <a:off x="2514600" y="41910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ube 22"/>
          <p:cNvSpPr/>
          <p:nvPr/>
        </p:nvSpPr>
        <p:spPr>
          <a:xfrm>
            <a:off x="7086600" y="5334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ube 24"/>
          <p:cNvSpPr/>
          <p:nvPr/>
        </p:nvSpPr>
        <p:spPr>
          <a:xfrm>
            <a:off x="32766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ube 25"/>
          <p:cNvSpPr/>
          <p:nvPr/>
        </p:nvSpPr>
        <p:spPr>
          <a:xfrm>
            <a:off x="42672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Cube 26"/>
          <p:cNvSpPr/>
          <p:nvPr/>
        </p:nvSpPr>
        <p:spPr>
          <a:xfrm>
            <a:off x="1905000" y="2819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Cube 27"/>
          <p:cNvSpPr/>
          <p:nvPr/>
        </p:nvSpPr>
        <p:spPr>
          <a:xfrm>
            <a:off x="7696200" y="54102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ube 28"/>
          <p:cNvSpPr/>
          <p:nvPr/>
        </p:nvSpPr>
        <p:spPr>
          <a:xfrm>
            <a:off x="3886200" y="28194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ube 29"/>
          <p:cNvSpPr/>
          <p:nvPr/>
        </p:nvSpPr>
        <p:spPr>
          <a:xfrm>
            <a:off x="228600" y="5334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ube 30"/>
          <p:cNvSpPr/>
          <p:nvPr/>
        </p:nvSpPr>
        <p:spPr>
          <a:xfrm>
            <a:off x="2514600" y="32004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Cube 31"/>
          <p:cNvSpPr/>
          <p:nvPr/>
        </p:nvSpPr>
        <p:spPr>
          <a:xfrm>
            <a:off x="3505200" y="3200400"/>
            <a:ext cx="1216152" cy="12161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ube 60"/>
          <p:cNvSpPr/>
          <p:nvPr/>
        </p:nvSpPr>
        <p:spPr>
          <a:xfrm>
            <a:off x="56388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Cube 61"/>
          <p:cNvSpPr/>
          <p:nvPr/>
        </p:nvSpPr>
        <p:spPr>
          <a:xfrm>
            <a:off x="0" y="44196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Cube 63"/>
          <p:cNvSpPr/>
          <p:nvPr/>
        </p:nvSpPr>
        <p:spPr>
          <a:xfrm>
            <a:off x="0" y="34290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ube 64"/>
          <p:cNvSpPr/>
          <p:nvPr/>
        </p:nvSpPr>
        <p:spPr>
          <a:xfrm>
            <a:off x="48768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Cube 65"/>
          <p:cNvSpPr/>
          <p:nvPr/>
        </p:nvSpPr>
        <p:spPr>
          <a:xfrm>
            <a:off x="44958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ube 66"/>
          <p:cNvSpPr/>
          <p:nvPr/>
        </p:nvSpPr>
        <p:spPr>
          <a:xfrm>
            <a:off x="52578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Cube 67"/>
          <p:cNvSpPr/>
          <p:nvPr/>
        </p:nvSpPr>
        <p:spPr>
          <a:xfrm>
            <a:off x="7467600" y="44196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Cube 68"/>
          <p:cNvSpPr/>
          <p:nvPr/>
        </p:nvSpPr>
        <p:spPr>
          <a:xfrm>
            <a:off x="4495800" y="4191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Cube 69"/>
          <p:cNvSpPr/>
          <p:nvPr/>
        </p:nvSpPr>
        <p:spPr>
          <a:xfrm>
            <a:off x="52578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Cube 70"/>
          <p:cNvSpPr/>
          <p:nvPr/>
        </p:nvSpPr>
        <p:spPr>
          <a:xfrm>
            <a:off x="4876800" y="2819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Cube 71"/>
          <p:cNvSpPr/>
          <p:nvPr/>
        </p:nvSpPr>
        <p:spPr>
          <a:xfrm>
            <a:off x="4495800" y="3200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5" name="Picture 74" descr="SES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638800"/>
            <a:ext cx="840829" cy="8382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3" name="Picture 72" descr="SESAR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5638800"/>
            <a:ext cx="838200" cy="9115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4" name="Picture 73" descr="SESAR 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4724400"/>
            <a:ext cx="914400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6" name="Picture 75" descr="nextgen_gate_to_g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733800"/>
            <a:ext cx="914399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0" name="Picture 79" descr="CARA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1828800"/>
            <a:ext cx="914401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7" name="Picture 76" descr="nextgen_gate_to_g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24400"/>
            <a:ext cx="914399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8" name="Picture 77" descr="nextgen_gate_to_ga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638800"/>
            <a:ext cx="914399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3" name="Cube 62"/>
          <p:cNvSpPr/>
          <p:nvPr/>
        </p:nvSpPr>
        <p:spPr>
          <a:xfrm>
            <a:off x="7696200" y="2438400"/>
            <a:ext cx="1216152" cy="1216152"/>
          </a:xfrm>
          <a:prstGeom prst="cube">
            <a:avLst/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9" name="Picture 78" descr="CARA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199" y="2743200"/>
            <a:ext cx="914401" cy="914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1" name="Cube 80"/>
          <p:cNvSpPr/>
          <p:nvPr/>
        </p:nvSpPr>
        <p:spPr>
          <a:xfrm>
            <a:off x="1600200" y="1828800"/>
            <a:ext cx="838200" cy="9113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India</a:t>
            </a:r>
            <a:endParaRPr lang="en-GB" sz="1600" dirty="0"/>
          </a:p>
        </p:txBody>
      </p:sp>
      <p:sp>
        <p:nvSpPr>
          <p:cNvPr id="82" name="Cube 81"/>
          <p:cNvSpPr/>
          <p:nvPr/>
        </p:nvSpPr>
        <p:spPr>
          <a:xfrm>
            <a:off x="228600" y="2286000"/>
            <a:ext cx="838200" cy="9113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China</a:t>
            </a:r>
            <a:endParaRPr lang="en-GB" sz="1400" dirty="0"/>
          </a:p>
        </p:txBody>
      </p:sp>
      <p:sp>
        <p:nvSpPr>
          <p:cNvPr id="83" name="Cube 82"/>
          <p:cNvSpPr/>
          <p:nvPr/>
        </p:nvSpPr>
        <p:spPr>
          <a:xfrm>
            <a:off x="1219200" y="1143000"/>
            <a:ext cx="838200" cy="911352"/>
          </a:xfrm>
          <a:prstGeom prst="cub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Russia</a:t>
            </a:r>
            <a:endParaRPr lang="en-GB" sz="1200" dirty="0"/>
          </a:p>
        </p:txBody>
      </p:sp>
      <p:grpSp>
        <p:nvGrpSpPr>
          <p:cNvPr id="2" name="Group 87"/>
          <p:cNvGrpSpPr/>
          <p:nvPr/>
        </p:nvGrpSpPr>
        <p:grpSpPr>
          <a:xfrm>
            <a:off x="1371600" y="1524000"/>
            <a:ext cx="6858000" cy="2788920"/>
            <a:chOff x="1371600" y="1524000"/>
            <a:chExt cx="6858000" cy="2788920"/>
          </a:xfrm>
        </p:grpSpPr>
        <p:sp>
          <p:nvSpPr>
            <p:cNvPr id="85" name="Curved Down Arrow 84"/>
            <p:cNvSpPr/>
            <p:nvPr/>
          </p:nvSpPr>
          <p:spPr>
            <a:xfrm>
              <a:off x="1371600" y="2514600"/>
              <a:ext cx="1216152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Curved Down Arrow 85"/>
            <p:cNvSpPr/>
            <p:nvPr/>
          </p:nvSpPr>
          <p:spPr>
            <a:xfrm flipH="1">
              <a:off x="6629400" y="1524000"/>
              <a:ext cx="1600200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Curved Down Arrow 86"/>
            <p:cNvSpPr/>
            <p:nvPr/>
          </p:nvSpPr>
          <p:spPr>
            <a:xfrm flipH="1">
              <a:off x="6248400" y="3581400"/>
              <a:ext cx="1600200" cy="7315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72"/>
          <p:cNvGrpSpPr/>
          <p:nvPr/>
        </p:nvGrpSpPr>
        <p:grpSpPr>
          <a:xfrm>
            <a:off x="1524000" y="3200400"/>
            <a:ext cx="4187952" cy="3197352"/>
            <a:chOff x="1905000" y="2819400"/>
            <a:chExt cx="4187952" cy="3197352"/>
          </a:xfrm>
          <a:solidFill>
            <a:schemeClr val="accent6"/>
          </a:solidFill>
        </p:grpSpPr>
        <p:sp>
          <p:nvSpPr>
            <p:cNvPr id="114" name="Cube 113"/>
            <p:cNvSpPr/>
            <p:nvPr/>
          </p:nvSpPr>
          <p:spPr>
            <a:xfrm>
              <a:off x="19050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Cube 114"/>
            <p:cNvSpPr/>
            <p:nvPr/>
          </p:nvSpPr>
          <p:spPr>
            <a:xfrm>
              <a:off x="28956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Cube 115"/>
            <p:cNvSpPr/>
            <p:nvPr/>
          </p:nvSpPr>
          <p:spPr>
            <a:xfrm>
              <a:off x="38862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Cube 116"/>
            <p:cNvSpPr/>
            <p:nvPr/>
          </p:nvSpPr>
          <p:spPr>
            <a:xfrm>
              <a:off x="19050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Cube 117"/>
            <p:cNvSpPr/>
            <p:nvPr/>
          </p:nvSpPr>
          <p:spPr>
            <a:xfrm>
              <a:off x="28956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Cube 118"/>
            <p:cNvSpPr/>
            <p:nvPr/>
          </p:nvSpPr>
          <p:spPr>
            <a:xfrm>
              <a:off x="38862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Cube 119"/>
            <p:cNvSpPr/>
            <p:nvPr/>
          </p:nvSpPr>
          <p:spPr>
            <a:xfrm>
              <a:off x="19050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Cube 120"/>
            <p:cNvSpPr/>
            <p:nvPr/>
          </p:nvSpPr>
          <p:spPr>
            <a:xfrm>
              <a:off x="28956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Cube 121"/>
            <p:cNvSpPr/>
            <p:nvPr/>
          </p:nvSpPr>
          <p:spPr>
            <a:xfrm>
              <a:off x="38862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Cube 122"/>
            <p:cNvSpPr/>
            <p:nvPr/>
          </p:nvSpPr>
          <p:spPr>
            <a:xfrm>
              <a:off x="4876800" y="48006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Cube 123"/>
            <p:cNvSpPr/>
            <p:nvPr/>
          </p:nvSpPr>
          <p:spPr>
            <a:xfrm>
              <a:off x="4876800" y="38100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Cube 124"/>
            <p:cNvSpPr/>
            <p:nvPr/>
          </p:nvSpPr>
          <p:spPr>
            <a:xfrm>
              <a:off x="4876800" y="2819400"/>
              <a:ext cx="1216152" cy="1216152"/>
            </a:xfrm>
            <a:prstGeom prst="cub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otched Right Arrow 92"/>
          <p:cNvSpPr/>
          <p:nvPr/>
        </p:nvSpPr>
        <p:spPr>
          <a:xfrm>
            <a:off x="1752600" y="25908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Slide Number Placeholder 1"/>
          <p:cNvSpPr txBox="1">
            <a:spLocks/>
          </p:cNvSpPr>
          <p:nvPr/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/>
          <a:p>
            <a:pPr algn="r">
              <a:defRPr/>
            </a:pPr>
            <a:fld id="{C97275D5-4C12-42FF-82D2-635AEC9DB89A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 anchor="ctr"/>
          <a:lstStyle/>
          <a:p>
            <a:r>
              <a:rPr lang="en-US" b="1" dirty="0" smtClean="0"/>
              <a:t>Understanding the Relationships</a:t>
            </a:r>
            <a:endParaRPr lang="en-GB" b="1" dirty="0"/>
          </a:p>
        </p:txBody>
      </p:sp>
      <p:sp>
        <p:nvSpPr>
          <p:cNvPr id="92" name="Slide Number Placeholder 2"/>
          <p:cNvSpPr txBox="1">
            <a:spLocks/>
          </p:cNvSpPr>
          <p:nvPr/>
        </p:nvSpPr>
        <p:spPr>
          <a:xfrm>
            <a:off x="7848600" y="6934200"/>
            <a:ext cx="11430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/>
          <a:p>
            <a:pPr algn="r"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6" name="Notched Right Arrow 95"/>
          <p:cNvSpPr/>
          <p:nvPr/>
        </p:nvSpPr>
        <p:spPr>
          <a:xfrm>
            <a:off x="1752600" y="34290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7" name="Notched Right Arrow 96"/>
          <p:cNvSpPr/>
          <p:nvPr/>
        </p:nvSpPr>
        <p:spPr>
          <a:xfrm>
            <a:off x="1752600" y="44196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8" name="Notched Right Arrow 97"/>
          <p:cNvSpPr/>
          <p:nvPr/>
        </p:nvSpPr>
        <p:spPr>
          <a:xfrm>
            <a:off x="1752600" y="5257800"/>
            <a:ext cx="7239000" cy="7620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52400" y="4267200"/>
            <a:ext cx="16764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Optimum Capacity and Flexible Flights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52400" y="3352800"/>
            <a:ext cx="16764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Globally Interoperable Systems and Data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52400" y="5181600"/>
            <a:ext cx="1676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Efficient Flight Path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52400" y="2438400"/>
            <a:ext cx="16764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</a:rPr>
              <a:t>Airport Operations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2400" y="1524000"/>
            <a:ext cx="1676400" cy="78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500" b="1" dirty="0" smtClean="0">
                <a:solidFill>
                  <a:srgbClr val="002060"/>
                </a:solidFill>
              </a:rPr>
              <a:t>Performance Improvement Areas</a:t>
            </a:r>
            <a:endParaRPr lang="en-CA" sz="1500" b="1" dirty="0">
              <a:solidFill>
                <a:srgbClr val="002060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2133600" y="1600200"/>
            <a:ext cx="1447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Block 0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(2013) 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133600" y="2362200"/>
            <a:ext cx="1447800" cy="3733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2209800" y="33528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2209800" y="25146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209800" y="43434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2209800" y="5181600"/>
            <a:ext cx="1295400" cy="685800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2667000" y="4419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362200" y="4419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2667000" y="4731327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286000" y="5257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2286000" y="5562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590800" y="5257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362200" y="2895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2362200" y="2590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2362200" y="47244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2667000" y="2590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2667000" y="28956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2971800" y="2590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362200" y="34290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2362200" y="3733800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3886200" y="1600200"/>
            <a:ext cx="1447800" cy="4495800"/>
            <a:chOff x="3886200" y="1600200"/>
            <a:chExt cx="1447800" cy="4495800"/>
          </a:xfrm>
        </p:grpSpPr>
        <p:sp>
          <p:nvSpPr>
            <p:cNvPr id="129" name="Rounded Rectangle 128"/>
            <p:cNvSpPr/>
            <p:nvPr/>
          </p:nvSpPr>
          <p:spPr>
            <a:xfrm>
              <a:off x="3886200" y="16002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Block 1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(2018)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3886200" y="2362200"/>
              <a:ext cx="1447800" cy="37338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962400" y="33528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962400" y="2514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962400" y="43434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3962400" y="5181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40386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40386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40386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4038600" y="3733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0386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40386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43434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43434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4038600" y="5257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4038600" y="5562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43434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43434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46482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6482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4367150" y="3757550"/>
              <a:ext cx="192975" cy="185057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43434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38800" y="1600200"/>
            <a:ext cx="1447800" cy="4495800"/>
            <a:chOff x="5638800" y="1600200"/>
            <a:chExt cx="1447800" cy="4495800"/>
          </a:xfrm>
        </p:grpSpPr>
        <p:sp>
          <p:nvSpPr>
            <p:cNvPr id="94" name="Rounded Rectangle 93"/>
            <p:cNvSpPr/>
            <p:nvPr/>
          </p:nvSpPr>
          <p:spPr>
            <a:xfrm>
              <a:off x="5638800" y="16002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Block 2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(2023)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 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638800" y="2362200"/>
              <a:ext cx="1447800" cy="37338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5715000" y="33528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715000" y="2514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715000" y="43434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715000" y="5181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912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5791200" y="2895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0960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7912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57912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791200" y="5257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791200" y="5562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5791200" y="3733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57912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7315200" y="1600200"/>
            <a:ext cx="1447800" cy="4495800"/>
            <a:chOff x="7315200" y="1600200"/>
            <a:chExt cx="1447800" cy="4495800"/>
          </a:xfrm>
        </p:grpSpPr>
        <p:sp>
          <p:nvSpPr>
            <p:cNvPr id="99" name="Rounded Rectangle 98"/>
            <p:cNvSpPr/>
            <p:nvPr/>
          </p:nvSpPr>
          <p:spPr>
            <a:xfrm>
              <a:off x="7315200" y="2362200"/>
              <a:ext cx="1447800" cy="37338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7391400" y="2514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467600" y="2590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315200" y="1600200"/>
              <a:ext cx="14478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Block 3</a:t>
              </a:r>
            </a:p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(2028 &amp; &gt;)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391400" y="33528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7391400" y="43434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391400" y="5181600"/>
              <a:ext cx="1295400" cy="685800"/>
            </a:xfrm>
            <a:prstGeom prst="roundRect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87392" y="370708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7467600" y="5562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7467600" y="44196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467600" y="47244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7467600" y="52578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7467600" y="3429000"/>
              <a:ext cx="228600" cy="228600"/>
            </a:xfrm>
            <a:prstGeom prst="roundRect">
              <a:avLst/>
            </a:prstGeom>
            <a:solidFill>
              <a:srgbClr val="FFFF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00" b="1" dirty="0">
                <a:solidFill>
                  <a:srgbClr val="738AC8">
                    <a:lumMod val="75000"/>
                  </a:srgbClr>
                </a:solidFill>
              </a:endParaRPr>
            </a:p>
          </p:txBody>
        </p:sp>
      </p:grpSp>
      <p:sp>
        <p:nvSpPr>
          <p:cNvPr id="112" name="Footer Placeholder 1"/>
          <p:cNvSpPr txBox="1">
            <a:spLocks/>
          </p:cNvSpPr>
          <p:nvPr/>
        </p:nvSpPr>
        <p:spPr>
          <a:xfrm>
            <a:off x="1152525" y="6629400"/>
            <a:ext cx="6858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65" y="1385047"/>
            <a:ext cx="1824318" cy="4710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8"/>
          <p:cNvGrpSpPr/>
          <p:nvPr/>
        </p:nvGrpSpPr>
        <p:grpSpPr>
          <a:xfrm>
            <a:off x="2476500" y="2227729"/>
            <a:ext cx="5675471" cy="363071"/>
            <a:chOff x="2476500" y="2227729"/>
            <a:chExt cx="5675471" cy="36307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76500" y="2227729"/>
              <a:ext cx="510778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157" idx="0"/>
            </p:cNvCxnSpPr>
            <p:nvPr/>
          </p:nvCxnSpPr>
          <p:spPr>
            <a:xfrm>
              <a:off x="2476500" y="2227729"/>
              <a:ext cx="0" cy="3630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4152900" y="2227729"/>
              <a:ext cx="0" cy="3630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5905500" y="2227729"/>
              <a:ext cx="0" cy="3630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7584281" y="2227729"/>
              <a:ext cx="0" cy="3630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30673" y="2234872"/>
              <a:ext cx="52129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B3-15</a:t>
              </a:r>
              <a:endParaRPr lang="en-US" sz="1100" b="1" i="1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39537" y="2237253"/>
              <a:ext cx="52129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B2-15</a:t>
              </a:r>
              <a:endParaRPr lang="en-US" sz="1100" b="1" i="1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213030" y="2237253"/>
              <a:ext cx="5229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B1-15</a:t>
              </a:r>
              <a:endParaRPr lang="en-US" sz="1100" b="1" i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526365" y="2250700"/>
              <a:ext cx="5229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 smtClean="0"/>
                <a:t>B0-15</a:t>
              </a:r>
              <a:endParaRPr lang="en-US" sz="1100" b="1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0300" y="5791200"/>
            <a:ext cx="1567260" cy="697073"/>
            <a:chOff x="2400300" y="5791200"/>
            <a:chExt cx="1567260" cy="697073"/>
          </a:xfrm>
        </p:grpSpPr>
        <p:cxnSp>
          <p:nvCxnSpPr>
            <p:cNvPr id="15" name="Straight Arrow Connector 14"/>
            <p:cNvCxnSpPr>
              <a:endCxn id="152" idx="2"/>
            </p:cNvCxnSpPr>
            <p:nvPr/>
          </p:nvCxnSpPr>
          <p:spPr>
            <a:xfrm flipH="1" flipV="1">
              <a:off x="2400300" y="5791200"/>
              <a:ext cx="457200" cy="52891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46294" y="6320118"/>
              <a:ext cx="2667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25663" y="6149719"/>
              <a:ext cx="841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Module</a:t>
              </a:r>
              <a:endParaRPr lang="en-US" sz="1600" b="1" i="1" dirty="0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2059641" y="1385047"/>
            <a:ext cx="1597959" cy="4764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171700" y="6427113"/>
            <a:ext cx="43338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ICAO SIP 2012-ASBU workshops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2952008" y="4390902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2965863" y="4733307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2657104" y="3474522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3238995" y="4741223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4319649" y="5275613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6148449" y="4432465"/>
            <a:ext cx="228600" cy="228600"/>
          </a:xfrm>
          <a:prstGeom prst="round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b="1" dirty="0">
              <a:solidFill>
                <a:srgbClr val="738AC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8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be 51"/>
          <p:cNvSpPr/>
          <p:nvPr/>
        </p:nvSpPr>
        <p:spPr>
          <a:xfrm>
            <a:off x="26670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Cube 52"/>
          <p:cNvSpPr/>
          <p:nvPr/>
        </p:nvSpPr>
        <p:spPr>
          <a:xfrm>
            <a:off x="36576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Cube 53"/>
          <p:cNvSpPr/>
          <p:nvPr/>
        </p:nvSpPr>
        <p:spPr>
          <a:xfrm>
            <a:off x="46482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Cube 54"/>
          <p:cNvSpPr/>
          <p:nvPr/>
        </p:nvSpPr>
        <p:spPr>
          <a:xfrm>
            <a:off x="26670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Cube 55"/>
          <p:cNvSpPr/>
          <p:nvPr/>
        </p:nvSpPr>
        <p:spPr>
          <a:xfrm>
            <a:off x="36576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Cube 56"/>
          <p:cNvSpPr/>
          <p:nvPr/>
        </p:nvSpPr>
        <p:spPr>
          <a:xfrm>
            <a:off x="46482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be 57"/>
          <p:cNvSpPr/>
          <p:nvPr/>
        </p:nvSpPr>
        <p:spPr>
          <a:xfrm>
            <a:off x="26670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Cube 58"/>
          <p:cNvSpPr/>
          <p:nvPr/>
        </p:nvSpPr>
        <p:spPr>
          <a:xfrm>
            <a:off x="36576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Cube 59"/>
          <p:cNvSpPr/>
          <p:nvPr/>
        </p:nvSpPr>
        <p:spPr>
          <a:xfrm>
            <a:off x="4648200" y="2057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 anchor="ctr">
            <a:noAutofit/>
          </a:bodyPr>
          <a:lstStyle/>
          <a:p>
            <a:pPr algn="ctr"/>
            <a:r>
              <a:rPr lang="en-GB" sz="3200" b="1" dirty="0"/>
              <a:t>A Block </a:t>
            </a:r>
            <a:r>
              <a:rPr lang="en-GB" sz="3200" b="1" dirty="0" smtClean="0"/>
              <a:t>made </a:t>
            </a:r>
            <a:r>
              <a:rPr lang="en-GB" sz="3200" b="1" dirty="0"/>
              <a:t>Up of </a:t>
            </a:r>
            <a:r>
              <a:rPr lang="en-GB" sz="3200" b="1" dirty="0" smtClean="0"/>
              <a:t>Modules is Scalable </a:t>
            </a:r>
            <a:r>
              <a:rPr lang="en-GB" sz="3200" b="1" i="1" dirty="0" smtClean="0"/>
              <a:t>to Meet Regional or Local Needs</a:t>
            </a:r>
            <a:endParaRPr lang="en-GB" sz="3200" b="1" i="1" dirty="0"/>
          </a:p>
        </p:txBody>
      </p:sp>
      <p:sp>
        <p:nvSpPr>
          <p:cNvPr id="5" name="Cube 4"/>
          <p:cNvSpPr/>
          <p:nvPr/>
        </p:nvSpPr>
        <p:spPr>
          <a:xfrm>
            <a:off x="22860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ube 6"/>
          <p:cNvSpPr/>
          <p:nvPr/>
        </p:nvSpPr>
        <p:spPr>
          <a:xfrm>
            <a:off x="32766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be 7"/>
          <p:cNvSpPr/>
          <p:nvPr/>
        </p:nvSpPr>
        <p:spPr>
          <a:xfrm>
            <a:off x="42672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be 8"/>
          <p:cNvSpPr/>
          <p:nvPr/>
        </p:nvSpPr>
        <p:spPr>
          <a:xfrm>
            <a:off x="19050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ube 9"/>
          <p:cNvSpPr/>
          <p:nvPr/>
        </p:nvSpPr>
        <p:spPr>
          <a:xfrm>
            <a:off x="28956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ube 10"/>
          <p:cNvSpPr/>
          <p:nvPr/>
        </p:nvSpPr>
        <p:spPr>
          <a:xfrm>
            <a:off x="38862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ube 11"/>
          <p:cNvSpPr/>
          <p:nvPr/>
        </p:nvSpPr>
        <p:spPr>
          <a:xfrm>
            <a:off x="15240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ube 12"/>
          <p:cNvSpPr/>
          <p:nvPr/>
        </p:nvSpPr>
        <p:spPr>
          <a:xfrm>
            <a:off x="25146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ube 13"/>
          <p:cNvSpPr/>
          <p:nvPr/>
        </p:nvSpPr>
        <p:spPr>
          <a:xfrm>
            <a:off x="35052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ube 14"/>
          <p:cNvSpPr/>
          <p:nvPr/>
        </p:nvSpPr>
        <p:spPr>
          <a:xfrm>
            <a:off x="22860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ube 15"/>
          <p:cNvSpPr/>
          <p:nvPr/>
        </p:nvSpPr>
        <p:spPr>
          <a:xfrm>
            <a:off x="32766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ube 16"/>
          <p:cNvSpPr/>
          <p:nvPr/>
        </p:nvSpPr>
        <p:spPr>
          <a:xfrm>
            <a:off x="42672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be 17"/>
          <p:cNvSpPr/>
          <p:nvPr/>
        </p:nvSpPr>
        <p:spPr>
          <a:xfrm>
            <a:off x="19050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ube 18"/>
          <p:cNvSpPr/>
          <p:nvPr/>
        </p:nvSpPr>
        <p:spPr>
          <a:xfrm>
            <a:off x="28956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be 19"/>
          <p:cNvSpPr/>
          <p:nvPr/>
        </p:nvSpPr>
        <p:spPr>
          <a:xfrm>
            <a:off x="38862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ube 20"/>
          <p:cNvSpPr/>
          <p:nvPr/>
        </p:nvSpPr>
        <p:spPr>
          <a:xfrm>
            <a:off x="1524000" y="4191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ube 21"/>
          <p:cNvSpPr/>
          <p:nvPr/>
        </p:nvSpPr>
        <p:spPr>
          <a:xfrm>
            <a:off x="2514600" y="4191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Cube 23"/>
          <p:cNvSpPr/>
          <p:nvPr/>
        </p:nvSpPr>
        <p:spPr>
          <a:xfrm>
            <a:off x="22860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ube 24"/>
          <p:cNvSpPr/>
          <p:nvPr/>
        </p:nvSpPr>
        <p:spPr>
          <a:xfrm>
            <a:off x="3276600" y="2438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ube 25"/>
          <p:cNvSpPr/>
          <p:nvPr/>
        </p:nvSpPr>
        <p:spPr>
          <a:xfrm>
            <a:off x="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Cube 26"/>
          <p:cNvSpPr/>
          <p:nvPr/>
        </p:nvSpPr>
        <p:spPr>
          <a:xfrm>
            <a:off x="1905000" y="2819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ube 28"/>
          <p:cNvSpPr/>
          <p:nvPr/>
        </p:nvSpPr>
        <p:spPr>
          <a:xfrm>
            <a:off x="6858000" y="46482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Cube 29"/>
          <p:cNvSpPr/>
          <p:nvPr/>
        </p:nvSpPr>
        <p:spPr>
          <a:xfrm>
            <a:off x="1524000" y="32004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ube 30"/>
          <p:cNvSpPr/>
          <p:nvPr/>
        </p:nvSpPr>
        <p:spPr>
          <a:xfrm>
            <a:off x="228600" y="52578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Cube 60"/>
          <p:cNvSpPr/>
          <p:nvPr/>
        </p:nvSpPr>
        <p:spPr>
          <a:xfrm>
            <a:off x="56388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Cube 61"/>
          <p:cNvSpPr/>
          <p:nvPr/>
        </p:nvSpPr>
        <p:spPr>
          <a:xfrm>
            <a:off x="5638800" y="3048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Cube 63"/>
          <p:cNvSpPr/>
          <p:nvPr/>
        </p:nvSpPr>
        <p:spPr>
          <a:xfrm>
            <a:off x="5257800" y="4419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Cube 64"/>
          <p:cNvSpPr/>
          <p:nvPr/>
        </p:nvSpPr>
        <p:spPr>
          <a:xfrm>
            <a:off x="4876800" y="4800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Cube 65"/>
          <p:cNvSpPr/>
          <p:nvPr/>
        </p:nvSpPr>
        <p:spPr>
          <a:xfrm>
            <a:off x="4495800" y="5181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Cube 66"/>
          <p:cNvSpPr/>
          <p:nvPr/>
        </p:nvSpPr>
        <p:spPr>
          <a:xfrm>
            <a:off x="5257800" y="3429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Cube 67"/>
          <p:cNvSpPr/>
          <p:nvPr/>
        </p:nvSpPr>
        <p:spPr>
          <a:xfrm>
            <a:off x="4876800" y="3810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Cube 68"/>
          <p:cNvSpPr/>
          <p:nvPr/>
        </p:nvSpPr>
        <p:spPr>
          <a:xfrm>
            <a:off x="7620000" y="49530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Cube 69"/>
          <p:cNvSpPr/>
          <p:nvPr/>
        </p:nvSpPr>
        <p:spPr>
          <a:xfrm>
            <a:off x="6781800" y="5184648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Cube 71"/>
          <p:cNvSpPr/>
          <p:nvPr/>
        </p:nvSpPr>
        <p:spPr>
          <a:xfrm>
            <a:off x="7239000" y="4038600"/>
            <a:ext cx="1216152" cy="1216152"/>
          </a:xfrm>
          <a:prstGeom prst="cube">
            <a:avLst/>
          </a:prstGeom>
          <a:solidFill>
            <a:srgbClr val="2C6A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 anchor="ctr"/>
          <a:lstStyle/>
          <a:p>
            <a:pPr algn="ctr"/>
            <a:r>
              <a:rPr lang="en-GB" b="1" dirty="0" smtClean="0"/>
              <a:t>Threads Between Modules…</a:t>
            </a:r>
            <a:br>
              <a:rPr lang="en-GB" b="1" dirty="0" smtClean="0"/>
            </a:br>
            <a:r>
              <a:rPr lang="en-GB" b="1" dirty="0" smtClean="0"/>
              <a:t>and Across Blocks</a:t>
            </a:r>
          </a:p>
        </p:txBody>
      </p:sp>
      <p:pic>
        <p:nvPicPr>
          <p:cNvPr id="17411" name="Picture 7" descr="A33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20574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133600" y="2895600"/>
            <a:ext cx="6705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1295400"/>
            <a:ext cx="6324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 Airport Operations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6248400"/>
            <a:ext cx="164192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Available Now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624840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2018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624840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2023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09800" y="3048000"/>
            <a:ext cx="6324600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91400" y="6248400"/>
            <a:ext cx="800219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2028&gt;</a:t>
            </a:r>
            <a:endParaRPr lang="en-GB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733800" y="2057400"/>
            <a:ext cx="1524000" cy="3505200"/>
            <a:chOff x="3733800" y="2057400"/>
            <a:chExt cx="1524000" cy="3505200"/>
          </a:xfrm>
        </p:grpSpPr>
        <p:sp>
          <p:nvSpPr>
            <p:cNvPr id="14" name="Rounded Rectangle 13"/>
            <p:cNvSpPr/>
            <p:nvPr/>
          </p:nvSpPr>
          <p:spPr>
            <a:xfrm>
              <a:off x="3733800" y="2057400"/>
              <a:ext cx="1524000" cy="3505200"/>
            </a:xfrm>
            <a:prstGeom prst="round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chemeClr val="tx1"/>
                  </a:solidFill>
                  <a:cs typeface="Arial" charset="0"/>
                </a:rPr>
                <a:t>Improved Approach &amp; Departure Management through Integration</a:t>
              </a:r>
            </a:p>
            <a:p>
              <a:pPr algn="ctr">
                <a:defRPr/>
              </a:pPr>
              <a:endParaRPr lang="en-GB" sz="16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445" name="Rectangle 28"/>
            <p:cNvSpPr>
              <a:spLocks noChangeArrowheads="1"/>
            </p:cNvSpPr>
            <p:nvPr/>
          </p:nvSpPr>
          <p:spPr bwMode="auto">
            <a:xfrm>
              <a:off x="4038600" y="2286000"/>
              <a:ext cx="856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u="sng"/>
                <a:t>Block 1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09800" y="2057400"/>
            <a:ext cx="1447800" cy="3505200"/>
            <a:chOff x="2209800" y="2057400"/>
            <a:chExt cx="1447800" cy="3505200"/>
          </a:xfrm>
        </p:grpSpPr>
        <p:sp>
          <p:nvSpPr>
            <p:cNvPr id="13" name="Rounded Rectangle 12"/>
            <p:cNvSpPr/>
            <p:nvPr/>
          </p:nvSpPr>
          <p:spPr>
            <a:xfrm>
              <a:off x="2209800" y="2057400"/>
              <a:ext cx="1447800" cy="3505200"/>
            </a:xfrm>
            <a:prstGeom prst="round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u="sng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chemeClr val="tx1"/>
                  </a:solidFill>
                  <a:cs typeface="Arial" charset="0"/>
                </a:rPr>
                <a:t>Improved Traffic Flow through Runway Metering</a:t>
              </a: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2514600" y="2286000"/>
              <a:ext cx="856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u="sng"/>
                <a:t>Block 0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2057400"/>
            <a:ext cx="2133600" cy="3505200"/>
            <a:chOff x="5029200" y="2057400"/>
            <a:chExt cx="2133600" cy="3505200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5334000" y="2057400"/>
              <a:ext cx="1524000" cy="3505200"/>
              <a:chOff x="5334000" y="2057400"/>
              <a:chExt cx="1524000" cy="35052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334000" y="2057400"/>
                <a:ext cx="1524000" cy="3505200"/>
              </a:xfrm>
              <a:prstGeom prst="roundRect">
                <a:avLst/>
              </a:prstGeom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7437" name="Rectangle 26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8563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u="sng"/>
                  <a:t>Block 2</a:t>
                </a:r>
              </a:p>
            </p:txBody>
          </p:sp>
        </p:grpSp>
        <p:sp>
          <p:nvSpPr>
            <p:cNvPr id="26649" name="Rectangle 30"/>
            <p:cNvSpPr>
              <a:spLocks noChangeArrowheads="1"/>
            </p:cNvSpPr>
            <p:nvPr/>
          </p:nvSpPr>
          <p:spPr bwMode="auto">
            <a:xfrm>
              <a:off x="5029200" y="3352800"/>
              <a:ext cx="21336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Linked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AMAN/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DMAN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934200" y="2057400"/>
            <a:ext cx="1524000" cy="3505200"/>
            <a:chOff x="6934200" y="2057400"/>
            <a:chExt cx="1524000" cy="350520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6934200" y="2057400"/>
              <a:ext cx="1524000" cy="3505200"/>
              <a:chOff x="6934200" y="2057400"/>
              <a:chExt cx="1524000" cy="35052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934200" y="2057400"/>
                <a:ext cx="1524000" cy="3505200"/>
              </a:xfrm>
              <a:prstGeom prst="roundRect">
                <a:avLst/>
              </a:prstGeom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u="sng">
                  <a:solidFill>
                    <a:schemeClr val="tx1"/>
                  </a:solidFill>
                  <a:cs typeface="Arial" charset="0"/>
                </a:endParaRPr>
              </a:p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7431" name="Rectangle 27"/>
              <p:cNvSpPr>
                <a:spLocks noChangeArrowheads="1"/>
              </p:cNvSpPr>
              <p:nvPr/>
            </p:nvSpPr>
            <p:spPr bwMode="auto">
              <a:xfrm>
                <a:off x="7239000" y="2286000"/>
                <a:ext cx="8563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u="sng"/>
                  <a:t>Block 3</a:t>
                </a:r>
              </a:p>
            </p:txBody>
          </p:sp>
        </p:grpSp>
        <p:sp>
          <p:nvSpPr>
            <p:cNvPr id="26643" name="Rectangle 31"/>
            <p:cNvSpPr>
              <a:spLocks noChangeArrowheads="1"/>
            </p:cNvSpPr>
            <p:nvPr/>
          </p:nvSpPr>
          <p:spPr bwMode="auto">
            <a:xfrm>
              <a:off x="7162800" y="3352800"/>
              <a:ext cx="1112838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Integrated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AMAN/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DMAN/ </a:t>
              </a:r>
            </a:p>
            <a:p>
              <a:pPr algn="ctr">
                <a:defRPr/>
              </a:pPr>
              <a:r>
                <a:rPr lang="en-GB" sz="1600" b="1" dirty="0">
                  <a:latin typeface="+mn-lt"/>
                  <a:cs typeface="Arial" charset="0"/>
                </a:rPr>
                <a:t>SMAN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2133600" y="3048000"/>
            <a:ext cx="6324600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GB" b="1" dirty="0" smtClean="0"/>
              <a:t>Module sample (1/3)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1295400"/>
          <a:ext cx="8077200" cy="5158837"/>
        </p:xfrm>
        <a:graphic>
          <a:graphicData uri="http://schemas.openxmlformats.org/presentationml/2006/ole">
            <p:oleObj spid="_x0000_s6146" name="Document" r:id="rId4" imgW="6299119" imgH="707226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b="1" dirty="0"/>
              <a:t>Module sample </a:t>
            </a:r>
            <a:r>
              <a:rPr lang="en-GB" b="1" dirty="0" smtClean="0"/>
              <a:t>(2/3</a:t>
            </a:r>
            <a:r>
              <a:rPr lang="en-GB" b="1" dirty="0"/>
              <a:t>)</a:t>
            </a:r>
            <a:endParaRPr lang="en-GB" b="1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38200" y="1295400"/>
          <a:ext cx="7086600" cy="5067934"/>
        </p:xfrm>
        <a:graphic>
          <a:graphicData uri="http://schemas.openxmlformats.org/presentationml/2006/ole">
            <p:oleObj spid="_x0000_s7170" name="Document" r:id="rId4" imgW="6317517" imgH="8211739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b="1" dirty="0"/>
              <a:t>Module sample </a:t>
            </a:r>
            <a:r>
              <a:rPr lang="en-GB" b="1" dirty="0" smtClean="0"/>
              <a:t>(3/3</a:t>
            </a:r>
            <a:r>
              <a:rPr lang="en-GB" b="1" dirty="0"/>
              <a:t>)</a:t>
            </a:r>
            <a:endParaRPr lang="en-GB" b="1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5800" y="1447800"/>
          <a:ext cx="7620000" cy="4689204"/>
        </p:xfrm>
        <a:graphic>
          <a:graphicData uri="http://schemas.openxmlformats.org/presentationml/2006/ole">
            <p:oleObj spid="_x0000_s8194" name="Document" r:id="rId4" imgW="6345656" imgH="4869242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7" descr="building-block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849438"/>
            <a:ext cx="3810000" cy="4027487"/>
          </a:xfrm>
        </p:spPr>
      </p:pic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b="1" dirty="0" smtClean="0"/>
              <a:t>Summary of ASBU Approach</a:t>
            </a:r>
            <a:endParaRPr lang="en-GB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Addresses ANSP, aircraft and regularity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Identified 4 improvement areas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Implementation through Block Upgrades (  0,1,2, and 3) each comprising  a number of modules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Each module is explained in a standardized  4-5 pages template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provide a series of measurable, operational performance improvements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Organized into flexible &amp; scalable building blocks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Could be introduced as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all modules are </a:t>
            </a:r>
            <a:r>
              <a:rPr lang="en-US" sz="2000" dirty="0" smtClean="0">
                <a:solidFill>
                  <a:srgbClr val="2C6AB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sz="2000" dirty="0" smtClean="0"/>
              <a:t> required in all airspaces 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700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ICAO SIP 2012-ASBU workshops</a:t>
            </a:r>
          </a:p>
        </p:txBody>
      </p:sp>
      <p:sp>
        <p:nvSpPr>
          <p:cNvPr id="2867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A85E6B6-E537-452D-9092-ACCE4A84FC0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 indent="0" eaLnBrk="1" hangingPunct="1"/>
            <a:r>
              <a:rPr sz="3600" b="1" dirty="0" smtClean="0">
                <a:cs typeface="Times New Roman" pitchFamily="18" charset="0"/>
              </a:rPr>
              <a:t>Outline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GB" dirty="0" smtClean="0"/>
              <a:t>Today’s  Challenges</a:t>
            </a:r>
          </a:p>
          <a:p>
            <a:r>
              <a:rPr lang="en-GB" dirty="0" smtClean="0"/>
              <a:t>Tomorrow’s Needs</a:t>
            </a:r>
          </a:p>
          <a:p>
            <a:r>
              <a:rPr lang="en-GB" dirty="0" smtClean="0"/>
              <a:t>Why ASBU methodology</a:t>
            </a:r>
          </a:p>
          <a:p>
            <a:r>
              <a:rPr lang="en-GB" dirty="0" smtClean="0"/>
              <a:t>ASBU explanation</a:t>
            </a:r>
          </a:p>
          <a:p>
            <a:r>
              <a:rPr lang="en-GB" dirty="0" smtClean="0"/>
              <a:t>Next Steps</a:t>
            </a:r>
          </a:p>
          <a:p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 descr="Puz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0"/>
            <a:ext cx="2743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71450"/>
            <a:ext cx="9144000" cy="6229350"/>
          </a:xfrm>
          <a:prstGeom prst="roundRect">
            <a:avLst>
              <a:gd name="adj" fmla="val 7812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ICAO SIP 2012-ASBU workshops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1066800"/>
            <a:ext cx="1154844" cy="21058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6" name="Rounded Rectangle 15"/>
          <p:cNvSpPr/>
          <p:nvPr/>
        </p:nvSpPr>
        <p:spPr>
          <a:xfrm>
            <a:off x="3003826" y="1066800"/>
            <a:ext cx="1263374" cy="27639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7" name="Rounded Rectangle 16"/>
          <p:cNvSpPr/>
          <p:nvPr/>
        </p:nvSpPr>
        <p:spPr>
          <a:xfrm>
            <a:off x="1625600" y="1066800"/>
            <a:ext cx="1154844" cy="2105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" name="Rounded Rectangle 17"/>
          <p:cNvSpPr/>
          <p:nvPr/>
        </p:nvSpPr>
        <p:spPr>
          <a:xfrm>
            <a:off x="1797878" y="1357745"/>
            <a:ext cx="824889" cy="3158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9" name="Rounded Rectangle 18"/>
          <p:cNvSpPr/>
          <p:nvPr/>
        </p:nvSpPr>
        <p:spPr>
          <a:xfrm>
            <a:off x="1790578" y="1856509"/>
            <a:ext cx="824889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ASBUs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1295400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i="1" spc="50" dirty="0" smtClean="0">
                <a:ln w="11430"/>
                <a:solidFill>
                  <a:srgbClr val="7030A0"/>
                </a:solidFill>
                <a:cs typeface="Arial" charset="0"/>
              </a:rPr>
              <a:t>WHAT?</a:t>
            </a:r>
            <a:endParaRPr lang="en-GB" b="1" i="1" spc="50" dirty="0">
              <a:ln w="11430"/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00400" y="1219200"/>
            <a:ext cx="952993" cy="45442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WHEN?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7078" y="1357745"/>
            <a:ext cx="824889" cy="3158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WHY?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0578" y="2488277"/>
            <a:ext cx="824889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Others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9778" y="2067098"/>
            <a:ext cx="824889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Benefits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5" name="Notched Right Arrow 24"/>
          <p:cNvSpPr/>
          <p:nvPr/>
        </p:nvSpPr>
        <p:spPr>
          <a:xfrm rot="6543986" flipV="1">
            <a:off x="2395418" y="4314149"/>
            <a:ext cx="1662357" cy="60960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18678" y="3103418"/>
            <a:ext cx="1033670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Standards Availability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18678" y="1842655"/>
            <a:ext cx="1033670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Demonstration</a:t>
            </a:r>
            <a:endParaRPr lang="en-GB" sz="1000" b="1" dirty="0">
              <a:solidFill>
                <a:srgbClr val="00206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8678" y="2473036"/>
            <a:ext cx="1033670" cy="42117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Validation</a:t>
            </a:r>
            <a:endParaRPr lang="en-GB" sz="1200" b="1" dirty="0">
              <a:solidFill>
                <a:srgbClr val="00206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251401" y="3006343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251999" y="2375456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3826260" y="2375456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826260" y="3005838"/>
            <a:ext cx="193964" cy="1197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743270" y="1066800"/>
            <a:ext cx="1172130" cy="2971799"/>
          </a:xfrm>
          <a:prstGeom prst="roundRect">
            <a:avLst/>
          </a:prstGeom>
          <a:solidFill>
            <a:srgbClr val="FFF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Rounded Rectangle 35"/>
          <p:cNvSpPr/>
          <p:nvPr/>
        </p:nvSpPr>
        <p:spPr>
          <a:xfrm>
            <a:off x="4572000" y="1066800"/>
            <a:ext cx="1118851" cy="2971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Rounded Rectangle 36"/>
          <p:cNvSpPr/>
          <p:nvPr/>
        </p:nvSpPr>
        <p:spPr>
          <a:xfrm>
            <a:off x="6074180" y="1066800"/>
            <a:ext cx="1223999" cy="2971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8" name="Rounded Rectangle 37"/>
          <p:cNvSpPr/>
          <p:nvPr/>
        </p:nvSpPr>
        <p:spPr>
          <a:xfrm>
            <a:off x="7772400" y="1295400"/>
            <a:ext cx="1066800" cy="4573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WHERE?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72200" y="1371600"/>
            <a:ext cx="1143000" cy="38111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WHEN?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24400" y="1371600"/>
            <a:ext cx="799180" cy="3570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WHY?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24400" y="1905000"/>
            <a:ext cx="3950178" cy="47606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Benefits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24400" y="2562726"/>
            <a:ext cx="3950178" cy="47606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Prioritization and  Decision by PIRGs/States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724400" y="3220453"/>
            <a:ext cx="3950178" cy="476068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Implementation</a:t>
            </a:r>
            <a:endParaRPr lang="en-GB" sz="1200" b="1" dirty="0">
              <a:solidFill>
                <a:srgbClr val="00206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5060307" y="2507480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6562487" y="2507480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8064667" y="2507479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5060307" y="3165205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6562487" y="3165205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8064667" y="3165205"/>
            <a:ext cx="219242" cy="873"/>
          </a:xfrm>
          <a:prstGeom prst="straightConnector1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Notched Right Arrow 50"/>
          <p:cNvSpPr/>
          <p:nvPr/>
        </p:nvSpPr>
        <p:spPr>
          <a:xfrm>
            <a:off x="2133600" y="3276600"/>
            <a:ext cx="838200" cy="38100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Inputs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457200" y="5486400"/>
            <a:ext cx="8229600" cy="533400"/>
          </a:xfrm>
          <a:prstGeom prst="chevron">
            <a:avLst/>
          </a:prstGeom>
          <a:solidFill>
            <a:srgbClr val="FFFDAD"/>
          </a:solidFill>
          <a:ln w="6350">
            <a:solidFill>
              <a:srgbClr val="7030A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ASBU Implementation Timeline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58" name="Notched Right Arrow 57"/>
          <p:cNvSpPr/>
          <p:nvPr/>
        </p:nvSpPr>
        <p:spPr>
          <a:xfrm>
            <a:off x="838200" y="3276600"/>
            <a:ext cx="838200" cy="38100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Inputs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9" name="Notched Right Arrow 58"/>
          <p:cNvSpPr/>
          <p:nvPr/>
        </p:nvSpPr>
        <p:spPr>
          <a:xfrm rot="3743604">
            <a:off x="6875679" y="4383060"/>
            <a:ext cx="1488640" cy="606480"/>
          </a:xfrm>
          <a:prstGeom prst="notchedRightArrow">
            <a:avLst>
              <a:gd name="adj1" fmla="val 46097"/>
              <a:gd name="adj2" fmla="val 76341"/>
            </a:avLst>
          </a:prstGeom>
          <a:solidFill>
            <a:srgbClr val="C0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2171700" y="27051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57200" y="4114800"/>
            <a:ext cx="24459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Pre-Implementation/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Standardization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(Global)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53000" y="4114800"/>
            <a:ext cx="20690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Implementation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(Regional/National)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29000" y="6581001"/>
            <a:ext cx="2170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ICAO SIP 2012-ASBU workshops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6" name="Rectangle 168"/>
          <p:cNvSpPr>
            <a:spLocks noChangeArrowheads="1"/>
          </p:cNvSpPr>
          <p:nvPr/>
        </p:nvSpPr>
        <p:spPr bwMode="auto">
          <a:xfrm>
            <a:off x="7537450" y="0"/>
            <a:ext cx="160655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15" name="Rectangle 167"/>
          <p:cNvSpPr>
            <a:spLocks noChangeArrowheads="1"/>
          </p:cNvSpPr>
          <p:nvPr/>
        </p:nvSpPr>
        <p:spPr bwMode="auto">
          <a:xfrm>
            <a:off x="5708650" y="0"/>
            <a:ext cx="181610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14" name="Rectangle 166"/>
          <p:cNvSpPr>
            <a:spLocks noChangeArrowheads="1"/>
          </p:cNvSpPr>
          <p:nvPr/>
        </p:nvSpPr>
        <p:spPr bwMode="auto">
          <a:xfrm>
            <a:off x="3581400" y="0"/>
            <a:ext cx="212725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813" name="Rectangle 165"/>
          <p:cNvSpPr>
            <a:spLocks noChangeArrowheads="1"/>
          </p:cNvSpPr>
          <p:nvPr/>
        </p:nvSpPr>
        <p:spPr bwMode="auto">
          <a:xfrm>
            <a:off x="1765300" y="0"/>
            <a:ext cx="1822450" cy="6858000"/>
          </a:xfrm>
          <a:prstGeom prst="rect">
            <a:avLst/>
          </a:prstGeom>
          <a:gradFill rotWithShape="1">
            <a:gsLst>
              <a:gs pos="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7810" name="AutoShape 162"/>
          <p:cNvCxnSpPr>
            <a:cxnSpLocks noChangeShapeType="1"/>
          </p:cNvCxnSpPr>
          <p:nvPr/>
        </p:nvCxnSpPr>
        <p:spPr bwMode="auto">
          <a:xfrm>
            <a:off x="2960688" y="4906962"/>
            <a:ext cx="101758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3" name="AutoShape 155"/>
          <p:cNvCxnSpPr>
            <a:cxnSpLocks noChangeShapeType="1"/>
          </p:cNvCxnSpPr>
          <p:nvPr/>
        </p:nvCxnSpPr>
        <p:spPr bwMode="auto">
          <a:xfrm>
            <a:off x="2871788" y="5226050"/>
            <a:ext cx="374491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3" name="AutoShape 75"/>
          <p:cNvCxnSpPr>
            <a:cxnSpLocks noChangeShapeType="1"/>
          </p:cNvCxnSpPr>
          <p:nvPr/>
        </p:nvCxnSpPr>
        <p:spPr bwMode="auto">
          <a:xfrm>
            <a:off x="7067550" y="4598987"/>
            <a:ext cx="119062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6" name="AutoShape 78"/>
          <p:cNvCxnSpPr>
            <a:cxnSpLocks noChangeShapeType="1"/>
          </p:cNvCxnSpPr>
          <p:nvPr/>
        </p:nvCxnSpPr>
        <p:spPr bwMode="auto">
          <a:xfrm>
            <a:off x="2743200" y="6286500"/>
            <a:ext cx="214630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9" name="AutoShape 81"/>
          <p:cNvCxnSpPr>
            <a:cxnSpLocks noChangeShapeType="1"/>
          </p:cNvCxnSpPr>
          <p:nvPr/>
        </p:nvCxnSpPr>
        <p:spPr bwMode="auto">
          <a:xfrm>
            <a:off x="6996113" y="6561137"/>
            <a:ext cx="126206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8" name="AutoShape 80"/>
          <p:cNvCxnSpPr>
            <a:cxnSpLocks noChangeShapeType="1"/>
          </p:cNvCxnSpPr>
          <p:nvPr/>
        </p:nvCxnSpPr>
        <p:spPr bwMode="auto">
          <a:xfrm>
            <a:off x="4843463" y="6561137"/>
            <a:ext cx="156845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71" name="AutoShape 123"/>
          <p:cNvCxnSpPr>
            <a:cxnSpLocks noChangeShapeType="1"/>
          </p:cNvCxnSpPr>
          <p:nvPr/>
        </p:nvCxnSpPr>
        <p:spPr bwMode="auto">
          <a:xfrm>
            <a:off x="5475288" y="4598987"/>
            <a:ext cx="100806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1" name="AutoShape 73"/>
          <p:cNvCxnSpPr>
            <a:cxnSpLocks noChangeShapeType="1"/>
          </p:cNvCxnSpPr>
          <p:nvPr/>
        </p:nvCxnSpPr>
        <p:spPr bwMode="auto">
          <a:xfrm>
            <a:off x="3076575" y="4598987"/>
            <a:ext cx="1814513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5" name="AutoShape 77"/>
          <p:cNvCxnSpPr>
            <a:cxnSpLocks noChangeShapeType="1"/>
          </p:cNvCxnSpPr>
          <p:nvPr/>
        </p:nvCxnSpPr>
        <p:spPr bwMode="auto">
          <a:xfrm>
            <a:off x="4440238" y="5643562"/>
            <a:ext cx="194945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4" name="AutoShape 76"/>
          <p:cNvCxnSpPr>
            <a:cxnSpLocks noChangeShapeType="1"/>
          </p:cNvCxnSpPr>
          <p:nvPr/>
        </p:nvCxnSpPr>
        <p:spPr bwMode="auto">
          <a:xfrm>
            <a:off x="2743200" y="5643562"/>
            <a:ext cx="1112838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70" name="AutoShape 122"/>
          <p:cNvCxnSpPr>
            <a:cxnSpLocks noChangeShapeType="1"/>
          </p:cNvCxnSpPr>
          <p:nvPr/>
        </p:nvCxnSpPr>
        <p:spPr bwMode="auto">
          <a:xfrm>
            <a:off x="6973888" y="5643562"/>
            <a:ext cx="128428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18" name="AutoShape 70"/>
          <p:cNvCxnSpPr>
            <a:cxnSpLocks noChangeShapeType="1"/>
          </p:cNvCxnSpPr>
          <p:nvPr/>
        </p:nvCxnSpPr>
        <p:spPr bwMode="auto">
          <a:xfrm>
            <a:off x="4618038" y="3622675"/>
            <a:ext cx="364013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20" name="AutoShape 72"/>
          <p:cNvCxnSpPr>
            <a:cxnSpLocks noChangeShapeType="1"/>
          </p:cNvCxnSpPr>
          <p:nvPr/>
        </p:nvCxnSpPr>
        <p:spPr bwMode="auto">
          <a:xfrm flipV="1">
            <a:off x="4584700" y="3984625"/>
            <a:ext cx="1984375" cy="635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9" name="AutoShape 71"/>
          <p:cNvCxnSpPr>
            <a:cxnSpLocks noChangeShapeType="1"/>
          </p:cNvCxnSpPr>
          <p:nvPr/>
        </p:nvCxnSpPr>
        <p:spPr bwMode="auto">
          <a:xfrm>
            <a:off x="2573338" y="3989388"/>
            <a:ext cx="1427162" cy="1587"/>
          </a:xfrm>
          <a:prstGeom prst="bentConnector3">
            <a:avLst>
              <a:gd name="adj1" fmla="val 49944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7" name="AutoShape 69"/>
          <p:cNvCxnSpPr>
            <a:cxnSpLocks noChangeShapeType="1"/>
          </p:cNvCxnSpPr>
          <p:nvPr/>
        </p:nvCxnSpPr>
        <p:spPr bwMode="auto">
          <a:xfrm>
            <a:off x="2730500" y="3621088"/>
            <a:ext cx="1303338" cy="1587"/>
          </a:xfrm>
          <a:prstGeom prst="bentConnector3">
            <a:avLst>
              <a:gd name="adj1" fmla="val 4994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5" name="AutoShape 67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4225" y="2922588"/>
            <a:ext cx="1947863" cy="1587"/>
          </a:xfrm>
          <a:prstGeom prst="bentConnector3">
            <a:avLst>
              <a:gd name="adj1" fmla="val 49958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3" name="AutoShape 65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95625" y="2463800"/>
            <a:ext cx="912813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2" name="AutoShape 154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2046288"/>
            <a:ext cx="1276350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11" name="AutoShape 6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046288"/>
            <a:ext cx="1984375" cy="3175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2" name="AutoShape 64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7161213" y="2049463"/>
            <a:ext cx="109696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09" name="AutoShape 6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6934200" y="1419225"/>
            <a:ext cx="132397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1" name="AutoShape 15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621213" y="1419225"/>
            <a:ext cx="1728787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800" name="AutoShape 15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1419225"/>
            <a:ext cx="130492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9" name="AutoShape 15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621213" y="814388"/>
            <a:ext cx="1743075" cy="158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8" name="AutoShape 15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1111250"/>
            <a:ext cx="2160587" cy="158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7" name="AutoShape 149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621213" y="517525"/>
            <a:ext cx="1701800" cy="158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5" name="AutoShape 147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517525"/>
            <a:ext cx="1304925" cy="158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4" name="AutoShape 146"/>
          <p:cNvCxnSpPr>
            <a:cxnSpLocks noChangeShapeType="1"/>
            <a:stCxn id="22540" idx="3"/>
            <a:endCxn id="0" idx="1"/>
          </p:cNvCxnSpPr>
          <p:nvPr/>
        </p:nvCxnSpPr>
        <p:spPr bwMode="auto">
          <a:xfrm>
            <a:off x="2732088" y="211138"/>
            <a:ext cx="1304925" cy="158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796" name="AutoShape 148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814388"/>
            <a:ext cx="130492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22540" name="Text Box 52"/>
          <p:cNvSpPr txBox="1">
            <a:spLocks noChangeArrowheads="1"/>
          </p:cNvSpPr>
          <p:nvPr/>
        </p:nvSpPr>
        <p:spPr bwMode="auto">
          <a:xfrm>
            <a:off x="2147888" y="10001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B0-65</a:t>
            </a:r>
          </a:p>
        </p:txBody>
      </p:sp>
      <p:sp>
        <p:nvSpPr>
          <p:cNvPr id="2" name="Text Box 52"/>
          <p:cNvSpPr txBox="1">
            <a:spLocks noChangeArrowheads="1"/>
          </p:cNvSpPr>
          <p:nvPr/>
        </p:nvSpPr>
        <p:spPr bwMode="auto">
          <a:xfrm>
            <a:off x="2147888" y="70326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B0-75</a:t>
            </a:r>
          </a:p>
        </p:txBody>
      </p:sp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2147888" y="1000125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B0-80</a:t>
            </a: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2147888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B0-15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2147888" y="4064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B0-70</a:t>
            </a: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2511425" y="2352675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B0-30</a:t>
            </a: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1989138" y="3878263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B0-35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159000" y="6175375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B0-40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2146300" y="3509963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B0-10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2492375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B0-85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2159000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B0-05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2159000" y="5867400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B0-20</a:t>
            </a: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2147888" y="1935163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B0-25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4008438" y="2352675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B1-30</a:t>
            </a: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4010025" y="2811463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B1-31</a:t>
            </a: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6542088" y="2813050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B2-31</a:t>
            </a: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4000500" y="387985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B1-35</a:t>
            </a:r>
          </a:p>
        </p:txBody>
      </p: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6569075" y="387350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B2-35</a:t>
            </a: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4037013" y="1016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B1-65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4037013" y="407988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B1-70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6323013" y="4064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B2-70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4037013" y="70326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B1-75</a:t>
            </a: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6364288" y="70485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B2-75</a:t>
            </a: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4892675" y="1001713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B1-80</a:t>
            </a: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4767263" y="15240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B1-81</a:t>
            </a: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4037013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B1-15</a:t>
            </a: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6350000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B2-15</a:t>
            </a:r>
          </a:p>
        </p:txBody>
      </p:sp>
      <p:sp>
        <p:nvSpPr>
          <p:cNvPr id="27785" name="Text Box 52"/>
          <p:cNvSpPr txBox="1">
            <a:spLocks noChangeArrowheads="1"/>
          </p:cNvSpPr>
          <p:nvPr/>
        </p:nvSpPr>
        <p:spPr bwMode="auto">
          <a:xfrm>
            <a:off x="8258175" y="1308100"/>
            <a:ext cx="584200" cy="222250"/>
          </a:xfrm>
          <a:prstGeom prst="rect">
            <a:avLst/>
          </a:prstGeom>
          <a:solidFill>
            <a:srgbClr val="99FF99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B3-15</a:t>
            </a:r>
          </a:p>
        </p:txBody>
      </p:sp>
      <p:sp>
        <p:nvSpPr>
          <p:cNvPr id="27786" name="Text Box 52"/>
          <p:cNvSpPr txBox="1">
            <a:spLocks noChangeArrowheads="1"/>
          </p:cNvSpPr>
          <p:nvPr/>
        </p:nvSpPr>
        <p:spPr bwMode="auto">
          <a:xfrm>
            <a:off x="4889500" y="6175375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B1-40</a:t>
            </a:r>
          </a:p>
        </p:txBody>
      </p:sp>
      <p:sp>
        <p:nvSpPr>
          <p:cNvPr id="27787" name="Text Box 52"/>
          <p:cNvSpPr txBox="1">
            <a:spLocks noChangeArrowheads="1"/>
          </p:cNvSpPr>
          <p:nvPr/>
        </p:nvSpPr>
        <p:spPr bwMode="auto">
          <a:xfrm>
            <a:off x="4008438" y="1935163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B1-25</a:t>
            </a:r>
          </a:p>
        </p:txBody>
      </p:sp>
      <p:sp>
        <p:nvSpPr>
          <p:cNvPr id="27788" name="Text Box 52"/>
          <p:cNvSpPr txBox="1">
            <a:spLocks noChangeArrowheads="1"/>
          </p:cNvSpPr>
          <p:nvPr/>
        </p:nvSpPr>
        <p:spPr bwMode="auto">
          <a:xfrm>
            <a:off x="6577013" y="1938338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B2-25</a:t>
            </a:r>
          </a:p>
        </p:txBody>
      </p:sp>
      <p:sp>
        <p:nvSpPr>
          <p:cNvPr id="27789" name="Text Box 52"/>
          <p:cNvSpPr txBox="1">
            <a:spLocks noChangeArrowheads="1"/>
          </p:cNvSpPr>
          <p:nvPr/>
        </p:nvSpPr>
        <p:spPr bwMode="auto">
          <a:xfrm>
            <a:off x="8258175" y="1938338"/>
            <a:ext cx="584200" cy="222250"/>
          </a:xfrm>
          <a:prstGeom prst="rect">
            <a:avLst/>
          </a:prstGeom>
          <a:solidFill>
            <a:srgbClr val="FFCC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B3-25</a:t>
            </a:r>
          </a:p>
        </p:txBody>
      </p:sp>
      <p:sp>
        <p:nvSpPr>
          <p:cNvPr id="27790" name="Text Box 52"/>
          <p:cNvSpPr txBox="1">
            <a:spLocks noChangeArrowheads="1"/>
          </p:cNvSpPr>
          <p:nvPr/>
        </p:nvSpPr>
        <p:spPr bwMode="auto">
          <a:xfrm>
            <a:off x="4033838" y="351155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B1-10</a:t>
            </a:r>
          </a:p>
        </p:txBody>
      </p:sp>
      <p:sp>
        <p:nvSpPr>
          <p:cNvPr id="27791" name="Text Box 52"/>
          <p:cNvSpPr txBox="1">
            <a:spLocks noChangeArrowheads="1"/>
          </p:cNvSpPr>
          <p:nvPr/>
        </p:nvSpPr>
        <p:spPr bwMode="auto">
          <a:xfrm>
            <a:off x="8258175" y="351155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B3-10</a:t>
            </a:r>
          </a:p>
        </p:txBody>
      </p:sp>
      <p:sp>
        <p:nvSpPr>
          <p:cNvPr id="27806" name="Text Box 52"/>
          <p:cNvSpPr txBox="1">
            <a:spLocks noChangeArrowheads="1"/>
          </p:cNvSpPr>
          <p:nvPr/>
        </p:nvSpPr>
        <p:spPr bwMode="auto">
          <a:xfrm>
            <a:off x="4891088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B1-85</a:t>
            </a:r>
          </a:p>
        </p:txBody>
      </p:sp>
      <p:sp>
        <p:nvSpPr>
          <p:cNvPr id="27808" name="Text Box 52"/>
          <p:cNvSpPr txBox="1">
            <a:spLocks noChangeArrowheads="1"/>
          </p:cNvSpPr>
          <p:nvPr/>
        </p:nvSpPr>
        <p:spPr bwMode="auto">
          <a:xfrm>
            <a:off x="8258175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B3-85</a:t>
            </a:r>
          </a:p>
        </p:txBody>
      </p:sp>
      <p:sp>
        <p:nvSpPr>
          <p:cNvPr id="27809" name="Text Box 52"/>
          <p:cNvSpPr txBox="1">
            <a:spLocks noChangeArrowheads="1"/>
          </p:cNvSpPr>
          <p:nvPr/>
        </p:nvSpPr>
        <p:spPr bwMode="auto">
          <a:xfrm>
            <a:off x="6616700" y="5114925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B2-101</a:t>
            </a:r>
          </a:p>
        </p:txBody>
      </p:sp>
      <p:sp>
        <p:nvSpPr>
          <p:cNvPr id="27812" name="Text Box 52"/>
          <p:cNvSpPr txBox="1">
            <a:spLocks noChangeArrowheads="1"/>
          </p:cNvSpPr>
          <p:nvPr/>
        </p:nvSpPr>
        <p:spPr bwMode="auto">
          <a:xfrm>
            <a:off x="3856038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B1-05</a:t>
            </a:r>
          </a:p>
        </p:txBody>
      </p:sp>
      <p:sp>
        <p:nvSpPr>
          <p:cNvPr id="27819" name="Text Box 52"/>
          <p:cNvSpPr txBox="1">
            <a:spLocks noChangeArrowheads="1"/>
          </p:cNvSpPr>
          <p:nvPr/>
        </p:nvSpPr>
        <p:spPr bwMode="auto">
          <a:xfrm>
            <a:off x="8258175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B3-05</a:t>
            </a:r>
          </a:p>
        </p:txBody>
      </p:sp>
      <p:sp>
        <p:nvSpPr>
          <p:cNvPr id="27820" name="Text Box 52"/>
          <p:cNvSpPr txBox="1">
            <a:spLocks noChangeArrowheads="1"/>
          </p:cNvSpPr>
          <p:nvPr/>
        </p:nvSpPr>
        <p:spPr bwMode="auto">
          <a:xfrm>
            <a:off x="4259263" y="6450012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B1-90</a:t>
            </a:r>
          </a:p>
        </p:txBody>
      </p:sp>
      <p:sp>
        <p:nvSpPr>
          <p:cNvPr id="27821" name="Text Box 52"/>
          <p:cNvSpPr txBox="1">
            <a:spLocks noChangeArrowheads="1"/>
          </p:cNvSpPr>
          <p:nvPr/>
        </p:nvSpPr>
        <p:spPr bwMode="auto">
          <a:xfrm>
            <a:off x="6411913" y="6450012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B2-90</a:t>
            </a:r>
          </a:p>
        </p:txBody>
      </p:sp>
      <p:sp>
        <p:nvSpPr>
          <p:cNvPr id="27822" name="Text Box 52"/>
          <p:cNvSpPr txBox="1">
            <a:spLocks noChangeArrowheads="1"/>
          </p:cNvSpPr>
          <p:nvPr/>
        </p:nvSpPr>
        <p:spPr bwMode="auto">
          <a:xfrm>
            <a:off x="8258175" y="6450012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B3-90</a:t>
            </a: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134938" y="1819275"/>
            <a:ext cx="8850312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147638" y="5416550"/>
            <a:ext cx="8850312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149225" y="3413125"/>
            <a:ext cx="8850313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4019550"/>
            <a:ext cx="16764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>
                <a:solidFill>
                  <a:srgbClr val="002060"/>
                </a:solidFill>
                <a:latin typeface="Calibri" pitchFamily="34" charset="0"/>
              </a:rPr>
              <a:t>Optimum Capacity and Flexible Flights</a:t>
            </a:r>
            <a:endParaRPr lang="en-GB" sz="15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0" y="2114550"/>
            <a:ext cx="16764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>
                <a:solidFill>
                  <a:srgbClr val="002060"/>
                </a:solidFill>
                <a:latin typeface="Calibri" pitchFamily="34" charset="0"/>
              </a:rPr>
              <a:t>Globally Interoperable Systems and Data</a:t>
            </a:r>
            <a:endParaRPr lang="en-GB" sz="15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5741987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>
                <a:solidFill>
                  <a:srgbClr val="002060"/>
                </a:solidFill>
                <a:latin typeface="Calibri" pitchFamily="34" charset="0"/>
              </a:rPr>
              <a:t>Efficient Flight Path</a:t>
            </a:r>
            <a:endParaRPr lang="en-GB" sz="15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0" y="633413"/>
            <a:ext cx="1676400" cy="8382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38100" algn="ctr">
            <a:noFill/>
            <a:round/>
            <a:headEnd/>
            <a:tailEnd/>
          </a:ln>
          <a:effectLst>
            <a:outerShdw dist="35921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500" b="1" dirty="0" smtClean="0">
                <a:solidFill>
                  <a:srgbClr val="002060"/>
                </a:solidFill>
                <a:latin typeface="Calibri" pitchFamily="34" charset="0"/>
              </a:rPr>
              <a:t>Airport Operations</a:t>
            </a:r>
            <a:endParaRPr lang="en-GB" sz="1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7714" name="AutoShape 66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3095625" y="2463800"/>
            <a:ext cx="914400" cy="458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16" name="AutoShape 68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463800"/>
            <a:ext cx="1949450" cy="460375"/>
          </a:xfrm>
          <a:prstGeom prst="bentConnector3">
            <a:avLst>
              <a:gd name="adj1" fmla="val 6661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27" name="AutoShape 79"/>
          <p:cNvCxnSpPr>
            <a:cxnSpLocks noChangeShapeType="1"/>
          </p:cNvCxnSpPr>
          <p:nvPr/>
        </p:nvCxnSpPr>
        <p:spPr bwMode="auto">
          <a:xfrm flipV="1">
            <a:off x="2743200" y="5643562"/>
            <a:ext cx="3646488" cy="334963"/>
          </a:xfrm>
          <a:prstGeom prst="bentConnector3">
            <a:avLst>
              <a:gd name="adj1" fmla="val 729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0" name="AutoShape 82"/>
          <p:cNvCxnSpPr>
            <a:cxnSpLocks noChangeShapeType="1"/>
          </p:cNvCxnSpPr>
          <p:nvPr/>
        </p:nvCxnSpPr>
        <p:spPr bwMode="auto">
          <a:xfrm rot="10800000">
            <a:off x="2146300" y="3621088"/>
            <a:ext cx="12700" cy="2695575"/>
          </a:xfrm>
          <a:prstGeom prst="bentConnector3">
            <a:avLst>
              <a:gd name="adj1" fmla="val 19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32" name="AutoShape 84"/>
          <p:cNvCxnSpPr>
            <a:cxnSpLocks noChangeShapeType="1"/>
            <a:endCxn id="13" idx="0"/>
          </p:cNvCxnSpPr>
          <p:nvPr/>
        </p:nvCxnSpPr>
        <p:spPr bwMode="auto">
          <a:xfrm rot="5400000">
            <a:off x="1762920" y="2832893"/>
            <a:ext cx="1352551" cy="158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33" name="AutoShape 85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594225" y="2049463"/>
            <a:ext cx="1982788" cy="873125"/>
          </a:xfrm>
          <a:prstGeom prst="bentConnector3">
            <a:avLst>
              <a:gd name="adj1" fmla="val 3354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4" name="AutoShape 86"/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4183063" y="2692400"/>
            <a:ext cx="236538" cy="1587"/>
          </a:xfrm>
          <a:prstGeom prst="bentConnector3">
            <a:avLst>
              <a:gd name="adj1" fmla="val 49667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35" name="AutoShape 87"/>
          <p:cNvCxnSpPr>
            <a:cxnSpLocks noChangeShapeType="1"/>
          </p:cNvCxnSpPr>
          <p:nvPr/>
        </p:nvCxnSpPr>
        <p:spPr bwMode="auto">
          <a:xfrm>
            <a:off x="2730500" y="3621088"/>
            <a:ext cx="1263650" cy="307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6" name="AutoShape 88"/>
          <p:cNvCxnSpPr>
            <a:cxnSpLocks noChangeShapeType="1"/>
          </p:cNvCxnSpPr>
          <p:nvPr/>
        </p:nvCxnSpPr>
        <p:spPr bwMode="auto">
          <a:xfrm flipV="1">
            <a:off x="5473700" y="5707062"/>
            <a:ext cx="2784475" cy="642938"/>
          </a:xfrm>
          <a:prstGeom prst="bentConnector3">
            <a:avLst>
              <a:gd name="adj1" fmla="val 710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7" name="AutoShape 8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046288"/>
            <a:ext cx="296862" cy="4324350"/>
          </a:xfrm>
          <a:prstGeom prst="bentConnector3">
            <a:avLst>
              <a:gd name="adj1" fmla="val 5294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9" name="AutoShape 9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7126288" y="2049463"/>
            <a:ext cx="1131887" cy="874712"/>
          </a:xfrm>
          <a:prstGeom prst="bent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0" name="AutoShape 92"/>
          <p:cNvCxnSpPr>
            <a:cxnSpLocks noChangeShapeType="1"/>
          </p:cNvCxnSpPr>
          <p:nvPr/>
        </p:nvCxnSpPr>
        <p:spPr bwMode="auto">
          <a:xfrm>
            <a:off x="7126288" y="2924175"/>
            <a:ext cx="1131887" cy="2803525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2" name="AutoShape 94"/>
          <p:cNvCxnSpPr>
            <a:cxnSpLocks noChangeShapeType="1"/>
          </p:cNvCxnSpPr>
          <p:nvPr/>
        </p:nvCxnSpPr>
        <p:spPr bwMode="auto">
          <a:xfrm flipV="1">
            <a:off x="7153275" y="3622675"/>
            <a:ext cx="1104900" cy="361950"/>
          </a:xfrm>
          <a:prstGeom prst="bentConnector3">
            <a:avLst>
              <a:gd name="adj1" fmla="val 242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3" name="AutoShape 95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592638" y="2463800"/>
            <a:ext cx="1976437" cy="1266825"/>
          </a:xfrm>
          <a:prstGeom prst="bentConnector3">
            <a:avLst>
              <a:gd name="adj1" fmla="val 657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5" name="AutoShape 97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8842375" y="1419225"/>
            <a:ext cx="1588" cy="630238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46" name="AutoShape 98"/>
          <p:cNvCxnSpPr>
            <a:cxnSpLocks noChangeShapeType="1"/>
          </p:cNvCxnSpPr>
          <p:nvPr/>
        </p:nvCxnSpPr>
        <p:spPr bwMode="auto">
          <a:xfrm>
            <a:off x="8842375" y="3622675"/>
            <a:ext cx="1588" cy="131445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48" name="AutoShape 10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5476875" y="1112838"/>
            <a:ext cx="1065213" cy="1811337"/>
          </a:xfrm>
          <a:prstGeom prst="bentConnector3">
            <a:avLst>
              <a:gd name="adj1" fmla="val 4769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9" name="AutoShape 101"/>
          <p:cNvCxnSpPr>
            <a:cxnSpLocks noChangeShapeType="1"/>
          </p:cNvCxnSpPr>
          <p:nvPr/>
        </p:nvCxnSpPr>
        <p:spPr bwMode="auto">
          <a:xfrm>
            <a:off x="5475288" y="4598987"/>
            <a:ext cx="1141412" cy="627063"/>
          </a:xfrm>
          <a:prstGeom prst="bentConnector3">
            <a:avLst>
              <a:gd name="adj1" fmla="val 65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1" name="AutoShape 103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>
            <a:off x="4202907" y="2255044"/>
            <a:ext cx="195262" cy="0"/>
          </a:xfrm>
          <a:prstGeom prst="straightConnector1">
            <a:avLst/>
          </a:prstGeom>
          <a:noFill/>
          <a:ln w="9525">
            <a:solidFill>
              <a:srgbClr val="0066FF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27752" name="AutoShape 104"/>
          <p:cNvCxnSpPr>
            <a:cxnSpLocks noChangeShapeType="1"/>
          </p:cNvCxnSpPr>
          <p:nvPr/>
        </p:nvCxnSpPr>
        <p:spPr bwMode="auto">
          <a:xfrm>
            <a:off x="7280275" y="5226050"/>
            <a:ext cx="977900" cy="1335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4" name="AutoShape 106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5473700" y="815975"/>
            <a:ext cx="890588" cy="5554663"/>
          </a:xfrm>
          <a:prstGeom prst="bentConnector3">
            <a:avLst>
              <a:gd name="adj1" fmla="val 7611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9" name="AutoShape 111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4592638" y="2463800"/>
            <a:ext cx="22225" cy="1606550"/>
          </a:xfrm>
          <a:prstGeom prst="bentConnector3">
            <a:avLst>
              <a:gd name="adj1" fmla="val 1257144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60" name="AutoShape 112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V="1">
            <a:off x="4000500" y="2463800"/>
            <a:ext cx="7938" cy="1273175"/>
          </a:xfrm>
          <a:prstGeom prst="bentConnector3">
            <a:avLst>
              <a:gd name="adj1" fmla="val 236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63" name="AutoShape 115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2147888" y="1111250"/>
            <a:ext cx="1587" cy="307975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64" name="AutoShape 116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2147888" y="814388"/>
            <a:ext cx="1587" cy="296862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7823" name="Text Box 52"/>
          <p:cNvSpPr txBox="1">
            <a:spLocks noChangeArrowheads="1"/>
          </p:cNvSpPr>
          <p:nvPr/>
        </p:nvSpPr>
        <p:spPr bwMode="auto">
          <a:xfrm>
            <a:off x="2733675" y="4191000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B0-86</a:t>
            </a:r>
          </a:p>
        </p:txBody>
      </p:sp>
      <p:sp>
        <p:nvSpPr>
          <p:cNvPr id="27824" name="Text Box 52"/>
          <p:cNvSpPr txBox="1">
            <a:spLocks noChangeArrowheads="1"/>
          </p:cNvSpPr>
          <p:nvPr/>
        </p:nvSpPr>
        <p:spPr bwMode="auto">
          <a:xfrm>
            <a:off x="2208213" y="5114925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B0-101</a:t>
            </a:r>
          </a:p>
        </p:txBody>
      </p:sp>
      <p:sp>
        <p:nvSpPr>
          <p:cNvPr id="27825" name="Text Box 52"/>
          <p:cNvSpPr txBox="1">
            <a:spLocks noChangeArrowheads="1"/>
          </p:cNvSpPr>
          <p:nvPr/>
        </p:nvSpPr>
        <p:spPr bwMode="auto">
          <a:xfrm>
            <a:off x="3978275" y="4795837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B1-102</a:t>
            </a:r>
          </a:p>
        </p:txBody>
      </p:sp>
      <p:sp>
        <p:nvSpPr>
          <p:cNvPr id="27826" name="Text Box 52"/>
          <p:cNvSpPr txBox="1">
            <a:spLocks noChangeArrowheads="1"/>
          </p:cNvSpPr>
          <p:nvPr/>
        </p:nvSpPr>
        <p:spPr bwMode="auto">
          <a:xfrm>
            <a:off x="6483350" y="4487862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B2-85</a:t>
            </a:r>
          </a:p>
        </p:txBody>
      </p:sp>
      <p:sp>
        <p:nvSpPr>
          <p:cNvPr id="27827" name="Text Box 52"/>
          <p:cNvSpPr txBox="1">
            <a:spLocks noChangeArrowheads="1"/>
          </p:cNvSpPr>
          <p:nvPr/>
        </p:nvSpPr>
        <p:spPr bwMode="auto">
          <a:xfrm>
            <a:off x="6389688" y="5532437"/>
            <a:ext cx="584200" cy="222250"/>
          </a:xfrm>
          <a:prstGeom prst="rect">
            <a:avLst/>
          </a:prstGeom>
          <a:solidFill>
            <a:srgbClr val="66FFFF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B2-05</a:t>
            </a:r>
          </a:p>
        </p:txBody>
      </p:sp>
      <p:sp>
        <p:nvSpPr>
          <p:cNvPr id="27773" name="Line 125"/>
          <p:cNvSpPr>
            <a:spLocks noChangeShapeType="1"/>
          </p:cNvSpPr>
          <p:nvPr/>
        </p:nvSpPr>
        <p:spPr bwMode="auto">
          <a:xfrm>
            <a:off x="1770063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774" name="Line 126"/>
          <p:cNvSpPr>
            <a:spLocks noChangeShapeType="1"/>
          </p:cNvSpPr>
          <p:nvPr/>
        </p:nvSpPr>
        <p:spPr bwMode="auto">
          <a:xfrm>
            <a:off x="3590925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775" name="Line 127"/>
          <p:cNvSpPr>
            <a:spLocks noChangeShapeType="1"/>
          </p:cNvSpPr>
          <p:nvPr/>
        </p:nvSpPr>
        <p:spPr bwMode="auto">
          <a:xfrm>
            <a:off x="5715000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776" name="Line 128"/>
          <p:cNvSpPr>
            <a:spLocks noChangeShapeType="1"/>
          </p:cNvSpPr>
          <p:nvPr/>
        </p:nvSpPr>
        <p:spPr bwMode="auto">
          <a:xfrm>
            <a:off x="7539038" y="0"/>
            <a:ext cx="0" cy="68580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27777" name="AutoShape 129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 flipV="1">
            <a:off x="2147888" y="2046288"/>
            <a:ext cx="11112" cy="4324350"/>
          </a:xfrm>
          <a:prstGeom prst="bentConnector3">
            <a:avLst>
              <a:gd name="adj1" fmla="val -27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78" name="AutoShape 13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732088" y="814388"/>
            <a:ext cx="1304925" cy="6048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79" name="AutoShape 13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095625" y="2046288"/>
            <a:ext cx="912813" cy="417512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82" name="AutoShape 134"/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>
            <a:off x="6226175" y="2684463"/>
            <a:ext cx="1570037" cy="300038"/>
          </a:xfrm>
          <a:prstGeom prst="bentConnector4">
            <a:avLst>
              <a:gd name="adj1" fmla="val 23255"/>
              <a:gd name="adj2" fmla="val 147616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783" name="AutoShape 135"/>
          <p:cNvCxnSpPr>
            <a:cxnSpLocks noChangeShapeType="1"/>
          </p:cNvCxnSpPr>
          <p:nvPr/>
        </p:nvCxnSpPr>
        <p:spPr bwMode="auto">
          <a:xfrm flipV="1">
            <a:off x="5473700" y="5643562"/>
            <a:ext cx="915988" cy="642938"/>
          </a:xfrm>
          <a:prstGeom prst="bentConnector3">
            <a:avLst>
              <a:gd name="adj1" fmla="val 8249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84" name="AutoShape 136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8842375" y="2049463"/>
            <a:ext cx="1588" cy="3678237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804" name="AutoShape 156"/>
          <p:cNvCxnSpPr>
            <a:cxnSpLocks noChangeShapeType="1"/>
          </p:cNvCxnSpPr>
          <p:nvPr/>
        </p:nvCxnSpPr>
        <p:spPr bwMode="auto">
          <a:xfrm rot="5400000">
            <a:off x="4449762" y="5441950"/>
            <a:ext cx="1465263" cy="1588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rgbClr val="0066FF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27805" name="AutoShape 157"/>
          <p:cNvCxnSpPr>
            <a:cxnSpLocks noChangeShapeType="1"/>
          </p:cNvCxnSpPr>
          <p:nvPr/>
        </p:nvCxnSpPr>
        <p:spPr bwMode="auto">
          <a:xfrm flipV="1">
            <a:off x="7280275" y="4598987"/>
            <a:ext cx="977900" cy="6270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829" name="Text Box 52"/>
          <p:cNvSpPr txBox="1">
            <a:spLocks noChangeArrowheads="1"/>
          </p:cNvSpPr>
          <p:nvPr/>
        </p:nvSpPr>
        <p:spPr bwMode="auto">
          <a:xfrm>
            <a:off x="2046288" y="4192587"/>
            <a:ext cx="584200" cy="222250"/>
          </a:xfrm>
          <a:prstGeom prst="rect">
            <a:avLst/>
          </a:prstGeom>
          <a:solidFill>
            <a:srgbClr val="FFFF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B0-84</a:t>
            </a:r>
          </a:p>
        </p:txBody>
      </p:sp>
      <p:sp>
        <p:nvSpPr>
          <p:cNvPr id="27830" name="Text Box 52"/>
          <p:cNvSpPr txBox="1">
            <a:spLocks noChangeArrowheads="1"/>
          </p:cNvSpPr>
          <p:nvPr/>
        </p:nvSpPr>
        <p:spPr bwMode="auto">
          <a:xfrm>
            <a:off x="2297113" y="4795837"/>
            <a:ext cx="663575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>
                <a:ea typeface="ＭＳ Ｐゴシック" charset="-128"/>
              </a:rPr>
              <a:t>B0-102</a:t>
            </a:r>
          </a:p>
        </p:txBody>
      </p:sp>
      <p:cxnSp>
        <p:nvCxnSpPr>
          <p:cNvPr id="27811" name="AutoShape 163"/>
          <p:cNvCxnSpPr>
            <a:cxnSpLocks noChangeShapeType="1"/>
          </p:cNvCxnSpPr>
          <p:nvPr/>
        </p:nvCxnSpPr>
        <p:spPr bwMode="auto">
          <a:xfrm>
            <a:off x="4641850" y="4906962"/>
            <a:ext cx="1974850" cy="319088"/>
          </a:xfrm>
          <a:prstGeom prst="bentConnector3">
            <a:avLst>
              <a:gd name="adj1" fmla="val 3312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50" name="AutoShape 102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573338" y="1112838"/>
            <a:ext cx="2319337" cy="2622550"/>
          </a:xfrm>
          <a:prstGeom prst="bentConnector3">
            <a:avLst>
              <a:gd name="adj1" fmla="val 4996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817" name="AutoShape 169"/>
          <p:cNvCxnSpPr>
            <a:cxnSpLocks noChangeShapeType="1"/>
          </p:cNvCxnSpPr>
          <p:nvPr/>
        </p:nvCxnSpPr>
        <p:spPr bwMode="auto">
          <a:xfrm>
            <a:off x="4618038" y="3622675"/>
            <a:ext cx="1771650" cy="2359025"/>
          </a:xfrm>
          <a:prstGeom prst="bentConnector3">
            <a:avLst>
              <a:gd name="adj1" fmla="val 677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818" name="AutoShape 170"/>
          <p:cNvCxnSpPr>
            <a:cxnSpLocks noChangeShapeType="1"/>
          </p:cNvCxnSpPr>
          <p:nvPr/>
        </p:nvCxnSpPr>
        <p:spPr bwMode="auto">
          <a:xfrm>
            <a:off x="4584700" y="3990975"/>
            <a:ext cx="1804988" cy="1990725"/>
          </a:xfrm>
          <a:prstGeom prst="bentConnector3">
            <a:avLst>
              <a:gd name="adj1" fmla="val 58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1" name="AutoShape 159"/>
          <p:cNvCxnSpPr>
            <a:cxnSpLocks noChangeShapeType="1"/>
          </p:cNvCxnSpPr>
          <p:nvPr/>
        </p:nvCxnSpPr>
        <p:spPr bwMode="auto">
          <a:xfrm>
            <a:off x="3178175" y="3235325"/>
            <a:ext cx="892175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2" name="AutoShape 74"/>
          <p:cNvCxnSpPr>
            <a:cxnSpLocks noChangeShapeType="1"/>
          </p:cNvCxnSpPr>
          <p:nvPr/>
        </p:nvCxnSpPr>
        <p:spPr bwMode="auto">
          <a:xfrm>
            <a:off x="4733925" y="3235325"/>
            <a:ext cx="363061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43" name="Text Box 52"/>
          <p:cNvSpPr txBox="1">
            <a:spLocks noChangeArrowheads="1"/>
          </p:cNvSpPr>
          <p:nvPr/>
        </p:nvSpPr>
        <p:spPr bwMode="auto">
          <a:xfrm>
            <a:off x="4070350" y="3124200"/>
            <a:ext cx="663575" cy="222250"/>
          </a:xfrm>
          <a:prstGeom prst="rect">
            <a:avLst/>
          </a:prstGeom>
          <a:solidFill>
            <a:srgbClr val="FFC0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 dirty="0">
                <a:ea typeface="ＭＳ Ｐゴシック" charset="-128"/>
              </a:rPr>
              <a:t>B1-105</a:t>
            </a:r>
          </a:p>
        </p:txBody>
      </p:sp>
      <p:sp>
        <p:nvSpPr>
          <p:cNvPr id="144" name="Text Box 52"/>
          <p:cNvSpPr txBox="1">
            <a:spLocks noChangeArrowheads="1"/>
          </p:cNvSpPr>
          <p:nvPr/>
        </p:nvSpPr>
        <p:spPr bwMode="auto">
          <a:xfrm>
            <a:off x="8364537" y="3124200"/>
            <a:ext cx="663575" cy="222250"/>
          </a:xfrm>
          <a:prstGeom prst="rect">
            <a:avLst/>
          </a:prstGeom>
          <a:solidFill>
            <a:srgbClr val="FFC0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 dirty="0">
                <a:ea typeface="ＭＳ Ｐゴシック" charset="-128"/>
              </a:rPr>
              <a:t>B3-105</a:t>
            </a:r>
          </a:p>
        </p:txBody>
      </p:sp>
      <p:sp>
        <p:nvSpPr>
          <p:cNvPr id="145" name="Text Box 52"/>
          <p:cNvSpPr txBox="1">
            <a:spLocks noChangeArrowheads="1"/>
          </p:cNvSpPr>
          <p:nvPr/>
        </p:nvSpPr>
        <p:spPr bwMode="auto">
          <a:xfrm>
            <a:off x="2514600" y="3124200"/>
            <a:ext cx="663575" cy="222250"/>
          </a:xfrm>
          <a:prstGeom prst="rect">
            <a:avLst/>
          </a:prstGeom>
          <a:solidFill>
            <a:srgbClr val="FFC000"/>
          </a:solidFill>
          <a:ln w="9525">
            <a:solidFill>
              <a:srgbClr val="6F6F6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36000" tIns="0" rIns="36000" bIns="0" anchor="ctr">
            <a:spAutoFit/>
          </a:bodyPr>
          <a:lstStyle/>
          <a:p>
            <a:pPr algn="ctr"/>
            <a:r>
              <a:rPr lang="en-GB" sz="1400" b="1" dirty="0">
                <a:ea typeface="ＭＳ Ｐゴシック" charset="-128"/>
              </a:rPr>
              <a:t>B0-105</a:t>
            </a:r>
          </a:p>
        </p:txBody>
      </p:sp>
      <p:cxnSp>
        <p:nvCxnSpPr>
          <p:cNvPr id="27781" name="AutoShape 133"/>
          <p:cNvCxnSpPr>
            <a:cxnSpLocks noChangeShapeType="1"/>
          </p:cNvCxnSpPr>
          <p:nvPr/>
        </p:nvCxnSpPr>
        <p:spPr bwMode="auto">
          <a:xfrm flipV="1">
            <a:off x="2730500" y="3286664"/>
            <a:ext cx="1341168" cy="334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80" name="AutoShape 132"/>
          <p:cNvCxnSpPr>
            <a:cxnSpLocks noChangeShapeType="1"/>
          </p:cNvCxnSpPr>
          <p:nvPr/>
        </p:nvCxnSpPr>
        <p:spPr bwMode="auto">
          <a:xfrm flipV="1">
            <a:off x="2573338" y="3200400"/>
            <a:ext cx="1498330" cy="7889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41" name="AutoShape 93"/>
          <p:cNvCxnSpPr>
            <a:cxnSpLocks noChangeShapeType="1"/>
            <a:endCxn id="144" idx="1"/>
          </p:cNvCxnSpPr>
          <p:nvPr/>
        </p:nvCxnSpPr>
        <p:spPr bwMode="auto">
          <a:xfrm>
            <a:off x="7126288" y="2924175"/>
            <a:ext cx="1238249" cy="311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738" name="AutoShape 90"/>
          <p:cNvCxnSpPr>
            <a:cxnSpLocks noChangeShapeType="1"/>
            <a:stCxn id="143" idx="3"/>
          </p:cNvCxnSpPr>
          <p:nvPr/>
        </p:nvCxnSpPr>
        <p:spPr bwMode="auto">
          <a:xfrm flipV="1">
            <a:off x="4733925" y="2924177"/>
            <a:ext cx="1808163" cy="3111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Rationale for Blocks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Deployment of block upgrades was chosen to resolve many identified risks</a:t>
            </a:r>
          </a:p>
          <a:p>
            <a:r>
              <a:rPr lang="en-US" sz="2400" dirty="0" smtClean="0"/>
              <a:t>Timing and sizing of the block upgrades are in response to need for Mature standards,  Integrated air and ground solutions and Establishment of positive business cases</a:t>
            </a:r>
          </a:p>
          <a:p>
            <a:r>
              <a:rPr lang="en-US" sz="2400" dirty="0" smtClean="0"/>
              <a:t>Block “0” optimizes current onboard equipage and provides baseline</a:t>
            </a:r>
          </a:p>
          <a:p>
            <a:r>
              <a:rPr lang="en-US" sz="2400" dirty="0" smtClean="0"/>
              <a:t>Modules lacking specific maturity are purposefully placed in later blocks</a:t>
            </a:r>
          </a:p>
          <a:p>
            <a:r>
              <a:rPr lang="en-US" sz="2400" dirty="0" smtClean="0"/>
              <a:t>Block upgrades respond to issue of non-homogeneous  areas</a:t>
            </a:r>
          </a:p>
          <a:p>
            <a:r>
              <a:rPr lang="en-US" sz="2400" dirty="0" smtClean="0"/>
              <a:t>Block components are intended to interoperate seamlessly independent of how they are implemented in neighboring States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1" dirty="0" smtClean="0"/>
              <a:t>Step 3 </a:t>
            </a:r>
            <a:br>
              <a:rPr lang="en-US" b="1" dirty="0" smtClean="0"/>
            </a:br>
            <a:r>
              <a:rPr lang="en-US" sz="3600" b="1" dirty="0" smtClean="0"/>
              <a:t>Global Rollout &amp; Feedback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Held Global Air Navigation Industry Symposium (GANIS) in S</a:t>
            </a:r>
            <a:r>
              <a:rPr lang="en-US" sz="2400" dirty="0" smtClean="0"/>
              <a:t>eptember 2011</a:t>
            </a:r>
          </a:p>
          <a:p>
            <a:pPr lvl="1"/>
            <a:r>
              <a:rPr lang="en-US" sz="2400" dirty="0" smtClean="0"/>
              <a:t>Facilitated over 500 participants from Industry, States and International Organizations to gain insight</a:t>
            </a:r>
          </a:p>
          <a:p>
            <a:pPr marL="735013" lvl="1" indent="-220663"/>
            <a:r>
              <a:rPr lang="en-US" sz="2400" dirty="0" smtClean="0"/>
              <a:t>Ultimately commit to the initiative</a:t>
            </a:r>
          </a:p>
          <a:p>
            <a:pPr lvl="1"/>
            <a:r>
              <a:rPr lang="en-US" sz="2400" dirty="0" smtClean="0"/>
              <a:t>Platform established to enable continuous feedback</a:t>
            </a:r>
            <a:endParaRPr lang="en-US" sz="2700" dirty="0" smtClean="0"/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http://www2.icao.int/en/GANIS/Pages/Documentation.aspx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Step </a:t>
            </a:r>
            <a:r>
              <a:rPr lang="en-US" b="1" dirty="0" smtClean="0"/>
              <a:t>3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/>
              <a:t>Global Rollout &amp; Preparation for AN-Conf/12</a:t>
            </a:r>
            <a:endParaRPr lang="en-GB" sz="30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381000" y="1295400"/>
          <a:ext cx="4114800" cy="487680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62045"/>
                <a:gridCol w="1552755"/>
              </a:tblGrid>
              <a:tr h="6383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ASBU Briefings -2012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99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Cairo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30 January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83084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Moscow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20 March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5578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Kampala 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27 March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557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00B050"/>
                          </a:solidFill>
                        </a:rPr>
                        <a:t>Lima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smtClean="0">
                          <a:solidFill>
                            <a:srgbClr val="00B050"/>
                          </a:solidFill>
                        </a:rPr>
                        <a:t>15 May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55785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Mexico City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23 May 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0041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Dominican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</a:rPr>
                        <a:t> Republic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10 July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0" y="1295403"/>
          <a:ext cx="4114801" cy="4895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63306"/>
                <a:gridCol w="2251495"/>
              </a:tblGrid>
              <a:tr h="533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ASBU Workshops -2012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4872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Mexico City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trike="noStrike" baseline="0" dirty="0" smtClean="0">
                          <a:solidFill>
                            <a:srgbClr val="00B050"/>
                          </a:solidFill>
                        </a:rPr>
                        <a:t>27February-02 March </a:t>
                      </a:r>
                      <a:endParaRPr lang="en-GB" sz="2000" b="1" strike="noStrike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Lima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16-20 April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Bangkok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14-18 May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074264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B050"/>
                          </a:solidFill>
                        </a:rPr>
                        <a:t>Nadi  (Sponsored</a:t>
                      </a:r>
                      <a:r>
                        <a:rPr lang="en-GB" sz="2000" b="1" baseline="0" dirty="0" smtClean="0">
                          <a:solidFill>
                            <a:srgbClr val="00B050"/>
                          </a:solidFill>
                        </a:rPr>
                        <a:t> by  Fiji) 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 smtClean="0">
                          <a:solidFill>
                            <a:srgbClr val="00B050"/>
                          </a:solidFill>
                        </a:rPr>
                        <a:t>21-25 May 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Paris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4-6 July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Dakar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trike="noStrike" dirty="0" smtClean="0">
                          <a:solidFill>
                            <a:srgbClr val="00B050"/>
                          </a:solidFill>
                        </a:rPr>
                        <a:t>16-20 July </a:t>
                      </a:r>
                      <a:endParaRPr lang="en-GB" sz="2000" b="1" strike="noStrike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Nairobi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13-17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August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31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Cairo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strike="noStrike" baseline="0" dirty="0" smtClean="0">
                          <a:solidFill>
                            <a:schemeClr val="tx1"/>
                          </a:solidFill>
                        </a:rPr>
                        <a:t>30 Sep-04 October </a:t>
                      </a:r>
                      <a:endParaRPr lang="en-GB" sz="2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b="1" dirty="0" smtClean="0"/>
              <a:t>Step 4</a:t>
            </a:r>
            <a:br>
              <a:rPr lang="en-GB" b="1" dirty="0" smtClean="0"/>
            </a:br>
            <a:r>
              <a:rPr lang="en-US" sz="3200" b="1" dirty="0" smtClean="0"/>
              <a:t>International Agreement at AN-Conf/12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1"/>
            <a:ext cx="88392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Montréal, 19-30 November 2012</a:t>
            </a:r>
          </a:p>
          <a:p>
            <a:r>
              <a:rPr lang="en-US" sz="3600" dirty="0" smtClean="0"/>
              <a:t>Opportunity to formalize future of infrastructure through ASBUs </a:t>
            </a:r>
          </a:p>
          <a:p>
            <a:r>
              <a:rPr lang="en-US" sz="3600" dirty="0" smtClean="0"/>
              <a:t>More assistance to States for all ASBU Block 0 Modules          </a:t>
            </a:r>
          </a:p>
          <a:p>
            <a:pPr lvl="1"/>
            <a:r>
              <a:rPr lang="en-US" sz="3600" dirty="0" smtClean="0"/>
              <a:t>Implementation kits for </a:t>
            </a:r>
            <a:r>
              <a:rPr lang="en-US" sz="3600" dirty="0" smtClean="0"/>
              <a:t>ASBU </a:t>
            </a:r>
            <a:r>
              <a:rPr lang="en-US" sz="3600" dirty="0" smtClean="0"/>
              <a:t>Modules will be delivered</a:t>
            </a:r>
          </a:p>
          <a:p>
            <a:r>
              <a:rPr lang="en-US" sz="3600" dirty="0" smtClean="0"/>
              <a:t>Agreement of ASBU Block 1 upgrades </a:t>
            </a:r>
          </a:p>
          <a:p>
            <a:pPr lvl="1"/>
            <a:r>
              <a:rPr lang="en-US" sz="3600" dirty="0" smtClean="0"/>
              <a:t>Level of certainty for all stakeholders </a:t>
            </a:r>
          </a:p>
          <a:p>
            <a:pPr lvl="1"/>
            <a:r>
              <a:rPr lang="en-US" sz="3600" dirty="0" smtClean="0"/>
              <a:t>Encourage more efficient implementation</a:t>
            </a:r>
          </a:p>
          <a:p>
            <a:r>
              <a:rPr lang="en-US" sz="3600" dirty="0" smtClean="0"/>
              <a:t>Strategies for longer-term requirements – ASBU Blocks 2 and 3</a:t>
            </a:r>
          </a:p>
          <a:p>
            <a:r>
              <a:rPr lang="en-US" sz="3600" dirty="0" smtClean="0"/>
              <a:t>Approval of GANP</a:t>
            </a:r>
          </a:p>
          <a:p>
            <a:pPr lvl="1"/>
            <a:r>
              <a:rPr lang="en-US" sz="3600" dirty="0" smtClean="0"/>
              <a:t>Operational capabilities to </a:t>
            </a:r>
          </a:p>
          <a:p>
            <a:pPr lvl="1">
              <a:buNone/>
            </a:pPr>
            <a:r>
              <a:rPr lang="en-US" sz="3600" dirty="0" smtClean="0"/>
              <a:t>     manage ATM system requirements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workshops</a:t>
            </a:r>
            <a:endParaRPr lang="en-US" dirty="0"/>
          </a:p>
        </p:txBody>
      </p:sp>
      <p:pic>
        <p:nvPicPr>
          <p:cNvPr id="12" name="Picture 10" descr="http://img.dailymail.co.uk/i/pix/2007/07_02/planeDM2207_468x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759" y="4495801"/>
            <a:ext cx="2672441" cy="191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ixdaus.com/pics/1225825109jd68h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143000"/>
            <a:ext cx="1219272" cy="152446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b="1" dirty="0" smtClean="0"/>
              <a:t>Today’s  Challenges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18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Air traffic growth expands two-fold every 15 years</a:t>
            </a:r>
          </a:p>
          <a:p>
            <a:r>
              <a:rPr lang="en-US" sz="2400" dirty="0" smtClean="0"/>
              <a:t>Growth can be a double-edged sword. Challenge is how </a:t>
            </a:r>
            <a:r>
              <a:rPr lang="en-US" sz="2400" dirty="0" smtClean="0"/>
              <a:t>to achieve </a:t>
            </a:r>
            <a:r>
              <a:rPr lang="en-US" sz="2400" dirty="0" smtClean="0"/>
              <a:t>both safety and operational improvements</a:t>
            </a:r>
          </a:p>
          <a:p>
            <a:r>
              <a:rPr lang="en-GB" sz="2400" dirty="0" smtClean="0"/>
              <a:t>Many Regional and National ATM modernization programmes are being developed  worldwide </a:t>
            </a:r>
          </a:p>
          <a:p>
            <a:pPr lvl="1"/>
            <a:r>
              <a:rPr lang="en-GB" sz="2400" dirty="0" smtClean="0"/>
              <a:t>They are following ICAO’s Global Air Navigation Plan and Operational Concept, but nevertheless they are different in their own way </a:t>
            </a:r>
          </a:p>
          <a:p>
            <a:pPr lvl="1"/>
            <a:r>
              <a:rPr lang="en-GB" sz="2400" dirty="0" smtClean="0"/>
              <a:t> thus resulting in  interoperability challenges. </a:t>
            </a:r>
          </a:p>
          <a:p>
            <a:r>
              <a:rPr lang="en-GB" sz="2400" dirty="0" smtClean="0"/>
              <a:t>The 37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session of ICAO General Assembly advised to redouble our efforts with focus on ensuring interoperability of systems while at the same time maintaining or enhancing aviation safety. 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sz="3600" b="1" dirty="0" smtClean="0"/>
              <a:t>Tomorrow’s Needs   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Global framework is needed to ensure:</a:t>
            </a:r>
          </a:p>
          <a:p>
            <a:pPr lvl="1"/>
            <a:r>
              <a:rPr lang="en-US" sz="2400" dirty="0" smtClean="0"/>
              <a:t>Safety is maintained and enhanced </a:t>
            </a:r>
          </a:p>
          <a:p>
            <a:pPr lvl="1"/>
            <a:r>
              <a:rPr lang="en-US" sz="2400" dirty="0" smtClean="0"/>
              <a:t>ATM improvement programs are harmonized</a:t>
            </a:r>
          </a:p>
          <a:p>
            <a:pPr lvl="1"/>
            <a:r>
              <a:rPr lang="en-US" sz="2400" dirty="0" smtClean="0"/>
              <a:t>Barriers to future efficiency and environmental gains are removed, at reasonable cost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  <p:pic>
        <p:nvPicPr>
          <p:cNvPr id="7" name="Picture 9" descr="C:\Documents and Settings\provenchen\Desktop\cabin safety pictures\pict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047" y="3886200"/>
            <a:ext cx="3824953" cy="265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sz="4000" b="1" dirty="0" smtClean="0"/>
              <a:t>Step 1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3200" b="1" dirty="0" smtClean="0"/>
              <a:t>Get Harmonization on the Global Agenda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 NextGen/SESAR Symposium (2008)</a:t>
            </a:r>
          </a:p>
          <a:p>
            <a:endParaRPr lang="en-GB" dirty="0" smtClean="0"/>
          </a:p>
          <a:p>
            <a:r>
              <a:rPr lang="en-GB" dirty="0" smtClean="0"/>
              <a:t>Convened Standards Organization Roundtable (2009)</a:t>
            </a:r>
          </a:p>
          <a:p>
            <a:endParaRPr lang="en-GB" dirty="0" smtClean="0"/>
          </a:p>
          <a:p>
            <a:r>
              <a:rPr lang="en-GB" dirty="0" smtClean="0"/>
              <a:t>Established working agreements with Standards Organizations on shared work programmes (2010)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sz="3600" b="1" dirty="0" smtClean="0"/>
              <a:t>Step 2</a:t>
            </a:r>
            <a:br>
              <a:rPr lang="en-GB" sz="3600" b="1" dirty="0" smtClean="0"/>
            </a:br>
            <a:r>
              <a:rPr lang="sv-SE" sz="3600" b="1" dirty="0" smtClean="0"/>
              <a:t>Global Aviation System Block pgrades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ICAO established Future Aviation Challenge Team (FACT) and Future Aviation Technical Team (FATT) to develop a new approach  which should be  </a:t>
            </a:r>
          </a:p>
          <a:p>
            <a:pPr lvl="1"/>
            <a:r>
              <a:rPr lang="en-US" sz="2400" dirty="0" smtClean="0"/>
              <a:t> </a:t>
            </a:r>
            <a:r>
              <a:rPr lang="en-US" dirty="0" smtClean="0"/>
              <a:t>Interoperable and </a:t>
            </a:r>
          </a:p>
          <a:p>
            <a:pPr lvl="1"/>
            <a:r>
              <a:rPr lang="en-US" dirty="0" smtClean="0"/>
              <a:t>Independent of when and where specific ATM improvement programs are introduced</a:t>
            </a:r>
          </a:p>
          <a:p>
            <a:r>
              <a:rPr lang="en-US" sz="2800" dirty="0" smtClean="0"/>
              <a:t>This approach will be the global framework  known as </a:t>
            </a:r>
            <a:r>
              <a:rPr lang="en-US" sz="2800" b="1" dirty="0" smtClean="0">
                <a:solidFill>
                  <a:srgbClr val="00B050"/>
                </a:solidFill>
              </a:rPr>
              <a:t>global aviation system block upgrades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181600"/>
            <a:ext cx="7058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EA1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this approach?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What is the Basis for Block Upgrades?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Foundation of blocks originates from existing, near term implementation plans and extracted from (examples):</a:t>
            </a:r>
          </a:p>
          <a:p>
            <a:endParaRPr lang="en-US" sz="33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600" dirty="0" smtClean="0"/>
              <a:t>Aligned with ICAO ATM Operational Concept</a:t>
            </a:r>
          </a:p>
          <a:p>
            <a:r>
              <a:rPr lang="en-US" sz="3600" dirty="0" smtClean="0"/>
              <a:t>Block upgrades will allow structured approach to meet regional and local  needs , while considering associated business cases</a:t>
            </a:r>
          </a:p>
          <a:p>
            <a:r>
              <a:rPr lang="en-US" sz="3600" dirty="0" smtClean="0"/>
              <a:t>They reflect recognition that all modules are </a:t>
            </a:r>
            <a:r>
              <a:rPr lang="en-US" sz="3600" dirty="0" smtClean="0">
                <a:solidFill>
                  <a:srgbClr val="2C6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600" dirty="0" smtClean="0"/>
              <a:t> required in all airspaces 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  <p:pic>
        <p:nvPicPr>
          <p:cNvPr id="6" name="Picture 5" descr="SESAR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514600"/>
            <a:ext cx="1828800" cy="1172865"/>
          </a:xfrm>
          <a:prstGeom prst="rect">
            <a:avLst/>
          </a:prstGeom>
        </p:spPr>
      </p:pic>
      <p:pic>
        <p:nvPicPr>
          <p:cNvPr id="7" name="Picture 6" descr="nextgen_gate_to_g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590800"/>
            <a:ext cx="1828800" cy="1088136"/>
          </a:xfrm>
          <a:prstGeom prst="rect">
            <a:avLst/>
          </a:prstGeom>
        </p:spPr>
      </p:pic>
      <p:pic>
        <p:nvPicPr>
          <p:cNvPr id="8" name="Picture 7" descr="CARA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590800"/>
            <a:ext cx="2057400" cy="12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/>
            <a:r>
              <a:rPr lang="en-GB" sz="3200" b="1" dirty="0" smtClean="0"/>
              <a:t>What is the difference between current </a:t>
            </a:r>
            <a:r>
              <a:rPr lang="en-GB" sz="3200" b="1" dirty="0" smtClean="0"/>
              <a:t>and ASBU </a:t>
            </a:r>
            <a:r>
              <a:rPr lang="en-GB" sz="3200" b="1" dirty="0" smtClean="0"/>
              <a:t>methodology?</a:t>
            </a:r>
            <a:endParaRPr lang="en-GB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Current methodology</a:t>
            </a:r>
          </a:p>
          <a:p>
            <a:pPr lvl="1"/>
            <a:r>
              <a:rPr lang="en-GB" dirty="0" smtClean="0"/>
              <a:t>Scope  covers only ground equipment for ANSPs</a:t>
            </a:r>
          </a:p>
          <a:p>
            <a:pPr lvl="1"/>
            <a:r>
              <a:rPr lang="en-GB" dirty="0" smtClean="0"/>
              <a:t>Planning based on short and medium term </a:t>
            </a:r>
          </a:p>
          <a:p>
            <a:pPr lvl="1"/>
            <a:r>
              <a:rPr lang="en-GB" dirty="0" smtClean="0"/>
              <a:t>Implementation process is through GPIs  </a:t>
            </a:r>
          </a:p>
          <a:p>
            <a:r>
              <a:rPr lang="en-GB" sz="2800" b="1" dirty="0" smtClean="0">
                <a:solidFill>
                  <a:srgbClr val="00B050"/>
                </a:solidFill>
              </a:rPr>
              <a:t>ASBU  methodology</a:t>
            </a:r>
          </a:p>
          <a:p>
            <a:pPr lvl="1"/>
            <a:r>
              <a:rPr lang="en-GB" dirty="0" smtClean="0"/>
              <a:t>Scope  extends to airspace users and regulators involving Airlines and CAAs</a:t>
            </a:r>
          </a:p>
          <a:p>
            <a:pPr lvl="1"/>
            <a:r>
              <a:rPr lang="en-GB" dirty="0" smtClean="0"/>
              <a:t>Planning based on short, medium and long terms </a:t>
            </a:r>
          </a:p>
          <a:p>
            <a:pPr lvl="1"/>
            <a:r>
              <a:rPr lang="en-GB" dirty="0" smtClean="0"/>
              <a:t>Implementation process is through Blocks and corresponding modules  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/>
            <a:r>
              <a:rPr lang="en-GB" sz="2800" b="1" dirty="0" smtClean="0"/>
              <a:t>What are the advantages of ASBU methodology?</a:t>
            </a:r>
            <a:endParaRPr lang="en-GB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All partners approach involving service providers, regulators and users facilitating a harmonized planning and implementation of air navigation infrastructure</a:t>
            </a:r>
          </a:p>
          <a:p>
            <a:r>
              <a:rPr lang="en-GB" sz="2800" dirty="0" smtClean="0"/>
              <a:t>Takes into account all related issues such as  air/ground Systems, air/ground  procedures, air/ground regulatory requirements and business case formulation,  </a:t>
            </a:r>
          </a:p>
          <a:p>
            <a:r>
              <a:rPr lang="en-GB" sz="2800" dirty="0" smtClean="0"/>
              <a:t>One stop planning at the same time flexible and scalable  </a:t>
            </a:r>
          </a:p>
          <a:p>
            <a:r>
              <a:rPr lang="en-US" sz="2800" dirty="0" smtClean="0"/>
              <a:t>Modules provide a series of measurable, operational performance improvements, which could be introduced as needed</a:t>
            </a:r>
          </a:p>
          <a:p>
            <a:endParaRPr lang="en-GB" sz="28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E51FB8-9D8B-452E-8360-CE4D1F9765D9}"/>
</file>

<file path=customXml/itemProps2.xml><?xml version="1.0" encoding="utf-8"?>
<ds:datastoreItem xmlns:ds="http://schemas.openxmlformats.org/officeDocument/2006/customXml" ds:itemID="{21A4EBF4-AF0A-4C9D-978F-814D7B995749}"/>
</file>

<file path=customXml/itemProps3.xml><?xml version="1.0" encoding="utf-8"?>
<ds:datastoreItem xmlns:ds="http://schemas.openxmlformats.org/officeDocument/2006/customXml" ds:itemID="{8FC37C54-946F-4423-8435-D000A670EA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1612</Words>
  <Application>Microsoft Office PowerPoint</Application>
  <PresentationFormat>On-screen Show (4:3)</PresentationFormat>
  <Paragraphs>426</Paragraphs>
  <Slides>26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ICAO</vt:lpstr>
      <vt:lpstr>Document</vt:lpstr>
      <vt:lpstr>         Aviation System Block Upgrade (ASBU)  Methodology – An Overview  H. Sudarshan </vt:lpstr>
      <vt:lpstr>Outline</vt:lpstr>
      <vt:lpstr>Today’s  Challenges </vt:lpstr>
      <vt:lpstr>Tomorrow’s Needs   </vt:lpstr>
      <vt:lpstr>Step 1 Get Harmonization on the Global Agenda</vt:lpstr>
      <vt:lpstr>Step 2 Global Aviation System Block pgrades</vt:lpstr>
      <vt:lpstr>What is the Basis for Block Upgrades?</vt:lpstr>
      <vt:lpstr>What is the difference between current and ASBU methodology?</vt:lpstr>
      <vt:lpstr>What are the advantages of ASBU methodology?</vt:lpstr>
      <vt:lpstr>Aviation System Block Upgrades – Definition </vt:lpstr>
      <vt:lpstr>Performance-based Navigation: An example of ASBU approach </vt:lpstr>
      <vt:lpstr>We Can Benefit From What is Already Out There…</vt:lpstr>
      <vt:lpstr>Understanding the Relationships</vt:lpstr>
      <vt:lpstr>A Block made Up of Modules is Scalable to Meet Regional or Local Needs</vt:lpstr>
      <vt:lpstr>Threads Between Modules… and Across Blocks</vt:lpstr>
      <vt:lpstr>Module sample (1/3)</vt:lpstr>
      <vt:lpstr>Module sample (2/3)</vt:lpstr>
      <vt:lpstr>Module sample (3/3)</vt:lpstr>
      <vt:lpstr>Summary of ASBU Approach</vt:lpstr>
      <vt:lpstr>Slide 20</vt:lpstr>
      <vt:lpstr>Slide 21</vt:lpstr>
      <vt:lpstr>Rationale for Blocks</vt:lpstr>
      <vt:lpstr>Step 3  Global Rollout &amp; Feedback</vt:lpstr>
      <vt:lpstr>Step 3  Global Rollout &amp; Preparation for AN-Conf/12</vt:lpstr>
      <vt:lpstr>Step 4 International Agreement at AN-Conf/12</vt:lpstr>
      <vt:lpstr>Slide 26</vt:lpstr>
    </vt:vector>
  </TitlesOfParts>
  <Company>I.C.A.O.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Rahul</cp:lastModifiedBy>
  <cp:revision>345</cp:revision>
  <dcterms:created xsi:type="dcterms:W3CDTF">2010-09-24T14:59:54Z</dcterms:created>
  <dcterms:modified xsi:type="dcterms:W3CDTF">2012-07-24T00:54:48Z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