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99" r:id="rId2"/>
    <p:sldId id="301" r:id="rId3"/>
    <p:sldId id="286" r:id="rId4"/>
    <p:sldId id="260" r:id="rId5"/>
    <p:sldId id="287" r:id="rId6"/>
    <p:sldId id="285" r:id="rId7"/>
    <p:sldId id="303" r:id="rId8"/>
    <p:sldId id="305" r:id="rId9"/>
    <p:sldId id="294" r:id="rId10"/>
    <p:sldId id="295" r:id="rId11"/>
    <p:sldId id="296" r:id="rId12"/>
    <p:sldId id="306" r:id="rId13"/>
    <p:sldId id="297" r:id="rId14"/>
    <p:sldId id="302" r:id="rId15"/>
    <p:sldId id="279" r:id="rId16"/>
    <p:sldId id="298"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EADCFC"/>
    <a:srgbClr val="EBE1FF"/>
    <a:srgbClr val="DBC9FF"/>
    <a:srgbClr val="3366CC"/>
    <a:srgbClr val="435FAA"/>
    <a:srgbClr val="2C6ABA"/>
    <a:srgbClr val="7030A0"/>
    <a:srgbClr val="D31044"/>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3" autoAdjust="0"/>
  </p:normalViewPr>
  <p:slideViewPr>
    <p:cSldViewPr snapToGrid="0">
      <p:cViewPr>
        <p:scale>
          <a:sx n="80" d="100"/>
          <a:sy n="80" d="100"/>
        </p:scale>
        <p:origin x="-68" y="13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0"/>
    </p:cViewPr>
  </p:sorterViewPr>
  <p:notesViewPr>
    <p:cSldViewPr snapToGrid="0">
      <p:cViewPr>
        <p:scale>
          <a:sx n="90" d="100"/>
          <a:sy n="90" d="100"/>
        </p:scale>
        <p:origin x="-1776" y="15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93282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3891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11271">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16264" y="4344025"/>
            <a:ext cx="5025473" cy="4114488"/>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be sure it is not all about hardware.  In assessing the Optimum Capacity and Flexible Flights Performance Improvement Area there are components of procedure development to build on RNP and Flexible Use of Airspace concepts and initial airborne situational awareness implementations we find that we have the formula to grow the system capabilities.  Add to that improved information sharing, as noted in the Globally Interoperable Systems and Data area and we now can share the improved information and enable the airspace.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272612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For </a:t>
            </a:r>
            <a:r>
              <a:rPr lang="en-US" dirty="0"/>
              <a:t>the Efficient Flight Path Performance Improvement </a:t>
            </a:r>
            <a:r>
              <a:rPr lang="en-US" dirty="0" smtClean="0"/>
              <a:t>Area </a:t>
            </a:r>
            <a:r>
              <a:rPr lang="en-US" dirty="0"/>
              <a:t>we recognize the improvements for Optimized Profile Climb and Descent in B0-05 and B0-20.  Today we initiate those operations with voice commands.</a:t>
            </a:r>
          </a:p>
          <a:p>
            <a:endParaRPr lang="en-US" dirty="0"/>
          </a:p>
          <a:p>
            <a:r>
              <a:rPr lang="en-US" dirty="0"/>
              <a:t>By introducing a Data Link capability for either the simple trigger message to begin the operation or to upload a revised clearance package consistent with the climb or descent, we further improve the flight path efficiency.  B0-40 is a reflection of today’s oceanic and remote data link system.</a:t>
            </a:r>
          </a:p>
          <a:p>
            <a:endParaRPr lang="en-US" dirty="0"/>
          </a:p>
          <a:p>
            <a:r>
              <a:rPr lang="en-US" dirty="0"/>
              <a:t>We saw the initial application of these capabilities in Tailored Arrivals in the Pacific and Atlantic operating areas.  Further we are now seeing revenue flights into Los Angeles using the modules as described on a day to day basis.  Other regions like Sydney, Miami, Atlanta, and others are preparing for similar use.</a:t>
            </a:r>
          </a:p>
          <a:p>
            <a:endParaRPr lang="en-US" dirty="0"/>
          </a:p>
          <a:p>
            <a:r>
              <a:rPr lang="en-US" dirty="0"/>
              <a:t>While there are no dependencies these are clearly first steps to the follow-on capabilities contained in Block 1.</a:t>
            </a:r>
          </a:p>
          <a:p>
            <a:endParaRPr lang="en-US" dirty="0"/>
          </a:p>
          <a:p>
            <a:r>
              <a:rPr lang="en-US" dirty="0"/>
              <a:t>These Modules are know to work, provide access to definable benefits, and are proven and demonstrate complete readiness against the checklist.  They can be deployed on a global basis with a clearly described implementation package.  This package has been developed on a global basis based on the regions using the capabilities described</a:t>
            </a:r>
            <a:r>
              <a:rPr lang="en-US" dirty="0" smtClean="0"/>
              <a:t>.</a:t>
            </a:r>
          </a:p>
          <a:p>
            <a:endParaRPr lang="en-US" dirty="0"/>
          </a:p>
          <a:p>
            <a:r>
              <a:rPr lang="en-US" dirty="0" smtClean="0"/>
              <a:t>But this is just the starting point for the future.  Block 0 provides the foundation and enables Block 1 to build on those successes.  Blocks 2 and 3 add additional capabilities for those that require additional capabilities.</a:t>
            </a:r>
            <a:endParaRPr lang="en-US" dirty="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345789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r>
              <a:rPr lang="en-GB" b="1" dirty="0" smtClean="0"/>
              <a:t>PBN:</a:t>
            </a:r>
            <a:endParaRPr lang="en-GB" dirty="0" smtClean="0"/>
          </a:p>
          <a:p>
            <a:pPr eaLnBrk="1" hangingPunct="1"/>
            <a:r>
              <a:rPr lang="en-GB" dirty="0" smtClean="0"/>
              <a:t>Runway safety:</a:t>
            </a:r>
          </a:p>
          <a:p>
            <a:pPr eaLnBrk="1" hangingPunct="1">
              <a:buFontTx/>
              <a:buChar char="•"/>
            </a:pPr>
            <a:r>
              <a:rPr lang="en-GB" dirty="0" smtClean="0"/>
              <a:t>Main enabler to address CFIT and </a:t>
            </a:r>
            <a:r>
              <a:rPr lang="en-GB" dirty="0" err="1" smtClean="0"/>
              <a:t>unstabilized</a:t>
            </a:r>
            <a:r>
              <a:rPr lang="en-GB" dirty="0" smtClean="0"/>
              <a:t> approaches</a:t>
            </a:r>
          </a:p>
          <a:p>
            <a:pPr eaLnBrk="1" hangingPunct="1">
              <a:buFontTx/>
              <a:buChar char="•"/>
            </a:pPr>
            <a:r>
              <a:rPr lang="en-GB" dirty="0" smtClean="0"/>
              <a:t>Accessibility: due to flexibility and  application of modern on-board avionics to its full extent, more </a:t>
            </a:r>
            <a:r>
              <a:rPr lang="en-GB" dirty="0" err="1" smtClean="0"/>
              <a:t>rwys</a:t>
            </a:r>
            <a:r>
              <a:rPr lang="en-GB" dirty="0" smtClean="0"/>
              <a:t> are accessible (previously  not accessible, or by  less safe circling, offset or steep angle approaches)</a:t>
            </a:r>
          </a:p>
          <a:p>
            <a:pPr eaLnBrk="1" hangingPunct="1">
              <a:buFontTx/>
              <a:buChar char="•"/>
            </a:pPr>
            <a:r>
              <a:rPr lang="en-GB" dirty="0" smtClean="0"/>
              <a:t>Efficiency: through application of modern on-board avionics to its full extent,  positioning of routes, </a:t>
            </a:r>
            <a:r>
              <a:rPr lang="en-GB" dirty="0" err="1" smtClean="0"/>
              <a:t>Sids</a:t>
            </a:r>
            <a:r>
              <a:rPr lang="en-GB" dirty="0" smtClean="0"/>
              <a:t> and Stars is not constraint anymore by location of </a:t>
            </a:r>
            <a:r>
              <a:rPr lang="en-GB" dirty="0" err="1" smtClean="0"/>
              <a:t>navaids</a:t>
            </a:r>
            <a:r>
              <a:rPr lang="en-GB" dirty="0" smtClean="0"/>
              <a:t>, but can be put virtually anywhere (airspace optimization, less fuel burn, less delays, workload decrease). CDO and CCO’s  reduce fuel burn and noise.</a:t>
            </a:r>
          </a:p>
          <a:p>
            <a:pPr eaLnBrk="1" hangingPunct="1">
              <a:buFontTx/>
              <a:buChar char="•"/>
            </a:pPr>
            <a:r>
              <a:rPr lang="en-GB" dirty="0" smtClean="0"/>
              <a:t>PBN is a prerequisite before starting  next generation airspace concepts. Therefore  a full commitment to PBN and  education is a prerequisite before starting the next generation projects.</a:t>
            </a:r>
          </a:p>
          <a:p>
            <a:pPr eaLnBrk="1" hangingPunct="1"/>
            <a:r>
              <a:rPr lang="en-GB" b="1" dirty="0" smtClean="0"/>
              <a:t>CCO and CDO:</a:t>
            </a:r>
            <a:endParaRPr lang="en-GB" dirty="0" smtClean="0"/>
          </a:p>
          <a:p>
            <a:pPr eaLnBrk="1" hangingPunct="1">
              <a:buFontTx/>
              <a:buChar char="•"/>
            </a:pPr>
            <a:r>
              <a:rPr lang="en-GB" dirty="0" smtClean="0"/>
              <a:t>Continuous Descent en Climb Operations are significant contributors to efficiency and environmental benefits, fuel burn, emission and noise reductions. These type of operations are very much linked to PBN. As these type of operations have a potential to consume a lot of airspace, the airspace design flexibility provided by PBN is indispensable.</a:t>
            </a:r>
          </a:p>
          <a:p>
            <a:pPr eaLnBrk="1" hangingPunct="1"/>
            <a:endParaRPr lang="en-GB" dirty="0" smtClean="0"/>
          </a:p>
          <a:p>
            <a:endParaRPr lang="en-CA" dirty="0" smtClean="0"/>
          </a:p>
        </p:txBody>
      </p:sp>
      <p:sp>
        <p:nvSpPr>
          <p:cNvPr id="14340" name="Slide Number Placeholder 3"/>
          <p:cNvSpPr>
            <a:spLocks noGrp="1"/>
          </p:cNvSpPr>
          <p:nvPr>
            <p:ph type="sldNum" sz="quarter" idx="5"/>
          </p:nvPr>
        </p:nvSpPr>
        <p:spPr>
          <a:noFill/>
        </p:spPr>
        <p:txBody>
          <a:bodyPr/>
          <a:lstStyle/>
          <a:p>
            <a:fld id="{1B1F0E2D-5423-4296-940A-B09DF5870E77}" type="slidenum">
              <a:rPr lang="fr-FR"/>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The future is in our hands.  It is up to us to manage the risks associated with any change.  The good news is that the Aviation System Block Upgrade program is </a:t>
            </a:r>
            <a:r>
              <a:rPr lang="en-GB" dirty="0"/>
              <a:t>the </a:t>
            </a:r>
            <a:r>
              <a:rPr lang="en-GB" u="sng" dirty="0"/>
              <a:t>best</a:t>
            </a:r>
            <a:r>
              <a:rPr lang="en-GB" dirty="0"/>
              <a:t> approach to reach our goals: </a:t>
            </a:r>
            <a:endParaRPr lang="en-US" dirty="0"/>
          </a:p>
          <a:p>
            <a:pPr marL="171450" indent="-171450">
              <a:buFont typeface="Arial" pitchFamily="34" charset="0"/>
              <a:buChar char="•"/>
            </a:pPr>
            <a:r>
              <a:rPr lang="en-GB" dirty="0"/>
              <a:t>Enables global interoperability (which is our goal)</a:t>
            </a:r>
            <a:endParaRPr lang="en-US" dirty="0"/>
          </a:p>
          <a:p>
            <a:pPr marL="171450" indent="-171450">
              <a:buFont typeface="Arial" pitchFamily="34" charset="0"/>
              <a:buChar char="•"/>
            </a:pPr>
            <a:r>
              <a:rPr lang="en-GB" dirty="0"/>
              <a:t>Develops clear solutions (block upgrades)</a:t>
            </a:r>
            <a:endParaRPr lang="en-US" dirty="0"/>
          </a:p>
          <a:p>
            <a:pPr marL="171450" indent="-171450">
              <a:buFont typeface="Arial" pitchFamily="34" charset="0"/>
              <a:buChar char="•"/>
            </a:pPr>
            <a:r>
              <a:rPr lang="en-GB" dirty="0"/>
              <a:t>Establishes a transition plan (it’s a well thought out way for going forward)</a:t>
            </a:r>
            <a:endParaRPr lang="en-US" dirty="0"/>
          </a:p>
          <a:p>
            <a:pPr marL="171450" indent="-171450">
              <a:buFont typeface="Arial" pitchFamily="34" charset="0"/>
              <a:buChar char="•"/>
            </a:pPr>
            <a:r>
              <a:rPr lang="en-GB" dirty="0"/>
              <a:t>Support the development of a Global CNS/AIM and avionics </a:t>
            </a:r>
            <a:r>
              <a:rPr lang="en-GB" dirty="0" smtClean="0"/>
              <a:t>roadmaps</a:t>
            </a:r>
          </a:p>
          <a:p>
            <a:pPr marL="171450" indent="-171450">
              <a:buFont typeface="Arial" pitchFamily="34" charset="0"/>
              <a:buChar char="•"/>
            </a:pPr>
            <a:endParaRPr lang="en-GB" dirty="0"/>
          </a:p>
          <a:p>
            <a:pPr lvl="0"/>
            <a:r>
              <a:rPr lang="en-GB" dirty="0" smtClean="0"/>
              <a:t>Risks still exist – but together we can work to resolve them – just as we have worked as a global community to develop the Modules and Blocks. The proposed </a:t>
            </a:r>
            <a:r>
              <a:rPr lang="en-GB" dirty="0"/>
              <a:t>approach is </a:t>
            </a:r>
            <a:r>
              <a:rPr lang="en-GB" u="sng" dirty="0"/>
              <a:t>not</a:t>
            </a:r>
            <a:r>
              <a:rPr lang="en-GB" dirty="0"/>
              <a:t> a one-size fits all:</a:t>
            </a:r>
            <a:endParaRPr lang="en-US" dirty="0"/>
          </a:p>
          <a:p>
            <a:pPr marL="171450" indent="-171450">
              <a:buFont typeface="Arial" pitchFamily="34" charset="0"/>
              <a:buChar char="•"/>
            </a:pPr>
            <a:r>
              <a:rPr lang="en-GB" dirty="0"/>
              <a:t>Modules are organized into flexible and scalable building blocks </a:t>
            </a:r>
            <a:endParaRPr lang="en-US" dirty="0"/>
          </a:p>
          <a:p>
            <a:pPr marL="171450" indent="-171450">
              <a:buFont typeface="Arial" pitchFamily="34" charset="0"/>
              <a:buChar char="•"/>
            </a:pPr>
            <a:r>
              <a:rPr lang="en-GB" dirty="0"/>
              <a:t>Can be introduced and implemented in a State or a region depending on the need and level of readiness </a:t>
            </a:r>
            <a:endParaRPr lang="en-US" dirty="0"/>
          </a:p>
          <a:p>
            <a:pPr marL="171450" indent="-171450">
              <a:buFont typeface="Arial" pitchFamily="34" charset="0"/>
              <a:buChar char="•"/>
            </a:pPr>
            <a:r>
              <a:rPr lang="en-GB" dirty="0"/>
              <a:t>Recognizes that all the blocks/modules are not required in all airspaces (important for some regions), but some may need a global mandate and synchronisation</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deployment of block upgrades has been chosen to resolve many of these identified risks. The timing and sizing of these are in response to the need for mature standards, integrated air and ground solutions, and the establishment of positive business cases that bring identifiable benefits forward for </a:t>
            </a:r>
            <a:r>
              <a:rPr lang="sv-SE" dirty="0"/>
              <a:t>ICAO Aviation System Block Upgrades </a:t>
            </a:r>
            <a:r>
              <a:rPr lang="en-US" dirty="0"/>
              <a:t>a level of equipage and infrastructure cost. Those capabilities that lack specific maturity in content or described benefit are purposefully placed in the later block upgrades.</a:t>
            </a:r>
          </a:p>
          <a:p>
            <a:endParaRPr lang="en-US" dirty="0"/>
          </a:p>
          <a:p>
            <a:r>
              <a:rPr lang="en-US" dirty="0"/>
              <a:t>Block upgrades also respond to the issue of “non-homogeneous deployment across regions”. Each block and its underlying components are intended to interoperate seamlessly, independent of how they are implemented in neighboring States. This ensures that procedures, training, policy and other “infrastructure” are consistent, enabling a safe transition to more capable airspace.</a:t>
            </a: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219810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extLst>
      <p:ext uri="{BB962C8B-B14F-4D97-AF65-F5344CB8AC3E}">
        <p14:creationId xmlns:p14="http://schemas.microsoft.com/office/powerpoint/2010/main" val="422046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US"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600" dirty="0" smtClean="0"/>
              <a:t>This will be an evolving set of solutions. Block 0 is based on existing, fielded capabilities and includes installed aircraft functionality.  Within the Aviation System Block Upgrades it represents the Initial Operating Capability available for use in 2013.  </a:t>
            </a:r>
          </a:p>
          <a:p>
            <a:r>
              <a:rPr lang="en-GB" sz="1600" dirty="0" smtClean="0"/>
              <a:t>The next capabilities to be introduced</a:t>
            </a:r>
            <a:r>
              <a:rPr lang="en-GB" sz="1600" baseline="0" dirty="0" smtClean="0"/>
              <a:t> will be described as Block 1 in 2018.  In the case</a:t>
            </a:r>
            <a:r>
              <a:rPr lang="en-GB" sz="1600" dirty="0" smtClean="0"/>
              <a:t> of Block 1,</a:t>
            </a:r>
            <a:r>
              <a:rPr lang="en-GB" sz="1600" baseline="0" dirty="0" smtClean="0"/>
              <a:t> one of several “readiness” characteristics have not been met.  But it is expected that over the next 5 years those modules will mature to enable the next level of capabilities to ensure implementation. </a:t>
            </a:r>
          </a:p>
          <a:p>
            <a:r>
              <a:rPr lang="en-GB" sz="1600" baseline="0" dirty="0" smtClean="0"/>
              <a:t>Beyond that we expect that those capabilities that are maturing through a development phase will be moved to an operational capability in 2023.  </a:t>
            </a:r>
          </a:p>
          <a:p>
            <a:r>
              <a:rPr lang="en-GB" sz="1600" dirty="0" smtClean="0"/>
              <a:t>And further in time</a:t>
            </a:r>
            <a:r>
              <a:rPr lang="en-GB" sz="1600" baseline="0" dirty="0" smtClean="0"/>
              <a:t> we anticipate that many of the capabilities in the research phases will move through the life cycle for release in the 2028+ time period.</a:t>
            </a:r>
          </a:p>
          <a:p>
            <a:endParaRPr lang="en-GB" sz="1600" dirty="0"/>
          </a:p>
          <a:p>
            <a:r>
              <a:rPr lang="en-GB" sz="1600" dirty="0" smtClean="0"/>
              <a:t>But back to Block 0.</a:t>
            </a:r>
            <a:endParaRPr lang="en-GB" sz="160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makes Block 0 unique?</a:t>
            </a:r>
          </a:p>
          <a:p>
            <a:endParaRPr lang="en-US" dirty="0"/>
          </a:p>
          <a:p>
            <a:r>
              <a:rPr lang="en-US" dirty="0"/>
              <a:t>For Block 0, no new airborne technologies are </a:t>
            </a:r>
            <a:r>
              <a:rPr lang="en-US" dirty="0" smtClean="0"/>
              <a:t>required.  However, it may be necessary to increase the participating aircraft to improve the size of the benefit to ensure payback and the ability to close the business case.  </a:t>
            </a:r>
          </a:p>
          <a:p>
            <a:endParaRPr lang="en-US" dirty="0"/>
          </a:p>
          <a:p>
            <a:r>
              <a:rPr lang="en-US" dirty="0" smtClean="0"/>
              <a:t>Each of the Modules or capabilities included have are operational in at least two diverse operational areas.  These are not trial programs, but are fully functional including procedures, approvals, certification, standards, etc.  Each module has been evaluated against a “readiness checklist” to ensure that the operational criteria have been met.</a:t>
            </a:r>
          </a:p>
          <a:p>
            <a:endParaRPr lang="en-US" dirty="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the Global Readiness Checklist – this is a tool to assess if all the key components are in place to allow operational credit.  It is much more than standards.  Of course we want to ensure that all the necessary standards have been developed and released to make sure we have a stable system going forward.</a:t>
            </a:r>
          </a:p>
          <a:p>
            <a:endParaRPr lang="en-US" dirty="0"/>
          </a:p>
          <a:p>
            <a:r>
              <a:rPr lang="en-US" dirty="0" smtClean="0"/>
              <a:t>But the overall readiness of a Module also depends on the avionics availability, the end to end infrastructure, and the automation necessary to take advantage of the airborne capabilities.</a:t>
            </a:r>
          </a:p>
          <a:p>
            <a:endParaRPr lang="en-US" dirty="0"/>
          </a:p>
          <a:p>
            <a:r>
              <a:rPr lang="en-US" dirty="0" smtClean="0"/>
              <a:t>Further we also look to see if the procedures and approvals are in place.  We have learned that it is more that technology or an installed capability to provide access to benefits.</a:t>
            </a:r>
          </a:p>
          <a:p>
            <a:endParaRPr lang="en-US" dirty="0"/>
          </a:p>
          <a:p>
            <a:r>
              <a:rPr lang="en-US" dirty="0" smtClean="0"/>
              <a:t>Why this attention to detail?  This process offers insight into the level of detail necessary to implement a capability.  We want to manage the risk so that any member state can adopt a module with confidence.  We want to bring forward a positive business demonstrated by those that adopted the solution referenced in a given Block Upgrade.</a:t>
            </a: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extLst>
      <p:ext uri="{BB962C8B-B14F-4D97-AF65-F5344CB8AC3E}">
        <p14:creationId xmlns:p14="http://schemas.microsoft.com/office/powerpoint/2010/main" val="183538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06B5D-5B2B-4E94-8BB0-59B9F5E7A1D4}" type="slidenum">
              <a:rPr lang="en-GB"/>
              <a:pPr/>
              <a:t>8</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1" y="4343510"/>
            <a:ext cx="5029200" cy="4114289"/>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explore how the modules can be assembled to support the Performance Improvement Areas.  First we need to recognize that each Module has its own positive business case.  But by combining then into an integrated Performance Improvement Area we enhance the benefits.  This is a case where the whole is greater than the sum of the parts.  In the case of Greener Airports the combination of:</a:t>
            </a:r>
          </a:p>
          <a:p>
            <a:endParaRPr lang="en-US" dirty="0" smtClean="0"/>
          </a:p>
          <a:p>
            <a:pPr marL="171450" indent="-171450">
              <a:buFont typeface="Arial" pitchFamily="34" charset="0"/>
              <a:buChar char="•"/>
            </a:pPr>
            <a:r>
              <a:rPr lang="en-US" dirty="0" smtClean="0"/>
              <a:t>A  policy shift to time-based metering</a:t>
            </a:r>
          </a:p>
          <a:p>
            <a:pPr marL="171450" indent="-171450">
              <a:buFont typeface="Arial" pitchFamily="34" charset="0"/>
              <a:buChar char="•"/>
            </a:pPr>
            <a:r>
              <a:rPr lang="en-US" dirty="0" smtClean="0"/>
              <a:t>The application of initial space and ground based augmentation to GNSS</a:t>
            </a:r>
          </a:p>
          <a:p>
            <a:pPr marL="171450" indent="-171450">
              <a:buFont typeface="Arial" pitchFamily="34" charset="0"/>
              <a:buChar char="•"/>
            </a:pPr>
            <a:r>
              <a:rPr lang="en-US" dirty="0" smtClean="0"/>
              <a:t>Changes in Wake Vortex separation minima</a:t>
            </a:r>
          </a:p>
          <a:p>
            <a:pPr marL="171450" indent="-171450">
              <a:buFont typeface="Arial" pitchFamily="34" charset="0"/>
              <a:buChar char="•"/>
            </a:pPr>
            <a:r>
              <a:rPr lang="en-US" dirty="0" smtClean="0"/>
              <a:t>Improved surface surveillance using multilateration</a:t>
            </a:r>
          </a:p>
          <a:p>
            <a:pPr marL="171450" indent="-171450">
              <a:buFont typeface="Arial" pitchFamily="34" charset="0"/>
              <a:buChar char="•"/>
            </a:pPr>
            <a:r>
              <a:rPr lang="en-US" dirty="0" smtClean="0"/>
              <a:t>And improved information sharing</a:t>
            </a:r>
          </a:p>
          <a:p>
            <a:endParaRPr lang="en-US" dirty="0" smtClean="0"/>
          </a:p>
          <a:p>
            <a:r>
              <a:rPr lang="en-US" dirty="0" smtClean="0"/>
              <a:t>Yield a more significant set of benefits than any single </a:t>
            </a:r>
            <a:r>
              <a:rPr lang="en-US" dirty="0"/>
              <a:t>M</a:t>
            </a:r>
            <a:r>
              <a:rPr lang="en-US" dirty="0" smtClean="0"/>
              <a:t>odule’s benefit.  This is an example of why care must be taken if there is a desire to implement a subset of Blocks as opposed to the integrated family of Blocks.  There is flexibility and scalability considered for each of these Performance Improvement Areas with the key being interoperability.</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424011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we find by improving our ability to share information and to ensure that the best information at the time is available to the decision makers.  Improvements in Interfacility Communications and the use of common information formats means that we can all  make better decisions.  This infrastructure enables global information sharing and common decision structures which improve our overall operations.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150530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be sure it is not all about hardware.  In assessing the Optimum Capacity and Flexible Flights Performance Improvement Area there are components of procedure development to build on RNP and Flexible Use of Airspace concepts and initial airborne situational awareness implementations we find that we have the formula to grow the system capabilities.  Add to that improved information sharing, as noted in the Globally Interoperable Systems and Data area and we now can share the improved information and enable the airspace.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272612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a:lvl1pPr>
          </a:lstStyle>
          <a:p>
            <a:r>
              <a:rPr lang="en-CA" dirty="0" smtClean="0"/>
              <a:t>ICAO SIP 2012-ASBU workshops</a:t>
            </a:r>
            <a:endParaRPr lang="en-US" dirty="0"/>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CA"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CA"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CA"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dirty="0" smtClean="0"/>
              <a:t>Click to edit Master title </a:t>
            </a:r>
            <a:r>
              <a:rPr lang="en-US" dirty="0" err="1" smtClean="0"/>
              <a:t>styl</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timing>
    <p:tnLst>
      <p:par>
        <p:cTn id="1" dur="indefinite" restart="never" nodeType="tmRoot"/>
      </p:par>
    </p:tnLst>
  </p:timing>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8769" y="2375066"/>
            <a:ext cx="7781306" cy="3068246"/>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sz="3200" b="1" dirty="0" smtClean="0"/>
              <a:t>ASBU Methodology </a:t>
            </a:r>
            <a:br>
              <a:rPr lang="en-GB" sz="3200" b="1" dirty="0" smtClean="0"/>
            </a:br>
            <a:r>
              <a:rPr lang="en-GB" sz="3200" b="1" dirty="0" smtClean="0"/>
              <a:t>Summary of </a:t>
            </a:r>
            <a:r>
              <a:rPr lang="nl-BE" sz="3200" b="1" dirty="0" smtClean="0"/>
              <a:t>Block 0 Modules</a:t>
            </a:r>
            <a:r>
              <a:rPr lang="en-GB" sz="3200" b="1" dirty="0" smtClean="0"/>
              <a:t/>
            </a:r>
            <a:br>
              <a:rPr lang="en-GB" sz="3200" b="1" dirty="0" smtClean="0"/>
            </a:br>
            <a:r>
              <a:rPr lang="en-GB" b="1" dirty="0" smtClean="0"/>
              <a:t/>
            </a:r>
            <a:br>
              <a:rPr lang="en-GB" b="1" dirty="0" smtClean="0"/>
            </a:br>
            <a:r>
              <a:rPr lang="en-GB" sz="3200" b="1" dirty="0" smtClean="0"/>
              <a:t>H. Sudarshan</a:t>
            </a:r>
            <a:r>
              <a:rPr lang="en-GB" b="1" dirty="0" smtClean="0"/>
              <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SIP/2012/ASBU/Nairobi</a:t>
            </a:r>
            <a:r>
              <a:rPr lang="en-GB" sz="1800" dirty="0" smtClean="0">
                <a:latin typeface="Times New Roman" pitchFamily="18" charset="0"/>
                <a:cs typeface="Times New Roman" pitchFamily="18" charset="0"/>
              </a:rPr>
              <a:t>-WP/8</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Globally Interoperable Systems and Data (PIA 2)</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10</a:t>
            </a:fld>
            <a:endParaRPr lang="en-US" dirty="0"/>
          </a:p>
        </p:txBody>
      </p:sp>
      <p:sp>
        <p:nvSpPr>
          <p:cNvPr id="5" name="TextBox 4"/>
          <p:cNvSpPr txBox="1"/>
          <p:nvPr/>
        </p:nvSpPr>
        <p:spPr>
          <a:xfrm>
            <a:off x="135849" y="1270659"/>
            <a:ext cx="4329273" cy="2062103"/>
          </a:xfrm>
          <a:prstGeom prst="rect">
            <a:avLst/>
          </a:prstGeom>
          <a:noFill/>
          <a:ln w="25400">
            <a:solidFill>
              <a:schemeClr val="tx1"/>
            </a:solidFill>
          </a:ln>
        </p:spPr>
        <p:txBody>
          <a:bodyPr wrap="square" rtlCol="0">
            <a:spAutoFit/>
          </a:bodyPr>
          <a:lstStyle/>
          <a:p>
            <a:r>
              <a:rPr lang="en-US" sz="1600" b="1" dirty="0"/>
              <a:t>B0-25</a:t>
            </a:r>
          </a:p>
          <a:p>
            <a:r>
              <a:rPr lang="en-US" sz="1600" b="1" dirty="0"/>
              <a:t>Increased Interoperability, Efficiency and</a:t>
            </a:r>
          </a:p>
          <a:p>
            <a:r>
              <a:rPr lang="en-US" sz="1600" b="1" dirty="0"/>
              <a:t>Capacity through Ground-Ground</a:t>
            </a:r>
          </a:p>
          <a:p>
            <a:r>
              <a:rPr lang="en-US" sz="1600" b="1" dirty="0"/>
              <a:t>Integration</a:t>
            </a:r>
          </a:p>
          <a:p>
            <a:r>
              <a:rPr lang="en-US" sz="1600" dirty="0"/>
              <a:t>Supports the coordination of ground-ground</a:t>
            </a:r>
          </a:p>
          <a:p>
            <a:r>
              <a:rPr lang="en-US" sz="1600" dirty="0"/>
              <a:t>data communication between ATSU based </a:t>
            </a:r>
            <a:r>
              <a:rPr lang="en-US" sz="1600" dirty="0" smtClean="0"/>
              <a:t>on ATS </a:t>
            </a:r>
            <a:r>
              <a:rPr lang="en-US" sz="1600" dirty="0"/>
              <a:t>Inter-facility Data Communication (AIDC</a:t>
            </a:r>
            <a:r>
              <a:rPr lang="en-US" sz="1600" dirty="0" smtClean="0"/>
              <a:t>) defined </a:t>
            </a:r>
            <a:r>
              <a:rPr lang="en-US" sz="1600" dirty="0"/>
              <a:t>by ICO Document 9694</a:t>
            </a:r>
          </a:p>
        </p:txBody>
      </p:sp>
      <p:sp>
        <p:nvSpPr>
          <p:cNvPr id="6" name="Rectangle 5"/>
          <p:cNvSpPr/>
          <p:nvPr/>
        </p:nvSpPr>
        <p:spPr>
          <a:xfrm>
            <a:off x="4678877" y="1270659"/>
            <a:ext cx="4346369" cy="2062103"/>
          </a:xfrm>
          <a:prstGeom prst="rect">
            <a:avLst/>
          </a:prstGeom>
          <a:ln w="25400">
            <a:solidFill>
              <a:schemeClr val="tx1"/>
            </a:solidFill>
          </a:ln>
        </p:spPr>
        <p:txBody>
          <a:bodyPr wrap="square">
            <a:spAutoFit/>
          </a:bodyPr>
          <a:lstStyle/>
          <a:p>
            <a:r>
              <a:rPr lang="en-US" sz="1600" b="1" dirty="0"/>
              <a:t>B0-30</a:t>
            </a:r>
          </a:p>
          <a:p>
            <a:r>
              <a:rPr lang="en-US" sz="1600" b="1" dirty="0"/>
              <a:t>Service Improvement through Digital</a:t>
            </a:r>
          </a:p>
          <a:p>
            <a:r>
              <a:rPr lang="en-US" sz="1600" b="1" dirty="0"/>
              <a:t>Aeronautical Information Management</a:t>
            </a:r>
          </a:p>
          <a:p>
            <a:r>
              <a:rPr lang="en-US" sz="1600" dirty="0"/>
              <a:t>Initial introduction of digital processing and</a:t>
            </a:r>
          </a:p>
          <a:p>
            <a:r>
              <a:rPr lang="en-US" sz="1600" dirty="0"/>
              <a:t>management of information, by the</a:t>
            </a:r>
          </a:p>
          <a:p>
            <a:r>
              <a:rPr lang="en-US" sz="1600" dirty="0"/>
              <a:t>implementation of AIS/AIM making use of</a:t>
            </a:r>
          </a:p>
          <a:p>
            <a:r>
              <a:rPr lang="en-US" sz="1600" dirty="0"/>
              <a:t>AIXM, moving to electronic AIP and better</a:t>
            </a:r>
          </a:p>
          <a:p>
            <a:r>
              <a:rPr lang="en-US" sz="1600" dirty="0"/>
              <a:t>quality and availability of data</a:t>
            </a:r>
          </a:p>
        </p:txBody>
      </p:sp>
      <p:sp>
        <p:nvSpPr>
          <p:cNvPr id="8" name="TextBox 7"/>
          <p:cNvSpPr txBox="1"/>
          <p:nvPr/>
        </p:nvSpPr>
        <p:spPr>
          <a:xfrm>
            <a:off x="4536374" y="4393869"/>
            <a:ext cx="4411380" cy="1938992"/>
          </a:xfrm>
          <a:prstGeom prst="rect">
            <a:avLst/>
          </a:prstGeom>
          <a:solidFill>
            <a:srgbClr val="0070C0"/>
          </a:solidFill>
          <a:ln>
            <a:noFill/>
          </a:ln>
        </p:spPr>
        <p:txBody>
          <a:bodyPr wrap="square" rtlCol="0">
            <a:spAutoFit/>
          </a:bodyPr>
          <a:lstStyle/>
          <a:p>
            <a:pPr algn="ctr"/>
            <a:r>
              <a:rPr lang="en-US" sz="2000" b="1" i="1" dirty="0" smtClean="0">
                <a:solidFill>
                  <a:schemeClr val="bg1"/>
                </a:solidFill>
              </a:rPr>
              <a:t>In Block 0 we improve overall operations and continue to enable Collaborative Decision Making through improved </a:t>
            </a:r>
            <a:r>
              <a:rPr lang="en-US" sz="2000" b="1" i="1" dirty="0" err="1" smtClean="0">
                <a:solidFill>
                  <a:schemeClr val="bg1"/>
                </a:solidFill>
              </a:rPr>
              <a:t>interfacilities</a:t>
            </a:r>
            <a:r>
              <a:rPr lang="en-US" sz="2000" b="1" i="1" dirty="0" smtClean="0">
                <a:solidFill>
                  <a:schemeClr val="bg1"/>
                </a:solidFill>
              </a:rPr>
              <a:t> communications using standard information formats and baseline Met Services</a:t>
            </a:r>
            <a:endParaRPr lang="en-US" sz="2000" b="1" i="1" dirty="0">
              <a:solidFill>
                <a:schemeClr val="bg1"/>
              </a:solidFill>
            </a:endParaRPr>
          </a:p>
        </p:txBody>
      </p:sp>
      <p:sp>
        <p:nvSpPr>
          <p:cNvPr id="9" name="TextBox 8"/>
          <p:cNvSpPr txBox="1"/>
          <p:nvPr/>
        </p:nvSpPr>
        <p:spPr>
          <a:xfrm>
            <a:off x="190007" y="3560739"/>
            <a:ext cx="4061359" cy="2739211"/>
          </a:xfrm>
          <a:prstGeom prst="rect">
            <a:avLst/>
          </a:prstGeom>
          <a:noFill/>
          <a:ln w="25400">
            <a:solidFill>
              <a:schemeClr val="tx1"/>
            </a:solidFill>
          </a:ln>
        </p:spPr>
        <p:txBody>
          <a:bodyPr wrap="square" rtlCol="0">
            <a:spAutoFit/>
          </a:bodyPr>
          <a:lstStyle/>
          <a:p>
            <a:r>
              <a:rPr lang="en-GB" sz="2000" b="1" dirty="0" smtClean="0">
                <a:ea typeface="ＭＳ Ｐゴシック" charset="-128"/>
              </a:rPr>
              <a:t>B0-105 – </a:t>
            </a:r>
            <a:r>
              <a:rPr lang="en-GB" sz="2000" b="1" dirty="0" smtClean="0"/>
              <a:t>Meteorological information supporting enhanced operational efficiency and safety </a:t>
            </a:r>
            <a:endParaRPr lang="en-GB" sz="2000" b="1" dirty="0" smtClean="0">
              <a:ea typeface="ＭＳ Ｐゴシック" charset="-128"/>
            </a:endParaRPr>
          </a:p>
          <a:p>
            <a:r>
              <a:rPr lang="en-GB" sz="1400" dirty="0" smtClean="0"/>
              <a:t>This module includes meteorological </a:t>
            </a:r>
            <a:r>
              <a:rPr lang="en-US" sz="1400" dirty="0" smtClean="0"/>
              <a:t>information supporting automated decision processes or aids such as meteorological information translation, ATM decision support. This module </a:t>
            </a:r>
            <a:r>
              <a:rPr lang="en-GB" sz="1400" dirty="0" smtClean="0"/>
              <a:t>enables the reliable identification of applicable ATM solutions when </a:t>
            </a:r>
            <a:r>
              <a:rPr lang="en-US" sz="1400" dirty="0" smtClean="0"/>
              <a:t> meteorological </a:t>
            </a:r>
            <a:r>
              <a:rPr lang="en-GB" sz="1400" dirty="0" smtClean="0"/>
              <a:t>conditions are impacting (observed) or expected to impact (forecast) aerodromes or airspace</a:t>
            </a:r>
            <a:endParaRPr lang="en-GB" sz="1400" dirty="0">
              <a:ea typeface="ＭＳ Ｐゴシック" charset="-128"/>
            </a:endParaRPr>
          </a:p>
        </p:txBody>
      </p:sp>
    </p:spTree>
    <p:extLst>
      <p:ext uri="{BB962C8B-B14F-4D97-AF65-F5344CB8AC3E}">
        <p14:creationId xmlns:p14="http://schemas.microsoft.com/office/powerpoint/2010/main" val="226195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Optimum Capacity and Flexible Flights (PIA 3)</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11</a:t>
            </a:fld>
            <a:endParaRPr lang="en-US"/>
          </a:p>
        </p:txBody>
      </p:sp>
      <p:sp>
        <p:nvSpPr>
          <p:cNvPr id="5" name="TextBox 4"/>
          <p:cNvSpPr txBox="1"/>
          <p:nvPr/>
        </p:nvSpPr>
        <p:spPr>
          <a:xfrm>
            <a:off x="4678858" y="4254808"/>
            <a:ext cx="4358245" cy="2246769"/>
          </a:xfrm>
          <a:prstGeom prst="rect">
            <a:avLst/>
          </a:prstGeom>
          <a:solidFill>
            <a:srgbClr val="0070C0"/>
          </a:solidFill>
          <a:ln>
            <a:noFill/>
          </a:ln>
        </p:spPr>
        <p:txBody>
          <a:bodyPr wrap="square" rtlCol="0">
            <a:spAutoFit/>
          </a:bodyPr>
          <a:lstStyle/>
          <a:p>
            <a:pPr algn="ctr"/>
            <a:r>
              <a:rPr lang="en-US" sz="2000" b="1" i="1" dirty="0" smtClean="0">
                <a:solidFill>
                  <a:schemeClr val="bg1"/>
                </a:solidFill>
              </a:rPr>
              <a:t>Using procedural concepts (e.g. RNP, FUA, etc.) and Air Traffic Situational Awareness - combined with enhanced planning tools and information sharing, the enroute phase of flight supports additional capacity and flexibility using the Modules of Block 0</a:t>
            </a:r>
            <a:endParaRPr lang="en-US" sz="2000" b="1" i="1" dirty="0">
              <a:solidFill>
                <a:schemeClr val="bg1"/>
              </a:solidFill>
            </a:endParaRPr>
          </a:p>
        </p:txBody>
      </p:sp>
      <p:sp>
        <p:nvSpPr>
          <p:cNvPr id="6" name="Rectangle 5"/>
          <p:cNvSpPr/>
          <p:nvPr/>
        </p:nvSpPr>
        <p:spPr>
          <a:xfrm>
            <a:off x="172192" y="1186450"/>
            <a:ext cx="4269179" cy="2246769"/>
          </a:xfrm>
          <a:prstGeom prst="rect">
            <a:avLst/>
          </a:prstGeom>
          <a:ln w="25400">
            <a:solidFill>
              <a:schemeClr val="tx1"/>
            </a:solidFill>
          </a:ln>
        </p:spPr>
        <p:txBody>
          <a:bodyPr wrap="square">
            <a:spAutoFit/>
          </a:bodyPr>
          <a:lstStyle/>
          <a:p>
            <a:r>
              <a:rPr lang="en-US" sz="1400" b="1" dirty="0" smtClean="0"/>
              <a:t>B0-10: Improved </a:t>
            </a:r>
            <a:r>
              <a:rPr lang="en-US" sz="1400" b="1" dirty="0"/>
              <a:t>Operations through Enhanced </a:t>
            </a:r>
            <a:r>
              <a:rPr lang="en-US" sz="1400" b="1" dirty="0" smtClean="0"/>
              <a:t>En-Route </a:t>
            </a:r>
            <a:r>
              <a:rPr lang="en-US" sz="1400" b="1" dirty="0"/>
              <a:t>Trajectories</a:t>
            </a:r>
          </a:p>
          <a:p>
            <a:r>
              <a:rPr lang="en-US" sz="1400" dirty="0"/>
              <a:t>Implementation of performance-based</a:t>
            </a:r>
          </a:p>
          <a:p>
            <a:r>
              <a:rPr lang="en-US" sz="1400" dirty="0"/>
              <a:t>navigation (PBN concept) and flex tracking </a:t>
            </a:r>
            <a:r>
              <a:rPr lang="en-US" sz="1400" dirty="0" smtClean="0"/>
              <a:t>to avoid </a:t>
            </a:r>
            <a:r>
              <a:rPr lang="en-US" sz="1400" dirty="0"/>
              <a:t>significant weather and to offer </a:t>
            </a:r>
            <a:r>
              <a:rPr lang="en-US" sz="1400" dirty="0" smtClean="0"/>
              <a:t>greater fuel </a:t>
            </a:r>
            <a:r>
              <a:rPr lang="en-US" sz="1400" dirty="0"/>
              <a:t>efficiency, flexible use of airspace (FUA</a:t>
            </a:r>
            <a:r>
              <a:rPr lang="en-US" sz="1400" dirty="0" smtClean="0"/>
              <a:t>) through </a:t>
            </a:r>
            <a:r>
              <a:rPr lang="en-US" sz="1400" dirty="0"/>
              <a:t>special activity airspace allocation</a:t>
            </a:r>
            <a:r>
              <a:rPr lang="en-US" sz="1400" dirty="0" smtClean="0"/>
              <a:t>, airspace </a:t>
            </a:r>
            <a:r>
              <a:rPr lang="en-US" sz="1400" dirty="0"/>
              <a:t>planning and time-based metering</a:t>
            </a:r>
            <a:r>
              <a:rPr lang="en-US" sz="1400" dirty="0" smtClean="0"/>
              <a:t>, and </a:t>
            </a:r>
            <a:r>
              <a:rPr lang="en-US" sz="1400" dirty="0"/>
              <a:t>collaborative decision-making (CDM) </a:t>
            </a:r>
            <a:r>
              <a:rPr lang="en-US" sz="1400" dirty="0" smtClean="0"/>
              <a:t>for en-route </a:t>
            </a:r>
            <a:r>
              <a:rPr lang="en-US" sz="1400" dirty="0"/>
              <a:t>airspace with increased </a:t>
            </a:r>
            <a:r>
              <a:rPr lang="en-US" sz="1400" dirty="0" smtClean="0"/>
              <a:t>information exchange </a:t>
            </a:r>
            <a:r>
              <a:rPr lang="en-US" sz="1400" dirty="0"/>
              <a:t>among ATM stakeholders</a:t>
            </a:r>
          </a:p>
        </p:txBody>
      </p:sp>
      <p:sp>
        <p:nvSpPr>
          <p:cNvPr id="7" name="TextBox 6"/>
          <p:cNvSpPr txBox="1"/>
          <p:nvPr/>
        </p:nvSpPr>
        <p:spPr>
          <a:xfrm>
            <a:off x="163284" y="3798243"/>
            <a:ext cx="4278087" cy="1600438"/>
          </a:xfrm>
          <a:prstGeom prst="rect">
            <a:avLst/>
          </a:prstGeom>
          <a:noFill/>
          <a:ln w="25400">
            <a:solidFill>
              <a:schemeClr val="tx1"/>
            </a:solidFill>
          </a:ln>
        </p:spPr>
        <p:txBody>
          <a:bodyPr wrap="square" rtlCol="0">
            <a:spAutoFit/>
          </a:bodyPr>
          <a:lstStyle/>
          <a:p>
            <a:r>
              <a:rPr lang="en-US" sz="1400" b="1" dirty="0" smtClean="0"/>
              <a:t>B0-35:Improved </a:t>
            </a:r>
            <a:r>
              <a:rPr lang="en-US" sz="1400" b="1" dirty="0"/>
              <a:t>Flow Performance through</a:t>
            </a:r>
          </a:p>
          <a:p>
            <a:r>
              <a:rPr lang="en-US" sz="1400" b="1" dirty="0"/>
              <a:t>Planning based on a Network-Wide view</a:t>
            </a:r>
          </a:p>
          <a:p>
            <a:r>
              <a:rPr lang="en-US" sz="1400" dirty="0"/>
              <a:t>Collaborative ATFM measure to regulate </a:t>
            </a:r>
            <a:r>
              <a:rPr lang="en-US" sz="1400" dirty="0" smtClean="0"/>
              <a:t>peak flows </a:t>
            </a:r>
            <a:r>
              <a:rPr lang="en-US" sz="1400" dirty="0"/>
              <a:t>involving departure slots, managed rate </a:t>
            </a:r>
            <a:r>
              <a:rPr lang="en-US" sz="1400" dirty="0" smtClean="0"/>
              <a:t>of entry </a:t>
            </a:r>
            <a:r>
              <a:rPr lang="en-US" sz="1400" dirty="0"/>
              <a:t>into a given piece of airspace for </a:t>
            </a:r>
            <a:r>
              <a:rPr lang="en-US" sz="1400" dirty="0" smtClean="0"/>
              <a:t>traffic along </a:t>
            </a:r>
            <a:r>
              <a:rPr lang="en-US" sz="1400" dirty="0"/>
              <a:t>a certain axis, requested time at a </a:t>
            </a:r>
            <a:r>
              <a:rPr lang="en-US" sz="1400" dirty="0" smtClean="0"/>
              <a:t>waypoint or </a:t>
            </a:r>
            <a:r>
              <a:rPr lang="en-US" sz="1400" dirty="0"/>
              <a:t>an FIR/sector boundary along the </a:t>
            </a:r>
            <a:r>
              <a:rPr lang="en-US" sz="1400" dirty="0" smtClean="0"/>
              <a:t>flight.</a:t>
            </a:r>
          </a:p>
        </p:txBody>
      </p:sp>
      <p:sp>
        <p:nvSpPr>
          <p:cNvPr id="8" name="TextBox 7"/>
          <p:cNvSpPr txBox="1"/>
          <p:nvPr/>
        </p:nvSpPr>
        <p:spPr>
          <a:xfrm>
            <a:off x="4678879" y="1186450"/>
            <a:ext cx="4334492" cy="954107"/>
          </a:xfrm>
          <a:prstGeom prst="rect">
            <a:avLst/>
          </a:prstGeom>
          <a:noFill/>
          <a:ln w="25400">
            <a:solidFill>
              <a:schemeClr val="tx1"/>
            </a:solidFill>
          </a:ln>
        </p:spPr>
        <p:txBody>
          <a:bodyPr wrap="square" rtlCol="0">
            <a:spAutoFit/>
          </a:bodyPr>
          <a:lstStyle/>
          <a:p>
            <a:r>
              <a:rPr lang="en-US" sz="1400" b="1" dirty="0" smtClean="0"/>
              <a:t>B0-85: Air </a:t>
            </a:r>
            <a:r>
              <a:rPr lang="en-US" sz="1400" b="1" dirty="0"/>
              <a:t>Traffic Situational Awareness (ATSA)</a:t>
            </a:r>
          </a:p>
          <a:p>
            <a:r>
              <a:rPr lang="en-US" sz="1400" dirty="0"/>
              <a:t>ATSA provides a cockpit display of a graphical</a:t>
            </a:r>
          </a:p>
          <a:p>
            <a:r>
              <a:rPr lang="en-US" sz="1400" dirty="0"/>
              <a:t>depiction of traffic to assist the pilot in </a:t>
            </a:r>
            <a:r>
              <a:rPr lang="en-US" sz="1400" dirty="0" smtClean="0"/>
              <a:t>out-the-window visual </a:t>
            </a:r>
            <a:r>
              <a:rPr lang="en-US" sz="1400" dirty="0"/>
              <a:t>acquisition of traffic</a:t>
            </a:r>
            <a:r>
              <a:rPr lang="en-US" sz="1400" dirty="0" smtClean="0"/>
              <a:t>:</a:t>
            </a:r>
            <a:endParaRPr lang="en-US" sz="1400" dirty="0"/>
          </a:p>
        </p:txBody>
      </p:sp>
      <p:sp>
        <p:nvSpPr>
          <p:cNvPr id="9" name="TextBox 8"/>
          <p:cNvSpPr txBox="1"/>
          <p:nvPr/>
        </p:nvSpPr>
        <p:spPr>
          <a:xfrm>
            <a:off x="4629398" y="2288876"/>
            <a:ext cx="4334492" cy="1600438"/>
          </a:xfrm>
          <a:prstGeom prst="rect">
            <a:avLst/>
          </a:prstGeom>
          <a:noFill/>
          <a:ln w="25400">
            <a:solidFill>
              <a:schemeClr val="tx1"/>
            </a:solidFill>
          </a:ln>
        </p:spPr>
        <p:txBody>
          <a:bodyPr wrap="square" rtlCol="0">
            <a:spAutoFit/>
          </a:bodyPr>
          <a:lstStyle/>
          <a:p>
            <a:r>
              <a:rPr lang="en-US" sz="1400" b="1" dirty="0" smtClean="0"/>
              <a:t>B0-86: </a:t>
            </a:r>
            <a:r>
              <a:rPr lang="en-GB" sz="1400" b="1" dirty="0" smtClean="0"/>
              <a:t>Improved access to Optimum Flight Levels through Climb/Descent Procedures using ADS-B</a:t>
            </a:r>
          </a:p>
          <a:p>
            <a:r>
              <a:rPr lang="en-GB" sz="1400" dirty="0" smtClean="0"/>
              <a:t>The use of In Trail Procedure (ITP) facilitates en-route climb or descent to enable better use of optimal flight levels in environments where a lack of ATC surveillance and/or the large separation minima currently implemented is a limiting factor.</a:t>
            </a:r>
            <a:endParaRPr lang="en-US" sz="1400" dirty="0"/>
          </a:p>
        </p:txBody>
      </p:sp>
      <p:sp>
        <p:nvSpPr>
          <p:cNvPr id="11" name="TextBox 10"/>
          <p:cNvSpPr txBox="1"/>
          <p:nvPr/>
        </p:nvSpPr>
        <p:spPr>
          <a:xfrm>
            <a:off x="188027" y="5483338"/>
            <a:ext cx="4170217" cy="954107"/>
          </a:xfrm>
          <a:prstGeom prst="rect">
            <a:avLst/>
          </a:prstGeom>
          <a:noFill/>
          <a:ln w="25400">
            <a:solidFill>
              <a:schemeClr val="tx1"/>
            </a:solidFill>
          </a:ln>
        </p:spPr>
        <p:txBody>
          <a:bodyPr wrap="square" rtlCol="0">
            <a:spAutoFit/>
          </a:bodyPr>
          <a:lstStyle/>
          <a:p>
            <a:r>
              <a:rPr lang="en-GB" sz="1400" b="1" dirty="0" smtClean="0"/>
              <a:t>B0-101 ACAS Improvements</a:t>
            </a:r>
          </a:p>
          <a:p>
            <a:r>
              <a:rPr lang="en-GB" sz="1400" dirty="0" smtClean="0"/>
              <a:t>This addresses short term improvements to the performance of the existing airborne collision avoidance systems (ACAS).</a:t>
            </a:r>
            <a:endParaRPr lang="en-US" sz="1400" dirty="0"/>
          </a:p>
        </p:txBody>
      </p:sp>
    </p:spTree>
    <p:extLst>
      <p:ext uri="{BB962C8B-B14F-4D97-AF65-F5344CB8AC3E}">
        <p14:creationId xmlns:p14="http://schemas.microsoft.com/office/powerpoint/2010/main" val="1734839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Optimum Capacity and Flexible Flights (PIA 3) -Continued</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12</a:t>
            </a:fld>
            <a:endParaRPr lang="en-US"/>
          </a:p>
        </p:txBody>
      </p:sp>
      <p:sp>
        <p:nvSpPr>
          <p:cNvPr id="5" name="TextBox 4"/>
          <p:cNvSpPr txBox="1"/>
          <p:nvPr/>
        </p:nvSpPr>
        <p:spPr>
          <a:xfrm>
            <a:off x="2078182" y="4156364"/>
            <a:ext cx="4714504" cy="1938992"/>
          </a:xfrm>
          <a:prstGeom prst="rect">
            <a:avLst/>
          </a:prstGeom>
          <a:solidFill>
            <a:srgbClr val="0070C0"/>
          </a:solidFill>
          <a:ln>
            <a:noFill/>
          </a:ln>
        </p:spPr>
        <p:txBody>
          <a:bodyPr wrap="square" rtlCol="0">
            <a:spAutoFit/>
          </a:bodyPr>
          <a:lstStyle/>
          <a:p>
            <a:r>
              <a:rPr lang="en-US" sz="2400" b="1" i="1" dirty="0" smtClean="0">
                <a:solidFill>
                  <a:schemeClr val="bg1"/>
                </a:solidFill>
              </a:rPr>
              <a:t>Through ground based safety nets combined with ground surveillance  the enroute phase of flight supports additional capacity, flexibility and safety </a:t>
            </a:r>
            <a:endParaRPr lang="en-US" sz="2400" b="1" i="1" dirty="0">
              <a:solidFill>
                <a:schemeClr val="bg1"/>
              </a:solidFill>
            </a:endParaRPr>
          </a:p>
        </p:txBody>
      </p:sp>
      <p:sp>
        <p:nvSpPr>
          <p:cNvPr id="6" name="Rectangle 5"/>
          <p:cNvSpPr/>
          <p:nvPr/>
        </p:nvSpPr>
        <p:spPr>
          <a:xfrm>
            <a:off x="320634" y="1447707"/>
            <a:ext cx="2743199" cy="2554545"/>
          </a:xfrm>
          <a:prstGeom prst="rect">
            <a:avLst/>
          </a:prstGeom>
          <a:ln w="25400">
            <a:solidFill>
              <a:schemeClr val="tx1"/>
            </a:solidFill>
          </a:ln>
        </p:spPr>
        <p:txBody>
          <a:bodyPr wrap="square">
            <a:spAutoFit/>
          </a:bodyPr>
          <a:lstStyle/>
          <a:p>
            <a:pPr algn="ctr"/>
            <a:r>
              <a:rPr lang="en-GB" sz="1600" b="1" dirty="0" smtClean="0">
                <a:ea typeface="ＭＳ Ｐゴシック" charset="-128"/>
              </a:rPr>
              <a:t>B0-84 – Initial surveillance capability ADS-B Out, MLAT</a:t>
            </a:r>
          </a:p>
          <a:p>
            <a:pPr marL="166688" indent="-166688"/>
            <a:r>
              <a:rPr lang="en-GB" sz="1600" dirty="0" smtClean="0"/>
              <a:t>	Ground surveillance supported by ADS-B OUT and/or wide area multilateration systems will improve safety, especially search and rescue and capacity through separation reductions</a:t>
            </a:r>
            <a:r>
              <a:rPr lang="en-GB" sz="1400" dirty="0" smtClean="0"/>
              <a:t>. </a:t>
            </a:r>
            <a:endParaRPr lang="en-GB" sz="1400" b="1" dirty="0">
              <a:ea typeface="ＭＳ Ｐゴシック" charset="-128"/>
            </a:endParaRPr>
          </a:p>
        </p:txBody>
      </p:sp>
      <p:sp>
        <p:nvSpPr>
          <p:cNvPr id="8" name="TextBox 7"/>
          <p:cNvSpPr txBox="1"/>
          <p:nvPr/>
        </p:nvSpPr>
        <p:spPr>
          <a:xfrm>
            <a:off x="3657601" y="1425039"/>
            <a:ext cx="3930731" cy="2554545"/>
          </a:xfrm>
          <a:prstGeom prst="rect">
            <a:avLst/>
          </a:prstGeom>
          <a:noFill/>
          <a:ln w="25400">
            <a:solidFill>
              <a:schemeClr val="tx1"/>
            </a:solidFill>
          </a:ln>
        </p:spPr>
        <p:txBody>
          <a:bodyPr wrap="square" rtlCol="0">
            <a:spAutoFit/>
          </a:bodyPr>
          <a:lstStyle/>
          <a:p>
            <a:r>
              <a:rPr lang="en-GB" sz="1600" b="1" dirty="0" smtClean="0">
                <a:ea typeface="ＭＳ Ｐゴシック" charset="-128"/>
              </a:rPr>
              <a:t>B0-102 – Baseline Ground-based Safety Nets</a:t>
            </a:r>
          </a:p>
          <a:p>
            <a:r>
              <a:rPr lang="en-GB" sz="1600" dirty="0" smtClean="0"/>
              <a:t>To monitor the operational environment during airborne phases of flight,  the alerts such as  Short Term Conflict Alert, Area Proximity Warnings and Minimum Safe Altitude Warnings are proposed in this module. Ground-based safety nets make an essential contribution to safety and remain required as long as the operational concept remains human-centred.</a:t>
            </a:r>
            <a:endParaRPr lang="en-US" sz="1600" b="1" dirty="0"/>
          </a:p>
        </p:txBody>
      </p:sp>
    </p:spTree>
    <p:extLst>
      <p:ext uri="{BB962C8B-B14F-4D97-AF65-F5344CB8AC3E}">
        <p14:creationId xmlns:p14="http://schemas.microsoft.com/office/powerpoint/2010/main" val="173483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Efficient Flight Path (PIA 4) </a:t>
            </a:r>
            <a:endParaRPr lang="en-US"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13</a:t>
            </a:fld>
            <a:endParaRPr lang="en-US"/>
          </a:p>
        </p:txBody>
      </p:sp>
      <p:sp>
        <p:nvSpPr>
          <p:cNvPr id="5" name="TextBox 4"/>
          <p:cNvSpPr txBox="1"/>
          <p:nvPr/>
        </p:nvSpPr>
        <p:spPr>
          <a:xfrm>
            <a:off x="154380" y="1246909"/>
            <a:ext cx="4298868" cy="2585323"/>
          </a:xfrm>
          <a:prstGeom prst="rect">
            <a:avLst/>
          </a:prstGeom>
          <a:noFill/>
          <a:ln w="25400">
            <a:solidFill>
              <a:schemeClr val="tx1"/>
            </a:solidFill>
          </a:ln>
        </p:spPr>
        <p:txBody>
          <a:bodyPr wrap="square" rtlCol="0">
            <a:spAutoFit/>
          </a:bodyPr>
          <a:lstStyle/>
          <a:p>
            <a:r>
              <a:rPr lang="en-US" b="1" dirty="0"/>
              <a:t>B0-05</a:t>
            </a:r>
          </a:p>
          <a:p>
            <a:r>
              <a:rPr lang="en-US" b="1" dirty="0"/>
              <a:t>Improved Flexibility and Efficiency in</a:t>
            </a:r>
          </a:p>
          <a:p>
            <a:r>
              <a:rPr lang="en-US" b="1" dirty="0"/>
              <a:t>Descent Profiles (CDOs)</a:t>
            </a:r>
          </a:p>
          <a:p>
            <a:r>
              <a:rPr lang="en-US" dirty="0"/>
              <a:t>Deployment of performance-based airspace</a:t>
            </a:r>
          </a:p>
          <a:p>
            <a:r>
              <a:rPr lang="en-US" dirty="0"/>
              <a:t>and arrival procedures that allow the aircraft </a:t>
            </a:r>
            <a:r>
              <a:rPr lang="en-US" dirty="0" smtClean="0"/>
              <a:t>to fly </a:t>
            </a:r>
            <a:r>
              <a:rPr lang="en-US" dirty="0"/>
              <a:t>their optimum aircraft profile taking </a:t>
            </a:r>
            <a:r>
              <a:rPr lang="en-US" dirty="0" smtClean="0"/>
              <a:t>account of </a:t>
            </a:r>
            <a:r>
              <a:rPr lang="en-US" dirty="0"/>
              <a:t>airspace and traffic complexity </a:t>
            </a:r>
            <a:r>
              <a:rPr lang="en-US" dirty="0" smtClean="0"/>
              <a:t>with continuous </a:t>
            </a:r>
            <a:r>
              <a:rPr lang="en-US" dirty="0"/>
              <a:t>descent operations (CDOs)</a:t>
            </a:r>
          </a:p>
        </p:txBody>
      </p:sp>
      <p:sp>
        <p:nvSpPr>
          <p:cNvPr id="7" name="TextBox 6"/>
          <p:cNvSpPr txBox="1"/>
          <p:nvPr/>
        </p:nvSpPr>
        <p:spPr>
          <a:xfrm>
            <a:off x="154381" y="3966358"/>
            <a:ext cx="4298868" cy="2308324"/>
          </a:xfrm>
          <a:prstGeom prst="rect">
            <a:avLst/>
          </a:prstGeom>
          <a:noFill/>
          <a:ln w="25400">
            <a:solidFill>
              <a:schemeClr val="tx1"/>
            </a:solidFill>
          </a:ln>
        </p:spPr>
        <p:txBody>
          <a:bodyPr wrap="square" rtlCol="0">
            <a:spAutoFit/>
          </a:bodyPr>
          <a:lstStyle/>
          <a:p>
            <a:r>
              <a:rPr lang="en-US" b="1" dirty="0"/>
              <a:t>B0-20</a:t>
            </a:r>
          </a:p>
          <a:p>
            <a:r>
              <a:rPr lang="en-US" b="1" dirty="0"/>
              <a:t>Improved Flexibility and Efficiency in</a:t>
            </a:r>
          </a:p>
          <a:p>
            <a:r>
              <a:rPr lang="en-US" b="1" dirty="0"/>
              <a:t>Departure Profiles</a:t>
            </a:r>
          </a:p>
          <a:p>
            <a:r>
              <a:rPr lang="en-US" dirty="0"/>
              <a:t>Deployment of departure procedures that </a:t>
            </a:r>
            <a:r>
              <a:rPr lang="en-US" dirty="0" smtClean="0"/>
              <a:t>allow the </a:t>
            </a:r>
            <a:r>
              <a:rPr lang="en-US" dirty="0"/>
              <a:t>aircraft to fly their optimum aircraft </a:t>
            </a:r>
            <a:r>
              <a:rPr lang="en-US" dirty="0" smtClean="0"/>
              <a:t>profile taking </a:t>
            </a:r>
            <a:r>
              <a:rPr lang="en-US" dirty="0"/>
              <a:t>account of airspace and traffic </a:t>
            </a:r>
            <a:r>
              <a:rPr lang="en-US" dirty="0" smtClean="0"/>
              <a:t>complexity with </a:t>
            </a:r>
            <a:r>
              <a:rPr lang="en-US" dirty="0"/>
              <a:t>continuous climb operations (CCOs)</a:t>
            </a:r>
          </a:p>
        </p:txBody>
      </p:sp>
      <p:sp>
        <p:nvSpPr>
          <p:cNvPr id="8" name="TextBox 7"/>
          <p:cNvSpPr txBox="1"/>
          <p:nvPr/>
        </p:nvSpPr>
        <p:spPr>
          <a:xfrm>
            <a:off x="4678878" y="1279313"/>
            <a:ext cx="4310091" cy="1754326"/>
          </a:xfrm>
          <a:prstGeom prst="rect">
            <a:avLst/>
          </a:prstGeom>
          <a:noFill/>
          <a:ln w="25400">
            <a:solidFill>
              <a:schemeClr val="tx1"/>
            </a:solidFill>
          </a:ln>
        </p:spPr>
        <p:txBody>
          <a:bodyPr wrap="none" rtlCol="0">
            <a:spAutoFit/>
          </a:bodyPr>
          <a:lstStyle/>
          <a:p>
            <a:r>
              <a:rPr lang="en-US" b="1" dirty="0"/>
              <a:t>B0-40</a:t>
            </a:r>
          </a:p>
          <a:p>
            <a:r>
              <a:rPr lang="en-US" b="1" dirty="0"/>
              <a:t>Improved Safety and Efficiency through the</a:t>
            </a:r>
          </a:p>
          <a:p>
            <a:r>
              <a:rPr lang="en-US" b="1" dirty="0"/>
              <a:t>initial application of Data Link En-Route</a:t>
            </a:r>
          </a:p>
          <a:p>
            <a:r>
              <a:rPr lang="en-US" dirty="0"/>
              <a:t>Implementation of an initial set of data link</a:t>
            </a:r>
          </a:p>
          <a:p>
            <a:r>
              <a:rPr lang="en-US" dirty="0"/>
              <a:t>applications for surveillance and</a:t>
            </a:r>
          </a:p>
          <a:p>
            <a:r>
              <a:rPr lang="en-US" dirty="0"/>
              <a:t>communications in ATC</a:t>
            </a:r>
          </a:p>
        </p:txBody>
      </p:sp>
      <p:sp>
        <p:nvSpPr>
          <p:cNvPr id="9" name="TextBox 8"/>
          <p:cNvSpPr txBox="1"/>
          <p:nvPr/>
        </p:nvSpPr>
        <p:spPr>
          <a:xfrm>
            <a:off x="4668291" y="3401345"/>
            <a:ext cx="4296978" cy="2677656"/>
          </a:xfrm>
          <a:prstGeom prst="rect">
            <a:avLst/>
          </a:prstGeom>
          <a:solidFill>
            <a:srgbClr val="0070C0"/>
          </a:solidFill>
          <a:ln>
            <a:noFill/>
          </a:ln>
        </p:spPr>
        <p:txBody>
          <a:bodyPr wrap="square" rtlCol="0">
            <a:spAutoFit/>
          </a:bodyPr>
          <a:lstStyle/>
          <a:p>
            <a:pPr algn="ctr"/>
            <a:r>
              <a:rPr lang="en-US" sz="2400" b="1" i="1" dirty="0" smtClean="0">
                <a:solidFill>
                  <a:schemeClr val="bg1"/>
                </a:solidFill>
              </a:rPr>
              <a:t>The use of procedurally based Optimized Profile Climbs and Descents as well as an initial Data Link Capability helps to establish a Block 0 capability for improved operational efficiencies</a:t>
            </a:r>
            <a:endParaRPr lang="en-US" sz="2400" b="1" i="1" dirty="0">
              <a:solidFill>
                <a:schemeClr val="bg1"/>
              </a:solidFill>
            </a:endParaRPr>
          </a:p>
        </p:txBody>
      </p:sp>
    </p:spTree>
    <p:extLst>
      <p:ext uri="{BB962C8B-B14F-4D97-AF65-F5344CB8AC3E}">
        <p14:creationId xmlns:p14="http://schemas.microsoft.com/office/powerpoint/2010/main" val="5301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dirty="0" smtClean="0"/>
              <a:t>Block 0: Priority</a:t>
            </a:r>
          </a:p>
        </p:txBody>
      </p:sp>
      <p:sp>
        <p:nvSpPr>
          <p:cNvPr id="4099" name="Content Placeholder 2"/>
          <p:cNvSpPr>
            <a:spLocks noGrp="1"/>
          </p:cNvSpPr>
          <p:nvPr>
            <p:ph idx="1"/>
          </p:nvPr>
        </p:nvSpPr>
        <p:spPr/>
        <p:txBody>
          <a:bodyPr/>
          <a:lstStyle/>
          <a:p>
            <a:r>
              <a:rPr lang="en-CA" sz="2800" dirty="0" smtClean="0"/>
              <a:t>Block 0 initiatives must leverage on existing </a:t>
            </a:r>
          </a:p>
          <a:p>
            <a:pPr indent="1588">
              <a:buFont typeface="Wingdings 3" pitchFamily="18" charset="2"/>
              <a:buNone/>
            </a:pPr>
            <a:r>
              <a:rPr lang="en-CA" sz="2800" dirty="0" smtClean="0"/>
              <a:t>on-board avionics</a:t>
            </a:r>
          </a:p>
          <a:p>
            <a:r>
              <a:rPr lang="en-CA" sz="2800" dirty="0" smtClean="0"/>
              <a:t>3 Priorities have been agreed to by the Global community:</a:t>
            </a:r>
          </a:p>
          <a:p>
            <a:pPr lvl="1"/>
            <a:r>
              <a:rPr lang="en-CA" sz="2400" dirty="0" smtClean="0"/>
              <a:t>Performance Based Navigation (PBN)</a:t>
            </a:r>
          </a:p>
          <a:p>
            <a:pPr lvl="1"/>
            <a:r>
              <a:rPr lang="en-CA" sz="2400" dirty="0" smtClean="0"/>
              <a:t>Continuous Descent Operations (CDO)</a:t>
            </a:r>
          </a:p>
          <a:p>
            <a:pPr lvl="1"/>
            <a:r>
              <a:rPr lang="en-CA" sz="2400" dirty="0" smtClean="0"/>
              <a:t>Continuous Climb Operations (CCO)</a:t>
            </a:r>
            <a:r>
              <a:rPr lang="en-CA" dirty="0" smtClean="0"/>
              <a:t/>
            </a:r>
            <a:br>
              <a:rPr lang="en-CA" dirty="0" smtClean="0"/>
            </a:br>
            <a:endParaRPr lang="en-CA" dirty="0" smtClean="0"/>
          </a:p>
          <a:p>
            <a:endParaRPr lang="en-CA" dirty="0" smtClean="0"/>
          </a:p>
        </p:txBody>
      </p:sp>
      <p:pic>
        <p:nvPicPr>
          <p:cNvPr id="5" name="Picture 4" descr="C:\Documents and Settings\provenchen\Desktop\cabin safety pictures\ppt3\pict-3.jpg"/>
          <p:cNvPicPr>
            <a:picLocks noChangeAspect="1" noChangeArrowheads="1"/>
          </p:cNvPicPr>
          <p:nvPr/>
        </p:nvPicPr>
        <p:blipFill>
          <a:blip r:embed="rId3" cstate="print"/>
          <a:srcRect/>
          <a:stretch>
            <a:fillRect/>
          </a:stretch>
        </p:blipFill>
        <p:spPr bwMode="auto">
          <a:xfrm>
            <a:off x="6208860" y="4310743"/>
            <a:ext cx="2638256" cy="2022664"/>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C97275D5-4C12-42FF-82D2-635AEC9DB89A}" type="slidenum">
              <a:rPr lang="en-US" smtClean="0"/>
              <a:pPr/>
              <a:t>14</a:t>
            </a:fld>
            <a:endParaRPr lang="en-US"/>
          </a:p>
        </p:txBody>
      </p:sp>
      <p:sp>
        <p:nvSpPr>
          <p:cNvPr id="7" name="Footer Placeholder 6"/>
          <p:cNvSpPr>
            <a:spLocks noGrp="1"/>
          </p:cNvSpPr>
          <p:nvPr>
            <p:ph type="ftr" sz="quarter" idx="4294967295"/>
          </p:nvPr>
        </p:nvSpPr>
        <p:spPr>
          <a:xfrm>
            <a:off x="1295400" y="6629400"/>
            <a:ext cx="6553200" cy="228600"/>
          </a:xfrm>
          <a:prstGeom prst="rect">
            <a:avLst/>
          </a:prstGeom>
        </p:spPr>
        <p:txBody>
          <a:bodyPr/>
          <a:lstStyle/>
          <a:p>
            <a:r>
              <a:rPr lang="en-US" b="1" dirty="0" smtClean="0"/>
              <a:t>ICAO SIP 2012-ASBU workshops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8" name="Rectangle 16"/>
          <p:cNvSpPr>
            <a:spLocks noGrp="1"/>
          </p:cNvSpPr>
          <p:nvPr>
            <p:ph type="title" idx="4294967295"/>
          </p:nvPr>
        </p:nvSpPr>
        <p:spPr/>
        <p:txBody>
          <a:bodyPr/>
          <a:lstStyle/>
          <a:p>
            <a:r>
              <a:rPr lang="en-GB" dirty="0" smtClean="0"/>
              <a:t>Challenges - How to Get There?</a:t>
            </a:r>
          </a:p>
        </p:txBody>
      </p:sp>
      <p:sp>
        <p:nvSpPr>
          <p:cNvPr id="44049" name="Rectangle 17"/>
          <p:cNvSpPr>
            <a:spLocks noGrp="1"/>
          </p:cNvSpPr>
          <p:nvPr>
            <p:ph type="body" idx="4294967295"/>
          </p:nvPr>
        </p:nvSpPr>
        <p:spPr>
          <a:xfrm>
            <a:off x="250825" y="1676400"/>
            <a:ext cx="8640763" cy="4129088"/>
          </a:xfrm>
        </p:spPr>
        <p:txBody>
          <a:bodyPr>
            <a:normAutofit fontScale="85000" lnSpcReduction="10000"/>
          </a:bodyPr>
          <a:lstStyle/>
          <a:p>
            <a:pPr>
              <a:lnSpc>
                <a:spcPct val="90000"/>
              </a:lnSpc>
            </a:pPr>
            <a:r>
              <a:rPr lang="en-GB" sz="2800" dirty="0" smtClean="0"/>
              <a:t>It is all about managing risk</a:t>
            </a:r>
          </a:p>
          <a:p>
            <a:pPr>
              <a:lnSpc>
                <a:spcPct val="90000"/>
              </a:lnSpc>
            </a:pPr>
            <a:endParaRPr lang="en-GB" sz="2800" dirty="0" smtClean="0"/>
          </a:p>
          <a:p>
            <a:pPr>
              <a:lnSpc>
                <a:spcPct val="90000"/>
              </a:lnSpc>
            </a:pPr>
            <a:r>
              <a:rPr lang="en-GB" sz="2800" dirty="0" smtClean="0"/>
              <a:t>Block 0 risks are minimum</a:t>
            </a:r>
          </a:p>
          <a:p>
            <a:pPr lvl="1">
              <a:lnSpc>
                <a:spcPct val="90000"/>
              </a:lnSpc>
            </a:pPr>
            <a:r>
              <a:rPr lang="en-GB" sz="2400" dirty="0" smtClean="0"/>
              <a:t>Global Readiness Checklist is complete</a:t>
            </a:r>
          </a:p>
          <a:p>
            <a:pPr lvl="1">
              <a:lnSpc>
                <a:spcPct val="90000"/>
              </a:lnSpc>
            </a:pPr>
            <a:r>
              <a:rPr lang="en-GB" sz="2400" dirty="0" smtClean="0"/>
              <a:t>The Modules are well understood and supported</a:t>
            </a:r>
          </a:p>
          <a:p>
            <a:pPr lvl="1">
              <a:lnSpc>
                <a:spcPct val="90000"/>
              </a:lnSpc>
            </a:pPr>
            <a:endParaRPr lang="en-GB" sz="2400" dirty="0"/>
          </a:p>
          <a:p>
            <a:pPr>
              <a:lnSpc>
                <a:spcPct val="90000"/>
              </a:lnSpc>
            </a:pPr>
            <a:r>
              <a:rPr lang="en-GB" sz="2800" dirty="0" smtClean="0"/>
              <a:t>But risks do exist</a:t>
            </a:r>
          </a:p>
          <a:p>
            <a:pPr lvl="1"/>
            <a:r>
              <a:rPr lang="en-US" sz="2400" dirty="0"/>
              <a:t>States may not be capable of ensuring successful deployment of Block 0</a:t>
            </a:r>
          </a:p>
          <a:p>
            <a:pPr lvl="1"/>
            <a:r>
              <a:rPr lang="en-US" sz="2400" dirty="0" smtClean="0"/>
              <a:t>If </a:t>
            </a:r>
            <a:r>
              <a:rPr lang="en-US" sz="2400" dirty="0"/>
              <a:t>Block 0 is not implemented as a foundation, certain functionalities may not be available </a:t>
            </a:r>
            <a:r>
              <a:rPr lang="en-US" sz="2400" dirty="0" smtClean="0"/>
              <a:t>as enablers </a:t>
            </a:r>
            <a:r>
              <a:rPr lang="en-US" sz="2400" dirty="0"/>
              <a:t>for future blocks</a:t>
            </a:r>
          </a:p>
          <a:p>
            <a:pPr lvl="1"/>
            <a:r>
              <a:rPr lang="en-US" sz="2400" dirty="0" smtClean="0"/>
              <a:t>We must Identify </a:t>
            </a:r>
            <a:r>
              <a:rPr lang="en-US" sz="2400" dirty="0"/>
              <a:t>and </a:t>
            </a:r>
            <a:r>
              <a:rPr lang="en-US" sz="2400" dirty="0" smtClean="0"/>
              <a:t>resolve </a:t>
            </a:r>
            <a:r>
              <a:rPr lang="en-US" sz="2400" dirty="0"/>
              <a:t>policies necessary to enable the future </a:t>
            </a:r>
            <a:r>
              <a:rPr lang="en-US" sz="2400" dirty="0" smtClean="0"/>
              <a:t>blocks now</a:t>
            </a:r>
            <a:endParaRPr lang="en-US" sz="2400" dirty="0"/>
          </a:p>
        </p:txBody>
      </p:sp>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5" name="Footer Placeholder 1"/>
          <p:cNvSpPr txBox="1">
            <a:spLocks/>
          </p:cNvSpPr>
          <p:nvPr/>
        </p:nvSpPr>
        <p:spPr>
          <a:xfrm>
            <a:off x="1143000"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6" name="Rectangle 5"/>
          <p:cNvSpPr/>
          <p:nvPr/>
        </p:nvSpPr>
        <p:spPr>
          <a:xfrm>
            <a:off x="2286000" y="3105835"/>
            <a:ext cx="4572000" cy="646331"/>
          </a:xfrm>
          <a:prstGeom prst="rect">
            <a:avLst/>
          </a:prstGeom>
        </p:spPr>
        <p:txBody>
          <a:bodyPr>
            <a:spAutoFit/>
          </a:bodyPr>
          <a:lstStyle/>
          <a:p>
            <a:pPr algn="ctr"/>
            <a:r>
              <a:rPr lang="en-CA" dirty="0" smtClean="0">
                <a:solidFill>
                  <a:schemeClr val="bg1"/>
                </a:solidFill>
              </a:rPr>
              <a:t>ASBU workshop, Mexico, 27 February-2 March 2012</a:t>
            </a:r>
            <a:endParaRPr lang="en-US" dirty="0">
              <a:solidFill>
                <a:schemeClr val="bg1"/>
              </a:solidFill>
            </a:endParaRPr>
          </a:p>
        </p:txBody>
      </p:sp>
      <p:sp>
        <p:nvSpPr>
          <p:cNvPr id="7" name="Rectangle 6"/>
          <p:cNvSpPr/>
          <p:nvPr/>
        </p:nvSpPr>
        <p:spPr>
          <a:xfrm>
            <a:off x="2228850" y="6596390"/>
            <a:ext cx="523875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US" dirty="0" smtClean="0"/>
              <a:t>Implementation – The Time is Now</a:t>
            </a:r>
            <a:endParaRPr lang="en-US" dirty="0"/>
          </a:p>
        </p:txBody>
      </p:sp>
      <p:sp>
        <p:nvSpPr>
          <p:cNvPr id="4" name="Content Placeholder 3"/>
          <p:cNvSpPr>
            <a:spLocks noGrp="1"/>
          </p:cNvSpPr>
          <p:nvPr>
            <p:ph idx="1"/>
          </p:nvPr>
        </p:nvSpPr>
        <p:spPr/>
        <p:txBody>
          <a:bodyPr>
            <a:normAutofit/>
          </a:bodyPr>
          <a:lstStyle/>
          <a:p>
            <a:r>
              <a:rPr lang="en-US" sz="2800" dirty="0" smtClean="0"/>
              <a:t>The Modules of Block 0 are ready for implementation today</a:t>
            </a:r>
          </a:p>
          <a:p>
            <a:pPr lvl="1"/>
            <a:r>
              <a:rPr lang="en-US" sz="2400" dirty="0" smtClean="0"/>
              <a:t>Standards are ready	</a:t>
            </a:r>
            <a:r>
              <a:rPr lang="en-US" sz="2400" dirty="0">
                <a:solidFill>
                  <a:schemeClr val="accent2">
                    <a:lumMod val="50000"/>
                  </a:schemeClr>
                </a:solidFill>
              </a:rPr>
              <a:t>–  </a:t>
            </a:r>
            <a:r>
              <a:rPr lang="en-US" sz="2400" dirty="0"/>
              <a:t>The Infrastructure is available</a:t>
            </a:r>
          </a:p>
          <a:p>
            <a:pPr lvl="1"/>
            <a:r>
              <a:rPr lang="en-US" sz="2400" dirty="0" smtClean="0"/>
              <a:t>Avionics are ready	</a:t>
            </a:r>
            <a:r>
              <a:rPr lang="en-US" sz="2400" dirty="0" smtClean="0">
                <a:solidFill>
                  <a:schemeClr val="accent2">
                    <a:lumMod val="50000"/>
                  </a:schemeClr>
                </a:solidFill>
              </a:rPr>
              <a:t>–  </a:t>
            </a:r>
            <a:r>
              <a:rPr lang="en-US" sz="2400" dirty="0" smtClean="0"/>
              <a:t>Ground Automation is ready</a:t>
            </a:r>
          </a:p>
          <a:p>
            <a:pPr lvl="1"/>
            <a:r>
              <a:rPr lang="en-US" sz="2400" dirty="0" smtClean="0"/>
              <a:t>Procedures and Operational Approvals are in place</a:t>
            </a:r>
          </a:p>
          <a:p>
            <a:r>
              <a:rPr lang="en-US" sz="2800" dirty="0" smtClean="0"/>
              <a:t>Establishing the foundation for the future is now</a:t>
            </a:r>
          </a:p>
          <a:p>
            <a:r>
              <a:rPr lang="en-US" sz="2800" dirty="0" smtClean="0"/>
              <a:t>Care was taken to ensure that regional implementation of the Blocks or the Modules are well described and ready for implementation</a:t>
            </a:r>
          </a:p>
          <a:p>
            <a:endParaRPr lang="en-US" sz="2600" dirty="0" smtClean="0"/>
          </a:p>
          <a:p>
            <a:pPr lvl="1">
              <a:buNone/>
            </a:pPr>
            <a:endParaRPr lang="en-US" sz="2400" dirty="0"/>
          </a:p>
        </p:txBody>
      </p:sp>
      <p:sp>
        <p:nvSpPr>
          <p:cNvPr id="5" name="Rectangle 4"/>
          <p:cNvSpPr/>
          <p:nvPr/>
        </p:nvSpPr>
        <p:spPr>
          <a:xfrm>
            <a:off x="2352675" y="6596390"/>
            <a:ext cx="5048250" cy="261610"/>
          </a:xfrm>
          <a:prstGeom prst="rect">
            <a:avLst/>
          </a:prstGeom>
        </p:spPr>
        <p:txBody>
          <a:bodyPr wrap="square">
            <a:spAutoFit/>
          </a:bodyPr>
          <a:lstStyle/>
          <a:p>
            <a:pPr algn="ctr"/>
            <a:r>
              <a:rPr lang="en-CA" sz="1100" b="1" dirty="0" smtClean="0">
                <a:solidFill>
                  <a:schemeClr val="bg1"/>
                </a:solidFill>
              </a:rPr>
              <a:t>ICAO  SIP 2012- ASBU workshops</a:t>
            </a:r>
            <a:endParaRPr lang="en-US" sz="1100" b="1" dirty="0">
              <a:solidFill>
                <a:schemeClr val="bg1"/>
              </a:solidFill>
            </a:endParaRPr>
          </a:p>
        </p:txBody>
      </p:sp>
    </p:spTree>
    <p:extLst>
      <p:ext uri="{BB962C8B-B14F-4D97-AF65-F5344CB8AC3E}">
        <p14:creationId xmlns:p14="http://schemas.microsoft.com/office/powerpoint/2010/main" val="164334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Rectangle 3"/>
          <p:cNvSpPr/>
          <p:nvPr/>
        </p:nvSpPr>
        <p:spPr>
          <a:xfrm>
            <a:off x="2286000" y="6596390"/>
            <a:ext cx="4572000" cy="261610"/>
          </a:xfrm>
          <a:prstGeom prst="rect">
            <a:avLst/>
          </a:prstGeom>
        </p:spPr>
        <p:txBody>
          <a:bodyPr>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Block understanding</a:t>
            </a:r>
          </a:p>
          <a:p>
            <a:r>
              <a:rPr lang="en-GB" dirty="0" smtClean="0"/>
              <a:t>Block Maturity cycle</a:t>
            </a:r>
          </a:p>
          <a:p>
            <a:r>
              <a:rPr lang="en-GB" dirty="0" smtClean="0"/>
              <a:t>Block 0 perspective</a:t>
            </a:r>
          </a:p>
          <a:p>
            <a:r>
              <a:rPr lang="en-GB" dirty="0" smtClean="0"/>
              <a:t>Block 0 Modules</a:t>
            </a:r>
          </a:p>
          <a:p>
            <a:r>
              <a:rPr lang="en-GB" dirty="0" smtClean="0"/>
              <a:t>Block 0 implementation</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4294967295"/>
          </p:nvPr>
        </p:nvSpPr>
        <p:spPr>
          <a:xfrm>
            <a:off x="1295400" y="6629400"/>
            <a:ext cx="6553200" cy="228600"/>
          </a:xfrm>
          <a:prstGeom prst="rect">
            <a:avLst/>
          </a:prstGeom>
        </p:spPr>
        <p:txBody>
          <a:bodyPr/>
          <a:lstStyle/>
          <a:p>
            <a:pPr algn="ctr"/>
            <a:r>
              <a:rPr lang="en-US" sz="1100" b="1" dirty="0" smtClean="0">
                <a:solidFill>
                  <a:schemeClr val="bg1"/>
                </a:solidFill>
              </a:rPr>
              <a:t>ICAO SIP 2012-ASBU workshops</a:t>
            </a:r>
            <a:endParaRPr lang="en-US" sz="1100" b="1" dirty="0">
              <a:solidFill>
                <a:schemeClr val="bg1"/>
              </a:solidFill>
            </a:endParaRPr>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dirty="0"/>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3</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3</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Understanding the Relationships</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Airport Operations </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6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6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8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8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8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8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6" name="Rounded Rectangle 145"/>
          <p:cNvSpPr/>
          <p:nvPr/>
        </p:nvSpPr>
        <p:spPr>
          <a:xfrm>
            <a:off x="2667000" y="473132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nvGrpSpPr>
          <p:cNvPr id="7" name="Group 6"/>
          <p:cNvGrpSpPr/>
          <p:nvPr/>
        </p:nvGrpSpPr>
        <p:grpSpPr>
          <a:xfrm>
            <a:off x="3886200" y="1600200"/>
            <a:ext cx="1447800" cy="4495800"/>
            <a:chOff x="3886200" y="1600200"/>
            <a:chExt cx="1447800" cy="4495800"/>
          </a:xfrm>
        </p:grpSpPr>
        <p:sp>
          <p:nvSpPr>
            <p:cNvPr id="129" name="Rounded Rectangle 128"/>
            <p:cNvSpPr/>
            <p:nvPr/>
          </p:nvSpPr>
          <p:spPr>
            <a:xfrm>
              <a:off x="3886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31" name="Rounded Rectangle 130"/>
            <p:cNvSpPr/>
            <p:nvPr/>
          </p:nvSpPr>
          <p:spPr>
            <a:xfrm>
              <a:off x="3886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3" name="Rounded Rectangle 132"/>
            <p:cNvSpPr/>
            <p:nvPr/>
          </p:nvSpPr>
          <p:spPr>
            <a:xfrm>
              <a:off x="3962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5" name="Rounded Rectangle 134"/>
            <p:cNvSpPr/>
            <p:nvPr/>
          </p:nvSpPr>
          <p:spPr>
            <a:xfrm>
              <a:off x="3962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7" name="Rounded Rectangle 136"/>
            <p:cNvSpPr/>
            <p:nvPr/>
          </p:nvSpPr>
          <p:spPr>
            <a:xfrm>
              <a:off x="3962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9" name="Rounded Rectangle 138"/>
            <p:cNvSpPr/>
            <p:nvPr/>
          </p:nvSpPr>
          <p:spPr>
            <a:xfrm>
              <a:off x="3962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0" name="Rounded Rectangle 139"/>
            <p:cNvSpPr/>
            <p:nvPr/>
          </p:nvSpPr>
          <p:spPr>
            <a:xfrm>
              <a:off x="4038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1" name="Rounded Rectangle 140"/>
            <p:cNvSpPr/>
            <p:nvPr/>
          </p:nvSpPr>
          <p:spPr>
            <a:xfrm>
              <a:off x="40386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2" name="Rounded Rectangle 141"/>
            <p:cNvSpPr/>
            <p:nvPr/>
          </p:nvSpPr>
          <p:spPr>
            <a:xfrm>
              <a:off x="4038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3" name="Rounded Rectangle 142"/>
            <p:cNvSpPr/>
            <p:nvPr/>
          </p:nvSpPr>
          <p:spPr>
            <a:xfrm>
              <a:off x="4038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7" name="Rounded Rectangle 146"/>
            <p:cNvSpPr/>
            <p:nvPr/>
          </p:nvSpPr>
          <p:spPr>
            <a:xfrm>
              <a:off x="4038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8" name="Rounded Rectangle 147"/>
            <p:cNvSpPr/>
            <p:nvPr/>
          </p:nvSpPr>
          <p:spPr>
            <a:xfrm>
              <a:off x="4038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9" name="Rounded Rectangle 148"/>
            <p:cNvSpPr/>
            <p:nvPr/>
          </p:nvSpPr>
          <p:spPr>
            <a:xfrm>
              <a:off x="43434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0" name="Rounded Rectangle 149"/>
            <p:cNvSpPr/>
            <p:nvPr/>
          </p:nvSpPr>
          <p:spPr>
            <a:xfrm>
              <a:off x="43434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4" name="Rounded Rectangle 153"/>
            <p:cNvSpPr/>
            <p:nvPr/>
          </p:nvSpPr>
          <p:spPr>
            <a:xfrm>
              <a:off x="4038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5" name="Rounded Rectangle 154"/>
            <p:cNvSpPr/>
            <p:nvPr/>
          </p:nvSpPr>
          <p:spPr>
            <a:xfrm>
              <a:off x="4038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2" name="Rounded Rectangle 161"/>
            <p:cNvSpPr/>
            <p:nvPr/>
          </p:nvSpPr>
          <p:spPr>
            <a:xfrm>
              <a:off x="43434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3" name="Rounded Rectangle 162"/>
            <p:cNvSpPr/>
            <p:nvPr/>
          </p:nvSpPr>
          <p:spPr>
            <a:xfrm>
              <a:off x="43434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4" name="Rounded Rectangle 163"/>
            <p:cNvSpPr/>
            <p:nvPr/>
          </p:nvSpPr>
          <p:spPr>
            <a:xfrm>
              <a:off x="4648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5" name="Rounded Rectangle 164"/>
            <p:cNvSpPr/>
            <p:nvPr/>
          </p:nvSpPr>
          <p:spPr>
            <a:xfrm>
              <a:off x="4648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9" name="Rounded Rectangle 168"/>
            <p:cNvSpPr/>
            <p:nvPr/>
          </p:nvSpPr>
          <p:spPr>
            <a:xfrm>
              <a:off x="4367150" y="3757550"/>
              <a:ext cx="192975" cy="185057"/>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0" name="Rounded Rectangle 169"/>
            <p:cNvSpPr/>
            <p:nvPr/>
          </p:nvSpPr>
          <p:spPr>
            <a:xfrm>
              <a:off x="43434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5" name="Group 4"/>
          <p:cNvGrpSpPr/>
          <p:nvPr/>
        </p:nvGrpSpPr>
        <p:grpSpPr>
          <a:xfrm>
            <a:off x="5638800" y="1600200"/>
            <a:ext cx="1447800" cy="4495800"/>
            <a:chOff x="5638800" y="1600200"/>
            <a:chExt cx="1447800" cy="4495800"/>
          </a:xfrm>
        </p:grpSpPr>
        <p:sp>
          <p:nvSpPr>
            <p:cNvPr id="94" name="Rounded Rectangle 93"/>
            <p:cNvSpPr/>
            <p:nvPr/>
          </p:nvSpPr>
          <p:spPr>
            <a:xfrm>
              <a:off x="56388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00" name="Rounded Rectangle 99"/>
            <p:cNvSpPr/>
            <p:nvPr/>
          </p:nvSpPr>
          <p:spPr>
            <a:xfrm>
              <a:off x="56388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2" name="Rounded Rectangle 101"/>
            <p:cNvSpPr/>
            <p:nvPr/>
          </p:nvSpPr>
          <p:spPr>
            <a:xfrm>
              <a:off x="57150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3" name="Rounded Rectangle 102"/>
            <p:cNvSpPr/>
            <p:nvPr/>
          </p:nvSpPr>
          <p:spPr>
            <a:xfrm>
              <a:off x="57150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5" name="Rounded Rectangle 104"/>
            <p:cNvSpPr/>
            <p:nvPr/>
          </p:nvSpPr>
          <p:spPr>
            <a:xfrm>
              <a:off x="57150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7" name="Rounded Rectangle 106"/>
            <p:cNvSpPr/>
            <p:nvPr/>
          </p:nvSpPr>
          <p:spPr>
            <a:xfrm>
              <a:off x="57150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8" name="Rounded Rectangle 107"/>
            <p:cNvSpPr/>
            <p:nvPr/>
          </p:nvSpPr>
          <p:spPr>
            <a:xfrm>
              <a:off x="5791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9" name="Rounded Rectangle 108"/>
            <p:cNvSpPr/>
            <p:nvPr/>
          </p:nvSpPr>
          <p:spPr>
            <a:xfrm>
              <a:off x="5791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0" name="Rounded Rectangle 109"/>
            <p:cNvSpPr/>
            <p:nvPr/>
          </p:nvSpPr>
          <p:spPr>
            <a:xfrm>
              <a:off x="6096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3" name="Rounded Rectangle 112"/>
            <p:cNvSpPr/>
            <p:nvPr/>
          </p:nvSpPr>
          <p:spPr>
            <a:xfrm>
              <a:off x="5791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4" name="Rounded Rectangle 113"/>
            <p:cNvSpPr/>
            <p:nvPr/>
          </p:nvSpPr>
          <p:spPr>
            <a:xfrm>
              <a:off x="5791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9" name="Rounded Rectangle 118"/>
            <p:cNvSpPr/>
            <p:nvPr/>
          </p:nvSpPr>
          <p:spPr>
            <a:xfrm>
              <a:off x="57912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0" name="Rounded Rectangle 119"/>
            <p:cNvSpPr/>
            <p:nvPr/>
          </p:nvSpPr>
          <p:spPr>
            <a:xfrm>
              <a:off x="57912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1" name="Rounded Rectangle 170"/>
            <p:cNvSpPr/>
            <p:nvPr/>
          </p:nvSpPr>
          <p:spPr>
            <a:xfrm>
              <a:off x="5791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2" name="Rounded Rectangle 171"/>
            <p:cNvSpPr/>
            <p:nvPr/>
          </p:nvSpPr>
          <p:spPr>
            <a:xfrm>
              <a:off x="5791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4" name="Group 3"/>
          <p:cNvGrpSpPr/>
          <p:nvPr/>
        </p:nvGrpSpPr>
        <p:grpSpPr>
          <a:xfrm>
            <a:off x="7315200" y="1600200"/>
            <a:ext cx="1447800" cy="4495800"/>
            <a:chOff x="7315200" y="1600200"/>
            <a:chExt cx="1447800" cy="4495800"/>
          </a:xfrm>
        </p:grpSpPr>
        <p:sp>
          <p:nvSpPr>
            <p:cNvPr id="99" name="Rounded Rectangle 98"/>
            <p:cNvSpPr/>
            <p:nvPr/>
          </p:nvSpPr>
          <p:spPr>
            <a:xfrm>
              <a:off x="7315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73" name="Rounded Rectangle 172"/>
            <p:cNvSpPr/>
            <p:nvPr/>
          </p:nvSpPr>
          <p:spPr>
            <a:xfrm>
              <a:off x="7391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5" name="Rounded Rectangle 174"/>
            <p:cNvSpPr/>
            <p:nvPr/>
          </p:nvSpPr>
          <p:spPr>
            <a:xfrm>
              <a:off x="7467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95" name="Rounded Rectangle 94"/>
            <p:cNvSpPr/>
            <p:nvPr/>
          </p:nvSpPr>
          <p:spPr>
            <a:xfrm>
              <a:off x="7315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01" name="Rounded Rectangle 100"/>
            <p:cNvSpPr/>
            <p:nvPr/>
          </p:nvSpPr>
          <p:spPr>
            <a:xfrm>
              <a:off x="7391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4" name="Rounded Rectangle 103"/>
            <p:cNvSpPr/>
            <p:nvPr/>
          </p:nvSpPr>
          <p:spPr>
            <a:xfrm>
              <a:off x="7391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6" name="Rounded Rectangle 105"/>
            <p:cNvSpPr/>
            <p:nvPr/>
          </p:nvSpPr>
          <p:spPr>
            <a:xfrm>
              <a:off x="7391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5" name="Rounded Rectangle 114"/>
            <p:cNvSpPr/>
            <p:nvPr/>
          </p:nvSpPr>
          <p:spPr>
            <a:xfrm>
              <a:off x="7487392" y="370708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6" name="Rounded Rectangle 115"/>
            <p:cNvSpPr/>
            <p:nvPr/>
          </p:nvSpPr>
          <p:spPr>
            <a:xfrm>
              <a:off x="7467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7" name="Rounded Rectangle 116"/>
            <p:cNvSpPr/>
            <p:nvPr/>
          </p:nvSpPr>
          <p:spPr>
            <a:xfrm>
              <a:off x="7467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8" name="Rounded Rectangle 117"/>
            <p:cNvSpPr/>
            <p:nvPr/>
          </p:nvSpPr>
          <p:spPr>
            <a:xfrm>
              <a:off x="7467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1" name="Rounded Rectangle 120"/>
            <p:cNvSpPr/>
            <p:nvPr/>
          </p:nvSpPr>
          <p:spPr>
            <a:xfrm>
              <a:off x="7467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4" name="Rounded Rectangle 173"/>
            <p:cNvSpPr/>
            <p:nvPr/>
          </p:nvSpPr>
          <p:spPr>
            <a:xfrm>
              <a:off x="7467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sp>
        <p:nvSpPr>
          <p:cNvPr id="112" name="Footer Placeholder 1"/>
          <p:cNvSpPr txBox="1">
            <a:spLocks/>
          </p:cNvSpPr>
          <p:nvPr/>
        </p:nvSpPr>
        <p:spPr>
          <a:xfrm>
            <a:off x="1152525"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 name="Rectangle 2"/>
          <p:cNvSpPr/>
          <p:nvPr/>
        </p:nvSpPr>
        <p:spPr>
          <a:xfrm>
            <a:off x="85165" y="1385047"/>
            <a:ext cx="1824318" cy="4710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476500" y="2227729"/>
            <a:ext cx="5675471" cy="363071"/>
            <a:chOff x="2476500" y="2227729"/>
            <a:chExt cx="5675471" cy="363071"/>
          </a:xfrm>
        </p:grpSpPr>
        <p:cxnSp>
          <p:nvCxnSpPr>
            <p:cNvPr id="6" name="Straight Connector 5"/>
            <p:cNvCxnSpPr/>
            <p:nvPr/>
          </p:nvCxnSpPr>
          <p:spPr>
            <a:xfrm>
              <a:off x="2476500" y="2227729"/>
              <a:ext cx="51077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57" idx="0"/>
            </p:cNvCxnSpPr>
            <p:nvPr/>
          </p:nvCxnSpPr>
          <p:spPr>
            <a:xfrm>
              <a:off x="24765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1529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905500" y="2227729"/>
              <a:ext cx="0" cy="36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584281"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30673" y="2234872"/>
              <a:ext cx="521298" cy="261610"/>
            </a:xfrm>
            <a:prstGeom prst="rect">
              <a:avLst/>
            </a:prstGeom>
            <a:solidFill>
              <a:schemeClr val="bg1"/>
            </a:solidFill>
            <a:ln>
              <a:noFill/>
            </a:ln>
          </p:spPr>
          <p:txBody>
            <a:bodyPr wrap="none" rtlCol="0">
              <a:spAutoFit/>
            </a:bodyPr>
            <a:lstStyle/>
            <a:p>
              <a:pPr algn="ctr"/>
              <a:r>
                <a:rPr lang="en-US" sz="1100" b="1" i="1" dirty="0" smtClean="0"/>
                <a:t>B3-15</a:t>
              </a:r>
              <a:endParaRPr lang="en-US" sz="1100" b="1" i="1" dirty="0"/>
            </a:p>
          </p:txBody>
        </p:sp>
        <p:sp>
          <p:nvSpPr>
            <p:cNvPr id="178" name="TextBox 177"/>
            <p:cNvSpPr txBox="1"/>
            <p:nvPr/>
          </p:nvSpPr>
          <p:spPr>
            <a:xfrm>
              <a:off x="5939537" y="2237253"/>
              <a:ext cx="521298" cy="261610"/>
            </a:xfrm>
            <a:prstGeom prst="rect">
              <a:avLst/>
            </a:prstGeom>
            <a:solidFill>
              <a:schemeClr val="bg1"/>
            </a:solidFill>
            <a:ln>
              <a:noFill/>
            </a:ln>
          </p:spPr>
          <p:txBody>
            <a:bodyPr wrap="none" rtlCol="0">
              <a:spAutoFit/>
            </a:bodyPr>
            <a:lstStyle/>
            <a:p>
              <a:pPr algn="ctr"/>
              <a:r>
                <a:rPr lang="en-US" sz="1100" b="1" i="1" dirty="0" smtClean="0"/>
                <a:t>B2-15</a:t>
              </a:r>
              <a:endParaRPr lang="en-US" sz="1100" b="1" i="1" dirty="0"/>
            </a:p>
          </p:txBody>
        </p:sp>
        <p:sp>
          <p:nvSpPr>
            <p:cNvPr id="179" name="TextBox 178"/>
            <p:cNvSpPr txBox="1"/>
            <p:nvPr/>
          </p:nvSpPr>
          <p:spPr>
            <a:xfrm>
              <a:off x="4213030" y="2237253"/>
              <a:ext cx="522900" cy="261610"/>
            </a:xfrm>
            <a:prstGeom prst="rect">
              <a:avLst/>
            </a:prstGeom>
            <a:solidFill>
              <a:schemeClr val="bg1"/>
            </a:solidFill>
            <a:ln>
              <a:noFill/>
            </a:ln>
          </p:spPr>
          <p:txBody>
            <a:bodyPr wrap="none" rtlCol="0">
              <a:spAutoFit/>
            </a:bodyPr>
            <a:lstStyle/>
            <a:p>
              <a:pPr algn="ctr"/>
              <a:r>
                <a:rPr lang="en-US" sz="1100" b="1" i="1" dirty="0" smtClean="0"/>
                <a:t>B1-15</a:t>
              </a:r>
              <a:endParaRPr lang="en-US" sz="1100" b="1" i="1" dirty="0"/>
            </a:p>
          </p:txBody>
        </p:sp>
        <p:sp>
          <p:nvSpPr>
            <p:cNvPr id="180" name="TextBox 179"/>
            <p:cNvSpPr txBox="1"/>
            <p:nvPr/>
          </p:nvSpPr>
          <p:spPr>
            <a:xfrm>
              <a:off x="2526365" y="2250700"/>
              <a:ext cx="522900" cy="261610"/>
            </a:xfrm>
            <a:prstGeom prst="rect">
              <a:avLst/>
            </a:prstGeom>
            <a:solidFill>
              <a:schemeClr val="bg1"/>
            </a:solidFill>
            <a:ln>
              <a:noFill/>
            </a:ln>
          </p:spPr>
          <p:txBody>
            <a:bodyPr wrap="none" rtlCol="0">
              <a:spAutoFit/>
            </a:bodyPr>
            <a:lstStyle/>
            <a:p>
              <a:pPr algn="ctr"/>
              <a:r>
                <a:rPr lang="en-US" sz="1100" b="1" i="1" dirty="0" smtClean="0"/>
                <a:t>B0-15</a:t>
              </a:r>
              <a:endParaRPr lang="en-US" sz="1100" b="1" i="1" dirty="0"/>
            </a:p>
          </p:txBody>
        </p:sp>
      </p:grpSp>
      <p:grpSp>
        <p:nvGrpSpPr>
          <p:cNvPr id="10" name="Group 9"/>
          <p:cNvGrpSpPr/>
          <p:nvPr/>
        </p:nvGrpSpPr>
        <p:grpSpPr>
          <a:xfrm>
            <a:off x="2400300" y="5791200"/>
            <a:ext cx="1567260" cy="697073"/>
            <a:chOff x="2400300" y="5791200"/>
            <a:chExt cx="1567260" cy="697073"/>
          </a:xfrm>
        </p:grpSpPr>
        <p:cxnSp>
          <p:nvCxnSpPr>
            <p:cNvPr id="15" name="Straight Arrow Connector 14"/>
            <p:cNvCxnSpPr>
              <a:endCxn id="152" idx="2"/>
            </p:cNvCxnSpPr>
            <p:nvPr/>
          </p:nvCxnSpPr>
          <p:spPr>
            <a:xfrm flipH="1" flipV="1">
              <a:off x="2400300" y="5791200"/>
              <a:ext cx="457200" cy="528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294" y="6320118"/>
              <a:ext cx="266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5663" y="6149719"/>
              <a:ext cx="841897" cy="338554"/>
            </a:xfrm>
            <a:prstGeom prst="rect">
              <a:avLst/>
            </a:prstGeom>
            <a:noFill/>
          </p:spPr>
          <p:txBody>
            <a:bodyPr wrap="none" rtlCol="0">
              <a:spAutoFit/>
            </a:bodyPr>
            <a:lstStyle/>
            <a:p>
              <a:r>
                <a:rPr lang="en-US" sz="1600" b="1" i="1" dirty="0" smtClean="0"/>
                <a:t>Module</a:t>
              </a:r>
              <a:endParaRPr lang="en-US" sz="1600" b="1" i="1" dirty="0"/>
            </a:p>
          </p:txBody>
        </p:sp>
      </p:grpSp>
      <p:sp>
        <p:nvSpPr>
          <p:cNvPr id="181" name="Rectangle 180"/>
          <p:cNvSpPr/>
          <p:nvPr/>
        </p:nvSpPr>
        <p:spPr>
          <a:xfrm>
            <a:off x="2059641" y="1385047"/>
            <a:ext cx="1597959" cy="476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171700" y="6427113"/>
            <a:ext cx="4333875" cy="430887"/>
          </a:xfrm>
          <a:prstGeom prst="rect">
            <a:avLst/>
          </a:prstGeom>
        </p:spPr>
        <p:txBody>
          <a:bodyPr wrap="square">
            <a:spAutoFit/>
          </a:bodyPr>
          <a:lstStyle/>
          <a:p>
            <a:pPr algn="ctr"/>
            <a:endParaRPr lang="en-CA" sz="1100" b="1" dirty="0" smtClean="0">
              <a:solidFill>
                <a:schemeClr val="bg1"/>
              </a:solidFill>
            </a:endParaRPr>
          </a:p>
          <a:p>
            <a:pPr algn="ctr"/>
            <a:r>
              <a:rPr lang="en-CA" sz="1100" b="1" dirty="0" smtClean="0">
                <a:solidFill>
                  <a:schemeClr val="bg1"/>
                </a:solidFill>
              </a:rPr>
              <a:t>ICAO SIP 2012-ASBU workshops</a:t>
            </a:r>
            <a:endParaRPr lang="en-US" sz="1100" b="1" dirty="0">
              <a:solidFill>
                <a:schemeClr val="bg1"/>
              </a:solidFill>
            </a:endParaRPr>
          </a:p>
        </p:txBody>
      </p:sp>
      <p:sp>
        <p:nvSpPr>
          <p:cNvPr id="182" name="Rounded Rectangle 181"/>
          <p:cNvSpPr/>
          <p:nvPr/>
        </p:nvSpPr>
        <p:spPr>
          <a:xfrm>
            <a:off x="2952008" y="439090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4" name="Rounded Rectangle 183"/>
          <p:cNvSpPr/>
          <p:nvPr/>
        </p:nvSpPr>
        <p:spPr>
          <a:xfrm>
            <a:off x="2965863" y="473330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5" name="Rounded Rectangle 184"/>
          <p:cNvSpPr/>
          <p:nvPr/>
        </p:nvSpPr>
        <p:spPr>
          <a:xfrm>
            <a:off x="2657104" y="347452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6" name="Rounded Rectangle 185"/>
          <p:cNvSpPr/>
          <p:nvPr/>
        </p:nvSpPr>
        <p:spPr>
          <a:xfrm>
            <a:off x="3238995" y="474122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7" name="Rounded Rectangle 186"/>
          <p:cNvSpPr/>
          <p:nvPr/>
        </p:nvSpPr>
        <p:spPr>
          <a:xfrm>
            <a:off x="4319649" y="527561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8" name="Rounded Rectangle 187"/>
          <p:cNvSpPr/>
          <p:nvPr/>
        </p:nvSpPr>
        <p:spPr>
          <a:xfrm>
            <a:off x="6148449" y="4432465"/>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7848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73812" y="6894512"/>
            <a:ext cx="3124200" cy="228600"/>
          </a:xfrm>
        </p:spPr>
        <p:txBody>
          <a:bodyPr/>
          <a:lstStyle/>
          <a:p>
            <a:fld id="{C97275D5-4C12-42FF-82D2-635AEC9DB89A}" type="slidenum">
              <a:rPr lang="en-US" smtClean="0"/>
              <a:pPr/>
              <a:t>4</a:t>
            </a:fld>
            <a:endParaRPr lang="en-US"/>
          </a:p>
        </p:txBody>
      </p:sp>
      <p:sp>
        <p:nvSpPr>
          <p:cNvPr id="6" name="Line 440"/>
          <p:cNvSpPr>
            <a:spLocks noChangeShapeType="1"/>
          </p:cNvSpPr>
          <p:nvPr/>
        </p:nvSpPr>
        <p:spPr bwMode="auto">
          <a:xfrm flipV="1">
            <a:off x="6416675" y="1500187"/>
            <a:ext cx="0" cy="1790700"/>
          </a:xfrm>
          <a:prstGeom prst="line">
            <a:avLst/>
          </a:prstGeom>
          <a:noFill/>
          <a:ln w="9525">
            <a:solidFill>
              <a:schemeClr val="bg2"/>
            </a:solidFill>
            <a:round/>
            <a:headEnd/>
            <a:tailEnd/>
          </a:ln>
          <a:effectLst/>
        </p:spPr>
        <p:txBody>
          <a:bodyPr/>
          <a:lstStyle/>
          <a:p>
            <a:endParaRPr lang="en-GB"/>
          </a:p>
        </p:txBody>
      </p:sp>
      <p:sp>
        <p:nvSpPr>
          <p:cNvPr id="7" name="Rectangle 87"/>
          <p:cNvSpPr>
            <a:spLocks noChangeArrowheads="1"/>
          </p:cNvSpPr>
          <p:nvPr/>
        </p:nvSpPr>
        <p:spPr bwMode="auto">
          <a:xfrm>
            <a:off x="2057400" y="31273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8" name="Rectangle 89"/>
          <p:cNvSpPr>
            <a:spLocks noChangeArrowheads="1"/>
          </p:cNvSpPr>
          <p:nvPr/>
        </p:nvSpPr>
        <p:spPr bwMode="auto">
          <a:xfrm>
            <a:off x="2057400" y="31559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9" name="Rectangle 91"/>
          <p:cNvSpPr>
            <a:spLocks noChangeArrowheads="1"/>
          </p:cNvSpPr>
          <p:nvPr/>
        </p:nvSpPr>
        <p:spPr bwMode="auto">
          <a:xfrm>
            <a:off x="2057400" y="31781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 name="Rectangle 95"/>
          <p:cNvSpPr>
            <a:spLocks noChangeArrowheads="1"/>
          </p:cNvSpPr>
          <p:nvPr/>
        </p:nvSpPr>
        <p:spPr bwMode="auto">
          <a:xfrm>
            <a:off x="2057400" y="3221037"/>
            <a:ext cx="211137" cy="1588"/>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 name="Rectangle 97"/>
          <p:cNvSpPr>
            <a:spLocks noChangeArrowheads="1"/>
          </p:cNvSpPr>
          <p:nvPr/>
        </p:nvSpPr>
        <p:spPr bwMode="auto">
          <a:xfrm>
            <a:off x="2057400" y="32416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 name="Rectangle 100"/>
          <p:cNvSpPr>
            <a:spLocks noChangeArrowheads="1"/>
          </p:cNvSpPr>
          <p:nvPr/>
        </p:nvSpPr>
        <p:spPr bwMode="auto">
          <a:xfrm>
            <a:off x="2057400" y="32702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3" name="Rectangle 102"/>
          <p:cNvSpPr>
            <a:spLocks noChangeArrowheads="1"/>
          </p:cNvSpPr>
          <p:nvPr/>
        </p:nvSpPr>
        <p:spPr bwMode="auto">
          <a:xfrm>
            <a:off x="2057400" y="32972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4" name="Rectangle 104"/>
          <p:cNvSpPr>
            <a:spLocks noChangeArrowheads="1"/>
          </p:cNvSpPr>
          <p:nvPr/>
        </p:nvSpPr>
        <p:spPr bwMode="auto">
          <a:xfrm>
            <a:off x="2057400" y="33194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5" name="Rectangle 116"/>
          <p:cNvSpPr>
            <a:spLocks noChangeArrowheads="1"/>
          </p:cNvSpPr>
          <p:nvPr/>
        </p:nvSpPr>
        <p:spPr bwMode="auto">
          <a:xfrm>
            <a:off x="2057400" y="3946525"/>
            <a:ext cx="207962" cy="3175"/>
          </a:xfrm>
          <a:prstGeom prst="rect">
            <a:avLst/>
          </a:prstGeom>
          <a:solidFill>
            <a:srgbClr val="4B4BCE"/>
          </a:solidFill>
          <a:ln w="9525">
            <a:noFill/>
            <a:miter lim="800000"/>
            <a:headEnd/>
            <a:tailEnd/>
          </a:ln>
        </p:spPr>
        <p:txBody>
          <a:bodyPr/>
          <a:lstStyle/>
          <a:p>
            <a:endParaRPr lang="en-GB"/>
          </a:p>
        </p:txBody>
      </p:sp>
      <p:sp>
        <p:nvSpPr>
          <p:cNvPr id="16" name="Rectangle 119"/>
          <p:cNvSpPr>
            <a:spLocks noChangeArrowheads="1"/>
          </p:cNvSpPr>
          <p:nvPr/>
        </p:nvSpPr>
        <p:spPr bwMode="auto">
          <a:xfrm>
            <a:off x="2057400" y="3968750"/>
            <a:ext cx="207962" cy="3175"/>
          </a:xfrm>
          <a:prstGeom prst="rect">
            <a:avLst/>
          </a:prstGeom>
          <a:solidFill>
            <a:srgbClr val="5757D0"/>
          </a:solidFill>
          <a:ln w="9525">
            <a:noFill/>
            <a:miter lim="800000"/>
            <a:headEnd/>
            <a:tailEnd/>
          </a:ln>
        </p:spPr>
        <p:txBody>
          <a:bodyPr/>
          <a:lstStyle/>
          <a:p>
            <a:endParaRPr lang="en-GB"/>
          </a:p>
        </p:txBody>
      </p:sp>
      <p:sp>
        <p:nvSpPr>
          <p:cNvPr id="17" name="Rectangle 123"/>
          <p:cNvSpPr>
            <a:spLocks noChangeArrowheads="1"/>
          </p:cNvSpPr>
          <p:nvPr/>
        </p:nvSpPr>
        <p:spPr bwMode="auto">
          <a:xfrm>
            <a:off x="2057400" y="4014787"/>
            <a:ext cx="207962" cy="3175"/>
          </a:xfrm>
          <a:prstGeom prst="rect">
            <a:avLst/>
          </a:prstGeom>
          <a:solidFill>
            <a:srgbClr val="7171D4"/>
          </a:solidFill>
          <a:ln w="9525">
            <a:noFill/>
            <a:miter lim="800000"/>
            <a:headEnd/>
            <a:tailEnd/>
          </a:ln>
        </p:spPr>
        <p:txBody>
          <a:bodyPr/>
          <a:lstStyle/>
          <a:p>
            <a:endParaRPr lang="en-GB"/>
          </a:p>
        </p:txBody>
      </p:sp>
      <p:sp>
        <p:nvSpPr>
          <p:cNvPr id="18" name="Rectangle 124"/>
          <p:cNvSpPr>
            <a:spLocks noChangeArrowheads="1"/>
          </p:cNvSpPr>
          <p:nvPr/>
        </p:nvSpPr>
        <p:spPr bwMode="auto">
          <a:xfrm>
            <a:off x="2057400" y="4024312"/>
            <a:ext cx="207962" cy="3175"/>
          </a:xfrm>
          <a:prstGeom prst="rect">
            <a:avLst/>
          </a:prstGeom>
          <a:solidFill>
            <a:srgbClr val="7777D5"/>
          </a:solidFill>
          <a:ln w="9525">
            <a:noFill/>
            <a:miter lim="800000"/>
            <a:headEnd/>
            <a:tailEnd/>
          </a:ln>
        </p:spPr>
        <p:txBody>
          <a:bodyPr/>
          <a:lstStyle/>
          <a:p>
            <a:endParaRPr lang="en-GB"/>
          </a:p>
        </p:txBody>
      </p:sp>
      <p:sp>
        <p:nvSpPr>
          <p:cNvPr id="19" name="Rectangle 126"/>
          <p:cNvSpPr>
            <a:spLocks noChangeArrowheads="1"/>
          </p:cNvSpPr>
          <p:nvPr/>
        </p:nvSpPr>
        <p:spPr bwMode="auto">
          <a:xfrm>
            <a:off x="2057400" y="4041775"/>
            <a:ext cx="207962" cy="3175"/>
          </a:xfrm>
          <a:prstGeom prst="rect">
            <a:avLst/>
          </a:prstGeom>
          <a:solidFill>
            <a:srgbClr val="8282D8"/>
          </a:solidFill>
          <a:ln w="9525">
            <a:noFill/>
            <a:miter lim="800000"/>
            <a:headEnd/>
            <a:tailEnd/>
          </a:ln>
        </p:spPr>
        <p:txBody>
          <a:bodyPr/>
          <a:lstStyle/>
          <a:p>
            <a:endParaRPr lang="en-GB"/>
          </a:p>
        </p:txBody>
      </p:sp>
      <p:sp>
        <p:nvSpPr>
          <p:cNvPr id="20" name="Rectangle 131"/>
          <p:cNvSpPr>
            <a:spLocks noChangeArrowheads="1"/>
          </p:cNvSpPr>
          <p:nvPr/>
        </p:nvSpPr>
        <p:spPr bwMode="auto">
          <a:xfrm>
            <a:off x="2057400" y="4092575"/>
            <a:ext cx="207962" cy="1587"/>
          </a:xfrm>
          <a:prstGeom prst="rect">
            <a:avLst/>
          </a:prstGeom>
          <a:solidFill>
            <a:srgbClr val="A1A1DF"/>
          </a:solidFill>
          <a:ln w="9525">
            <a:noFill/>
            <a:miter lim="800000"/>
            <a:headEnd/>
            <a:tailEnd/>
          </a:ln>
        </p:spPr>
        <p:txBody>
          <a:bodyPr/>
          <a:lstStyle/>
          <a:p>
            <a:endParaRPr lang="en-GB"/>
          </a:p>
        </p:txBody>
      </p:sp>
      <p:sp>
        <p:nvSpPr>
          <p:cNvPr id="21" name="Rectangle 136"/>
          <p:cNvSpPr>
            <a:spLocks noChangeArrowheads="1"/>
          </p:cNvSpPr>
          <p:nvPr/>
        </p:nvSpPr>
        <p:spPr bwMode="auto">
          <a:xfrm>
            <a:off x="2057400" y="4133850"/>
            <a:ext cx="207962" cy="3175"/>
          </a:xfrm>
          <a:prstGeom prst="rect">
            <a:avLst/>
          </a:prstGeom>
          <a:solidFill>
            <a:srgbClr val="B9B9E6"/>
          </a:solidFill>
          <a:ln w="9525">
            <a:noFill/>
            <a:miter lim="800000"/>
            <a:headEnd/>
            <a:tailEnd/>
          </a:ln>
        </p:spPr>
        <p:txBody>
          <a:bodyPr/>
          <a:lstStyle/>
          <a:p>
            <a:endParaRPr lang="en-GB"/>
          </a:p>
        </p:txBody>
      </p:sp>
      <p:sp>
        <p:nvSpPr>
          <p:cNvPr id="22" name="Rectangle 149"/>
          <p:cNvSpPr>
            <a:spLocks noChangeArrowheads="1"/>
          </p:cNvSpPr>
          <p:nvPr/>
        </p:nvSpPr>
        <p:spPr bwMode="auto">
          <a:xfrm>
            <a:off x="411163" y="0"/>
            <a:ext cx="8229600" cy="1052513"/>
          </a:xfrm>
          <a:prstGeom prst="rect">
            <a:avLst/>
          </a:prstGeom>
          <a:noFill/>
          <a:ln w="9525">
            <a:noFill/>
            <a:miter lim="800000"/>
            <a:headEnd/>
            <a:tailEnd/>
          </a:ln>
          <a:effectLst/>
        </p:spPr>
        <p:txBody>
          <a:bodyPr anchor="ctr"/>
          <a:lstStyle/>
          <a:p>
            <a:r>
              <a:rPr lang="en-GB" sz="3200" dirty="0">
                <a:solidFill>
                  <a:schemeClr val="bg1"/>
                </a:solidFill>
                <a:latin typeface="Verdana" pitchFamily="34" charset="0"/>
              </a:rPr>
              <a:t>Block Maturity Lifecycle</a:t>
            </a:r>
          </a:p>
        </p:txBody>
      </p:sp>
      <p:grpSp>
        <p:nvGrpSpPr>
          <p:cNvPr id="23" name="Group 289"/>
          <p:cNvGrpSpPr>
            <a:grpSpLocks/>
          </p:cNvGrpSpPr>
          <p:nvPr/>
        </p:nvGrpSpPr>
        <p:grpSpPr bwMode="auto">
          <a:xfrm>
            <a:off x="893762" y="2517775"/>
            <a:ext cx="1692275" cy="2171700"/>
            <a:chOff x="5" y="1914"/>
            <a:chExt cx="1795" cy="2594"/>
          </a:xfrm>
        </p:grpSpPr>
        <p:sp>
          <p:nvSpPr>
            <p:cNvPr id="24" name="Rectangle 290"/>
            <p:cNvSpPr>
              <a:spLocks noChangeArrowheads="1"/>
            </p:cNvSpPr>
            <p:nvPr/>
          </p:nvSpPr>
          <p:spPr bwMode="auto">
            <a:xfrm>
              <a:off x="5" y="1914"/>
              <a:ext cx="1795" cy="2594"/>
            </a:xfrm>
            <a:prstGeom prst="rect">
              <a:avLst/>
            </a:prstGeom>
            <a:solidFill>
              <a:srgbClr val="DDDDDD"/>
            </a:solidFill>
            <a:ln w="9525">
              <a:noFill/>
              <a:miter lim="800000"/>
              <a:headEnd/>
              <a:tailEnd/>
            </a:ln>
          </p:spPr>
          <p:txBody>
            <a:bodyPr/>
            <a:lstStyle/>
            <a:p>
              <a:endParaRPr lang="en-GB"/>
            </a:p>
          </p:txBody>
        </p:sp>
        <p:sp>
          <p:nvSpPr>
            <p:cNvPr id="25" name="Rectangle 291"/>
            <p:cNvSpPr>
              <a:spLocks noChangeArrowheads="1"/>
            </p:cNvSpPr>
            <p:nvPr/>
          </p:nvSpPr>
          <p:spPr bwMode="auto">
            <a:xfrm>
              <a:off x="5" y="1914"/>
              <a:ext cx="1795" cy="2594"/>
            </a:xfrm>
            <a:prstGeom prst="rect">
              <a:avLst/>
            </a:prstGeom>
            <a:noFill/>
            <a:ln w="8255" cap="rnd">
              <a:solidFill>
                <a:srgbClr val="000000"/>
              </a:solidFill>
              <a:miter lim="800000"/>
              <a:headEnd/>
              <a:tailEnd/>
            </a:ln>
          </p:spPr>
          <p:txBody>
            <a:bodyPr/>
            <a:lstStyle/>
            <a:p>
              <a:endParaRPr lang="en-GB"/>
            </a:p>
          </p:txBody>
        </p:sp>
      </p:grpSp>
      <p:sp>
        <p:nvSpPr>
          <p:cNvPr id="26" name="Rectangle 292"/>
          <p:cNvSpPr>
            <a:spLocks noChangeArrowheads="1"/>
          </p:cNvSpPr>
          <p:nvPr/>
        </p:nvSpPr>
        <p:spPr bwMode="auto">
          <a:xfrm>
            <a:off x="1049337" y="2617787"/>
            <a:ext cx="996950" cy="425450"/>
          </a:xfrm>
          <a:prstGeom prst="rect">
            <a:avLst/>
          </a:prstGeom>
          <a:noFill/>
          <a:ln w="9525">
            <a:noFill/>
            <a:miter lim="800000"/>
            <a:headEnd/>
            <a:tailEnd/>
          </a:ln>
        </p:spPr>
        <p:txBody>
          <a:bodyPr wrap="none" lIns="0" tIns="0" rIns="0" bIns="0">
            <a:spAutoFit/>
          </a:bodyPr>
          <a:lstStyle/>
          <a:p>
            <a:r>
              <a:rPr lang="en-GB" sz="1400" b="1" i="1">
                <a:solidFill>
                  <a:srgbClr val="000000"/>
                </a:solidFill>
              </a:rPr>
              <a:t>SIMPLIFIED</a:t>
            </a:r>
          </a:p>
          <a:p>
            <a:r>
              <a:rPr lang="en-GB" sz="1400" b="1" i="1">
                <a:solidFill>
                  <a:srgbClr val="000000"/>
                </a:solidFill>
              </a:rPr>
              <a:t>LIFECYCLE</a:t>
            </a:r>
          </a:p>
        </p:txBody>
      </p:sp>
      <p:sp>
        <p:nvSpPr>
          <p:cNvPr id="27" name="Line 293"/>
          <p:cNvSpPr>
            <a:spLocks noChangeShapeType="1"/>
          </p:cNvSpPr>
          <p:nvPr/>
        </p:nvSpPr>
        <p:spPr bwMode="auto">
          <a:xfrm flipH="1">
            <a:off x="2173287" y="4105275"/>
            <a:ext cx="3625850" cy="3175"/>
          </a:xfrm>
          <a:prstGeom prst="line">
            <a:avLst/>
          </a:prstGeom>
          <a:noFill/>
          <a:ln w="16510">
            <a:solidFill>
              <a:srgbClr val="000000"/>
            </a:solidFill>
            <a:round/>
            <a:headEnd/>
            <a:tailEnd/>
          </a:ln>
        </p:spPr>
        <p:txBody>
          <a:bodyPr/>
          <a:lstStyle/>
          <a:p>
            <a:endParaRPr lang="en-GB"/>
          </a:p>
        </p:txBody>
      </p:sp>
      <p:sp>
        <p:nvSpPr>
          <p:cNvPr id="28" name="Line 294"/>
          <p:cNvSpPr>
            <a:spLocks noChangeShapeType="1"/>
          </p:cNvSpPr>
          <p:nvPr/>
        </p:nvSpPr>
        <p:spPr bwMode="auto">
          <a:xfrm flipH="1">
            <a:off x="2173287" y="3605212"/>
            <a:ext cx="2381250" cy="0"/>
          </a:xfrm>
          <a:prstGeom prst="line">
            <a:avLst/>
          </a:prstGeom>
          <a:noFill/>
          <a:ln w="16510">
            <a:solidFill>
              <a:srgbClr val="000000"/>
            </a:solidFill>
            <a:round/>
            <a:headEnd/>
            <a:tailEnd/>
          </a:ln>
        </p:spPr>
        <p:txBody>
          <a:bodyPr/>
          <a:lstStyle/>
          <a:p>
            <a:endParaRPr lang="en-GB"/>
          </a:p>
        </p:txBody>
      </p:sp>
      <p:grpSp>
        <p:nvGrpSpPr>
          <p:cNvPr id="29" name="Group 295"/>
          <p:cNvGrpSpPr>
            <a:grpSpLocks/>
          </p:cNvGrpSpPr>
          <p:nvPr/>
        </p:nvGrpSpPr>
        <p:grpSpPr bwMode="auto">
          <a:xfrm>
            <a:off x="6048375" y="4775200"/>
            <a:ext cx="722312" cy="527050"/>
            <a:chOff x="5133" y="4610"/>
            <a:chExt cx="695" cy="627"/>
          </a:xfrm>
        </p:grpSpPr>
        <p:sp>
          <p:nvSpPr>
            <p:cNvPr id="30" name="Freeform 296"/>
            <p:cNvSpPr>
              <a:spLocks/>
            </p:cNvSpPr>
            <p:nvPr/>
          </p:nvSpPr>
          <p:spPr bwMode="auto">
            <a:xfrm>
              <a:off x="5133" y="4610"/>
              <a:ext cx="695" cy="627"/>
            </a:xfrm>
            <a:custGeom>
              <a:avLst/>
              <a:gdLst/>
              <a:ahLst/>
              <a:cxnLst>
                <a:cxn ang="0">
                  <a:pos x="347" y="0"/>
                </a:cxn>
                <a:cxn ang="0">
                  <a:pos x="0" y="313"/>
                </a:cxn>
                <a:cxn ang="0">
                  <a:pos x="347" y="627"/>
                </a:cxn>
                <a:cxn ang="0">
                  <a:pos x="695" y="313"/>
                </a:cxn>
                <a:cxn ang="0">
                  <a:pos x="347" y="0"/>
                </a:cxn>
              </a:cxnLst>
              <a:rect l="0" t="0" r="r" b="b"/>
              <a:pathLst>
                <a:path w="695" h="627">
                  <a:moveTo>
                    <a:pt x="347" y="0"/>
                  </a:moveTo>
                  <a:lnTo>
                    <a:pt x="0" y="313"/>
                  </a:lnTo>
                  <a:lnTo>
                    <a:pt x="347" y="627"/>
                  </a:lnTo>
                  <a:lnTo>
                    <a:pt x="695" y="313"/>
                  </a:lnTo>
                  <a:lnTo>
                    <a:pt x="347" y="0"/>
                  </a:lnTo>
                  <a:close/>
                </a:path>
              </a:pathLst>
            </a:custGeom>
            <a:solidFill>
              <a:srgbClr val="00CCFF"/>
            </a:solidFill>
            <a:ln w="9525">
              <a:noFill/>
              <a:round/>
              <a:headEnd/>
              <a:tailEnd/>
            </a:ln>
          </p:spPr>
          <p:txBody>
            <a:bodyPr/>
            <a:lstStyle/>
            <a:p>
              <a:endParaRPr lang="en-GB"/>
            </a:p>
          </p:txBody>
        </p:sp>
        <p:sp>
          <p:nvSpPr>
            <p:cNvPr id="31" name="Freeform 297"/>
            <p:cNvSpPr>
              <a:spLocks/>
            </p:cNvSpPr>
            <p:nvPr/>
          </p:nvSpPr>
          <p:spPr bwMode="auto">
            <a:xfrm>
              <a:off x="5133" y="4610"/>
              <a:ext cx="695" cy="627"/>
            </a:xfrm>
            <a:custGeom>
              <a:avLst/>
              <a:gdLst/>
              <a:ahLst/>
              <a:cxnLst>
                <a:cxn ang="0">
                  <a:pos x="347" y="0"/>
                </a:cxn>
                <a:cxn ang="0">
                  <a:pos x="0" y="313"/>
                </a:cxn>
                <a:cxn ang="0">
                  <a:pos x="347" y="627"/>
                </a:cxn>
                <a:cxn ang="0">
                  <a:pos x="695" y="313"/>
                </a:cxn>
                <a:cxn ang="0">
                  <a:pos x="347" y="0"/>
                </a:cxn>
              </a:cxnLst>
              <a:rect l="0" t="0" r="r" b="b"/>
              <a:pathLst>
                <a:path w="695" h="627">
                  <a:moveTo>
                    <a:pt x="347" y="0"/>
                  </a:moveTo>
                  <a:lnTo>
                    <a:pt x="0" y="313"/>
                  </a:lnTo>
                  <a:lnTo>
                    <a:pt x="347" y="627"/>
                  </a:lnTo>
                  <a:lnTo>
                    <a:pt x="695" y="313"/>
                  </a:lnTo>
                  <a:lnTo>
                    <a:pt x="347" y="0"/>
                  </a:lnTo>
                  <a:close/>
                </a:path>
              </a:pathLst>
            </a:custGeom>
            <a:noFill/>
            <a:ln w="8255" cap="rnd">
              <a:solidFill>
                <a:srgbClr val="000000"/>
              </a:solidFill>
              <a:prstDash val="solid"/>
              <a:round/>
              <a:headEnd/>
              <a:tailEnd/>
            </a:ln>
          </p:spPr>
          <p:txBody>
            <a:bodyPr/>
            <a:lstStyle/>
            <a:p>
              <a:endParaRPr lang="en-GB"/>
            </a:p>
          </p:txBody>
        </p:sp>
      </p:grpSp>
      <p:sp>
        <p:nvSpPr>
          <p:cNvPr id="32" name="Rectangle 298"/>
          <p:cNvSpPr>
            <a:spLocks noChangeArrowheads="1"/>
          </p:cNvSpPr>
          <p:nvPr/>
        </p:nvSpPr>
        <p:spPr bwMode="auto">
          <a:xfrm>
            <a:off x="6265862" y="4929187"/>
            <a:ext cx="315913" cy="212725"/>
          </a:xfrm>
          <a:prstGeom prst="rect">
            <a:avLst/>
          </a:prstGeom>
          <a:noFill/>
          <a:ln w="9525">
            <a:noFill/>
            <a:miter lim="800000"/>
            <a:headEnd/>
            <a:tailEnd/>
          </a:ln>
        </p:spPr>
        <p:txBody>
          <a:bodyPr wrap="none" lIns="0" tIns="0" rIns="0" bIns="0">
            <a:spAutoFit/>
          </a:bodyPr>
          <a:lstStyle/>
          <a:p>
            <a:r>
              <a:rPr lang="en-GB" sz="1400" b="1">
                <a:solidFill>
                  <a:srgbClr val="000000"/>
                </a:solidFill>
              </a:rPr>
              <a:t>IOC</a:t>
            </a:r>
          </a:p>
        </p:txBody>
      </p:sp>
      <p:sp>
        <p:nvSpPr>
          <p:cNvPr id="33" name="Rectangle 299"/>
          <p:cNvSpPr>
            <a:spLocks noChangeArrowheads="1"/>
          </p:cNvSpPr>
          <p:nvPr/>
        </p:nvSpPr>
        <p:spPr bwMode="auto">
          <a:xfrm>
            <a:off x="6851650" y="4968875"/>
            <a:ext cx="2062162" cy="182562"/>
          </a:xfrm>
          <a:prstGeom prst="rect">
            <a:avLst/>
          </a:prstGeom>
          <a:noFill/>
          <a:ln w="9525">
            <a:noFill/>
            <a:miter lim="800000"/>
            <a:headEnd/>
            <a:tailEnd/>
          </a:ln>
        </p:spPr>
        <p:txBody>
          <a:bodyPr wrap="none" lIns="0" tIns="0" rIns="0" bIns="0">
            <a:spAutoFit/>
          </a:bodyPr>
          <a:lstStyle/>
          <a:p>
            <a:r>
              <a:rPr lang="en-GB" sz="1200" b="1" i="1">
                <a:solidFill>
                  <a:srgbClr val="000000"/>
                </a:solidFill>
              </a:rPr>
              <a:t>Initial Operational Capability</a:t>
            </a:r>
            <a:endParaRPr lang="en-GB" sz="2400" b="1" i="1">
              <a:solidFill>
                <a:srgbClr val="000000"/>
              </a:solidFill>
            </a:endParaRPr>
          </a:p>
        </p:txBody>
      </p:sp>
      <p:sp>
        <p:nvSpPr>
          <p:cNvPr id="34" name="Line 300"/>
          <p:cNvSpPr>
            <a:spLocks noChangeShapeType="1"/>
          </p:cNvSpPr>
          <p:nvPr/>
        </p:nvSpPr>
        <p:spPr bwMode="auto">
          <a:xfrm>
            <a:off x="6421437" y="4394200"/>
            <a:ext cx="0" cy="381000"/>
          </a:xfrm>
          <a:prstGeom prst="line">
            <a:avLst/>
          </a:prstGeom>
          <a:noFill/>
          <a:ln w="8255" cap="rnd">
            <a:solidFill>
              <a:srgbClr val="000000"/>
            </a:solidFill>
            <a:round/>
            <a:headEnd/>
            <a:tailEnd/>
          </a:ln>
        </p:spPr>
        <p:txBody>
          <a:bodyPr/>
          <a:lstStyle/>
          <a:p>
            <a:endParaRPr lang="en-GB"/>
          </a:p>
        </p:txBody>
      </p:sp>
      <p:sp>
        <p:nvSpPr>
          <p:cNvPr id="35" name="Rectangle 301"/>
          <p:cNvSpPr>
            <a:spLocks noChangeArrowheads="1"/>
          </p:cNvSpPr>
          <p:nvPr/>
        </p:nvSpPr>
        <p:spPr bwMode="auto">
          <a:xfrm>
            <a:off x="5522912" y="3402012"/>
            <a:ext cx="41275" cy="152400"/>
          </a:xfrm>
          <a:prstGeom prst="rect">
            <a:avLst/>
          </a:prstGeom>
          <a:noFill/>
          <a:ln w="9525">
            <a:noFill/>
            <a:miter lim="800000"/>
            <a:headEnd/>
            <a:tailEnd/>
          </a:ln>
        </p:spPr>
        <p:txBody>
          <a:bodyPr wrap="none" lIns="0" tIns="0" rIns="0" bIns="0">
            <a:spAutoFit/>
          </a:bodyPr>
          <a:lstStyle/>
          <a:p>
            <a:r>
              <a:rPr lang="en-GB" sz="1000" b="1">
                <a:solidFill>
                  <a:srgbClr val="000000"/>
                </a:solidFill>
              </a:rPr>
              <a:t>-</a:t>
            </a:r>
            <a:endParaRPr lang="en-GB" sz="2000">
              <a:solidFill>
                <a:srgbClr val="000000"/>
              </a:solidFill>
            </a:endParaRPr>
          </a:p>
        </p:txBody>
      </p:sp>
      <p:sp>
        <p:nvSpPr>
          <p:cNvPr id="37" name="Rectangle 303"/>
          <p:cNvSpPr>
            <a:spLocks noChangeArrowheads="1"/>
          </p:cNvSpPr>
          <p:nvPr/>
        </p:nvSpPr>
        <p:spPr bwMode="auto">
          <a:xfrm>
            <a:off x="4629150" y="3157537"/>
            <a:ext cx="681037" cy="168275"/>
          </a:xfrm>
          <a:prstGeom prst="rect">
            <a:avLst/>
          </a:prstGeom>
          <a:noFill/>
          <a:ln w="9525">
            <a:noFill/>
            <a:miter lim="800000"/>
            <a:headEnd/>
            <a:tailEnd/>
          </a:ln>
        </p:spPr>
        <p:txBody>
          <a:bodyPr wrap="none" lIns="0" tIns="0" rIns="0" bIns="0">
            <a:spAutoFit/>
          </a:bodyPr>
          <a:lstStyle/>
          <a:p>
            <a:r>
              <a:rPr lang="en-GB" sz="1100" b="1">
                <a:solidFill>
                  <a:srgbClr val="000000"/>
                </a:solidFill>
              </a:rPr>
              <a:t>Feasibility</a:t>
            </a:r>
            <a:endParaRPr lang="en-GB" sz="1100">
              <a:solidFill>
                <a:srgbClr val="000000"/>
              </a:solidFill>
            </a:endParaRPr>
          </a:p>
        </p:txBody>
      </p:sp>
      <p:sp>
        <p:nvSpPr>
          <p:cNvPr id="38" name="Rectangle 304"/>
          <p:cNvSpPr>
            <a:spLocks noChangeArrowheads="1"/>
          </p:cNvSpPr>
          <p:nvPr/>
        </p:nvSpPr>
        <p:spPr bwMode="auto">
          <a:xfrm>
            <a:off x="7097712" y="4144962"/>
            <a:ext cx="736600" cy="168275"/>
          </a:xfrm>
          <a:prstGeom prst="rect">
            <a:avLst/>
          </a:prstGeom>
          <a:noFill/>
          <a:ln w="9525">
            <a:noFill/>
            <a:miter lim="800000"/>
            <a:headEnd/>
            <a:tailEnd/>
          </a:ln>
        </p:spPr>
        <p:txBody>
          <a:bodyPr wrap="none" lIns="0" tIns="0" rIns="0" bIns="0">
            <a:spAutoFit/>
          </a:bodyPr>
          <a:lstStyle/>
          <a:p>
            <a:r>
              <a:rPr lang="en-GB" sz="1100" b="1">
                <a:solidFill>
                  <a:srgbClr val="000000"/>
                </a:solidFill>
              </a:rPr>
              <a:t>Operations</a:t>
            </a:r>
            <a:endParaRPr lang="en-GB" sz="1100">
              <a:solidFill>
                <a:srgbClr val="000000"/>
              </a:solidFill>
            </a:endParaRPr>
          </a:p>
        </p:txBody>
      </p:sp>
      <p:sp>
        <p:nvSpPr>
          <p:cNvPr id="39" name="Rectangle 305"/>
          <p:cNvSpPr>
            <a:spLocks noChangeArrowheads="1"/>
          </p:cNvSpPr>
          <p:nvPr/>
        </p:nvSpPr>
        <p:spPr bwMode="auto">
          <a:xfrm>
            <a:off x="6510337" y="3900487"/>
            <a:ext cx="800100" cy="168275"/>
          </a:xfrm>
          <a:prstGeom prst="rect">
            <a:avLst/>
          </a:prstGeom>
          <a:noFill/>
          <a:ln w="9525">
            <a:noFill/>
            <a:miter lim="800000"/>
            <a:headEnd/>
            <a:tailEnd/>
          </a:ln>
        </p:spPr>
        <p:txBody>
          <a:bodyPr wrap="none" lIns="0" tIns="0" rIns="0" bIns="0">
            <a:spAutoFit/>
          </a:bodyPr>
          <a:lstStyle/>
          <a:p>
            <a:r>
              <a:rPr lang="en-GB" sz="1100" b="1">
                <a:solidFill>
                  <a:srgbClr val="000000"/>
                </a:solidFill>
              </a:rPr>
              <a:t>Deployment</a:t>
            </a:r>
            <a:endParaRPr lang="en-GB" sz="1100">
              <a:solidFill>
                <a:srgbClr val="000000"/>
              </a:solidFill>
            </a:endParaRPr>
          </a:p>
        </p:txBody>
      </p:sp>
      <p:sp>
        <p:nvSpPr>
          <p:cNvPr id="40" name="Rectangle 306"/>
          <p:cNvSpPr>
            <a:spLocks noChangeArrowheads="1"/>
          </p:cNvSpPr>
          <p:nvPr/>
        </p:nvSpPr>
        <p:spPr bwMode="auto">
          <a:xfrm>
            <a:off x="5872162" y="3641725"/>
            <a:ext cx="10763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Industrialisation</a:t>
            </a:r>
          </a:p>
        </p:txBody>
      </p:sp>
      <p:sp>
        <p:nvSpPr>
          <p:cNvPr id="41" name="Rectangle 307"/>
          <p:cNvSpPr>
            <a:spLocks noChangeArrowheads="1"/>
          </p:cNvSpPr>
          <p:nvPr/>
        </p:nvSpPr>
        <p:spPr bwMode="auto">
          <a:xfrm>
            <a:off x="7729537" y="4400550"/>
            <a:ext cx="12033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Decommissioning</a:t>
            </a:r>
            <a:endParaRPr lang="en-GB" sz="1100">
              <a:solidFill>
                <a:srgbClr val="000000"/>
              </a:solidFill>
            </a:endParaRPr>
          </a:p>
        </p:txBody>
      </p:sp>
      <p:grpSp>
        <p:nvGrpSpPr>
          <p:cNvPr id="42" name="Group 310"/>
          <p:cNvGrpSpPr>
            <a:grpSpLocks/>
          </p:cNvGrpSpPr>
          <p:nvPr/>
        </p:nvGrpSpPr>
        <p:grpSpPr bwMode="auto">
          <a:xfrm>
            <a:off x="4559300" y="3351212"/>
            <a:ext cx="620712" cy="252413"/>
            <a:chOff x="3699" y="2911"/>
            <a:chExt cx="598" cy="299"/>
          </a:xfrm>
        </p:grpSpPr>
        <p:sp>
          <p:nvSpPr>
            <p:cNvPr id="43" name="Rectangle 311"/>
            <p:cNvSpPr>
              <a:spLocks noChangeArrowheads="1"/>
            </p:cNvSpPr>
            <p:nvPr/>
          </p:nvSpPr>
          <p:spPr bwMode="auto">
            <a:xfrm>
              <a:off x="3699" y="2911"/>
              <a:ext cx="598" cy="299"/>
            </a:xfrm>
            <a:prstGeom prst="rect">
              <a:avLst/>
            </a:prstGeom>
            <a:solidFill>
              <a:srgbClr val="FF6600"/>
            </a:solidFill>
            <a:ln w="9525">
              <a:noFill/>
              <a:miter lim="800000"/>
              <a:headEnd/>
              <a:tailEnd/>
            </a:ln>
          </p:spPr>
          <p:txBody>
            <a:bodyPr/>
            <a:lstStyle/>
            <a:p>
              <a:endParaRPr lang="en-GB"/>
            </a:p>
          </p:txBody>
        </p:sp>
        <p:sp>
          <p:nvSpPr>
            <p:cNvPr id="44" name="Rectangle 312"/>
            <p:cNvSpPr>
              <a:spLocks noChangeArrowheads="1"/>
            </p:cNvSpPr>
            <p:nvPr/>
          </p:nvSpPr>
          <p:spPr bwMode="auto">
            <a:xfrm>
              <a:off x="3699" y="2911"/>
              <a:ext cx="598" cy="299"/>
            </a:xfrm>
            <a:prstGeom prst="rect">
              <a:avLst/>
            </a:prstGeom>
            <a:noFill/>
            <a:ln w="10795" cap="rnd">
              <a:solidFill>
                <a:srgbClr val="000000"/>
              </a:solidFill>
              <a:miter lim="800000"/>
              <a:headEnd/>
              <a:tailEnd/>
            </a:ln>
          </p:spPr>
          <p:txBody>
            <a:bodyPr/>
            <a:lstStyle/>
            <a:p>
              <a:endParaRPr lang="en-GB"/>
            </a:p>
          </p:txBody>
        </p:sp>
      </p:grpSp>
      <p:sp>
        <p:nvSpPr>
          <p:cNvPr id="45" name="Rectangle 313"/>
          <p:cNvSpPr>
            <a:spLocks noChangeArrowheads="1"/>
          </p:cNvSpPr>
          <p:nvPr/>
        </p:nvSpPr>
        <p:spPr bwMode="auto">
          <a:xfrm>
            <a:off x="4757737" y="3403600"/>
            <a:ext cx="152400" cy="153987"/>
          </a:xfrm>
          <a:prstGeom prst="rect">
            <a:avLst/>
          </a:prstGeom>
          <a:noFill/>
          <a:ln w="9525">
            <a:noFill/>
            <a:miter lim="800000"/>
            <a:headEnd/>
            <a:tailEnd/>
          </a:ln>
        </p:spPr>
        <p:txBody>
          <a:bodyPr wrap="none" lIns="0" tIns="0" rIns="0" bIns="0">
            <a:spAutoFit/>
          </a:bodyPr>
          <a:lstStyle/>
          <a:p>
            <a:r>
              <a:rPr lang="en-GB" sz="1000">
                <a:solidFill>
                  <a:srgbClr val="000000"/>
                </a:solidFill>
              </a:rPr>
              <a:t>V3</a:t>
            </a:r>
            <a:endParaRPr lang="en-GB" sz="2000">
              <a:solidFill>
                <a:srgbClr val="000000"/>
              </a:solidFill>
            </a:endParaRPr>
          </a:p>
        </p:txBody>
      </p:sp>
      <p:grpSp>
        <p:nvGrpSpPr>
          <p:cNvPr id="46" name="Group 314"/>
          <p:cNvGrpSpPr>
            <a:grpSpLocks/>
          </p:cNvGrpSpPr>
          <p:nvPr/>
        </p:nvGrpSpPr>
        <p:grpSpPr bwMode="auto">
          <a:xfrm>
            <a:off x="3933825" y="3101975"/>
            <a:ext cx="620712" cy="249237"/>
            <a:chOff x="3098" y="2612"/>
            <a:chExt cx="598" cy="299"/>
          </a:xfrm>
        </p:grpSpPr>
        <p:sp>
          <p:nvSpPr>
            <p:cNvPr id="47" name="Rectangle 315"/>
            <p:cNvSpPr>
              <a:spLocks noChangeArrowheads="1"/>
            </p:cNvSpPr>
            <p:nvPr/>
          </p:nvSpPr>
          <p:spPr bwMode="auto">
            <a:xfrm>
              <a:off x="3098" y="2612"/>
              <a:ext cx="598" cy="299"/>
            </a:xfrm>
            <a:prstGeom prst="rect">
              <a:avLst/>
            </a:prstGeom>
            <a:solidFill>
              <a:srgbClr val="FFCC99"/>
            </a:solidFill>
            <a:ln w="9525">
              <a:noFill/>
              <a:miter lim="800000"/>
              <a:headEnd/>
              <a:tailEnd/>
            </a:ln>
          </p:spPr>
          <p:txBody>
            <a:bodyPr/>
            <a:lstStyle/>
            <a:p>
              <a:endParaRPr lang="en-GB"/>
            </a:p>
          </p:txBody>
        </p:sp>
        <p:sp>
          <p:nvSpPr>
            <p:cNvPr id="48" name="Rectangle 316"/>
            <p:cNvSpPr>
              <a:spLocks noChangeArrowheads="1"/>
            </p:cNvSpPr>
            <p:nvPr/>
          </p:nvSpPr>
          <p:spPr bwMode="auto">
            <a:xfrm>
              <a:off x="3098" y="2612"/>
              <a:ext cx="598" cy="299"/>
            </a:xfrm>
            <a:prstGeom prst="rect">
              <a:avLst/>
            </a:prstGeom>
            <a:noFill/>
            <a:ln w="10795" cap="rnd">
              <a:solidFill>
                <a:srgbClr val="000000"/>
              </a:solidFill>
              <a:miter lim="800000"/>
              <a:headEnd/>
              <a:tailEnd/>
            </a:ln>
          </p:spPr>
          <p:txBody>
            <a:bodyPr/>
            <a:lstStyle/>
            <a:p>
              <a:endParaRPr lang="en-GB"/>
            </a:p>
          </p:txBody>
        </p:sp>
      </p:grpSp>
      <p:sp>
        <p:nvSpPr>
          <p:cNvPr id="49" name="Rectangle 317"/>
          <p:cNvSpPr>
            <a:spLocks noChangeArrowheads="1"/>
          </p:cNvSpPr>
          <p:nvPr/>
        </p:nvSpPr>
        <p:spPr bwMode="auto">
          <a:xfrm>
            <a:off x="4133850" y="3152775"/>
            <a:ext cx="152400" cy="152400"/>
          </a:xfrm>
          <a:prstGeom prst="rect">
            <a:avLst/>
          </a:prstGeom>
          <a:noFill/>
          <a:ln w="9525">
            <a:noFill/>
            <a:miter lim="800000"/>
            <a:headEnd/>
            <a:tailEnd/>
          </a:ln>
        </p:spPr>
        <p:txBody>
          <a:bodyPr wrap="none" lIns="0" tIns="0" rIns="0" bIns="0">
            <a:spAutoFit/>
          </a:bodyPr>
          <a:lstStyle/>
          <a:p>
            <a:r>
              <a:rPr lang="en-GB" sz="1000">
                <a:solidFill>
                  <a:srgbClr val="000000"/>
                </a:solidFill>
              </a:rPr>
              <a:t>V2</a:t>
            </a:r>
            <a:endParaRPr lang="en-GB" sz="2000">
              <a:solidFill>
                <a:srgbClr val="000000"/>
              </a:solidFill>
            </a:endParaRPr>
          </a:p>
        </p:txBody>
      </p:sp>
      <p:grpSp>
        <p:nvGrpSpPr>
          <p:cNvPr id="50" name="Group 318"/>
          <p:cNvGrpSpPr>
            <a:grpSpLocks/>
          </p:cNvGrpSpPr>
          <p:nvPr/>
        </p:nvGrpSpPr>
        <p:grpSpPr bwMode="auto">
          <a:xfrm>
            <a:off x="6424612" y="4105275"/>
            <a:ext cx="620713" cy="252412"/>
            <a:chOff x="5494" y="3811"/>
            <a:chExt cx="598" cy="299"/>
          </a:xfrm>
        </p:grpSpPr>
        <p:sp>
          <p:nvSpPr>
            <p:cNvPr id="51" name="Rectangle 319"/>
            <p:cNvSpPr>
              <a:spLocks noChangeArrowheads="1"/>
            </p:cNvSpPr>
            <p:nvPr/>
          </p:nvSpPr>
          <p:spPr bwMode="auto">
            <a:xfrm>
              <a:off x="5494" y="3811"/>
              <a:ext cx="598" cy="299"/>
            </a:xfrm>
            <a:prstGeom prst="rect">
              <a:avLst/>
            </a:prstGeom>
            <a:solidFill>
              <a:srgbClr val="3366FF"/>
            </a:solidFill>
            <a:ln w="9525">
              <a:noFill/>
              <a:miter lim="800000"/>
              <a:headEnd/>
              <a:tailEnd/>
            </a:ln>
          </p:spPr>
          <p:txBody>
            <a:bodyPr/>
            <a:lstStyle/>
            <a:p>
              <a:endParaRPr lang="en-GB"/>
            </a:p>
          </p:txBody>
        </p:sp>
        <p:sp>
          <p:nvSpPr>
            <p:cNvPr id="52" name="Rectangle 320"/>
            <p:cNvSpPr>
              <a:spLocks noChangeArrowheads="1"/>
            </p:cNvSpPr>
            <p:nvPr/>
          </p:nvSpPr>
          <p:spPr bwMode="auto">
            <a:xfrm>
              <a:off x="5494" y="3811"/>
              <a:ext cx="598" cy="299"/>
            </a:xfrm>
            <a:prstGeom prst="rect">
              <a:avLst/>
            </a:prstGeom>
            <a:noFill/>
            <a:ln w="10795" cap="rnd">
              <a:solidFill>
                <a:srgbClr val="000000"/>
              </a:solidFill>
              <a:miter lim="800000"/>
              <a:headEnd/>
              <a:tailEnd/>
            </a:ln>
          </p:spPr>
          <p:txBody>
            <a:bodyPr/>
            <a:lstStyle/>
            <a:p>
              <a:endParaRPr lang="en-GB"/>
            </a:p>
          </p:txBody>
        </p:sp>
      </p:grpSp>
      <p:sp>
        <p:nvSpPr>
          <p:cNvPr id="53" name="Rectangle 321"/>
          <p:cNvSpPr>
            <a:spLocks noChangeArrowheads="1"/>
          </p:cNvSpPr>
          <p:nvPr/>
        </p:nvSpPr>
        <p:spPr bwMode="auto">
          <a:xfrm>
            <a:off x="6621462" y="4157662"/>
            <a:ext cx="153988" cy="153988"/>
          </a:xfrm>
          <a:prstGeom prst="rect">
            <a:avLst/>
          </a:prstGeom>
          <a:noFill/>
          <a:ln w="9525">
            <a:noFill/>
            <a:miter lim="800000"/>
            <a:headEnd/>
            <a:tailEnd/>
          </a:ln>
        </p:spPr>
        <p:txBody>
          <a:bodyPr wrap="none" lIns="0" tIns="0" rIns="0" bIns="0">
            <a:spAutoFit/>
          </a:bodyPr>
          <a:lstStyle/>
          <a:p>
            <a:r>
              <a:rPr lang="en-GB" sz="1000">
                <a:solidFill>
                  <a:srgbClr val="000000"/>
                </a:solidFill>
              </a:rPr>
              <a:t>V6</a:t>
            </a:r>
            <a:endParaRPr lang="en-GB" sz="2000">
              <a:solidFill>
                <a:srgbClr val="000000"/>
              </a:solidFill>
            </a:endParaRPr>
          </a:p>
        </p:txBody>
      </p:sp>
      <p:grpSp>
        <p:nvGrpSpPr>
          <p:cNvPr id="54" name="Group 322"/>
          <p:cNvGrpSpPr>
            <a:grpSpLocks/>
          </p:cNvGrpSpPr>
          <p:nvPr/>
        </p:nvGrpSpPr>
        <p:grpSpPr bwMode="auto">
          <a:xfrm>
            <a:off x="5800725" y="3856037"/>
            <a:ext cx="623887" cy="249238"/>
            <a:chOff x="4895" y="3512"/>
            <a:chExt cx="599" cy="299"/>
          </a:xfrm>
        </p:grpSpPr>
        <p:sp>
          <p:nvSpPr>
            <p:cNvPr id="55" name="Rectangle 323"/>
            <p:cNvSpPr>
              <a:spLocks noChangeArrowheads="1"/>
            </p:cNvSpPr>
            <p:nvPr/>
          </p:nvSpPr>
          <p:spPr bwMode="auto">
            <a:xfrm>
              <a:off x="4895" y="3512"/>
              <a:ext cx="599" cy="299"/>
            </a:xfrm>
            <a:prstGeom prst="rect">
              <a:avLst/>
            </a:prstGeom>
            <a:solidFill>
              <a:srgbClr val="99CCFF"/>
            </a:solidFill>
            <a:ln w="9525">
              <a:noFill/>
              <a:miter lim="800000"/>
              <a:headEnd/>
              <a:tailEnd/>
            </a:ln>
          </p:spPr>
          <p:txBody>
            <a:bodyPr/>
            <a:lstStyle/>
            <a:p>
              <a:endParaRPr lang="en-GB"/>
            </a:p>
          </p:txBody>
        </p:sp>
        <p:sp>
          <p:nvSpPr>
            <p:cNvPr id="56" name="Rectangle 324"/>
            <p:cNvSpPr>
              <a:spLocks noChangeArrowheads="1"/>
            </p:cNvSpPr>
            <p:nvPr/>
          </p:nvSpPr>
          <p:spPr bwMode="auto">
            <a:xfrm>
              <a:off x="4895" y="3512"/>
              <a:ext cx="599" cy="299"/>
            </a:xfrm>
            <a:prstGeom prst="rect">
              <a:avLst/>
            </a:prstGeom>
            <a:noFill/>
            <a:ln w="10795" cap="rnd">
              <a:solidFill>
                <a:srgbClr val="000000"/>
              </a:solidFill>
              <a:miter lim="800000"/>
              <a:headEnd/>
              <a:tailEnd/>
            </a:ln>
          </p:spPr>
          <p:txBody>
            <a:bodyPr/>
            <a:lstStyle/>
            <a:p>
              <a:endParaRPr lang="en-GB"/>
            </a:p>
          </p:txBody>
        </p:sp>
      </p:grpSp>
      <p:sp>
        <p:nvSpPr>
          <p:cNvPr id="57" name="Rectangle 325"/>
          <p:cNvSpPr>
            <a:spLocks noChangeArrowheads="1"/>
          </p:cNvSpPr>
          <p:nvPr/>
        </p:nvSpPr>
        <p:spPr bwMode="auto">
          <a:xfrm>
            <a:off x="6000750" y="3906837"/>
            <a:ext cx="153987" cy="152400"/>
          </a:xfrm>
          <a:prstGeom prst="rect">
            <a:avLst/>
          </a:prstGeom>
          <a:noFill/>
          <a:ln w="9525">
            <a:noFill/>
            <a:miter lim="800000"/>
            <a:headEnd/>
            <a:tailEnd/>
          </a:ln>
        </p:spPr>
        <p:txBody>
          <a:bodyPr wrap="none" lIns="0" tIns="0" rIns="0" bIns="0">
            <a:spAutoFit/>
          </a:bodyPr>
          <a:lstStyle/>
          <a:p>
            <a:r>
              <a:rPr lang="en-GB" sz="1000">
                <a:solidFill>
                  <a:srgbClr val="000000"/>
                </a:solidFill>
              </a:rPr>
              <a:t>V5</a:t>
            </a:r>
            <a:endParaRPr lang="en-GB" sz="2000">
              <a:solidFill>
                <a:srgbClr val="000000"/>
              </a:solidFill>
            </a:endParaRPr>
          </a:p>
        </p:txBody>
      </p:sp>
      <p:grpSp>
        <p:nvGrpSpPr>
          <p:cNvPr id="58" name="Group 326"/>
          <p:cNvGrpSpPr>
            <a:grpSpLocks/>
          </p:cNvGrpSpPr>
          <p:nvPr/>
        </p:nvGrpSpPr>
        <p:grpSpPr bwMode="auto">
          <a:xfrm>
            <a:off x="5180012" y="3605212"/>
            <a:ext cx="620713" cy="250825"/>
            <a:chOff x="4297" y="3212"/>
            <a:chExt cx="598" cy="300"/>
          </a:xfrm>
        </p:grpSpPr>
        <p:sp>
          <p:nvSpPr>
            <p:cNvPr id="59" name="Rectangle 327"/>
            <p:cNvSpPr>
              <a:spLocks noChangeArrowheads="1"/>
            </p:cNvSpPr>
            <p:nvPr/>
          </p:nvSpPr>
          <p:spPr bwMode="auto">
            <a:xfrm>
              <a:off x="4297" y="3212"/>
              <a:ext cx="598" cy="300"/>
            </a:xfrm>
            <a:prstGeom prst="rect">
              <a:avLst/>
            </a:prstGeom>
            <a:solidFill>
              <a:srgbClr val="FF99CC"/>
            </a:solidFill>
            <a:ln w="9525">
              <a:noFill/>
              <a:miter lim="800000"/>
              <a:headEnd/>
              <a:tailEnd/>
            </a:ln>
          </p:spPr>
          <p:txBody>
            <a:bodyPr/>
            <a:lstStyle/>
            <a:p>
              <a:endParaRPr lang="en-GB"/>
            </a:p>
          </p:txBody>
        </p:sp>
        <p:sp>
          <p:nvSpPr>
            <p:cNvPr id="60" name="Rectangle 328"/>
            <p:cNvSpPr>
              <a:spLocks noChangeArrowheads="1"/>
            </p:cNvSpPr>
            <p:nvPr/>
          </p:nvSpPr>
          <p:spPr bwMode="auto">
            <a:xfrm>
              <a:off x="4297" y="3212"/>
              <a:ext cx="598" cy="300"/>
            </a:xfrm>
            <a:prstGeom prst="rect">
              <a:avLst/>
            </a:prstGeom>
            <a:noFill/>
            <a:ln w="10795" cap="rnd">
              <a:solidFill>
                <a:srgbClr val="000000"/>
              </a:solidFill>
              <a:miter lim="800000"/>
              <a:headEnd/>
              <a:tailEnd/>
            </a:ln>
          </p:spPr>
          <p:txBody>
            <a:bodyPr/>
            <a:lstStyle/>
            <a:p>
              <a:endParaRPr lang="en-GB"/>
            </a:p>
          </p:txBody>
        </p:sp>
      </p:grpSp>
      <p:sp>
        <p:nvSpPr>
          <p:cNvPr id="61" name="Rectangle 329"/>
          <p:cNvSpPr>
            <a:spLocks noChangeArrowheads="1"/>
          </p:cNvSpPr>
          <p:nvPr/>
        </p:nvSpPr>
        <p:spPr bwMode="auto">
          <a:xfrm>
            <a:off x="5380037" y="3656012"/>
            <a:ext cx="153988" cy="152400"/>
          </a:xfrm>
          <a:prstGeom prst="rect">
            <a:avLst/>
          </a:prstGeom>
          <a:noFill/>
          <a:ln w="9525">
            <a:noFill/>
            <a:miter lim="800000"/>
            <a:headEnd/>
            <a:tailEnd/>
          </a:ln>
        </p:spPr>
        <p:txBody>
          <a:bodyPr wrap="none" lIns="0" tIns="0" rIns="0" bIns="0">
            <a:spAutoFit/>
          </a:bodyPr>
          <a:lstStyle/>
          <a:p>
            <a:r>
              <a:rPr lang="en-GB" sz="1000">
                <a:solidFill>
                  <a:srgbClr val="000000"/>
                </a:solidFill>
              </a:rPr>
              <a:t>V4</a:t>
            </a:r>
            <a:endParaRPr lang="en-GB" sz="2000">
              <a:solidFill>
                <a:srgbClr val="000000"/>
              </a:solidFill>
            </a:endParaRPr>
          </a:p>
        </p:txBody>
      </p:sp>
      <p:grpSp>
        <p:nvGrpSpPr>
          <p:cNvPr id="62" name="Group 330"/>
          <p:cNvGrpSpPr>
            <a:grpSpLocks/>
          </p:cNvGrpSpPr>
          <p:nvPr/>
        </p:nvGrpSpPr>
        <p:grpSpPr bwMode="auto">
          <a:xfrm>
            <a:off x="7045325" y="4357687"/>
            <a:ext cx="620712" cy="250825"/>
            <a:chOff x="6092" y="4110"/>
            <a:chExt cx="599" cy="299"/>
          </a:xfrm>
        </p:grpSpPr>
        <p:sp>
          <p:nvSpPr>
            <p:cNvPr id="63" name="Rectangle 331"/>
            <p:cNvSpPr>
              <a:spLocks noChangeArrowheads="1"/>
            </p:cNvSpPr>
            <p:nvPr/>
          </p:nvSpPr>
          <p:spPr bwMode="auto">
            <a:xfrm>
              <a:off x="6092" y="4110"/>
              <a:ext cx="599" cy="299"/>
            </a:xfrm>
            <a:prstGeom prst="rect">
              <a:avLst/>
            </a:prstGeom>
            <a:solidFill>
              <a:srgbClr val="99CCFF"/>
            </a:solidFill>
            <a:ln w="9525">
              <a:noFill/>
              <a:miter lim="800000"/>
              <a:headEnd/>
              <a:tailEnd/>
            </a:ln>
          </p:spPr>
          <p:txBody>
            <a:bodyPr/>
            <a:lstStyle/>
            <a:p>
              <a:endParaRPr lang="en-GB"/>
            </a:p>
          </p:txBody>
        </p:sp>
        <p:sp>
          <p:nvSpPr>
            <p:cNvPr id="64" name="Rectangle 332"/>
            <p:cNvSpPr>
              <a:spLocks noChangeArrowheads="1"/>
            </p:cNvSpPr>
            <p:nvPr/>
          </p:nvSpPr>
          <p:spPr bwMode="auto">
            <a:xfrm>
              <a:off x="6092" y="4110"/>
              <a:ext cx="599" cy="299"/>
            </a:xfrm>
            <a:prstGeom prst="rect">
              <a:avLst/>
            </a:prstGeom>
            <a:noFill/>
            <a:ln w="10795" cap="rnd">
              <a:solidFill>
                <a:srgbClr val="000000"/>
              </a:solidFill>
              <a:miter lim="800000"/>
              <a:headEnd/>
              <a:tailEnd/>
            </a:ln>
          </p:spPr>
          <p:txBody>
            <a:bodyPr/>
            <a:lstStyle/>
            <a:p>
              <a:endParaRPr lang="en-GB"/>
            </a:p>
          </p:txBody>
        </p:sp>
      </p:grpSp>
      <p:sp>
        <p:nvSpPr>
          <p:cNvPr id="65" name="Rectangle 333"/>
          <p:cNvSpPr>
            <a:spLocks noChangeArrowheads="1"/>
          </p:cNvSpPr>
          <p:nvPr/>
        </p:nvSpPr>
        <p:spPr bwMode="auto">
          <a:xfrm>
            <a:off x="7245350" y="4406900"/>
            <a:ext cx="153987" cy="153987"/>
          </a:xfrm>
          <a:prstGeom prst="rect">
            <a:avLst/>
          </a:prstGeom>
          <a:noFill/>
          <a:ln w="9525">
            <a:noFill/>
            <a:miter lim="800000"/>
            <a:headEnd/>
            <a:tailEnd/>
          </a:ln>
        </p:spPr>
        <p:txBody>
          <a:bodyPr wrap="none" lIns="0" tIns="0" rIns="0" bIns="0">
            <a:spAutoFit/>
          </a:bodyPr>
          <a:lstStyle/>
          <a:p>
            <a:r>
              <a:rPr lang="en-GB" sz="1000">
                <a:solidFill>
                  <a:srgbClr val="000000"/>
                </a:solidFill>
              </a:rPr>
              <a:t>V7</a:t>
            </a:r>
            <a:endParaRPr lang="en-GB" sz="2000">
              <a:solidFill>
                <a:srgbClr val="000000"/>
              </a:solidFill>
            </a:endParaRPr>
          </a:p>
        </p:txBody>
      </p:sp>
      <p:grpSp>
        <p:nvGrpSpPr>
          <p:cNvPr id="66" name="Group 334"/>
          <p:cNvGrpSpPr>
            <a:grpSpLocks/>
          </p:cNvGrpSpPr>
          <p:nvPr/>
        </p:nvGrpSpPr>
        <p:grpSpPr bwMode="auto">
          <a:xfrm>
            <a:off x="3313112" y="2852737"/>
            <a:ext cx="620713" cy="252413"/>
            <a:chOff x="2499" y="2315"/>
            <a:chExt cx="599" cy="299"/>
          </a:xfrm>
        </p:grpSpPr>
        <p:sp>
          <p:nvSpPr>
            <p:cNvPr id="67" name="Rectangle 335"/>
            <p:cNvSpPr>
              <a:spLocks noChangeArrowheads="1"/>
            </p:cNvSpPr>
            <p:nvPr/>
          </p:nvSpPr>
          <p:spPr bwMode="auto">
            <a:xfrm>
              <a:off x="2499" y="2315"/>
              <a:ext cx="599" cy="299"/>
            </a:xfrm>
            <a:prstGeom prst="rect">
              <a:avLst/>
            </a:prstGeom>
            <a:solidFill>
              <a:srgbClr val="FFFF00"/>
            </a:solidFill>
            <a:ln w="9525">
              <a:noFill/>
              <a:miter lim="800000"/>
              <a:headEnd/>
              <a:tailEnd/>
            </a:ln>
          </p:spPr>
          <p:txBody>
            <a:bodyPr/>
            <a:lstStyle/>
            <a:p>
              <a:endParaRPr lang="en-GB"/>
            </a:p>
          </p:txBody>
        </p:sp>
        <p:sp>
          <p:nvSpPr>
            <p:cNvPr id="68" name="Rectangle 336"/>
            <p:cNvSpPr>
              <a:spLocks noChangeArrowheads="1"/>
            </p:cNvSpPr>
            <p:nvPr/>
          </p:nvSpPr>
          <p:spPr bwMode="auto">
            <a:xfrm>
              <a:off x="2499" y="2315"/>
              <a:ext cx="599" cy="299"/>
            </a:xfrm>
            <a:prstGeom prst="rect">
              <a:avLst/>
            </a:prstGeom>
            <a:noFill/>
            <a:ln w="10795" cap="rnd">
              <a:solidFill>
                <a:srgbClr val="000000"/>
              </a:solidFill>
              <a:miter lim="800000"/>
              <a:headEnd/>
              <a:tailEnd/>
            </a:ln>
          </p:spPr>
          <p:txBody>
            <a:bodyPr/>
            <a:lstStyle/>
            <a:p>
              <a:endParaRPr lang="en-GB"/>
            </a:p>
          </p:txBody>
        </p:sp>
      </p:grpSp>
      <p:sp>
        <p:nvSpPr>
          <p:cNvPr id="69" name="Rectangle 337"/>
          <p:cNvSpPr>
            <a:spLocks noChangeArrowheads="1"/>
          </p:cNvSpPr>
          <p:nvPr/>
        </p:nvSpPr>
        <p:spPr bwMode="auto">
          <a:xfrm>
            <a:off x="3513137" y="2903537"/>
            <a:ext cx="152400" cy="152400"/>
          </a:xfrm>
          <a:prstGeom prst="rect">
            <a:avLst/>
          </a:prstGeom>
          <a:noFill/>
          <a:ln w="9525">
            <a:noFill/>
            <a:miter lim="800000"/>
            <a:headEnd/>
            <a:tailEnd/>
          </a:ln>
        </p:spPr>
        <p:txBody>
          <a:bodyPr wrap="none" lIns="0" tIns="0" rIns="0" bIns="0">
            <a:spAutoFit/>
          </a:bodyPr>
          <a:lstStyle/>
          <a:p>
            <a:r>
              <a:rPr lang="en-GB" sz="1000">
                <a:solidFill>
                  <a:srgbClr val="000000"/>
                </a:solidFill>
              </a:rPr>
              <a:t>V1</a:t>
            </a:r>
            <a:endParaRPr lang="en-GB" sz="2000">
              <a:solidFill>
                <a:srgbClr val="000000"/>
              </a:solidFill>
            </a:endParaRPr>
          </a:p>
        </p:txBody>
      </p:sp>
      <p:grpSp>
        <p:nvGrpSpPr>
          <p:cNvPr id="70" name="Group 338"/>
          <p:cNvGrpSpPr>
            <a:grpSpLocks/>
          </p:cNvGrpSpPr>
          <p:nvPr/>
        </p:nvGrpSpPr>
        <p:grpSpPr bwMode="auto">
          <a:xfrm>
            <a:off x="2689225" y="2600325"/>
            <a:ext cx="623887" cy="250825"/>
            <a:chOff x="1901" y="2013"/>
            <a:chExt cx="598" cy="300"/>
          </a:xfrm>
        </p:grpSpPr>
        <p:sp>
          <p:nvSpPr>
            <p:cNvPr id="71" name="Rectangle 339"/>
            <p:cNvSpPr>
              <a:spLocks noChangeArrowheads="1"/>
            </p:cNvSpPr>
            <p:nvPr/>
          </p:nvSpPr>
          <p:spPr bwMode="auto">
            <a:xfrm>
              <a:off x="1901" y="2013"/>
              <a:ext cx="598" cy="300"/>
            </a:xfrm>
            <a:prstGeom prst="rect">
              <a:avLst/>
            </a:prstGeom>
            <a:solidFill>
              <a:srgbClr val="FFFF00"/>
            </a:solidFill>
            <a:ln w="9525">
              <a:noFill/>
              <a:miter lim="800000"/>
              <a:headEnd/>
              <a:tailEnd/>
            </a:ln>
          </p:spPr>
          <p:txBody>
            <a:bodyPr/>
            <a:lstStyle/>
            <a:p>
              <a:endParaRPr lang="en-GB"/>
            </a:p>
          </p:txBody>
        </p:sp>
        <p:sp>
          <p:nvSpPr>
            <p:cNvPr id="72" name="Rectangle 340"/>
            <p:cNvSpPr>
              <a:spLocks noChangeArrowheads="1"/>
            </p:cNvSpPr>
            <p:nvPr/>
          </p:nvSpPr>
          <p:spPr bwMode="auto">
            <a:xfrm>
              <a:off x="1901" y="2013"/>
              <a:ext cx="598" cy="300"/>
            </a:xfrm>
            <a:prstGeom prst="rect">
              <a:avLst/>
            </a:prstGeom>
            <a:noFill/>
            <a:ln w="10795" cap="rnd">
              <a:solidFill>
                <a:srgbClr val="000000"/>
              </a:solidFill>
              <a:miter lim="800000"/>
              <a:headEnd/>
              <a:tailEnd/>
            </a:ln>
          </p:spPr>
          <p:txBody>
            <a:bodyPr/>
            <a:lstStyle/>
            <a:p>
              <a:endParaRPr lang="en-GB"/>
            </a:p>
          </p:txBody>
        </p:sp>
      </p:grpSp>
      <p:sp>
        <p:nvSpPr>
          <p:cNvPr id="73" name="Rectangle 341"/>
          <p:cNvSpPr>
            <a:spLocks noChangeArrowheads="1"/>
          </p:cNvSpPr>
          <p:nvPr/>
        </p:nvSpPr>
        <p:spPr bwMode="auto">
          <a:xfrm>
            <a:off x="2889250" y="2630487"/>
            <a:ext cx="1857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V0</a:t>
            </a:r>
          </a:p>
        </p:txBody>
      </p:sp>
      <p:grpSp>
        <p:nvGrpSpPr>
          <p:cNvPr id="74" name="Group 342"/>
          <p:cNvGrpSpPr>
            <a:grpSpLocks/>
          </p:cNvGrpSpPr>
          <p:nvPr/>
        </p:nvGrpSpPr>
        <p:grpSpPr bwMode="auto">
          <a:xfrm>
            <a:off x="4559300" y="3351212"/>
            <a:ext cx="620712" cy="252413"/>
            <a:chOff x="3699" y="2911"/>
            <a:chExt cx="598" cy="299"/>
          </a:xfrm>
        </p:grpSpPr>
        <p:sp>
          <p:nvSpPr>
            <p:cNvPr id="75" name="Rectangle 343"/>
            <p:cNvSpPr>
              <a:spLocks noChangeArrowheads="1"/>
            </p:cNvSpPr>
            <p:nvPr/>
          </p:nvSpPr>
          <p:spPr bwMode="auto">
            <a:xfrm>
              <a:off x="3699" y="2911"/>
              <a:ext cx="598" cy="299"/>
            </a:xfrm>
            <a:prstGeom prst="rect">
              <a:avLst/>
            </a:prstGeom>
            <a:solidFill>
              <a:srgbClr val="FF6600"/>
            </a:solidFill>
            <a:ln w="9525">
              <a:noFill/>
              <a:miter lim="800000"/>
              <a:headEnd/>
              <a:tailEnd/>
            </a:ln>
          </p:spPr>
          <p:txBody>
            <a:bodyPr/>
            <a:lstStyle/>
            <a:p>
              <a:endParaRPr lang="en-GB"/>
            </a:p>
          </p:txBody>
        </p:sp>
        <p:sp>
          <p:nvSpPr>
            <p:cNvPr id="76" name="Rectangle 344"/>
            <p:cNvSpPr>
              <a:spLocks noChangeArrowheads="1"/>
            </p:cNvSpPr>
            <p:nvPr/>
          </p:nvSpPr>
          <p:spPr bwMode="auto">
            <a:xfrm>
              <a:off x="3699" y="2911"/>
              <a:ext cx="598" cy="299"/>
            </a:xfrm>
            <a:prstGeom prst="rect">
              <a:avLst/>
            </a:prstGeom>
            <a:noFill/>
            <a:ln w="10795" cap="rnd">
              <a:solidFill>
                <a:srgbClr val="000000"/>
              </a:solidFill>
              <a:miter lim="800000"/>
              <a:headEnd/>
              <a:tailEnd/>
            </a:ln>
          </p:spPr>
          <p:txBody>
            <a:bodyPr/>
            <a:lstStyle/>
            <a:p>
              <a:endParaRPr lang="en-GB"/>
            </a:p>
          </p:txBody>
        </p:sp>
      </p:grpSp>
      <p:sp>
        <p:nvSpPr>
          <p:cNvPr id="77" name="Rectangle 345"/>
          <p:cNvSpPr>
            <a:spLocks noChangeArrowheads="1"/>
          </p:cNvSpPr>
          <p:nvPr/>
        </p:nvSpPr>
        <p:spPr bwMode="auto">
          <a:xfrm>
            <a:off x="4757737" y="3403600"/>
            <a:ext cx="1857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V3</a:t>
            </a:r>
          </a:p>
        </p:txBody>
      </p:sp>
      <p:grpSp>
        <p:nvGrpSpPr>
          <p:cNvPr id="78" name="Group 346"/>
          <p:cNvGrpSpPr>
            <a:grpSpLocks/>
          </p:cNvGrpSpPr>
          <p:nvPr/>
        </p:nvGrpSpPr>
        <p:grpSpPr bwMode="auto">
          <a:xfrm>
            <a:off x="3933825" y="3101975"/>
            <a:ext cx="620712" cy="249237"/>
            <a:chOff x="3098" y="2612"/>
            <a:chExt cx="598" cy="299"/>
          </a:xfrm>
        </p:grpSpPr>
        <p:sp>
          <p:nvSpPr>
            <p:cNvPr id="79" name="Rectangle 347"/>
            <p:cNvSpPr>
              <a:spLocks noChangeArrowheads="1"/>
            </p:cNvSpPr>
            <p:nvPr/>
          </p:nvSpPr>
          <p:spPr bwMode="auto">
            <a:xfrm>
              <a:off x="3098" y="2612"/>
              <a:ext cx="598" cy="299"/>
            </a:xfrm>
            <a:prstGeom prst="rect">
              <a:avLst/>
            </a:prstGeom>
            <a:solidFill>
              <a:srgbClr val="FFCC99"/>
            </a:solidFill>
            <a:ln w="9525">
              <a:noFill/>
              <a:miter lim="800000"/>
              <a:headEnd/>
              <a:tailEnd/>
            </a:ln>
          </p:spPr>
          <p:txBody>
            <a:bodyPr/>
            <a:lstStyle/>
            <a:p>
              <a:endParaRPr lang="en-GB"/>
            </a:p>
          </p:txBody>
        </p:sp>
        <p:sp>
          <p:nvSpPr>
            <p:cNvPr id="80" name="Rectangle 348"/>
            <p:cNvSpPr>
              <a:spLocks noChangeArrowheads="1"/>
            </p:cNvSpPr>
            <p:nvPr/>
          </p:nvSpPr>
          <p:spPr bwMode="auto">
            <a:xfrm>
              <a:off x="3098" y="2612"/>
              <a:ext cx="598" cy="299"/>
            </a:xfrm>
            <a:prstGeom prst="rect">
              <a:avLst/>
            </a:prstGeom>
            <a:solidFill>
              <a:srgbClr val="FFCC99"/>
            </a:solidFill>
            <a:ln w="10795" cap="rnd">
              <a:solidFill>
                <a:srgbClr val="000000"/>
              </a:solidFill>
              <a:miter lim="800000"/>
              <a:headEnd/>
              <a:tailEnd/>
            </a:ln>
          </p:spPr>
          <p:txBody>
            <a:bodyPr/>
            <a:lstStyle/>
            <a:p>
              <a:endParaRPr lang="en-GB"/>
            </a:p>
          </p:txBody>
        </p:sp>
      </p:grpSp>
      <p:sp>
        <p:nvSpPr>
          <p:cNvPr id="81" name="Rectangle 349"/>
          <p:cNvSpPr>
            <a:spLocks noChangeArrowheads="1"/>
          </p:cNvSpPr>
          <p:nvPr/>
        </p:nvSpPr>
        <p:spPr bwMode="auto">
          <a:xfrm>
            <a:off x="4133850" y="3152775"/>
            <a:ext cx="1857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V2</a:t>
            </a:r>
          </a:p>
        </p:txBody>
      </p:sp>
      <p:grpSp>
        <p:nvGrpSpPr>
          <p:cNvPr id="82" name="Group 350"/>
          <p:cNvGrpSpPr>
            <a:grpSpLocks/>
          </p:cNvGrpSpPr>
          <p:nvPr/>
        </p:nvGrpSpPr>
        <p:grpSpPr bwMode="auto">
          <a:xfrm>
            <a:off x="6424612" y="4105275"/>
            <a:ext cx="620713" cy="252412"/>
            <a:chOff x="5494" y="3811"/>
            <a:chExt cx="598" cy="299"/>
          </a:xfrm>
        </p:grpSpPr>
        <p:sp>
          <p:nvSpPr>
            <p:cNvPr id="83" name="Rectangle 351"/>
            <p:cNvSpPr>
              <a:spLocks noChangeArrowheads="1"/>
            </p:cNvSpPr>
            <p:nvPr/>
          </p:nvSpPr>
          <p:spPr bwMode="auto">
            <a:xfrm>
              <a:off x="5494" y="3811"/>
              <a:ext cx="598" cy="299"/>
            </a:xfrm>
            <a:prstGeom prst="rect">
              <a:avLst/>
            </a:prstGeom>
            <a:solidFill>
              <a:srgbClr val="3366FF"/>
            </a:solidFill>
            <a:ln w="9525">
              <a:noFill/>
              <a:miter lim="800000"/>
              <a:headEnd/>
              <a:tailEnd/>
            </a:ln>
          </p:spPr>
          <p:txBody>
            <a:bodyPr/>
            <a:lstStyle/>
            <a:p>
              <a:endParaRPr lang="en-GB"/>
            </a:p>
          </p:txBody>
        </p:sp>
        <p:sp>
          <p:nvSpPr>
            <p:cNvPr id="84" name="Rectangle 352"/>
            <p:cNvSpPr>
              <a:spLocks noChangeArrowheads="1"/>
            </p:cNvSpPr>
            <p:nvPr/>
          </p:nvSpPr>
          <p:spPr bwMode="auto">
            <a:xfrm>
              <a:off x="5494" y="3811"/>
              <a:ext cx="598" cy="299"/>
            </a:xfrm>
            <a:prstGeom prst="rect">
              <a:avLst/>
            </a:prstGeom>
            <a:noFill/>
            <a:ln w="10795" cap="rnd">
              <a:solidFill>
                <a:srgbClr val="000000"/>
              </a:solidFill>
              <a:miter lim="800000"/>
              <a:headEnd/>
              <a:tailEnd/>
            </a:ln>
          </p:spPr>
          <p:txBody>
            <a:bodyPr/>
            <a:lstStyle/>
            <a:p>
              <a:endParaRPr lang="en-GB"/>
            </a:p>
          </p:txBody>
        </p:sp>
      </p:grpSp>
      <p:sp>
        <p:nvSpPr>
          <p:cNvPr id="85" name="Rectangle 353"/>
          <p:cNvSpPr>
            <a:spLocks noChangeArrowheads="1"/>
          </p:cNvSpPr>
          <p:nvPr/>
        </p:nvSpPr>
        <p:spPr bwMode="auto">
          <a:xfrm>
            <a:off x="6621462" y="4135437"/>
            <a:ext cx="1857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V6</a:t>
            </a:r>
          </a:p>
        </p:txBody>
      </p:sp>
      <p:grpSp>
        <p:nvGrpSpPr>
          <p:cNvPr id="86" name="Group 354"/>
          <p:cNvGrpSpPr>
            <a:grpSpLocks/>
          </p:cNvGrpSpPr>
          <p:nvPr/>
        </p:nvGrpSpPr>
        <p:grpSpPr bwMode="auto">
          <a:xfrm>
            <a:off x="5800725" y="3856037"/>
            <a:ext cx="623887" cy="249238"/>
            <a:chOff x="4895" y="3512"/>
            <a:chExt cx="599" cy="299"/>
          </a:xfrm>
        </p:grpSpPr>
        <p:sp>
          <p:nvSpPr>
            <p:cNvPr id="87" name="Rectangle 355"/>
            <p:cNvSpPr>
              <a:spLocks noChangeArrowheads="1"/>
            </p:cNvSpPr>
            <p:nvPr/>
          </p:nvSpPr>
          <p:spPr bwMode="auto">
            <a:xfrm>
              <a:off x="4895" y="3512"/>
              <a:ext cx="599" cy="299"/>
            </a:xfrm>
            <a:prstGeom prst="rect">
              <a:avLst/>
            </a:prstGeom>
            <a:solidFill>
              <a:srgbClr val="99CCFF"/>
            </a:solidFill>
            <a:ln w="9525">
              <a:noFill/>
              <a:miter lim="800000"/>
              <a:headEnd/>
              <a:tailEnd/>
            </a:ln>
          </p:spPr>
          <p:txBody>
            <a:bodyPr/>
            <a:lstStyle/>
            <a:p>
              <a:endParaRPr lang="en-GB"/>
            </a:p>
          </p:txBody>
        </p:sp>
        <p:sp>
          <p:nvSpPr>
            <p:cNvPr id="88" name="Rectangle 356"/>
            <p:cNvSpPr>
              <a:spLocks noChangeArrowheads="1"/>
            </p:cNvSpPr>
            <p:nvPr/>
          </p:nvSpPr>
          <p:spPr bwMode="auto">
            <a:xfrm>
              <a:off x="4895" y="3512"/>
              <a:ext cx="599" cy="299"/>
            </a:xfrm>
            <a:prstGeom prst="rect">
              <a:avLst/>
            </a:prstGeom>
            <a:noFill/>
            <a:ln w="10795" cap="rnd">
              <a:solidFill>
                <a:srgbClr val="000000"/>
              </a:solidFill>
              <a:miter lim="800000"/>
              <a:headEnd/>
              <a:tailEnd/>
            </a:ln>
          </p:spPr>
          <p:txBody>
            <a:bodyPr/>
            <a:lstStyle/>
            <a:p>
              <a:endParaRPr lang="en-GB"/>
            </a:p>
          </p:txBody>
        </p:sp>
      </p:grpSp>
      <p:sp>
        <p:nvSpPr>
          <p:cNvPr id="89" name="Rectangle 357"/>
          <p:cNvSpPr>
            <a:spLocks noChangeArrowheads="1"/>
          </p:cNvSpPr>
          <p:nvPr/>
        </p:nvSpPr>
        <p:spPr bwMode="auto">
          <a:xfrm>
            <a:off x="6000750" y="3895725"/>
            <a:ext cx="1857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V5</a:t>
            </a:r>
          </a:p>
        </p:txBody>
      </p:sp>
      <p:grpSp>
        <p:nvGrpSpPr>
          <p:cNvPr id="90" name="Group 358"/>
          <p:cNvGrpSpPr>
            <a:grpSpLocks/>
          </p:cNvGrpSpPr>
          <p:nvPr/>
        </p:nvGrpSpPr>
        <p:grpSpPr bwMode="auto">
          <a:xfrm>
            <a:off x="5180012" y="3605212"/>
            <a:ext cx="620713" cy="250825"/>
            <a:chOff x="4297" y="3212"/>
            <a:chExt cx="598" cy="300"/>
          </a:xfrm>
        </p:grpSpPr>
        <p:sp>
          <p:nvSpPr>
            <p:cNvPr id="91" name="Rectangle 359"/>
            <p:cNvSpPr>
              <a:spLocks noChangeArrowheads="1"/>
            </p:cNvSpPr>
            <p:nvPr/>
          </p:nvSpPr>
          <p:spPr bwMode="auto">
            <a:xfrm>
              <a:off x="4297" y="3212"/>
              <a:ext cx="598" cy="300"/>
            </a:xfrm>
            <a:prstGeom prst="rect">
              <a:avLst/>
            </a:prstGeom>
            <a:solidFill>
              <a:srgbClr val="FF99CC"/>
            </a:solidFill>
            <a:ln w="9525">
              <a:noFill/>
              <a:miter lim="800000"/>
              <a:headEnd/>
              <a:tailEnd/>
            </a:ln>
          </p:spPr>
          <p:txBody>
            <a:bodyPr/>
            <a:lstStyle/>
            <a:p>
              <a:endParaRPr lang="en-GB"/>
            </a:p>
          </p:txBody>
        </p:sp>
        <p:sp>
          <p:nvSpPr>
            <p:cNvPr id="92" name="Rectangle 360"/>
            <p:cNvSpPr>
              <a:spLocks noChangeArrowheads="1"/>
            </p:cNvSpPr>
            <p:nvPr/>
          </p:nvSpPr>
          <p:spPr bwMode="auto">
            <a:xfrm>
              <a:off x="4297" y="3212"/>
              <a:ext cx="598" cy="300"/>
            </a:xfrm>
            <a:prstGeom prst="rect">
              <a:avLst/>
            </a:prstGeom>
            <a:noFill/>
            <a:ln w="10795" cap="rnd">
              <a:solidFill>
                <a:srgbClr val="000000"/>
              </a:solidFill>
              <a:miter lim="800000"/>
              <a:headEnd/>
              <a:tailEnd/>
            </a:ln>
          </p:spPr>
          <p:txBody>
            <a:bodyPr/>
            <a:lstStyle/>
            <a:p>
              <a:endParaRPr lang="en-GB"/>
            </a:p>
          </p:txBody>
        </p:sp>
      </p:grpSp>
      <p:sp>
        <p:nvSpPr>
          <p:cNvPr id="93" name="Rectangle 361"/>
          <p:cNvSpPr>
            <a:spLocks noChangeArrowheads="1"/>
          </p:cNvSpPr>
          <p:nvPr/>
        </p:nvSpPr>
        <p:spPr bwMode="auto">
          <a:xfrm>
            <a:off x="5380037" y="3644900"/>
            <a:ext cx="1857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V4</a:t>
            </a:r>
          </a:p>
        </p:txBody>
      </p:sp>
      <p:grpSp>
        <p:nvGrpSpPr>
          <p:cNvPr id="94" name="Group 362"/>
          <p:cNvGrpSpPr>
            <a:grpSpLocks/>
          </p:cNvGrpSpPr>
          <p:nvPr/>
        </p:nvGrpSpPr>
        <p:grpSpPr bwMode="auto">
          <a:xfrm>
            <a:off x="7045325" y="4357687"/>
            <a:ext cx="620712" cy="250825"/>
            <a:chOff x="6092" y="4110"/>
            <a:chExt cx="599" cy="299"/>
          </a:xfrm>
        </p:grpSpPr>
        <p:sp>
          <p:nvSpPr>
            <p:cNvPr id="95" name="Rectangle 363"/>
            <p:cNvSpPr>
              <a:spLocks noChangeArrowheads="1"/>
            </p:cNvSpPr>
            <p:nvPr/>
          </p:nvSpPr>
          <p:spPr bwMode="auto">
            <a:xfrm>
              <a:off x="6092" y="4110"/>
              <a:ext cx="599" cy="299"/>
            </a:xfrm>
            <a:prstGeom prst="rect">
              <a:avLst/>
            </a:prstGeom>
            <a:solidFill>
              <a:srgbClr val="99CCFF"/>
            </a:solidFill>
            <a:ln w="9525">
              <a:noFill/>
              <a:miter lim="800000"/>
              <a:headEnd/>
              <a:tailEnd/>
            </a:ln>
          </p:spPr>
          <p:txBody>
            <a:bodyPr/>
            <a:lstStyle/>
            <a:p>
              <a:endParaRPr lang="en-GB"/>
            </a:p>
          </p:txBody>
        </p:sp>
        <p:sp>
          <p:nvSpPr>
            <p:cNvPr id="96" name="Rectangle 364"/>
            <p:cNvSpPr>
              <a:spLocks noChangeArrowheads="1"/>
            </p:cNvSpPr>
            <p:nvPr/>
          </p:nvSpPr>
          <p:spPr bwMode="auto">
            <a:xfrm>
              <a:off x="6092" y="4110"/>
              <a:ext cx="599" cy="299"/>
            </a:xfrm>
            <a:prstGeom prst="rect">
              <a:avLst/>
            </a:prstGeom>
            <a:noFill/>
            <a:ln w="10795" cap="rnd">
              <a:solidFill>
                <a:srgbClr val="000000"/>
              </a:solidFill>
              <a:miter lim="800000"/>
              <a:headEnd/>
              <a:tailEnd/>
            </a:ln>
          </p:spPr>
          <p:txBody>
            <a:bodyPr/>
            <a:lstStyle/>
            <a:p>
              <a:endParaRPr lang="en-GB"/>
            </a:p>
          </p:txBody>
        </p:sp>
      </p:grpSp>
      <p:sp>
        <p:nvSpPr>
          <p:cNvPr id="97" name="Rectangle 365"/>
          <p:cNvSpPr>
            <a:spLocks noChangeArrowheads="1"/>
          </p:cNvSpPr>
          <p:nvPr/>
        </p:nvSpPr>
        <p:spPr bwMode="auto">
          <a:xfrm>
            <a:off x="7245350" y="4395787"/>
            <a:ext cx="1857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V7</a:t>
            </a:r>
          </a:p>
        </p:txBody>
      </p:sp>
      <p:grpSp>
        <p:nvGrpSpPr>
          <p:cNvPr id="98" name="Group 366"/>
          <p:cNvGrpSpPr>
            <a:grpSpLocks/>
          </p:cNvGrpSpPr>
          <p:nvPr/>
        </p:nvGrpSpPr>
        <p:grpSpPr bwMode="auto">
          <a:xfrm>
            <a:off x="3313112" y="2852737"/>
            <a:ext cx="620713" cy="252413"/>
            <a:chOff x="2499" y="2315"/>
            <a:chExt cx="599" cy="299"/>
          </a:xfrm>
        </p:grpSpPr>
        <p:sp>
          <p:nvSpPr>
            <p:cNvPr id="99" name="Rectangle 367"/>
            <p:cNvSpPr>
              <a:spLocks noChangeArrowheads="1"/>
            </p:cNvSpPr>
            <p:nvPr/>
          </p:nvSpPr>
          <p:spPr bwMode="auto">
            <a:xfrm>
              <a:off x="2499" y="2315"/>
              <a:ext cx="599" cy="299"/>
            </a:xfrm>
            <a:prstGeom prst="rect">
              <a:avLst/>
            </a:prstGeom>
            <a:solidFill>
              <a:srgbClr val="FFFF00"/>
            </a:solidFill>
            <a:ln w="9525">
              <a:noFill/>
              <a:miter lim="800000"/>
              <a:headEnd/>
              <a:tailEnd/>
            </a:ln>
          </p:spPr>
          <p:txBody>
            <a:bodyPr/>
            <a:lstStyle/>
            <a:p>
              <a:endParaRPr lang="en-GB"/>
            </a:p>
          </p:txBody>
        </p:sp>
        <p:sp>
          <p:nvSpPr>
            <p:cNvPr id="100" name="Rectangle 368"/>
            <p:cNvSpPr>
              <a:spLocks noChangeArrowheads="1"/>
            </p:cNvSpPr>
            <p:nvPr/>
          </p:nvSpPr>
          <p:spPr bwMode="auto">
            <a:xfrm>
              <a:off x="2499" y="2315"/>
              <a:ext cx="599" cy="299"/>
            </a:xfrm>
            <a:prstGeom prst="rect">
              <a:avLst/>
            </a:prstGeom>
            <a:noFill/>
            <a:ln w="10795" cap="rnd">
              <a:solidFill>
                <a:srgbClr val="000000"/>
              </a:solidFill>
              <a:miter lim="800000"/>
              <a:headEnd/>
              <a:tailEnd/>
            </a:ln>
          </p:spPr>
          <p:txBody>
            <a:bodyPr/>
            <a:lstStyle/>
            <a:p>
              <a:endParaRPr lang="en-GB"/>
            </a:p>
          </p:txBody>
        </p:sp>
      </p:grpSp>
      <p:sp>
        <p:nvSpPr>
          <p:cNvPr id="101" name="Rectangle 369"/>
          <p:cNvSpPr>
            <a:spLocks noChangeArrowheads="1"/>
          </p:cNvSpPr>
          <p:nvPr/>
        </p:nvSpPr>
        <p:spPr bwMode="auto">
          <a:xfrm>
            <a:off x="3513137" y="2903537"/>
            <a:ext cx="1857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V1</a:t>
            </a:r>
          </a:p>
        </p:txBody>
      </p:sp>
      <p:sp>
        <p:nvSpPr>
          <p:cNvPr id="102" name="Rectangle 370"/>
          <p:cNvSpPr>
            <a:spLocks noChangeArrowheads="1"/>
          </p:cNvSpPr>
          <p:nvPr/>
        </p:nvSpPr>
        <p:spPr bwMode="auto">
          <a:xfrm>
            <a:off x="2273300" y="3281362"/>
            <a:ext cx="211137" cy="4763"/>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3" name="Rectangle 371"/>
          <p:cNvSpPr>
            <a:spLocks noChangeArrowheads="1"/>
          </p:cNvSpPr>
          <p:nvPr/>
        </p:nvSpPr>
        <p:spPr bwMode="auto">
          <a:xfrm>
            <a:off x="2273300" y="3303587"/>
            <a:ext cx="211137" cy="4763"/>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4" name="Rectangle 372"/>
          <p:cNvSpPr>
            <a:spLocks noChangeArrowheads="1"/>
          </p:cNvSpPr>
          <p:nvPr/>
        </p:nvSpPr>
        <p:spPr bwMode="auto">
          <a:xfrm>
            <a:off x="2273300" y="331470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5" name="Rectangle 373"/>
          <p:cNvSpPr>
            <a:spLocks noChangeArrowheads="1"/>
          </p:cNvSpPr>
          <p:nvPr/>
        </p:nvSpPr>
        <p:spPr bwMode="auto">
          <a:xfrm>
            <a:off x="2273300" y="33321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6" name="Rectangle 374"/>
          <p:cNvSpPr>
            <a:spLocks noChangeArrowheads="1"/>
          </p:cNvSpPr>
          <p:nvPr/>
        </p:nvSpPr>
        <p:spPr bwMode="auto">
          <a:xfrm>
            <a:off x="2273300" y="33432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7" name="Rectangle 375"/>
          <p:cNvSpPr>
            <a:spLocks noChangeArrowheads="1"/>
          </p:cNvSpPr>
          <p:nvPr/>
        </p:nvSpPr>
        <p:spPr bwMode="auto">
          <a:xfrm>
            <a:off x="2273300" y="33559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8" name="Rectangle 376"/>
          <p:cNvSpPr>
            <a:spLocks noChangeArrowheads="1"/>
          </p:cNvSpPr>
          <p:nvPr/>
        </p:nvSpPr>
        <p:spPr bwMode="auto">
          <a:xfrm>
            <a:off x="2273300" y="33718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9" name="Rectangle 377"/>
          <p:cNvSpPr>
            <a:spLocks noChangeArrowheads="1"/>
          </p:cNvSpPr>
          <p:nvPr/>
        </p:nvSpPr>
        <p:spPr bwMode="auto">
          <a:xfrm>
            <a:off x="2273300" y="33940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0" name="Rectangle 378"/>
          <p:cNvSpPr>
            <a:spLocks noChangeArrowheads="1"/>
          </p:cNvSpPr>
          <p:nvPr/>
        </p:nvSpPr>
        <p:spPr bwMode="auto">
          <a:xfrm>
            <a:off x="2273300" y="34067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1" name="Rectangle 379"/>
          <p:cNvSpPr>
            <a:spLocks noChangeArrowheads="1"/>
          </p:cNvSpPr>
          <p:nvPr/>
        </p:nvSpPr>
        <p:spPr bwMode="auto">
          <a:xfrm>
            <a:off x="2273300" y="341788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2" name="Rectangle 380"/>
          <p:cNvSpPr>
            <a:spLocks noChangeArrowheads="1"/>
          </p:cNvSpPr>
          <p:nvPr/>
        </p:nvSpPr>
        <p:spPr bwMode="auto">
          <a:xfrm>
            <a:off x="2273300" y="34337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3" name="Rectangle 381"/>
          <p:cNvSpPr>
            <a:spLocks noChangeArrowheads="1"/>
          </p:cNvSpPr>
          <p:nvPr/>
        </p:nvSpPr>
        <p:spPr bwMode="auto">
          <a:xfrm>
            <a:off x="2273300" y="345122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4" name="Rectangle 382"/>
          <p:cNvSpPr>
            <a:spLocks noChangeArrowheads="1"/>
          </p:cNvSpPr>
          <p:nvPr/>
        </p:nvSpPr>
        <p:spPr bwMode="auto">
          <a:xfrm>
            <a:off x="2273300" y="346868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5" name="Rectangle 383"/>
          <p:cNvSpPr>
            <a:spLocks noChangeArrowheads="1"/>
          </p:cNvSpPr>
          <p:nvPr/>
        </p:nvSpPr>
        <p:spPr bwMode="auto">
          <a:xfrm>
            <a:off x="2273300" y="3484562"/>
            <a:ext cx="211137" cy="1588"/>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6" name="Rectangle 384"/>
          <p:cNvSpPr>
            <a:spLocks noChangeArrowheads="1"/>
          </p:cNvSpPr>
          <p:nvPr/>
        </p:nvSpPr>
        <p:spPr bwMode="auto">
          <a:xfrm>
            <a:off x="2273300" y="350202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7" name="Rectangle 385"/>
          <p:cNvSpPr>
            <a:spLocks noChangeArrowheads="1"/>
          </p:cNvSpPr>
          <p:nvPr/>
        </p:nvSpPr>
        <p:spPr bwMode="auto">
          <a:xfrm>
            <a:off x="2273300" y="35131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8" name="Rectangle 386"/>
          <p:cNvSpPr>
            <a:spLocks noChangeArrowheads="1"/>
          </p:cNvSpPr>
          <p:nvPr/>
        </p:nvSpPr>
        <p:spPr bwMode="auto">
          <a:xfrm>
            <a:off x="2273300" y="35353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9" name="Rectangle 387"/>
          <p:cNvSpPr>
            <a:spLocks noChangeArrowheads="1"/>
          </p:cNvSpPr>
          <p:nvPr/>
        </p:nvSpPr>
        <p:spPr bwMode="auto">
          <a:xfrm>
            <a:off x="2273300" y="3546475"/>
            <a:ext cx="211137" cy="4762"/>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0" name="Rectangle 388"/>
          <p:cNvSpPr>
            <a:spLocks noChangeArrowheads="1"/>
          </p:cNvSpPr>
          <p:nvPr/>
        </p:nvSpPr>
        <p:spPr bwMode="auto">
          <a:xfrm>
            <a:off x="2273300" y="35639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1" name="Rectangle 389"/>
          <p:cNvSpPr>
            <a:spLocks noChangeArrowheads="1"/>
          </p:cNvSpPr>
          <p:nvPr/>
        </p:nvSpPr>
        <p:spPr bwMode="auto">
          <a:xfrm>
            <a:off x="2273300" y="3597275"/>
            <a:ext cx="211137" cy="4762"/>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grpSp>
        <p:nvGrpSpPr>
          <p:cNvPr id="123" name="Group 391"/>
          <p:cNvGrpSpPr>
            <a:grpSpLocks/>
          </p:cNvGrpSpPr>
          <p:nvPr/>
        </p:nvGrpSpPr>
        <p:grpSpPr bwMode="auto">
          <a:xfrm>
            <a:off x="2273300" y="3605212"/>
            <a:ext cx="207962" cy="500063"/>
            <a:chOff x="1501" y="3212"/>
            <a:chExt cx="198" cy="599"/>
          </a:xfrm>
        </p:grpSpPr>
        <p:sp>
          <p:nvSpPr>
            <p:cNvPr id="124" name="Freeform 392"/>
            <p:cNvSpPr>
              <a:spLocks/>
            </p:cNvSpPr>
            <p:nvPr/>
          </p:nvSpPr>
          <p:spPr bwMode="auto">
            <a:xfrm>
              <a:off x="1501" y="3212"/>
              <a:ext cx="198" cy="599"/>
            </a:xfrm>
            <a:custGeom>
              <a:avLst/>
              <a:gdLst/>
              <a:ahLst/>
              <a:cxnLst>
                <a:cxn ang="0">
                  <a:pos x="0" y="449"/>
                </a:cxn>
                <a:cxn ang="0">
                  <a:pos x="49" y="449"/>
                </a:cxn>
                <a:cxn ang="0">
                  <a:pos x="49" y="0"/>
                </a:cxn>
                <a:cxn ang="0">
                  <a:pos x="148" y="0"/>
                </a:cxn>
                <a:cxn ang="0">
                  <a:pos x="148" y="449"/>
                </a:cxn>
                <a:cxn ang="0">
                  <a:pos x="198" y="449"/>
                </a:cxn>
                <a:cxn ang="0">
                  <a:pos x="99" y="599"/>
                </a:cxn>
                <a:cxn ang="0">
                  <a:pos x="0" y="449"/>
                </a:cxn>
              </a:cxnLst>
              <a:rect l="0" t="0" r="r" b="b"/>
              <a:pathLst>
                <a:path w="198" h="599">
                  <a:moveTo>
                    <a:pt x="0" y="449"/>
                  </a:moveTo>
                  <a:lnTo>
                    <a:pt x="49" y="449"/>
                  </a:lnTo>
                  <a:lnTo>
                    <a:pt x="49" y="0"/>
                  </a:lnTo>
                  <a:lnTo>
                    <a:pt x="148" y="0"/>
                  </a:lnTo>
                  <a:lnTo>
                    <a:pt x="148" y="449"/>
                  </a:lnTo>
                  <a:lnTo>
                    <a:pt x="198" y="449"/>
                  </a:lnTo>
                  <a:lnTo>
                    <a:pt x="99" y="599"/>
                  </a:lnTo>
                  <a:lnTo>
                    <a:pt x="0" y="449"/>
                  </a:lnTo>
                  <a:close/>
                </a:path>
              </a:pathLst>
            </a:custGeom>
            <a:solidFill>
              <a:srgbClr val="FF99CC"/>
            </a:solidFill>
            <a:ln w="9525">
              <a:noFill/>
              <a:round/>
              <a:headEnd/>
              <a:tailEnd/>
            </a:ln>
          </p:spPr>
          <p:txBody>
            <a:bodyPr/>
            <a:lstStyle/>
            <a:p>
              <a:endParaRPr lang="en-GB"/>
            </a:p>
          </p:txBody>
        </p:sp>
        <p:sp>
          <p:nvSpPr>
            <p:cNvPr id="125" name="Freeform 393"/>
            <p:cNvSpPr>
              <a:spLocks/>
            </p:cNvSpPr>
            <p:nvPr/>
          </p:nvSpPr>
          <p:spPr bwMode="auto">
            <a:xfrm>
              <a:off x="1501" y="3212"/>
              <a:ext cx="198" cy="599"/>
            </a:xfrm>
            <a:custGeom>
              <a:avLst/>
              <a:gdLst/>
              <a:ahLst/>
              <a:cxnLst>
                <a:cxn ang="0">
                  <a:pos x="0" y="449"/>
                </a:cxn>
                <a:cxn ang="0">
                  <a:pos x="49" y="449"/>
                </a:cxn>
                <a:cxn ang="0">
                  <a:pos x="49" y="0"/>
                </a:cxn>
                <a:cxn ang="0">
                  <a:pos x="148" y="0"/>
                </a:cxn>
                <a:cxn ang="0">
                  <a:pos x="148" y="449"/>
                </a:cxn>
                <a:cxn ang="0">
                  <a:pos x="198" y="449"/>
                </a:cxn>
                <a:cxn ang="0">
                  <a:pos x="99" y="599"/>
                </a:cxn>
                <a:cxn ang="0">
                  <a:pos x="0" y="449"/>
                </a:cxn>
              </a:cxnLst>
              <a:rect l="0" t="0" r="r" b="b"/>
              <a:pathLst>
                <a:path w="198" h="599">
                  <a:moveTo>
                    <a:pt x="0" y="449"/>
                  </a:moveTo>
                  <a:lnTo>
                    <a:pt x="49" y="449"/>
                  </a:lnTo>
                  <a:lnTo>
                    <a:pt x="49" y="0"/>
                  </a:lnTo>
                  <a:lnTo>
                    <a:pt x="148" y="0"/>
                  </a:lnTo>
                  <a:lnTo>
                    <a:pt x="148" y="449"/>
                  </a:lnTo>
                  <a:lnTo>
                    <a:pt x="198" y="449"/>
                  </a:lnTo>
                  <a:lnTo>
                    <a:pt x="99" y="599"/>
                  </a:lnTo>
                  <a:lnTo>
                    <a:pt x="0" y="449"/>
                  </a:lnTo>
                  <a:close/>
                </a:path>
              </a:pathLst>
            </a:custGeom>
            <a:noFill/>
            <a:ln w="8255" cap="rnd">
              <a:solidFill>
                <a:srgbClr val="000000"/>
              </a:solidFill>
              <a:prstDash val="solid"/>
              <a:round/>
              <a:headEnd/>
              <a:tailEnd/>
            </a:ln>
          </p:spPr>
          <p:txBody>
            <a:bodyPr/>
            <a:lstStyle/>
            <a:p>
              <a:endParaRPr lang="en-GB"/>
            </a:p>
          </p:txBody>
        </p:sp>
      </p:grpSp>
      <p:sp>
        <p:nvSpPr>
          <p:cNvPr id="126" name="Rectangle 394"/>
          <p:cNvSpPr>
            <a:spLocks noChangeArrowheads="1"/>
          </p:cNvSpPr>
          <p:nvPr/>
        </p:nvSpPr>
        <p:spPr bwMode="auto">
          <a:xfrm>
            <a:off x="2273300" y="4105275"/>
            <a:ext cx="207962" cy="4762"/>
          </a:xfrm>
          <a:prstGeom prst="rect">
            <a:avLst/>
          </a:prstGeom>
          <a:solidFill>
            <a:srgbClr val="3333CC"/>
          </a:solidFill>
          <a:ln w="9525">
            <a:noFill/>
            <a:miter lim="800000"/>
            <a:headEnd/>
            <a:tailEnd/>
          </a:ln>
        </p:spPr>
        <p:txBody>
          <a:bodyPr/>
          <a:lstStyle/>
          <a:p>
            <a:endParaRPr lang="en-GB"/>
          </a:p>
        </p:txBody>
      </p:sp>
      <p:sp>
        <p:nvSpPr>
          <p:cNvPr id="127" name="Rectangle 395"/>
          <p:cNvSpPr>
            <a:spLocks noChangeArrowheads="1"/>
          </p:cNvSpPr>
          <p:nvPr/>
        </p:nvSpPr>
        <p:spPr bwMode="auto">
          <a:xfrm>
            <a:off x="2273300" y="4116387"/>
            <a:ext cx="207962" cy="4763"/>
          </a:xfrm>
          <a:prstGeom prst="rect">
            <a:avLst/>
          </a:prstGeom>
          <a:solidFill>
            <a:srgbClr val="3737CC"/>
          </a:solidFill>
          <a:ln w="9525">
            <a:noFill/>
            <a:miter lim="800000"/>
            <a:headEnd/>
            <a:tailEnd/>
          </a:ln>
        </p:spPr>
        <p:txBody>
          <a:bodyPr/>
          <a:lstStyle/>
          <a:p>
            <a:endParaRPr lang="en-GB"/>
          </a:p>
        </p:txBody>
      </p:sp>
      <p:sp>
        <p:nvSpPr>
          <p:cNvPr id="128" name="Rectangle 396"/>
          <p:cNvSpPr>
            <a:spLocks noChangeArrowheads="1"/>
          </p:cNvSpPr>
          <p:nvPr/>
        </p:nvSpPr>
        <p:spPr bwMode="auto">
          <a:xfrm>
            <a:off x="2273300" y="4127500"/>
            <a:ext cx="207962" cy="3175"/>
          </a:xfrm>
          <a:prstGeom prst="rect">
            <a:avLst/>
          </a:prstGeom>
          <a:solidFill>
            <a:srgbClr val="3B3BCD"/>
          </a:solidFill>
          <a:ln w="9525">
            <a:noFill/>
            <a:miter lim="800000"/>
            <a:headEnd/>
            <a:tailEnd/>
          </a:ln>
        </p:spPr>
        <p:txBody>
          <a:bodyPr/>
          <a:lstStyle/>
          <a:p>
            <a:endParaRPr lang="en-GB"/>
          </a:p>
        </p:txBody>
      </p:sp>
      <p:sp>
        <p:nvSpPr>
          <p:cNvPr id="129" name="Rectangle 397"/>
          <p:cNvSpPr>
            <a:spLocks noChangeArrowheads="1"/>
          </p:cNvSpPr>
          <p:nvPr/>
        </p:nvSpPr>
        <p:spPr bwMode="auto">
          <a:xfrm>
            <a:off x="2273300" y="4144962"/>
            <a:ext cx="207962" cy="3175"/>
          </a:xfrm>
          <a:prstGeom prst="rect">
            <a:avLst/>
          </a:prstGeom>
          <a:solidFill>
            <a:srgbClr val="4343CD"/>
          </a:solidFill>
          <a:ln w="9525">
            <a:noFill/>
            <a:miter lim="800000"/>
            <a:headEnd/>
            <a:tailEnd/>
          </a:ln>
        </p:spPr>
        <p:txBody>
          <a:bodyPr/>
          <a:lstStyle/>
          <a:p>
            <a:endParaRPr lang="en-GB"/>
          </a:p>
        </p:txBody>
      </p:sp>
      <p:sp>
        <p:nvSpPr>
          <p:cNvPr id="130" name="Rectangle 398"/>
          <p:cNvSpPr>
            <a:spLocks noChangeArrowheads="1"/>
          </p:cNvSpPr>
          <p:nvPr/>
        </p:nvSpPr>
        <p:spPr bwMode="auto">
          <a:xfrm>
            <a:off x="2273300" y="4162425"/>
            <a:ext cx="207962" cy="3175"/>
          </a:xfrm>
          <a:prstGeom prst="rect">
            <a:avLst/>
          </a:prstGeom>
          <a:solidFill>
            <a:srgbClr val="4B4BCE"/>
          </a:solidFill>
          <a:ln w="9525">
            <a:noFill/>
            <a:miter lim="800000"/>
            <a:headEnd/>
            <a:tailEnd/>
          </a:ln>
        </p:spPr>
        <p:txBody>
          <a:bodyPr/>
          <a:lstStyle/>
          <a:p>
            <a:endParaRPr lang="en-GB"/>
          </a:p>
        </p:txBody>
      </p:sp>
      <p:sp>
        <p:nvSpPr>
          <p:cNvPr id="131" name="Rectangle 399"/>
          <p:cNvSpPr>
            <a:spLocks noChangeArrowheads="1"/>
          </p:cNvSpPr>
          <p:nvPr/>
        </p:nvSpPr>
        <p:spPr bwMode="auto">
          <a:xfrm>
            <a:off x="2273300" y="4168775"/>
            <a:ext cx="207962" cy="3175"/>
          </a:xfrm>
          <a:prstGeom prst="rect">
            <a:avLst/>
          </a:prstGeom>
          <a:solidFill>
            <a:srgbClr val="4F4FCF"/>
          </a:solidFill>
          <a:ln w="9525">
            <a:noFill/>
            <a:miter lim="800000"/>
            <a:headEnd/>
            <a:tailEnd/>
          </a:ln>
        </p:spPr>
        <p:txBody>
          <a:bodyPr/>
          <a:lstStyle/>
          <a:p>
            <a:endParaRPr lang="en-GB"/>
          </a:p>
        </p:txBody>
      </p:sp>
      <p:sp>
        <p:nvSpPr>
          <p:cNvPr id="132" name="Rectangle 400"/>
          <p:cNvSpPr>
            <a:spLocks noChangeArrowheads="1"/>
          </p:cNvSpPr>
          <p:nvPr/>
        </p:nvSpPr>
        <p:spPr bwMode="auto">
          <a:xfrm>
            <a:off x="2273300" y="4178300"/>
            <a:ext cx="207962" cy="3175"/>
          </a:xfrm>
          <a:prstGeom prst="rect">
            <a:avLst/>
          </a:prstGeom>
          <a:solidFill>
            <a:srgbClr val="5353CF"/>
          </a:solidFill>
          <a:ln w="9525">
            <a:noFill/>
            <a:miter lim="800000"/>
            <a:headEnd/>
            <a:tailEnd/>
          </a:ln>
        </p:spPr>
        <p:txBody>
          <a:bodyPr/>
          <a:lstStyle/>
          <a:p>
            <a:endParaRPr lang="en-GB"/>
          </a:p>
        </p:txBody>
      </p:sp>
      <p:sp>
        <p:nvSpPr>
          <p:cNvPr id="133" name="Rectangle 401"/>
          <p:cNvSpPr>
            <a:spLocks noChangeArrowheads="1"/>
          </p:cNvSpPr>
          <p:nvPr/>
        </p:nvSpPr>
        <p:spPr bwMode="auto">
          <a:xfrm>
            <a:off x="2273300" y="4195762"/>
            <a:ext cx="207962" cy="3175"/>
          </a:xfrm>
          <a:prstGeom prst="rect">
            <a:avLst/>
          </a:prstGeom>
          <a:solidFill>
            <a:srgbClr val="5D5DD1"/>
          </a:solidFill>
          <a:ln w="9525">
            <a:noFill/>
            <a:miter lim="800000"/>
            <a:headEnd/>
            <a:tailEnd/>
          </a:ln>
        </p:spPr>
        <p:txBody>
          <a:bodyPr/>
          <a:lstStyle/>
          <a:p>
            <a:endParaRPr lang="en-GB"/>
          </a:p>
        </p:txBody>
      </p:sp>
      <p:sp>
        <p:nvSpPr>
          <p:cNvPr id="134" name="Rectangle 402"/>
          <p:cNvSpPr>
            <a:spLocks noChangeArrowheads="1"/>
          </p:cNvSpPr>
          <p:nvPr/>
        </p:nvSpPr>
        <p:spPr bwMode="auto">
          <a:xfrm>
            <a:off x="2273300" y="4206875"/>
            <a:ext cx="207962" cy="3175"/>
          </a:xfrm>
          <a:prstGeom prst="rect">
            <a:avLst/>
          </a:prstGeom>
          <a:solidFill>
            <a:srgbClr val="6363D2"/>
          </a:solidFill>
          <a:ln w="9525">
            <a:noFill/>
            <a:miter lim="800000"/>
            <a:headEnd/>
            <a:tailEnd/>
          </a:ln>
        </p:spPr>
        <p:txBody>
          <a:bodyPr/>
          <a:lstStyle/>
          <a:p>
            <a:endParaRPr lang="en-GB"/>
          </a:p>
        </p:txBody>
      </p:sp>
      <p:sp>
        <p:nvSpPr>
          <p:cNvPr id="135" name="Rectangle 403"/>
          <p:cNvSpPr>
            <a:spLocks noChangeArrowheads="1"/>
          </p:cNvSpPr>
          <p:nvPr/>
        </p:nvSpPr>
        <p:spPr bwMode="auto">
          <a:xfrm>
            <a:off x="2273300" y="4217987"/>
            <a:ext cx="207962" cy="4763"/>
          </a:xfrm>
          <a:prstGeom prst="rect">
            <a:avLst/>
          </a:prstGeom>
          <a:solidFill>
            <a:srgbClr val="6A6AD3"/>
          </a:solidFill>
          <a:ln w="9525">
            <a:noFill/>
            <a:miter lim="800000"/>
            <a:headEnd/>
            <a:tailEnd/>
          </a:ln>
        </p:spPr>
        <p:txBody>
          <a:bodyPr/>
          <a:lstStyle/>
          <a:p>
            <a:endParaRPr lang="en-GB"/>
          </a:p>
        </p:txBody>
      </p:sp>
      <p:sp>
        <p:nvSpPr>
          <p:cNvPr id="136" name="Rectangle 404"/>
          <p:cNvSpPr>
            <a:spLocks noChangeArrowheads="1"/>
          </p:cNvSpPr>
          <p:nvPr/>
        </p:nvSpPr>
        <p:spPr bwMode="auto">
          <a:xfrm>
            <a:off x="2273300" y="4240212"/>
            <a:ext cx="207962" cy="3175"/>
          </a:xfrm>
          <a:prstGeom prst="rect">
            <a:avLst/>
          </a:prstGeom>
          <a:solidFill>
            <a:srgbClr val="7777D5"/>
          </a:solidFill>
          <a:ln w="9525">
            <a:noFill/>
            <a:miter lim="800000"/>
            <a:headEnd/>
            <a:tailEnd/>
          </a:ln>
        </p:spPr>
        <p:txBody>
          <a:bodyPr/>
          <a:lstStyle/>
          <a:p>
            <a:endParaRPr lang="en-GB"/>
          </a:p>
        </p:txBody>
      </p:sp>
      <p:sp>
        <p:nvSpPr>
          <p:cNvPr id="137" name="Rectangle 405"/>
          <p:cNvSpPr>
            <a:spLocks noChangeArrowheads="1"/>
          </p:cNvSpPr>
          <p:nvPr/>
        </p:nvSpPr>
        <p:spPr bwMode="auto">
          <a:xfrm>
            <a:off x="2273300" y="4246562"/>
            <a:ext cx="207962" cy="3175"/>
          </a:xfrm>
          <a:prstGeom prst="rect">
            <a:avLst/>
          </a:prstGeom>
          <a:solidFill>
            <a:srgbClr val="7B7BD6"/>
          </a:solidFill>
          <a:ln w="9525">
            <a:noFill/>
            <a:miter lim="800000"/>
            <a:headEnd/>
            <a:tailEnd/>
          </a:ln>
        </p:spPr>
        <p:txBody>
          <a:bodyPr/>
          <a:lstStyle/>
          <a:p>
            <a:endParaRPr lang="en-GB"/>
          </a:p>
        </p:txBody>
      </p:sp>
      <p:sp>
        <p:nvSpPr>
          <p:cNvPr id="138" name="Rectangle 406"/>
          <p:cNvSpPr>
            <a:spLocks noChangeArrowheads="1"/>
          </p:cNvSpPr>
          <p:nvPr/>
        </p:nvSpPr>
        <p:spPr bwMode="auto">
          <a:xfrm>
            <a:off x="2273300" y="4257675"/>
            <a:ext cx="207962" cy="3175"/>
          </a:xfrm>
          <a:prstGeom prst="rect">
            <a:avLst/>
          </a:prstGeom>
          <a:solidFill>
            <a:srgbClr val="8282D8"/>
          </a:solidFill>
          <a:ln w="9525">
            <a:noFill/>
            <a:miter lim="800000"/>
            <a:headEnd/>
            <a:tailEnd/>
          </a:ln>
        </p:spPr>
        <p:txBody>
          <a:bodyPr/>
          <a:lstStyle/>
          <a:p>
            <a:endParaRPr lang="en-GB"/>
          </a:p>
        </p:txBody>
      </p:sp>
      <p:sp>
        <p:nvSpPr>
          <p:cNvPr id="139" name="Rectangle 407"/>
          <p:cNvSpPr>
            <a:spLocks noChangeArrowheads="1"/>
          </p:cNvSpPr>
          <p:nvPr/>
        </p:nvSpPr>
        <p:spPr bwMode="auto">
          <a:xfrm>
            <a:off x="2273300" y="4270375"/>
            <a:ext cx="207962" cy="3175"/>
          </a:xfrm>
          <a:prstGeom prst="rect">
            <a:avLst/>
          </a:prstGeom>
          <a:solidFill>
            <a:srgbClr val="8989D9"/>
          </a:solidFill>
          <a:ln w="9525">
            <a:noFill/>
            <a:miter lim="800000"/>
            <a:headEnd/>
            <a:tailEnd/>
          </a:ln>
        </p:spPr>
        <p:txBody>
          <a:bodyPr/>
          <a:lstStyle/>
          <a:p>
            <a:endParaRPr lang="en-GB"/>
          </a:p>
        </p:txBody>
      </p:sp>
      <p:sp>
        <p:nvSpPr>
          <p:cNvPr id="140" name="Rectangle 408"/>
          <p:cNvSpPr>
            <a:spLocks noChangeArrowheads="1"/>
          </p:cNvSpPr>
          <p:nvPr/>
        </p:nvSpPr>
        <p:spPr bwMode="auto">
          <a:xfrm>
            <a:off x="2273300" y="4279900"/>
            <a:ext cx="207962" cy="1587"/>
          </a:xfrm>
          <a:prstGeom prst="rect">
            <a:avLst/>
          </a:prstGeom>
          <a:solidFill>
            <a:srgbClr val="9090DB"/>
          </a:solidFill>
          <a:ln w="9525">
            <a:noFill/>
            <a:miter lim="800000"/>
            <a:headEnd/>
            <a:tailEnd/>
          </a:ln>
        </p:spPr>
        <p:txBody>
          <a:bodyPr/>
          <a:lstStyle/>
          <a:p>
            <a:endParaRPr lang="en-GB"/>
          </a:p>
        </p:txBody>
      </p:sp>
      <p:sp>
        <p:nvSpPr>
          <p:cNvPr id="141" name="Rectangle 409"/>
          <p:cNvSpPr>
            <a:spLocks noChangeArrowheads="1"/>
          </p:cNvSpPr>
          <p:nvPr/>
        </p:nvSpPr>
        <p:spPr bwMode="auto">
          <a:xfrm>
            <a:off x="2273300" y="4291012"/>
            <a:ext cx="207962" cy="3175"/>
          </a:xfrm>
          <a:prstGeom prst="rect">
            <a:avLst/>
          </a:prstGeom>
          <a:solidFill>
            <a:srgbClr val="9797DD"/>
          </a:solidFill>
          <a:ln w="9525">
            <a:noFill/>
            <a:miter lim="800000"/>
            <a:headEnd/>
            <a:tailEnd/>
          </a:ln>
        </p:spPr>
        <p:txBody>
          <a:bodyPr/>
          <a:lstStyle/>
          <a:p>
            <a:endParaRPr lang="en-GB"/>
          </a:p>
        </p:txBody>
      </p:sp>
      <p:sp>
        <p:nvSpPr>
          <p:cNvPr id="142" name="Rectangle 410"/>
          <p:cNvSpPr>
            <a:spLocks noChangeArrowheads="1"/>
          </p:cNvSpPr>
          <p:nvPr/>
        </p:nvSpPr>
        <p:spPr bwMode="auto">
          <a:xfrm>
            <a:off x="2273300" y="4297362"/>
            <a:ext cx="207962" cy="4763"/>
          </a:xfrm>
          <a:prstGeom prst="rect">
            <a:avLst/>
          </a:prstGeom>
          <a:solidFill>
            <a:srgbClr val="9B9BDE"/>
          </a:solidFill>
          <a:ln w="9525">
            <a:noFill/>
            <a:miter lim="800000"/>
            <a:headEnd/>
            <a:tailEnd/>
          </a:ln>
        </p:spPr>
        <p:txBody>
          <a:bodyPr/>
          <a:lstStyle/>
          <a:p>
            <a:endParaRPr lang="en-GB"/>
          </a:p>
        </p:txBody>
      </p:sp>
      <p:sp>
        <p:nvSpPr>
          <p:cNvPr id="143" name="Rectangle 411"/>
          <p:cNvSpPr>
            <a:spLocks noChangeArrowheads="1"/>
          </p:cNvSpPr>
          <p:nvPr/>
        </p:nvSpPr>
        <p:spPr bwMode="auto">
          <a:xfrm>
            <a:off x="2273300" y="4308475"/>
            <a:ext cx="207962" cy="1587"/>
          </a:xfrm>
          <a:prstGeom prst="rect">
            <a:avLst/>
          </a:prstGeom>
          <a:solidFill>
            <a:srgbClr val="A1A1DF"/>
          </a:solidFill>
          <a:ln w="9525">
            <a:noFill/>
            <a:miter lim="800000"/>
            <a:headEnd/>
            <a:tailEnd/>
          </a:ln>
        </p:spPr>
        <p:txBody>
          <a:bodyPr/>
          <a:lstStyle/>
          <a:p>
            <a:endParaRPr lang="en-GB"/>
          </a:p>
        </p:txBody>
      </p:sp>
      <p:sp>
        <p:nvSpPr>
          <p:cNvPr id="144" name="Rectangle 412"/>
          <p:cNvSpPr>
            <a:spLocks noChangeArrowheads="1"/>
          </p:cNvSpPr>
          <p:nvPr/>
        </p:nvSpPr>
        <p:spPr bwMode="auto">
          <a:xfrm>
            <a:off x="2273300" y="4314825"/>
            <a:ext cx="207962" cy="3175"/>
          </a:xfrm>
          <a:prstGeom prst="rect">
            <a:avLst/>
          </a:prstGeom>
          <a:solidFill>
            <a:srgbClr val="A5A5E0"/>
          </a:solidFill>
          <a:ln w="9525">
            <a:noFill/>
            <a:miter lim="800000"/>
            <a:headEnd/>
            <a:tailEnd/>
          </a:ln>
        </p:spPr>
        <p:txBody>
          <a:bodyPr/>
          <a:lstStyle/>
          <a:p>
            <a:endParaRPr lang="en-GB"/>
          </a:p>
        </p:txBody>
      </p:sp>
      <p:sp>
        <p:nvSpPr>
          <p:cNvPr id="145" name="Rectangle 413"/>
          <p:cNvSpPr>
            <a:spLocks noChangeArrowheads="1"/>
          </p:cNvSpPr>
          <p:nvPr/>
        </p:nvSpPr>
        <p:spPr bwMode="auto">
          <a:xfrm>
            <a:off x="2273300" y="4321175"/>
            <a:ext cx="207962" cy="3175"/>
          </a:xfrm>
          <a:prstGeom prst="rect">
            <a:avLst/>
          </a:prstGeom>
          <a:solidFill>
            <a:srgbClr val="A9A9E1"/>
          </a:solidFill>
          <a:ln w="9525">
            <a:noFill/>
            <a:miter lim="800000"/>
            <a:headEnd/>
            <a:tailEnd/>
          </a:ln>
        </p:spPr>
        <p:txBody>
          <a:bodyPr/>
          <a:lstStyle/>
          <a:p>
            <a:endParaRPr lang="en-GB"/>
          </a:p>
        </p:txBody>
      </p:sp>
      <p:sp>
        <p:nvSpPr>
          <p:cNvPr id="146" name="Rectangle 414"/>
          <p:cNvSpPr>
            <a:spLocks noChangeArrowheads="1"/>
          </p:cNvSpPr>
          <p:nvPr/>
        </p:nvSpPr>
        <p:spPr bwMode="auto">
          <a:xfrm>
            <a:off x="2273300" y="4332287"/>
            <a:ext cx="207962" cy="3175"/>
          </a:xfrm>
          <a:prstGeom prst="rect">
            <a:avLst/>
          </a:prstGeom>
          <a:solidFill>
            <a:srgbClr val="AFAFE3"/>
          </a:solidFill>
          <a:ln w="9525">
            <a:noFill/>
            <a:miter lim="800000"/>
            <a:headEnd/>
            <a:tailEnd/>
          </a:ln>
        </p:spPr>
        <p:txBody>
          <a:bodyPr/>
          <a:lstStyle/>
          <a:p>
            <a:endParaRPr lang="en-GB"/>
          </a:p>
        </p:txBody>
      </p:sp>
      <p:sp>
        <p:nvSpPr>
          <p:cNvPr id="147" name="Rectangle 415"/>
          <p:cNvSpPr>
            <a:spLocks noChangeArrowheads="1"/>
          </p:cNvSpPr>
          <p:nvPr/>
        </p:nvSpPr>
        <p:spPr bwMode="auto">
          <a:xfrm>
            <a:off x="2273300" y="4341812"/>
            <a:ext cx="207962" cy="4763"/>
          </a:xfrm>
          <a:prstGeom prst="rect">
            <a:avLst/>
          </a:prstGeom>
          <a:solidFill>
            <a:srgbClr val="B5B5E5"/>
          </a:solidFill>
          <a:ln w="9525">
            <a:noFill/>
            <a:miter lim="800000"/>
            <a:headEnd/>
            <a:tailEnd/>
          </a:ln>
        </p:spPr>
        <p:txBody>
          <a:bodyPr/>
          <a:lstStyle/>
          <a:p>
            <a:endParaRPr lang="en-GB"/>
          </a:p>
        </p:txBody>
      </p:sp>
      <p:sp>
        <p:nvSpPr>
          <p:cNvPr id="148" name="Rectangle 416"/>
          <p:cNvSpPr>
            <a:spLocks noChangeArrowheads="1"/>
          </p:cNvSpPr>
          <p:nvPr/>
        </p:nvSpPr>
        <p:spPr bwMode="auto">
          <a:xfrm>
            <a:off x="2273300" y="4349750"/>
            <a:ext cx="207962" cy="3175"/>
          </a:xfrm>
          <a:prstGeom prst="rect">
            <a:avLst/>
          </a:prstGeom>
          <a:solidFill>
            <a:srgbClr val="B9B9E6"/>
          </a:solidFill>
          <a:ln w="9525">
            <a:noFill/>
            <a:miter lim="800000"/>
            <a:headEnd/>
            <a:tailEnd/>
          </a:ln>
        </p:spPr>
        <p:txBody>
          <a:bodyPr/>
          <a:lstStyle/>
          <a:p>
            <a:endParaRPr lang="en-GB"/>
          </a:p>
        </p:txBody>
      </p:sp>
      <p:sp>
        <p:nvSpPr>
          <p:cNvPr id="149" name="Rectangle 417"/>
          <p:cNvSpPr>
            <a:spLocks noChangeArrowheads="1"/>
          </p:cNvSpPr>
          <p:nvPr/>
        </p:nvSpPr>
        <p:spPr bwMode="auto">
          <a:xfrm>
            <a:off x="2273300" y="4360862"/>
            <a:ext cx="207962" cy="3175"/>
          </a:xfrm>
          <a:prstGeom prst="rect">
            <a:avLst/>
          </a:prstGeom>
          <a:solidFill>
            <a:srgbClr val="BFBFE8"/>
          </a:solidFill>
          <a:ln w="9525">
            <a:noFill/>
            <a:miter lim="800000"/>
            <a:headEnd/>
            <a:tailEnd/>
          </a:ln>
        </p:spPr>
        <p:txBody>
          <a:bodyPr/>
          <a:lstStyle/>
          <a:p>
            <a:endParaRPr lang="en-GB"/>
          </a:p>
        </p:txBody>
      </p:sp>
      <p:sp>
        <p:nvSpPr>
          <p:cNvPr id="150" name="Rectangle 418"/>
          <p:cNvSpPr>
            <a:spLocks noChangeArrowheads="1"/>
          </p:cNvSpPr>
          <p:nvPr/>
        </p:nvSpPr>
        <p:spPr bwMode="auto">
          <a:xfrm>
            <a:off x="2273300" y="4370387"/>
            <a:ext cx="207962" cy="4763"/>
          </a:xfrm>
          <a:prstGeom prst="rect">
            <a:avLst/>
          </a:prstGeom>
          <a:solidFill>
            <a:srgbClr val="C5C5EA"/>
          </a:solidFill>
          <a:ln w="9525">
            <a:noFill/>
            <a:miter lim="800000"/>
            <a:headEnd/>
            <a:tailEnd/>
          </a:ln>
        </p:spPr>
        <p:txBody>
          <a:bodyPr/>
          <a:lstStyle/>
          <a:p>
            <a:endParaRPr lang="en-GB"/>
          </a:p>
        </p:txBody>
      </p:sp>
      <p:sp>
        <p:nvSpPr>
          <p:cNvPr id="151" name="Rectangle 419"/>
          <p:cNvSpPr>
            <a:spLocks noChangeArrowheads="1"/>
          </p:cNvSpPr>
          <p:nvPr/>
        </p:nvSpPr>
        <p:spPr bwMode="auto">
          <a:xfrm>
            <a:off x="2273300" y="4398962"/>
            <a:ext cx="207962" cy="4763"/>
          </a:xfrm>
          <a:prstGeom prst="rect">
            <a:avLst/>
          </a:prstGeom>
          <a:solidFill>
            <a:srgbClr val="D2D2EE"/>
          </a:solidFill>
          <a:ln w="9525">
            <a:noFill/>
            <a:miter lim="800000"/>
            <a:headEnd/>
            <a:tailEnd/>
          </a:ln>
        </p:spPr>
        <p:txBody>
          <a:bodyPr/>
          <a:lstStyle/>
          <a:p>
            <a:endParaRPr lang="en-GB"/>
          </a:p>
        </p:txBody>
      </p:sp>
      <p:sp>
        <p:nvSpPr>
          <p:cNvPr id="152" name="Freeform 420"/>
          <p:cNvSpPr>
            <a:spLocks/>
          </p:cNvSpPr>
          <p:nvPr/>
        </p:nvSpPr>
        <p:spPr bwMode="auto">
          <a:xfrm>
            <a:off x="2274887" y="4106862"/>
            <a:ext cx="204788" cy="500063"/>
          </a:xfrm>
          <a:custGeom>
            <a:avLst/>
            <a:gdLst/>
            <a:ahLst/>
            <a:cxnLst>
              <a:cxn ang="0">
                <a:pos x="0" y="449"/>
              </a:cxn>
              <a:cxn ang="0">
                <a:pos x="49" y="449"/>
              </a:cxn>
              <a:cxn ang="0">
                <a:pos x="49" y="0"/>
              </a:cxn>
              <a:cxn ang="0">
                <a:pos x="148" y="0"/>
              </a:cxn>
              <a:cxn ang="0">
                <a:pos x="148" y="449"/>
              </a:cxn>
              <a:cxn ang="0">
                <a:pos x="198" y="449"/>
              </a:cxn>
              <a:cxn ang="0">
                <a:pos x="99" y="598"/>
              </a:cxn>
              <a:cxn ang="0">
                <a:pos x="0" y="449"/>
              </a:cxn>
            </a:cxnLst>
            <a:rect l="0" t="0" r="r" b="b"/>
            <a:pathLst>
              <a:path w="198" h="598">
                <a:moveTo>
                  <a:pt x="0" y="449"/>
                </a:moveTo>
                <a:lnTo>
                  <a:pt x="49" y="449"/>
                </a:lnTo>
                <a:lnTo>
                  <a:pt x="49" y="0"/>
                </a:lnTo>
                <a:lnTo>
                  <a:pt x="148" y="0"/>
                </a:lnTo>
                <a:lnTo>
                  <a:pt x="148" y="449"/>
                </a:lnTo>
                <a:lnTo>
                  <a:pt x="198" y="449"/>
                </a:lnTo>
                <a:lnTo>
                  <a:pt x="99" y="598"/>
                </a:lnTo>
                <a:lnTo>
                  <a:pt x="0" y="449"/>
                </a:lnTo>
                <a:close/>
              </a:path>
            </a:pathLst>
          </a:custGeom>
          <a:gradFill rotWithShape="1">
            <a:gsLst>
              <a:gs pos="0">
                <a:srgbClr val="0066FF"/>
              </a:gs>
              <a:gs pos="100000">
                <a:srgbClr val="99CCFF"/>
              </a:gs>
            </a:gsLst>
            <a:lin ang="5400000" scaled="1"/>
          </a:gradFill>
          <a:ln w="8255" cap="rnd">
            <a:solidFill>
              <a:srgbClr val="000000"/>
            </a:solidFill>
            <a:prstDash val="solid"/>
            <a:round/>
            <a:headEnd/>
            <a:tailEnd/>
          </a:ln>
        </p:spPr>
        <p:txBody>
          <a:bodyPr/>
          <a:lstStyle/>
          <a:p>
            <a:endParaRPr lang="en-GB"/>
          </a:p>
        </p:txBody>
      </p:sp>
      <p:sp>
        <p:nvSpPr>
          <p:cNvPr id="153" name="Rectangle 421"/>
          <p:cNvSpPr>
            <a:spLocks noChangeArrowheads="1"/>
          </p:cNvSpPr>
          <p:nvPr/>
        </p:nvSpPr>
        <p:spPr bwMode="auto">
          <a:xfrm>
            <a:off x="1854200" y="3316287"/>
            <a:ext cx="328612" cy="182563"/>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R&amp;D</a:t>
            </a:r>
            <a:endParaRPr lang="en-GB" sz="2400">
              <a:solidFill>
                <a:srgbClr val="000000"/>
              </a:solidFill>
            </a:endParaRPr>
          </a:p>
        </p:txBody>
      </p:sp>
      <p:sp>
        <p:nvSpPr>
          <p:cNvPr id="154" name="Rectangle 422"/>
          <p:cNvSpPr>
            <a:spLocks noChangeArrowheads="1"/>
          </p:cNvSpPr>
          <p:nvPr/>
        </p:nvSpPr>
        <p:spPr bwMode="auto">
          <a:xfrm>
            <a:off x="1055687" y="3775075"/>
            <a:ext cx="1127125" cy="182562"/>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Implementation</a:t>
            </a:r>
            <a:endParaRPr lang="en-GB" sz="2400">
              <a:solidFill>
                <a:srgbClr val="000000"/>
              </a:solidFill>
            </a:endParaRPr>
          </a:p>
        </p:txBody>
      </p:sp>
      <p:sp>
        <p:nvSpPr>
          <p:cNvPr id="155" name="Rectangle 423"/>
          <p:cNvSpPr>
            <a:spLocks noChangeArrowheads="1"/>
          </p:cNvSpPr>
          <p:nvPr/>
        </p:nvSpPr>
        <p:spPr bwMode="auto">
          <a:xfrm>
            <a:off x="1377950" y="4237037"/>
            <a:ext cx="804862" cy="182563"/>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Operations</a:t>
            </a:r>
            <a:endParaRPr lang="en-GB" sz="2400">
              <a:solidFill>
                <a:srgbClr val="000000"/>
              </a:solidFill>
            </a:endParaRPr>
          </a:p>
        </p:txBody>
      </p:sp>
      <p:sp>
        <p:nvSpPr>
          <p:cNvPr id="156" name="AutoShape 424"/>
          <p:cNvSpPr>
            <a:spLocks noChangeArrowheads="1"/>
          </p:cNvSpPr>
          <p:nvPr/>
        </p:nvSpPr>
        <p:spPr bwMode="auto">
          <a:xfrm>
            <a:off x="7355681" y="1705638"/>
            <a:ext cx="1160833" cy="803274"/>
          </a:xfrm>
          <a:prstGeom prst="wedgeRoundRectCallout">
            <a:avLst>
              <a:gd name="adj1" fmla="val -129006"/>
              <a:gd name="adj2" fmla="val 251546"/>
              <a:gd name="adj3" fmla="val 16667"/>
            </a:avLst>
          </a:prstGeom>
          <a:solidFill>
            <a:srgbClr val="BBE0E3"/>
          </a:solidFill>
          <a:ln w="9525">
            <a:solidFill>
              <a:srgbClr val="000000"/>
            </a:solidFill>
            <a:miter lim="800000"/>
            <a:headEnd/>
            <a:tailEnd/>
          </a:ln>
          <a:effectLst/>
        </p:spPr>
        <p:txBody>
          <a:bodyPr wrap="none" anchor="ctr"/>
          <a:lstStyle/>
          <a:p>
            <a:pPr algn="ctr"/>
            <a:r>
              <a:rPr lang="en-GB" sz="3600" b="1" i="1" dirty="0">
                <a:solidFill>
                  <a:srgbClr val="000000"/>
                </a:solidFill>
              </a:rPr>
              <a:t>B0</a:t>
            </a:r>
          </a:p>
        </p:txBody>
      </p:sp>
      <p:sp>
        <p:nvSpPr>
          <p:cNvPr id="157" name="AutoShape 425"/>
          <p:cNvSpPr>
            <a:spLocks noChangeArrowheads="1"/>
          </p:cNvSpPr>
          <p:nvPr/>
        </p:nvSpPr>
        <p:spPr bwMode="auto">
          <a:xfrm>
            <a:off x="3336925" y="1693862"/>
            <a:ext cx="688975" cy="430213"/>
          </a:xfrm>
          <a:prstGeom prst="wedgeRoundRectCallout">
            <a:avLst>
              <a:gd name="adj1" fmla="val -5301"/>
              <a:gd name="adj2" fmla="val 157009"/>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dirty="0">
                <a:solidFill>
                  <a:schemeClr val="bg1">
                    <a:lumMod val="50000"/>
                  </a:schemeClr>
                </a:solidFill>
              </a:rPr>
              <a:t>B3</a:t>
            </a:r>
          </a:p>
        </p:txBody>
      </p:sp>
      <p:sp>
        <p:nvSpPr>
          <p:cNvPr id="158" name="AutoShape 426"/>
          <p:cNvSpPr>
            <a:spLocks noChangeArrowheads="1"/>
          </p:cNvSpPr>
          <p:nvPr/>
        </p:nvSpPr>
        <p:spPr bwMode="auto">
          <a:xfrm>
            <a:off x="4738687" y="2047875"/>
            <a:ext cx="688975" cy="430212"/>
          </a:xfrm>
          <a:prstGeom prst="wedgeRoundRectCallout">
            <a:avLst>
              <a:gd name="adj1" fmla="val -110139"/>
              <a:gd name="adj2" fmla="val 227861"/>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a:solidFill>
                  <a:schemeClr val="bg1">
                    <a:lumMod val="50000"/>
                  </a:schemeClr>
                </a:solidFill>
              </a:rPr>
              <a:t>B2</a:t>
            </a:r>
          </a:p>
        </p:txBody>
      </p:sp>
      <p:sp>
        <p:nvSpPr>
          <p:cNvPr id="159" name="AutoShape 427"/>
          <p:cNvSpPr>
            <a:spLocks noChangeArrowheads="1"/>
          </p:cNvSpPr>
          <p:nvPr/>
        </p:nvSpPr>
        <p:spPr bwMode="auto">
          <a:xfrm>
            <a:off x="6096000" y="2362200"/>
            <a:ext cx="688975" cy="430212"/>
          </a:xfrm>
          <a:prstGeom prst="wedgeRoundRectCallout">
            <a:avLst>
              <a:gd name="adj1" fmla="val -197236"/>
              <a:gd name="adj2" fmla="val 201662"/>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a:solidFill>
                  <a:schemeClr val="bg1">
                    <a:lumMod val="50000"/>
                  </a:schemeClr>
                </a:solidFill>
              </a:rPr>
              <a:t>B1</a:t>
            </a:r>
          </a:p>
        </p:txBody>
      </p:sp>
      <p:sp>
        <p:nvSpPr>
          <p:cNvPr id="160" name="Rectangle 308"/>
          <p:cNvSpPr>
            <a:spLocks noChangeArrowheads="1"/>
          </p:cNvSpPr>
          <p:nvPr/>
        </p:nvSpPr>
        <p:spPr bwMode="auto">
          <a:xfrm>
            <a:off x="4000500" y="2905125"/>
            <a:ext cx="12414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Concept Definition</a:t>
            </a:r>
            <a:endParaRPr lang="en-GB" sz="1100">
              <a:solidFill>
                <a:srgbClr val="000000"/>
              </a:solidFill>
            </a:endParaRPr>
          </a:p>
        </p:txBody>
      </p:sp>
      <p:sp>
        <p:nvSpPr>
          <p:cNvPr id="161" name="Rectangle 309"/>
          <p:cNvSpPr>
            <a:spLocks noChangeArrowheads="1"/>
          </p:cNvSpPr>
          <p:nvPr/>
        </p:nvSpPr>
        <p:spPr bwMode="auto">
          <a:xfrm>
            <a:off x="3411537" y="2640012"/>
            <a:ext cx="14954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Identification of Needs</a:t>
            </a:r>
            <a:endParaRPr lang="en-GB" sz="1100">
              <a:solidFill>
                <a:srgbClr val="000000"/>
              </a:solidFill>
            </a:endParaRPr>
          </a:p>
        </p:txBody>
      </p:sp>
      <p:sp>
        <p:nvSpPr>
          <p:cNvPr id="162" name="Rectangle 428"/>
          <p:cNvSpPr>
            <a:spLocks/>
          </p:cNvSpPr>
          <p:nvPr/>
        </p:nvSpPr>
        <p:spPr bwMode="auto">
          <a:xfrm>
            <a:off x="588962" y="5638801"/>
            <a:ext cx="4565650" cy="360362"/>
          </a:xfrm>
          <a:prstGeom prst="rect">
            <a:avLst/>
          </a:prstGeom>
          <a:solidFill>
            <a:schemeClr val="bg2"/>
          </a:solidFill>
          <a:ln w="9525">
            <a:noFill/>
            <a:miter lim="800000"/>
            <a:headEnd/>
            <a:tailEnd/>
          </a:ln>
          <a:effectLst>
            <a:outerShdw dist="35921" dir="2700000" algn="ctr" rotWithShape="0">
              <a:srgbClr val="808080"/>
            </a:outerShdw>
          </a:effectLst>
        </p:spPr>
        <p:txBody>
          <a:bodyPr/>
          <a:lstStyle/>
          <a:p>
            <a:pPr marL="342900" indent="-342900" defTabSz="457200">
              <a:lnSpc>
                <a:spcPct val="80000"/>
              </a:lnSpc>
              <a:spcBef>
                <a:spcPct val="20000"/>
              </a:spcBef>
              <a:spcAft>
                <a:spcPts val="600"/>
              </a:spcAft>
              <a:buClr>
                <a:schemeClr val="tx2"/>
              </a:buClr>
              <a:buFont typeface="Wingdings 2" pitchFamily="18" charset="2"/>
              <a:buNone/>
            </a:pPr>
            <a:r>
              <a:rPr lang="en-GB" sz="2000" dirty="0" smtClean="0">
                <a:solidFill>
                  <a:schemeClr val="bg1"/>
                </a:solidFill>
                <a:latin typeface="Verdana" pitchFamily="34" charset="0"/>
              </a:rPr>
              <a:t>B0: Capabilities available in 2013</a:t>
            </a:r>
            <a:endParaRPr lang="en-GB" sz="2000" dirty="0">
              <a:solidFill>
                <a:schemeClr val="bg1"/>
              </a:solidFill>
              <a:latin typeface="Verdana" pitchFamily="34" charset="0"/>
            </a:endParaRPr>
          </a:p>
        </p:txBody>
      </p:sp>
      <p:sp>
        <p:nvSpPr>
          <p:cNvPr id="163" name="Rectangle 431"/>
          <p:cNvSpPr>
            <a:spLocks noChangeArrowheads="1"/>
          </p:cNvSpPr>
          <p:nvPr/>
        </p:nvSpPr>
        <p:spPr bwMode="auto">
          <a:xfrm>
            <a:off x="3933825" y="4975225"/>
            <a:ext cx="1882775" cy="214312"/>
          </a:xfrm>
          <a:prstGeom prst="rect">
            <a:avLst/>
          </a:prstGeom>
          <a:solidFill>
            <a:schemeClr val="bg1"/>
          </a:solidFill>
          <a:ln w="9525">
            <a:solidFill>
              <a:srgbClr val="000000"/>
            </a:solidFill>
            <a:miter lim="800000"/>
            <a:headEnd/>
            <a:tailEnd/>
          </a:ln>
        </p:spPr>
        <p:txBody>
          <a:bodyPr lIns="0" tIns="0" rIns="0" bIns="0" anchor="ctr" anchorCtr="1"/>
          <a:lstStyle/>
          <a:p>
            <a:r>
              <a:rPr lang="en-GB" sz="1200" b="1"/>
              <a:t>Standardisation activities</a:t>
            </a:r>
          </a:p>
        </p:txBody>
      </p:sp>
      <p:sp>
        <p:nvSpPr>
          <p:cNvPr id="164" name="Line 432"/>
          <p:cNvSpPr>
            <a:spLocks noChangeShapeType="1"/>
          </p:cNvSpPr>
          <p:nvPr/>
        </p:nvSpPr>
        <p:spPr bwMode="auto">
          <a:xfrm flipV="1">
            <a:off x="3933824" y="3446461"/>
            <a:ext cx="1587" cy="1541463"/>
          </a:xfrm>
          <a:prstGeom prst="line">
            <a:avLst/>
          </a:prstGeom>
          <a:noFill/>
          <a:ln w="9525">
            <a:solidFill>
              <a:srgbClr val="000000"/>
            </a:solidFill>
            <a:prstDash val="dash"/>
            <a:round/>
            <a:headEnd/>
            <a:tailEnd/>
          </a:ln>
        </p:spPr>
        <p:txBody>
          <a:bodyPr/>
          <a:lstStyle/>
          <a:p>
            <a:endParaRPr lang="en-GB"/>
          </a:p>
        </p:txBody>
      </p:sp>
      <p:sp>
        <p:nvSpPr>
          <p:cNvPr id="165" name="Line 433"/>
          <p:cNvSpPr>
            <a:spLocks noChangeShapeType="1"/>
          </p:cNvSpPr>
          <p:nvPr/>
        </p:nvSpPr>
        <p:spPr bwMode="auto">
          <a:xfrm flipV="1">
            <a:off x="5821362" y="4195762"/>
            <a:ext cx="0" cy="830263"/>
          </a:xfrm>
          <a:prstGeom prst="line">
            <a:avLst/>
          </a:prstGeom>
          <a:noFill/>
          <a:ln w="9525">
            <a:solidFill>
              <a:srgbClr val="000000"/>
            </a:solidFill>
            <a:prstDash val="dash"/>
            <a:round/>
            <a:headEnd/>
            <a:tailEnd/>
          </a:ln>
        </p:spPr>
        <p:txBody>
          <a:bodyPr/>
          <a:lstStyle/>
          <a:p>
            <a:endParaRPr lang="en-GB"/>
          </a:p>
        </p:txBody>
      </p:sp>
      <p:sp>
        <p:nvSpPr>
          <p:cNvPr id="166" name="Line 436"/>
          <p:cNvSpPr>
            <a:spLocks noChangeShapeType="1"/>
          </p:cNvSpPr>
          <p:nvPr/>
        </p:nvSpPr>
        <p:spPr bwMode="auto">
          <a:xfrm>
            <a:off x="4140200" y="1855787"/>
            <a:ext cx="2239962" cy="0"/>
          </a:xfrm>
          <a:prstGeom prst="line">
            <a:avLst/>
          </a:prstGeom>
          <a:noFill/>
          <a:ln w="9525">
            <a:solidFill>
              <a:schemeClr val="bg1"/>
            </a:solidFill>
            <a:round/>
            <a:headEnd/>
            <a:tailEnd type="triangle" w="med" len="med"/>
          </a:ln>
          <a:effectLst/>
        </p:spPr>
        <p:txBody>
          <a:bodyPr/>
          <a:lstStyle/>
          <a:p>
            <a:endParaRPr lang="en-GB"/>
          </a:p>
        </p:txBody>
      </p:sp>
      <p:sp>
        <p:nvSpPr>
          <p:cNvPr id="167" name="Line 437"/>
          <p:cNvSpPr>
            <a:spLocks noChangeShapeType="1"/>
          </p:cNvSpPr>
          <p:nvPr/>
        </p:nvSpPr>
        <p:spPr bwMode="auto">
          <a:xfrm>
            <a:off x="5530850" y="2208212"/>
            <a:ext cx="849312" cy="0"/>
          </a:xfrm>
          <a:prstGeom prst="line">
            <a:avLst/>
          </a:prstGeom>
          <a:noFill/>
          <a:ln w="9525">
            <a:solidFill>
              <a:schemeClr val="bg1"/>
            </a:solidFill>
            <a:round/>
            <a:headEnd/>
            <a:tailEnd type="triangle" w="med" len="med"/>
          </a:ln>
          <a:effectLst/>
        </p:spPr>
        <p:txBody>
          <a:bodyPr/>
          <a:lstStyle/>
          <a:p>
            <a:endParaRPr lang="en-GB"/>
          </a:p>
        </p:txBody>
      </p:sp>
      <p:sp>
        <p:nvSpPr>
          <p:cNvPr id="36" name="Rectangle 302"/>
          <p:cNvSpPr>
            <a:spLocks noChangeArrowheads="1"/>
          </p:cNvSpPr>
          <p:nvPr/>
        </p:nvSpPr>
        <p:spPr bwMode="auto">
          <a:xfrm>
            <a:off x="5253037" y="3395662"/>
            <a:ext cx="2860675" cy="168275"/>
          </a:xfrm>
          <a:prstGeom prst="rect">
            <a:avLst/>
          </a:prstGeom>
          <a:noFill/>
          <a:ln w="9525">
            <a:noFill/>
            <a:miter lim="800000"/>
            <a:headEnd/>
            <a:tailEnd/>
          </a:ln>
        </p:spPr>
        <p:txBody>
          <a:bodyPr wrap="none" lIns="0" tIns="0" rIns="0" bIns="0">
            <a:spAutoFit/>
          </a:bodyPr>
          <a:lstStyle/>
          <a:p>
            <a:r>
              <a:rPr lang="en-GB" sz="1100" b="1" dirty="0">
                <a:solidFill>
                  <a:srgbClr val="000000"/>
                </a:solidFill>
              </a:rPr>
              <a:t>Pre-Industrial Development and Integration</a:t>
            </a:r>
          </a:p>
        </p:txBody>
      </p:sp>
      <p:grpSp>
        <p:nvGrpSpPr>
          <p:cNvPr id="170" name="Group 8"/>
          <p:cNvGrpSpPr>
            <a:grpSpLocks/>
          </p:cNvGrpSpPr>
          <p:nvPr/>
        </p:nvGrpSpPr>
        <p:grpSpPr bwMode="auto">
          <a:xfrm>
            <a:off x="3249612" y="3370262"/>
            <a:ext cx="935037" cy="752475"/>
            <a:chOff x="2451" y="2927"/>
            <a:chExt cx="900" cy="897"/>
          </a:xfrm>
        </p:grpSpPr>
        <p:sp>
          <p:nvSpPr>
            <p:cNvPr id="171" name="Freeform 9"/>
            <p:cNvSpPr>
              <a:spLocks/>
            </p:cNvSpPr>
            <p:nvPr/>
          </p:nvSpPr>
          <p:spPr bwMode="auto">
            <a:xfrm>
              <a:off x="2451" y="2927"/>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solidFill>
              <a:srgbClr val="FFCC99"/>
            </a:solidFill>
            <a:ln w="9525">
              <a:noFill/>
              <a:round/>
              <a:headEnd/>
              <a:tailEnd/>
            </a:ln>
          </p:spPr>
          <p:txBody>
            <a:bodyPr/>
            <a:lstStyle/>
            <a:p>
              <a:endParaRPr lang="en-GB"/>
            </a:p>
          </p:txBody>
        </p:sp>
        <p:sp>
          <p:nvSpPr>
            <p:cNvPr id="172" name="Freeform 10"/>
            <p:cNvSpPr>
              <a:spLocks/>
            </p:cNvSpPr>
            <p:nvPr/>
          </p:nvSpPr>
          <p:spPr bwMode="auto">
            <a:xfrm>
              <a:off x="2451" y="2927"/>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73" name="Rectangle 11"/>
          <p:cNvSpPr>
            <a:spLocks noChangeArrowheads="1"/>
          </p:cNvSpPr>
          <p:nvPr/>
        </p:nvSpPr>
        <p:spPr bwMode="auto">
          <a:xfrm>
            <a:off x="3379787" y="3945699"/>
            <a:ext cx="527050" cy="150813"/>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74" name="Group 12"/>
          <p:cNvGrpSpPr>
            <a:grpSpLocks/>
          </p:cNvGrpSpPr>
          <p:nvPr/>
        </p:nvGrpSpPr>
        <p:grpSpPr bwMode="auto">
          <a:xfrm>
            <a:off x="3935412" y="3610737"/>
            <a:ext cx="935037" cy="752475"/>
            <a:chOff x="3056" y="3226"/>
            <a:chExt cx="900" cy="897"/>
          </a:xfrm>
        </p:grpSpPr>
        <p:sp>
          <p:nvSpPr>
            <p:cNvPr id="175" name="Freeform 13"/>
            <p:cNvSpPr>
              <a:spLocks/>
            </p:cNvSpPr>
            <p:nvPr/>
          </p:nvSpPr>
          <p:spPr bwMode="auto">
            <a:xfrm>
              <a:off x="3056" y="3226"/>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solidFill>
              <a:srgbClr val="FF6600"/>
            </a:solidFill>
            <a:ln w="9525">
              <a:noFill/>
              <a:round/>
              <a:headEnd/>
              <a:tailEnd/>
            </a:ln>
          </p:spPr>
          <p:txBody>
            <a:bodyPr/>
            <a:lstStyle/>
            <a:p>
              <a:endParaRPr lang="en-GB"/>
            </a:p>
          </p:txBody>
        </p:sp>
        <p:sp>
          <p:nvSpPr>
            <p:cNvPr id="176" name="Freeform 14"/>
            <p:cNvSpPr>
              <a:spLocks/>
            </p:cNvSpPr>
            <p:nvPr/>
          </p:nvSpPr>
          <p:spPr bwMode="auto">
            <a:xfrm>
              <a:off x="3056" y="3226"/>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77" name="Rectangle 15"/>
          <p:cNvSpPr>
            <a:spLocks noChangeArrowheads="1"/>
          </p:cNvSpPr>
          <p:nvPr/>
        </p:nvSpPr>
        <p:spPr bwMode="auto">
          <a:xfrm>
            <a:off x="4084637" y="4172712"/>
            <a:ext cx="527050" cy="152400"/>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78" name="Group 16"/>
          <p:cNvGrpSpPr>
            <a:grpSpLocks/>
          </p:cNvGrpSpPr>
          <p:nvPr/>
        </p:nvGrpSpPr>
        <p:grpSpPr bwMode="auto">
          <a:xfrm>
            <a:off x="4545012" y="3871975"/>
            <a:ext cx="935038" cy="752475"/>
            <a:chOff x="3668" y="3525"/>
            <a:chExt cx="900" cy="897"/>
          </a:xfrm>
        </p:grpSpPr>
        <p:sp>
          <p:nvSpPr>
            <p:cNvPr id="179" name="Freeform 17"/>
            <p:cNvSpPr>
              <a:spLocks/>
            </p:cNvSpPr>
            <p:nvPr/>
          </p:nvSpPr>
          <p:spPr bwMode="auto">
            <a:xfrm>
              <a:off x="3668" y="3525"/>
              <a:ext cx="900" cy="897"/>
            </a:xfrm>
            <a:custGeom>
              <a:avLst/>
              <a:gdLst/>
              <a:ahLst/>
              <a:cxnLst>
                <a:cxn ang="0">
                  <a:pos x="643" y="0"/>
                </a:cxn>
                <a:cxn ang="0">
                  <a:pos x="386" y="298"/>
                </a:cxn>
                <a:cxn ang="0">
                  <a:pos x="539" y="298"/>
                </a:cxn>
                <a:cxn ang="0">
                  <a:pos x="539" y="648"/>
                </a:cxn>
                <a:cxn ang="0">
                  <a:pos x="0" y="648"/>
                </a:cxn>
                <a:cxn ang="0">
                  <a:pos x="0" y="897"/>
                </a:cxn>
                <a:cxn ang="0">
                  <a:pos x="747" y="897"/>
                </a:cxn>
                <a:cxn ang="0">
                  <a:pos x="747" y="298"/>
                </a:cxn>
                <a:cxn ang="0">
                  <a:pos x="900" y="298"/>
                </a:cxn>
                <a:cxn ang="0">
                  <a:pos x="643" y="0"/>
                </a:cxn>
              </a:cxnLst>
              <a:rect l="0" t="0" r="r" b="b"/>
              <a:pathLst>
                <a:path w="900" h="897">
                  <a:moveTo>
                    <a:pt x="643" y="0"/>
                  </a:moveTo>
                  <a:lnTo>
                    <a:pt x="386" y="298"/>
                  </a:lnTo>
                  <a:lnTo>
                    <a:pt x="539" y="298"/>
                  </a:lnTo>
                  <a:lnTo>
                    <a:pt x="539" y="648"/>
                  </a:lnTo>
                  <a:lnTo>
                    <a:pt x="0" y="648"/>
                  </a:lnTo>
                  <a:lnTo>
                    <a:pt x="0" y="897"/>
                  </a:lnTo>
                  <a:lnTo>
                    <a:pt x="747" y="897"/>
                  </a:lnTo>
                  <a:lnTo>
                    <a:pt x="747" y="298"/>
                  </a:lnTo>
                  <a:lnTo>
                    <a:pt x="900" y="298"/>
                  </a:lnTo>
                  <a:lnTo>
                    <a:pt x="643" y="0"/>
                  </a:lnTo>
                  <a:close/>
                </a:path>
              </a:pathLst>
            </a:custGeom>
            <a:solidFill>
              <a:srgbClr val="FF99CC"/>
            </a:solidFill>
            <a:ln w="9525">
              <a:noFill/>
              <a:round/>
              <a:headEnd/>
              <a:tailEnd/>
            </a:ln>
          </p:spPr>
          <p:txBody>
            <a:bodyPr/>
            <a:lstStyle/>
            <a:p>
              <a:endParaRPr lang="en-GB"/>
            </a:p>
          </p:txBody>
        </p:sp>
        <p:sp>
          <p:nvSpPr>
            <p:cNvPr id="180" name="Freeform 18"/>
            <p:cNvSpPr>
              <a:spLocks/>
            </p:cNvSpPr>
            <p:nvPr/>
          </p:nvSpPr>
          <p:spPr bwMode="auto">
            <a:xfrm>
              <a:off x="3668" y="3525"/>
              <a:ext cx="900" cy="897"/>
            </a:xfrm>
            <a:custGeom>
              <a:avLst/>
              <a:gdLst/>
              <a:ahLst/>
              <a:cxnLst>
                <a:cxn ang="0">
                  <a:pos x="643" y="0"/>
                </a:cxn>
                <a:cxn ang="0">
                  <a:pos x="386" y="298"/>
                </a:cxn>
                <a:cxn ang="0">
                  <a:pos x="539" y="298"/>
                </a:cxn>
                <a:cxn ang="0">
                  <a:pos x="539" y="648"/>
                </a:cxn>
                <a:cxn ang="0">
                  <a:pos x="0" y="648"/>
                </a:cxn>
                <a:cxn ang="0">
                  <a:pos x="0" y="897"/>
                </a:cxn>
                <a:cxn ang="0">
                  <a:pos x="747" y="897"/>
                </a:cxn>
                <a:cxn ang="0">
                  <a:pos x="747" y="298"/>
                </a:cxn>
                <a:cxn ang="0">
                  <a:pos x="900" y="298"/>
                </a:cxn>
                <a:cxn ang="0">
                  <a:pos x="643" y="0"/>
                </a:cxn>
              </a:cxnLst>
              <a:rect l="0" t="0" r="r" b="b"/>
              <a:pathLst>
                <a:path w="900" h="897">
                  <a:moveTo>
                    <a:pt x="643" y="0"/>
                  </a:moveTo>
                  <a:lnTo>
                    <a:pt x="386" y="298"/>
                  </a:lnTo>
                  <a:lnTo>
                    <a:pt x="539" y="298"/>
                  </a:lnTo>
                  <a:lnTo>
                    <a:pt x="539" y="648"/>
                  </a:lnTo>
                  <a:lnTo>
                    <a:pt x="0" y="648"/>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81" name="Rectangle 19"/>
          <p:cNvSpPr>
            <a:spLocks noChangeArrowheads="1"/>
          </p:cNvSpPr>
          <p:nvPr/>
        </p:nvSpPr>
        <p:spPr bwMode="auto">
          <a:xfrm>
            <a:off x="4633912" y="4440299"/>
            <a:ext cx="527050" cy="150813"/>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82" name="Group 20"/>
          <p:cNvGrpSpPr>
            <a:grpSpLocks/>
          </p:cNvGrpSpPr>
          <p:nvPr/>
        </p:nvGrpSpPr>
        <p:grpSpPr bwMode="auto">
          <a:xfrm>
            <a:off x="5154612" y="4132262"/>
            <a:ext cx="935038" cy="752475"/>
            <a:chOff x="4248" y="3824"/>
            <a:chExt cx="900" cy="898"/>
          </a:xfrm>
        </p:grpSpPr>
        <p:sp>
          <p:nvSpPr>
            <p:cNvPr id="183" name="Freeform 21"/>
            <p:cNvSpPr>
              <a:spLocks/>
            </p:cNvSpPr>
            <p:nvPr/>
          </p:nvSpPr>
          <p:spPr bwMode="auto">
            <a:xfrm>
              <a:off x="4248" y="3824"/>
              <a:ext cx="900" cy="898"/>
            </a:xfrm>
            <a:custGeom>
              <a:avLst/>
              <a:gdLst/>
              <a:ahLst/>
              <a:cxnLst>
                <a:cxn ang="0">
                  <a:pos x="644" y="0"/>
                </a:cxn>
                <a:cxn ang="0">
                  <a:pos x="387" y="299"/>
                </a:cxn>
                <a:cxn ang="0">
                  <a:pos x="540" y="299"/>
                </a:cxn>
                <a:cxn ang="0">
                  <a:pos x="540" y="648"/>
                </a:cxn>
                <a:cxn ang="0">
                  <a:pos x="0" y="648"/>
                </a:cxn>
                <a:cxn ang="0">
                  <a:pos x="0" y="898"/>
                </a:cxn>
                <a:cxn ang="0">
                  <a:pos x="748" y="898"/>
                </a:cxn>
                <a:cxn ang="0">
                  <a:pos x="748" y="299"/>
                </a:cxn>
                <a:cxn ang="0">
                  <a:pos x="900" y="299"/>
                </a:cxn>
                <a:cxn ang="0">
                  <a:pos x="644" y="0"/>
                </a:cxn>
              </a:cxnLst>
              <a:rect l="0" t="0" r="r" b="b"/>
              <a:pathLst>
                <a:path w="900" h="898">
                  <a:moveTo>
                    <a:pt x="644" y="0"/>
                  </a:moveTo>
                  <a:lnTo>
                    <a:pt x="387" y="299"/>
                  </a:lnTo>
                  <a:lnTo>
                    <a:pt x="540" y="299"/>
                  </a:lnTo>
                  <a:lnTo>
                    <a:pt x="540" y="648"/>
                  </a:lnTo>
                  <a:lnTo>
                    <a:pt x="0" y="648"/>
                  </a:lnTo>
                  <a:lnTo>
                    <a:pt x="0" y="898"/>
                  </a:lnTo>
                  <a:lnTo>
                    <a:pt x="748" y="898"/>
                  </a:lnTo>
                  <a:lnTo>
                    <a:pt x="748" y="299"/>
                  </a:lnTo>
                  <a:lnTo>
                    <a:pt x="900" y="299"/>
                  </a:lnTo>
                  <a:lnTo>
                    <a:pt x="644" y="0"/>
                  </a:lnTo>
                  <a:close/>
                </a:path>
              </a:pathLst>
            </a:custGeom>
            <a:solidFill>
              <a:srgbClr val="99CCFF"/>
            </a:solidFill>
            <a:ln w="9525">
              <a:noFill/>
              <a:round/>
              <a:headEnd/>
              <a:tailEnd/>
            </a:ln>
          </p:spPr>
          <p:txBody>
            <a:bodyPr/>
            <a:lstStyle/>
            <a:p>
              <a:endParaRPr lang="en-GB"/>
            </a:p>
          </p:txBody>
        </p:sp>
        <p:sp>
          <p:nvSpPr>
            <p:cNvPr id="184" name="Freeform 22"/>
            <p:cNvSpPr>
              <a:spLocks/>
            </p:cNvSpPr>
            <p:nvPr/>
          </p:nvSpPr>
          <p:spPr bwMode="auto">
            <a:xfrm>
              <a:off x="4248" y="3824"/>
              <a:ext cx="900" cy="898"/>
            </a:xfrm>
            <a:custGeom>
              <a:avLst/>
              <a:gdLst/>
              <a:ahLst/>
              <a:cxnLst>
                <a:cxn ang="0">
                  <a:pos x="644" y="0"/>
                </a:cxn>
                <a:cxn ang="0">
                  <a:pos x="387" y="299"/>
                </a:cxn>
                <a:cxn ang="0">
                  <a:pos x="540" y="299"/>
                </a:cxn>
                <a:cxn ang="0">
                  <a:pos x="540" y="648"/>
                </a:cxn>
                <a:cxn ang="0">
                  <a:pos x="0" y="648"/>
                </a:cxn>
                <a:cxn ang="0">
                  <a:pos x="0" y="898"/>
                </a:cxn>
                <a:cxn ang="0">
                  <a:pos x="748" y="898"/>
                </a:cxn>
                <a:cxn ang="0">
                  <a:pos x="748" y="299"/>
                </a:cxn>
                <a:cxn ang="0">
                  <a:pos x="900" y="299"/>
                </a:cxn>
                <a:cxn ang="0">
                  <a:pos x="644" y="0"/>
                </a:cxn>
              </a:cxnLst>
              <a:rect l="0" t="0" r="r" b="b"/>
              <a:pathLst>
                <a:path w="900" h="898">
                  <a:moveTo>
                    <a:pt x="644" y="0"/>
                  </a:moveTo>
                  <a:lnTo>
                    <a:pt x="387" y="299"/>
                  </a:lnTo>
                  <a:lnTo>
                    <a:pt x="540" y="299"/>
                  </a:lnTo>
                  <a:lnTo>
                    <a:pt x="540" y="648"/>
                  </a:lnTo>
                  <a:lnTo>
                    <a:pt x="0" y="648"/>
                  </a:lnTo>
                  <a:lnTo>
                    <a:pt x="0" y="898"/>
                  </a:lnTo>
                  <a:lnTo>
                    <a:pt x="748" y="898"/>
                  </a:lnTo>
                  <a:lnTo>
                    <a:pt x="748" y="299"/>
                  </a:lnTo>
                  <a:lnTo>
                    <a:pt x="900" y="299"/>
                  </a:lnTo>
                  <a:lnTo>
                    <a:pt x="644" y="0"/>
                  </a:lnTo>
                  <a:close/>
                </a:path>
              </a:pathLst>
            </a:custGeom>
            <a:noFill/>
            <a:ln w="8255" cap="rnd">
              <a:solidFill>
                <a:srgbClr val="000000"/>
              </a:solidFill>
              <a:prstDash val="solid"/>
              <a:round/>
              <a:headEnd/>
              <a:tailEnd/>
            </a:ln>
          </p:spPr>
          <p:txBody>
            <a:bodyPr/>
            <a:lstStyle/>
            <a:p>
              <a:endParaRPr lang="en-GB"/>
            </a:p>
          </p:txBody>
        </p:sp>
      </p:grpSp>
      <p:sp>
        <p:nvSpPr>
          <p:cNvPr id="185" name="Rectangle 23"/>
          <p:cNvSpPr>
            <a:spLocks noChangeArrowheads="1"/>
          </p:cNvSpPr>
          <p:nvPr/>
        </p:nvSpPr>
        <p:spPr bwMode="auto">
          <a:xfrm>
            <a:off x="5230812" y="4689412"/>
            <a:ext cx="527050" cy="152400"/>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86" name="Group 42"/>
          <p:cNvGrpSpPr>
            <a:grpSpLocks/>
          </p:cNvGrpSpPr>
          <p:nvPr/>
        </p:nvGrpSpPr>
        <p:grpSpPr bwMode="auto">
          <a:xfrm>
            <a:off x="506412" y="1389062"/>
            <a:ext cx="2719387" cy="827087"/>
            <a:chOff x="2243" y="5318"/>
            <a:chExt cx="3343" cy="988"/>
          </a:xfrm>
        </p:grpSpPr>
        <p:sp>
          <p:nvSpPr>
            <p:cNvPr id="187" name="Rectangle 43"/>
            <p:cNvSpPr>
              <a:spLocks noChangeArrowheads="1"/>
            </p:cNvSpPr>
            <p:nvPr/>
          </p:nvSpPr>
          <p:spPr bwMode="auto">
            <a:xfrm>
              <a:off x="2243" y="5318"/>
              <a:ext cx="3343" cy="57"/>
            </a:xfrm>
            <a:prstGeom prst="rect">
              <a:avLst/>
            </a:prstGeom>
            <a:solidFill>
              <a:srgbClr val="DDDDDD"/>
            </a:solidFill>
            <a:ln w="9525">
              <a:noFill/>
              <a:miter lim="800000"/>
              <a:headEnd/>
              <a:tailEnd/>
            </a:ln>
          </p:spPr>
          <p:txBody>
            <a:bodyPr/>
            <a:lstStyle/>
            <a:p>
              <a:endParaRPr lang="en-GB"/>
            </a:p>
          </p:txBody>
        </p:sp>
        <p:sp>
          <p:nvSpPr>
            <p:cNvPr id="188" name="Rectangle 44"/>
            <p:cNvSpPr>
              <a:spLocks noChangeArrowheads="1"/>
            </p:cNvSpPr>
            <p:nvPr/>
          </p:nvSpPr>
          <p:spPr bwMode="auto">
            <a:xfrm>
              <a:off x="2243" y="5375"/>
              <a:ext cx="3343" cy="42"/>
            </a:xfrm>
            <a:prstGeom prst="rect">
              <a:avLst/>
            </a:prstGeom>
            <a:solidFill>
              <a:srgbClr val="DFDFDC"/>
            </a:solidFill>
            <a:ln w="9525">
              <a:noFill/>
              <a:miter lim="800000"/>
              <a:headEnd/>
              <a:tailEnd/>
            </a:ln>
          </p:spPr>
          <p:txBody>
            <a:bodyPr/>
            <a:lstStyle/>
            <a:p>
              <a:endParaRPr lang="en-GB"/>
            </a:p>
          </p:txBody>
        </p:sp>
        <p:sp>
          <p:nvSpPr>
            <p:cNvPr id="189" name="Rectangle 45"/>
            <p:cNvSpPr>
              <a:spLocks noChangeArrowheads="1"/>
            </p:cNvSpPr>
            <p:nvPr/>
          </p:nvSpPr>
          <p:spPr bwMode="auto">
            <a:xfrm>
              <a:off x="2243" y="5417"/>
              <a:ext cx="3343" cy="32"/>
            </a:xfrm>
            <a:prstGeom prst="rect">
              <a:avLst/>
            </a:prstGeom>
            <a:solidFill>
              <a:srgbClr val="E1E1DB"/>
            </a:solidFill>
            <a:ln w="9525">
              <a:noFill/>
              <a:miter lim="800000"/>
              <a:headEnd/>
              <a:tailEnd/>
            </a:ln>
          </p:spPr>
          <p:txBody>
            <a:bodyPr/>
            <a:lstStyle/>
            <a:p>
              <a:endParaRPr lang="en-GB"/>
            </a:p>
          </p:txBody>
        </p:sp>
        <p:sp>
          <p:nvSpPr>
            <p:cNvPr id="190" name="Rectangle 46"/>
            <p:cNvSpPr>
              <a:spLocks noChangeArrowheads="1"/>
            </p:cNvSpPr>
            <p:nvPr/>
          </p:nvSpPr>
          <p:spPr bwMode="auto">
            <a:xfrm>
              <a:off x="2243" y="5449"/>
              <a:ext cx="3343" cy="23"/>
            </a:xfrm>
            <a:prstGeom prst="rect">
              <a:avLst/>
            </a:prstGeom>
            <a:solidFill>
              <a:srgbClr val="E3E3DA"/>
            </a:solidFill>
            <a:ln w="9525">
              <a:noFill/>
              <a:miter lim="800000"/>
              <a:headEnd/>
              <a:tailEnd/>
            </a:ln>
          </p:spPr>
          <p:txBody>
            <a:bodyPr/>
            <a:lstStyle/>
            <a:p>
              <a:endParaRPr lang="en-GB"/>
            </a:p>
          </p:txBody>
        </p:sp>
        <p:sp>
          <p:nvSpPr>
            <p:cNvPr id="191" name="Rectangle 47"/>
            <p:cNvSpPr>
              <a:spLocks noChangeArrowheads="1"/>
            </p:cNvSpPr>
            <p:nvPr/>
          </p:nvSpPr>
          <p:spPr bwMode="auto">
            <a:xfrm>
              <a:off x="2243" y="5472"/>
              <a:ext cx="3343" cy="19"/>
            </a:xfrm>
            <a:prstGeom prst="rect">
              <a:avLst/>
            </a:prstGeom>
            <a:solidFill>
              <a:srgbClr val="E5E5DA"/>
            </a:solidFill>
            <a:ln w="9525">
              <a:noFill/>
              <a:miter lim="800000"/>
              <a:headEnd/>
              <a:tailEnd/>
            </a:ln>
          </p:spPr>
          <p:txBody>
            <a:bodyPr/>
            <a:lstStyle/>
            <a:p>
              <a:endParaRPr lang="en-GB"/>
            </a:p>
          </p:txBody>
        </p:sp>
        <p:sp>
          <p:nvSpPr>
            <p:cNvPr id="192" name="Rectangle 48"/>
            <p:cNvSpPr>
              <a:spLocks noChangeArrowheads="1"/>
            </p:cNvSpPr>
            <p:nvPr/>
          </p:nvSpPr>
          <p:spPr bwMode="auto">
            <a:xfrm>
              <a:off x="2243" y="5491"/>
              <a:ext cx="3343" cy="19"/>
            </a:xfrm>
            <a:prstGeom prst="rect">
              <a:avLst/>
            </a:prstGeom>
            <a:solidFill>
              <a:srgbClr val="E7E7D9"/>
            </a:solidFill>
            <a:ln w="9525">
              <a:noFill/>
              <a:miter lim="800000"/>
              <a:headEnd/>
              <a:tailEnd/>
            </a:ln>
          </p:spPr>
          <p:txBody>
            <a:bodyPr/>
            <a:lstStyle/>
            <a:p>
              <a:endParaRPr lang="en-GB"/>
            </a:p>
          </p:txBody>
        </p:sp>
        <p:sp>
          <p:nvSpPr>
            <p:cNvPr id="193" name="Rectangle 49"/>
            <p:cNvSpPr>
              <a:spLocks noChangeArrowheads="1"/>
            </p:cNvSpPr>
            <p:nvPr/>
          </p:nvSpPr>
          <p:spPr bwMode="auto">
            <a:xfrm>
              <a:off x="2243" y="5510"/>
              <a:ext cx="3343" cy="19"/>
            </a:xfrm>
            <a:prstGeom prst="rect">
              <a:avLst/>
            </a:prstGeom>
            <a:solidFill>
              <a:srgbClr val="E9E9D8"/>
            </a:solidFill>
            <a:ln w="9525">
              <a:noFill/>
              <a:miter lim="800000"/>
              <a:headEnd/>
              <a:tailEnd/>
            </a:ln>
          </p:spPr>
          <p:txBody>
            <a:bodyPr/>
            <a:lstStyle/>
            <a:p>
              <a:endParaRPr lang="en-GB"/>
            </a:p>
          </p:txBody>
        </p:sp>
        <p:sp>
          <p:nvSpPr>
            <p:cNvPr id="194" name="Rectangle 50"/>
            <p:cNvSpPr>
              <a:spLocks noChangeArrowheads="1"/>
            </p:cNvSpPr>
            <p:nvPr/>
          </p:nvSpPr>
          <p:spPr bwMode="auto">
            <a:xfrm>
              <a:off x="2243" y="5529"/>
              <a:ext cx="3343" cy="15"/>
            </a:xfrm>
            <a:prstGeom prst="rect">
              <a:avLst/>
            </a:prstGeom>
            <a:solidFill>
              <a:srgbClr val="EBEBD7"/>
            </a:solidFill>
            <a:ln w="9525">
              <a:noFill/>
              <a:miter lim="800000"/>
              <a:headEnd/>
              <a:tailEnd/>
            </a:ln>
          </p:spPr>
          <p:txBody>
            <a:bodyPr/>
            <a:lstStyle/>
            <a:p>
              <a:endParaRPr lang="en-GB"/>
            </a:p>
          </p:txBody>
        </p:sp>
        <p:sp>
          <p:nvSpPr>
            <p:cNvPr id="195" name="Rectangle 51"/>
            <p:cNvSpPr>
              <a:spLocks noChangeArrowheads="1"/>
            </p:cNvSpPr>
            <p:nvPr/>
          </p:nvSpPr>
          <p:spPr bwMode="auto">
            <a:xfrm>
              <a:off x="2243" y="5544"/>
              <a:ext cx="3343" cy="21"/>
            </a:xfrm>
            <a:prstGeom prst="rect">
              <a:avLst/>
            </a:prstGeom>
            <a:solidFill>
              <a:srgbClr val="EDEDD6"/>
            </a:solidFill>
            <a:ln w="9525">
              <a:noFill/>
              <a:miter lim="800000"/>
              <a:headEnd/>
              <a:tailEnd/>
            </a:ln>
          </p:spPr>
          <p:txBody>
            <a:bodyPr/>
            <a:lstStyle/>
            <a:p>
              <a:endParaRPr lang="en-GB"/>
            </a:p>
          </p:txBody>
        </p:sp>
        <p:sp>
          <p:nvSpPr>
            <p:cNvPr id="196" name="Rectangle 52"/>
            <p:cNvSpPr>
              <a:spLocks noChangeArrowheads="1"/>
            </p:cNvSpPr>
            <p:nvPr/>
          </p:nvSpPr>
          <p:spPr bwMode="auto">
            <a:xfrm>
              <a:off x="2243" y="5565"/>
              <a:ext cx="3343" cy="19"/>
            </a:xfrm>
            <a:prstGeom prst="rect">
              <a:avLst/>
            </a:prstGeom>
            <a:solidFill>
              <a:srgbClr val="EFEFD5"/>
            </a:solidFill>
            <a:ln w="9525">
              <a:noFill/>
              <a:miter lim="800000"/>
              <a:headEnd/>
              <a:tailEnd/>
            </a:ln>
          </p:spPr>
          <p:txBody>
            <a:bodyPr/>
            <a:lstStyle/>
            <a:p>
              <a:endParaRPr lang="en-GB"/>
            </a:p>
          </p:txBody>
        </p:sp>
        <p:sp>
          <p:nvSpPr>
            <p:cNvPr id="197" name="Rectangle 53"/>
            <p:cNvSpPr>
              <a:spLocks noChangeArrowheads="1"/>
            </p:cNvSpPr>
            <p:nvPr/>
          </p:nvSpPr>
          <p:spPr bwMode="auto">
            <a:xfrm>
              <a:off x="2243" y="5584"/>
              <a:ext cx="3343" cy="15"/>
            </a:xfrm>
            <a:prstGeom prst="rect">
              <a:avLst/>
            </a:prstGeom>
            <a:solidFill>
              <a:srgbClr val="F1F1D4"/>
            </a:solidFill>
            <a:ln w="9525">
              <a:noFill/>
              <a:miter lim="800000"/>
              <a:headEnd/>
              <a:tailEnd/>
            </a:ln>
          </p:spPr>
          <p:txBody>
            <a:bodyPr/>
            <a:lstStyle/>
            <a:p>
              <a:endParaRPr lang="en-GB"/>
            </a:p>
          </p:txBody>
        </p:sp>
        <p:sp>
          <p:nvSpPr>
            <p:cNvPr id="198" name="Rectangle 54"/>
            <p:cNvSpPr>
              <a:spLocks noChangeArrowheads="1"/>
            </p:cNvSpPr>
            <p:nvPr/>
          </p:nvSpPr>
          <p:spPr bwMode="auto">
            <a:xfrm>
              <a:off x="2243" y="5599"/>
              <a:ext cx="3343" cy="19"/>
            </a:xfrm>
            <a:prstGeom prst="rect">
              <a:avLst/>
            </a:prstGeom>
            <a:solidFill>
              <a:srgbClr val="F3F3D3"/>
            </a:solidFill>
            <a:ln w="9525">
              <a:noFill/>
              <a:miter lim="800000"/>
              <a:headEnd/>
              <a:tailEnd/>
            </a:ln>
          </p:spPr>
          <p:txBody>
            <a:bodyPr/>
            <a:lstStyle/>
            <a:p>
              <a:endParaRPr lang="en-GB"/>
            </a:p>
          </p:txBody>
        </p:sp>
        <p:sp>
          <p:nvSpPr>
            <p:cNvPr id="199" name="Rectangle 55"/>
            <p:cNvSpPr>
              <a:spLocks noChangeArrowheads="1"/>
            </p:cNvSpPr>
            <p:nvPr/>
          </p:nvSpPr>
          <p:spPr bwMode="auto">
            <a:xfrm>
              <a:off x="2243" y="5618"/>
              <a:ext cx="3343" cy="19"/>
            </a:xfrm>
            <a:prstGeom prst="rect">
              <a:avLst/>
            </a:prstGeom>
            <a:solidFill>
              <a:srgbClr val="F5F5D2"/>
            </a:solidFill>
            <a:ln w="9525">
              <a:noFill/>
              <a:miter lim="800000"/>
              <a:headEnd/>
              <a:tailEnd/>
            </a:ln>
          </p:spPr>
          <p:txBody>
            <a:bodyPr/>
            <a:lstStyle/>
            <a:p>
              <a:endParaRPr lang="en-GB"/>
            </a:p>
          </p:txBody>
        </p:sp>
        <p:sp>
          <p:nvSpPr>
            <p:cNvPr id="200" name="Rectangle 56"/>
            <p:cNvSpPr>
              <a:spLocks noChangeArrowheads="1"/>
            </p:cNvSpPr>
            <p:nvPr/>
          </p:nvSpPr>
          <p:spPr bwMode="auto">
            <a:xfrm>
              <a:off x="2243" y="5637"/>
              <a:ext cx="3343" cy="23"/>
            </a:xfrm>
            <a:prstGeom prst="rect">
              <a:avLst/>
            </a:prstGeom>
            <a:solidFill>
              <a:srgbClr val="F7F7D1"/>
            </a:solidFill>
            <a:ln w="9525">
              <a:noFill/>
              <a:miter lim="800000"/>
              <a:headEnd/>
              <a:tailEnd/>
            </a:ln>
          </p:spPr>
          <p:txBody>
            <a:bodyPr/>
            <a:lstStyle/>
            <a:p>
              <a:endParaRPr lang="en-GB"/>
            </a:p>
          </p:txBody>
        </p:sp>
        <p:sp>
          <p:nvSpPr>
            <p:cNvPr id="201" name="Rectangle 57"/>
            <p:cNvSpPr>
              <a:spLocks noChangeArrowheads="1"/>
            </p:cNvSpPr>
            <p:nvPr/>
          </p:nvSpPr>
          <p:spPr bwMode="auto">
            <a:xfrm>
              <a:off x="2243" y="5660"/>
              <a:ext cx="3343" cy="28"/>
            </a:xfrm>
            <a:prstGeom prst="rect">
              <a:avLst/>
            </a:prstGeom>
            <a:solidFill>
              <a:srgbClr val="F9F9D0"/>
            </a:solidFill>
            <a:ln w="9525">
              <a:noFill/>
              <a:miter lim="800000"/>
              <a:headEnd/>
              <a:tailEnd/>
            </a:ln>
          </p:spPr>
          <p:txBody>
            <a:bodyPr/>
            <a:lstStyle/>
            <a:p>
              <a:endParaRPr lang="en-GB"/>
            </a:p>
          </p:txBody>
        </p:sp>
        <p:sp>
          <p:nvSpPr>
            <p:cNvPr id="202" name="Rectangle 58"/>
            <p:cNvSpPr>
              <a:spLocks noChangeArrowheads="1"/>
            </p:cNvSpPr>
            <p:nvPr/>
          </p:nvSpPr>
          <p:spPr bwMode="auto">
            <a:xfrm>
              <a:off x="2243" y="5688"/>
              <a:ext cx="3343" cy="38"/>
            </a:xfrm>
            <a:prstGeom prst="rect">
              <a:avLst/>
            </a:prstGeom>
            <a:solidFill>
              <a:srgbClr val="FBFBCE"/>
            </a:solidFill>
            <a:ln w="9525">
              <a:noFill/>
              <a:miter lim="800000"/>
              <a:headEnd/>
              <a:tailEnd/>
            </a:ln>
          </p:spPr>
          <p:txBody>
            <a:bodyPr/>
            <a:lstStyle/>
            <a:p>
              <a:endParaRPr lang="en-GB"/>
            </a:p>
          </p:txBody>
        </p:sp>
        <p:sp>
          <p:nvSpPr>
            <p:cNvPr id="203" name="Rectangle 59"/>
            <p:cNvSpPr>
              <a:spLocks noChangeArrowheads="1"/>
            </p:cNvSpPr>
            <p:nvPr/>
          </p:nvSpPr>
          <p:spPr bwMode="auto">
            <a:xfrm>
              <a:off x="2243" y="5726"/>
              <a:ext cx="3343" cy="59"/>
            </a:xfrm>
            <a:prstGeom prst="rect">
              <a:avLst/>
            </a:prstGeom>
            <a:solidFill>
              <a:srgbClr val="FDFDCD"/>
            </a:solidFill>
            <a:ln w="9525">
              <a:noFill/>
              <a:miter lim="800000"/>
              <a:headEnd/>
              <a:tailEnd/>
            </a:ln>
          </p:spPr>
          <p:txBody>
            <a:bodyPr/>
            <a:lstStyle/>
            <a:p>
              <a:endParaRPr lang="en-GB"/>
            </a:p>
          </p:txBody>
        </p:sp>
        <p:sp>
          <p:nvSpPr>
            <p:cNvPr id="204" name="Rectangle 60"/>
            <p:cNvSpPr>
              <a:spLocks noChangeArrowheads="1"/>
            </p:cNvSpPr>
            <p:nvPr/>
          </p:nvSpPr>
          <p:spPr bwMode="auto">
            <a:xfrm>
              <a:off x="2243" y="5785"/>
              <a:ext cx="3343" cy="91"/>
            </a:xfrm>
            <a:prstGeom prst="rect">
              <a:avLst/>
            </a:prstGeom>
            <a:solidFill>
              <a:srgbClr val="FFFFCC"/>
            </a:solidFill>
            <a:ln w="9525">
              <a:noFill/>
              <a:miter lim="800000"/>
              <a:headEnd/>
              <a:tailEnd/>
            </a:ln>
          </p:spPr>
          <p:txBody>
            <a:bodyPr/>
            <a:lstStyle/>
            <a:p>
              <a:endParaRPr lang="en-GB"/>
            </a:p>
          </p:txBody>
        </p:sp>
        <p:sp>
          <p:nvSpPr>
            <p:cNvPr id="205" name="Rectangle 61"/>
            <p:cNvSpPr>
              <a:spLocks noChangeArrowheads="1"/>
            </p:cNvSpPr>
            <p:nvPr/>
          </p:nvSpPr>
          <p:spPr bwMode="auto">
            <a:xfrm>
              <a:off x="2243" y="5876"/>
              <a:ext cx="3343" cy="42"/>
            </a:xfrm>
            <a:prstGeom prst="rect">
              <a:avLst/>
            </a:prstGeom>
            <a:solidFill>
              <a:srgbClr val="FDFDCD"/>
            </a:solidFill>
            <a:ln w="9525">
              <a:noFill/>
              <a:miter lim="800000"/>
              <a:headEnd/>
              <a:tailEnd/>
            </a:ln>
          </p:spPr>
          <p:txBody>
            <a:bodyPr/>
            <a:lstStyle/>
            <a:p>
              <a:endParaRPr lang="en-GB"/>
            </a:p>
          </p:txBody>
        </p:sp>
        <p:sp>
          <p:nvSpPr>
            <p:cNvPr id="206" name="Rectangle 62"/>
            <p:cNvSpPr>
              <a:spLocks noChangeArrowheads="1"/>
            </p:cNvSpPr>
            <p:nvPr/>
          </p:nvSpPr>
          <p:spPr bwMode="auto">
            <a:xfrm>
              <a:off x="2243" y="5918"/>
              <a:ext cx="3343" cy="32"/>
            </a:xfrm>
            <a:prstGeom prst="rect">
              <a:avLst/>
            </a:prstGeom>
            <a:solidFill>
              <a:srgbClr val="FBFBCE"/>
            </a:solidFill>
            <a:ln w="9525">
              <a:noFill/>
              <a:miter lim="800000"/>
              <a:headEnd/>
              <a:tailEnd/>
            </a:ln>
          </p:spPr>
          <p:txBody>
            <a:bodyPr/>
            <a:lstStyle/>
            <a:p>
              <a:endParaRPr lang="en-GB"/>
            </a:p>
          </p:txBody>
        </p:sp>
        <p:sp>
          <p:nvSpPr>
            <p:cNvPr id="207" name="Rectangle 63"/>
            <p:cNvSpPr>
              <a:spLocks noChangeArrowheads="1"/>
            </p:cNvSpPr>
            <p:nvPr/>
          </p:nvSpPr>
          <p:spPr bwMode="auto">
            <a:xfrm>
              <a:off x="2243" y="5950"/>
              <a:ext cx="3343" cy="27"/>
            </a:xfrm>
            <a:prstGeom prst="rect">
              <a:avLst/>
            </a:prstGeom>
            <a:solidFill>
              <a:srgbClr val="F9F9CF"/>
            </a:solidFill>
            <a:ln w="9525">
              <a:noFill/>
              <a:miter lim="800000"/>
              <a:headEnd/>
              <a:tailEnd/>
            </a:ln>
          </p:spPr>
          <p:txBody>
            <a:bodyPr/>
            <a:lstStyle/>
            <a:p>
              <a:endParaRPr lang="en-GB"/>
            </a:p>
          </p:txBody>
        </p:sp>
        <p:sp>
          <p:nvSpPr>
            <p:cNvPr id="208" name="Rectangle 64"/>
            <p:cNvSpPr>
              <a:spLocks noChangeArrowheads="1"/>
            </p:cNvSpPr>
            <p:nvPr/>
          </p:nvSpPr>
          <p:spPr bwMode="auto">
            <a:xfrm>
              <a:off x="2243" y="5977"/>
              <a:ext cx="3343" cy="19"/>
            </a:xfrm>
            <a:prstGeom prst="rect">
              <a:avLst/>
            </a:prstGeom>
            <a:solidFill>
              <a:srgbClr val="F7F7D0"/>
            </a:solidFill>
            <a:ln w="9525">
              <a:noFill/>
              <a:miter lim="800000"/>
              <a:headEnd/>
              <a:tailEnd/>
            </a:ln>
          </p:spPr>
          <p:txBody>
            <a:bodyPr/>
            <a:lstStyle/>
            <a:p>
              <a:endParaRPr lang="en-GB"/>
            </a:p>
          </p:txBody>
        </p:sp>
        <p:sp>
          <p:nvSpPr>
            <p:cNvPr id="209" name="Rectangle 65"/>
            <p:cNvSpPr>
              <a:spLocks noChangeArrowheads="1"/>
            </p:cNvSpPr>
            <p:nvPr/>
          </p:nvSpPr>
          <p:spPr bwMode="auto">
            <a:xfrm>
              <a:off x="2243" y="5996"/>
              <a:ext cx="3343" cy="19"/>
            </a:xfrm>
            <a:prstGeom prst="rect">
              <a:avLst/>
            </a:prstGeom>
            <a:solidFill>
              <a:srgbClr val="F5F5D1"/>
            </a:solidFill>
            <a:ln w="9525">
              <a:noFill/>
              <a:miter lim="800000"/>
              <a:headEnd/>
              <a:tailEnd/>
            </a:ln>
          </p:spPr>
          <p:txBody>
            <a:bodyPr/>
            <a:lstStyle/>
            <a:p>
              <a:endParaRPr lang="en-GB"/>
            </a:p>
          </p:txBody>
        </p:sp>
        <p:sp>
          <p:nvSpPr>
            <p:cNvPr id="210" name="Rectangle 66"/>
            <p:cNvSpPr>
              <a:spLocks noChangeArrowheads="1"/>
            </p:cNvSpPr>
            <p:nvPr/>
          </p:nvSpPr>
          <p:spPr bwMode="auto">
            <a:xfrm>
              <a:off x="2243" y="6015"/>
              <a:ext cx="3343" cy="19"/>
            </a:xfrm>
            <a:prstGeom prst="rect">
              <a:avLst/>
            </a:prstGeom>
            <a:solidFill>
              <a:srgbClr val="F3F3D2"/>
            </a:solidFill>
            <a:ln w="9525">
              <a:noFill/>
              <a:miter lim="800000"/>
              <a:headEnd/>
              <a:tailEnd/>
            </a:ln>
          </p:spPr>
          <p:txBody>
            <a:bodyPr/>
            <a:lstStyle/>
            <a:p>
              <a:endParaRPr lang="en-GB"/>
            </a:p>
          </p:txBody>
        </p:sp>
        <p:sp>
          <p:nvSpPr>
            <p:cNvPr id="211" name="Rectangle 67"/>
            <p:cNvSpPr>
              <a:spLocks noChangeArrowheads="1"/>
            </p:cNvSpPr>
            <p:nvPr/>
          </p:nvSpPr>
          <p:spPr bwMode="auto">
            <a:xfrm>
              <a:off x="2243" y="6034"/>
              <a:ext cx="3343" cy="19"/>
            </a:xfrm>
            <a:prstGeom prst="rect">
              <a:avLst/>
            </a:prstGeom>
            <a:solidFill>
              <a:srgbClr val="F1F1D3"/>
            </a:solidFill>
            <a:ln w="9525">
              <a:noFill/>
              <a:miter lim="800000"/>
              <a:headEnd/>
              <a:tailEnd/>
            </a:ln>
          </p:spPr>
          <p:txBody>
            <a:bodyPr/>
            <a:lstStyle/>
            <a:p>
              <a:endParaRPr lang="en-GB"/>
            </a:p>
          </p:txBody>
        </p:sp>
        <p:sp>
          <p:nvSpPr>
            <p:cNvPr id="212" name="Rectangle 68"/>
            <p:cNvSpPr>
              <a:spLocks noChangeArrowheads="1"/>
            </p:cNvSpPr>
            <p:nvPr/>
          </p:nvSpPr>
          <p:spPr bwMode="auto">
            <a:xfrm>
              <a:off x="2243" y="6053"/>
              <a:ext cx="3343" cy="15"/>
            </a:xfrm>
            <a:prstGeom prst="rect">
              <a:avLst/>
            </a:prstGeom>
            <a:solidFill>
              <a:srgbClr val="EFEFD5"/>
            </a:solidFill>
            <a:ln w="9525">
              <a:noFill/>
              <a:miter lim="800000"/>
              <a:headEnd/>
              <a:tailEnd/>
            </a:ln>
          </p:spPr>
          <p:txBody>
            <a:bodyPr/>
            <a:lstStyle/>
            <a:p>
              <a:endParaRPr lang="en-GB"/>
            </a:p>
          </p:txBody>
        </p:sp>
        <p:sp>
          <p:nvSpPr>
            <p:cNvPr id="213" name="Rectangle 69"/>
            <p:cNvSpPr>
              <a:spLocks noChangeArrowheads="1"/>
            </p:cNvSpPr>
            <p:nvPr/>
          </p:nvSpPr>
          <p:spPr bwMode="auto">
            <a:xfrm>
              <a:off x="2243" y="6068"/>
              <a:ext cx="3343" cy="21"/>
            </a:xfrm>
            <a:prstGeom prst="rect">
              <a:avLst/>
            </a:prstGeom>
            <a:solidFill>
              <a:srgbClr val="EDEDD5"/>
            </a:solidFill>
            <a:ln w="9525">
              <a:noFill/>
              <a:miter lim="800000"/>
              <a:headEnd/>
              <a:tailEnd/>
            </a:ln>
          </p:spPr>
          <p:txBody>
            <a:bodyPr/>
            <a:lstStyle/>
            <a:p>
              <a:endParaRPr lang="en-GB"/>
            </a:p>
          </p:txBody>
        </p:sp>
        <p:sp>
          <p:nvSpPr>
            <p:cNvPr id="214" name="Rectangle 70"/>
            <p:cNvSpPr>
              <a:spLocks noChangeArrowheads="1"/>
            </p:cNvSpPr>
            <p:nvPr/>
          </p:nvSpPr>
          <p:spPr bwMode="auto">
            <a:xfrm>
              <a:off x="2243" y="6089"/>
              <a:ext cx="3343" cy="19"/>
            </a:xfrm>
            <a:prstGeom prst="rect">
              <a:avLst/>
            </a:prstGeom>
            <a:solidFill>
              <a:srgbClr val="EBEBD6"/>
            </a:solidFill>
            <a:ln w="9525">
              <a:noFill/>
              <a:miter lim="800000"/>
              <a:headEnd/>
              <a:tailEnd/>
            </a:ln>
          </p:spPr>
          <p:txBody>
            <a:bodyPr/>
            <a:lstStyle/>
            <a:p>
              <a:endParaRPr lang="en-GB"/>
            </a:p>
          </p:txBody>
        </p:sp>
        <p:sp>
          <p:nvSpPr>
            <p:cNvPr id="215" name="Rectangle 71"/>
            <p:cNvSpPr>
              <a:spLocks noChangeArrowheads="1"/>
            </p:cNvSpPr>
            <p:nvPr/>
          </p:nvSpPr>
          <p:spPr bwMode="auto">
            <a:xfrm>
              <a:off x="2243" y="6108"/>
              <a:ext cx="3343" cy="15"/>
            </a:xfrm>
            <a:prstGeom prst="rect">
              <a:avLst/>
            </a:prstGeom>
            <a:solidFill>
              <a:srgbClr val="E9E9D7"/>
            </a:solidFill>
            <a:ln w="9525">
              <a:noFill/>
              <a:miter lim="800000"/>
              <a:headEnd/>
              <a:tailEnd/>
            </a:ln>
          </p:spPr>
          <p:txBody>
            <a:bodyPr/>
            <a:lstStyle/>
            <a:p>
              <a:endParaRPr lang="en-GB"/>
            </a:p>
          </p:txBody>
        </p:sp>
        <p:sp>
          <p:nvSpPr>
            <p:cNvPr id="216" name="Rectangle 72"/>
            <p:cNvSpPr>
              <a:spLocks noChangeArrowheads="1"/>
            </p:cNvSpPr>
            <p:nvPr/>
          </p:nvSpPr>
          <p:spPr bwMode="auto">
            <a:xfrm>
              <a:off x="2243" y="6123"/>
              <a:ext cx="3343" cy="19"/>
            </a:xfrm>
            <a:prstGeom prst="rect">
              <a:avLst/>
            </a:prstGeom>
            <a:solidFill>
              <a:srgbClr val="E7E7D8"/>
            </a:solidFill>
            <a:ln w="9525">
              <a:noFill/>
              <a:miter lim="800000"/>
              <a:headEnd/>
              <a:tailEnd/>
            </a:ln>
          </p:spPr>
          <p:txBody>
            <a:bodyPr/>
            <a:lstStyle/>
            <a:p>
              <a:endParaRPr lang="en-GB"/>
            </a:p>
          </p:txBody>
        </p:sp>
        <p:sp>
          <p:nvSpPr>
            <p:cNvPr id="217" name="Rectangle 73"/>
            <p:cNvSpPr>
              <a:spLocks noChangeArrowheads="1"/>
            </p:cNvSpPr>
            <p:nvPr/>
          </p:nvSpPr>
          <p:spPr bwMode="auto">
            <a:xfrm>
              <a:off x="2243" y="6142"/>
              <a:ext cx="3343" cy="23"/>
            </a:xfrm>
            <a:prstGeom prst="rect">
              <a:avLst/>
            </a:prstGeom>
            <a:solidFill>
              <a:srgbClr val="E5E5D9"/>
            </a:solidFill>
            <a:ln w="9525">
              <a:noFill/>
              <a:miter lim="800000"/>
              <a:headEnd/>
              <a:tailEnd/>
            </a:ln>
          </p:spPr>
          <p:txBody>
            <a:bodyPr/>
            <a:lstStyle/>
            <a:p>
              <a:endParaRPr lang="en-GB"/>
            </a:p>
          </p:txBody>
        </p:sp>
        <p:sp>
          <p:nvSpPr>
            <p:cNvPr id="218" name="Rectangle 74"/>
            <p:cNvSpPr>
              <a:spLocks noChangeArrowheads="1"/>
            </p:cNvSpPr>
            <p:nvPr/>
          </p:nvSpPr>
          <p:spPr bwMode="auto">
            <a:xfrm>
              <a:off x="2243" y="6165"/>
              <a:ext cx="3343" cy="27"/>
            </a:xfrm>
            <a:prstGeom prst="rect">
              <a:avLst/>
            </a:prstGeom>
            <a:solidFill>
              <a:srgbClr val="E3E3DA"/>
            </a:solidFill>
            <a:ln w="9525">
              <a:noFill/>
              <a:miter lim="800000"/>
              <a:headEnd/>
              <a:tailEnd/>
            </a:ln>
          </p:spPr>
          <p:txBody>
            <a:bodyPr/>
            <a:lstStyle/>
            <a:p>
              <a:endParaRPr lang="en-GB"/>
            </a:p>
          </p:txBody>
        </p:sp>
        <p:sp>
          <p:nvSpPr>
            <p:cNvPr id="219" name="Rectangle 75"/>
            <p:cNvSpPr>
              <a:spLocks noChangeArrowheads="1"/>
            </p:cNvSpPr>
            <p:nvPr/>
          </p:nvSpPr>
          <p:spPr bwMode="auto">
            <a:xfrm>
              <a:off x="2243" y="6192"/>
              <a:ext cx="3343" cy="34"/>
            </a:xfrm>
            <a:prstGeom prst="rect">
              <a:avLst/>
            </a:prstGeom>
            <a:solidFill>
              <a:srgbClr val="E1E1DB"/>
            </a:solidFill>
            <a:ln w="9525">
              <a:noFill/>
              <a:miter lim="800000"/>
              <a:headEnd/>
              <a:tailEnd/>
            </a:ln>
          </p:spPr>
          <p:txBody>
            <a:bodyPr/>
            <a:lstStyle/>
            <a:p>
              <a:endParaRPr lang="en-GB"/>
            </a:p>
          </p:txBody>
        </p:sp>
        <p:sp>
          <p:nvSpPr>
            <p:cNvPr id="220" name="Rectangle 76"/>
            <p:cNvSpPr>
              <a:spLocks noChangeArrowheads="1"/>
            </p:cNvSpPr>
            <p:nvPr/>
          </p:nvSpPr>
          <p:spPr bwMode="auto">
            <a:xfrm>
              <a:off x="2243" y="6226"/>
              <a:ext cx="3343" cy="55"/>
            </a:xfrm>
            <a:prstGeom prst="rect">
              <a:avLst/>
            </a:prstGeom>
            <a:solidFill>
              <a:srgbClr val="DFDFDC"/>
            </a:solidFill>
            <a:ln w="9525">
              <a:noFill/>
              <a:miter lim="800000"/>
              <a:headEnd/>
              <a:tailEnd/>
            </a:ln>
          </p:spPr>
          <p:txBody>
            <a:bodyPr/>
            <a:lstStyle/>
            <a:p>
              <a:endParaRPr lang="en-GB"/>
            </a:p>
          </p:txBody>
        </p:sp>
        <p:sp>
          <p:nvSpPr>
            <p:cNvPr id="221" name="Rectangle 77"/>
            <p:cNvSpPr>
              <a:spLocks noChangeArrowheads="1"/>
            </p:cNvSpPr>
            <p:nvPr/>
          </p:nvSpPr>
          <p:spPr bwMode="auto">
            <a:xfrm>
              <a:off x="2243" y="6281"/>
              <a:ext cx="3343" cy="23"/>
            </a:xfrm>
            <a:prstGeom prst="rect">
              <a:avLst/>
            </a:prstGeom>
            <a:solidFill>
              <a:srgbClr val="DDDDDD"/>
            </a:solidFill>
            <a:ln w="9525">
              <a:noFill/>
              <a:miter lim="800000"/>
              <a:headEnd/>
              <a:tailEnd/>
            </a:ln>
          </p:spPr>
          <p:txBody>
            <a:bodyPr/>
            <a:lstStyle/>
            <a:p>
              <a:endParaRPr lang="en-GB"/>
            </a:p>
          </p:txBody>
        </p:sp>
        <p:sp>
          <p:nvSpPr>
            <p:cNvPr id="222" name="Rectangle 78"/>
            <p:cNvSpPr>
              <a:spLocks noChangeArrowheads="1"/>
            </p:cNvSpPr>
            <p:nvPr/>
          </p:nvSpPr>
          <p:spPr bwMode="auto">
            <a:xfrm>
              <a:off x="2244" y="5320"/>
              <a:ext cx="3342" cy="986"/>
            </a:xfrm>
            <a:prstGeom prst="rect">
              <a:avLst/>
            </a:prstGeom>
            <a:noFill/>
            <a:ln w="8255" cap="rnd">
              <a:solidFill>
                <a:srgbClr val="000000"/>
              </a:solidFill>
              <a:miter lim="800000"/>
              <a:headEnd/>
              <a:tailEnd/>
            </a:ln>
          </p:spPr>
          <p:txBody>
            <a:bodyPr/>
            <a:lstStyle/>
            <a:p>
              <a:endParaRPr lang="en-GB"/>
            </a:p>
          </p:txBody>
        </p:sp>
      </p:grpSp>
      <p:sp>
        <p:nvSpPr>
          <p:cNvPr id="223" name="Freeform 81"/>
          <p:cNvSpPr>
            <a:spLocks noEditPoints="1"/>
          </p:cNvSpPr>
          <p:nvPr/>
        </p:nvSpPr>
        <p:spPr bwMode="auto">
          <a:xfrm flipH="1" flipV="1">
            <a:off x="2182812" y="2303462"/>
            <a:ext cx="1295397" cy="1524000"/>
          </a:xfrm>
          <a:custGeom>
            <a:avLst/>
            <a:gdLst/>
            <a:ahLst/>
            <a:cxnLst>
              <a:cxn ang="0">
                <a:pos x="235" y="1400"/>
              </a:cxn>
              <a:cxn ang="0">
                <a:pos x="32" y="159"/>
              </a:cxn>
              <a:cxn ang="0">
                <a:pos x="67" y="153"/>
              </a:cxn>
              <a:cxn ang="0">
                <a:pos x="270" y="1394"/>
              </a:cxn>
              <a:cxn ang="0">
                <a:pos x="235" y="1400"/>
              </a:cxn>
              <a:cxn ang="0">
                <a:pos x="0" y="182"/>
              </a:cxn>
              <a:cxn ang="0">
                <a:pos x="24" y="0"/>
              </a:cxn>
              <a:cxn ang="0">
                <a:pos x="104" y="165"/>
              </a:cxn>
              <a:cxn ang="0">
                <a:pos x="0" y="182"/>
              </a:cxn>
            </a:cxnLst>
            <a:rect l="0" t="0" r="r" b="b"/>
            <a:pathLst>
              <a:path w="270" h="1400">
                <a:moveTo>
                  <a:pt x="235" y="1400"/>
                </a:moveTo>
                <a:lnTo>
                  <a:pt x="32" y="159"/>
                </a:lnTo>
                <a:lnTo>
                  <a:pt x="67" y="153"/>
                </a:lnTo>
                <a:lnTo>
                  <a:pt x="270" y="1394"/>
                </a:lnTo>
                <a:lnTo>
                  <a:pt x="235" y="1400"/>
                </a:lnTo>
                <a:close/>
                <a:moveTo>
                  <a:pt x="0" y="182"/>
                </a:moveTo>
                <a:lnTo>
                  <a:pt x="24" y="0"/>
                </a:lnTo>
                <a:lnTo>
                  <a:pt x="104" y="165"/>
                </a:lnTo>
                <a:lnTo>
                  <a:pt x="0" y="182"/>
                </a:lnTo>
                <a:close/>
              </a:path>
            </a:pathLst>
          </a:custGeom>
          <a:solidFill>
            <a:srgbClr val="808080">
              <a:alpha val="54118"/>
            </a:srgbClr>
          </a:solidFill>
          <a:ln w="1270" cap="flat">
            <a:solidFill>
              <a:srgbClr val="666699"/>
            </a:solidFill>
            <a:prstDash val="solid"/>
            <a:bevel/>
            <a:headEnd/>
            <a:tailEnd/>
          </a:ln>
        </p:spPr>
        <p:txBody>
          <a:bodyPr/>
          <a:lstStyle/>
          <a:p>
            <a:endParaRPr lang="en-GB"/>
          </a:p>
        </p:txBody>
      </p:sp>
      <p:sp>
        <p:nvSpPr>
          <p:cNvPr id="224" name="Rectangle 79"/>
          <p:cNvSpPr>
            <a:spLocks noChangeArrowheads="1"/>
          </p:cNvSpPr>
          <p:nvPr/>
        </p:nvSpPr>
        <p:spPr bwMode="auto">
          <a:xfrm>
            <a:off x="1071768" y="1465262"/>
            <a:ext cx="1585706" cy="244475"/>
          </a:xfrm>
          <a:prstGeom prst="rect">
            <a:avLst/>
          </a:prstGeom>
          <a:noFill/>
          <a:ln w="9525">
            <a:noFill/>
            <a:miter lim="800000"/>
            <a:headEnd/>
            <a:tailEnd/>
          </a:ln>
        </p:spPr>
        <p:txBody>
          <a:bodyPr wrap="square" lIns="0" tIns="0" rIns="0" bIns="0">
            <a:spAutoFit/>
          </a:bodyPr>
          <a:lstStyle/>
          <a:p>
            <a:pPr algn="ctr"/>
            <a:r>
              <a:rPr lang="en-GB" sz="1600" dirty="0">
                <a:solidFill>
                  <a:srgbClr val="000000"/>
                </a:solidFill>
              </a:rPr>
              <a:t>Planning Decisions</a:t>
            </a:r>
            <a:endParaRPr lang="en-GB" sz="2000" dirty="0"/>
          </a:p>
        </p:txBody>
      </p:sp>
      <p:sp>
        <p:nvSpPr>
          <p:cNvPr id="225" name="Rectangle 80"/>
          <p:cNvSpPr>
            <a:spLocks noChangeArrowheads="1"/>
          </p:cNvSpPr>
          <p:nvPr/>
        </p:nvSpPr>
        <p:spPr bwMode="auto">
          <a:xfrm>
            <a:off x="582612" y="1808162"/>
            <a:ext cx="2651125" cy="336550"/>
          </a:xfrm>
          <a:prstGeom prst="rect">
            <a:avLst/>
          </a:prstGeom>
          <a:noFill/>
          <a:ln w="9525">
            <a:noFill/>
            <a:miter lim="800000"/>
            <a:headEnd/>
            <a:tailEnd/>
          </a:ln>
        </p:spPr>
        <p:txBody>
          <a:bodyPr wrap="square" lIns="0" tIns="0" rIns="0" bIns="0">
            <a:spAutoFit/>
          </a:bodyPr>
          <a:lstStyle/>
          <a:p>
            <a:pPr algn="ctr"/>
            <a:r>
              <a:rPr lang="en-GB" sz="1100" dirty="0">
                <a:solidFill>
                  <a:srgbClr val="000000"/>
                </a:solidFill>
              </a:rPr>
              <a:t>based on business case and validation results as developed during the previous phase</a:t>
            </a:r>
            <a:endParaRPr lang="en-GB" sz="1100" dirty="0"/>
          </a:p>
        </p:txBody>
      </p:sp>
      <p:sp>
        <p:nvSpPr>
          <p:cNvPr id="226" name="Footer Placeholder 1"/>
          <p:cNvSpPr txBox="1">
            <a:spLocks/>
          </p:cNvSpPr>
          <p:nvPr/>
        </p:nvSpPr>
        <p:spPr>
          <a:xfrm>
            <a:off x="1143000" y="6534150"/>
            <a:ext cx="6819900" cy="323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229" name="Rectangle 228"/>
          <p:cNvSpPr/>
          <p:nvPr/>
        </p:nvSpPr>
        <p:spPr>
          <a:xfrm>
            <a:off x="2285999" y="6596390"/>
            <a:ext cx="5534025"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
        <p:nvSpPr>
          <p:cNvPr id="233" name="TextBox 232"/>
          <p:cNvSpPr txBox="1"/>
          <p:nvPr/>
        </p:nvSpPr>
        <p:spPr>
          <a:xfrm>
            <a:off x="8562975" y="6553200"/>
            <a:ext cx="304800" cy="338554"/>
          </a:xfrm>
          <a:prstGeom prst="rect">
            <a:avLst/>
          </a:prstGeom>
          <a:noFill/>
        </p:spPr>
        <p:txBody>
          <a:bodyPr wrap="square" rtlCol="0">
            <a:spAutoFit/>
          </a:bodyPr>
          <a:lstStyle/>
          <a:p>
            <a:r>
              <a:rPr lang="en-CA" sz="1600" dirty="0" smtClean="0">
                <a:solidFill>
                  <a:schemeClr val="bg1"/>
                </a:solidFill>
              </a:rPr>
              <a:t>4</a:t>
            </a:r>
            <a:endParaRPr lang="en-CA" sz="1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5</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5</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Focus on Block 0</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Airport Operations</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599" y="1600200"/>
            <a:ext cx="1678379"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599" y="2362200"/>
            <a:ext cx="1785257"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799" y="3352800"/>
            <a:ext cx="1614055"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799" y="2514600"/>
            <a:ext cx="156655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799" y="4343400"/>
            <a:ext cx="154280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799" y="5181600"/>
            <a:ext cx="156655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2" name="Footer Placeholder 1"/>
          <p:cNvSpPr txBox="1">
            <a:spLocks/>
          </p:cNvSpPr>
          <p:nvPr/>
        </p:nvSpPr>
        <p:spPr>
          <a:xfrm>
            <a:off x="1143000"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8" name="Rectangle 37"/>
          <p:cNvSpPr/>
          <p:nvPr/>
        </p:nvSpPr>
        <p:spPr>
          <a:xfrm>
            <a:off x="2057400" y="6596390"/>
            <a:ext cx="548640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
        <p:nvSpPr>
          <p:cNvPr id="39" name="Rounded Rectangle 38"/>
          <p:cNvSpPr/>
          <p:nvPr/>
        </p:nvSpPr>
        <p:spPr>
          <a:xfrm>
            <a:off x="2700647" y="472637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0" name="Rounded Rectangle 39"/>
          <p:cNvSpPr/>
          <p:nvPr/>
        </p:nvSpPr>
        <p:spPr>
          <a:xfrm>
            <a:off x="2971800" y="441564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1" name="Rounded Rectangle 40"/>
          <p:cNvSpPr/>
          <p:nvPr/>
        </p:nvSpPr>
        <p:spPr>
          <a:xfrm>
            <a:off x="2993572" y="474617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2" name="Rounded Rectangle 41"/>
          <p:cNvSpPr/>
          <p:nvPr/>
        </p:nvSpPr>
        <p:spPr>
          <a:xfrm>
            <a:off x="2706583" y="344978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3" name="Rounded Rectangle 42"/>
          <p:cNvSpPr/>
          <p:nvPr/>
        </p:nvSpPr>
        <p:spPr>
          <a:xfrm>
            <a:off x="3310247" y="4754088"/>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39819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US" dirty="0" smtClean="0"/>
              <a:t>Global Readiness Checklist</a:t>
            </a:r>
            <a:endParaRPr lang="en-US" dirty="0"/>
          </a:p>
        </p:txBody>
      </p:sp>
      <p:sp>
        <p:nvSpPr>
          <p:cNvPr id="7" name="Content Placeholder 6"/>
          <p:cNvSpPr>
            <a:spLocks noGrp="1"/>
          </p:cNvSpPr>
          <p:nvPr>
            <p:ph idx="1"/>
          </p:nvPr>
        </p:nvSpPr>
        <p:spPr>
          <a:xfrm>
            <a:off x="457200" y="3696200"/>
            <a:ext cx="8229600" cy="2239963"/>
          </a:xfrm>
        </p:spPr>
        <p:txBody>
          <a:bodyPr>
            <a:noAutofit/>
          </a:bodyPr>
          <a:lstStyle/>
          <a:p>
            <a:r>
              <a:rPr lang="en-US" sz="2400" dirty="0" smtClean="0"/>
              <a:t>Each Module is evaluated for its readiness</a:t>
            </a:r>
          </a:p>
          <a:p>
            <a:r>
              <a:rPr lang="en-US" sz="2400" dirty="0" smtClean="0"/>
              <a:t>If any component is not found to be ready it moves to a future Block for implementation</a:t>
            </a:r>
          </a:p>
          <a:p>
            <a:r>
              <a:rPr lang="en-US" sz="2400" dirty="0" smtClean="0"/>
              <a:t>Those Modules that are not specifically ready at a Block release are noted as “dates of readiness” </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50" y="1305300"/>
            <a:ext cx="829151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2259" y="5985171"/>
            <a:ext cx="6832641" cy="461665"/>
          </a:xfrm>
          <a:prstGeom prst="rect">
            <a:avLst/>
          </a:prstGeom>
          <a:solidFill>
            <a:srgbClr val="0070C0"/>
          </a:solidFill>
        </p:spPr>
        <p:txBody>
          <a:bodyPr wrap="none" rtlCol="0">
            <a:spAutoFit/>
          </a:bodyPr>
          <a:lstStyle/>
          <a:p>
            <a:pPr algn="ctr"/>
            <a:r>
              <a:rPr lang="en-US" sz="2400" b="1" i="1" dirty="0" smtClean="0">
                <a:solidFill>
                  <a:schemeClr val="bg1"/>
                </a:solidFill>
              </a:rPr>
              <a:t>All Block 0 Modules Have Met the Readiness Criteria</a:t>
            </a:r>
            <a:endParaRPr lang="en-US" sz="2400" b="1" i="1" dirty="0">
              <a:solidFill>
                <a:schemeClr val="bg1"/>
              </a:solidFill>
            </a:endParaRPr>
          </a:p>
        </p:txBody>
      </p:sp>
      <p:sp>
        <p:nvSpPr>
          <p:cNvPr id="8" name="Rectangle 7"/>
          <p:cNvSpPr/>
          <p:nvPr/>
        </p:nvSpPr>
        <p:spPr>
          <a:xfrm>
            <a:off x="1981200" y="6596390"/>
            <a:ext cx="514350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extLst>
      <p:ext uri="{BB962C8B-B14F-4D97-AF65-F5344CB8AC3E}">
        <p14:creationId xmlns:p14="http://schemas.microsoft.com/office/powerpoint/2010/main" val="335284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1981200"/>
            <a:ext cx="7848600" cy="406400"/>
          </a:xfrm>
          <a:prstGeom prst="rect">
            <a:avLst/>
          </a:prstGeom>
          <a:solidFill>
            <a:srgbClr val="99FF99"/>
          </a:solidFill>
          <a:ln w="9525">
            <a:solidFill>
              <a:schemeClr val="tx1"/>
            </a:solidFill>
            <a:miter lim="800000"/>
            <a:headEnd/>
            <a:tailEnd/>
          </a:ln>
        </p:spPr>
        <p:txBody>
          <a:bodyPr wrap="none" anchor="ctr"/>
          <a:lstStyle/>
          <a:p>
            <a:endParaRPr lang="en-GB">
              <a:latin typeface="Calibri" pitchFamily="34" charset="0"/>
            </a:endParaRPr>
          </a:p>
        </p:txBody>
      </p:sp>
      <p:sp>
        <p:nvSpPr>
          <p:cNvPr id="16387" name="Rectangle 5"/>
          <p:cNvSpPr>
            <a:spLocks noChangeArrowheads="1"/>
          </p:cNvSpPr>
          <p:nvPr/>
        </p:nvSpPr>
        <p:spPr bwMode="auto">
          <a:xfrm>
            <a:off x="685800" y="2438400"/>
            <a:ext cx="7848600" cy="406400"/>
          </a:xfrm>
          <a:prstGeom prst="rect">
            <a:avLst/>
          </a:prstGeom>
          <a:solidFill>
            <a:srgbClr val="FFCC00"/>
          </a:solidFill>
          <a:ln w="9525">
            <a:solidFill>
              <a:schemeClr val="tx1"/>
            </a:solidFill>
            <a:miter lim="800000"/>
            <a:headEnd/>
            <a:tailEnd/>
          </a:ln>
        </p:spPr>
        <p:txBody>
          <a:bodyPr wrap="none" anchor="ctr"/>
          <a:lstStyle/>
          <a:p>
            <a:endParaRPr lang="en-GB">
              <a:latin typeface="Calibri" pitchFamily="34" charset="0"/>
            </a:endParaRPr>
          </a:p>
        </p:txBody>
      </p:sp>
      <p:sp>
        <p:nvSpPr>
          <p:cNvPr id="16388" name="Rectangle 6"/>
          <p:cNvSpPr>
            <a:spLocks noChangeArrowheads="1"/>
          </p:cNvSpPr>
          <p:nvPr/>
        </p:nvSpPr>
        <p:spPr bwMode="auto">
          <a:xfrm>
            <a:off x="685800" y="2895600"/>
            <a:ext cx="7848600" cy="406400"/>
          </a:xfrm>
          <a:prstGeom prst="rect">
            <a:avLst/>
          </a:prstGeom>
          <a:solidFill>
            <a:srgbClr val="FFFF66"/>
          </a:solidFill>
          <a:ln w="9525">
            <a:solidFill>
              <a:schemeClr val="tx1"/>
            </a:solidFill>
            <a:miter lim="800000"/>
            <a:headEnd/>
            <a:tailEnd/>
          </a:ln>
        </p:spPr>
        <p:txBody>
          <a:bodyPr wrap="none" anchor="ctr"/>
          <a:lstStyle/>
          <a:p>
            <a:endParaRPr lang="en-GB">
              <a:latin typeface="Calibri" pitchFamily="34" charset="0"/>
            </a:endParaRPr>
          </a:p>
        </p:txBody>
      </p:sp>
      <p:sp>
        <p:nvSpPr>
          <p:cNvPr id="16389" name="Rectangle 7"/>
          <p:cNvSpPr>
            <a:spLocks noChangeArrowheads="1"/>
          </p:cNvSpPr>
          <p:nvPr/>
        </p:nvSpPr>
        <p:spPr bwMode="auto">
          <a:xfrm>
            <a:off x="685800" y="3429000"/>
            <a:ext cx="7848600" cy="406400"/>
          </a:xfrm>
          <a:prstGeom prst="rect">
            <a:avLst/>
          </a:prstGeom>
          <a:solidFill>
            <a:srgbClr val="66FFFF"/>
          </a:solidFill>
          <a:ln w="9525">
            <a:solidFill>
              <a:schemeClr val="tx1"/>
            </a:solidFill>
            <a:miter lim="800000"/>
            <a:headEnd/>
            <a:tailEnd/>
          </a:ln>
        </p:spPr>
        <p:txBody>
          <a:bodyPr wrap="none" anchor="ctr"/>
          <a:lstStyle/>
          <a:p>
            <a:endParaRPr lang="en-GB">
              <a:latin typeface="Calibri" pitchFamily="34" charset="0"/>
            </a:endParaRPr>
          </a:p>
        </p:txBody>
      </p:sp>
      <p:sp>
        <p:nvSpPr>
          <p:cNvPr id="16390" name="Footer Placeholder 2"/>
          <p:cNvSpPr>
            <a:spLocks noGrp="1"/>
          </p:cNvSpPr>
          <p:nvPr>
            <p:ph type="ftr" sz="quarter" idx="4294967295"/>
          </p:nvPr>
        </p:nvSpPr>
        <p:spPr bwMode="auto">
          <a:xfrm>
            <a:off x="2746169" y="6629400"/>
            <a:ext cx="6858000" cy="228600"/>
          </a:xfrm>
          <a:prstGeom prst="rect">
            <a:avLst/>
          </a:prstGeom>
          <a:noFill/>
          <a:ln>
            <a:miter lim="800000"/>
            <a:headEnd/>
            <a:tailEnd/>
          </a:ln>
        </p:spPr>
        <p:txBody>
          <a:bodyPr/>
          <a:lstStyle/>
          <a:p>
            <a:r>
              <a:rPr lang="en-CA" sz="1200" dirty="0" smtClean="0">
                <a:solidFill>
                  <a:schemeClr val="bg1"/>
                </a:solidFill>
              </a:rPr>
              <a:t>ICAO SIP 2012- ASBU workshops</a:t>
            </a:r>
            <a:endParaRPr lang="en-US" sz="1200" dirty="0" smtClean="0">
              <a:solidFill>
                <a:schemeClr val="bg1"/>
              </a:solidFill>
            </a:endParaRPr>
          </a:p>
        </p:txBody>
      </p:sp>
      <p:sp>
        <p:nvSpPr>
          <p:cNvPr id="16392" name="Rectangle 2"/>
          <p:cNvSpPr>
            <a:spLocks noGrp="1"/>
          </p:cNvSpPr>
          <p:nvPr>
            <p:ph type="title" idx="4294967295"/>
          </p:nvPr>
        </p:nvSpPr>
        <p:spPr>
          <a:xfrm>
            <a:off x="0" y="242888"/>
            <a:ext cx="8785225" cy="671512"/>
          </a:xfrm>
        </p:spPr>
        <p:txBody>
          <a:bodyPr/>
          <a:lstStyle/>
          <a:p>
            <a:pPr indent="0" eaLnBrk="1" hangingPunct="1"/>
            <a:r>
              <a:rPr lang="en-GB" dirty="0" smtClean="0"/>
              <a:t>Block 0</a:t>
            </a:r>
          </a:p>
        </p:txBody>
      </p:sp>
      <p:sp>
        <p:nvSpPr>
          <p:cNvPr id="16393" name="Rectangle 3"/>
          <p:cNvSpPr txBox="1">
            <a:spLocks/>
          </p:cNvSpPr>
          <p:nvPr/>
        </p:nvSpPr>
        <p:spPr bwMode="auto">
          <a:xfrm>
            <a:off x="215900" y="1295400"/>
            <a:ext cx="8640763" cy="4752975"/>
          </a:xfrm>
          <a:prstGeom prst="rect">
            <a:avLst/>
          </a:prstGeom>
          <a:noFill/>
          <a:ln w="9525">
            <a:noFill/>
            <a:miter lim="800000"/>
            <a:headEnd/>
            <a:tailEnd/>
          </a:ln>
        </p:spPr>
        <p:txBody>
          <a:bodyPr/>
          <a:lstStyle/>
          <a:p>
            <a:pPr marL="342900" indent="-342900">
              <a:spcBef>
                <a:spcPct val="20000"/>
              </a:spcBef>
              <a:buClr>
                <a:srgbClr val="7FD13B"/>
              </a:buClr>
              <a:buFont typeface="Arial" charset="0"/>
              <a:buChar char="•"/>
            </a:pPr>
            <a:r>
              <a:rPr lang="en-GB" sz="3200" dirty="0">
                <a:latin typeface="Calibri" pitchFamily="34" charset="0"/>
              </a:rPr>
              <a:t>4 Main Performance improvement areas</a:t>
            </a:r>
          </a:p>
          <a:p>
            <a:pPr marL="742950" lvl="1" indent="-285750">
              <a:spcBef>
                <a:spcPct val="20000"/>
              </a:spcBef>
              <a:buClr>
                <a:srgbClr val="7FD13B"/>
              </a:buClr>
              <a:buFont typeface="Arial" charset="0"/>
              <a:buChar char="–"/>
            </a:pPr>
            <a:r>
              <a:rPr lang="en-GB" sz="2800" dirty="0" err="1" smtClean="0">
                <a:latin typeface="Calibri" pitchFamily="34" charset="0"/>
              </a:rPr>
              <a:t>Airprot</a:t>
            </a:r>
            <a:r>
              <a:rPr lang="en-GB" sz="2800" dirty="0" smtClean="0">
                <a:latin typeface="Calibri" pitchFamily="34" charset="0"/>
              </a:rPr>
              <a:t> Operations  (5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Globally interoperable systems &amp; data </a:t>
            </a:r>
            <a:r>
              <a:rPr lang="en-GB" sz="2800" dirty="0" smtClean="0">
                <a:latin typeface="Calibri" pitchFamily="34" charset="0"/>
              </a:rPr>
              <a:t>(3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Optimum capacity &amp; flexible flights </a:t>
            </a:r>
            <a:r>
              <a:rPr lang="en-GB" sz="2800" dirty="0" smtClean="0">
                <a:latin typeface="Calibri" pitchFamily="34" charset="0"/>
              </a:rPr>
              <a:t>(7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Efficient flight path (3 modules)</a:t>
            </a:r>
          </a:p>
          <a:p>
            <a:pPr marL="742950" lvl="1" indent="-285750">
              <a:spcBef>
                <a:spcPct val="20000"/>
              </a:spcBef>
              <a:buClr>
                <a:srgbClr val="7FD13B"/>
              </a:buClr>
              <a:buFont typeface="Arial" charset="0"/>
              <a:buChar char="–"/>
            </a:pPr>
            <a:endParaRPr lang="en-GB" sz="2800" dirty="0">
              <a:latin typeface="Calibri" pitchFamily="34" charset="0"/>
            </a:endParaRPr>
          </a:p>
          <a:p>
            <a:pPr marL="742950" lvl="1" indent="-285750">
              <a:spcBef>
                <a:spcPct val="20000"/>
              </a:spcBef>
              <a:buClr>
                <a:srgbClr val="7FD13B"/>
              </a:buClr>
              <a:buFont typeface="Arial" charset="0"/>
              <a:buChar char="•"/>
            </a:pPr>
            <a:r>
              <a:rPr lang="en-GB" sz="2800" dirty="0">
                <a:latin typeface="Calibri" pitchFamily="34" charset="0"/>
              </a:rPr>
              <a:t>Block </a:t>
            </a:r>
            <a:r>
              <a:rPr lang="en-GB" sz="2800" dirty="0" smtClean="0">
                <a:latin typeface="Calibri" pitchFamily="34" charset="0"/>
              </a:rPr>
              <a:t>0 </a:t>
            </a:r>
            <a:r>
              <a:rPr lang="en-GB" sz="2800" dirty="0">
                <a:latin typeface="Calibri" pitchFamily="34" charset="0"/>
              </a:rPr>
              <a:t>will serve as the enabler and foundation for the envisioned future aviation systems.</a:t>
            </a:r>
          </a:p>
          <a:p>
            <a:pPr marL="742950" lvl="1" indent="-285750">
              <a:spcBef>
                <a:spcPct val="20000"/>
              </a:spcBef>
              <a:buClr>
                <a:srgbClr val="7FD13B"/>
              </a:buClr>
            </a:pP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2659063" y="5438775"/>
            <a:ext cx="3467100" cy="73025"/>
          </a:xfrm>
          <a:prstGeom prst="rect">
            <a:avLst/>
          </a:prstGeom>
        </p:spPr>
        <p:txBody>
          <a:bodyPr spcFirstLastPara="1" wrap="none" fromWordArt="1">
            <a:prstTxWarp prst="textArchUp">
              <a:avLst>
                <a:gd name="adj" fmla="val 10824106"/>
              </a:avLst>
            </a:prstTxWarp>
          </a:bodyPr>
          <a:lstStyle/>
          <a:p>
            <a:pPr algn="ctr"/>
            <a:r>
              <a:rPr lang="en-GB" sz="3600" kern="10" dirty="0">
                <a:ln w="9525">
                  <a:noFill/>
                  <a:round/>
                  <a:headEnd/>
                  <a:tailEnd/>
                </a:ln>
                <a:solidFill>
                  <a:srgbClr val="C0C0C0"/>
                </a:solidFill>
                <a:latin typeface="Arial Black"/>
              </a:rPr>
              <a:t>Infrastructure</a:t>
            </a:r>
          </a:p>
        </p:txBody>
      </p:sp>
      <p:sp>
        <p:nvSpPr>
          <p:cNvPr id="22530" name="Oval 3"/>
          <p:cNvSpPr>
            <a:spLocks noChangeArrowheads="1"/>
          </p:cNvSpPr>
          <p:nvPr/>
        </p:nvSpPr>
        <p:spPr bwMode="auto">
          <a:xfrm>
            <a:off x="957263" y="1414463"/>
            <a:ext cx="6999287" cy="6754812"/>
          </a:xfrm>
          <a:prstGeom prst="chord">
            <a:avLst>
              <a:gd name="adj1" fmla="val 10610590"/>
              <a:gd name="adj2" fmla="val 186474"/>
            </a:avLst>
          </a:prstGeom>
          <a:solidFill>
            <a:schemeClr val="accent4">
              <a:lumMod val="40000"/>
              <a:lumOff val="60000"/>
              <a:alpha val="50195"/>
            </a:schemeClr>
          </a:solidFill>
          <a:ln w="9525">
            <a:solidFill>
              <a:schemeClr val="bg2"/>
            </a:solidFill>
            <a:prstDash val="dash"/>
            <a:round/>
            <a:headEnd/>
            <a:tailEnd/>
          </a:ln>
        </p:spPr>
        <p:txBody>
          <a:bodyPr wrap="none" anchor="ctr"/>
          <a:lstStyle/>
          <a:p>
            <a:pPr>
              <a:defRPr/>
            </a:pPr>
            <a:endParaRPr lang="en-US">
              <a:ea typeface="ＭＳ Ｐゴシック" pitchFamily="-7" charset="-128"/>
            </a:endParaRPr>
          </a:p>
        </p:txBody>
      </p:sp>
      <p:sp>
        <p:nvSpPr>
          <p:cNvPr id="22531" name="Oval 4"/>
          <p:cNvSpPr>
            <a:spLocks noChangeArrowheads="1"/>
          </p:cNvSpPr>
          <p:nvPr/>
        </p:nvSpPr>
        <p:spPr bwMode="auto">
          <a:xfrm>
            <a:off x="1398588" y="2424113"/>
            <a:ext cx="6116637" cy="5135562"/>
          </a:xfrm>
          <a:prstGeom prst="chord">
            <a:avLst>
              <a:gd name="adj1" fmla="val 10798461"/>
              <a:gd name="adj2" fmla="val 5521"/>
            </a:avLst>
          </a:prstGeom>
          <a:solidFill>
            <a:schemeClr val="accent4">
              <a:lumMod val="40000"/>
              <a:lumOff val="60000"/>
              <a:alpha val="50195"/>
            </a:schemeClr>
          </a:solidFill>
          <a:ln w="9525">
            <a:noFill/>
            <a:round/>
            <a:headEnd/>
            <a:tailEnd/>
          </a:ln>
        </p:spPr>
        <p:txBody>
          <a:bodyPr wrap="none" anchor="ctr"/>
          <a:lstStyle/>
          <a:p>
            <a:pPr>
              <a:defRPr/>
            </a:pPr>
            <a:endParaRPr lang="en-US">
              <a:ea typeface="ＭＳ Ｐゴシック" pitchFamily="-7" charset="-128"/>
            </a:endParaRPr>
          </a:p>
        </p:txBody>
      </p:sp>
      <p:sp>
        <p:nvSpPr>
          <p:cNvPr id="35845" name="Oval 47"/>
          <p:cNvSpPr>
            <a:spLocks noChangeArrowheads="1"/>
          </p:cNvSpPr>
          <p:nvPr/>
        </p:nvSpPr>
        <p:spPr bwMode="auto">
          <a:xfrm rot="1554596" flipH="1">
            <a:off x="5232400" y="3524250"/>
            <a:ext cx="2097088" cy="1001713"/>
          </a:xfrm>
          <a:prstGeom prst="ellipse">
            <a:avLst/>
          </a:prstGeom>
          <a:solidFill>
            <a:schemeClr val="bg1">
              <a:alpha val="50195"/>
            </a:schemeClr>
          </a:solidFill>
          <a:ln w="9525">
            <a:noFill/>
            <a:round/>
            <a:headEnd/>
            <a:tailEnd/>
          </a:ln>
        </p:spPr>
        <p:txBody>
          <a:bodyPr wrap="none" anchor="ctr"/>
          <a:lstStyle/>
          <a:p>
            <a:endParaRPr lang="en-US">
              <a:ea typeface="ＭＳ Ｐゴシック" charset="-128"/>
            </a:endParaRPr>
          </a:p>
        </p:txBody>
      </p:sp>
      <p:sp>
        <p:nvSpPr>
          <p:cNvPr id="35846" name="Rectangle 6"/>
          <p:cNvSpPr>
            <a:spLocks noGrp="1" noChangeArrowheads="1"/>
          </p:cNvSpPr>
          <p:nvPr>
            <p:ph type="title"/>
          </p:nvPr>
        </p:nvSpPr>
        <p:spPr/>
        <p:txBody>
          <a:bodyPr/>
          <a:lstStyle/>
          <a:p>
            <a:r>
              <a:rPr lang="en-GB"/>
              <a:t>Block 0 in Perspective</a:t>
            </a:r>
          </a:p>
        </p:txBody>
      </p:sp>
      <p:sp>
        <p:nvSpPr>
          <p:cNvPr id="35847" name="Oval 47"/>
          <p:cNvSpPr>
            <a:spLocks noChangeArrowheads="1"/>
          </p:cNvSpPr>
          <p:nvPr/>
        </p:nvSpPr>
        <p:spPr bwMode="auto">
          <a:xfrm rot="-1554596">
            <a:off x="1673225" y="3509963"/>
            <a:ext cx="2097088" cy="1001712"/>
          </a:xfrm>
          <a:prstGeom prst="ellipse">
            <a:avLst/>
          </a:prstGeom>
          <a:solidFill>
            <a:schemeClr val="bg1">
              <a:alpha val="50195"/>
            </a:schemeClr>
          </a:solidFill>
          <a:ln w="9525">
            <a:noFill/>
            <a:round/>
            <a:headEnd/>
            <a:tailEnd/>
          </a:ln>
        </p:spPr>
        <p:txBody>
          <a:bodyPr wrap="none" anchor="ctr"/>
          <a:lstStyle/>
          <a:p>
            <a:endParaRPr lang="en-US">
              <a:ea typeface="ＭＳ Ｐゴシック" charset="-128"/>
            </a:endParaRPr>
          </a:p>
        </p:txBody>
      </p:sp>
      <p:sp>
        <p:nvSpPr>
          <p:cNvPr id="67" name="Oval 66"/>
          <p:cNvSpPr/>
          <p:nvPr/>
        </p:nvSpPr>
        <p:spPr>
          <a:xfrm>
            <a:off x="206375" y="3652838"/>
            <a:ext cx="1738313" cy="1717675"/>
          </a:xfrm>
          <a:prstGeom prst="ellipse">
            <a:avLst/>
          </a:prstGeom>
          <a:solidFill>
            <a:schemeClr val="bg1"/>
          </a:solidFill>
          <a:ln w="28575">
            <a:noFill/>
          </a:ln>
          <a:effectLst>
            <a:outerShdw blurRad="152400" sx="112000" sy="11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a:solidFill>
                <a:srgbClr val="FFFFFF"/>
              </a:solidFill>
              <a:latin typeface="Arial" charset="0"/>
              <a:ea typeface="ＭＳ Ｐゴシック" charset="-128"/>
            </a:endParaRPr>
          </a:p>
        </p:txBody>
      </p:sp>
      <p:sp>
        <p:nvSpPr>
          <p:cNvPr id="87" name="Freeform 24"/>
          <p:cNvSpPr>
            <a:spLocks/>
          </p:cNvSpPr>
          <p:nvPr/>
        </p:nvSpPr>
        <p:spPr bwMode="auto">
          <a:xfrm>
            <a:off x="1319213" y="4418013"/>
            <a:ext cx="439737"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89" name="Oval 88"/>
          <p:cNvSpPr/>
          <p:nvPr/>
        </p:nvSpPr>
        <p:spPr>
          <a:xfrm>
            <a:off x="7108825" y="3586163"/>
            <a:ext cx="1736725" cy="1717675"/>
          </a:xfrm>
          <a:prstGeom prst="ellipse">
            <a:avLst/>
          </a:prstGeom>
          <a:solidFill>
            <a:schemeClr val="bg1"/>
          </a:solidFill>
          <a:ln w="28575">
            <a:noFill/>
          </a:ln>
          <a:effectLst>
            <a:outerShdw blurRad="152400" sx="112000" sy="11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a:solidFill>
                <a:srgbClr val="FFFFFF"/>
              </a:solidFill>
              <a:latin typeface="Arial" charset="0"/>
              <a:ea typeface="ＭＳ Ｐゴシック" charset="-128"/>
            </a:endParaRPr>
          </a:p>
        </p:txBody>
      </p:sp>
      <p:sp>
        <p:nvSpPr>
          <p:cNvPr id="108" name="Freeform 24"/>
          <p:cNvSpPr>
            <a:spLocks/>
          </p:cNvSpPr>
          <p:nvPr/>
        </p:nvSpPr>
        <p:spPr bwMode="auto">
          <a:xfrm rot="1770060">
            <a:off x="7048500" y="4435475"/>
            <a:ext cx="438150"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35852" name="Text Box 60"/>
          <p:cNvSpPr txBox="1">
            <a:spLocks noChangeArrowheads="1"/>
          </p:cNvSpPr>
          <p:nvPr/>
        </p:nvSpPr>
        <p:spPr bwMode="auto">
          <a:xfrm>
            <a:off x="6935788" y="4035425"/>
            <a:ext cx="654050" cy="366713"/>
          </a:xfrm>
          <a:prstGeom prst="rect">
            <a:avLst/>
          </a:prstGeom>
          <a:noFill/>
          <a:ln w="9525">
            <a:noFill/>
            <a:miter lim="800000"/>
            <a:headEnd/>
            <a:tailEnd/>
          </a:ln>
        </p:spPr>
        <p:txBody>
          <a:bodyPr wrap="none">
            <a:spAutoFit/>
          </a:bodyPr>
          <a:lstStyle/>
          <a:p>
            <a:r>
              <a:rPr lang="en-GB" b="1">
                <a:ea typeface="ＭＳ Ｐゴシック" charset="-128"/>
              </a:rPr>
              <a:t>CTA</a:t>
            </a:r>
          </a:p>
        </p:txBody>
      </p:sp>
      <p:grpSp>
        <p:nvGrpSpPr>
          <p:cNvPr id="19" name="Group 170"/>
          <p:cNvGrpSpPr>
            <a:grpSpLocks/>
          </p:cNvGrpSpPr>
          <p:nvPr/>
        </p:nvGrpSpPr>
        <p:grpSpPr bwMode="auto">
          <a:xfrm>
            <a:off x="481013" y="4183063"/>
            <a:ext cx="1258887" cy="636587"/>
            <a:chOff x="855518" y="4382196"/>
            <a:chExt cx="1259482" cy="635939"/>
          </a:xfrm>
        </p:grpSpPr>
        <p:sp>
          <p:nvSpPr>
            <p:cNvPr id="114" name="Freeform 7"/>
            <p:cNvSpPr>
              <a:spLocks/>
            </p:cNvSpPr>
            <p:nvPr/>
          </p:nvSpPr>
          <p:spPr bwMode="auto">
            <a:xfrm>
              <a:off x="882518" y="4807213"/>
              <a:ext cx="689301" cy="195063"/>
            </a:xfrm>
            <a:custGeom>
              <a:avLst/>
              <a:gdLst/>
              <a:ahLst/>
              <a:cxnLst>
                <a:cxn ang="0">
                  <a:pos x="0" y="690"/>
                </a:cxn>
                <a:cxn ang="0">
                  <a:pos x="0" y="0"/>
                </a:cxn>
                <a:cxn ang="0">
                  <a:pos x="3118" y="0"/>
                </a:cxn>
                <a:cxn ang="0">
                  <a:pos x="3118" y="690"/>
                </a:cxn>
                <a:cxn ang="0">
                  <a:pos x="3042" y="690"/>
                </a:cxn>
                <a:cxn ang="0">
                  <a:pos x="3042" y="78"/>
                </a:cxn>
                <a:cxn ang="0">
                  <a:pos x="75" y="78"/>
                </a:cxn>
                <a:cxn ang="0">
                  <a:pos x="75" y="690"/>
                </a:cxn>
                <a:cxn ang="0">
                  <a:pos x="0" y="690"/>
                </a:cxn>
                <a:cxn ang="0">
                  <a:pos x="0" y="690"/>
                </a:cxn>
                <a:cxn ang="0">
                  <a:pos x="0" y="690"/>
                </a:cxn>
              </a:cxnLst>
              <a:rect l="0" t="0" r="r" b="b"/>
              <a:pathLst>
                <a:path w="3118" h="690">
                  <a:moveTo>
                    <a:pt x="0" y="690"/>
                  </a:moveTo>
                  <a:lnTo>
                    <a:pt x="0" y="0"/>
                  </a:lnTo>
                  <a:lnTo>
                    <a:pt x="3118" y="0"/>
                  </a:lnTo>
                  <a:lnTo>
                    <a:pt x="3118" y="690"/>
                  </a:lnTo>
                  <a:lnTo>
                    <a:pt x="3042" y="690"/>
                  </a:lnTo>
                  <a:lnTo>
                    <a:pt x="3042" y="78"/>
                  </a:lnTo>
                  <a:lnTo>
                    <a:pt x="75" y="78"/>
                  </a:lnTo>
                  <a:lnTo>
                    <a:pt x="75" y="690"/>
                  </a:lnTo>
                  <a:lnTo>
                    <a:pt x="0" y="690"/>
                  </a:lnTo>
                  <a:lnTo>
                    <a:pt x="0" y="690"/>
                  </a:lnTo>
                  <a:lnTo>
                    <a:pt x="0" y="69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5" name="Freeform 8"/>
            <p:cNvSpPr>
              <a:spLocks/>
            </p:cNvSpPr>
            <p:nvPr/>
          </p:nvSpPr>
          <p:spPr bwMode="auto">
            <a:xfrm>
              <a:off x="855518" y="4907123"/>
              <a:ext cx="716300" cy="111012"/>
            </a:xfrm>
            <a:custGeom>
              <a:avLst/>
              <a:gdLst/>
              <a:ahLst/>
              <a:cxnLst>
                <a:cxn ang="0">
                  <a:pos x="0" y="383"/>
                </a:cxn>
                <a:cxn ang="0">
                  <a:pos x="3501" y="383"/>
                </a:cxn>
                <a:cxn ang="0">
                  <a:pos x="3501" y="306"/>
                </a:cxn>
                <a:cxn ang="0">
                  <a:pos x="2760" y="306"/>
                </a:cxn>
                <a:cxn ang="0">
                  <a:pos x="2760" y="0"/>
                </a:cxn>
                <a:cxn ang="0">
                  <a:pos x="2506" y="0"/>
                </a:cxn>
                <a:cxn ang="0">
                  <a:pos x="2506" y="306"/>
                </a:cxn>
                <a:cxn ang="0">
                  <a:pos x="0" y="306"/>
                </a:cxn>
                <a:cxn ang="0">
                  <a:pos x="0" y="383"/>
                </a:cxn>
                <a:cxn ang="0">
                  <a:pos x="0" y="383"/>
                </a:cxn>
                <a:cxn ang="0">
                  <a:pos x="0" y="383"/>
                </a:cxn>
              </a:cxnLst>
              <a:rect l="0" t="0" r="r" b="b"/>
              <a:pathLst>
                <a:path w="3501" h="383">
                  <a:moveTo>
                    <a:pt x="0" y="383"/>
                  </a:moveTo>
                  <a:lnTo>
                    <a:pt x="3501" y="383"/>
                  </a:lnTo>
                  <a:lnTo>
                    <a:pt x="3501" y="306"/>
                  </a:lnTo>
                  <a:lnTo>
                    <a:pt x="2760" y="306"/>
                  </a:lnTo>
                  <a:lnTo>
                    <a:pt x="2760" y="0"/>
                  </a:lnTo>
                  <a:lnTo>
                    <a:pt x="2506" y="0"/>
                  </a:lnTo>
                  <a:lnTo>
                    <a:pt x="2506" y="306"/>
                  </a:lnTo>
                  <a:lnTo>
                    <a:pt x="0" y="306"/>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6" name="Freeform 9"/>
            <p:cNvSpPr>
              <a:spLocks/>
            </p:cNvSpPr>
            <p:nvPr/>
          </p:nvSpPr>
          <p:spPr bwMode="auto">
            <a:xfrm>
              <a:off x="933342" y="4857961"/>
              <a:ext cx="171531" cy="22202"/>
            </a:xfrm>
            <a:custGeom>
              <a:avLst/>
              <a:gdLst/>
              <a:ahLst/>
              <a:cxnLst>
                <a:cxn ang="0">
                  <a:pos x="0" y="0"/>
                </a:cxn>
                <a:cxn ang="0">
                  <a:pos x="0" y="78"/>
                </a:cxn>
                <a:cxn ang="0">
                  <a:pos x="610" y="78"/>
                </a:cxn>
                <a:cxn ang="0">
                  <a:pos x="610" y="0"/>
                </a:cxn>
                <a:cxn ang="0">
                  <a:pos x="0" y="0"/>
                </a:cxn>
                <a:cxn ang="0">
                  <a:pos x="0" y="0"/>
                </a:cxn>
                <a:cxn ang="0">
                  <a:pos x="0" y="0"/>
                </a:cxn>
              </a:cxnLst>
              <a:rect l="0" t="0" r="r" b="b"/>
              <a:pathLst>
                <a:path w="610" h="78">
                  <a:moveTo>
                    <a:pt x="0" y="0"/>
                  </a:moveTo>
                  <a:lnTo>
                    <a:pt x="0" y="78"/>
                  </a:lnTo>
                  <a:lnTo>
                    <a:pt x="610" y="78"/>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7" name="Freeform 10"/>
            <p:cNvSpPr>
              <a:spLocks/>
            </p:cNvSpPr>
            <p:nvPr/>
          </p:nvSpPr>
          <p:spPr bwMode="auto">
            <a:xfrm>
              <a:off x="1135050" y="4857961"/>
              <a:ext cx="173119" cy="22202"/>
            </a:xfrm>
            <a:custGeom>
              <a:avLst/>
              <a:gdLst/>
              <a:ahLst/>
              <a:cxnLst>
                <a:cxn ang="0">
                  <a:pos x="0" y="0"/>
                </a:cxn>
                <a:cxn ang="0">
                  <a:pos x="0" y="78"/>
                </a:cxn>
                <a:cxn ang="0">
                  <a:pos x="611" y="78"/>
                </a:cxn>
                <a:cxn ang="0">
                  <a:pos x="611" y="0"/>
                </a:cxn>
                <a:cxn ang="0">
                  <a:pos x="0" y="0"/>
                </a:cxn>
                <a:cxn ang="0">
                  <a:pos x="0" y="0"/>
                </a:cxn>
                <a:cxn ang="0">
                  <a:pos x="0" y="0"/>
                </a:cxn>
              </a:cxnLst>
              <a:rect l="0" t="0" r="r" b="b"/>
              <a:pathLst>
                <a:path w="611" h="78">
                  <a:moveTo>
                    <a:pt x="0" y="0"/>
                  </a:moveTo>
                  <a:lnTo>
                    <a:pt x="0" y="78"/>
                  </a:lnTo>
                  <a:lnTo>
                    <a:pt x="611" y="78"/>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9" name="Freeform 12"/>
            <p:cNvSpPr>
              <a:spLocks/>
            </p:cNvSpPr>
            <p:nvPr/>
          </p:nvSpPr>
          <p:spPr bwMode="auto">
            <a:xfrm>
              <a:off x="1432052" y="4910295"/>
              <a:ext cx="71472" cy="57092"/>
            </a:xfrm>
            <a:custGeom>
              <a:avLst/>
              <a:gdLst/>
              <a:ahLst/>
              <a:cxnLst>
                <a:cxn ang="0">
                  <a:pos x="0" y="0"/>
                </a:cxn>
                <a:cxn ang="0">
                  <a:pos x="0" y="206"/>
                </a:cxn>
                <a:cxn ang="0">
                  <a:pos x="253" y="206"/>
                </a:cxn>
                <a:cxn ang="0">
                  <a:pos x="253" y="0"/>
                </a:cxn>
                <a:cxn ang="0">
                  <a:pos x="0" y="0"/>
                </a:cxn>
                <a:cxn ang="0">
                  <a:pos x="0" y="0"/>
                </a:cxn>
                <a:cxn ang="0">
                  <a:pos x="0" y="0"/>
                </a:cxn>
              </a:cxnLst>
              <a:rect l="0" t="0" r="r" b="b"/>
              <a:pathLst>
                <a:path w="253" h="206">
                  <a:moveTo>
                    <a:pt x="0" y="0"/>
                  </a:moveTo>
                  <a:lnTo>
                    <a:pt x="0" y="206"/>
                  </a:lnTo>
                  <a:lnTo>
                    <a:pt x="253" y="206"/>
                  </a:lnTo>
                  <a:lnTo>
                    <a:pt x="253"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0" name="Freeform 13"/>
            <p:cNvSpPr>
              <a:spLocks/>
            </p:cNvSpPr>
            <p:nvPr/>
          </p:nvSpPr>
          <p:spPr bwMode="auto">
            <a:xfrm>
              <a:off x="933342" y="4910295"/>
              <a:ext cx="171531" cy="57092"/>
            </a:xfrm>
            <a:custGeom>
              <a:avLst/>
              <a:gdLst/>
              <a:ahLst/>
              <a:cxnLst>
                <a:cxn ang="0">
                  <a:pos x="0" y="0"/>
                </a:cxn>
                <a:cxn ang="0">
                  <a:pos x="0" y="206"/>
                </a:cxn>
                <a:cxn ang="0">
                  <a:pos x="610" y="206"/>
                </a:cxn>
                <a:cxn ang="0">
                  <a:pos x="610" y="0"/>
                </a:cxn>
                <a:cxn ang="0">
                  <a:pos x="0" y="0"/>
                </a:cxn>
                <a:cxn ang="0">
                  <a:pos x="0" y="0"/>
                </a:cxn>
                <a:cxn ang="0">
                  <a:pos x="0" y="0"/>
                </a:cxn>
              </a:cxnLst>
              <a:rect l="0" t="0" r="r" b="b"/>
              <a:pathLst>
                <a:path w="610" h="206">
                  <a:moveTo>
                    <a:pt x="0" y="0"/>
                  </a:moveTo>
                  <a:lnTo>
                    <a:pt x="0" y="206"/>
                  </a:lnTo>
                  <a:lnTo>
                    <a:pt x="610" y="206"/>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1" name="Freeform 14"/>
            <p:cNvSpPr>
              <a:spLocks/>
            </p:cNvSpPr>
            <p:nvPr/>
          </p:nvSpPr>
          <p:spPr bwMode="auto">
            <a:xfrm>
              <a:off x="1135050" y="4910295"/>
              <a:ext cx="173119" cy="57092"/>
            </a:xfrm>
            <a:custGeom>
              <a:avLst/>
              <a:gdLst/>
              <a:ahLst/>
              <a:cxnLst>
                <a:cxn ang="0">
                  <a:pos x="0" y="0"/>
                </a:cxn>
                <a:cxn ang="0">
                  <a:pos x="0" y="206"/>
                </a:cxn>
                <a:cxn ang="0">
                  <a:pos x="611" y="206"/>
                </a:cxn>
                <a:cxn ang="0">
                  <a:pos x="611" y="0"/>
                </a:cxn>
                <a:cxn ang="0">
                  <a:pos x="0" y="0"/>
                </a:cxn>
                <a:cxn ang="0">
                  <a:pos x="0" y="0"/>
                </a:cxn>
                <a:cxn ang="0">
                  <a:pos x="0" y="0"/>
                </a:cxn>
              </a:cxnLst>
              <a:rect l="0" t="0" r="r" b="b"/>
              <a:pathLst>
                <a:path w="611" h="206">
                  <a:moveTo>
                    <a:pt x="0" y="0"/>
                  </a:moveTo>
                  <a:lnTo>
                    <a:pt x="0" y="206"/>
                  </a:lnTo>
                  <a:lnTo>
                    <a:pt x="611" y="206"/>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3" name="Freeform 16"/>
            <p:cNvSpPr>
              <a:spLocks/>
            </p:cNvSpPr>
            <p:nvPr/>
          </p:nvSpPr>
          <p:spPr bwMode="auto">
            <a:xfrm>
              <a:off x="1339934" y="4857961"/>
              <a:ext cx="173120" cy="22202"/>
            </a:xfrm>
            <a:custGeom>
              <a:avLst/>
              <a:gdLst/>
              <a:ahLst/>
              <a:cxnLst>
                <a:cxn ang="0">
                  <a:pos x="0" y="0"/>
                </a:cxn>
                <a:cxn ang="0">
                  <a:pos x="0" y="80"/>
                </a:cxn>
                <a:cxn ang="0">
                  <a:pos x="612" y="80"/>
                </a:cxn>
                <a:cxn ang="0">
                  <a:pos x="612" y="0"/>
                </a:cxn>
                <a:cxn ang="0">
                  <a:pos x="0" y="0"/>
                </a:cxn>
                <a:cxn ang="0">
                  <a:pos x="0" y="0"/>
                </a:cxn>
                <a:cxn ang="0">
                  <a:pos x="0" y="0"/>
                </a:cxn>
              </a:cxnLst>
              <a:rect l="0" t="0" r="r" b="b"/>
              <a:pathLst>
                <a:path w="612" h="80">
                  <a:moveTo>
                    <a:pt x="0" y="0"/>
                  </a:moveTo>
                  <a:lnTo>
                    <a:pt x="0" y="80"/>
                  </a:lnTo>
                  <a:lnTo>
                    <a:pt x="612" y="80"/>
                  </a:lnTo>
                  <a:lnTo>
                    <a:pt x="612"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4" name="Freeform 17"/>
            <p:cNvSpPr>
              <a:spLocks/>
            </p:cNvSpPr>
            <p:nvPr/>
          </p:nvSpPr>
          <p:spPr bwMode="auto">
            <a:xfrm>
              <a:off x="1281169" y="4762808"/>
              <a:ext cx="247767" cy="44405"/>
            </a:xfrm>
            <a:custGeom>
              <a:avLst/>
              <a:gdLst/>
              <a:ahLst/>
              <a:cxnLst>
                <a:cxn ang="0">
                  <a:pos x="0" y="178"/>
                </a:cxn>
                <a:cxn ang="0">
                  <a:pos x="0" y="0"/>
                </a:cxn>
                <a:cxn ang="0">
                  <a:pos x="919" y="0"/>
                </a:cxn>
                <a:cxn ang="0">
                  <a:pos x="919" y="178"/>
                </a:cxn>
                <a:cxn ang="0">
                  <a:pos x="842" y="178"/>
                </a:cxn>
                <a:cxn ang="0">
                  <a:pos x="842" y="76"/>
                </a:cxn>
                <a:cxn ang="0">
                  <a:pos x="75" y="76"/>
                </a:cxn>
                <a:cxn ang="0">
                  <a:pos x="75" y="178"/>
                </a:cxn>
                <a:cxn ang="0">
                  <a:pos x="0" y="178"/>
                </a:cxn>
                <a:cxn ang="0">
                  <a:pos x="0" y="178"/>
                </a:cxn>
                <a:cxn ang="0">
                  <a:pos x="0" y="178"/>
                </a:cxn>
              </a:cxnLst>
              <a:rect l="0" t="0" r="r" b="b"/>
              <a:pathLst>
                <a:path w="919" h="178">
                  <a:moveTo>
                    <a:pt x="0" y="178"/>
                  </a:moveTo>
                  <a:lnTo>
                    <a:pt x="0" y="0"/>
                  </a:lnTo>
                  <a:lnTo>
                    <a:pt x="919" y="0"/>
                  </a:lnTo>
                  <a:lnTo>
                    <a:pt x="919" y="178"/>
                  </a:lnTo>
                  <a:lnTo>
                    <a:pt x="842" y="178"/>
                  </a:lnTo>
                  <a:lnTo>
                    <a:pt x="842" y="76"/>
                  </a:lnTo>
                  <a:lnTo>
                    <a:pt x="75" y="76"/>
                  </a:lnTo>
                  <a:lnTo>
                    <a:pt x="75" y="178"/>
                  </a:lnTo>
                  <a:lnTo>
                    <a:pt x="0" y="178"/>
                  </a:lnTo>
                  <a:lnTo>
                    <a:pt x="0" y="178"/>
                  </a:lnTo>
                  <a:lnTo>
                    <a:pt x="0" y="178"/>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5" name="Freeform 18"/>
            <p:cNvSpPr>
              <a:spLocks/>
            </p:cNvSpPr>
            <p:nvPr/>
          </p:nvSpPr>
          <p:spPr bwMode="auto">
            <a:xfrm>
              <a:off x="984166" y="4597876"/>
              <a:ext cx="208061" cy="217266"/>
            </a:xfrm>
            <a:custGeom>
              <a:avLst/>
              <a:gdLst/>
              <a:ahLst/>
              <a:cxnLst>
                <a:cxn ang="0">
                  <a:pos x="0" y="767"/>
                </a:cxn>
                <a:cxn ang="0">
                  <a:pos x="0" y="0"/>
                </a:cxn>
                <a:cxn ang="0">
                  <a:pos x="740" y="0"/>
                </a:cxn>
                <a:cxn ang="0">
                  <a:pos x="740" y="767"/>
                </a:cxn>
                <a:cxn ang="0">
                  <a:pos x="663" y="767"/>
                </a:cxn>
                <a:cxn ang="0">
                  <a:pos x="663" y="77"/>
                </a:cxn>
                <a:cxn ang="0">
                  <a:pos x="75" y="77"/>
                </a:cxn>
                <a:cxn ang="0">
                  <a:pos x="75" y="767"/>
                </a:cxn>
                <a:cxn ang="0">
                  <a:pos x="0" y="767"/>
                </a:cxn>
                <a:cxn ang="0">
                  <a:pos x="0" y="767"/>
                </a:cxn>
                <a:cxn ang="0">
                  <a:pos x="0" y="767"/>
                </a:cxn>
              </a:cxnLst>
              <a:rect l="0" t="0" r="r" b="b"/>
              <a:pathLst>
                <a:path w="740" h="767">
                  <a:moveTo>
                    <a:pt x="0" y="767"/>
                  </a:moveTo>
                  <a:lnTo>
                    <a:pt x="0" y="0"/>
                  </a:lnTo>
                  <a:lnTo>
                    <a:pt x="740" y="0"/>
                  </a:lnTo>
                  <a:lnTo>
                    <a:pt x="740" y="767"/>
                  </a:lnTo>
                  <a:lnTo>
                    <a:pt x="663" y="767"/>
                  </a:lnTo>
                  <a:lnTo>
                    <a:pt x="663" y="77"/>
                  </a:lnTo>
                  <a:lnTo>
                    <a:pt x="75" y="77"/>
                  </a:lnTo>
                  <a:lnTo>
                    <a:pt x="75" y="767"/>
                  </a:lnTo>
                  <a:lnTo>
                    <a:pt x="0" y="767"/>
                  </a:lnTo>
                  <a:lnTo>
                    <a:pt x="0" y="767"/>
                  </a:lnTo>
                  <a:lnTo>
                    <a:pt x="0" y="76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6" name="Freeform 19"/>
            <p:cNvSpPr>
              <a:spLocks/>
            </p:cNvSpPr>
            <p:nvPr/>
          </p:nvSpPr>
          <p:spPr bwMode="auto">
            <a:xfrm>
              <a:off x="984166" y="4532854"/>
              <a:ext cx="208061" cy="65022"/>
            </a:xfrm>
            <a:custGeom>
              <a:avLst/>
              <a:gdLst/>
              <a:ahLst/>
              <a:cxnLst>
                <a:cxn ang="0">
                  <a:pos x="0" y="0"/>
                </a:cxn>
                <a:cxn ang="0">
                  <a:pos x="177" y="231"/>
                </a:cxn>
                <a:cxn ang="0">
                  <a:pos x="561" y="231"/>
                </a:cxn>
                <a:cxn ang="0">
                  <a:pos x="740" y="0"/>
                </a:cxn>
                <a:cxn ang="0">
                  <a:pos x="0" y="0"/>
                </a:cxn>
                <a:cxn ang="0">
                  <a:pos x="0" y="0"/>
                </a:cxn>
                <a:cxn ang="0">
                  <a:pos x="0" y="0"/>
                </a:cxn>
              </a:cxnLst>
              <a:rect l="0" t="0" r="r" b="b"/>
              <a:pathLst>
                <a:path w="740" h="231">
                  <a:moveTo>
                    <a:pt x="0" y="0"/>
                  </a:moveTo>
                  <a:lnTo>
                    <a:pt x="177" y="231"/>
                  </a:lnTo>
                  <a:lnTo>
                    <a:pt x="561" y="231"/>
                  </a:lnTo>
                  <a:lnTo>
                    <a:pt x="74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7" name="Freeform 20"/>
            <p:cNvSpPr>
              <a:spLocks/>
            </p:cNvSpPr>
            <p:nvPr/>
          </p:nvSpPr>
          <p:spPr bwMode="auto">
            <a:xfrm>
              <a:off x="984166" y="4483693"/>
              <a:ext cx="208061" cy="49162"/>
            </a:xfrm>
            <a:custGeom>
              <a:avLst/>
              <a:gdLst/>
              <a:ahLst/>
              <a:cxnLst>
                <a:cxn ang="0">
                  <a:pos x="741" y="177"/>
                </a:cxn>
                <a:cxn ang="0">
                  <a:pos x="741" y="0"/>
                </a:cxn>
                <a:cxn ang="0">
                  <a:pos x="0" y="0"/>
                </a:cxn>
                <a:cxn ang="0">
                  <a:pos x="0" y="177"/>
                </a:cxn>
                <a:cxn ang="0">
                  <a:pos x="77" y="177"/>
                </a:cxn>
                <a:cxn ang="0">
                  <a:pos x="77" y="77"/>
                </a:cxn>
                <a:cxn ang="0">
                  <a:pos x="663" y="77"/>
                </a:cxn>
                <a:cxn ang="0">
                  <a:pos x="663" y="177"/>
                </a:cxn>
                <a:cxn ang="0">
                  <a:pos x="741" y="177"/>
                </a:cxn>
                <a:cxn ang="0">
                  <a:pos x="741" y="177"/>
                </a:cxn>
                <a:cxn ang="0">
                  <a:pos x="741" y="177"/>
                </a:cxn>
              </a:cxnLst>
              <a:rect l="0" t="0" r="r" b="b"/>
              <a:pathLst>
                <a:path w="741" h="177">
                  <a:moveTo>
                    <a:pt x="741" y="177"/>
                  </a:moveTo>
                  <a:lnTo>
                    <a:pt x="741" y="0"/>
                  </a:lnTo>
                  <a:lnTo>
                    <a:pt x="0" y="0"/>
                  </a:lnTo>
                  <a:lnTo>
                    <a:pt x="0" y="177"/>
                  </a:lnTo>
                  <a:lnTo>
                    <a:pt x="77" y="177"/>
                  </a:lnTo>
                  <a:lnTo>
                    <a:pt x="77" y="77"/>
                  </a:lnTo>
                  <a:lnTo>
                    <a:pt x="663" y="77"/>
                  </a:lnTo>
                  <a:lnTo>
                    <a:pt x="663" y="177"/>
                  </a:lnTo>
                  <a:lnTo>
                    <a:pt x="741" y="177"/>
                  </a:lnTo>
                  <a:lnTo>
                    <a:pt x="741" y="177"/>
                  </a:lnTo>
                  <a:lnTo>
                    <a:pt x="741" y="17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8" name="Freeform 21"/>
            <p:cNvSpPr>
              <a:spLocks/>
            </p:cNvSpPr>
            <p:nvPr/>
          </p:nvSpPr>
          <p:spPr bwMode="auto">
            <a:xfrm>
              <a:off x="998461" y="4648625"/>
              <a:ext cx="179472" cy="22202"/>
            </a:xfrm>
            <a:custGeom>
              <a:avLst/>
              <a:gdLst/>
              <a:ahLst/>
              <a:cxnLst>
                <a:cxn ang="0">
                  <a:pos x="0" y="0"/>
                </a:cxn>
                <a:cxn ang="0">
                  <a:pos x="637" y="0"/>
                </a:cxn>
                <a:cxn ang="0">
                  <a:pos x="637" y="76"/>
                </a:cxn>
                <a:cxn ang="0">
                  <a:pos x="0" y="76"/>
                </a:cxn>
                <a:cxn ang="0">
                  <a:pos x="0" y="0"/>
                </a:cxn>
                <a:cxn ang="0">
                  <a:pos x="0" y="0"/>
                </a:cxn>
                <a:cxn ang="0">
                  <a:pos x="0" y="0"/>
                </a:cxn>
              </a:cxnLst>
              <a:rect l="0" t="0" r="r" b="b"/>
              <a:pathLst>
                <a:path w="637" h="76">
                  <a:moveTo>
                    <a:pt x="0" y="0"/>
                  </a:moveTo>
                  <a:lnTo>
                    <a:pt x="637" y="0"/>
                  </a:lnTo>
                  <a:lnTo>
                    <a:pt x="637" y="76"/>
                  </a:lnTo>
                  <a:lnTo>
                    <a:pt x="0" y="76"/>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9" name="Freeform 22"/>
            <p:cNvSpPr>
              <a:spLocks/>
            </p:cNvSpPr>
            <p:nvPr/>
          </p:nvSpPr>
          <p:spPr bwMode="auto">
            <a:xfrm>
              <a:off x="998461" y="4700958"/>
              <a:ext cx="179472" cy="20617"/>
            </a:xfrm>
            <a:custGeom>
              <a:avLst/>
              <a:gdLst/>
              <a:ahLst/>
              <a:cxnLst>
                <a:cxn ang="0">
                  <a:pos x="0" y="0"/>
                </a:cxn>
                <a:cxn ang="0">
                  <a:pos x="637" y="0"/>
                </a:cxn>
                <a:cxn ang="0">
                  <a:pos x="637" y="75"/>
                </a:cxn>
                <a:cxn ang="0">
                  <a:pos x="0" y="75"/>
                </a:cxn>
                <a:cxn ang="0">
                  <a:pos x="0" y="0"/>
                </a:cxn>
                <a:cxn ang="0">
                  <a:pos x="0" y="0"/>
                </a:cxn>
                <a:cxn ang="0">
                  <a:pos x="0" y="0"/>
                </a:cxn>
              </a:cxnLst>
              <a:rect l="0" t="0" r="r" b="b"/>
              <a:pathLst>
                <a:path w="637" h="75">
                  <a:moveTo>
                    <a:pt x="0" y="0"/>
                  </a:moveTo>
                  <a:lnTo>
                    <a:pt x="637" y="0"/>
                  </a:lnTo>
                  <a:lnTo>
                    <a:pt x="637" y="75"/>
                  </a:lnTo>
                  <a:lnTo>
                    <a:pt x="0" y="75"/>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30" name="Freeform 23"/>
            <p:cNvSpPr>
              <a:spLocks/>
            </p:cNvSpPr>
            <p:nvPr/>
          </p:nvSpPr>
          <p:spPr bwMode="auto">
            <a:xfrm>
              <a:off x="1084226" y="4382196"/>
              <a:ext cx="14294" cy="107840"/>
            </a:xfrm>
            <a:custGeom>
              <a:avLst/>
              <a:gdLst/>
              <a:ahLst/>
              <a:cxnLst>
                <a:cxn ang="0">
                  <a:pos x="0" y="383"/>
                </a:cxn>
                <a:cxn ang="0">
                  <a:pos x="0" y="0"/>
                </a:cxn>
                <a:cxn ang="0">
                  <a:pos x="51" y="0"/>
                </a:cxn>
                <a:cxn ang="0">
                  <a:pos x="51" y="383"/>
                </a:cxn>
                <a:cxn ang="0">
                  <a:pos x="0" y="383"/>
                </a:cxn>
                <a:cxn ang="0">
                  <a:pos x="0" y="383"/>
                </a:cxn>
                <a:cxn ang="0">
                  <a:pos x="0" y="383"/>
                </a:cxn>
              </a:cxnLst>
              <a:rect l="0" t="0" r="r" b="b"/>
              <a:pathLst>
                <a:path w="51" h="383">
                  <a:moveTo>
                    <a:pt x="0" y="383"/>
                  </a:moveTo>
                  <a:lnTo>
                    <a:pt x="0" y="0"/>
                  </a:lnTo>
                  <a:lnTo>
                    <a:pt x="51" y="0"/>
                  </a:lnTo>
                  <a:lnTo>
                    <a:pt x="51" y="383"/>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cxnSp>
          <p:nvCxnSpPr>
            <p:cNvPr id="136" name="Straight Connector 135"/>
            <p:cNvCxnSpPr/>
            <p:nvPr/>
          </p:nvCxnSpPr>
          <p:spPr>
            <a:xfrm flipV="1">
              <a:off x="1557525" y="4869062"/>
              <a:ext cx="557475" cy="1141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1563878" y="4788182"/>
              <a:ext cx="514593" cy="523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flipV="1">
              <a:off x="1972057" y="4821485"/>
              <a:ext cx="114354" cy="142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flipV="1">
              <a:off x="1571818" y="4850031"/>
              <a:ext cx="328768" cy="42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71"/>
          <p:cNvGrpSpPr>
            <a:grpSpLocks/>
          </p:cNvGrpSpPr>
          <p:nvPr/>
        </p:nvGrpSpPr>
        <p:grpSpPr bwMode="auto">
          <a:xfrm flipH="1">
            <a:off x="7310438" y="4183063"/>
            <a:ext cx="1260475" cy="636587"/>
            <a:chOff x="855518" y="4382196"/>
            <a:chExt cx="1259482" cy="635939"/>
          </a:xfrm>
        </p:grpSpPr>
        <p:sp>
          <p:nvSpPr>
            <p:cNvPr id="173" name="Freeform 7"/>
            <p:cNvSpPr>
              <a:spLocks/>
            </p:cNvSpPr>
            <p:nvPr/>
          </p:nvSpPr>
          <p:spPr bwMode="auto">
            <a:xfrm>
              <a:off x="882485" y="4807213"/>
              <a:ext cx="690018" cy="195063"/>
            </a:xfrm>
            <a:custGeom>
              <a:avLst/>
              <a:gdLst/>
              <a:ahLst/>
              <a:cxnLst>
                <a:cxn ang="0">
                  <a:pos x="0" y="690"/>
                </a:cxn>
                <a:cxn ang="0">
                  <a:pos x="0" y="0"/>
                </a:cxn>
                <a:cxn ang="0">
                  <a:pos x="3118" y="0"/>
                </a:cxn>
                <a:cxn ang="0">
                  <a:pos x="3118" y="690"/>
                </a:cxn>
                <a:cxn ang="0">
                  <a:pos x="3042" y="690"/>
                </a:cxn>
                <a:cxn ang="0">
                  <a:pos x="3042" y="78"/>
                </a:cxn>
                <a:cxn ang="0">
                  <a:pos x="75" y="78"/>
                </a:cxn>
                <a:cxn ang="0">
                  <a:pos x="75" y="690"/>
                </a:cxn>
                <a:cxn ang="0">
                  <a:pos x="0" y="690"/>
                </a:cxn>
                <a:cxn ang="0">
                  <a:pos x="0" y="690"/>
                </a:cxn>
                <a:cxn ang="0">
                  <a:pos x="0" y="690"/>
                </a:cxn>
              </a:cxnLst>
              <a:rect l="0" t="0" r="r" b="b"/>
              <a:pathLst>
                <a:path w="3118" h="690">
                  <a:moveTo>
                    <a:pt x="0" y="690"/>
                  </a:moveTo>
                  <a:lnTo>
                    <a:pt x="0" y="0"/>
                  </a:lnTo>
                  <a:lnTo>
                    <a:pt x="3118" y="0"/>
                  </a:lnTo>
                  <a:lnTo>
                    <a:pt x="3118" y="690"/>
                  </a:lnTo>
                  <a:lnTo>
                    <a:pt x="3042" y="690"/>
                  </a:lnTo>
                  <a:lnTo>
                    <a:pt x="3042" y="78"/>
                  </a:lnTo>
                  <a:lnTo>
                    <a:pt x="75" y="78"/>
                  </a:lnTo>
                  <a:lnTo>
                    <a:pt x="75" y="690"/>
                  </a:lnTo>
                  <a:lnTo>
                    <a:pt x="0" y="690"/>
                  </a:lnTo>
                  <a:lnTo>
                    <a:pt x="0" y="690"/>
                  </a:lnTo>
                  <a:lnTo>
                    <a:pt x="0" y="69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4" name="Freeform 8"/>
            <p:cNvSpPr>
              <a:spLocks/>
            </p:cNvSpPr>
            <p:nvPr/>
          </p:nvSpPr>
          <p:spPr bwMode="auto">
            <a:xfrm>
              <a:off x="855518" y="4907123"/>
              <a:ext cx="716985" cy="111012"/>
            </a:xfrm>
            <a:custGeom>
              <a:avLst/>
              <a:gdLst/>
              <a:ahLst/>
              <a:cxnLst>
                <a:cxn ang="0">
                  <a:pos x="0" y="383"/>
                </a:cxn>
                <a:cxn ang="0">
                  <a:pos x="3501" y="383"/>
                </a:cxn>
                <a:cxn ang="0">
                  <a:pos x="3501" y="306"/>
                </a:cxn>
                <a:cxn ang="0">
                  <a:pos x="2760" y="306"/>
                </a:cxn>
                <a:cxn ang="0">
                  <a:pos x="2760" y="0"/>
                </a:cxn>
                <a:cxn ang="0">
                  <a:pos x="2506" y="0"/>
                </a:cxn>
                <a:cxn ang="0">
                  <a:pos x="2506" y="306"/>
                </a:cxn>
                <a:cxn ang="0">
                  <a:pos x="0" y="306"/>
                </a:cxn>
                <a:cxn ang="0">
                  <a:pos x="0" y="383"/>
                </a:cxn>
                <a:cxn ang="0">
                  <a:pos x="0" y="383"/>
                </a:cxn>
                <a:cxn ang="0">
                  <a:pos x="0" y="383"/>
                </a:cxn>
              </a:cxnLst>
              <a:rect l="0" t="0" r="r" b="b"/>
              <a:pathLst>
                <a:path w="3501" h="383">
                  <a:moveTo>
                    <a:pt x="0" y="383"/>
                  </a:moveTo>
                  <a:lnTo>
                    <a:pt x="3501" y="383"/>
                  </a:lnTo>
                  <a:lnTo>
                    <a:pt x="3501" y="306"/>
                  </a:lnTo>
                  <a:lnTo>
                    <a:pt x="2760" y="306"/>
                  </a:lnTo>
                  <a:lnTo>
                    <a:pt x="2760" y="0"/>
                  </a:lnTo>
                  <a:lnTo>
                    <a:pt x="2506" y="0"/>
                  </a:lnTo>
                  <a:lnTo>
                    <a:pt x="2506" y="306"/>
                  </a:lnTo>
                  <a:lnTo>
                    <a:pt x="0" y="306"/>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5" name="Freeform 9"/>
            <p:cNvSpPr>
              <a:spLocks/>
            </p:cNvSpPr>
            <p:nvPr/>
          </p:nvSpPr>
          <p:spPr bwMode="auto">
            <a:xfrm>
              <a:off x="933245" y="4857961"/>
              <a:ext cx="172901" cy="22202"/>
            </a:xfrm>
            <a:custGeom>
              <a:avLst/>
              <a:gdLst/>
              <a:ahLst/>
              <a:cxnLst>
                <a:cxn ang="0">
                  <a:pos x="0" y="0"/>
                </a:cxn>
                <a:cxn ang="0">
                  <a:pos x="0" y="78"/>
                </a:cxn>
                <a:cxn ang="0">
                  <a:pos x="610" y="78"/>
                </a:cxn>
                <a:cxn ang="0">
                  <a:pos x="610" y="0"/>
                </a:cxn>
                <a:cxn ang="0">
                  <a:pos x="0" y="0"/>
                </a:cxn>
                <a:cxn ang="0">
                  <a:pos x="0" y="0"/>
                </a:cxn>
                <a:cxn ang="0">
                  <a:pos x="0" y="0"/>
                </a:cxn>
              </a:cxnLst>
              <a:rect l="0" t="0" r="r" b="b"/>
              <a:pathLst>
                <a:path w="610" h="78">
                  <a:moveTo>
                    <a:pt x="0" y="0"/>
                  </a:moveTo>
                  <a:lnTo>
                    <a:pt x="0" y="78"/>
                  </a:lnTo>
                  <a:lnTo>
                    <a:pt x="610" y="78"/>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6" name="Freeform 10"/>
            <p:cNvSpPr>
              <a:spLocks/>
            </p:cNvSpPr>
            <p:nvPr/>
          </p:nvSpPr>
          <p:spPr bwMode="auto">
            <a:xfrm>
              <a:off x="1134698" y="4857961"/>
              <a:ext cx="172902" cy="22202"/>
            </a:xfrm>
            <a:custGeom>
              <a:avLst/>
              <a:gdLst/>
              <a:ahLst/>
              <a:cxnLst>
                <a:cxn ang="0">
                  <a:pos x="0" y="0"/>
                </a:cxn>
                <a:cxn ang="0">
                  <a:pos x="0" y="78"/>
                </a:cxn>
                <a:cxn ang="0">
                  <a:pos x="611" y="78"/>
                </a:cxn>
                <a:cxn ang="0">
                  <a:pos x="611" y="0"/>
                </a:cxn>
                <a:cxn ang="0">
                  <a:pos x="0" y="0"/>
                </a:cxn>
                <a:cxn ang="0">
                  <a:pos x="0" y="0"/>
                </a:cxn>
                <a:cxn ang="0">
                  <a:pos x="0" y="0"/>
                </a:cxn>
              </a:cxnLst>
              <a:rect l="0" t="0" r="r" b="b"/>
              <a:pathLst>
                <a:path w="611" h="78">
                  <a:moveTo>
                    <a:pt x="0" y="0"/>
                  </a:moveTo>
                  <a:lnTo>
                    <a:pt x="0" y="78"/>
                  </a:lnTo>
                  <a:lnTo>
                    <a:pt x="611" y="78"/>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7" name="Freeform 12"/>
            <p:cNvSpPr>
              <a:spLocks/>
            </p:cNvSpPr>
            <p:nvPr/>
          </p:nvSpPr>
          <p:spPr bwMode="auto">
            <a:xfrm>
              <a:off x="1431327" y="4910295"/>
              <a:ext cx="71381" cy="57092"/>
            </a:xfrm>
            <a:custGeom>
              <a:avLst/>
              <a:gdLst/>
              <a:ahLst/>
              <a:cxnLst>
                <a:cxn ang="0">
                  <a:pos x="0" y="0"/>
                </a:cxn>
                <a:cxn ang="0">
                  <a:pos x="0" y="206"/>
                </a:cxn>
                <a:cxn ang="0">
                  <a:pos x="253" y="206"/>
                </a:cxn>
                <a:cxn ang="0">
                  <a:pos x="253" y="0"/>
                </a:cxn>
                <a:cxn ang="0">
                  <a:pos x="0" y="0"/>
                </a:cxn>
                <a:cxn ang="0">
                  <a:pos x="0" y="0"/>
                </a:cxn>
                <a:cxn ang="0">
                  <a:pos x="0" y="0"/>
                </a:cxn>
              </a:cxnLst>
              <a:rect l="0" t="0" r="r" b="b"/>
              <a:pathLst>
                <a:path w="253" h="206">
                  <a:moveTo>
                    <a:pt x="0" y="0"/>
                  </a:moveTo>
                  <a:lnTo>
                    <a:pt x="0" y="206"/>
                  </a:lnTo>
                  <a:lnTo>
                    <a:pt x="253" y="206"/>
                  </a:lnTo>
                  <a:lnTo>
                    <a:pt x="253"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8" name="Freeform 13"/>
            <p:cNvSpPr>
              <a:spLocks/>
            </p:cNvSpPr>
            <p:nvPr/>
          </p:nvSpPr>
          <p:spPr bwMode="auto">
            <a:xfrm>
              <a:off x="933245" y="4910295"/>
              <a:ext cx="172901" cy="57092"/>
            </a:xfrm>
            <a:custGeom>
              <a:avLst/>
              <a:gdLst/>
              <a:ahLst/>
              <a:cxnLst>
                <a:cxn ang="0">
                  <a:pos x="0" y="0"/>
                </a:cxn>
                <a:cxn ang="0">
                  <a:pos x="0" y="206"/>
                </a:cxn>
                <a:cxn ang="0">
                  <a:pos x="610" y="206"/>
                </a:cxn>
                <a:cxn ang="0">
                  <a:pos x="610" y="0"/>
                </a:cxn>
                <a:cxn ang="0">
                  <a:pos x="0" y="0"/>
                </a:cxn>
                <a:cxn ang="0">
                  <a:pos x="0" y="0"/>
                </a:cxn>
                <a:cxn ang="0">
                  <a:pos x="0" y="0"/>
                </a:cxn>
              </a:cxnLst>
              <a:rect l="0" t="0" r="r" b="b"/>
              <a:pathLst>
                <a:path w="610" h="206">
                  <a:moveTo>
                    <a:pt x="0" y="0"/>
                  </a:moveTo>
                  <a:lnTo>
                    <a:pt x="0" y="206"/>
                  </a:lnTo>
                  <a:lnTo>
                    <a:pt x="610" y="206"/>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9" name="Freeform 14"/>
            <p:cNvSpPr>
              <a:spLocks/>
            </p:cNvSpPr>
            <p:nvPr/>
          </p:nvSpPr>
          <p:spPr bwMode="auto">
            <a:xfrm>
              <a:off x="1134698" y="4910295"/>
              <a:ext cx="172902" cy="57092"/>
            </a:xfrm>
            <a:custGeom>
              <a:avLst/>
              <a:gdLst/>
              <a:ahLst/>
              <a:cxnLst>
                <a:cxn ang="0">
                  <a:pos x="0" y="0"/>
                </a:cxn>
                <a:cxn ang="0">
                  <a:pos x="0" y="206"/>
                </a:cxn>
                <a:cxn ang="0">
                  <a:pos x="611" y="206"/>
                </a:cxn>
                <a:cxn ang="0">
                  <a:pos x="611" y="0"/>
                </a:cxn>
                <a:cxn ang="0">
                  <a:pos x="0" y="0"/>
                </a:cxn>
                <a:cxn ang="0">
                  <a:pos x="0" y="0"/>
                </a:cxn>
                <a:cxn ang="0">
                  <a:pos x="0" y="0"/>
                </a:cxn>
              </a:cxnLst>
              <a:rect l="0" t="0" r="r" b="b"/>
              <a:pathLst>
                <a:path w="611" h="206">
                  <a:moveTo>
                    <a:pt x="0" y="0"/>
                  </a:moveTo>
                  <a:lnTo>
                    <a:pt x="0" y="206"/>
                  </a:lnTo>
                  <a:lnTo>
                    <a:pt x="611" y="206"/>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0" name="Freeform 16"/>
            <p:cNvSpPr>
              <a:spLocks/>
            </p:cNvSpPr>
            <p:nvPr/>
          </p:nvSpPr>
          <p:spPr bwMode="auto">
            <a:xfrm>
              <a:off x="1339325" y="4857961"/>
              <a:ext cx="172901" cy="22202"/>
            </a:xfrm>
            <a:custGeom>
              <a:avLst/>
              <a:gdLst/>
              <a:ahLst/>
              <a:cxnLst>
                <a:cxn ang="0">
                  <a:pos x="0" y="0"/>
                </a:cxn>
                <a:cxn ang="0">
                  <a:pos x="0" y="80"/>
                </a:cxn>
                <a:cxn ang="0">
                  <a:pos x="612" y="80"/>
                </a:cxn>
                <a:cxn ang="0">
                  <a:pos x="612" y="0"/>
                </a:cxn>
                <a:cxn ang="0">
                  <a:pos x="0" y="0"/>
                </a:cxn>
                <a:cxn ang="0">
                  <a:pos x="0" y="0"/>
                </a:cxn>
                <a:cxn ang="0">
                  <a:pos x="0" y="0"/>
                </a:cxn>
              </a:cxnLst>
              <a:rect l="0" t="0" r="r" b="b"/>
              <a:pathLst>
                <a:path w="612" h="80">
                  <a:moveTo>
                    <a:pt x="0" y="0"/>
                  </a:moveTo>
                  <a:lnTo>
                    <a:pt x="0" y="80"/>
                  </a:lnTo>
                  <a:lnTo>
                    <a:pt x="612" y="80"/>
                  </a:lnTo>
                  <a:lnTo>
                    <a:pt x="612"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1" name="Freeform 17"/>
            <p:cNvSpPr>
              <a:spLocks/>
            </p:cNvSpPr>
            <p:nvPr/>
          </p:nvSpPr>
          <p:spPr bwMode="auto">
            <a:xfrm>
              <a:off x="1282220" y="4762808"/>
              <a:ext cx="247455" cy="44405"/>
            </a:xfrm>
            <a:custGeom>
              <a:avLst/>
              <a:gdLst/>
              <a:ahLst/>
              <a:cxnLst>
                <a:cxn ang="0">
                  <a:pos x="0" y="178"/>
                </a:cxn>
                <a:cxn ang="0">
                  <a:pos x="0" y="0"/>
                </a:cxn>
                <a:cxn ang="0">
                  <a:pos x="919" y="0"/>
                </a:cxn>
                <a:cxn ang="0">
                  <a:pos x="919" y="178"/>
                </a:cxn>
                <a:cxn ang="0">
                  <a:pos x="842" y="178"/>
                </a:cxn>
                <a:cxn ang="0">
                  <a:pos x="842" y="76"/>
                </a:cxn>
                <a:cxn ang="0">
                  <a:pos x="75" y="76"/>
                </a:cxn>
                <a:cxn ang="0">
                  <a:pos x="75" y="178"/>
                </a:cxn>
                <a:cxn ang="0">
                  <a:pos x="0" y="178"/>
                </a:cxn>
                <a:cxn ang="0">
                  <a:pos x="0" y="178"/>
                </a:cxn>
                <a:cxn ang="0">
                  <a:pos x="0" y="178"/>
                </a:cxn>
              </a:cxnLst>
              <a:rect l="0" t="0" r="r" b="b"/>
              <a:pathLst>
                <a:path w="919" h="178">
                  <a:moveTo>
                    <a:pt x="0" y="178"/>
                  </a:moveTo>
                  <a:lnTo>
                    <a:pt x="0" y="0"/>
                  </a:lnTo>
                  <a:lnTo>
                    <a:pt x="919" y="0"/>
                  </a:lnTo>
                  <a:lnTo>
                    <a:pt x="919" y="178"/>
                  </a:lnTo>
                  <a:lnTo>
                    <a:pt x="842" y="178"/>
                  </a:lnTo>
                  <a:lnTo>
                    <a:pt x="842" y="76"/>
                  </a:lnTo>
                  <a:lnTo>
                    <a:pt x="75" y="76"/>
                  </a:lnTo>
                  <a:lnTo>
                    <a:pt x="75" y="178"/>
                  </a:lnTo>
                  <a:lnTo>
                    <a:pt x="0" y="178"/>
                  </a:lnTo>
                  <a:lnTo>
                    <a:pt x="0" y="178"/>
                  </a:lnTo>
                  <a:lnTo>
                    <a:pt x="0" y="178"/>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2" name="Freeform 18"/>
            <p:cNvSpPr>
              <a:spLocks/>
            </p:cNvSpPr>
            <p:nvPr/>
          </p:nvSpPr>
          <p:spPr bwMode="auto">
            <a:xfrm>
              <a:off x="984005" y="4597876"/>
              <a:ext cx="209385" cy="217266"/>
            </a:xfrm>
            <a:custGeom>
              <a:avLst/>
              <a:gdLst/>
              <a:ahLst/>
              <a:cxnLst>
                <a:cxn ang="0">
                  <a:pos x="0" y="767"/>
                </a:cxn>
                <a:cxn ang="0">
                  <a:pos x="0" y="0"/>
                </a:cxn>
                <a:cxn ang="0">
                  <a:pos x="740" y="0"/>
                </a:cxn>
                <a:cxn ang="0">
                  <a:pos x="740" y="767"/>
                </a:cxn>
                <a:cxn ang="0">
                  <a:pos x="663" y="767"/>
                </a:cxn>
                <a:cxn ang="0">
                  <a:pos x="663" y="77"/>
                </a:cxn>
                <a:cxn ang="0">
                  <a:pos x="75" y="77"/>
                </a:cxn>
                <a:cxn ang="0">
                  <a:pos x="75" y="767"/>
                </a:cxn>
                <a:cxn ang="0">
                  <a:pos x="0" y="767"/>
                </a:cxn>
                <a:cxn ang="0">
                  <a:pos x="0" y="767"/>
                </a:cxn>
                <a:cxn ang="0">
                  <a:pos x="0" y="767"/>
                </a:cxn>
              </a:cxnLst>
              <a:rect l="0" t="0" r="r" b="b"/>
              <a:pathLst>
                <a:path w="740" h="767">
                  <a:moveTo>
                    <a:pt x="0" y="767"/>
                  </a:moveTo>
                  <a:lnTo>
                    <a:pt x="0" y="0"/>
                  </a:lnTo>
                  <a:lnTo>
                    <a:pt x="740" y="0"/>
                  </a:lnTo>
                  <a:lnTo>
                    <a:pt x="740" y="767"/>
                  </a:lnTo>
                  <a:lnTo>
                    <a:pt x="663" y="767"/>
                  </a:lnTo>
                  <a:lnTo>
                    <a:pt x="663" y="77"/>
                  </a:lnTo>
                  <a:lnTo>
                    <a:pt x="75" y="77"/>
                  </a:lnTo>
                  <a:lnTo>
                    <a:pt x="75" y="767"/>
                  </a:lnTo>
                  <a:lnTo>
                    <a:pt x="0" y="767"/>
                  </a:lnTo>
                  <a:lnTo>
                    <a:pt x="0" y="767"/>
                  </a:lnTo>
                  <a:lnTo>
                    <a:pt x="0" y="76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3" name="Freeform 19"/>
            <p:cNvSpPr>
              <a:spLocks/>
            </p:cNvSpPr>
            <p:nvPr/>
          </p:nvSpPr>
          <p:spPr bwMode="auto">
            <a:xfrm>
              <a:off x="984005" y="4532854"/>
              <a:ext cx="209385" cy="65022"/>
            </a:xfrm>
            <a:custGeom>
              <a:avLst/>
              <a:gdLst/>
              <a:ahLst/>
              <a:cxnLst>
                <a:cxn ang="0">
                  <a:pos x="0" y="0"/>
                </a:cxn>
                <a:cxn ang="0">
                  <a:pos x="177" y="231"/>
                </a:cxn>
                <a:cxn ang="0">
                  <a:pos x="561" y="231"/>
                </a:cxn>
                <a:cxn ang="0">
                  <a:pos x="740" y="0"/>
                </a:cxn>
                <a:cxn ang="0">
                  <a:pos x="0" y="0"/>
                </a:cxn>
                <a:cxn ang="0">
                  <a:pos x="0" y="0"/>
                </a:cxn>
                <a:cxn ang="0">
                  <a:pos x="0" y="0"/>
                </a:cxn>
              </a:cxnLst>
              <a:rect l="0" t="0" r="r" b="b"/>
              <a:pathLst>
                <a:path w="740" h="231">
                  <a:moveTo>
                    <a:pt x="0" y="0"/>
                  </a:moveTo>
                  <a:lnTo>
                    <a:pt x="177" y="231"/>
                  </a:lnTo>
                  <a:lnTo>
                    <a:pt x="561" y="231"/>
                  </a:lnTo>
                  <a:lnTo>
                    <a:pt x="74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4" name="Freeform 20"/>
            <p:cNvSpPr>
              <a:spLocks/>
            </p:cNvSpPr>
            <p:nvPr/>
          </p:nvSpPr>
          <p:spPr bwMode="auto">
            <a:xfrm>
              <a:off x="984005" y="4483693"/>
              <a:ext cx="209385" cy="49162"/>
            </a:xfrm>
            <a:custGeom>
              <a:avLst/>
              <a:gdLst/>
              <a:ahLst/>
              <a:cxnLst>
                <a:cxn ang="0">
                  <a:pos x="741" y="177"/>
                </a:cxn>
                <a:cxn ang="0">
                  <a:pos x="741" y="0"/>
                </a:cxn>
                <a:cxn ang="0">
                  <a:pos x="0" y="0"/>
                </a:cxn>
                <a:cxn ang="0">
                  <a:pos x="0" y="177"/>
                </a:cxn>
                <a:cxn ang="0">
                  <a:pos x="77" y="177"/>
                </a:cxn>
                <a:cxn ang="0">
                  <a:pos x="77" y="77"/>
                </a:cxn>
                <a:cxn ang="0">
                  <a:pos x="663" y="77"/>
                </a:cxn>
                <a:cxn ang="0">
                  <a:pos x="663" y="177"/>
                </a:cxn>
                <a:cxn ang="0">
                  <a:pos x="741" y="177"/>
                </a:cxn>
                <a:cxn ang="0">
                  <a:pos x="741" y="177"/>
                </a:cxn>
                <a:cxn ang="0">
                  <a:pos x="741" y="177"/>
                </a:cxn>
              </a:cxnLst>
              <a:rect l="0" t="0" r="r" b="b"/>
              <a:pathLst>
                <a:path w="741" h="177">
                  <a:moveTo>
                    <a:pt x="741" y="177"/>
                  </a:moveTo>
                  <a:lnTo>
                    <a:pt x="741" y="0"/>
                  </a:lnTo>
                  <a:lnTo>
                    <a:pt x="0" y="0"/>
                  </a:lnTo>
                  <a:lnTo>
                    <a:pt x="0" y="177"/>
                  </a:lnTo>
                  <a:lnTo>
                    <a:pt x="77" y="177"/>
                  </a:lnTo>
                  <a:lnTo>
                    <a:pt x="77" y="77"/>
                  </a:lnTo>
                  <a:lnTo>
                    <a:pt x="663" y="77"/>
                  </a:lnTo>
                  <a:lnTo>
                    <a:pt x="663" y="177"/>
                  </a:lnTo>
                  <a:lnTo>
                    <a:pt x="741" y="177"/>
                  </a:lnTo>
                  <a:lnTo>
                    <a:pt x="741" y="177"/>
                  </a:lnTo>
                  <a:lnTo>
                    <a:pt x="741" y="17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5" name="Freeform 21"/>
            <p:cNvSpPr>
              <a:spLocks/>
            </p:cNvSpPr>
            <p:nvPr/>
          </p:nvSpPr>
          <p:spPr bwMode="auto">
            <a:xfrm>
              <a:off x="998280" y="4648625"/>
              <a:ext cx="180832" cy="22202"/>
            </a:xfrm>
            <a:custGeom>
              <a:avLst/>
              <a:gdLst/>
              <a:ahLst/>
              <a:cxnLst>
                <a:cxn ang="0">
                  <a:pos x="0" y="0"/>
                </a:cxn>
                <a:cxn ang="0">
                  <a:pos x="637" y="0"/>
                </a:cxn>
                <a:cxn ang="0">
                  <a:pos x="637" y="76"/>
                </a:cxn>
                <a:cxn ang="0">
                  <a:pos x="0" y="76"/>
                </a:cxn>
                <a:cxn ang="0">
                  <a:pos x="0" y="0"/>
                </a:cxn>
                <a:cxn ang="0">
                  <a:pos x="0" y="0"/>
                </a:cxn>
                <a:cxn ang="0">
                  <a:pos x="0" y="0"/>
                </a:cxn>
              </a:cxnLst>
              <a:rect l="0" t="0" r="r" b="b"/>
              <a:pathLst>
                <a:path w="637" h="76">
                  <a:moveTo>
                    <a:pt x="0" y="0"/>
                  </a:moveTo>
                  <a:lnTo>
                    <a:pt x="637" y="0"/>
                  </a:lnTo>
                  <a:lnTo>
                    <a:pt x="637" y="76"/>
                  </a:lnTo>
                  <a:lnTo>
                    <a:pt x="0" y="76"/>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6" name="Freeform 22"/>
            <p:cNvSpPr>
              <a:spLocks/>
            </p:cNvSpPr>
            <p:nvPr/>
          </p:nvSpPr>
          <p:spPr bwMode="auto">
            <a:xfrm>
              <a:off x="998280" y="4700958"/>
              <a:ext cx="180832" cy="20617"/>
            </a:xfrm>
            <a:custGeom>
              <a:avLst/>
              <a:gdLst/>
              <a:ahLst/>
              <a:cxnLst>
                <a:cxn ang="0">
                  <a:pos x="0" y="0"/>
                </a:cxn>
                <a:cxn ang="0">
                  <a:pos x="637" y="0"/>
                </a:cxn>
                <a:cxn ang="0">
                  <a:pos x="637" y="75"/>
                </a:cxn>
                <a:cxn ang="0">
                  <a:pos x="0" y="75"/>
                </a:cxn>
                <a:cxn ang="0">
                  <a:pos x="0" y="0"/>
                </a:cxn>
                <a:cxn ang="0">
                  <a:pos x="0" y="0"/>
                </a:cxn>
                <a:cxn ang="0">
                  <a:pos x="0" y="0"/>
                </a:cxn>
              </a:cxnLst>
              <a:rect l="0" t="0" r="r" b="b"/>
              <a:pathLst>
                <a:path w="637" h="75">
                  <a:moveTo>
                    <a:pt x="0" y="0"/>
                  </a:moveTo>
                  <a:lnTo>
                    <a:pt x="637" y="0"/>
                  </a:lnTo>
                  <a:lnTo>
                    <a:pt x="637" y="75"/>
                  </a:lnTo>
                  <a:lnTo>
                    <a:pt x="0" y="75"/>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7" name="Freeform 23"/>
            <p:cNvSpPr>
              <a:spLocks/>
            </p:cNvSpPr>
            <p:nvPr/>
          </p:nvSpPr>
          <p:spPr bwMode="auto">
            <a:xfrm>
              <a:off x="1083938" y="4382196"/>
              <a:ext cx="14277" cy="107840"/>
            </a:xfrm>
            <a:custGeom>
              <a:avLst/>
              <a:gdLst/>
              <a:ahLst/>
              <a:cxnLst>
                <a:cxn ang="0">
                  <a:pos x="0" y="383"/>
                </a:cxn>
                <a:cxn ang="0">
                  <a:pos x="0" y="0"/>
                </a:cxn>
                <a:cxn ang="0">
                  <a:pos x="51" y="0"/>
                </a:cxn>
                <a:cxn ang="0">
                  <a:pos x="51" y="383"/>
                </a:cxn>
                <a:cxn ang="0">
                  <a:pos x="0" y="383"/>
                </a:cxn>
                <a:cxn ang="0">
                  <a:pos x="0" y="383"/>
                </a:cxn>
                <a:cxn ang="0">
                  <a:pos x="0" y="383"/>
                </a:cxn>
              </a:cxnLst>
              <a:rect l="0" t="0" r="r" b="b"/>
              <a:pathLst>
                <a:path w="51" h="383">
                  <a:moveTo>
                    <a:pt x="0" y="383"/>
                  </a:moveTo>
                  <a:lnTo>
                    <a:pt x="0" y="0"/>
                  </a:lnTo>
                  <a:lnTo>
                    <a:pt x="51" y="0"/>
                  </a:lnTo>
                  <a:lnTo>
                    <a:pt x="51" y="383"/>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cxnSp>
          <p:nvCxnSpPr>
            <p:cNvPr id="188" name="Straight Connector 187"/>
            <p:cNvCxnSpPr/>
            <p:nvPr/>
          </p:nvCxnSpPr>
          <p:spPr>
            <a:xfrm flipV="1">
              <a:off x="1558227" y="4869062"/>
              <a:ext cx="556773" cy="1141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562985" y="4788182"/>
              <a:ext cx="515532" cy="523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flipV="1">
              <a:off x="1972238" y="4821485"/>
              <a:ext cx="114210" cy="142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0800000" flipV="1">
              <a:off x="1572503" y="4850031"/>
              <a:ext cx="328354" cy="42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540" name="Text Box 52"/>
          <p:cNvSpPr txBox="1">
            <a:spLocks noChangeArrowheads="1"/>
          </p:cNvSpPr>
          <p:nvPr/>
        </p:nvSpPr>
        <p:spPr bwMode="auto">
          <a:xfrm>
            <a:off x="7578725" y="3595688"/>
            <a:ext cx="1204913"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B0-65 – </a:t>
            </a:r>
            <a:r>
              <a:rPr lang="en-GB" sz="800" b="1"/>
              <a:t>Optimisation of approach procedures including vertical guidance</a:t>
            </a:r>
          </a:p>
        </p:txBody>
      </p:sp>
      <p:sp>
        <p:nvSpPr>
          <p:cNvPr id="2" name="Text Box 52"/>
          <p:cNvSpPr txBox="1">
            <a:spLocks noChangeArrowheads="1"/>
          </p:cNvSpPr>
          <p:nvPr/>
        </p:nvSpPr>
        <p:spPr bwMode="auto">
          <a:xfrm>
            <a:off x="255588" y="5362575"/>
            <a:ext cx="1058862" cy="773113"/>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B0-75 – </a:t>
            </a:r>
            <a:r>
              <a:rPr lang="en-GB" sz="800" b="1">
                <a:ea typeface="ＭＳ Ｐゴシック" charset="-128"/>
              </a:rPr>
              <a:t>Safety &amp; Efficiency of Surface Operations (A-SMGCS 1-2 &amp; cockpit moving map)</a:t>
            </a:r>
          </a:p>
        </p:txBody>
      </p:sp>
      <p:sp>
        <p:nvSpPr>
          <p:cNvPr id="3" name="Text Box 52"/>
          <p:cNvSpPr txBox="1">
            <a:spLocks noChangeArrowheads="1"/>
          </p:cNvSpPr>
          <p:nvPr/>
        </p:nvSpPr>
        <p:spPr bwMode="auto">
          <a:xfrm>
            <a:off x="1200150" y="4829175"/>
            <a:ext cx="1016000" cy="40640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B0-80 - </a:t>
            </a:r>
            <a:r>
              <a:rPr lang="en-GB" sz="800" b="1"/>
              <a:t>Improved Airport Operations through A-CDM</a:t>
            </a:r>
          </a:p>
        </p:txBody>
      </p:sp>
      <p:sp>
        <p:nvSpPr>
          <p:cNvPr id="4" name="Text Box 52"/>
          <p:cNvSpPr txBox="1">
            <a:spLocks noChangeArrowheads="1"/>
          </p:cNvSpPr>
          <p:nvPr/>
        </p:nvSpPr>
        <p:spPr bwMode="auto">
          <a:xfrm>
            <a:off x="225425" y="3646488"/>
            <a:ext cx="1187450"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B0-15 - </a:t>
            </a:r>
            <a:r>
              <a:rPr lang="en-GB" sz="800" b="1"/>
              <a:t> Improved Runway Traffic Flow through Sequencing (AMAN/DMAN)</a:t>
            </a:r>
          </a:p>
        </p:txBody>
      </p:sp>
      <p:sp>
        <p:nvSpPr>
          <p:cNvPr id="35897" name="Line 57"/>
          <p:cNvSpPr>
            <a:spLocks noChangeShapeType="1"/>
          </p:cNvSpPr>
          <p:nvPr/>
        </p:nvSpPr>
        <p:spPr bwMode="auto">
          <a:xfrm>
            <a:off x="6199188" y="3600450"/>
            <a:ext cx="0" cy="2154238"/>
          </a:xfrm>
          <a:prstGeom prst="line">
            <a:avLst/>
          </a:prstGeom>
          <a:noFill/>
          <a:ln w="28575">
            <a:solidFill>
              <a:schemeClr val="tx1"/>
            </a:solidFill>
            <a:prstDash val="dash"/>
            <a:round/>
            <a:headEnd/>
            <a:tailEnd/>
          </a:ln>
          <a:effectLst/>
        </p:spPr>
        <p:txBody>
          <a:bodyPr/>
          <a:lstStyle/>
          <a:p>
            <a:endParaRPr lang="en-GB"/>
          </a:p>
        </p:txBody>
      </p:sp>
      <p:sp>
        <p:nvSpPr>
          <p:cNvPr id="35898" name="Line 58"/>
          <p:cNvSpPr>
            <a:spLocks noChangeShapeType="1"/>
          </p:cNvSpPr>
          <p:nvPr/>
        </p:nvSpPr>
        <p:spPr bwMode="auto">
          <a:xfrm>
            <a:off x="2384425" y="3746500"/>
            <a:ext cx="0" cy="2122488"/>
          </a:xfrm>
          <a:prstGeom prst="line">
            <a:avLst/>
          </a:prstGeom>
          <a:noFill/>
          <a:ln w="28575">
            <a:solidFill>
              <a:schemeClr val="tx1"/>
            </a:solidFill>
            <a:prstDash val="dash"/>
            <a:round/>
            <a:headEnd/>
            <a:tailEnd/>
          </a:ln>
          <a:effectLst/>
        </p:spPr>
        <p:txBody>
          <a:bodyPr/>
          <a:lstStyle/>
          <a:p>
            <a:endParaRPr lang="en-GB"/>
          </a:p>
        </p:txBody>
      </p:sp>
      <p:sp>
        <p:nvSpPr>
          <p:cNvPr id="5" name="Text Box 52"/>
          <p:cNvSpPr txBox="1">
            <a:spLocks noChangeArrowheads="1"/>
          </p:cNvSpPr>
          <p:nvPr/>
        </p:nvSpPr>
        <p:spPr bwMode="auto">
          <a:xfrm>
            <a:off x="7364413" y="4916488"/>
            <a:ext cx="1295400"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B0-70 - </a:t>
            </a:r>
            <a:r>
              <a:rPr lang="en-GB" sz="800" b="1"/>
              <a:t>Increased Runway Throughput through Wake Turbulence Separation</a:t>
            </a:r>
          </a:p>
        </p:txBody>
      </p:sp>
      <p:sp>
        <p:nvSpPr>
          <p:cNvPr id="35900" name="WordArt 60"/>
          <p:cNvSpPr>
            <a:spLocks noChangeArrowheads="1" noChangeShapeType="1" noTextEdit="1"/>
          </p:cNvSpPr>
          <p:nvPr/>
        </p:nvSpPr>
        <p:spPr bwMode="auto">
          <a:xfrm>
            <a:off x="2976563" y="1808163"/>
            <a:ext cx="2895600" cy="638175"/>
          </a:xfrm>
          <a:prstGeom prst="rect">
            <a:avLst/>
          </a:prstGeom>
        </p:spPr>
        <p:txBody>
          <a:bodyPr spcFirstLastPara="1" wrap="none" fromWordArt="1">
            <a:prstTxWarp prst="textArchUp">
              <a:avLst>
                <a:gd name="adj" fmla="val 10800000"/>
              </a:avLst>
            </a:prstTxWarp>
          </a:bodyPr>
          <a:lstStyle/>
          <a:p>
            <a:pPr algn="ctr"/>
            <a:r>
              <a:rPr lang="en-GB" sz="3600" kern="10">
                <a:ln w="9525">
                  <a:noFill/>
                  <a:round/>
                  <a:headEnd/>
                  <a:tailEnd/>
                </a:ln>
                <a:solidFill>
                  <a:srgbClr val="CCFFFF"/>
                </a:solidFill>
                <a:latin typeface="Arial Black"/>
              </a:rPr>
              <a:t>Information</a:t>
            </a:r>
          </a:p>
        </p:txBody>
      </p:sp>
      <p:sp>
        <p:nvSpPr>
          <p:cNvPr id="6" name="Text Box 52"/>
          <p:cNvSpPr txBox="1">
            <a:spLocks noChangeArrowheads="1"/>
          </p:cNvSpPr>
          <p:nvPr/>
        </p:nvSpPr>
        <p:spPr bwMode="auto">
          <a:xfrm>
            <a:off x="3695700" y="1974850"/>
            <a:ext cx="1527175" cy="40640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0" tIns="0" rIns="0" bIns="0" anchor="ctr">
            <a:spAutoFit/>
          </a:bodyPr>
          <a:lstStyle/>
          <a:p>
            <a:pPr algn="ctr"/>
            <a:r>
              <a:rPr lang="en-GB" sz="1000" b="1" dirty="0">
                <a:ea typeface="ＭＳ Ｐゴシック" charset="-128"/>
              </a:rPr>
              <a:t>B0-30 - </a:t>
            </a:r>
            <a:r>
              <a:rPr lang="en-GB" sz="800" b="1" dirty="0">
                <a:ea typeface="ＭＳ Ｐゴシック" charset="-128"/>
              </a:rPr>
              <a:t>Service Improvement through Digital Aeronautical Information Management</a:t>
            </a:r>
          </a:p>
        </p:txBody>
      </p:sp>
      <p:sp>
        <p:nvSpPr>
          <p:cNvPr id="35902" name="WordArt 62"/>
          <p:cNvSpPr>
            <a:spLocks noChangeArrowheads="1" noChangeShapeType="1" noTextEdit="1"/>
          </p:cNvSpPr>
          <p:nvPr/>
        </p:nvSpPr>
        <p:spPr bwMode="auto">
          <a:xfrm>
            <a:off x="3341688" y="2674938"/>
            <a:ext cx="2124075" cy="638175"/>
          </a:xfrm>
          <a:prstGeom prst="rect">
            <a:avLst/>
          </a:prstGeom>
        </p:spPr>
        <p:txBody>
          <a:bodyPr spcFirstLastPara="1" wrap="none" fromWordArt="1">
            <a:prstTxWarp prst="textArchUp">
              <a:avLst>
                <a:gd name="adj" fmla="val 11096602"/>
              </a:avLst>
            </a:prstTxWarp>
          </a:bodyPr>
          <a:lstStyle/>
          <a:p>
            <a:pPr algn="ctr"/>
            <a:r>
              <a:rPr lang="en-GB" sz="3600" kern="10">
                <a:ln w="9525">
                  <a:noFill/>
                  <a:round/>
                  <a:headEnd/>
                  <a:tailEnd/>
                </a:ln>
                <a:solidFill>
                  <a:srgbClr val="99CCFF"/>
                </a:solidFill>
                <a:latin typeface="Arial Black"/>
              </a:rPr>
              <a:t>Network</a:t>
            </a:r>
          </a:p>
        </p:txBody>
      </p:sp>
      <p:sp>
        <p:nvSpPr>
          <p:cNvPr id="35903" name="Oval 47"/>
          <p:cNvSpPr>
            <a:spLocks noChangeArrowheads="1"/>
          </p:cNvSpPr>
          <p:nvPr/>
        </p:nvSpPr>
        <p:spPr bwMode="auto">
          <a:xfrm>
            <a:off x="3205163" y="3116263"/>
            <a:ext cx="2571750" cy="1001712"/>
          </a:xfrm>
          <a:prstGeom prst="ellipse">
            <a:avLst/>
          </a:prstGeom>
          <a:solidFill>
            <a:schemeClr val="bg1">
              <a:alpha val="50000"/>
            </a:schemeClr>
          </a:solidFill>
          <a:ln w="9525">
            <a:noFill/>
            <a:round/>
            <a:headEnd/>
            <a:tailEnd/>
          </a:ln>
        </p:spPr>
        <p:txBody>
          <a:bodyPr wrap="none" anchor="ctr"/>
          <a:lstStyle/>
          <a:p>
            <a:endParaRPr lang="en-US">
              <a:ea typeface="ＭＳ Ｐゴシック" charset="-128"/>
            </a:endParaRPr>
          </a:p>
        </p:txBody>
      </p:sp>
      <p:sp>
        <p:nvSpPr>
          <p:cNvPr id="35904" name="Text Box 46"/>
          <p:cNvSpPr txBox="1">
            <a:spLocks noChangeArrowheads="1"/>
          </p:cNvSpPr>
          <p:nvPr/>
        </p:nvSpPr>
        <p:spPr bwMode="auto">
          <a:xfrm>
            <a:off x="5143500" y="3248025"/>
            <a:ext cx="628650" cy="366713"/>
          </a:xfrm>
          <a:prstGeom prst="rect">
            <a:avLst/>
          </a:prstGeom>
          <a:noFill/>
          <a:ln w="9525">
            <a:noFill/>
            <a:miter lim="800000"/>
            <a:headEnd/>
            <a:tailEnd/>
          </a:ln>
        </p:spPr>
        <p:txBody>
          <a:bodyPr wrap="none">
            <a:spAutoFit/>
          </a:bodyPr>
          <a:lstStyle/>
          <a:p>
            <a:r>
              <a:rPr lang="en-GB" b="1">
                <a:ea typeface="ＭＳ Ｐゴシック" charset="-128"/>
              </a:rPr>
              <a:t>ToD</a:t>
            </a:r>
          </a:p>
        </p:txBody>
      </p:sp>
      <p:sp>
        <p:nvSpPr>
          <p:cNvPr id="35905" name="Line 65"/>
          <p:cNvSpPr>
            <a:spLocks noChangeShapeType="1"/>
          </p:cNvSpPr>
          <p:nvPr/>
        </p:nvSpPr>
        <p:spPr bwMode="auto">
          <a:xfrm>
            <a:off x="3679825" y="3103563"/>
            <a:ext cx="0" cy="2743200"/>
          </a:xfrm>
          <a:prstGeom prst="line">
            <a:avLst/>
          </a:prstGeom>
          <a:noFill/>
          <a:ln w="28575">
            <a:solidFill>
              <a:schemeClr val="tx1"/>
            </a:solidFill>
            <a:prstDash val="dash"/>
            <a:round/>
            <a:headEnd/>
            <a:tailEnd/>
          </a:ln>
          <a:effectLst/>
        </p:spPr>
        <p:txBody>
          <a:bodyPr/>
          <a:lstStyle/>
          <a:p>
            <a:endParaRPr lang="en-GB"/>
          </a:p>
        </p:txBody>
      </p:sp>
      <p:sp>
        <p:nvSpPr>
          <p:cNvPr id="88" name="Freeform 87"/>
          <p:cNvSpPr/>
          <p:nvPr/>
        </p:nvSpPr>
        <p:spPr>
          <a:xfrm>
            <a:off x="1916113" y="3609975"/>
            <a:ext cx="5124450" cy="844550"/>
          </a:xfrm>
          <a:custGeom>
            <a:avLst/>
            <a:gdLst>
              <a:gd name="connsiteX0" fmla="*/ 0 w 5141344"/>
              <a:gd name="connsiteY0" fmla="*/ 836762 h 871268"/>
              <a:gd name="connsiteX1" fmla="*/ 1380227 w 5141344"/>
              <a:gd name="connsiteY1" fmla="*/ 0 h 871268"/>
              <a:gd name="connsiteX2" fmla="*/ 3510951 w 5141344"/>
              <a:gd name="connsiteY2" fmla="*/ 0 h 871268"/>
              <a:gd name="connsiteX3" fmla="*/ 5141344 w 5141344"/>
              <a:gd name="connsiteY3" fmla="*/ 871268 h 871268"/>
              <a:gd name="connsiteX0" fmla="*/ 0 w 4933697"/>
              <a:gd name="connsiteY0" fmla="*/ 836762 h 871268"/>
              <a:gd name="connsiteX1" fmla="*/ 1380227 w 4933697"/>
              <a:gd name="connsiteY1" fmla="*/ 0 h 871268"/>
              <a:gd name="connsiteX2" fmla="*/ 3510951 w 4933697"/>
              <a:gd name="connsiteY2" fmla="*/ 0 h 871268"/>
              <a:gd name="connsiteX3" fmla="*/ 4933697 w 4933697"/>
              <a:gd name="connsiteY3" fmla="*/ 871268 h 871268"/>
            </a:gdLst>
            <a:ahLst/>
            <a:cxnLst>
              <a:cxn ang="0">
                <a:pos x="connsiteX0" y="connsiteY0"/>
              </a:cxn>
              <a:cxn ang="0">
                <a:pos x="connsiteX1" y="connsiteY1"/>
              </a:cxn>
              <a:cxn ang="0">
                <a:pos x="connsiteX2" y="connsiteY2"/>
              </a:cxn>
              <a:cxn ang="0">
                <a:pos x="connsiteX3" y="connsiteY3"/>
              </a:cxn>
            </a:cxnLst>
            <a:rect l="l" t="t" r="r" b="b"/>
            <a:pathLst>
              <a:path w="4933697" h="871268">
                <a:moveTo>
                  <a:pt x="0" y="836762"/>
                </a:moveTo>
                <a:lnTo>
                  <a:pt x="1380227" y="0"/>
                </a:lnTo>
                <a:lnTo>
                  <a:pt x="3510951" y="0"/>
                </a:lnTo>
                <a:lnTo>
                  <a:pt x="4933697" y="871268"/>
                </a:lnTo>
              </a:path>
            </a:pathLst>
          </a:custGeom>
          <a:ln w="381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 Box 52"/>
          <p:cNvSpPr txBox="1">
            <a:spLocks noChangeArrowheads="1"/>
          </p:cNvSpPr>
          <p:nvPr/>
        </p:nvSpPr>
        <p:spPr bwMode="auto">
          <a:xfrm>
            <a:off x="6148388" y="3321050"/>
            <a:ext cx="1266825" cy="528638"/>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B0-05 - </a:t>
            </a:r>
            <a:r>
              <a:rPr lang="en-GB" sz="800" b="1">
                <a:ea typeface="ＭＳ Ｐゴシック" charset="-128"/>
              </a:rPr>
              <a:t>Improved Flexibility &amp; Efficiency in Descent Profiles (CDOs)</a:t>
            </a:r>
          </a:p>
        </p:txBody>
      </p:sp>
      <p:sp>
        <p:nvSpPr>
          <p:cNvPr id="8" name="Text Box 52"/>
          <p:cNvSpPr txBox="1">
            <a:spLocks noChangeArrowheads="1"/>
          </p:cNvSpPr>
          <p:nvPr/>
        </p:nvSpPr>
        <p:spPr bwMode="auto">
          <a:xfrm>
            <a:off x="1563688" y="3371850"/>
            <a:ext cx="1330325" cy="40640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B0-20 - </a:t>
            </a:r>
            <a:r>
              <a:rPr lang="en-GB" sz="800" b="1">
                <a:ea typeface="ＭＳ Ｐゴシック" charset="-128"/>
              </a:rPr>
              <a:t>Improved Flexibility &amp; Efficiency in Departure Profiles</a:t>
            </a:r>
          </a:p>
        </p:txBody>
      </p:sp>
      <p:sp>
        <p:nvSpPr>
          <p:cNvPr id="9" name="Text Box 52"/>
          <p:cNvSpPr txBox="1">
            <a:spLocks noChangeArrowheads="1"/>
          </p:cNvSpPr>
          <p:nvPr/>
        </p:nvSpPr>
        <p:spPr bwMode="auto">
          <a:xfrm>
            <a:off x="2852738" y="4706938"/>
            <a:ext cx="1892300" cy="40640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dirty="0">
                <a:ea typeface="ＭＳ Ｐゴシック" charset="-128"/>
              </a:rPr>
              <a:t>B0-25 - </a:t>
            </a:r>
            <a:r>
              <a:rPr lang="en-GB" sz="800" b="1" dirty="0">
                <a:ea typeface="ＭＳ Ｐゴシック" charset="-128"/>
              </a:rPr>
              <a:t>Increased Interoperability, Efficiency &amp; Capacity through Ground-Ground Integration</a:t>
            </a:r>
          </a:p>
        </p:txBody>
      </p:sp>
      <p:sp>
        <p:nvSpPr>
          <p:cNvPr id="35910" name="Line 70"/>
          <p:cNvSpPr>
            <a:spLocks noChangeShapeType="1"/>
          </p:cNvSpPr>
          <p:nvPr/>
        </p:nvSpPr>
        <p:spPr bwMode="auto">
          <a:xfrm>
            <a:off x="2979738" y="5175250"/>
            <a:ext cx="563562" cy="0"/>
          </a:xfrm>
          <a:prstGeom prst="line">
            <a:avLst/>
          </a:prstGeom>
          <a:noFill/>
          <a:ln w="38100">
            <a:solidFill>
              <a:schemeClr val="tx1"/>
            </a:solidFill>
            <a:round/>
            <a:headEnd type="triangle" w="med" len="med"/>
            <a:tailEnd type="triangle" w="med" len="med"/>
          </a:ln>
          <a:effectLst/>
        </p:spPr>
        <p:txBody>
          <a:bodyPr/>
          <a:lstStyle/>
          <a:p>
            <a:endParaRPr lang="en-GB"/>
          </a:p>
        </p:txBody>
      </p:sp>
      <p:sp>
        <p:nvSpPr>
          <p:cNvPr id="35911" name="Line 71"/>
          <p:cNvSpPr>
            <a:spLocks noChangeShapeType="1"/>
          </p:cNvSpPr>
          <p:nvPr/>
        </p:nvSpPr>
        <p:spPr bwMode="auto">
          <a:xfrm>
            <a:off x="3805238" y="5165725"/>
            <a:ext cx="563562" cy="0"/>
          </a:xfrm>
          <a:prstGeom prst="line">
            <a:avLst/>
          </a:prstGeom>
          <a:noFill/>
          <a:ln w="38100">
            <a:solidFill>
              <a:schemeClr val="tx1"/>
            </a:solidFill>
            <a:round/>
            <a:headEnd type="triangle" w="med" len="med"/>
            <a:tailEnd type="triangle" w="med" len="med"/>
          </a:ln>
          <a:effectLst/>
        </p:spPr>
        <p:txBody>
          <a:bodyPr/>
          <a:lstStyle/>
          <a:p>
            <a:endParaRPr lang="en-GB"/>
          </a:p>
        </p:txBody>
      </p:sp>
      <p:sp>
        <p:nvSpPr>
          <p:cNvPr id="35912" name="Text Box 45"/>
          <p:cNvSpPr txBox="1">
            <a:spLocks noChangeArrowheads="1"/>
          </p:cNvSpPr>
          <p:nvPr/>
        </p:nvSpPr>
        <p:spPr bwMode="auto">
          <a:xfrm>
            <a:off x="3001963" y="3248025"/>
            <a:ext cx="628650" cy="366713"/>
          </a:xfrm>
          <a:prstGeom prst="rect">
            <a:avLst/>
          </a:prstGeom>
          <a:noFill/>
          <a:ln w="9525">
            <a:noFill/>
            <a:miter lim="800000"/>
            <a:headEnd/>
            <a:tailEnd/>
          </a:ln>
        </p:spPr>
        <p:txBody>
          <a:bodyPr wrap="none">
            <a:spAutoFit/>
          </a:bodyPr>
          <a:lstStyle/>
          <a:p>
            <a:r>
              <a:rPr lang="en-GB" b="1">
                <a:ea typeface="ＭＳ Ｐゴシック" charset="-128"/>
              </a:rPr>
              <a:t>ToC</a:t>
            </a:r>
          </a:p>
        </p:txBody>
      </p:sp>
      <p:sp>
        <p:nvSpPr>
          <p:cNvPr id="10" name="Text Box 52"/>
          <p:cNvSpPr txBox="1">
            <a:spLocks noChangeArrowheads="1"/>
          </p:cNvSpPr>
          <p:nvPr/>
        </p:nvSpPr>
        <p:spPr bwMode="auto">
          <a:xfrm>
            <a:off x="5441950" y="2965450"/>
            <a:ext cx="982663" cy="284163"/>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dirty="0">
                <a:ea typeface="ＭＳ Ｐゴシック" charset="-128"/>
              </a:rPr>
              <a:t>B0-101 – </a:t>
            </a:r>
            <a:r>
              <a:rPr lang="en-GB" sz="800" b="1" dirty="0">
                <a:ea typeface="ＭＳ Ｐゴシック" charset="-128"/>
              </a:rPr>
              <a:t>ACAS Improvements</a:t>
            </a:r>
          </a:p>
        </p:txBody>
      </p:sp>
      <p:sp>
        <p:nvSpPr>
          <p:cNvPr id="11" name="Text Box 52"/>
          <p:cNvSpPr txBox="1">
            <a:spLocks noChangeArrowheads="1"/>
          </p:cNvSpPr>
          <p:nvPr/>
        </p:nvSpPr>
        <p:spPr bwMode="auto">
          <a:xfrm>
            <a:off x="3244850" y="4110038"/>
            <a:ext cx="1166813" cy="528637"/>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B0-10 - </a:t>
            </a:r>
            <a:r>
              <a:rPr lang="en-GB" sz="800" b="1">
                <a:ea typeface="ＭＳ Ｐゴシック" charset="-128"/>
              </a:rPr>
              <a:t>Improved Operations through Enhanced En-Route Trajectories</a:t>
            </a:r>
          </a:p>
        </p:txBody>
      </p:sp>
      <p:sp>
        <p:nvSpPr>
          <p:cNvPr id="12" name="Text Box 52"/>
          <p:cNvSpPr txBox="1">
            <a:spLocks noChangeArrowheads="1"/>
          </p:cNvSpPr>
          <p:nvPr/>
        </p:nvSpPr>
        <p:spPr bwMode="auto">
          <a:xfrm>
            <a:off x="3548063" y="2716213"/>
            <a:ext cx="1666875"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B0-35 - </a:t>
            </a:r>
            <a:r>
              <a:rPr lang="en-GB" sz="800" b="1">
                <a:ea typeface="ＭＳ Ｐゴシック" charset="-128"/>
              </a:rPr>
              <a:t>Improved Flow Performance through Planning based on a Network-Wide view</a:t>
            </a:r>
          </a:p>
        </p:txBody>
      </p:sp>
      <p:sp>
        <p:nvSpPr>
          <p:cNvPr id="13" name="Text Box 52"/>
          <p:cNvSpPr txBox="1">
            <a:spLocks noChangeArrowheads="1"/>
          </p:cNvSpPr>
          <p:nvPr/>
        </p:nvSpPr>
        <p:spPr bwMode="auto">
          <a:xfrm>
            <a:off x="3524250" y="3160713"/>
            <a:ext cx="1743075" cy="40640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B0-40 - </a:t>
            </a:r>
            <a:r>
              <a:rPr lang="en-GB" sz="800" b="1">
                <a:ea typeface="ＭＳ Ｐゴシック" charset="-128"/>
              </a:rPr>
              <a:t>Improved Safety &amp; Efficiency through the initial application of Data Link En-Route</a:t>
            </a:r>
          </a:p>
        </p:txBody>
      </p:sp>
      <p:sp>
        <p:nvSpPr>
          <p:cNvPr id="113" name="Freeform 24"/>
          <p:cNvSpPr>
            <a:spLocks/>
          </p:cNvSpPr>
          <p:nvPr/>
        </p:nvSpPr>
        <p:spPr bwMode="auto">
          <a:xfrm rot="1389408">
            <a:off x="4252913" y="3486150"/>
            <a:ext cx="439737"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14" name="Text Box 52"/>
          <p:cNvSpPr txBox="1">
            <a:spLocks noChangeArrowheads="1"/>
          </p:cNvSpPr>
          <p:nvPr/>
        </p:nvSpPr>
        <p:spPr bwMode="auto">
          <a:xfrm>
            <a:off x="4572000" y="3652838"/>
            <a:ext cx="1073150"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B0-85 – </a:t>
            </a:r>
            <a:r>
              <a:rPr lang="en-GB" sz="800" b="1">
                <a:ea typeface="ＭＳ Ｐゴシック" charset="-128"/>
              </a:rPr>
              <a:t>Air Traffic Situational Awareness (ATSA)</a:t>
            </a:r>
          </a:p>
        </p:txBody>
      </p:sp>
      <p:sp>
        <p:nvSpPr>
          <p:cNvPr id="15" name="Text Box 52"/>
          <p:cNvSpPr txBox="1">
            <a:spLocks noChangeArrowheads="1"/>
          </p:cNvSpPr>
          <p:nvPr/>
        </p:nvSpPr>
        <p:spPr bwMode="auto">
          <a:xfrm>
            <a:off x="3235325" y="3659188"/>
            <a:ext cx="1273175"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B0-84 – </a:t>
            </a:r>
            <a:r>
              <a:rPr lang="en-GB" sz="800" b="1">
                <a:ea typeface="ＭＳ Ｐゴシック" charset="-128"/>
              </a:rPr>
              <a:t>Initial surveillance capability ADS-B Out, MLAT)</a:t>
            </a:r>
          </a:p>
        </p:txBody>
      </p:sp>
      <p:sp>
        <p:nvSpPr>
          <p:cNvPr id="16" name="Text Box 52"/>
          <p:cNvSpPr txBox="1">
            <a:spLocks noChangeArrowheads="1"/>
          </p:cNvSpPr>
          <p:nvPr/>
        </p:nvSpPr>
        <p:spPr bwMode="auto">
          <a:xfrm>
            <a:off x="4556125" y="4121150"/>
            <a:ext cx="1501775" cy="528638"/>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B0-86 – </a:t>
            </a:r>
            <a:r>
              <a:rPr lang="en-GB" sz="800" b="1">
                <a:ea typeface="ＭＳ Ｐゴシック" charset="-128"/>
              </a:rPr>
              <a:t>Improved Access to optimum FL through climb/descent procedures using ADS-B)</a:t>
            </a:r>
          </a:p>
        </p:txBody>
      </p:sp>
      <p:sp>
        <p:nvSpPr>
          <p:cNvPr id="18" name="Text Box 52"/>
          <p:cNvSpPr txBox="1">
            <a:spLocks noChangeArrowheads="1"/>
          </p:cNvSpPr>
          <p:nvPr/>
        </p:nvSpPr>
        <p:spPr bwMode="auto">
          <a:xfrm>
            <a:off x="4829175" y="4772025"/>
            <a:ext cx="1344613" cy="284163"/>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B0-102 – </a:t>
            </a:r>
            <a:r>
              <a:rPr lang="en-GB" sz="800" b="1">
                <a:ea typeface="ＭＳ Ｐゴシック" charset="-128"/>
              </a:rPr>
              <a:t>Baseline Gound-based Safety Nets</a:t>
            </a:r>
          </a:p>
        </p:txBody>
      </p:sp>
      <p:grpSp>
        <p:nvGrpSpPr>
          <p:cNvPr id="83" name="Group 5"/>
          <p:cNvGrpSpPr/>
          <p:nvPr/>
        </p:nvGrpSpPr>
        <p:grpSpPr>
          <a:xfrm>
            <a:off x="110165" y="1213318"/>
            <a:ext cx="1983235" cy="1416856"/>
            <a:chOff x="110165" y="1347788"/>
            <a:chExt cx="1983235" cy="1416856"/>
          </a:xfrm>
        </p:grpSpPr>
        <p:sp>
          <p:nvSpPr>
            <p:cNvPr id="84" name="Text Box 52"/>
            <p:cNvSpPr txBox="1">
              <a:spLocks noChangeArrowheads="1"/>
            </p:cNvSpPr>
            <p:nvPr/>
          </p:nvSpPr>
          <p:spPr bwMode="auto">
            <a:xfrm>
              <a:off x="201675" y="1596273"/>
              <a:ext cx="1452500" cy="153888"/>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Airport Operations</a:t>
              </a:r>
              <a:endParaRPr lang="en-GB" sz="800" b="1" dirty="0"/>
            </a:p>
          </p:txBody>
        </p:sp>
        <p:sp>
          <p:nvSpPr>
            <p:cNvPr id="85" name="Text Box 52"/>
            <p:cNvSpPr txBox="1">
              <a:spLocks noChangeArrowheads="1"/>
            </p:cNvSpPr>
            <p:nvPr/>
          </p:nvSpPr>
          <p:spPr bwMode="auto">
            <a:xfrm>
              <a:off x="196851" y="2224216"/>
              <a:ext cx="1457326" cy="307777"/>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Optimum Capacity and Flexible Flights</a:t>
              </a:r>
              <a:endParaRPr lang="en-GB" sz="800" b="1" dirty="0">
                <a:ea typeface="ＭＳ Ｐゴシック" pitchFamily="34" charset="-128"/>
              </a:endParaRPr>
            </a:p>
          </p:txBody>
        </p:sp>
        <p:sp>
          <p:nvSpPr>
            <p:cNvPr id="86" name="Text Box 52"/>
            <p:cNvSpPr txBox="1">
              <a:spLocks noChangeArrowheads="1"/>
            </p:cNvSpPr>
            <p:nvPr/>
          </p:nvSpPr>
          <p:spPr bwMode="auto">
            <a:xfrm>
              <a:off x="201675" y="2610756"/>
              <a:ext cx="1452500" cy="153888"/>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Efficient Flight Path</a:t>
              </a:r>
              <a:endParaRPr lang="en-GB" sz="800" b="1" dirty="0">
                <a:ea typeface="ＭＳ Ｐゴシック" pitchFamily="34" charset="-128"/>
              </a:endParaRPr>
            </a:p>
          </p:txBody>
        </p:sp>
        <p:sp>
          <p:nvSpPr>
            <p:cNvPr id="90" name="Text Box 52"/>
            <p:cNvSpPr txBox="1">
              <a:spLocks noChangeArrowheads="1"/>
            </p:cNvSpPr>
            <p:nvPr/>
          </p:nvSpPr>
          <p:spPr bwMode="auto">
            <a:xfrm>
              <a:off x="204814" y="1834456"/>
              <a:ext cx="1449363" cy="307777"/>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Globally Interoperable Systems and Data</a:t>
              </a:r>
              <a:endParaRPr lang="en-GB" sz="800" b="1" dirty="0">
                <a:ea typeface="ＭＳ Ｐゴシック" pitchFamily="34" charset="-128"/>
              </a:endParaRPr>
            </a:p>
          </p:txBody>
        </p:sp>
        <p:sp>
          <p:nvSpPr>
            <p:cNvPr id="91" name="TextBox 90"/>
            <p:cNvSpPr txBox="1"/>
            <p:nvPr/>
          </p:nvSpPr>
          <p:spPr>
            <a:xfrm>
              <a:off x="110165" y="1347788"/>
              <a:ext cx="1983235" cy="246221"/>
            </a:xfrm>
            <a:prstGeom prst="rect">
              <a:avLst/>
            </a:prstGeom>
            <a:noFill/>
          </p:spPr>
          <p:txBody>
            <a:bodyPr wrap="none" rtlCol="0">
              <a:spAutoFit/>
            </a:bodyPr>
            <a:lstStyle/>
            <a:p>
              <a:r>
                <a:rPr lang="en-US" sz="1000" b="1" i="1" dirty="0" smtClean="0"/>
                <a:t>Performance Improvement Areas</a:t>
              </a:r>
              <a:endParaRPr lang="en-US" sz="1000" b="1" i="1" dirty="0"/>
            </a:p>
          </p:txBody>
        </p:sp>
      </p:grpSp>
      <p:sp>
        <p:nvSpPr>
          <p:cNvPr id="92" name="Text Box 52"/>
          <p:cNvSpPr txBox="1">
            <a:spLocks noChangeArrowheads="1"/>
          </p:cNvSpPr>
          <p:nvPr/>
        </p:nvSpPr>
        <p:spPr bwMode="auto">
          <a:xfrm>
            <a:off x="1864921" y="2605407"/>
            <a:ext cx="1527175" cy="40011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0" tIns="0" rIns="0" bIns="0" anchor="ctr">
            <a:spAutoFit/>
          </a:bodyPr>
          <a:lstStyle/>
          <a:p>
            <a:pPr algn="ctr"/>
            <a:r>
              <a:rPr lang="en-GB" sz="1000" b="1" dirty="0" smtClean="0">
                <a:ea typeface="ＭＳ Ｐゴシック" charset="-128"/>
              </a:rPr>
              <a:t>B0-105 – </a:t>
            </a:r>
            <a:r>
              <a:rPr lang="en-GB" sz="800" b="1" dirty="0" smtClean="0"/>
              <a:t>Meteorological information supporting enhanced operational efficiency and safety </a:t>
            </a:r>
            <a:endParaRPr lang="en-GB" sz="800" b="1" dirty="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Airport Operations (PIA 1)</a:t>
            </a:r>
            <a:endParaRPr lang="en-US"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9</a:t>
            </a:fld>
            <a:endParaRPr lang="en-US" dirty="0"/>
          </a:p>
        </p:txBody>
      </p:sp>
      <p:sp>
        <p:nvSpPr>
          <p:cNvPr id="5" name="TextBox 4"/>
          <p:cNvSpPr txBox="1"/>
          <p:nvPr/>
        </p:nvSpPr>
        <p:spPr>
          <a:xfrm>
            <a:off x="166254" y="2828834"/>
            <a:ext cx="4298867" cy="1200329"/>
          </a:xfrm>
          <a:prstGeom prst="rect">
            <a:avLst/>
          </a:prstGeom>
          <a:noFill/>
          <a:ln w="25400">
            <a:solidFill>
              <a:schemeClr val="tx1"/>
            </a:solidFill>
          </a:ln>
        </p:spPr>
        <p:txBody>
          <a:bodyPr wrap="square" rtlCol="0">
            <a:spAutoFit/>
          </a:bodyPr>
          <a:lstStyle/>
          <a:p>
            <a:r>
              <a:rPr lang="en-US" b="1" dirty="0" smtClean="0"/>
              <a:t>B0-65 - Optimization of Approach Procedures including Vertical Guidance</a:t>
            </a:r>
          </a:p>
          <a:p>
            <a:r>
              <a:rPr lang="en-US" dirty="0" smtClean="0"/>
              <a:t>This is the first step toward universal</a:t>
            </a:r>
          </a:p>
          <a:p>
            <a:r>
              <a:rPr lang="en-US" dirty="0" smtClean="0"/>
              <a:t>implementation </a:t>
            </a:r>
            <a:r>
              <a:rPr lang="en-US" dirty="0"/>
              <a:t>of GNSS-based </a:t>
            </a:r>
            <a:r>
              <a:rPr lang="en-US" dirty="0" smtClean="0"/>
              <a:t>approaches</a:t>
            </a:r>
            <a:endParaRPr lang="en-US" dirty="0"/>
          </a:p>
        </p:txBody>
      </p:sp>
      <p:sp>
        <p:nvSpPr>
          <p:cNvPr id="6" name="TextBox 5"/>
          <p:cNvSpPr txBox="1"/>
          <p:nvPr/>
        </p:nvSpPr>
        <p:spPr>
          <a:xfrm>
            <a:off x="191386" y="4168145"/>
            <a:ext cx="4286992" cy="2308324"/>
          </a:xfrm>
          <a:prstGeom prst="rect">
            <a:avLst/>
          </a:prstGeom>
          <a:noFill/>
          <a:ln w="25400">
            <a:solidFill>
              <a:schemeClr val="tx1"/>
            </a:solidFill>
          </a:ln>
        </p:spPr>
        <p:txBody>
          <a:bodyPr wrap="square" rtlCol="0">
            <a:spAutoFit/>
          </a:bodyPr>
          <a:lstStyle/>
          <a:p>
            <a:r>
              <a:rPr lang="en-US" b="1" dirty="0"/>
              <a:t>B0-70</a:t>
            </a:r>
          </a:p>
          <a:p>
            <a:r>
              <a:rPr lang="en-US" b="1" dirty="0"/>
              <a:t>Increased Runway Throughput through</a:t>
            </a:r>
          </a:p>
          <a:p>
            <a:r>
              <a:rPr lang="en-US" b="1" dirty="0"/>
              <a:t>Wake </a:t>
            </a:r>
            <a:r>
              <a:rPr lang="en-GB" b="1" dirty="0" smtClean="0"/>
              <a:t>Turbulence</a:t>
            </a:r>
            <a:r>
              <a:rPr lang="en-GB" dirty="0" smtClean="0"/>
              <a:t> </a:t>
            </a:r>
            <a:r>
              <a:rPr lang="en-US" b="1" dirty="0" smtClean="0"/>
              <a:t>Separation</a:t>
            </a:r>
            <a:endParaRPr lang="en-US" b="1" dirty="0"/>
          </a:p>
          <a:p>
            <a:r>
              <a:rPr lang="en-US" dirty="0"/>
              <a:t>Improved throughput on departure and </a:t>
            </a:r>
            <a:r>
              <a:rPr lang="en-US" dirty="0" smtClean="0"/>
              <a:t>arrival runways </a:t>
            </a:r>
            <a:r>
              <a:rPr lang="en-US" dirty="0"/>
              <a:t>through the revision of current </a:t>
            </a:r>
            <a:r>
              <a:rPr lang="en-US" dirty="0" smtClean="0"/>
              <a:t>ICAO wake </a:t>
            </a:r>
            <a:r>
              <a:rPr lang="en-US" dirty="0"/>
              <a:t>vortex separation minima </a:t>
            </a:r>
            <a:r>
              <a:rPr lang="en-US" dirty="0" smtClean="0"/>
              <a:t>and procedures </a:t>
            </a:r>
            <a:r>
              <a:rPr lang="en-US" dirty="0"/>
              <a:t>(re-</a:t>
            </a:r>
            <a:r>
              <a:rPr lang="en-US" dirty="0" err="1"/>
              <a:t>categorisation</a:t>
            </a:r>
            <a:r>
              <a:rPr lang="en-US" dirty="0"/>
              <a:t>, CSPR </a:t>
            </a:r>
            <a:r>
              <a:rPr lang="en-US" dirty="0" smtClean="0"/>
              <a:t>and WIDAO</a:t>
            </a:r>
            <a:r>
              <a:rPr lang="en-US" dirty="0"/>
              <a:t>)</a:t>
            </a:r>
          </a:p>
        </p:txBody>
      </p:sp>
      <p:sp>
        <p:nvSpPr>
          <p:cNvPr id="7" name="TextBox 6"/>
          <p:cNvSpPr txBox="1"/>
          <p:nvPr/>
        </p:nvSpPr>
        <p:spPr>
          <a:xfrm>
            <a:off x="4679565" y="1214734"/>
            <a:ext cx="4285704" cy="923330"/>
          </a:xfrm>
          <a:prstGeom prst="rect">
            <a:avLst/>
          </a:prstGeom>
          <a:noFill/>
          <a:ln w="25400">
            <a:solidFill>
              <a:schemeClr val="tx1"/>
            </a:solidFill>
          </a:ln>
        </p:spPr>
        <p:txBody>
          <a:bodyPr wrap="square" rtlCol="0">
            <a:spAutoFit/>
          </a:bodyPr>
          <a:lstStyle/>
          <a:p>
            <a:r>
              <a:rPr lang="en-US" b="1" dirty="0"/>
              <a:t>B0-75</a:t>
            </a:r>
          </a:p>
          <a:p>
            <a:r>
              <a:rPr lang="en-US" b="1" dirty="0"/>
              <a:t>Improved Runway Safety (</a:t>
            </a:r>
            <a:r>
              <a:rPr lang="en-US" b="1" dirty="0" smtClean="0"/>
              <a:t>A-SMGCS) </a:t>
            </a:r>
            <a:r>
              <a:rPr lang="fr-FR" dirty="0" err="1" smtClean="0"/>
              <a:t>Airport</a:t>
            </a:r>
            <a:r>
              <a:rPr lang="fr-FR" dirty="0" smtClean="0"/>
              <a:t>  surface </a:t>
            </a:r>
            <a:r>
              <a:rPr lang="fr-FR" dirty="0"/>
              <a:t>surveillance for ANSP</a:t>
            </a:r>
            <a:endParaRPr lang="en-US" dirty="0"/>
          </a:p>
        </p:txBody>
      </p:sp>
      <p:sp>
        <p:nvSpPr>
          <p:cNvPr id="8" name="TextBox 7"/>
          <p:cNvSpPr txBox="1"/>
          <p:nvPr/>
        </p:nvSpPr>
        <p:spPr>
          <a:xfrm>
            <a:off x="4679565" y="2274838"/>
            <a:ext cx="4263155" cy="1754326"/>
          </a:xfrm>
          <a:prstGeom prst="rect">
            <a:avLst/>
          </a:prstGeom>
          <a:noFill/>
          <a:ln w="25400">
            <a:solidFill>
              <a:schemeClr val="tx1"/>
            </a:solidFill>
          </a:ln>
        </p:spPr>
        <p:txBody>
          <a:bodyPr wrap="square" rtlCol="0">
            <a:spAutoFit/>
          </a:bodyPr>
          <a:lstStyle/>
          <a:p>
            <a:r>
              <a:rPr lang="en-US" b="1" dirty="0"/>
              <a:t>B0-80</a:t>
            </a:r>
          </a:p>
          <a:p>
            <a:r>
              <a:rPr lang="en-US" b="1" dirty="0"/>
              <a:t>Improved Airport Operations through ACDM</a:t>
            </a:r>
          </a:p>
          <a:p>
            <a:r>
              <a:rPr lang="en-US" dirty="0"/>
              <a:t>Airport operational improvements through </a:t>
            </a:r>
            <a:r>
              <a:rPr lang="en-US" dirty="0" smtClean="0"/>
              <a:t>the way </a:t>
            </a:r>
            <a:r>
              <a:rPr lang="en-US" dirty="0"/>
              <a:t>operational partners at airports </a:t>
            </a:r>
            <a:r>
              <a:rPr lang="en-US" dirty="0" smtClean="0"/>
              <a:t>work together</a:t>
            </a:r>
            <a:endParaRPr lang="en-US" dirty="0"/>
          </a:p>
        </p:txBody>
      </p:sp>
      <p:sp>
        <p:nvSpPr>
          <p:cNvPr id="9" name="TextBox 8"/>
          <p:cNvSpPr txBox="1"/>
          <p:nvPr/>
        </p:nvSpPr>
        <p:spPr>
          <a:xfrm>
            <a:off x="191386" y="1201479"/>
            <a:ext cx="4263155" cy="1477328"/>
          </a:xfrm>
          <a:prstGeom prst="rect">
            <a:avLst/>
          </a:prstGeom>
          <a:noFill/>
          <a:ln w="25400">
            <a:solidFill>
              <a:schemeClr val="tx1"/>
            </a:solidFill>
          </a:ln>
        </p:spPr>
        <p:txBody>
          <a:bodyPr wrap="square" rtlCol="0">
            <a:spAutoFit/>
          </a:bodyPr>
          <a:lstStyle/>
          <a:p>
            <a:r>
              <a:rPr lang="en-US" b="1" dirty="0"/>
              <a:t>B0-15</a:t>
            </a:r>
          </a:p>
          <a:p>
            <a:r>
              <a:rPr lang="en-GB" b="1" dirty="0" smtClean="0"/>
              <a:t>Improved Runway Traffic Flow through Sequencing (AMAN/DMAN)</a:t>
            </a:r>
          </a:p>
          <a:p>
            <a:r>
              <a:rPr lang="en-US" dirty="0" smtClean="0"/>
              <a:t>Time-based </a:t>
            </a:r>
            <a:r>
              <a:rPr lang="en-US" dirty="0"/>
              <a:t>metering to sequence </a:t>
            </a:r>
            <a:r>
              <a:rPr lang="en-US" dirty="0" smtClean="0"/>
              <a:t>departing and </a:t>
            </a:r>
            <a:r>
              <a:rPr lang="en-US" dirty="0"/>
              <a:t>arriving flights</a:t>
            </a:r>
          </a:p>
        </p:txBody>
      </p:sp>
      <p:sp>
        <p:nvSpPr>
          <p:cNvPr id="10" name="TextBox 9"/>
          <p:cNvSpPr txBox="1"/>
          <p:nvPr/>
        </p:nvSpPr>
        <p:spPr>
          <a:xfrm>
            <a:off x="4668291" y="4410720"/>
            <a:ext cx="4296978" cy="1938992"/>
          </a:xfrm>
          <a:prstGeom prst="rect">
            <a:avLst/>
          </a:prstGeom>
          <a:solidFill>
            <a:srgbClr val="0070C0"/>
          </a:solidFill>
          <a:ln>
            <a:noFill/>
          </a:ln>
        </p:spPr>
        <p:txBody>
          <a:bodyPr wrap="square" rtlCol="0">
            <a:spAutoFit/>
          </a:bodyPr>
          <a:lstStyle/>
          <a:p>
            <a:pPr algn="ctr"/>
            <a:r>
              <a:rPr lang="en-US" sz="2400" b="1" i="1" dirty="0" smtClean="0">
                <a:solidFill>
                  <a:schemeClr val="bg1"/>
                </a:solidFill>
              </a:rPr>
              <a:t>The combined Block 0 Modules reduce fuel consumption and noise by improving arrival efficiencies and improving information sharing</a:t>
            </a:r>
            <a:endParaRPr lang="en-US" sz="2400" b="1" i="1" dirty="0">
              <a:solidFill>
                <a:schemeClr val="bg1"/>
              </a:solidFill>
            </a:endParaRPr>
          </a:p>
        </p:txBody>
      </p:sp>
    </p:spTree>
    <p:extLst>
      <p:ext uri="{BB962C8B-B14F-4D97-AF65-F5344CB8AC3E}">
        <p14:creationId xmlns:p14="http://schemas.microsoft.com/office/powerpoint/2010/main" val="247440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B4537-410C-4DF5-A209-358206B5365A}"/>
</file>

<file path=customXml/itemProps2.xml><?xml version="1.0" encoding="utf-8"?>
<ds:datastoreItem xmlns:ds="http://schemas.openxmlformats.org/officeDocument/2006/customXml" ds:itemID="{58A912B1-C527-4B53-BE8D-87CAD03C6422}"/>
</file>

<file path=customXml/itemProps3.xml><?xml version="1.0" encoding="utf-8"?>
<ds:datastoreItem xmlns:ds="http://schemas.openxmlformats.org/officeDocument/2006/customXml" ds:itemID="{D7E37CCE-D238-425C-A78D-0D9305C01998}"/>
</file>

<file path=docProps/app.xml><?xml version="1.0" encoding="utf-8"?>
<Properties xmlns="http://schemas.openxmlformats.org/officeDocument/2006/extended-properties" xmlns:vt="http://schemas.openxmlformats.org/officeDocument/2006/docPropsVTypes">
  <Template>ICAO</Template>
  <TotalTime>8007</TotalTime>
  <Words>3189</Words>
  <Application>Microsoft Office PowerPoint</Application>
  <PresentationFormat>On-screen Show (4:3)</PresentationFormat>
  <Paragraphs>334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ICAO</vt:lpstr>
      <vt:lpstr>         ASBU Methodology  Summary of Block 0 Modules  H. Sudarshan </vt:lpstr>
      <vt:lpstr>Outline</vt:lpstr>
      <vt:lpstr>Understanding the Relationships</vt:lpstr>
      <vt:lpstr>PowerPoint Presentation</vt:lpstr>
      <vt:lpstr>Focus on Block 0</vt:lpstr>
      <vt:lpstr>Global Readiness Checklist</vt:lpstr>
      <vt:lpstr>Block 0</vt:lpstr>
      <vt:lpstr>Block 0 in Perspective</vt:lpstr>
      <vt:lpstr>Airport Operations (PIA 1)</vt:lpstr>
      <vt:lpstr>Globally Interoperable Systems and Data (PIA 2)</vt:lpstr>
      <vt:lpstr>Optimum Capacity and Flexible Flights (PIA 3)</vt:lpstr>
      <vt:lpstr>Optimum Capacity and Flexible Flights (PIA 3) -Continued</vt:lpstr>
      <vt:lpstr>Efficient Flight Path (PIA 4) </vt:lpstr>
      <vt:lpstr>Block 0: Priority</vt:lpstr>
      <vt:lpstr>Challenges - How to Get There?</vt:lpstr>
      <vt:lpstr>Implementation – The Time is Now</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135</cp:revision>
  <dcterms:created xsi:type="dcterms:W3CDTF">2010-09-24T14:59:54Z</dcterms:created>
  <dcterms:modified xsi:type="dcterms:W3CDTF">2012-07-24T19:34:03Z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