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9" r:id="rId2"/>
    <p:sldId id="260" r:id="rId3"/>
    <p:sldId id="261" r:id="rId4"/>
    <p:sldId id="262" r:id="rId5"/>
    <p:sldId id="263" r:id="rId6"/>
    <p:sldId id="264" r:id="rId7"/>
    <p:sldId id="265" r:id="rId8"/>
    <p:sldId id="270" r:id="rId9"/>
    <p:sldId id="266" r:id="rId10"/>
    <p:sldId id="268" r:id="rId11"/>
    <p:sldId id="269"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EA157A"/>
    <a:srgbClr val="2C6ABA"/>
    <a:srgbClr val="7030A0"/>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3" d="100"/>
          <a:sy n="53" d="100"/>
        </p:scale>
        <p:origin x="-848"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8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7/26/2012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285272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7/26/2012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276171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CA" smtClean="0"/>
              <a:t>ICAO SIP 2012- ASBU WORKSHOP</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CA" smtClean="0"/>
              <a:t>ICAO SIP 2012- 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CA" smtClean="0"/>
              <a:t>ICAO SIP 2012-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CA" smtClean="0"/>
              <a:t>ICAO SIP 2012-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CA" smtClean="0"/>
              <a:t>ICAO SIP 2012- ASBU WORKSHOP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CA" smtClean="0"/>
              <a:t>ICAO SIP 2012- ASBU WORKSHOP</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CA" smtClean="0"/>
              <a:t>ICAO SIP 2012- ASBU WORKSHOP</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CA" smtClean="0"/>
              <a:t>ICAO SIP 2012- ASBU WORKSHOP</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CA" smtClean="0"/>
              <a:t>ICAO SIP 2012- ASBU WORKSHOP</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CA" smtClean="0"/>
              <a:t>ICAO SIP 2012- ASBU WORKSHOP</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CA" smtClean="0"/>
              <a:t>ICAO SIP 2012- ASBU WORKSHOP</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kyguide.c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kyguide.c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kyguide.c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kyguide.c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kyguide.ch/"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kyguide.ch/"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skyguide.c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743200"/>
            <a:ext cx="7848600" cy="2613025"/>
          </a:xfrm>
        </p:spPr>
        <p:txBody>
          <a:bodyPr/>
          <a:lstStyle/>
          <a:p>
            <a:r>
              <a:rPr lang="en-US" b="1" dirty="0" smtClean="0"/>
              <a:t>Aviation System Block Upgrades</a:t>
            </a:r>
            <a:r>
              <a:rPr lang="en-GB" dirty="0" smtClean="0"/>
              <a:t/>
            </a:r>
            <a:br>
              <a:rPr lang="en-GB" dirty="0" smtClean="0"/>
            </a:br>
            <a:r>
              <a:rPr lang="en-GB" dirty="0" smtClean="0"/>
              <a:t>Module N° B0-70/PIA-1</a:t>
            </a:r>
            <a:br>
              <a:rPr lang="en-GB" dirty="0" smtClean="0"/>
            </a:br>
            <a:r>
              <a:rPr lang="en-GB" sz="4800" dirty="0" smtClean="0"/>
              <a:t/>
            </a:r>
            <a:br>
              <a:rPr lang="en-GB" sz="4800" dirty="0" smtClean="0"/>
            </a:br>
            <a:r>
              <a:rPr lang="en-GB" sz="2800" b="1" dirty="0" smtClean="0"/>
              <a:t> Increased Runway Throughput through Wake Turbulence Separation</a:t>
            </a:r>
            <a:endParaRPr lang="en-GB" sz="2800" b="1" dirty="0"/>
          </a:p>
        </p:txBody>
      </p:sp>
      <p:sp>
        <p:nvSpPr>
          <p:cNvPr id="3" name="Rectangle 2"/>
          <p:cNvSpPr/>
          <p:nvPr/>
        </p:nvSpPr>
        <p:spPr>
          <a:xfrm>
            <a:off x="5029200" y="1752600"/>
            <a:ext cx="3810000" cy="646331"/>
          </a:xfrm>
          <a:prstGeom prst="rect">
            <a:avLst/>
          </a:prstGeom>
        </p:spPr>
        <p:txBody>
          <a:bodyPr wrap="square">
            <a:spAutoFit/>
          </a:bodyPr>
          <a:lstStyle/>
          <a:p>
            <a:pPr>
              <a:defRPr/>
            </a:pPr>
            <a:r>
              <a:rPr lang="en-US" dirty="0" smtClean="0"/>
              <a:t>SIP/2012/ASBU/Nairobi</a:t>
            </a:r>
            <a:r>
              <a:rPr lang="en-GB" dirty="0" smtClean="0">
                <a:latin typeface="Times New Roman" pitchFamily="18" charset="0"/>
                <a:cs typeface="Times New Roman" pitchFamily="18" charset="0"/>
              </a:rPr>
              <a:t>-WP/16 B</a:t>
            </a:r>
            <a:br>
              <a:rPr lang="en-GB" dirty="0" smtClean="0">
                <a:latin typeface="Times New Roman" pitchFamily="18" charset="0"/>
                <a:cs typeface="Times New Roman" pitchFamily="18" charset="0"/>
              </a:rPr>
            </a:br>
            <a:endParaRPr lang="en-GB" b="1" dirty="0" smtClean="0">
              <a:latin typeface="Times New Roman" pitchFamily="18" charset="0"/>
              <a:cs typeface="Times New Roman" pitchFamily="18" charset="0"/>
            </a:endParaRPr>
          </a:p>
        </p:txBody>
      </p:sp>
      <p:sp>
        <p:nvSpPr>
          <p:cNvPr id="4" name="Rectangle 3"/>
          <p:cNvSpPr/>
          <p:nvPr/>
        </p:nvSpPr>
        <p:spPr>
          <a:xfrm>
            <a:off x="1066800" y="5867400"/>
            <a:ext cx="6934200" cy="646331"/>
          </a:xfrm>
          <a:prstGeom prst="rect">
            <a:avLst/>
          </a:prstGeom>
        </p:spPr>
        <p:txBody>
          <a:bodyPr wrap="square">
            <a:spAutoFit/>
          </a:bodyPr>
          <a:lstStyle/>
          <a:p>
            <a:pPr algn="ctr"/>
            <a:r>
              <a:rPr lang="en-US" dirty="0" smtClean="0">
                <a:latin typeface="Times New Roman" pitchFamily="18" charset="0"/>
                <a:cs typeface="Times New Roman" pitchFamily="18" charset="0"/>
              </a:rPr>
              <a:t>Workshop on preparations for ANConf/12 − ASBU methodology</a:t>
            </a:r>
            <a:endParaRPr lang="en-GB" dirty="0" smtClean="0">
              <a:latin typeface="Times New Roman" pitchFamily="18" charset="0"/>
              <a:cs typeface="Times New Roman" pitchFamily="18" charset="0"/>
            </a:endParaRPr>
          </a:p>
          <a:p>
            <a:pPr algn="ctr"/>
            <a:r>
              <a:rPr lang="en-GB" dirty="0" smtClean="0">
                <a:latin typeface="Times New Roman" pitchFamily="18" charset="0"/>
                <a:cs typeface="Times New Roman" pitchFamily="18" charset="0"/>
              </a:rPr>
              <a:t>(Nairobi, 13-17 August 2012)</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B0-70 – Reference Documents</a:t>
            </a:r>
            <a:endParaRPr lang="en-GB" sz="2000" dirty="0"/>
          </a:p>
        </p:txBody>
      </p:sp>
      <p:pic>
        <p:nvPicPr>
          <p:cNvPr id="28742" name="Picture 70" descr="http://www.skyguide.ch/clear.gif">
            <a:hlinkClick r:id="rId2" tooltip="skyguide"/>
          </p:cNvPr>
          <p:cNvPicPr>
            <a:picLocks noChangeAspect="1" noChangeArrowheads="1"/>
          </p:cNvPicPr>
          <p:nvPr/>
        </p:nvPicPr>
        <p:blipFill>
          <a:blip r:embed="rId3"/>
          <a:srcRect/>
          <a:stretch>
            <a:fillRect/>
          </a:stretch>
        </p:blipFill>
        <p:spPr bwMode="auto">
          <a:xfrm>
            <a:off x="63500" y="-319088"/>
            <a:ext cx="1619250" cy="666751"/>
          </a:xfrm>
          <a:prstGeom prst="rect">
            <a:avLst/>
          </a:prstGeom>
          <a:noFill/>
        </p:spPr>
      </p:pic>
      <p:sp>
        <p:nvSpPr>
          <p:cNvPr id="59" name="Content Placeholder 3"/>
          <p:cNvSpPr txBox="1">
            <a:spLocks/>
          </p:cNvSpPr>
          <p:nvPr/>
        </p:nvSpPr>
        <p:spPr>
          <a:xfrm>
            <a:off x="838200" y="1295400"/>
            <a:ext cx="8153400" cy="5257800"/>
          </a:xfrm>
          <a:prstGeom prst="rect">
            <a:avLst/>
          </a:prstGeom>
        </p:spPr>
        <p:txBody>
          <a:bodyPr vert="horz" lIns="91440" tIns="45720" rIns="91440" bIns="45720" rtlCol="0">
            <a:normAutofit fontScale="92500" lnSpcReduction="20000"/>
          </a:bodyPr>
          <a:lstStyle/>
          <a:p>
            <a:pPr marL="342900" lvl="0" indent="-342900">
              <a:spcBef>
                <a:spcPct val="20000"/>
              </a:spcBef>
              <a:buClr>
                <a:schemeClr val="accent5"/>
              </a:buClr>
              <a:buFont typeface="Arial" pitchFamily="34" charset="0"/>
              <a:buChar char="•"/>
            </a:pPr>
            <a:endParaRPr lang="en-US" sz="2400" dirty="0" smtClean="0"/>
          </a:p>
          <a:p>
            <a:pPr lvl="1">
              <a:buFont typeface="Arial" pitchFamily="34" charset="0"/>
              <a:buChar char="•"/>
            </a:pPr>
            <a:r>
              <a:rPr lang="en-US" b="1" i="1" dirty="0" smtClean="0"/>
              <a:t> </a:t>
            </a:r>
            <a:r>
              <a:rPr lang="en-US" sz="3000" dirty="0" smtClean="0"/>
              <a:t>Standards</a:t>
            </a:r>
          </a:p>
          <a:p>
            <a:pPr lvl="1">
              <a:buFont typeface="Arial" pitchFamily="34" charset="0"/>
              <a:buChar char="•"/>
            </a:pPr>
            <a:r>
              <a:rPr lang="en-US" sz="3000" dirty="0" smtClean="0"/>
              <a:t>Procedures</a:t>
            </a:r>
          </a:p>
          <a:p>
            <a:pPr lvl="1">
              <a:buFont typeface="Arial" pitchFamily="34" charset="0"/>
              <a:buChar char="•"/>
            </a:pPr>
            <a:r>
              <a:rPr lang="en-US" sz="3000" dirty="0" smtClean="0"/>
              <a:t>Guidance Materials</a:t>
            </a:r>
          </a:p>
          <a:p>
            <a:pPr lvl="1">
              <a:buFont typeface="Arial" pitchFamily="34" charset="0"/>
              <a:buChar char="•"/>
            </a:pPr>
            <a:r>
              <a:rPr lang="en-US" sz="3000" dirty="0" smtClean="0"/>
              <a:t>Approval Documents</a:t>
            </a:r>
          </a:p>
          <a:p>
            <a:pPr lvl="1"/>
            <a:endParaRPr lang="en-US" sz="3000" dirty="0" smtClean="0"/>
          </a:p>
          <a:p>
            <a:pPr marL="1089025" lvl="2" indent="-174625">
              <a:buFont typeface="Arial" pitchFamily="34" charset="0"/>
              <a:buChar char="•"/>
            </a:pPr>
            <a:r>
              <a:rPr lang="en-GB" sz="2800" dirty="0" smtClean="0"/>
              <a:t>ICAO Doc 4444, </a:t>
            </a:r>
            <a:r>
              <a:rPr lang="en-GB" sz="2800" i="1" dirty="0" smtClean="0"/>
              <a:t>Procedures for Air Navigation Services — Air Traffic Management</a:t>
            </a:r>
            <a:r>
              <a:rPr lang="en-GB" sz="2800" dirty="0" smtClean="0"/>
              <a:t>;</a:t>
            </a:r>
          </a:p>
          <a:p>
            <a:pPr marL="1089025" lvl="2" indent="-174625">
              <a:buFont typeface="Arial" pitchFamily="34" charset="0"/>
              <a:buChar char="•"/>
            </a:pPr>
            <a:r>
              <a:rPr lang="en-GB" sz="2800" dirty="0" smtClean="0"/>
              <a:t>ICAO Doc 9426, </a:t>
            </a:r>
            <a:r>
              <a:rPr lang="en-GB" sz="2800" i="1" dirty="0" smtClean="0"/>
              <a:t>Air Traffic Services Planning Manual;</a:t>
            </a:r>
            <a:r>
              <a:rPr lang="en-GB" sz="2800" dirty="0" smtClean="0"/>
              <a:t> </a:t>
            </a:r>
          </a:p>
          <a:p>
            <a:pPr lvl="2">
              <a:buFont typeface="Arial" pitchFamily="34" charset="0"/>
              <a:buChar char="•"/>
            </a:pPr>
            <a:r>
              <a:rPr lang="en-GB" sz="2800" dirty="0" smtClean="0"/>
              <a:t> FAA Order 7110.308.</a:t>
            </a:r>
          </a:p>
          <a:p>
            <a:pPr lvl="2"/>
            <a:r>
              <a:rPr lang="en-GB" sz="2800" dirty="0" smtClean="0"/>
              <a:t> </a:t>
            </a:r>
          </a:p>
          <a:p>
            <a:r>
              <a:rPr lang="en-GB" b="1" dirty="0" smtClean="0"/>
              <a:t> </a:t>
            </a:r>
            <a:endParaRPr lang="en-GB" dirty="0" smtClean="0"/>
          </a:p>
          <a:p>
            <a:r>
              <a:rPr lang="en-GB" dirty="0" smtClean="0"/>
              <a:t> </a:t>
            </a:r>
          </a:p>
          <a:p>
            <a:r>
              <a:rPr lang="en-GB" dirty="0" smtClean="0"/>
              <a:t> </a:t>
            </a:r>
          </a:p>
          <a:p>
            <a:r>
              <a:rPr lang="en-GB" dirty="0" smtClean="0"/>
              <a:t/>
            </a:r>
            <a:br>
              <a:rPr lang="en-GB" dirty="0" smtClean="0"/>
            </a:b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4" name="Content Placeholder 3"/>
          <p:cNvSpPr>
            <a:spLocks noGrp="1"/>
          </p:cNvSpPr>
          <p:nvPr>
            <p:ph idx="1"/>
          </p:nvPr>
        </p:nvSpPr>
        <p:spPr>
          <a:xfrm>
            <a:off x="381000" y="1295400"/>
            <a:ext cx="8458200" cy="5257800"/>
          </a:xfrm>
        </p:spPr>
        <p:txBody>
          <a:bodyPr>
            <a:noAutofit/>
          </a:bodyPr>
          <a:lstStyle/>
          <a:p>
            <a:pPr>
              <a:buNone/>
            </a:pPr>
            <a:r>
              <a:rPr lang="en-GB" sz="2800" b="1" dirty="0" smtClean="0"/>
              <a:t>	</a:t>
            </a:r>
            <a:endParaRPr lang="en-GB" b="1" dirty="0" smtClean="0">
              <a:solidFill>
                <a:srgbClr val="00B050"/>
              </a:solidFill>
            </a:endParaRPr>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B0-70 Implementation                   </a:t>
            </a:r>
            <a:r>
              <a:rPr lang="en-GB" sz="3200" smtClean="0"/>
              <a:t>- Benefits </a:t>
            </a:r>
            <a:r>
              <a:rPr lang="en-GB" sz="3200" dirty="0" smtClean="0"/>
              <a:t>and Elements</a:t>
            </a:r>
            <a:endParaRPr lang="en-GB" sz="2000" dirty="0"/>
          </a:p>
        </p:txBody>
      </p:sp>
      <p:graphicFrame>
        <p:nvGraphicFramePr>
          <p:cNvPr id="10" name="Table 9"/>
          <p:cNvGraphicFramePr>
            <a:graphicFrameLocks noGrp="1"/>
          </p:cNvGraphicFramePr>
          <p:nvPr/>
        </p:nvGraphicFramePr>
        <p:xfrm>
          <a:off x="457200" y="2209800"/>
          <a:ext cx="8458200" cy="1488440"/>
        </p:xfrm>
        <a:graphic>
          <a:graphicData uri="http://schemas.openxmlformats.org/drawingml/2006/table">
            <a:tbl>
              <a:tblPr firstRow="1" bandRow="1">
                <a:tableStyleId>{5C22544A-7EE6-4342-B048-85BDC9FD1C3A}</a:tableStyleId>
              </a:tblPr>
              <a:tblGrid>
                <a:gridCol w="1776222"/>
                <a:gridCol w="1043178"/>
                <a:gridCol w="1409700"/>
                <a:gridCol w="1409700"/>
                <a:gridCol w="1676400"/>
                <a:gridCol w="1143000"/>
              </a:tblGrid>
              <a:tr h="370840">
                <a:tc gridSpan="6">
                  <a:txBody>
                    <a:bodyPr/>
                    <a:lstStyle/>
                    <a:p>
                      <a:pPr algn="ctr"/>
                      <a:r>
                        <a:rPr lang="en-US" sz="2400" b="1" kern="1200" dirty="0" smtClean="0">
                          <a:solidFill>
                            <a:schemeClr val="lt1"/>
                          </a:solidFill>
                          <a:latin typeface="+mn-lt"/>
                          <a:ea typeface="+mn-ea"/>
                          <a:cs typeface="+mn-cs"/>
                        </a:rPr>
                        <a:t>Benefits</a:t>
                      </a:r>
                      <a:r>
                        <a:rPr lang="en-US" sz="2400" b="1" kern="1200" baseline="0" dirty="0" smtClean="0">
                          <a:solidFill>
                            <a:schemeClr val="lt1"/>
                          </a:solidFill>
                          <a:latin typeface="+mn-lt"/>
                          <a:ea typeface="+mn-ea"/>
                          <a:cs typeface="+mn-cs"/>
                        </a:rPr>
                        <a:t> - </a:t>
                      </a:r>
                      <a:r>
                        <a:rPr lang="en-US" sz="2400" b="1" kern="1200" dirty="0" smtClean="0">
                          <a:solidFill>
                            <a:schemeClr val="lt1"/>
                          </a:solidFill>
                          <a:latin typeface="+mn-lt"/>
                          <a:ea typeface="+mn-ea"/>
                          <a:cs typeface="+mn-cs"/>
                        </a:rPr>
                        <a:t>Main Key Performance Areas (KPA) </a:t>
                      </a:r>
                      <a:endParaRPr lang="en-GB" sz="24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sz="2000" b="1" dirty="0" smtClean="0"/>
                        <a:t>KPAs</a:t>
                      </a:r>
                      <a:endParaRPr lang="en-GB" sz="2000" b="1" dirty="0"/>
                    </a:p>
                  </a:txBody>
                  <a:tcPr/>
                </a:tc>
                <a:tc>
                  <a:txBody>
                    <a:bodyPr/>
                    <a:lstStyle/>
                    <a:p>
                      <a:pPr marL="0" marR="0" algn="ctr">
                        <a:lnSpc>
                          <a:spcPct val="115000"/>
                        </a:lnSpc>
                        <a:spcBef>
                          <a:spcPts val="0"/>
                        </a:spcBef>
                        <a:spcAft>
                          <a:spcPts val="0"/>
                        </a:spcAft>
                        <a:tabLst>
                          <a:tab pos="1352550" algn="l"/>
                        </a:tabLst>
                      </a:pPr>
                      <a:r>
                        <a:rPr lang="en-US" sz="2000" b="1" dirty="0" smtClean="0">
                          <a:latin typeface="Times New Roman"/>
                          <a:ea typeface="SimSun"/>
                          <a:cs typeface="Times New Roman"/>
                        </a:rPr>
                        <a:t>Access</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Capacity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Efficiency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Environment</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Safety</a:t>
                      </a:r>
                      <a:endParaRPr lang="en-GB" sz="2000" b="1" dirty="0">
                        <a:latin typeface="Arial"/>
                        <a:ea typeface="SimSun"/>
                        <a:cs typeface="Times New Roman"/>
                      </a:endParaRPr>
                    </a:p>
                  </a:txBody>
                  <a:tcPr marL="68580" marR="68580" marT="0" marB="0"/>
                </a:tc>
              </a:tr>
              <a:tr h="635000">
                <a:tc>
                  <a:txBody>
                    <a:bodyPr/>
                    <a:lstStyle/>
                    <a:p>
                      <a:r>
                        <a:rPr lang="en-GB" sz="2000" b="1" dirty="0" smtClean="0"/>
                        <a:t>Applicable</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N</a:t>
                      </a:r>
                      <a:endParaRPr lang="en-GB" sz="2000" b="1" dirty="0"/>
                    </a:p>
                  </a:txBody>
                  <a:tcPr/>
                </a:tc>
              </a:tr>
            </a:tbl>
          </a:graphicData>
        </a:graphic>
      </p:graphicFrame>
      <p:sp>
        <p:nvSpPr>
          <p:cNvPr id="12" name="Rectangle 11"/>
          <p:cNvSpPr/>
          <p:nvPr/>
        </p:nvSpPr>
        <p:spPr>
          <a:xfrm>
            <a:off x="685800" y="1295400"/>
            <a:ext cx="7391400" cy="830997"/>
          </a:xfrm>
          <a:prstGeom prst="rect">
            <a:avLst/>
          </a:prstGeom>
        </p:spPr>
        <p:txBody>
          <a:bodyPr wrap="square">
            <a:spAutoFit/>
          </a:bodyPr>
          <a:lstStyle/>
          <a:p>
            <a:r>
              <a:rPr lang="en-GB" sz="2400" b="1" dirty="0" smtClean="0"/>
              <a:t>Increased Runway Throughput through Wake Turbulence Separation</a:t>
            </a:r>
            <a:endParaRPr lang="en-GB" sz="2400" dirty="0"/>
          </a:p>
        </p:txBody>
      </p:sp>
      <p:sp>
        <p:nvSpPr>
          <p:cNvPr id="13" name="Content Placeholder 3"/>
          <p:cNvSpPr txBox="1">
            <a:spLocks/>
          </p:cNvSpPr>
          <p:nvPr/>
        </p:nvSpPr>
        <p:spPr>
          <a:xfrm>
            <a:off x="838200" y="3810000"/>
            <a:ext cx="8001000" cy="2667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chemeClr val="accent5"/>
              </a:buClr>
              <a:buSzTx/>
              <a:buFont typeface="Arial" pitchFamily="34" charset="0"/>
              <a:buNone/>
              <a:tabLst/>
              <a:defRPr/>
            </a:pPr>
            <a:r>
              <a:rPr kumimoji="0" lang="en-GB" sz="2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1" i="0" u="none" strike="noStrike" kern="1200" cap="none" spc="0" normalizeH="0" baseline="0" noProof="0" dirty="0" smtClean="0">
                <a:ln>
                  <a:noFill/>
                </a:ln>
                <a:solidFill>
                  <a:srgbClr val="00B050"/>
                </a:solidFill>
                <a:effectLst/>
                <a:uLnTx/>
                <a:uFillTx/>
                <a:latin typeface="+mn-lt"/>
                <a:ea typeface="+mn-ea"/>
                <a:cs typeface="+mn-cs"/>
              </a:rPr>
              <a:t>Elements:</a:t>
            </a:r>
            <a:endParaRPr kumimoji="0" lang="en-US" sz="2800" b="0" i="0" u="none" strike="noStrike" kern="1200" cap="none" spc="0" normalizeH="0" baseline="0" noProof="0" dirty="0" smtClean="0">
              <a:ln>
                <a:noFill/>
              </a:ln>
              <a:solidFill>
                <a:srgbClr val="00B05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5"/>
              </a:buClr>
              <a:buSzTx/>
              <a:buFont typeface="Arial" pitchFamily="34" charset="0"/>
              <a:buChar char="–"/>
              <a:tabLst/>
              <a:defRPr/>
            </a:pPr>
            <a:r>
              <a:rPr kumimoji="0" lang="en-GB" sz="2400" b="1" i="0" u="none" strike="noStrike" kern="1200" cap="none" spc="0" normalizeH="0" baseline="0" noProof="0" dirty="0" smtClean="0">
                <a:ln>
                  <a:noFill/>
                </a:ln>
                <a:solidFill>
                  <a:srgbClr val="00B050"/>
                </a:solidFill>
                <a:effectLst/>
                <a:uLnTx/>
                <a:uFillTx/>
                <a:latin typeface="+mn-lt"/>
                <a:ea typeface="+mn-ea"/>
                <a:cs typeface="+mn-cs"/>
              </a:rPr>
              <a:t>1. </a:t>
            </a:r>
            <a:r>
              <a:rPr kumimoji="0" lang="en-US" sz="2400" b="1" i="0" u="none" strike="noStrike" kern="1200" cap="none" spc="0" normalizeH="0" baseline="0" noProof="0" dirty="0" smtClean="0">
                <a:ln>
                  <a:noFill/>
                </a:ln>
                <a:solidFill>
                  <a:srgbClr val="00B050"/>
                </a:solidFill>
                <a:effectLst/>
                <a:uLnTx/>
                <a:uFillTx/>
                <a:latin typeface="+mn-lt"/>
                <a:ea typeface="+mn-ea"/>
                <a:cs typeface="+mn-cs"/>
              </a:rPr>
              <a:t>Revision of current ICAO wake separation minima</a:t>
            </a:r>
            <a:endParaRPr kumimoji="0" lang="en-CA" sz="2400" b="1" i="0" u="none" strike="noStrike" kern="1200" cap="none" spc="0" normalizeH="0" baseline="0" noProof="0" dirty="0" smtClean="0">
              <a:ln>
                <a:noFill/>
              </a:ln>
              <a:solidFill>
                <a:srgbClr val="00B05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5"/>
              </a:buClr>
              <a:buSzTx/>
              <a:buFont typeface="Arial" pitchFamily="34" charset="0"/>
              <a:buChar char="–"/>
              <a:tabLst/>
              <a:defRPr/>
            </a:pPr>
            <a:r>
              <a:rPr kumimoji="0" lang="en-GB" sz="2400" b="1" i="0" u="none" strike="noStrike" kern="1200" cap="none" spc="0" normalizeH="0" baseline="0" noProof="0" dirty="0" smtClean="0">
                <a:ln>
                  <a:noFill/>
                </a:ln>
                <a:solidFill>
                  <a:srgbClr val="00B050"/>
                </a:solidFill>
                <a:effectLst/>
                <a:uLnTx/>
                <a:uFillTx/>
                <a:latin typeface="+mn-lt"/>
                <a:ea typeface="+mn-ea"/>
                <a:cs typeface="+mn-cs"/>
              </a:rPr>
              <a:t>2. Increasing Aerodrome Arrival Operational Capacity</a:t>
            </a:r>
            <a:endParaRPr kumimoji="0" lang="en-CA" sz="2400" b="1" i="0" u="none" strike="noStrike" kern="1200" cap="none" spc="0" normalizeH="0" baseline="0" noProof="0" dirty="0" smtClean="0">
              <a:ln>
                <a:noFill/>
              </a:ln>
              <a:solidFill>
                <a:srgbClr val="00B05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5"/>
              </a:buClr>
              <a:buSzTx/>
              <a:buFont typeface="Arial" pitchFamily="34" charset="0"/>
              <a:buChar char="–"/>
              <a:tabLst/>
              <a:defRPr/>
            </a:pPr>
            <a:r>
              <a:rPr kumimoji="0" lang="en-GB" sz="2400" b="1" i="0" u="none" strike="noStrike" kern="1200" cap="none" spc="0" normalizeH="0" baseline="0" noProof="0" dirty="0" smtClean="0">
                <a:ln>
                  <a:noFill/>
                </a:ln>
                <a:solidFill>
                  <a:srgbClr val="00B050"/>
                </a:solidFill>
                <a:effectLst/>
                <a:uLnTx/>
                <a:uFillTx/>
                <a:latin typeface="+mn-lt"/>
                <a:ea typeface="+mn-ea"/>
                <a:cs typeface="+mn-cs"/>
              </a:rPr>
              <a:t>3. Increasing Aerodrome Departure Operational Capacity </a:t>
            </a:r>
            <a:endParaRPr kumimoji="0" lang="en-CA" sz="2400" b="1" i="0" u="none" strike="noStrike" kern="1200" cap="none" spc="0" normalizeH="0" baseline="0" noProof="0" dirty="0" smtClean="0">
              <a:ln>
                <a:noFill/>
              </a:ln>
              <a:solidFill>
                <a:srgbClr val="00B05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5"/>
              </a:buClr>
              <a:buSzTx/>
              <a:buFont typeface="Arial" pitchFamily="34" charset="0"/>
              <a:buNone/>
              <a:tabLst/>
              <a:defRPr/>
            </a:pPr>
            <a:r>
              <a:rPr kumimoji="0" lang="en-GB" sz="2800" b="1" i="0" u="none" strike="noStrike" kern="1200" cap="none" spc="0" normalizeH="0" baseline="0" noProof="0" dirty="0" smtClean="0">
                <a:ln>
                  <a:noFill/>
                </a:ln>
                <a:solidFill>
                  <a:srgbClr val="00B050"/>
                </a:solidFill>
                <a:effectLst/>
                <a:uLnTx/>
                <a:uFillTx/>
                <a:latin typeface="+mn-lt"/>
                <a:ea typeface="+mn-ea"/>
                <a:cs typeface="+mn-cs"/>
              </a:rPr>
              <a:t>To be reflected in ANRF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CA" smtClean="0"/>
              <a:t>ICAO SIP 2012- ASBU WORKSHOP</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lstStyle/>
          <a:p>
            <a:r>
              <a:rPr lang="en-GB" sz="3200" dirty="0" smtClean="0"/>
              <a:t>Module N° B0-70</a:t>
            </a:r>
            <a:r>
              <a:rPr lang="en-GB" sz="6000" dirty="0" smtClean="0"/>
              <a:t/>
            </a:r>
            <a:br>
              <a:rPr lang="en-GB" sz="6000" dirty="0" smtClean="0"/>
            </a:br>
            <a:r>
              <a:rPr lang="en-GB" sz="2000" dirty="0" smtClean="0"/>
              <a:t> </a:t>
            </a:r>
            <a:r>
              <a:rPr lang="en-GB" sz="2000" b="1" dirty="0" smtClean="0"/>
              <a:t>Increased Runway Throughput through Wake Turbulence Separation</a:t>
            </a:r>
            <a:endParaRPr lang="en-GB" sz="2000" b="1"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graphicFrame>
        <p:nvGraphicFramePr>
          <p:cNvPr id="6" name="Table 5"/>
          <p:cNvGraphicFramePr>
            <a:graphicFrameLocks noGrp="1"/>
          </p:cNvGraphicFramePr>
          <p:nvPr/>
        </p:nvGraphicFramePr>
        <p:xfrm>
          <a:off x="457199" y="1371599"/>
          <a:ext cx="8382001" cy="5116201"/>
        </p:xfrm>
        <a:graphic>
          <a:graphicData uri="http://schemas.openxmlformats.org/drawingml/2006/table">
            <a:tbl>
              <a:tblPr>
                <a:tableStyleId>{B301B821-A1FF-4177-AEE7-76D212191A09}</a:tableStyleId>
              </a:tblPr>
              <a:tblGrid>
                <a:gridCol w="2793473"/>
                <a:gridCol w="2794264"/>
                <a:gridCol w="2794264"/>
              </a:tblGrid>
              <a:tr h="533401">
                <a:tc>
                  <a:txBody>
                    <a:bodyPr/>
                    <a:lstStyle/>
                    <a:p>
                      <a:pPr marL="0" marR="0" algn="just">
                        <a:spcBef>
                          <a:spcPts val="0"/>
                        </a:spcBef>
                        <a:spcAft>
                          <a:spcPts val="600"/>
                        </a:spcAft>
                      </a:pPr>
                      <a:r>
                        <a:rPr lang="en-GB" sz="1400" b="1" dirty="0"/>
                        <a:t>Summary</a:t>
                      </a:r>
                      <a:endParaRPr lang="en-GB" sz="1400" b="1" dirty="0">
                        <a:latin typeface="+mn-lt"/>
                        <a:ea typeface="Times New Roman"/>
                        <a:cs typeface="Times New Roman"/>
                      </a:endParaRPr>
                    </a:p>
                  </a:txBody>
                  <a:tcPr marL="73152" marR="73152" marT="73152" marB="73152"/>
                </a:tc>
                <a:tc gridSpan="2">
                  <a:txBody>
                    <a:bodyPr/>
                    <a:lstStyle/>
                    <a:p>
                      <a:pPr marL="0" marR="0" algn="just">
                        <a:spcBef>
                          <a:spcPts val="0"/>
                        </a:spcBef>
                        <a:spcAft>
                          <a:spcPts val="0"/>
                        </a:spcAft>
                      </a:pPr>
                      <a:r>
                        <a:rPr lang="en-GB" sz="1400" b="1" dirty="0"/>
                        <a:t>Improved throughput on </a:t>
                      </a:r>
                      <a:r>
                        <a:rPr lang="en-GB" sz="1400" b="1" dirty="0" smtClean="0"/>
                        <a:t>departure &amp; arrival </a:t>
                      </a:r>
                      <a:r>
                        <a:rPr lang="en-GB" sz="1400" b="1" dirty="0"/>
                        <a:t>runways </a:t>
                      </a:r>
                      <a:r>
                        <a:rPr lang="en-GB" sz="1400" b="1" dirty="0" smtClean="0"/>
                        <a:t>through revision </a:t>
                      </a:r>
                      <a:r>
                        <a:rPr lang="en-GB" sz="1400" b="1" dirty="0"/>
                        <a:t>of current ICAO wake turbulence separation minima and </a:t>
                      </a:r>
                      <a:r>
                        <a:rPr lang="en-GB" sz="1400" b="1" dirty="0" smtClean="0"/>
                        <a:t>procedures.</a:t>
                      </a:r>
                      <a:endParaRPr lang="en-GB" sz="1400" b="1" dirty="0">
                        <a:latin typeface="+mn-lt"/>
                        <a:ea typeface="Times New Roman"/>
                        <a:cs typeface="Times New Roman"/>
                      </a:endParaRPr>
                    </a:p>
                  </a:txBody>
                  <a:tcPr marL="73152" marR="73152" marT="73152" marB="73152"/>
                </a:tc>
                <a:tc hMerge="1">
                  <a:txBody>
                    <a:bodyPr/>
                    <a:lstStyle/>
                    <a:p>
                      <a:endParaRPr lang="en-GB"/>
                    </a:p>
                  </a:txBody>
                  <a:tcPr/>
                </a:tc>
              </a:tr>
              <a:tr h="281896">
                <a:tc>
                  <a:txBody>
                    <a:bodyPr/>
                    <a:lstStyle/>
                    <a:p>
                      <a:pPr marL="0" marR="0" algn="just">
                        <a:spcBef>
                          <a:spcPts val="0"/>
                        </a:spcBef>
                        <a:spcAft>
                          <a:spcPts val="600"/>
                        </a:spcAft>
                      </a:pPr>
                      <a:r>
                        <a:rPr lang="en-GB" sz="1400" b="1" dirty="0"/>
                        <a:t>Main Performance Impact</a:t>
                      </a:r>
                      <a:endParaRPr lang="en-GB" sz="1400" b="1" dirty="0">
                        <a:latin typeface="+mn-lt"/>
                        <a:ea typeface="Times New Roman"/>
                        <a:cs typeface="Times New Roman"/>
                      </a:endParaRPr>
                    </a:p>
                  </a:txBody>
                  <a:tcPr marL="73152" marR="73152" marT="73152" marB="73152"/>
                </a:tc>
                <a:tc gridSpan="2">
                  <a:txBody>
                    <a:bodyPr/>
                    <a:lstStyle/>
                    <a:p>
                      <a:pPr marL="0" marR="0" algn="just">
                        <a:spcBef>
                          <a:spcPts val="0"/>
                        </a:spcBef>
                        <a:spcAft>
                          <a:spcPts val="600"/>
                        </a:spcAft>
                      </a:pPr>
                      <a:r>
                        <a:rPr lang="en-GB" sz="1400" b="1" dirty="0"/>
                        <a:t>KPA-02 – Capacity, KPA-06 Flexibility</a:t>
                      </a:r>
                      <a:endParaRPr lang="en-GB" sz="1400" b="1" dirty="0">
                        <a:latin typeface="+mn-lt"/>
                        <a:ea typeface="Times New Roman"/>
                        <a:cs typeface="Times New Roman"/>
                      </a:endParaRPr>
                    </a:p>
                  </a:txBody>
                  <a:tcPr marL="73152" marR="73152" marT="73152" marB="73152"/>
                </a:tc>
                <a:tc hMerge="1">
                  <a:txBody>
                    <a:bodyPr/>
                    <a:lstStyle/>
                    <a:p>
                      <a:endParaRPr lang="en-GB"/>
                    </a:p>
                  </a:txBody>
                  <a:tcPr/>
                </a:tc>
              </a:tr>
              <a:tr h="281896">
                <a:tc>
                  <a:txBody>
                    <a:bodyPr/>
                    <a:lstStyle/>
                    <a:p>
                      <a:pPr marL="0" marR="0" algn="just">
                        <a:spcBef>
                          <a:spcPts val="0"/>
                        </a:spcBef>
                        <a:spcAft>
                          <a:spcPts val="600"/>
                        </a:spcAft>
                      </a:pPr>
                      <a:r>
                        <a:rPr lang="en-GB" sz="1400" b="1" dirty="0"/>
                        <a:t>Domain / Flight Phases</a:t>
                      </a:r>
                      <a:endParaRPr lang="en-GB" sz="1400" b="1" dirty="0">
                        <a:latin typeface="+mn-lt"/>
                        <a:ea typeface="Times New Roman"/>
                        <a:cs typeface="Times New Roman"/>
                      </a:endParaRPr>
                    </a:p>
                  </a:txBody>
                  <a:tcPr marL="73152" marR="73152" marT="73152" marB="73152"/>
                </a:tc>
                <a:tc gridSpan="2">
                  <a:txBody>
                    <a:bodyPr/>
                    <a:lstStyle/>
                    <a:p>
                      <a:pPr marL="0" marR="0" algn="just">
                        <a:spcBef>
                          <a:spcPts val="0"/>
                        </a:spcBef>
                        <a:spcAft>
                          <a:spcPts val="600"/>
                        </a:spcAft>
                      </a:pPr>
                      <a:r>
                        <a:rPr lang="en-GB" sz="1400" b="1" dirty="0"/>
                        <a:t>Arrival and Departure</a:t>
                      </a:r>
                      <a:endParaRPr lang="en-GB" sz="1400" b="1" dirty="0">
                        <a:latin typeface="+mn-lt"/>
                        <a:ea typeface="Times New Roman"/>
                        <a:cs typeface="Times New Roman"/>
                      </a:endParaRPr>
                    </a:p>
                  </a:txBody>
                  <a:tcPr marL="73152" marR="73152" marT="73152" marB="73152"/>
                </a:tc>
                <a:tc hMerge="1">
                  <a:txBody>
                    <a:bodyPr/>
                    <a:lstStyle/>
                    <a:p>
                      <a:endParaRPr lang="en-GB"/>
                    </a:p>
                  </a:txBody>
                  <a:tcPr/>
                </a:tc>
              </a:tr>
              <a:tr h="507413">
                <a:tc>
                  <a:txBody>
                    <a:bodyPr/>
                    <a:lstStyle/>
                    <a:p>
                      <a:pPr marL="0" marR="0" algn="just">
                        <a:spcBef>
                          <a:spcPts val="0"/>
                        </a:spcBef>
                        <a:spcAft>
                          <a:spcPts val="600"/>
                        </a:spcAft>
                      </a:pPr>
                      <a:r>
                        <a:rPr lang="en-GB" sz="1400" b="1" dirty="0"/>
                        <a:t>Applicability Considerations</a:t>
                      </a:r>
                      <a:endParaRPr lang="en-GB" sz="1400" b="1" dirty="0">
                        <a:latin typeface="+mn-lt"/>
                        <a:ea typeface="Times New Roman"/>
                        <a:cs typeface="Times New Roman"/>
                      </a:endParaRPr>
                    </a:p>
                  </a:txBody>
                  <a:tcPr marL="73152" marR="73152" marT="73152" marB="73152"/>
                </a:tc>
                <a:tc gridSpan="2">
                  <a:txBody>
                    <a:bodyPr/>
                    <a:lstStyle/>
                    <a:p>
                      <a:pPr marL="0" marR="0" algn="just">
                        <a:spcBef>
                          <a:spcPts val="0"/>
                        </a:spcBef>
                        <a:spcAft>
                          <a:spcPts val="0"/>
                        </a:spcAft>
                        <a:buFontTx/>
                        <a:buChar char="-"/>
                      </a:pPr>
                      <a:r>
                        <a:rPr lang="en-GB" sz="1400" b="1" dirty="0" smtClean="0"/>
                        <a:t> Implementation </a:t>
                      </a:r>
                      <a:r>
                        <a:rPr lang="en-GB" sz="1400" b="1" dirty="0"/>
                        <a:t>of re-categorized wake turbulence is </a:t>
                      </a:r>
                      <a:r>
                        <a:rPr lang="en-GB" sz="1400" b="1" dirty="0" smtClean="0"/>
                        <a:t>procedural</a:t>
                      </a:r>
                      <a:r>
                        <a:rPr lang="en-GB" sz="1400" b="1" dirty="0"/>
                        <a:t>. </a:t>
                      </a:r>
                      <a:endParaRPr lang="en-GB" sz="1400" b="1" dirty="0" smtClean="0"/>
                    </a:p>
                    <a:p>
                      <a:pPr marL="0" marR="0" algn="just">
                        <a:spcBef>
                          <a:spcPts val="0"/>
                        </a:spcBef>
                        <a:spcAft>
                          <a:spcPts val="0"/>
                        </a:spcAft>
                        <a:buFontTx/>
                        <a:buChar char="-"/>
                      </a:pPr>
                      <a:r>
                        <a:rPr lang="en-GB" sz="1400" b="1" dirty="0" smtClean="0"/>
                        <a:t> No </a:t>
                      </a:r>
                      <a:r>
                        <a:rPr lang="en-GB" sz="1400" b="1" dirty="0"/>
                        <a:t>changes to automation </a:t>
                      </a:r>
                      <a:r>
                        <a:rPr lang="en-GB" sz="1400" b="1" dirty="0" smtClean="0"/>
                        <a:t>systems.</a:t>
                      </a:r>
                      <a:endParaRPr lang="en-GB" sz="1400" b="1" dirty="0">
                        <a:latin typeface="+mn-lt"/>
                        <a:ea typeface="Times New Roman"/>
                        <a:cs typeface="Times New Roman"/>
                      </a:endParaRPr>
                    </a:p>
                  </a:txBody>
                  <a:tcPr marL="73152" marR="73152" marT="73152" marB="73152"/>
                </a:tc>
                <a:tc hMerge="1">
                  <a:txBody>
                    <a:bodyPr/>
                    <a:lstStyle/>
                    <a:p>
                      <a:endParaRPr lang="en-GB"/>
                    </a:p>
                  </a:txBody>
                  <a:tcPr/>
                </a:tc>
              </a:tr>
              <a:tr h="281896">
                <a:tc>
                  <a:txBody>
                    <a:bodyPr/>
                    <a:lstStyle/>
                    <a:p>
                      <a:pPr marL="0" marR="0" algn="l">
                        <a:spcBef>
                          <a:spcPts val="0"/>
                        </a:spcBef>
                        <a:spcAft>
                          <a:spcPts val="600"/>
                        </a:spcAft>
                      </a:pPr>
                      <a:r>
                        <a:rPr lang="en-GB" sz="1400" b="1" dirty="0"/>
                        <a:t>Global Concept Component(s)</a:t>
                      </a:r>
                      <a:endParaRPr lang="en-GB" sz="1400" b="1" dirty="0">
                        <a:latin typeface="+mn-lt"/>
                        <a:ea typeface="Times New Roman"/>
                        <a:cs typeface="Times New Roman"/>
                      </a:endParaRPr>
                    </a:p>
                  </a:txBody>
                  <a:tcPr marL="73152" marR="73152" marT="73152" marB="73152"/>
                </a:tc>
                <a:tc gridSpan="2">
                  <a:txBody>
                    <a:bodyPr/>
                    <a:lstStyle/>
                    <a:p>
                      <a:pPr marL="0" marR="0" algn="just">
                        <a:spcBef>
                          <a:spcPts val="0"/>
                        </a:spcBef>
                        <a:spcAft>
                          <a:spcPts val="600"/>
                        </a:spcAft>
                      </a:pPr>
                      <a:r>
                        <a:rPr lang="en-GB" sz="1400" b="1" dirty="0"/>
                        <a:t>CM – Conflict Management</a:t>
                      </a:r>
                      <a:endParaRPr lang="en-GB" sz="1400" b="1" dirty="0">
                        <a:latin typeface="+mn-lt"/>
                        <a:ea typeface="Times New Roman"/>
                        <a:cs typeface="Times New Roman"/>
                      </a:endParaRPr>
                    </a:p>
                  </a:txBody>
                  <a:tcPr marL="73152" marR="73152" marT="73152" marB="73152"/>
                </a:tc>
                <a:tc hMerge="1">
                  <a:txBody>
                    <a:bodyPr/>
                    <a:lstStyle/>
                    <a:p>
                      <a:endParaRPr lang="en-GB"/>
                    </a:p>
                  </a:txBody>
                  <a:tcPr/>
                </a:tc>
              </a:tr>
              <a:tr h="281896">
                <a:tc>
                  <a:txBody>
                    <a:bodyPr/>
                    <a:lstStyle/>
                    <a:p>
                      <a:pPr marL="0" marR="0" algn="l">
                        <a:spcBef>
                          <a:spcPts val="0"/>
                        </a:spcBef>
                        <a:spcAft>
                          <a:spcPts val="600"/>
                        </a:spcAft>
                      </a:pPr>
                      <a:r>
                        <a:rPr lang="en-GB" sz="1400" b="1" dirty="0"/>
                        <a:t>Global Plan Initiatives ()</a:t>
                      </a:r>
                      <a:endParaRPr lang="en-GB" sz="1400" b="1" dirty="0">
                        <a:latin typeface="+mn-lt"/>
                        <a:ea typeface="Times New Roman"/>
                        <a:cs typeface="Times New Roman"/>
                      </a:endParaRPr>
                    </a:p>
                  </a:txBody>
                  <a:tcPr marL="73152" marR="73152" marT="73152" marB="73152"/>
                </a:tc>
                <a:tc gridSpan="2">
                  <a:txBody>
                    <a:bodyPr/>
                    <a:lstStyle/>
                    <a:p>
                      <a:pPr marL="0" marR="0" algn="just">
                        <a:spcBef>
                          <a:spcPts val="0"/>
                        </a:spcBef>
                        <a:spcAft>
                          <a:spcPts val="0"/>
                        </a:spcAft>
                      </a:pPr>
                      <a:r>
                        <a:rPr lang="en-GB" sz="1400" b="1" dirty="0"/>
                        <a:t>GPI-13- Aerodrome Design; GPI 14 – Runway Operations</a:t>
                      </a:r>
                      <a:endParaRPr lang="en-GB" sz="1400" b="1" dirty="0">
                        <a:latin typeface="+mn-lt"/>
                        <a:ea typeface="Times New Roman"/>
                        <a:cs typeface="Times New Roman"/>
                      </a:endParaRPr>
                    </a:p>
                  </a:txBody>
                  <a:tcPr marL="73152" marR="73152" marT="73152" marB="73152"/>
                </a:tc>
                <a:tc hMerge="1">
                  <a:txBody>
                    <a:bodyPr/>
                    <a:lstStyle/>
                    <a:p>
                      <a:endParaRPr lang="en-GB"/>
                    </a:p>
                  </a:txBody>
                  <a:tcPr/>
                </a:tc>
              </a:tr>
              <a:tr h="281896">
                <a:tc>
                  <a:txBody>
                    <a:bodyPr/>
                    <a:lstStyle/>
                    <a:p>
                      <a:pPr marL="0" marR="0" algn="just">
                        <a:spcBef>
                          <a:spcPts val="0"/>
                        </a:spcBef>
                        <a:spcAft>
                          <a:spcPts val="600"/>
                        </a:spcAft>
                      </a:pPr>
                      <a:r>
                        <a:rPr lang="en-GB" sz="1400" b="1" dirty="0"/>
                        <a:t>Main Dependencies</a:t>
                      </a:r>
                      <a:endParaRPr lang="en-GB" sz="1400" b="1" dirty="0">
                        <a:latin typeface="+mn-lt"/>
                        <a:ea typeface="Times New Roman"/>
                        <a:cs typeface="Times New Roman"/>
                      </a:endParaRPr>
                    </a:p>
                  </a:txBody>
                  <a:tcPr marL="73152" marR="73152" marT="73152" marB="73152"/>
                </a:tc>
                <a:tc gridSpan="2">
                  <a:txBody>
                    <a:bodyPr/>
                    <a:lstStyle/>
                    <a:p>
                      <a:pPr marL="0" marR="0" algn="just">
                        <a:spcBef>
                          <a:spcPts val="0"/>
                        </a:spcBef>
                        <a:spcAft>
                          <a:spcPts val="600"/>
                        </a:spcAft>
                      </a:pPr>
                      <a:r>
                        <a:rPr lang="en-GB" sz="1400" b="1" dirty="0"/>
                        <a:t>Nil</a:t>
                      </a:r>
                      <a:endParaRPr lang="en-GB" sz="1400" b="1" dirty="0">
                        <a:latin typeface="+mn-lt"/>
                        <a:ea typeface="Times New Roman"/>
                        <a:cs typeface="Times New Roman"/>
                      </a:endParaRPr>
                    </a:p>
                  </a:txBody>
                  <a:tcPr marL="73152" marR="73152" marT="73152" marB="73152"/>
                </a:tc>
                <a:tc hMerge="1">
                  <a:txBody>
                    <a:bodyPr/>
                    <a:lstStyle/>
                    <a:p>
                      <a:endParaRPr lang="en-GB"/>
                    </a:p>
                  </a:txBody>
                  <a:tcPr/>
                </a:tc>
              </a:tr>
              <a:tr h="373513">
                <a:tc rowSpan="6">
                  <a:txBody>
                    <a:bodyPr/>
                    <a:lstStyle/>
                    <a:p>
                      <a:pPr marL="0" marR="0" algn="l">
                        <a:spcBef>
                          <a:spcPts val="0"/>
                        </a:spcBef>
                        <a:spcAft>
                          <a:spcPts val="600"/>
                        </a:spcAft>
                      </a:pPr>
                      <a:r>
                        <a:rPr lang="en-GB" sz="1400" b="1" dirty="0"/>
                        <a:t>Global Readiness Checklist</a:t>
                      </a:r>
                      <a:endParaRPr lang="en-GB" sz="1400" b="1" dirty="0">
                        <a:latin typeface="+mn-lt"/>
                        <a:ea typeface="Times New Roman"/>
                        <a:cs typeface="Times New Roman"/>
                      </a:endParaRPr>
                    </a:p>
                  </a:txBody>
                  <a:tcPr marL="73152" marR="73152" marT="73152" marB="73152"/>
                </a:tc>
                <a:tc>
                  <a:txBody>
                    <a:bodyPr/>
                    <a:lstStyle/>
                    <a:p>
                      <a:pPr marL="0" marR="0" algn="just">
                        <a:spcBef>
                          <a:spcPts val="0"/>
                        </a:spcBef>
                        <a:spcAft>
                          <a:spcPts val="600"/>
                        </a:spcAft>
                      </a:pPr>
                      <a:endParaRPr lang="en-GB" sz="1400" b="1" dirty="0">
                        <a:latin typeface="+mn-lt"/>
                        <a:ea typeface="Times New Roman"/>
                        <a:cs typeface="Times New Roman"/>
                      </a:endParaRPr>
                    </a:p>
                  </a:txBody>
                  <a:tcPr marL="73152" marR="73152" marT="73152" marB="73152"/>
                </a:tc>
                <a:tc>
                  <a:txBody>
                    <a:bodyPr/>
                    <a:lstStyle/>
                    <a:p>
                      <a:pPr marL="0" marR="0" algn="just">
                        <a:spcBef>
                          <a:spcPts val="0"/>
                        </a:spcBef>
                        <a:spcAft>
                          <a:spcPts val="600"/>
                        </a:spcAft>
                      </a:pPr>
                      <a:r>
                        <a:rPr lang="en-GB" sz="1400" b="1" dirty="0" smtClean="0"/>
                        <a:t>Status</a:t>
                      </a:r>
                      <a:endParaRPr lang="en-GB" sz="1400" b="1" dirty="0">
                        <a:latin typeface="+mn-lt"/>
                        <a:ea typeface="Times New Roman"/>
                        <a:cs typeface="Times New Roman"/>
                      </a:endParaRPr>
                    </a:p>
                  </a:txBody>
                  <a:tcPr marL="73152" marR="73152" marT="73152" marB="73152"/>
                </a:tc>
              </a:tr>
              <a:tr h="310085">
                <a:tc vMerge="1">
                  <a:txBody>
                    <a:bodyPr/>
                    <a:lstStyle/>
                    <a:p>
                      <a:endParaRPr lang="en-GB"/>
                    </a:p>
                  </a:txBody>
                  <a:tcPr/>
                </a:tc>
                <a:tc>
                  <a:txBody>
                    <a:bodyPr/>
                    <a:lstStyle/>
                    <a:p>
                      <a:pPr marL="0" marR="0" algn="just">
                        <a:spcBef>
                          <a:spcPts val="0"/>
                        </a:spcBef>
                        <a:spcAft>
                          <a:spcPts val="600"/>
                        </a:spcAft>
                      </a:pPr>
                      <a:r>
                        <a:rPr lang="en-GB" sz="1400" b="1" dirty="0"/>
                        <a:t>Standards Readiness</a:t>
                      </a:r>
                      <a:endParaRPr lang="en-GB" sz="1400" b="1" dirty="0">
                        <a:latin typeface="+mn-lt"/>
                        <a:ea typeface="Times New Roman"/>
                        <a:cs typeface="Times New Roman"/>
                      </a:endParaRPr>
                    </a:p>
                  </a:txBody>
                  <a:tcPr marL="73152" marR="73152" marT="73152" marB="73152"/>
                </a:tc>
                <a:tc>
                  <a:txBody>
                    <a:bodyPr/>
                    <a:lstStyle/>
                    <a:p>
                      <a:pPr marL="0" marR="0" algn="just">
                        <a:spcBef>
                          <a:spcPts val="0"/>
                        </a:spcBef>
                        <a:spcAft>
                          <a:spcPts val="600"/>
                        </a:spcAft>
                      </a:pPr>
                      <a:r>
                        <a:rPr lang="en-GB" sz="1400" b="1" dirty="0"/>
                        <a:t>2013</a:t>
                      </a:r>
                      <a:endParaRPr lang="en-GB" sz="1400" b="1" dirty="0">
                        <a:latin typeface="+mn-lt"/>
                        <a:ea typeface="Times New Roman"/>
                        <a:cs typeface="Times New Roman"/>
                      </a:endParaRPr>
                    </a:p>
                  </a:txBody>
                  <a:tcPr marL="73152" marR="73152" marT="73152" marB="73152"/>
                </a:tc>
              </a:tr>
              <a:tr h="281896">
                <a:tc vMerge="1">
                  <a:txBody>
                    <a:bodyPr/>
                    <a:lstStyle/>
                    <a:p>
                      <a:endParaRPr lang="en-GB"/>
                    </a:p>
                  </a:txBody>
                  <a:tcPr/>
                </a:tc>
                <a:tc>
                  <a:txBody>
                    <a:bodyPr/>
                    <a:lstStyle/>
                    <a:p>
                      <a:pPr marL="0" marR="0" algn="just">
                        <a:spcBef>
                          <a:spcPts val="0"/>
                        </a:spcBef>
                        <a:spcAft>
                          <a:spcPts val="600"/>
                        </a:spcAft>
                      </a:pPr>
                      <a:r>
                        <a:rPr lang="en-GB" sz="1400" b="1" dirty="0"/>
                        <a:t>Avionics Availability</a:t>
                      </a:r>
                      <a:endParaRPr lang="en-GB" sz="1400" b="1" dirty="0">
                        <a:latin typeface="+mn-lt"/>
                        <a:ea typeface="Times New Roman"/>
                        <a:cs typeface="Times New Roman"/>
                      </a:endParaRPr>
                    </a:p>
                  </a:txBody>
                  <a:tcPr marL="73152" marR="73152" marT="73152" marB="73152"/>
                </a:tc>
                <a:tc>
                  <a:txBody>
                    <a:bodyPr/>
                    <a:lstStyle/>
                    <a:p>
                      <a:pPr marL="0" marR="0" algn="just">
                        <a:spcBef>
                          <a:spcPts val="0"/>
                        </a:spcBef>
                        <a:spcAft>
                          <a:spcPts val="600"/>
                        </a:spcAft>
                      </a:pPr>
                      <a:r>
                        <a:rPr lang="en-GB" sz="1400" b="1" dirty="0"/>
                        <a:t>N/A</a:t>
                      </a:r>
                      <a:endParaRPr lang="en-GB" sz="1400" b="1" dirty="0">
                        <a:latin typeface="+mn-lt"/>
                        <a:ea typeface="Times New Roman"/>
                        <a:cs typeface="Times New Roman"/>
                      </a:endParaRPr>
                    </a:p>
                  </a:txBody>
                  <a:tcPr marL="73152" marR="73152" marT="73152" marB="73152"/>
                </a:tc>
              </a:tr>
              <a:tr h="281896">
                <a:tc vMerge="1">
                  <a:txBody>
                    <a:bodyPr/>
                    <a:lstStyle/>
                    <a:p>
                      <a:endParaRPr lang="en-GB"/>
                    </a:p>
                  </a:txBody>
                  <a:tcPr/>
                </a:tc>
                <a:tc>
                  <a:txBody>
                    <a:bodyPr/>
                    <a:lstStyle/>
                    <a:p>
                      <a:pPr marL="0" marR="0" algn="just">
                        <a:spcBef>
                          <a:spcPts val="0"/>
                        </a:spcBef>
                        <a:spcAft>
                          <a:spcPts val="600"/>
                        </a:spcAft>
                      </a:pPr>
                      <a:r>
                        <a:rPr lang="en-GB" sz="1400" b="1" dirty="0"/>
                        <a:t>Ground Systems Availability</a:t>
                      </a:r>
                      <a:endParaRPr lang="en-GB" sz="1400" b="1" dirty="0">
                        <a:latin typeface="+mn-lt"/>
                        <a:ea typeface="Times New Roman"/>
                        <a:cs typeface="Times New Roman"/>
                      </a:endParaRPr>
                    </a:p>
                  </a:txBody>
                  <a:tcPr marL="73152" marR="73152" marT="73152" marB="73152"/>
                </a:tc>
                <a:tc>
                  <a:txBody>
                    <a:bodyPr/>
                    <a:lstStyle/>
                    <a:p>
                      <a:pPr marL="0" marR="0" algn="just">
                        <a:spcBef>
                          <a:spcPts val="0"/>
                        </a:spcBef>
                        <a:spcAft>
                          <a:spcPts val="600"/>
                        </a:spcAft>
                      </a:pPr>
                      <a:r>
                        <a:rPr lang="en-GB" sz="1400" b="1" dirty="0"/>
                        <a:t>N/A</a:t>
                      </a:r>
                      <a:endParaRPr lang="en-GB" sz="1400" b="1" dirty="0">
                        <a:latin typeface="+mn-lt"/>
                        <a:ea typeface="Times New Roman"/>
                        <a:cs typeface="Times New Roman"/>
                      </a:endParaRPr>
                    </a:p>
                  </a:txBody>
                  <a:tcPr marL="73152" marR="73152" marT="73152" marB="73152"/>
                </a:tc>
              </a:tr>
              <a:tr h="310085">
                <a:tc vMerge="1">
                  <a:txBody>
                    <a:bodyPr/>
                    <a:lstStyle/>
                    <a:p>
                      <a:endParaRPr lang="en-GB"/>
                    </a:p>
                  </a:txBody>
                  <a:tcPr/>
                </a:tc>
                <a:tc>
                  <a:txBody>
                    <a:bodyPr/>
                    <a:lstStyle/>
                    <a:p>
                      <a:pPr marL="0" marR="0" algn="just">
                        <a:spcBef>
                          <a:spcPts val="0"/>
                        </a:spcBef>
                        <a:spcAft>
                          <a:spcPts val="600"/>
                        </a:spcAft>
                      </a:pPr>
                      <a:r>
                        <a:rPr lang="en-GB" sz="1400" b="1" dirty="0"/>
                        <a:t>Procedures Available</a:t>
                      </a:r>
                      <a:endParaRPr lang="en-GB" sz="1400" b="1" dirty="0">
                        <a:latin typeface="+mn-lt"/>
                        <a:ea typeface="Times New Roman"/>
                        <a:cs typeface="Times New Roman"/>
                      </a:endParaRPr>
                    </a:p>
                  </a:txBody>
                  <a:tcPr marL="73152" marR="73152" marT="73152" marB="73152"/>
                </a:tc>
                <a:tc>
                  <a:txBody>
                    <a:bodyPr/>
                    <a:lstStyle/>
                    <a:p>
                      <a:pPr marL="0" marR="0" algn="just">
                        <a:spcBef>
                          <a:spcPts val="0"/>
                        </a:spcBef>
                        <a:spcAft>
                          <a:spcPts val="600"/>
                        </a:spcAft>
                      </a:pPr>
                      <a:r>
                        <a:rPr lang="en-GB" sz="1400" b="1" dirty="0"/>
                        <a:t>2013</a:t>
                      </a:r>
                      <a:endParaRPr lang="en-GB" sz="1400" b="1" dirty="0">
                        <a:latin typeface="+mn-lt"/>
                        <a:ea typeface="Times New Roman"/>
                        <a:cs typeface="Times New Roman"/>
                      </a:endParaRPr>
                    </a:p>
                  </a:txBody>
                  <a:tcPr marL="73152" marR="73152" marT="73152" marB="73152"/>
                </a:tc>
              </a:tr>
              <a:tr h="310085">
                <a:tc vMerge="1">
                  <a:txBody>
                    <a:bodyPr/>
                    <a:lstStyle/>
                    <a:p>
                      <a:endParaRPr lang="en-GB"/>
                    </a:p>
                  </a:txBody>
                  <a:tcPr/>
                </a:tc>
                <a:tc>
                  <a:txBody>
                    <a:bodyPr/>
                    <a:lstStyle/>
                    <a:p>
                      <a:pPr marL="0" marR="0" algn="just">
                        <a:spcBef>
                          <a:spcPts val="0"/>
                        </a:spcBef>
                        <a:spcAft>
                          <a:spcPts val="600"/>
                        </a:spcAft>
                      </a:pPr>
                      <a:r>
                        <a:rPr lang="en-GB" sz="1400" b="1" dirty="0"/>
                        <a:t>Operations Approvals</a:t>
                      </a:r>
                      <a:endParaRPr lang="en-GB" sz="1400" b="1" dirty="0">
                        <a:latin typeface="+mn-lt"/>
                        <a:ea typeface="Times New Roman"/>
                        <a:cs typeface="Times New Roman"/>
                      </a:endParaRPr>
                    </a:p>
                  </a:txBody>
                  <a:tcPr marL="73152" marR="73152" marT="73152" marB="73152"/>
                </a:tc>
                <a:tc>
                  <a:txBody>
                    <a:bodyPr/>
                    <a:lstStyle/>
                    <a:p>
                      <a:pPr marL="0" marR="0" algn="just">
                        <a:spcBef>
                          <a:spcPts val="0"/>
                        </a:spcBef>
                        <a:spcAft>
                          <a:spcPts val="600"/>
                        </a:spcAft>
                      </a:pPr>
                      <a:r>
                        <a:rPr lang="en-GB" sz="1400" b="1" dirty="0"/>
                        <a:t>2013</a:t>
                      </a:r>
                      <a:endParaRPr lang="en-GB" sz="1400" b="1" dirty="0">
                        <a:latin typeface="+mn-lt"/>
                        <a:ea typeface="Times New Roman"/>
                        <a:cs typeface="Times New Roman"/>
                      </a:endParaRPr>
                    </a:p>
                  </a:txBody>
                  <a:tcPr marL="73152" marR="73152" marT="73152" marB="73152"/>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4" name="Content Placeholder 3"/>
          <p:cNvSpPr>
            <a:spLocks noGrp="1"/>
          </p:cNvSpPr>
          <p:nvPr>
            <p:ph idx="1"/>
          </p:nvPr>
        </p:nvSpPr>
        <p:spPr>
          <a:xfrm>
            <a:off x="533400" y="1524000"/>
            <a:ext cx="8229600" cy="4525963"/>
          </a:xfrm>
        </p:spPr>
        <p:txBody>
          <a:bodyPr>
            <a:normAutofit/>
          </a:bodyPr>
          <a:lstStyle/>
          <a:p>
            <a:r>
              <a:rPr lang="en-GB" sz="2400" dirty="0" smtClean="0"/>
              <a:t>ANSP applied wake mitigation procedures since 1990s </a:t>
            </a:r>
          </a:p>
          <a:p>
            <a:endParaRPr lang="en-GB" sz="600" dirty="0" smtClean="0"/>
          </a:p>
          <a:p>
            <a:endParaRPr lang="en-GB" sz="600" dirty="0" smtClean="0"/>
          </a:p>
          <a:p>
            <a:r>
              <a:rPr lang="en-GB" sz="2400" dirty="0" smtClean="0"/>
              <a:t>1990s standards are conservative in terms of required </a:t>
            </a:r>
          </a:p>
          <a:p>
            <a:pPr>
              <a:buNone/>
            </a:pPr>
            <a:r>
              <a:rPr lang="en-GB" sz="2400" dirty="0" smtClean="0"/>
              <a:t>	aircraft-to-aircraft wake separations:</a:t>
            </a:r>
          </a:p>
          <a:p>
            <a:endParaRPr lang="en-GB" sz="2400"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B0-70 - Baseline</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304800"/>
            <a:ext cx="9144000" cy="1447800"/>
          </a:xfrm>
        </p:spPr>
        <p:txBody>
          <a:bodyPr/>
          <a:lstStyle/>
          <a:p>
            <a:r>
              <a:rPr lang="en-GB" sz="3200" dirty="0" smtClean="0"/>
              <a:t>Module </a:t>
            </a:r>
            <a:r>
              <a:rPr lang="en-GB" sz="2800" dirty="0" smtClean="0"/>
              <a:t>N° B0-70 – Change Brought by the Module</a:t>
            </a:r>
            <a:endParaRPr lang="en-GB" sz="2800" dirty="0"/>
          </a:p>
        </p:txBody>
      </p:sp>
      <p:pic>
        <p:nvPicPr>
          <p:cNvPr id="28742" name="Picture 70" descr="http://www.skyguide.ch/clear.gif">
            <a:hlinkClick r:id="rId2" tooltip="skyguide"/>
          </p:cNvPr>
          <p:cNvPicPr>
            <a:picLocks noChangeAspect="1" noChangeArrowheads="1"/>
          </p:cNvPicPr>
          <p:nvPr/>
        </p:nvPicPr>
        <p:blipFill>
          <a:blip r:embed="rId3"/>
          <a:srcRect/>
          <a:stretch>
            <a:fillRect/>
          </a:stretch>
        </p:blipFill>
        <p:spPr bwMode="auto">
          <a:xfrm>
            <a:off x="0" y="0"/>
            <a:ext cx="1619250" cy="666751"/>
          </a:xfrm>
          <a:prstGeom prst="rect">
            <a:avLst/>
          </a:prstGeom>
          <a:noFill/>
        </p:spPr>
      </p:pic>
      <p:sp>
        <p:nvSpPr>
          <p:cNvPr id="59" name="Content Placeholder 3"/>
          <p:cNvSpPr txBox="1">
            <a:spLocks/>
          </p:cNvSpPr>
          <p:nvPr/>
        </p:nvSpPr>
        <p:spPr>
          <a:xfrm>
            <a:off x="304800" y="1295400"/>
            <a:ext cx="8534400" cy="5257800"/>
          </a:xfrm>
          <a:prstGeom prst="rect">
            <a:avLst/>
          </a:prstGeom>
        </p:spPr>
        <p:txBody>
          <a:bodyPr vert="horz" lIns="91440" tIns="45720" rIns="91440" bIns="45720" rtlCol="0">
            <a:normAutofit fontScale="92500" lnSpcReduction="10000"/>
          </a:bodyPr>
          <a:lstStyle/>
          <a:p>
            <a:pPr marL="342900" lvl="0" indent="-342900" algn="ctr">
              <a:spcBef>
                <a:spcPct val="20000"/>
              </a:spcBef>
              <a:buClr>
                <a:schemeClr val="accent5"/>
              </a:buClr>
            </a:pPr>
            <a:r>
              <a:rPr lang="en-US" sz="3100" dirty="0" smtClean="0"/>
              <a:t>Changes to ANSPs applied wake mitigation procedures</a:t>
            </a:r>
          </a:p>
          <a:p>
            <a:pPr marL="342900" lvl="0" indent="-342900" algn="ctr">
              <a:spcBef>
                <a:spcPct val="20000"/>
              </a:spcBef>
              <a:buClr>
                <a:schemeClr val="accent5"/>
              </a:buClr>
            </a:pPr>
            <a:endParaRPr lang="en-US" sz="800" dirty="0" smtClean="0"/>
          </a:p>
          <a:p>
            <a:pPr marL="342900" lvl="0" indent="-342900">
              <a:spcBef>
                <a:spcPct val="20000"/>
              </a:spcBef>
              <a:buClr>
                <a:schemeClr val="accent5"/>
              </a:buClr>
              <a:buFont typeface="Arial" pitchFamily="34" charset="0"/>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Element</a:t>
            </a:r>
            <a:r>
              <a:rPr kumimoji="0" lang="en-US" sz="2600" b="0" i="0" u="none" strike="noStrike" kern="1200" cap="none" spc="0" normalizeH="0" noProof="0" dirty="0" smtClean="0">
                <a:ln>
                  <a:noFill/>
                </a:ln>
                <a:solidFill>
                  <a:schemeClr val="tx1"/>
                </a:solidFill>
                <a:effectLst/>
                <a:uLnTx/>
                <a:uFillTx/>
                <a:latin typeface="+mn-lt"/>
                <a:ea typeface="+mn-ea"/>
                <a:cs typeface="+mn-cs"/>
              </a:rPr>
              <a:t> 1 </a:t>
            </a:r>
            <a:r>
              <a:rPr kumimoji="0" lang="en-US" sz="2600" b="0" i="0" u="none" strike="noStrike" kern="1200" cap="none" spc="0" normalizeH="0" noProof="0" dirty="0" smtClean="0">
                <a:ln>
                  <a:noFill/>
                </a:ln>
                <a:solidFill>
                  <a:schemeClr val="tx1"/>
                </a:solidFill>
                <a:effectLst/>
                <a:uLnTx/>
                <a:uFillTx/>
                <a:latin typeface="+mn-lt"/>
                <a:ea typeface="+mn-ea"/>
                <a:cs typeface="+mn-cs"/>
                <a:sym typeface="Wingdings"/>
              </a:rPr>
              <a:t></a:t>
            </a:r>
            <a:r>
              <a:rPr kumimoji="0" lang="en-US" sz="2600" b="0" i="0" u="none" strike="noStrike" kern="1200" cap="none" spc="0" normalizeH="0" noProof="0" dirty="0" smtClean="0">
                <a:ln>
                  <a:noFill/>
                </a:ln>
                <a:solidFill>
                  <a:schemeClr val="tx1"/>
                </a:solidFill>
                <a:effectLst/>
                <a:uLnTx/>
                <a:uFillTx/>
                <a:latin typeface="+mn-lt"/>
                <a:ea typeface="+mn-ea"/>
                <a:cs typeface="+mn-cs"/>
              </a:rPr>
              <a:t> Revision of current ICAO wake separation minima</a:t>
            </a:r>
          </a:p>
          <a:p>
            <a:pPr marL="800100" lvl="1" indent="-342900">
              <a:spcBef>
                <a:spcPct val="20000"/>
              </a:spcBef>
              <a:buClr>
                <a:schemeClr val="accent5"/>
              </a:buClr>
              <a:buFont typeface="Calibri" pitchFamily="34" charset="0"/>
              <a:buChar char="—"/>
            </a:pPr>
            <a:r>
              <a:rPr lang="en-US" sz="1700" dirty="0" smtClean="0"/>
              <a:t>20 year old wake separation standards still provide safe separation of aircraft </a:t>
            </a:r>
          </a:p>
          <a:p>
            <a:pPr marL="800100" lvl="1" indent="-342900">
              <a:spcBef>
                <a:spcPct val="20000"/>
              </a:spcBef>
              <a:buClr>
                <a:schemeClr val="accent5"/>
              </a:buClr>
              <a:buFont typeface="Calibri" pitchFamily="34" charset="0"/>
              <a:buChar char="—"/>
            </a:pPr>
            <a:r>
              <a:rPr lang="en-US" sz="1700" dirty="0" smtClean="0"/>
              <a:t>No longer provides capacity efficient spacing and sequencing of aircraft in approach and en-route operations</a:t>
            </a:r>
          </a:p>
          <a:p>
            <a:pPr marL="800100" lvl="1" indent="-342900">
              <a:spcBef>
                <a:spcPct val="20000"/>
              </a:spcBef>
              <a:buClr>
                <a:schemeClr val="accent5"/>
              </a:buClr>
              <a:buFont typeface="Arial" pitchFamily="34" charset="0"/>
              <a:buChar char="•"/>
            </a:pPr>
            <a:endParaRPr lang="en-US" sz="800" dirty="0" smtClean="0"/>
          </a:p>
          <a:p>
            <a:pPr marL="342900" indent="-342900">
              <a:spcBef>
                <a:spcPct val="20000"/>
              </a:spcBef>
              <a:buClr>
                <a:schemeClr val="accent5"/>
              </a:buClr>
              <a:buFont typeface="Arial" pitchFamily="34" charset="0"/>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Element 2</a:t>
            </a:r>
            <a:r>
              <a:rPr lang="en-US" sz="2600" dirty="0" smtClean="0">
                <a:sym typeface="Wingding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Aerodrome Arrival Operational Capacity</a:t>
            </a:r>
          </a:p>
          <a:p>
            <a:pPr marL="800100" lvl="1" indent="-342900">
              <a:spcBef>
                <a:spcPct val="20000"/>
              </a:spcBef>
              <a:buClr>
                <a:schemeClr val="accent5"/>
              </a:buClr>
              <a:buFont typeface="Calibri" pitchFamily="34" charset="0"/>
              <a:buChar char="—"/>
            </a:pPr>
            <a:r>
              <a:rPr lang="en-US" sz="1700" dirty="0" smtClean="0"/>
              <a:t>Prior to 2008, instrument landing operations conducted to an aerodrome’s CSPR needed the wake separation spacing equivalent to conducting instrument landing operations to a single runway</a:t>
            </a:r>
          </a:p>
          <a:p>
            <a:pPr marL="800100" lvl="1" indent="-342900">
              <a:spcBef>
                <a:spcPct val="20000"/>
              </a:spcBef>
              <a:buClr>
                <a:schemeClr val="accent5"/>
              </a:buClr>
              <a:buFont typeface="Calibri" pitchFamily="34" charset="0"/>
              <a:buChar char="—"/>
            </a:pPr>
            <a:r>
              <a:rPr lang="en-US" sz="1700" dirty="0" smtClean="0"/>
              <a:t>Variations of the procedure are being developed allowing its application to more aerodrome CSPR with fewer constraints</a:t>
            </a:r>
          </a:p>
          <a:p>
            <a:pPr marL="800100" lvl="1" indent="-342900">
              <a:spcBef>
                <a:spcPct val="20000"/>
              </a:spcBef>
              <a:buClr>
                <a:schemeClr val="accent5"/>
              </a:buClr>
              <a:buFont typeface="Arial" pitchFamily="34" charset="0"/>
              <a:buChar char="•"/>
            </a:pPr>
            <a:endParaRPr lang="en-US" sz="800" dirty="0" smtClean="0"/>
          </a:p>
          <a:p>
            <a:pPr marL="342900" indent="-342900">
              <a:spcBef>
                <a:spcPct val="20000"/>
              </a:spcBef>
              <a:buClr>
                <a:schemeClr val="accent5"/>
              </a:buClr>
              <a:buFont typeface="Arial" pitchFamily="34" charset="0"/>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Element 3 </a:t>
            </a:r>
            <a:r>
              <a:rPr lang="en-US" sz="2600" dirty="0" smtClean="0">
                <a:sym typeface="Wingdings"/>
              </a:rPr>
              <a:t> Increasing Aerodrome Departure Operational Capacity</a:t>
            </a:r>
          </a:p>
          <a:p>
            <a:pPr marL="800100" lvl="1" indent="-342900">
              <a:spcBef>
                <a:spcPct val="20000"/>
              </a:spcBef>
              <a:buClr>
                <a:schemeClr val="accent5"/>
              </a:buClr>
              <a:buFont typeface="Calibri" pitchFamily="34" charset="0"/>
              <a:buChar char="—"/>
            </a:pPr>
            <a:r>
              <a:rPr lang="en-US" sz="1700" dirty="0" smtClean="0"/>
              <a:t>Wake Independent Departure and Arrival Operation (WIDAO) developed  by France and Wake Turbulence Mitigation for Departures (WTMD) project developed by US allows the ANSP to use the inner CSPR for departures independent of the arrivals on the outer CSPR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B0-70 – Intended Performance Operational Improvement </a:t>
            </a:r>
            <a:endParaRPr lang="en-GB" sz="2000" dirty="0"/>
          </a:p>
        </p:txBody>
      </p:sp>
      <p:pic>
        <p:nvPicPr>
          <p:cNvPr id="28742" name="Picture 70" descr="http://www.skyguide.ch/clear.gif">
            <a:hlinkClick r:id="rId2" tooltip="skyguide"/>
          </p:cNvPr>
          <p:cNvPicPr>
            <a:picLocks noChangeAspect="1" noChangeArrowheads="1"/>
          </p:cNvPicPr>
          <p:nvPr/>
        </p:nvPicPr>
        <p:blipFill>
          <a:blip r:embed="rId3"/>
          <a:srcRect/>
          <a:stretch>
            <a:fillRect/>
          </a:stretch>
        </p:blipFill>
        <p:spPr bwMode="auto">
          <a:xfrm>
            <a:off x="63500" y="-319088"/>
            <a:ext cx="1619250" cy="666751"/>
          </a:xfrm>
          <a:prstGeom prst="rect">
            <a:avLst/>
          </a:prstGeom>
          <a:noFill/>
        </p:spPr>
      </p:pic>
      <p:graphicFrame>
        <p:nvGraphicFramePr>
          <p:cNvPr id="7" name="Table 6"/>
          <p:cNvGraphicFramePr>
            <a:graphicFrameLocks noGrp="1"/>
          </p:cNvGraphicFramePr>
          <p:nvPr/>
        </p:nvGraphicFramePr>
        <p:xfrm>
          <a:off x="152400" y="1219200"/>
          <a:ext cx="8610600" cy="5041358"/>
        </p:xfrm>
        <a:graphic>
          <a:graphicData uri="http://schemas.openxmlformats.org/drawingml/2006/table">
            <a:tbl>
              <a:tblPr>
                <a:tableStyleId>{B301B821-A1FF-4177-AEE7-76D212191A09}</a:tableStyleId>
              </a:tblPr>
              <a:tblGrid>
                <a:gridCol w="1510632"/>
                <a:gridCol w="7099968"/>
              </a:tblGrid>
              <a:tr h="1676400">
                <a:tc>
                  <a:txBody>
                    <a:bodyPr/>
                    <a:lstStyle/>
                    <a:p>
                      <a:pPr marL="0" marR="0" algn="l">
                        <a:spcBef>
                          <a:spcPts val="0"/>
                        </a:spcBef>
                        <a:spcAft>
                          <a:spcPts val="300"/>
                        </a:spcAft>
                      </a:pPr>
                      <a:r>
                        <a:rPr lang="en-GB" sz="2000" b="1" dirty="0">
                          <a:latin typeface="+mn-lt"/>
                        </a:rPr>
                        <a:t>Capacity</a:t>
                      </a:r>
                      <a:endParaRPr lang="en-GB" sz="2000" b="1" dirty="0">
                        <a:latin typeface="+mn-lt"/>
                        <a:ea typeface="Times New Roman"/>
                        <a:cs typeface="Times New Roman"/>
                      </a:endParaRPr>
                    </a:p>
                  </a:txBody>
                  <a:tcPr marT="91440" marB="91440"/>
                </a:tc>
                <a:tc>
                  <a:txBody>
                    <a:bodyPr/>
                    <a:lstStyle/>
                    <a:p>
                      <a:pPr marL="0" marR="0" algn="l">
                        <a:spcBef>
                          <a:spcPts val="0"/>
                        </a:spcBef>
                        <a:spcAft>
                          <a:spcPts val="0"/>
                        </a:spcAft>
                        <a:buFontTx/>
                        <a:buChar char="-"/>
                      </a:pPr>
                      <a:r>
                        <a:rPr lang="en-US" sz="2000" b="0" dirty="0" smtClean="0">
                          <a:latin typeface="+mn-lt"/>
                        </a:rPr>
                        <a:t> Aerodrome </a:t>
                      </a:r>
                      <a:r>
                        <a:rPr lang="en-US" sz="2000" b="0" dirty="0">
                          <a:latin typeface="+mn-lt"/>
                        </a:rPr>
                        <a:t>capacity </a:t>
                      </a:r>
                      <a:r>
                        <a:rPr lang="en-US" sz="2000" b="0" dirty="0" smtClean="0">
                          <a:latin typeface="+mn-lt"/>
                        </a:rPr>
                        <a:t>&amp; departure/arrival </a:t>
                      </a:r>
                      <a:r>
                        <a:rPr lang="en-US" sz="2000" b="0" dirty="0">
                          <a:latin typeface="+mn-lt"/>
                        </a:rPr>
                        <a:t>rates </a:t>
                      </a:r>
                      <a:r>
                        <a:rPr lang="en-US" sz="2000" b="0" dirty="0" smtClean="0">
                          <a:latin typeface="+mn-lt"/>
                        </a:rPr>
                        <a:t> raise  as wake </a:t>
                      </a:r>
                      <a:r>
                        <a:rPr lang="en-US" sz="2000" b="0" dirty="0">
                          <a:latin typeface="+mn-lt"/>
                        </a:rPr>
                        <a:t>categories </a:t>
                      </a:r>
                      <a:r>
                        <a:rPr lang="en-US" sz="2000" b="0" dirty="0" smtClean="0">
                          <a:latin typeface="+mn-lt"/>
                        </a:rPr>
                        <a:t>are increased </a:t>
                      </a:r>
                      <a:r>
                        <a:rPr lang="en-US" sz="2000" b="0" dirty="0">
                          <a:latin typeface="+mn-lt"/>
                        </a:rPr>
                        <a:t>from 3 to </a:t>
                      </a:r>
                      <a:r>
                        <a:rPr lang="en-US" sz="2000" b="0" dirty="0" smtClean="0">
                          <a:latin typeface="+mn-lt"/>
                        </a:rPr>
                        <a:t>6.</a:t>
                      </a:r>
                      <a:endParaRPr lang="en-GB" sz="2000" b="0" dirty="0" smtClean="0">
                        <a:latin typeface="+mn-lt"/>
                      </a:endParaRPr>
                    </a:p>
                    <a:p>
                      <a:pPr marL="0" marR="0" algn="l">
                        <a:spcBef>
                          <a:spcPts val="0"/>
                        </a:spcBef>
                        <a:spcAft>
                          <a:spcPts val="0"/>
                        </a:spcAft>
                        <a:buFontTx/>
                        <a:buChar char="-"/>
                      </a:pPr>
                      <a:r>
                        <a:rPr lang="en-GB" sz="2000" b="0" baseline="0" dirty="0" smtClean="0">
                          <a:latin typeface="+mn-lt"/>
                        </a:rPr>
                        <a:t> </a:t>
                      </a:r>
                      <a:r>
                        <a:rPr lang="en-US" sz="2000" b="0" dirty="0" smtClean="0">
                          <a:latin typeface="+mn-lt"/>
                        </a:rPr>
                        <a:t>New </a:t>
                      </a:r>
                      <a:r>
                        <a:rPr lang="en-US" sz="2000" b="0" dirty="0">
                          <a:latin typeface="+mn-lt"/>
                        </a:rPr>
                        <a:t>procedures will </a:t>
                      </a:r>
                      <a:r>
                        <a:rPr lang="en-US" sz="2000" b="0" dirty="0" smtClean="0">
                          <a:latin typeface="+mn-lt"/>
                        </a:rPr>
                        <a:t>modify current </a:t>
                      </a:r>
                      <a:r>
                        <a:rPr lang="en-US" sz="2000" b="0" dirty="0">
                          <a:latin typeface="+mn-lt"/>
                        </a:rPr>
                        <a:t>wake mitigation measures of waiting </a:t>
                      </a:r>
                      <a:r>
                        <a:rPr lang="en-US" sz="2000" b="0" dirty="0" smtClean="0">
                          <a:latin typeface="+mn-lt"/>
                        </a:rPr>
                        <a:t>for 2-3 minutes</a:t>
                      </a:r>
                      <a:r>
                        <a:rPr lang="en-US" sz="2000" b="0" baseline="0" dirty="0" smtClean="0">
                          <a:latin typeface="+mn-lt"/>
                        </a:rPr>
                        <a:t> &amp; </a:t>
                      </a:r>
                      <a:r>
                        <a:rPr lang="en-US" sz="2000" b="0" dirty="0" smtClean="0">
                          <a:latin typeface="+mn-lt"/>
                        </a:rPr>
                        <a:t>decrease </a:t>
                      </a:r>
                      <a:r>
                        <a:rPr lang="en-US" sz="2000" b="0" baseline="0" dirty="0" smtClean="0">
                          <a:latin typeface="+mn-lt"/>
                        </a:rPr>
                        <a:t> </a:t>
                      </a:r>
                      <a:r>
                        <a:rPr lang="en-US" sz="2000" b="0" dirty="0" smtClean="0">
                          <a:latin typeface="+mn-lt"/>
                        </a:rPr>
                        <a:t>waiting </a:t>
                      </a:r>
                      <a:r>
                        <a:rPr lang="en-US" sz="2000" b="0" dirty="0">
                          <a:latin typeface="+mn-lt"/>
                        </a:rPr>
                        <a:t>time required</a:t>
                      </a:r>
                      <a:r>
                        <a:rPr lang="en-US" sz="2000" b="0" dirty="0" smtClean="0">
                          <a:latin typeface="+mn-lt"/>
                        </a:rPr>
                        <a:t>.</a:t>
                      </a:r>
                    </a:p>
                    <a:p>
                      <a:pPr marL="0" marR="0" algn="l">
                        <a:spcBef>
                          <a:spcPts val="0"/>
                        </a:spcBef>
                        <a:spcAft>
                          <a:spcPts val="0"/>
                        </a:spcAft>
                        <a:buFontTx/>
                        <a:buChar char="-"/>
                      </a:pPr>
                      <a:r>
                        <a:rPr lang="en-US" sz="2000" b="0" dirty="0" smtClean="0">
                          <a:latin typeface="+mn-lt"/>
                        </a:rPr>
                        <a:t> Aerodrome </a:t>
                      </a:r>
                      <a:r>
                        <a:rPr lang="en-US" sz="2000" b="0" dirty="0">
                          <a:latin typeface="+mn-lt"/>
                        </a:rPr>
                        <a:t>capacity </a:t>
                      </a:r>
                      <a:r>
                        <a:rPr lang="en-US" sz="2000" b="0" dirty="0" smtClean="0">
                          <a:latin typeface="+mn-lt"/>
                        </a:rPr>
                        <a:t>&amp; departure </a:t>
                      </a:r>
                      <a:r>
                        <a:rPr lang="en-US" sz="2000" b="0" dirty="0">
                          <a:latin typeface="+mn-lt"/>
                        </a:rPr>
                        <a:t>rates will </a:t>
                      </a:r>
                      <a:r>
                        <a:rPr lang="en-US" sz="2000" b="0" dirty="0" smtClean="0">
                          <a:latin typeface="+mn-lt"/>
                        </a:rPr>
                        <a:t>increase.</a:t>
                      </a:r>
                    </a:p>
                    <a:p>
                      <a:pPr marL="0" marR="0" algn="l">
                        <a:spcBef>
                          <a:spcPts val="0"/>
                        </a:spcBef>
                        <a:spcAft>
                          <a:spcPts val="0"/>
                        </a:spcAft>
                        <a:buFontTx/>
                        <a:buChar char="-"/>
                      </a:pPr>
                      <a:r>
                        <a:rPr lang="en-US" sz="2000" b="0" dirty="0" smtClean="0">
                          <a:latin typeface="+mn-lt"/>
                        </a:rPr>
                        <a:t> Runway </a:t>
                      </a:r>
                      <a:r>
                        <a:rPr lang="en-US" sz="2000" b="0" dirty="0">
                          <a:latin typeface="+mn-lt"/>
                        </a:rPr>
                        <a:t>occupancy time will </a:t>
                      </a:r>
                      <a:r>
                        <a:rPr lang="en-US" sz="2000" b="0" dirty="0" smtClean="0">
                          <a:latin typeface="+mn-lt"/>
                        </a:rPr>
                        <a:t>decrease.</a:t>
                      </a:r>
                      <a:endParaRPr lang="en-GB" sz="2000" b="0" dirty="0">
                        <a:latin typeface="+mn-lt"/>
                        <a:ea typeface="Times New Roman"/>
                        <a:cs typeface="Times New Roman"/>
                      </a:endParaRPr>
                    </a:p>
                  </a:txBody>
                  <a:tcPr marT="91440" marB="91440"/>
                </a:tc>
              </a:tr>
              <a:tr h="401548">
                <a:tc>
                  <a:txBody>
                    <a:bodyPr/>
                    <a:lstStyle/>
                    <a:p>
                      <a:pPr marL="0" marR="0" algn="l">
                        <a:spcBef>
                          <a:spcPts val="0"/>
                        </a:spcBef>
                        <a:spcAft>
                          <a:spcPts val="300"/>
                        </a:spcAft>
                      </a:pPr>
                      <a:r>
                        <a:rPr lang="en-GB" sz="2000" b="1" dirty="0">
                          <a:latin typeface="+mn-lt"/>
                        </a:rPr>
                        <a:t>Flexibility</a:t>
                      </a:r>
                      <a:endParaRPr lang="en-GB" sz="2000" b="1" dirty="0">
                        <a:latin typeface="+mn-lt"/>
                        <a:ea typeface="Times New Roman"/>
                        <a:cs typeface="Times New Roman"/>
                      </a:endParaRPr>
                    </a:p>
                  </a:txBody>
                  <a:tcPr marT="91440" marB="91440"/>
                </a:tc>
                <a:tc>
                  <a:txBody>
                    <a:bodyPr/>
                    <a:lstStyle/>
                    <a:p>
                      <a:pPr marL="0" marR="0" algn="l">
                        <a:spcBef>
                          <a:spcPts val="0"/>
                        </a:spcBef>
                        <a:spcAft>
                          <a:spcPts val="0"/>
                        </a:spcAft>
                      </a:pPr>
                      <a:r>
                        <a:rPr lang="en-US" sz="2000" b="0" dirty="0">
                          <a:latin typeface="+mn-lt"/>
                        </a:rPr>
                        <a:t>ANSP </a:t>
                      </a:r>
                      <a:r>
                        <a:rPr lang="en-US" sz="2000" b="0" dirty="0" smtClean="0">
                          <a:latin typeface="+mn-lt"/>
                        </a:rPr>
                        <a:t>chose to configure aerodromes </a:t>
                      </a:r>
                      <a:r>
                        <a:rPr lang="en-US" sz="2000" b="0" dirty="0">
                          <a:latin typeface="+mn-lt"/>
                        </a:rPr>
                        <a:t>to operate on 3 or 6 </a:t>
                      </a:r>
                      <a:r>
                        <a:rPr lang="en-US" sz="2000" b="0" dirty="0" smtClean="0">
                          <a:latin typeface="+mn-lt"/>
                        </a:rPr>
                        <a:t>categories</a:t>
                      </a:r>
                      <a:endParaRPr lang="en-GB" sz="2000" b="0" dirty="0">
                        <a:latin typeface="+mn-lt"/>
                        <a:ea typeface="Times New Roman"/>
                        <a:cs typeface="Times New Roman"/>
                      </a:endParaRPr>
                    </a:p>
                  </a:txBody>
                  <a:tcPr marT="91440" marB="91440"/>
                </a:tc>
              </a:tr>
              <a:tr h="2237198">
                <a:tc>
                  <a:txBody>
                    <a:bodyPr/>
                    <a:lstStyle/>
                    <a:p>
                      <a:pPr marL="0" marR="0" algn="l">
                        <a:spcBef>
                          <a:spcPts val="0"/>
                        </a:spcBef>
                        <a:spcAft>
                          <a:spcPts val="300"/>
                        </a:spcAft>
                      </a:pPr>
                      <a:r>
                        <a:rPr lang="en-US" sz="2000" b="1" dirty="0" smtClean="0">
                          <a:latin typeface="+mn-lt"/>
                          <a:ea typeface="Times New Roman"/>
                          <a:cs typeface="Times New Roman"/>
                        </a:rPr>
                        <a:t>CBA</a:t>
                      </a:r>
                      <a:endParaRPr lang="en-GB" sz="2000" b="1" dirty="0">
                        <a:latin typeface="+mn-lt"/>
                        <a:ea typeface="Times New Roman"/>
                        <a:cs typeface="Times New Roman"/>
                      </a:endParaRPr>
                    </a:p>
                  </a:txBody>
                  <a:tcPr marT="91440" marB="91440"/>
                </a:tc>
                <a:tc>
                  <a:txBody>
                    <a:bodyPr/>
                    <a:lstStyle/>
                    <a:p>
                      <a:pPr marL="0" marR="0" algn="l">
                        <a:spcBef>
                          <a:spcPts val="0"/>
                        </a:spcBef>
                        <a:spcAft>
                          <a:spcPts val="0"/>
                        </a:spcAft>
                        <a:buFontTx/>
                        <a:buChar char="-"/>
                      </a:pPr>
                      <a:r>
                        <a:rPr lang="en-US" sz="2000" b="0" dirty="0" smtClean="0">
                          <a:latin typeface="+mn-lt"/>
                        </a:rPr>
                        <a:t> Benefits the users </a:t>
                      </a:r>
                      <a:r>
                        <a:rPr lang="en-US" sz="2000" b="0" dirty="0">
                          <a:latin typeface="+mn-lt"/>
                        </a:rPr>
                        <a:t>of the aerodrome’s </a:t>
                      </a:r>
                      <a:r>
                        <a:rPr lang="en-US" sz="2000" b="0" dirty="0" smtClean="0">
                          <a:latin typeface="+mn-lt"/>
                        </a:rPr>
                        <a:t>runways.</a:t>
                      </a:r>
                    </a:p>
                    <a:p>
                      <a:pPr marL="0" marR="0" algn="l">
                        <a:spcBef>
                          <a:spcPts val="0"/>
                        </a:spcBef>
                        <a:spcAft>
                          <a:spcPts val="0"/>
                        </a:spcAft>
                        <a:buFontTx/>
                        <a:buChar char="-"/>
                      </a:pPr>
                      <a:r>
                        <a:rPr lang="en-US" sz="2000" b="0" dirty="0" smtClean="0">
                          <a:latin typeface="+mn-lt"/>
                        </a:rPr>
                        <a:t>Air </a:t>
                      </a:r>
                      <a:r>
                        <a:rPr lang="en-US" sz="2000" b="0" dirty="0">
                          <a:latin typeface="+mn-lt"/>
                        </a:rPr>
                        <a:t>carrier data shows when operating from a major hub operation at a </a:t>
                      </a:r>
                      <a:r>
                        <a:rPr lang="en-US" sz="2000" b="0" dirty="0" smtClean="0">
                          <a:latin typeface="+mn-lt"/>
                        </a:rPr>
                        <a:t>U.S. aerodrome</a:t>
                      </a:r>
                      <a:r>
                        <a:rPr lang="en-US" sz="2000" b="0" dirty="0">
                          <a:latin typeface="+mn-lt"/>
                        </a:rPr>
                        <a:t>, a gain </a:t>
                      </a:r>
                      <a:r>
                        <a:rPr lang="en-US" sz="2000" b="0" dirty="0" smtClean="0">
                          <a:latin typeface="+mn-lt"/>
                        </a:rPr>
                        <a:t>of </a:t>
                      </a:r>
                      <a:r>
                        <a:rPr lang="en-US" sz="2000" b="0" baseline="0" dirty="0" smtClean="0">
                          <a:latin typeface="+mn-lt"/>
                        </a:rPr>
                        <a:t> </a:t>
                      </a:r>
                      <a:r>
                        <a:rPr lang="en-US" sz="2000" b="0" dirty="0" smtClean="0">
                          <a:latin typeface="+mn-lt"/>
                        </a:rPr>
                        <a:t>two </a:t>
                      </a:r>
                      <a:r>
                        <a:rPr lang="en-US" sz="2000" b="0" dirty="0">
                          <a:latin typeface="+mn-lt"/>
                        </a:rPr>
                        <a:t>extra </a:t>
                      </a:r>
                      <a:r>
                        <a:rPr lang="en-US" sz="2000" b="0" dirty="0" smtClean="0">
                          <a:latin typeface="+mn-lt"/>
                        </a:rPr>
                        <a:t>departures/hr </a:t>
                      </a:r>
                      <a:r>
                        <a:rPr lang="en-US" sz="2000" b="0" dirty="0">
                          <a:latin typeface="+mn-lt"/>
                        </a:rPr>
                        <a:t>from the aerodrome’s </a:t>
                      </a:r>
                      <a:r>
                        <a:rPr lang="en-US" sz="2000" b="0" dirty="0" smtClean="0">
                          <a:latin typeface="+mn-lt"/>
                        </a:rPr>
                        <a:t>CSPR  during </a:t>
                      </a:r>
                      <a:r>
                        <a:rPr lang="en-US" sz="2000" b="0" dirty="0">
                          <a:latin typeface="+mn-lt"/>
                        </a:rPr>
                        <a:t>the </a:t>
                      </a:r>
                      <a:r>
                        <a:rPr lang="en-US" sz="2000" b="0" dirty="0" smtClean="0">
                          <a:latin typeface="+mn-lt"/>
                        </a:rPr>
                        <a:t>“rush</a:t>
                      </a:r>
                      <a:r>
                        <a:rPr lang="en-US" sz="2000" b="0" dirty="0">
                          <a:latin typeface="+mn-lt"/>
                        </a:rPr>
                        <a:t>” has a major </a:t>
                      </a:r>
                      <a:r>
                        <a:rPr lang="en-US" sz="2000" b="0" dirty="0" smtClean="0">
                          <a:latin typeface="+mn-lt"/>
                        </a:rPr>
                        <a:t>beneficial </a:t>
                      </a:r>
                      <a:r>
                        <a:rPr lang="en-US" sz="2000" b="0" baseline="0" dirty="0" smtClean="0">
                          <a:latin typeface="+mn-lt"/>
                        </a:rPr>
                        <a:t> e</a:t>
                      </a:r>
                      <a:r>
                        <a:rPr lang="en-US" sz="2000" b="0" dirty="0" smtClean="0">
                          <a:latin typeface="+mn-lt"/>
                        </a:rPr>
                        <a:t>ffect </a:t>
                      </a:r>
                      <a:r>
                        <a:rPr lang="en-US" sz="2000" b="0" dirty="0">
                          <a:latin typeface="+mn-lt"/>
                        </a:rPr>
                        <a:t>in reducing delays in the </a:t>
                      </a:r>
                      <a:r>
                        <a:rPr lang="en-US" sz="2000" b="0" dirty="0" smtClean="0">
                          <a:latin typeface="+mn-lt"/>
                        </a:rPr>
                        <a:t>air carrier’s </a:t>
                      </a:r>
                      <a:r>
                        <a:rPr lang="en-US" sz="2000" b="0" dirty="0">
                          <a:latin typeface="+mn-lt"/>
                        </a:rPr>
                        <a:t>operations</a:t>
                      </a:r>
                      <a:r>
                        <a:rPr lang="en-US" sz="2000" b="0" dirty="0" smtClean="0">
                          <a:latin typeface="+mn-lt"/>
                        </a:rPr>
                        <a:t>.</a:t>
                      </a:r>
                      <a:endParaRPr lang="en-GB" sz="2000" b="0" dirty="0">
                        <a:latin typeface="+mn-lt"/>
                      </a:endParaRPr>
                    </a:p>
                  </a:txBody>
                  <a:tcPr marT="91440" marB="9144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B0-70 – Necessary Procedures (Air &amp; Ground)</a:t>
            </a:r>
            <a:endParaRPr lang="en-GB" sz="2000" dirty="0"/>
          </a:p>
        </p:txBody>
      </p:sp>
      <p:pic>
        <p:nvPicPr>
          <p:cNvPr id="28742" name="Picture 70" descr="http://www.skyguide.ch/clear.gif">
            <a:hlinkClick r:id="rId2" tooltip="skyguide"/>
          </p:cNvPr>
          <p:cNvPicPr>
            <a:picLocks noChangeAspect="1" noChangeArrowheads="1"/>
          </p:cNvPicPr>
          <p:nvPr/>
        </p:nvPicPr>
        <p:blipFill>
          <a:blip r:embed="rId3"/>
          <a:srcRect/>
          <a:stretch>
            <a:fillRect/>
          </a:stretch>
        </p:blipFill>
        <p:spPr bwMode="auto">
          <a:xfrm>
            <a:off x="63500" y="-319088"/>
            <a:ext cx="1619250" cy="666751"/>
          </a:xfrm>
          <a:prstGeom prst="rect">
            <a:avLst/>
          </a:prstGeom>
          <a:noFill/>
        </p:spPr>
      </p:pic>
      <p:sp>
        <p:nvSpPr>
          <p:cNvPr id="59" name="Content Placeholder 3"/>
          <p:cNvSpPr txBox="1">
            <a:spLocks/>
          </p:cNvSpPr>
          <p:nvPr/>
        </p:nvSpPr>
        <p:spPr>
          <a:xfrm>
            <a:off x="152400" y="1295400"/>
            <a:ext cx="8839200" cy="4800600"/>
          </a:xfrm>
          <a:prstGeom prst="rect">
            <a:avLst/>
          </a:prstGeom>
        </p:spPr>
        <p:txBody>
          <a:bodyPr vert="horz" lIns="91440" tIns="45720" rIns="91440" bIns="45720" rtlCol="0">
            <a:normAutofit fontScale="85000" lnSpcReduction="20000"/>
          </a:bodyPr>
          <a:lstStyle/>
          <a:p>
            <a:pPr marL="342900" lvl="0" indent="-342900" algn="ctr">
              <a:spcBef>
                <a:spcPct val="20000"/>
              </a:spcBef>
              <a:buClr>
                <a:schemeClr val="accent5"/>
              </a:buClr>
            </a:pPr>
            <a:endParaRPr lang="en-US" sz="2400" dirty="0" smtClean="0"/>
          </a:p>
          <a:p>
            <a:pPr marL="342900" lvl="0" indent="-342900">
              <a:spcBef>
                <a:spcPct val="20000"/>
              </a:spcBef>
              <a:buClr>
                <a:schemeClr val="accent5"/>
              </a:buClr>
              <a:buFont typeface="Arial" pitchFamily="34" charset="0"/>
              <a:buChar char="•"/>
            </a:pPr>
            <a:r>
              <a:rPr lang="en-US" sz="2600" dirty="0" smtClean="0"/>
              <a:t>ANSP will need automation support in providing the wake category assignment of aircrafts to controllers.</a:t>
            </a:r>
          </a:p>
          <a:p>
            <a:pPr marL="342900" lvl="0" indent="-342900">
              <a:spcBef>
                <a:spcPct val="20000"/>
              </a:spcBef>
              <a:buClr>
                <a:schemeClr val="accent5"/>
              </a:buClr>
              <a:buFont typeface="Arial" pitchFamily="34" charset="0"/>
              <a:buChar char="•"/>
            </a:pPr>
            <a:r>
              <a:rPr lang="en-US" sz="2600" dirty="0" smtClean="0"/>
              <a:t>Implementing Element 1: </a:t>
            </a:r>
          </a:p>
          <a:p>
            <a:pPr marL="800100" lvl="1" indent="-342900">
              <a:spcBef>
                <a:spcPct val="20000"/>
              </a:spcBef>
              <a:buClr>
                <a:schemeClr val="accent5"/>
              </a:buClr>
              <a:buFont typeface="Arial" pitchFamily="34" charset="0"/>
              <a:buChar char="•"/>
            </a:pPr>
            <a:r>
              <a:rPr lang="en-US" sz="2600" dirty="0" smtClean="0"/>
              <a:t>no changes to air crew’s procedures.</a:t>
            </a:r>
          </a:p>
          <a:p>
            <a:pPr marL="800100" lvl="1" indent="-342900">
              <a:spcBef>
                <a:spcPct val="20000"/>
              </a:spcBef>
              <a:buClr>
                <a:schemeClr val="accent5"/>
              </a:buClr>
              <a:buFont typeface="Arial" pitchFamily="34" charset="0"/>
              <a:buChar char="•"/>
            </a:pPr>
            <a:r>
              <a:rPr lang="en-US" sz="2600" dirty="0" smtClean="0"/>
              <a:t>Impact on use of aerodromes CSPR for arrivals will affect the ANSP procedures for sequencing and segregating aircraft to the CSPR.</a:t>
            </a:r>
          </a:p>
          <a:p>
            <a:pPr marL="342900" indent="-342900">
              <a:spcBef>
                <a:spcPct val="20000"/>
              </a:spcBef>
              <a:buClr>
                <a:schemeClr val="accent5"/>
              </a:buClr>
              <a:buFont typeface="Arial" pitchFamily="34" charset="0"/>
              <a:buChar char="•"/>
            </a:pPr>
            <a:r>
              <a:rPr lang="en-US" sz="2600" dirty="0" smtClean="0"/>
              <a:t>Implementing Element 2 : </a:t>
            </a:r>
          </a:p>
          <a:p>
            <a:pPr marL="800100" lvl="1" indent="-342900">
              <a:spcBef>
                <a:spcPct val="20000"/>
              </a:spcBef>
              <a:buClr>
                <a:schemeClr val="accent5"/>
              </a:buClr>
              <a:buFont typeface="Arial" pitchFamily="34" charset="0"/>
              <a:buChar char="•"/>
            </a:pPr>
            <a:r>
              <a:rPr lang="en-US" sz="2600" dirty="0" smtClean="0"/>
              <a:t>no changes to aircrew’s procedures.</a:t>
            </a:r>
          </a:p>
          <a:p>
            <a:pPr marL="800100" lvl="1" indent="-342900">
              <a:spcBef>
                <a:spcPct val="20000"/>
              </a:spcBef>
              <a:buClr>
                <a:schemeClr val="accent5"/>
              </a:buClr>
              <a:buFont typeface="Arial" pitchFamily="34" charset="0"/>
              <a:buChar char="•"/>
            </a:pPr>
            <a:r>
              <a:rPr lang="en-US" sz="2600" dirty="0" smtClean="0"/>
              <a:t>affects the ANSP procedures for sequencing and segregating aircraft to the CSPR</a:t>
            </a:r>
          </a:p>
          <a:p>
            <a:pPr marL="342900" indent="-342900">
              <a:spcBef>
                <a:spcPct val="20000"/>
              </a:spcBef>
              <a:buClr>
                <a:schemeClr val="accent5"/>
              </a:buClr>
              <a:buFont typeface="Arial" pitchFamily="34" charset="0"/>
              <a:buChar char="•"/>
            </a:pPr>
            <a:r>
              <a:rPr lang="en-US" sz="2600" dirty="0" smtClean="0"/>
              <a:t>Implementing Element 3: </a:t>
            </a:r>
          </a:p>
          <a:p>
            <a:pPr marL="800100" lvl="1" indent="-342900">
              <a:spcBef>
                <a:spcPct val="20000"/>
              </a:spcBef>
              <a:buClr>
                <a:schemeClr val="accent5"/>
              </a:buClr>
              <a:buFont typeface="Arial" pitchFamily="34" charset="0"/>
              <a:buChar char="•"/>
            </a:pPr>
            <a:r>
              <a:rPr lang="en-US" sz="2600" dirty="0" smtClean="0"/>
              <a:t>no changes to the aircrew’s procedures </a:t>
            </a:r>
          </a:p>
          <a:p>
            <a:pPr marL="800100" lvl="1" indent="-342900">
              <a:spcBef>
                <a:spcPct val="20000"/>
              </a:spcBef>
              <a:buClr>
                <a:schemeClr val="accent5"/>
              </a:buClr>
              <a:buFont typeface="Arial" pitchFamily="34" charset="0"/>
              <a:buChar char="•"/>
            </a:pPr>
            <a:r>
              <a:rPr lang="en-US" sz="2600" dirty="0" smtClean="0"/>
              <a:t>affects the ANSP procedures for departing aircraft on an aerodrome’s CSPR &amp; for accomplishing a departure from the aerodrome.</a:t>
            </a:r>
          </a:p>
          <a:p>
            <a:pPr marL="342900" lvl="0" indent="-342900">
              <a:spcBef>
                <a:spcPct val="20000"/>
              </a:spcBef>
              <a:buClr>
                <a:schemeClr val="accent5"/>
              </a:buClr>
              <a:buFont typeface="Arial" pitchFamily="34" charset="0"/>
              <a:buChar char="•"/>
            </a:pPr>
            <a:endParaRPr kumimoji="0" lang="en-US" sz="2600" b="0" i="0" u="none" strike="noStrike" kern="1200" cap="none" spc="0" normalizeH="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B0-70 – Necessary System Capability</a:t>
            </a:r>
            <a:endParaRPr lang="en-GB" sz="2000" dirty="0"/>
          </a:p>
        </p:txBody>
      </p:sp>
      <p:pic>
        <p:nvPicPr>
          <p:cNvPr id="28742" name="Picture 70" descr="http://www.skyguide.ch/clear.gif">
            <a:hlinkClick r:id="rId2" tooltip="skyguide"/>
          </p:cNvPr>
          <p:cNvPicPr>
            <a:picLocks noChangeAspect="1" noChangeArrowheads="1"/>
          </p:cNvPicPr>
          <p:nvPr/>
        </p:nvPicPr>
        <p:blipFill>
          <a:blip r:embed="rId3"/>
          <a:srcRect/>
          <a:stretch>
            <a:fillRect/>
          </a:stretch>
        </p:blipFill>
        <p:spPr bwMode="auto">
          <a:xfrm>
            <a:off x="63500" y="-319088"/>
            <a:ext cx="1619250" cy="666751"/>
          </a:xfrm>
          <a:prstGeom prst="rect">
            <a:avLst/>
          </a:prstGeom>
          <a:noFill/>
        </p:spPr>
      </p:pic>
      <p:sp>
        <p:nvSpPr>
          <p:cNvPr id="59" name="Content Placeholder 3"/>
          <p:cNvSpPr txBox="1">
            <a:spLocks/>
          </p:cNvSpPr>
          <p:nvPr/>
        </p:nvSpPr>
        <p:spPr>
          <a:xfrm>
            <a:off x="152400" y="1295400"/>
            <a:ext cx="8839200" cy="5257800"/>
          </a:xfrm>
          <a:prstGeom prst="rect">
            <a:avLst/>
          </a:prstGeom>
        </p:spPr>
        <p:txBody>
          <a:bodyPr vert="horz" lIns="91440" tIns="45720" rIns="91440" bIns="45720" rtlCol="0">
            <a:normAutofit/>
          </a:bodyPr>
          <a:lstStyle/>
          <a:p>
            <a:pPr marL="342900" lvl="0" indent="-342900" algn="ctr">
              <a:spcBef>
                <a:spcPct val="20000"/>
              </a:spcBef>
              <a:buClr>
                <a:schemeClr val="accent5"/>
              </a:buClr>
            </a:pPr>
            <a:endParaRPr lang="en-US" sz="2400" dirty="0" smtClean="0"/>
          </a:p>
          <a:p>
            <a:pPr marL="342900" lvl="0" indent="-342900">
              <a:spcBef>
                <a:spcPct val="20000"/>
              </a:spcBef>
              <a:buClr>
                <a:schemeClr val="accent5"/>
              </a:buClr>
              <a:buFont typeface="Arial" pitchFamily="34" charset="0"/>
              <a:buChar char="•"/>
            </a:pPr>
            <a:r>
              <a:rPr lang="en-US" sz="2400" b="1" dirty="0" smtClean="0"/>
              <a:t>Avionics</a:t>
            </a:r>
          </a:p>
          <a:p>
            <a:pPr marL="800100" lvl="1" indent="-342900">
              <a:spcBef>
                <a:spcPct val="20000"/>
              </a:spcBef>
              <a:buClr>
                <a:schemeClr val="accent5"/>
              </a:buClr>
              <a:buFont typeface="Calibri" pitchFamily="34" charset="0"/>
              <a:buChar char="—"/>
            </a:pPr>
            <a:r>
              <a:rPr lang="en-US" sz="2400" dirty="0" smtClean="0"/>
              <a:t>No additional technology for the aircraft or additional aircrew certifications is required.</a:t>
            </a:r>
          </a:p>
          <a:p>
            <a:pPr marL="342900" indent="-342900">
              <a:spcBef>
                <a:spcPct val="20000"/>
              </a:spcBef>
              <a:buClr>
                <a:schemeClr val="accent5"/>
              </a:buClr>
              <a:buFont typeface="Arial" pitchFamily="34" charset="0"/>
              <a:buChar char="•"/>
            </a:pPr>
            <a:r>
              <a:rPr lang="en-US" sz="2400" b="1" dirty="0" smtClean="0"/>
              <a:t>Ground systems</a:t>
            </a:r>
          </a:p>
          <a:p>
            <a:pPr marL="800100" lvl="1" indent="-342900">
              <a:spcBef>
                <a:spcPct val="20000"/>
              </a:spcBef>
              <a:buClr>
                <a:schemeClr val="accent5"/>
              </a:buClr>
              <a:buFont typeface="Calibri" pitchFamily="34" charset="0"/>
              <a:buChar char="—"/>
            </a:pPr>
            <a:r>
              <a:rPr lang="en-US" sz="2400" dirty="0" smtClean="0"/>
              <a:t>Some ANSPs may develop a support tool to aid in the application of the new set of 6 category ICAO wake separates.</a:t>
            </a:r>
          </a:p>
          <a:p>
            <a:pPr marL="800100" lvl="1" indent="-342900">
              <a:spcBef>
                <a:spcPct val="20000"/>
              </a:spcBef>
              <a:buClr>
                <a:schemeClr val="accent5"/>
              </a:buClr>
              <a:buFont typeface="Calibri" pitchFamily="34" charset="0"/>
              <a:buChar char="—"/>
            </a:pPr>
            <a:r>
              <a:rPr lang="en-US" sz="2400" dirty="0" smtClean="0"/>
              <a:t>Element 2 and 3 products vary on their dependency to newly applied technology.</a:t>
            </a:r>
          </a:p>
          <a:p>
            <a:pPr marL="800100" lvl="1" indent="-342900">
              <a:spcBef>
                <a:spcPct val="20000"/>
              </a:spcBef>
              <a:buClr>
                <a:schemeClr val="accent5"/>
              </a:buClr>
              <a:buFont typeface="Calibri" pitchFamily="34" charset="0"/>
              <a:buChar char="—"/>
            </a:pPr>
            <a:r>
              <a:rPr lang="en-US" sz="2400" dirty="0" smtClean="0"/>
              <a:t>For WTMD implementation requires wind sensors and automation  support to predict crosswind strength and direction and to display that information to the ATC</a:t>
            </a:r>
            <a:endParaRPr lang="en-GB" sz="2400" dirty="0" smtClean="0"/>
          </a:p>
          <a:p>
            <a:pPr marL="800100" lvl="1" indent="-342900">
              <a:spcBef>
                <a:spcPct val="20000"/>
              </a:spcBef>
              <a:buClr>
                <a:schemeClr val="accent5"/>
              </a:buClr>
              <a:buFont typeface="Calibri" pitchFamily="34" charset="0"/>
              <a:buChar char="—"/>
            </a:pPr>
            <a:endParaRPr lang="en-US" sz="2400" dirty="0" smtClean="0"/>
          </a:p>
          <a:p>
            <a:pPr marL="342900" lvl="0" indent="-342900">
              <a:spcBef>
                <a:spcPct val="20000"/>
              </a:spcBef>
              <a:buClr>
                <a:schemeClr val="accent5"/>
              </a:buClr>
              <a:buFont typeface="Arial" pitchFamily="34" charset="0"/>
              <a:buChar char="•"/>
            </a:pPr>
            <a:endParaRPr kumimoji="0" lang="en-US" sz="2600" b="0" i="0" u="none" strike="noStrike" kern="1200" cap="none" spc="0" normalizeH="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B0-70 – Training and Qualification Requirements</a:t>
            </a:r>
            <a:endParaRPr lang="en-GB" sz="2000" dirty="0"/>
          </a:p>
        </p:txBody>
      </p:sp>
      <p:pic>
        <p:nvPicPr>
          <p:cNvPr id="28742" name="Picture 70" descr="http://www.skyguide.ch/clear.gif">
            <a:hlinkClick r:id="rId2" tooltip="skyguide"/>
          </p:cNvPr>
          <p:cNvPicPr>
            <a:picLocks noChangeAspect="1" noChangeArrowheads="1"/>
          </p:cNvPicPr>
          <p:nvPr/>
        </p:nvPicPr>
        <p:blipFill>
          <a:blip r:embed="rId3"/>
          <a:srcRect/>
          <a:stretch>
            <a:fillRect/>
          </a:stretch>
        </p:blipFill>
        <p:spPr bwMode="auto">
          <a:xfrm>
            <a:off x="63500" y="-319088"/>
            <a:ext cx="1619250" cy="666751"/>
          </a:xfrm>
          <a:prstGeom prst="rect">
            <a:avLst/>
          </a:prstGeom>
          <a:noFill/>
        </p:spPr>
      </p:pic>
      <p:sp>
        <p:nvSpPr>
          <p:cNvPr id="59" name="Content Placeholder 3"/>
          <p:cNvSpPr txBox="1">
            <a:spLocks/>
          </p:cNvSpPr>
          <p:nvPr/>
        </p:nvSpPr>
        <p:spPr>
          <a:xfrm>
            <a:off x="152400" y="1295400"/>
            <a:ext cx="8839200" cy="5257800"/>
          </a:xfrm>
          <a:prstGeom prst="rect">
            <a:avLst/>
          </a:prstGeom>
        </p:spPr>
        <p:txBody>
          <a:bodyPr vert="horz" lIns="91440" tIns="45720" rIns="91440" bIns="45720" rtlCol="0">
            <a:normAutofit/>
          </a:bodyPr>
          <a:lstStyle/>
          <a:p>
            <a:pPr marL="342900" lvl="0" indent="-342900" algn="ctr">
              <a:spcBef>
                <a:spcPct val="20000"/>
              </a:spcBef>
              <a:buClr>
                <a:schemeClr val="accent5"/>
              </a:buClr>
            </a:pPr>
            <a:endParaRPr lang="en-US" sz="2400" dirty="0" smtClean="0"/>
          </a:p>
          <a:p>
            <a:pPr marL="685800" lvl="2" indent="-457200">
              <a:buFont typeface="Wingdings" pitchFamily="2" charset="2"/>
              <a:buChar char="§"/>
            </a:pPr>
            <a:r>
              <a:rPr lang="en-US" sz="2800" dirty="0" smtClean="0"/>
              <a:t>Controllers will require training on additional wake categories and separation matrix. The addition of Element 3, WTMD, will require training for controllers on the use of the new tools to monitor and predict cross-winds.</a:t>
            </a:r>
          </a:p>
          <a:p>
            <a:pPr marL="685800" lvl="2" indent="-457200">
              <a:buFont typeface="Wingdings" pitchFamily="2" charset="2"/>
              <a:buChar char="§"/>
            </a:pPr>
            <a:r>
              <a:rPr lang="en-GB" sz="2800" dirty="0" smtClean="0"/>
              <a:t>Likewise, the qualifications requirements are identified in the regulatory requirements</a:t>
            </a:r>
            <a:endParaRPr lang="en-GB" dirty="0" smtClean="0"/>
          </a:p>
          <a:p>
            <a:pPr marL="800100" lvl="1" indent="-342900">
              <a:spcBef>
                <a:spcPct val="20000"/>
              </a:spcBef>
              <a:buClr>
                <a:schemeClr val="accent5"/>
              </a:buClr>
              <a:buFont typeface="Calibri" pitchFamily="34" charset="0"/>
              <a:buChar char="—"/>
            </a:pPr>
            <a:endParaRPr lang="en-US" sz="2400" dirty="0" smtClean="0"/>
          </a:p>
          <a:p>
            <a:pPr marL="342900" lvl="0" indent="-342900">
              <a:spcBef>
                <a:spcPct val="20000"/>
              </a:spcBef>
              <a:buClr>
                <a:schemeClr val="accent5"/>
              </a:buClr>
              <a:buFont typeface="Arial" pitchFamily="34" charset="0"/>
              <a:buChar char="•"/>
            </a:pPr>
            <a:endParaRPr kumimoji="0" lang="en-US" sz="2600" b="0" i="0" u="none" strike="noStrike" kern="1200" cap="none" spc="0" normalizeH="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381000"/>
            <a:ext cx="9144000" cy="1524000"/>
          </a:xfrm>
        </p:spPr>
        <p:txBody>
          <a:bodyPr/>
          <a:lstStyle/>
          <a:p>
            <a:r>
              <a:rPr lang="en-GB" sz="3200" dirty="0" smtClean="0"/>
              <a:t>Module N</a:t>
            </a:r>
            <a:r>
              <a:rPr lang="en-GB" sz="2800" dirty="0" smtClean="0"/>
              <a:t>° B0-70 – Regulatory/Standardization Needs and Approval Plan (Air &amp; Ground)</a:t>
            </a:r>
            <a:endParaRPr lang="en-GB" sz="2800" dirty="0"/>
          </a:p>
        </p:txBody>
      </p:sp>
      <p:pic>
        <p:nvPicPr>
          <p:cNvPr id="28742" name="Picture 70" descr="http://www.skyguide.ch/clear.gif">
            <a:hlinkClick r:id="rId2" tooltip="skyguide"/>
          </p:cNvPr>
          <p:cNvPicPr>
            <a:picLocks noChangeAspect="1" noChangeArrowheads="1"/>
          </p:cNvPicPr>
          <p:nvPr/>
        </p:nvPicPr>
        <p:blipFill>
          <a:blip r:embed="rId3"/>
          <a:srcRect/>
          <a:stretch>
            <a:fillRect/>
          </a:stretch>
        </p:blipFill>
        <p:spPr bwMode="auto">
          <a:xfrm>
            <a:off x="63500" y="-319088"/>
            <a:ext cx="1619250" cy="666751"/>
          </a:xfrm>
          <a:prstGeom prst="rect">
            <a:avLst/>
          </a:prstGeom>
          <a:noFill/>
        </p:spPr>
      </p:pic>
      <p:sp>
        <p:nvSpPr>
          <p:cNvPr id="59" name="Content Placeholder 3"/>
          <p:cNvSpPr txBox="1">
            <a:spLocks/>
          </p:cNvSpPr>
          <p:nvPr/>
        </p:nvSpPr>
        <p:spPr>
          <a:xfrm>
            <a:off x="152400" y="1295400"/>
            <a:ext cx="8839200" cy="5257800"/>
          </a:xfrm>
          <a:prstGeom prst="rect">
            <a:avLst/>
          </a:prstGeom>
        </p:spPr>
        <p:txBody>
          <a:bodyPr vert="horz" lIns="91440" tIns="45720" rIns="91440" bIns="45720" rtlCol="0">
            <a:normAutofit/>
          </a:bodyPr>
          <a:lstStyle/>
          <a:p>
            <a:pPr marL="342900" lvl="0" indent="-342900" algn="ctr">
              <a:spcBef>
                <a:spcPct val="20000"/>
              </a:spcBef>
              <a:buClr>
                <a:schemeClr val="accent5"/>
              </a:buClr>
            </a:pPr>
            <a:endParaRPr lang="en-US" sz="2400" dirty="0" smtClean="0"/>
          </a:p>
          <a:p>
            <a:pPr marL="342900" lvl="0" indent="-342900">
              <a:spcBef>
                <a:spcPct val="20000"/>
              </a:spcBef>
              <a:buClr>
                <a:schemeClr val="accent5"/>
              </a:buClr>
              <a:buFont typeface="Arial" pitchFamily="34" charset="0"/>
              <a:buChar char="•"/>
            </a:pPr>
            <a:endParaRPr kumimoji="0" lang="en-US" sz="2600" b="0" i="0" u="none" strike="noStrike" kern="1200" cap="none" spc="0" normalizeH="0" noProof="0" dirty="0" smtClean="0">
              <a:ln>
                <a:noFill/>
              </a:ln>
              <a:solidFill>
                <a:schemeClr val="tx1"/>
              </a:solidFill>
              <a:effectLst/>
              <a:uLnTx/>
              <a:uFillTx/>
              <a:latin typeface="+mn-lt"/>
              <a:ea typeface="+mn-ea"/>
              <a:cs typeface="+mn-cs"/>
            </a:endParaRPr>
          </a:p>
        </p:txBody>
      </p:sp>
      <p:sp>
        <p:nvSpPr>
          <p:cNvPr id="7" name="Rectangle 6"/>
          <p:cNvSpPr/>
          <p:nvPr/>
        </p:nvSpPr>
        <p:spPr>
          <a:xfrm>
            <a:off x="533400" y="1720840"/>
            <a:ext cx="7620000" cy="4093428"/>
          </a:xfrm>
          <a:prstGeom prst="rect">
            <a:avLst/>
          </a:prstGeom>
        </p:spPr>
        <p:txBody>
          <a:bodyPr wrap="square">
            <a:spAutoFit/>
          </a:bodyPr>
          <a:lstStyle/>
          <a:p>
            <a:pPr>
              <a:buFont typeface="Wingdings" pitchFamily="2" charset="2"/>
              <a:buChar char="q"/>
            </a:pPr>
            <a:r>
              <a:rPr lang="en-GB" dirty="0" smtClean="0"/>
              <a:t>  </a:t>
            </a:r>
            <a:r>
              <a:rPr lang="en-GB" sz="2600" dirty="0" smtClean="0"/>
              <a:t>Regulatory/Standardization:  </a:t>
            </a:r>
          </a:p>
          <a:p>
            <a:pPr lvl="1">
              <a:buFont typeface="Wingdings" pitchFamily="2" charset="2"/>
              <a:buChar char="q"/>
            </a:pPr>
            <a:r>
              <a:rPr lang="en-GB" sz="2600" dirty="0" smtClean="0"/>
              <a:t>Updates required to current published criteria</a:t>
            </a:r>
          </a:p>
          <a:p>
            <a:pPr>
              <a:buFont typeface="Wingdings" pitchFamily="2" charset="2"/>
              <a:buChar char="q"/>
            </a:pPr>
            <a:r>
              <a:rPr lang="en-GB" sz="2600" dirty="0" smtClean="0"/>
              <a:t> Approval Plans:  </a:t>
            </a:r>
          </a:p>
          <a:p>
            <a:pPr lvl="1">
              <a:buFont typeface="Wingdings" pitchFamily="2" charset="2"/>
              <a:buChar char="q"/>
            </a:pPr>
            <a:r>
              <a:rPr lang="en-GB" sz="2600" dirty="0" smtClean="0"/>
              <a:t>To Be Determined following updates to standards.  Note: Existing interim activities including those associated with FAA Wake Turbulence Mitigation for Departures (WTMD),  and Wake Independent Departure and Arrival Operation (WIDAO) criteria in use at CDG will continue and are expected to be included in the ICAO revised material.</a:t>
            </a:r>
            <a:endParaRPr lang="en-GB" sz="2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1b38e693d0680f30e3feb9efd1187c70">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7F80CE-AC35-4D0A-8C09-CFED61FB04CA}"/>
</file>

<file path=customXml/itemProps2.xml><?xml version="1.0" encoding="utf-8"?>
<ds:datastoreItem xmlns:ds="http://schemas.openxmlformats.org/officeDocument/2006/customXml" ds:itemID="{49A37129-B24E-411B-9202-68DFFACBDE1E}"/>
</file>

<file path=customXml/itemProps3.xml><?xml version="1.0" encoding="utf-8"?>
<ds:datastoreItem xmlns:ds="http://schemas.openxmlformats.org/officeDocument/2006/customXml" ds:itemID="{7DACF7CF-9ABA-482B-91D1-7E3C49F0C8EB}"/>
</file>

<file path=docProps/app.xml><?xml version="1.0" encoding="utf-8"?>
<Properties xmlns="http://schemas.openxmlformats.org/officeDocument/2006/extended-properties" xmlns:vt="http://schemas.openxmlformats.org/officeDocument/2006/docPropsVTypes">
  <Template>ICAO</Template>
  <TotalTime>584</TotalTime>
  <Words>918</Words>
  <Application>Microsoft Office PowerPoint</Application>
  <PresentationFormat>On-screen Show (4:3)</PresentationFormat>
  <Paragraphs>149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ICAO</vt:lpstr>
      <vt:lpstr>Aviation System Block Upgrades Module N° B0-70/PIA-1   Increased Runway Throughput through Wake Turbulence Separation</vt:lpstr>
      <vt:lpstr>Module N° B0-70  Increased Runway Throughput through Wake Turbulence Separation</vt:lpstr>
      <vt:lpstr>Module N° B0-70 - Baseline </vt:lpstr>
      <vt:lpstr>Module N° B0-70 – Change Brought by the Module</vt:lpstr>
      <vt:lpstr>Module N° B0-70 – Intended Performance Operational Improvement </vt:lpstr>
      <vt:lpstr>Module N° B0-70 – Necessary Procedures (Air &amp; Ground)</vt:lpstr>
      <vt:lpstr>Module N° B0-70 – Necessary System Capability</vt:lpstr>
      <vt:lpstr>Module N° B0-70 – Training and Qualification Requirements</vt:lpstr>
      <vt:lpstr>Module N° B0-70 – Regulatory/Standardization Needs and Approval Plan (Air &amp; Ground)</vt:lpstr>
      <vt:lpstr>Module N° B0-70 – Reference Documents</vt:lpstr>
      <vt:lpstr>Module N° B0-70 Implementation                   - Benefits and Elements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Sudarshan, Hindupur</cp:lastModifiedBy>
  <cp:revision>109</cp:revision>
  <dcterms:created xsi:type="dcterms:W3CDTF">2010-09-24T14:59:54Z</dcterms:created>
  <dcterms:modified xsi:type="dcterms:W3CDTF">2012-07-26T20:31:52Z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