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9" r:id="rId5"/>
    <p:sldId id="270" r:id="rId6"/>
    <p:sldId id="271" r:id="rId7"/>
    <p:sldId id="272" r:id="rId8"/>
    <p:sldId id="276" r:id="rId9"/>
    <p:sldId id="273" r:id="rId10"/>
    <p:sldId id="274" r:id="rId11"/>
    <p:sldId id="27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7" d="100"/>
          <a:sy n="57" d="100"/>
        </p:scale>
        <p:origin x="-72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0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696200" cy="3048001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B0-75/PIA-1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b="1" dirty="0" smtClean="0"/>
              <a:t> </a:t>
            </a:r>
            <a:r>
              <a:rPr lang="en-GB" sz="2800" dirty="0" smtClean="0"/>
              <a:t>Safety and Efficiency of Surface Operations </a:t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US" sz="2800" dirty="0" smtClean="0"/>
              <a:t>A-SMGCS Level 1-2)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5943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1828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-WP/16C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Standards</a:t>
            </a:r>
            <a:endParaRPr lang="en-GB" sz="1800" dirty="0" smtClean="0"/>
          </a:p>
          <a:p>
            <a:pPr lvl="1"/>
            <a:r>
              <a:rPr lang="en-GB" sz="1400" dirty="0" smtClean="0"/>
              <a:t>Community Specification on A-SMGCS Levels 1 and 2;</a:t>
            </a:r>
          </a:p>
          <a:p>
            <a:pPr lvl="1"/>
            <a:r>
              <a:rPr lang="en-GB" sz="1400" dirty="0" smtClean="0"/>
              <a:t>ICAO Doc 9924, </a:t>
            </a:r>
            <a:r>
              <a:rPr lang="en-GB" sz="1400" i="1" dirty="0" smtClean="0"/>
              <a:t>Aeronautical Surveillance Manual;</a:t>
            </a:r>
            <a:endParaRPr lang="en-GB" sz="1400" dirty="0" smtClean="0"/>
          </a:p>
          <a:p>
            <a:pPr lvl="1"/>
            <a:r>
              <a:rPr lang="en-GB" sz="1400" dirty="0" smtClean="0"/>
              <a:t>ICAO Doc 9871, </a:t>
            </a:r>
            <a:r>
              <a:rPr lang="en-GB" sz="1400" i="1" dirty="0" smtClean="0"/>
              <a:t>Technical Provisions for Mode S Services and Extended </a:t>
            </a:r>
            <a:r>
              <a:rPr lang="en-GB" sz="1400" i="1" dirty="0" err="1" smtClean="0"/>
              <a:t>Squitter</a:t>
            </a:r>
            <a:r>
              <a:rPr lang="en-GB" sz="1400" dirty="0" smtClean="0"/>
              <a:t>;</a:t>
            </a:r>
          </a:p>
          <a:p>
            <a:pPr lvl="1"/>
            <a:r>
              <a:rPr lang="en-GB" sz="1400" dirty="0" smtClean="0"/>
              <a:t>ICAO Doc 9830, </a:t>
            </a:r>
            <a:r>
              <a:rPr lang="en-GB" sz="1400" i="1" dirty="0" smtClean="0"/>
              <a:t>Advanced Surface Movement Guidance and Control Systems (A-SMGCS) Manual;</a:t>
            </a:r>
            <a:endParaRPr lang="en-GB" sz="1400" dirty="0" smtClean="0"/>
          </a:p>
          <a:p>
            <a:pPr lvl="1"/>
            <a:r>
              <a:rPr lang="en-GB" sz="1400" dirty="0" smtClean="0"/>
              <a:t>ICAO Doc 7030/5, (EUR/NAT) </a:t>
            </a:r>
            <a:r>
              <a:rPr lang="en-GB" sz="1400" i="1" dirty="0" smtClean="0"/>
              <a:t>Regional Supplementary Procedures</a:t>
            </a:r>
            <a:r>
              <a:rPr lang="en-GB" sz="1400" dirty="0" smtClean="0"/>
              <a:t>, Section 6.5.6 and 6.5.7;</a:t>
            </a:r>
          </a:p>
          <a:p>
            <a:pPr lvl="1"/>
            <a:r>
              <a:rPr lang="en-GB" sz="1400" dirty="0" smtClean="0"/>
              <a:t>FAA Advisory Circulars:</a:t>
            </a:r>
          </a:p>
          <a:p>
            <a:pPr lvl="1"/>
            <a:r>
              <a:rPr lang="en-GB" sz="1400" dirty="0" smtClean="0"/>
              <a:t>AC120-86 Aircraft Surveillance Systems and Applications</a:t>
            </a:r>
          </a:p>
          <a:p>
            <a:pPr lvl="1"/>
            <a:r>
              <a:rPr lang="en-GB" sz="1400" dirty="0" smtClean="0"/>
              <a:t>AC120-28D Criteria for Approval of Category III Weather Minima for Take-off, Landing, and Rollout</a:t>
            </a:r>
          </a:p>
          <a:p>
            <a:pPr lvl="1"/>
            <a:r>
              <a:rPr lang="en-GB" sz="1400" dirty="0" smtClean="0"/>
              <a:t>AC120-57A Surface Movement Guidance and Control System</a:t>
            </a:r>
          </a:p>
          <a:p>
            <a:pPr lvl="1"/>
            <a:r>
              <a:rPr lang="en-GB" sz="1400" dirty="0" smtClean="0"/>
              <a:t>Avionics standards developed by RTCA SC-186/</a:t>
            </a:r>
            <a:r>
              <a:rPr lang="en-GB" sz="1400" dirty="0" err="1" smtClean="0"/>
              <a:t>Eurocae</a:t>
            </a:r>
            <a:r>
              <a:rPr lang="en-GB" sz="1400" dirty="0" smtClean="0"/>
              <a:t> WG-51 for ADS-B</a:t>
            </a:r>
          </a:p>
          <a:p>
            <a:pPr lvl="1"/>
            <a:r>
              <a:rPr lang="en-GB" sz="1400" dirty="0" smtClean="0"/>
              <a:t>Aerodrome map standards developed by RTCA SC-217/</a:t>
            </a:r>
            <a:r>
              <a:rPr lang="en-GB" sz="1400" dirty="0" err="1" smtClean="0"/>
              <a:t>Eurocae</a:t>
            </a:r>
            <a:r>
              <a:rPr lang="en-GB" sz="1400" dirty="0" smtClean="0"/>
              <a:t> WG-44</a:t>
            </a:r>
          </a:p>
          <a:p>
            <a:pPr lvl="1"/>
            <a:r>
              <a:rPr lang="en-GB" sz="1400" dirty="0" smtClean="0"/>
              <a:t>EUROCAE ED 163  Safety, Performance and Interoperability Requirements document for ADS B Airport Surface surveillance application (ADS-B APT)</a:t>
            </a:r>
          </a:p>
          <a:p>
            <a:r>
              <a:rPr lang="en-GB" sz="1800" b="1" dirty="0" smtClean="0"/>
              <a:t>ATC Procedures</a:t>
            </a:r>
            <a:endParaRPr lang="en-GB" sz="1800" dirty="0" smtClean="0"/>
          </a:p>
          <a:p>
            <a:pPr lvl="1"/>
            <a:r>
              <a:rPr lang="en-GB" sz="1400" dirty="0" smtClean="0"/>
              <a:t>ICAO Doc 4444, </a:t>
            </a:r>
            <a:r>
              <a:rPr lang="en-GB" sz="1400" i="1" dirty="0" smtClean="0"/>
              <a:t>Procedures for Air Navigation Services — Air Traffic Management</a:t>
            </a:r>
            <a:r>
              <a:rPr lang="en-GB" sz="1400" dirty="0" smtClean="0"/>
              <a:t>; and </a:t>
            </a:r>
          </a:p>
          <a:p>
            <a:pPr lvl="1"/>
            <a:r>
              <a:rPr lang="en-GB" sz="1400" dirty="0" smtClean="0"/>
              <a:t>ICAO Doc 7030, </a:t>
            </a:r>
            <a:r>
              <a:rPr lang="en-GB" sz="1400" i="1" dirty="0" smtClean="0"/>
              <a:t>Regional Supplementary Procedures</a:t>
            </a:r>
            <a:r>
              <a:rPr lang="en-GB" sz="1400" dirty="0" smtClean="0"/>
              <a:t> (EUR SUPPS).</a:t>
            </a:r>
            <a:endParaRPr lang="en-GB" sz="1400" b="1" i="1" dirty="0" smtClean="0"/>
          </a:p>
          <a:p>
            <a:r>
              <a:rPr lang="en-GB" sz="1800" b="1" dirty="0" smtClean="0"/>
              <a:t>Guidance material</a:t>
            </a:r>
            <a:endParaRPr lang="en-GB" sz="1800" dirty="0" smtClean="0"/>
          </a:p>
          <a:p>
            <a:pPr lvl="1"/>
            <a:r>
              <a:rPr lang="en-GB" sz="1400" dirty="0" smtClean="0"/>
              <a:t>FAA NextGen Implementation Plan</a:t>
            </a:r>
          </a:p>
          <a:p>
            <a:pPr lvl="1"/>
            <a:r>
              <a:rPr lang="en-GB" sz="1400" dirty="0" smtClean="0"/>
              <a:t>European ATM Master Plan</a:t>
            </a: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Autofit/>
          </a:bodyPr>
          <a:lstStyle/>
          <a:p>
            <a:pPr marL="87313" indent="-87313">
              <a:buNone/>
            </a:pPr>
            <a:r>
              <a:rPr lang="en-GB" sz="3600" b="1" dirty="0" smtClean="0"/>
              <a:t> </a:t>
            </a:r>
            <a:endParaRPr lang="en-GB" sz="2600" b="1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 Implementation                   </a:t>
            </a:r>
            <a:r>
              <a:rPr lang="en-GB" sz="3200" smtClean="0"/>
              <a:t>- Benefits </a:t>
            </a:r>
            <a:r>
              <a:rPr lang="en-GB" sz="3200" dirty="0" smtClean="0"/>
              <a:t>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295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Safety and Efficiency of Surface Operations (</a:t>
            </a:r>
            <a:r>
              <a:rPr lang="en-US" sz="2400" b="1" dirty="0" smtClean="0"/>
              <a:t>A-SMGCS Level 1-2)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3581400"/>
            <a:ext cx="8534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Elements:  1. Visual aids, Wild life strike hazard reduction</a:t>
            </a:r>
          </a:p>
          <a:p>
            <a:pPr lvl="1">
              <a:buNone/>
            </a:pPr>
            <a:r>
              <a:rPr lang="en-GB" sz="2600" b="1" dirty="0" smtClean="0">
                <a:solidFill>
                  <a:srgbClr val="00B050"/>
                </a:solidFill>
              </a:rPr>
              <a:t>(Not included in the Module)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2. Multilateration, SSR Mode S, and ADS-B; 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3. </a:t>
            </a:r>
            <a:r>
              <a:rPr lang="en-GB" sz="2600" b="1" dirty="0" smtClean="0">
                <a:solidFill>
                  <a:srgbClr val="00B050"/>
                </a:solidFill>
              </a:rPr>
              <a:t>Transponder </a:t>
            </a:r>
            <a:r>
              <a:rPr lang="en-GB" sz="2600" b="1" dirty="0" smtClean="0">
                <a:solidFill>
                  <a:srgbClr val="00B050"/>
                </a:solidFill>
              </a:rPr>
              <a:t>for both aircraft and vehicles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3. Alerting systems with flight identification information 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endParaRPr lang="en-GB" sz="26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6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B0-75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2000" b="1" dirty="0" smtClean="0"/>
              <a:t>Safety and Efficiency of Surface Operations (</a:t>
            </a:r>
            <a:r>
              <a:rPr lang="en-US" sz="2000" b="1" dirty="0" smtClean="0"/>
              <a:t>A-SMGCS Level 1-2)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799" y="1295401"/>
          <a:ext cx="8610600" cy="52323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57401"/>
                <a:gridCol w="3682729"/>
                <a:gridCol w="2870470"/>
              </a:tblGrid>
              <a:tr h="931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Summary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A-SMGCS provides surveillance and alerting of movements of both aircraft and vehicles on the aerodrome thus improving runway/aerodrome safety. </a:t>
                      </a:r>
                      <a:endParaRPr lang="en-GB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Main Performance Impact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KPA-1 Access and Equity; KPA-02 Capacity; KPA-04 Efficiency; KPA-05 Environment; KPA-10 Safety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05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Domain / Flight Phases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Aerodrome surface movements (aircraft </a:t>
                      </a:r>
                      <a:r>
                        <a:rPr lang="en-GB" sz="1200" b="1" dirty="0" smtClean="0"/>
                        <a:t>/vehicles</a:t>
                      </a:r>
                      <a:r>
                        <a:rPr lang="en-GB" sz="1200" b="1" dirty="0"/>
                        <a:t>), taxi, push-back, parking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58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Applicability Considerations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200" b="1" dirty="0" smtClean="0"/>
                        <a:t>Any aerodrome/all </a:t>
                      </a:r>
                      <a:r>
                        <a:rPr lang="en-GB" sz="1200" b="1" dirty="0"/>
                        <a:t>classes of aircraft/vehicles. </a:t>
                      </a:r>
                      <a:endParaRPr lang="en-GB" sz="1200" b="1" dirty="0" smtClean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200" b="1" dirty="0" smtClean="0"/>
                        <a:t> Implementation based </a:t>
                      </a:r>
                      <a:r>
                        <a:rPr lang="en-GB" sz="1200" b="1" dirty="0"/>
                        <a:t>on requirements </a:t>
                      </a:r>
                      <a:r>
                        <a:rPr lang="en-GB" sz="1200" b="1" dirty="0" smtClean="0"/>
                        <a:t>from </a:t>
                      </a:r>
                      <a:r>
                        <a:rPr lang="en-GB" sz="1200" b="1" dirty="0"/>
                        <a:t>individual </a:t>
                      </a:r>
                      <a:r>
                        <a:rPr lang="en-GB" sz="1200" b="1" dirty="0" smtClean="0"/>
                        <a:t>aerodrome operational </a:t>
                      </a:r>
                      <a:r>
                        <a:rPr lang="en-GB" sz="1200" b="1" dirty="0"/>
                        <a:t>and cost-benefit assessments.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23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Global Concept Component(s)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AO – Aerodrome </a:t>
                      </a:r>
                      <a:r>
                        <a:rPr lang="en-GB" sz="1200" b="1" dirty="0" smtClean="0"/>
                        <a:t>Operations    CM </a:t>
                      </a:r>
                      <a:r>
                        <a:rPr lang="en-GB" sz="1200" b="1" dirty="0"/>
                        <a:t>– Conflict Management 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9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Global Plan Initiatives ()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GPI-9 Situational </a:t>
                      </a:r>
                      <a:r>
                        <a:rPr lang="en-GB" sz="1200" b="1" dirty="0" smtClean="0"/>
                        <a:t>Awareness        GPI-13 </a:t>
                      </a:r>
                      <a:r>
                        <a:rPr lang="en-GB" sz="1200" b="1" dirty="0"/>
                        <a:t>Aerodrome Design and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GPI-16 Decision Support Systems and Alerting Systems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8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Main Dependencies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/>
                        <a:t>- Non-cooperative </a:t>
                      </a:r>
                      <a:r>
                        <a:rPr lang="en-GB" sz="1200" b="1" dirty="0"/>
                        <a:t>aerodrome surveillance in </a:t>
                      </a:r>
                      <a:r>
                        <a:rPr lang="en-GB" sz="1200" b="1" dirty="0" smtClean="0"/>
                        <a:t>form </a:t>
                      </a:r>
                      <a:r>
                        <a:rPr lang="en-GB" sz="1200" b="1" dirty="0"/>
                        <a:t>of surface movement radar (SMR), although SMR could be installed simultaneously with A-SMGCS.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4271">
                <a:tc row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Global Readiness Checklist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/>
                        <a:t>Status 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Standards Readiness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9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Avionics Availability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en-GB" sz="1200" b="1" baseline="0" dirty="0" smtClean="0"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GB" sz="1200" b="1" dirty="0"/>
                        <a:t>	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/>
                        <a:t>Infrastructure Availability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/>
                        <a:t>Ground Automation Availability</a:t>
                      </a:r>
                      <a:endParaRPr lang="en-GB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/>
                        <a:t>Procedures Available</a:t>
                      </a:r>
                      <a:endParaRPr lang="en-GB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/>
                        <a:t>Operations Approvals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Historically, ANSP personnel and flight crew visually scan surface operations</a:t>
            </a:r>
          </a:p>
          <a:p>
            <a:pPr lvl="1"/>
            <a:r>
              <a:rPr lang="en-GB" sz="2000" dirty="0" smtClean="0"/>
              <a:t>Both have as basis taxi management &amp; as aircraft navigation/separation</a:t>
            </a:r>
          </a:p>
          <a:p>
            <a:pPr lvl="1"/>
            <a:endParaRPr lang="en-GB" sz="600" dirty="0" smtClean="0"/>
          </a:p>
          <a:p>
            <a:r>
              <a:rPr lang="en-GB" sz="2400" dirty="0" smtClean="0"/>
              <a:t>Enhanced surface situational awareness based upon use of an aerodrome surface movement primary radar system and display (SMR).</a:t>
            </a:r>
          </a:p>
          <a:p>
            <a:endParaRPr lang="en-GB" sz="6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3000" b="1" dirty="0" smtClean="0">
                <a:solidFill>
                  <a:srgbClr val="00B050"/>
                </a:solidFill>
              </a:rPr>
              <a:t>Visual aids, Wild life strike hazard reduction</a:t>
            </a:r>
          </a:p>
          <a:p>
            <a:pPr marL="465138" lvl="1" indent="-7938">
              <a:buNone/>
            </a:pPr>
            <a:r>
              <a:rPr lang="en-GB" sz="2600" b="1" dirty="0" smtClean="0">
                <a:solidFill>
                  <a:srgbClr val="00B050"/>
                </a:solidFill>
              </a:rPr>
              <a:t>(Not included in the Module but mapped to this Module)</a:t>
            </a:r>
            <a:endParaRPr lang="en-CA" sz="2600" b="1" dirty="0" smtClean="0">
              <a:solidFill>
                <a:srgbClr val="00B050"/>
              </a:solidFill>
            </a:endParaRP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47800"/>
            <a:ext cx="7848600" cy="50292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Element 1- Surveillance </a:t>
            </a:r>
          </a:p>
          <a:p>
            <a:pPr lvl="1"/>
            <a:r>
              <a:rPr lang="en-GB" sz="2000" dirty="0" smtClean="0"/>
              <a:t>Enhances primary radar surface surveillance with the addition of  at least one cooperative surface surveillance system.</a:t>
            </a:r>
          </a:p>
          <a:p>
            <a:pPr lvl="1"/>
            <a:r>
              <a:rPr lang="en-GB" sz="2000" dirty="0" smtClean="0"/>
              <a:t>Systems include Multilateration, Secondary Surveillance Radar Mode S, Automatic Dependent Surveillance – Broadcast (ADS-B)</a:t>
            </a:r>
          </a:p>
          <a:p>
            <a:pPr lvl="2"/>
            <a:r>
              <a:rPr lang="en-GB" dirty="0" smtClean="0"/>
              <a:t>Marginal improvement in routine management of taxi operations </a:t>
            </a:r>
          </a:p>
          <a:p>
            <a:pPr lvl="2"/>
            <a:r>
              <a:rPr lang="en-GB" dirty="0" smtClean="0"/>
              <a:t>More efficient sequencing of aircraft departures.</a:t>
            </a:r>
          </a:p>
          <a:p>
            <a:r>
              <a:rPr lang="en-GB" sz="2400" b="1" dirty="0" smtClean="0"/>
              <a:t>Element 2 – Alerting </a:t>
            </a:r>
          </a:p>
          <a:p>
            <a:pPr lvl="1"/>
            <a:r>
              <a:rPr lang="en-GB" sz="2000" dirty="0" smtClean="0"/>
              <a:t>Alerting with flight identification information improves the ATC response to situations requiring resolution ex: runway incursion incidents and improved response times to unsafe surface situations</a:t>
            </a:r>
          </a:p>
          <a:p>
            <a:pPr lvl="1"/>
            <a:r>
              <a:rPr lang="en-GB" sz="2000" dirty="0" smtClean="0"/>
              <a:t> Levels of sophistication vary considerably</a:t>
            </a:r>
          </a:p>
          <a:p>
            <a:endParaRPr lang="en-GB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B0-75 -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219200"/>
          <a:ext cx="8534400" cy="539028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39193"/>
                <a:gridCol w="6495207"/>
              </a:tblGrid>
              <a:tr h="11562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Access and Equity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Improves access to portions of the manoeuvring area obscured from view of the control tower for vehicles and aircraft.</a:t>
                      </a:r>
                    </a:p>
                  </a:txBody>
                  <a:tcPr marT="91440" marB="91440"/>
                </a:tc>
              </a:tr>
              <a:tr h="1074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Capacity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Sustained levels of aerodrome capacity for visual conditions reduced to minima. ADS-B APT: potentially improve capacity for medium complexity aerodromes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4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Efficiency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taxi times and hence reduced fuel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burn,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4556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Environment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 smtClean="0">
                          <a:latin typeface="+mn-lt"/>
                        </a:rPr>
                        <a:t>Reduced emissions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4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latin typeface="+mn-lt"/>
                        </a:rPr>
                        <a:t>Safety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runway incursions. 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13669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positive CBA can be made from</a:t>
                      </a:r>
                      <a:r>
                        <a:rPr lang="en-GB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efficiencies in surface operations leading to significant savings in aircraft fuel usage. </a:t>
                      </a:r>
                      <a:endParaRPr lang="en-GB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Flight crew procedures specific to A-SMGCS are not beyond those associated with basic operation of aircraft transponder systems and settings of aircraft identification.</a:t>
            </a:r>
          </a:p>
          <a:p>
            <a:r>
              <a:rPr lang="en-GB" dirty="0" smtClean="0"/>
              <a:t> Vehicle drivers must be in a position to effectively operate vehicle transponder systems.</a:t>
            </a:r>
          </a:p>
          <a:p>
            <a:r>
              <a:rPr lang="en-GB" dirty="0" smtClean="0"/>
              <a:t>ATC is required to apply procedures specific to A-SMGCS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Necessary Procedures (Air &amp; and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200" dirty="0" smtClean="0"/>
              <a:t>Existing aircraft ADS-B and/or SSR transponder systems, including correct setting of aircraft identification.</a:t>
            </a:r>
          </a:p>
          <a:p>
            <a:r>
              <a:rPr lang="en-GB" sz="2400" b="1" dirty="0" smtClean="0"/>
              <a:t>Vehicles</a:t>
            </a:r>
            <a:endParaRPr lang="en-GB" sz="2400" dirty="0" smtClean="0"/>
          </a:p>
          <a:p>
            <a:pPr lvl="1"/>
            <a:r>
              <a:rPr lang="en-GB" sz="2200" dirty="0" smtClean="0"/>
              <a:t>Vehicle cooperative transponder systems, type as a function of the local A-SMGCS installation. Industry solutions readily available</a:t>
            </a:r>
          </a:p>
          <a:p>
            <a:r>
              <a:rPr lang="en-GB" sz="2400" b="1" dirty="0" smtClean="0"/>
              <a:t>Ground systems</a:t>
            </a:r>
          </a:p>
          <a:p>
            <a:pPr lvl="1" algn="just"/>
            <a:r>
              <a:rPr lang="en-GB" sz="2200" dirty="0" smtClean="0"/>
              <a:t>A-SMGCS: The surface movement radar should be complemented by a cooperative surveillance means allowing to track aircraft and ground vehicles. A surveillance display including some alerting functionalities is required in the tower.</a:t>
            </a:r>
          </a:p>
          <a:p>
            <a:pPr lvl="1" algn="just"/>
            <a:r>
              <a:rPr lang="en-GB" sz="2200" dirty="0" smtClean="0"/>
              <a:t>ADS B APT: cooperative surveillance infrastructure deployed on the aerodrome surface; installation of a tower traffic situational awareness display.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876800"/>
          </a:xfrm>
        </p:spPr>
        <p:txBody>
          <a:bodyPr>
            <a:noAutofit/>
          </a:bodyPr>
          <a:lstStyle/>
          <a:p>
            <a:pPr marL="342900" lvl="2" indent="-342900"/>
            <a:r>
              <a:rPr lang="en-GB" sz="3600" dirty="0" smtClean="0"/>
              <a:t>Training in the operational standards and procedures are required for this module</a:t>
            </a:r>
          </a:p>
          <a:p>
            <a:pPr marL="342900" lvl="2" indent="-342900"/>
            <a:r>
              <a:rPr lang="en-GB" sz="3600" dirty="0" smtClean="0"/>
              <a:t>Likewise, the qualifications requirements are identified in the regulatory requirements in Section 6 which form an integral part to the implementation of this module.</a:t>
            </a:r>
          </a:p>
          <a:p>
            <a:pPr marL="342900" lvl="2" indent="-342900"/>
            <a:endParaRPr lang="en-GB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B0-75 – 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Standards approved for aerodrome Multilateration, ADS-B and safety logic systems exist for use in:</a:t>
            </a:r>
          </a:p>
          <a:p>
            <a:pPr lvl="1"/>
            <a:r>
              <a:rPr lang="en-GB" sz="3600" dirty="0" smtClean="0"/>
              <a:t>Europe</a:t>
            </a:r>
          </a:p>
          <a:p>
            <a:pPr lvl="1"/>
            <a:r>
              <a:rPr lang="en-GB" sz="3600" dirty="0" smtClean="0"/>
              <a:t>The United States </a:t>
            </a:r>
          </a:p>
          <a:p>
            <a:pPr lvl="1"/>
            <a:r>
              <a:rPr lang="en-GB" sz="3600" dirty="0" smtClean="0"/>
              <a:t>Other member States. </a:t>
            </a:r>
          </a:p>
          <a:p>
            <a:r>
              <a:rPr lang="en-GB" sz="3600" dirty="0" smtClean="0"/>
              <a:t>Standards for SMR exist for use globally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B0-75 – Regulatory/Standardization needs and Approval Plan (Air 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81C0A-E9F8-496E-975A-A14E11D5637E}"/>
</file>

<file path=customXml/itemProps2.xml><?xml version="1.0" encoding="utf-8"?>
<ds:datastoreItem xmlns:ds="http://schemas.openxmlformats.org/officeDocument/2006/customXml" ds:itemID="{034F3119-A23A-473E-A7BD-2C0C6B9C9DBC}"/>
</file>

<file path=customXml/itemProps3.xml><?xml version="1.0" encoding="utf-8"?>
<ds:datastoreItem xmlns:ds="http://schemas.openxmlformats.org/officeDocument/2006/customXml" ds:itemID="{5F597E1F-4EBF-47C6-8A08-7B4BAB2AE8F7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1049</TotalTime>
  <Words>1040</Words>
  <Application>Microsoft Office PowerPoint</Application>
  <PresentationFormat>On-screen Show (4:3)</PresentationFormat>
  <Paragraphs>152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B0-75/PIA-1   Safety and Efficiency of Surface Operations  (A-SMGCS Level 1-2) </vt:lpstr>
      <vt:lpstr>Module N° B0-75 Safety and Efficiency of Surface Operations (A-SMGCS Level 1-2)</vt:lpstr>
      <vt:lpstr>Module N° B0-75 - Baseline </vt:lpstr>
      <vt:lpstr>Module N° B0-75 – Change Brought by the Module</vt:lpstr>
      <vt:lpstr>Module N° B0-75 - Intended Performance Operational Improvement </vt:lpstr>
      <vt:lpstr>Module N° B0-75 – Necessary Procedures (Air &amp; and Ground)</vt:lpstr>
      <vt:lpstr>Module N° B0-75 – Necessary System Capability</vt:lpstr>
      <vt:lpstr>Module N° B0-75 – Training and Qualification Requirements</vt:lpstr>
      <vt:lpstr>Module N° B0-75 – Regulatory/Standardization needs and Approval Plan (Air &amp; Ground)</vt:lpstr>
      <vt:lpstr>Module N° B0-75 – Reference Documents</vt:lpstr>
      <vt:lpstr>Module N° B0-75 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169</cp:revision>
  <dcterms:created xsi:type="dcterms:W3CDTF">2010-09-24T14:59:54Z</dcterms:created>
  <dcterms:modified xsi:type="dcterms:W3CDTF">2012-07-26T20:34:53Z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