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0" r:id="rId3"/>
    <p:sldId id="261" r:id="rId4"/>
    <p:sldId id="270" r:id="rId5"/>
    <p:sldId id="269" r:id="rId6"/>
    <p:sldId id="268" r:id="rId7"/>
    <p:sldId id="271" r:id="rId8"/>
    <p:sldId id="275" r:id="rId9"/>
    <p:sldId id="272" r:id="rId10"/>
    <p:sldId id="273" r:id="rId11"/>
    <p:sldId id="27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1044"/>
    <a:srgbClr val="EA157A"/>
    <a:srgbClr val="2C6ABA"/>
    <a:srgbClr val="7030A0"/>
    <a:srgbClr val="FFFFCC"/>
    <a:srgbClr val="00153E"/>
    <a:srgbClr val="385D8A"/>
    <a:srgbClr val="2C6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-468" y="6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6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7/26/2012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299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7/26/2012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708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ICAO SIP 2012-ASBU WORKSHOP</a:t>
            </a:r>
            <a:endParaRPr lang="en-US" dirty="0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ICAO SIP 2012-ASBU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ICAO SIP 2012-ASBU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ICAO SIP 2012-ASBU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ICAO SIP 2012-ASBU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ICAO SIP 2012-ASBU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ICAO SIP 2012-ASBU WORKSHOP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dirty="0" smtClean="0"/>
              <a:t>ICAO SIP 2012-ASBU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ICAO SIP 2012-ASBU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ICAO SIP 2012-ASBU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ICAO SIP 2012-ASBU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US" dirty="0" smtClean="0"/>
              <a:t>ICAO SIP 2012-ASBU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dirty="0" smtClean="0"/>
              <a:t>ICAO SIP 2012-ASBU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ICAO SIP 2012-ASBU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eur-lex.europa.eu/LexUriServ/LexUriServ.do?uri=OJ:C:2010:168:0003:0003:EN: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362200"/>
            <a:ext cx="7848600" cy="2384425"/>
          </a:xfrm>
        </p:spPr>
        <p:txBody>
          <a:bodyPr/>
          <a:lstStyle/>
          <a:p>
            <a:r>
              <a:rPr lang="en-US" b="1" dirty="0" smtClean="0"/>
              <a:t>Aviation System Block Upgrades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Module N° B0-80/PIA-1</a:t>
            </a:r>
            <a:br>
              <a:rPr lang="en-GB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2400" b="1" dirty="0" smtClean="0"/>
              <a:t> </a:t>
            </a:r>
            <a:r>
              <a:rPr lang="en-GB" sz="2800" b="1" dirty="0" smtClean="0"/>
              <a:t>Improved Airport Operations through Airport-CDM</a:t>
            </a:r>
            <a:endParaRPr lang="en-GB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5257800" y="1828800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SIP/2012/ASBU/Nairobi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-WP/16D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58674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(Nairobi, 13-17 August 2012)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181600"/>
          </a:xfrm>
        </p:spPr>
        <p:txBody>
          <a:bodyPr>
            <a:normAutofit fontScale="40000" lnSpcReduction="20000"/>
          </a:bodyPr>
          <a:lstStyle/>
          <a:p>
            <a:r>
              <a:rPr lang="en-GB" sz="3800" b="1" dirty="0" smtClean="0"/>
              <a:t>Standards</a:t>
            </a:r>
          </a:p>
          <a:p>
            <a:pPr lvl="1"/>
            <a:r>
              <a:rPr lang="en-GB" sz="4000" dirty="0" smtClean="0"/>
              <a:t>ICAO CDM Manual (being finalised)</a:t>
            </a:r>
          </a:p>
          <a:p>
            <a:pPr lvl="1"/>
            <a:r>
              <a:rPr lang="en-GB" sz="4000" dirty="0" smtClean="0"/>
              <a:t>European Union, OJEU </a:t>
            </a:r>
            <a:r>
              <a:rPr lang="en-GB" sz="4000" dirty="0" smtClean="0">
                <a:hlinkClick r:id="rId2" tooltip="2010/C 168/04"/>
              </a:rPr>
              <a:t>2010/C 168/04</a:t>
            </a:r>
            <a:r>
              <a:rPr lang="en-GB" sz="4000" dirty="0" smtClean="0"/>
              <a:t>: Community Specification ETSI EN 303 212 v.1.1.1: European Standard (Telecommunications series) Airport Collaborative Decision Making (A-CDM)</a:t>
            </a:r>
          </a:p>
          <a:p>
            <a:pPr lvl="1"/>
            <a:r>
              <a:rPr lang="en-GB" sz="4000" dirty="0" smtClean="0"/>
              <a:t>EUROCAE ED-141: Minimum Technical Specifications for Airport Collaborative Decision Making (Airport-CDM) Systems </a:t>
            </a:r>
          </a:p>
          <a:p>
            <a:pPr lvl="1"/>
            <a:r>
              <a:rPr lang="en-GB" sz="4000" dirty="0" smtClean="0"/>
              <a:t>EUROCAE ED-145: Airport-CDM Interface Specification</a:t>
            </a:r>
          </a:p>
          <a:p>
            <a:pPr lvl="1"/>
            <a:r>
              <a:rPr lang="en-GB" sz="4000" dirty="0" smtClean="0"/>
              <a:t> ICAO CDM Manual (being finalised)</a:t>
            </a:r>
          </a:p>
          <a:p>
            <a:pPr lvl="1"/>
            <a:r>
              <a:rPr lang="en-GB" sz="4000" dirty="0" smtClean="0"/>
              <a:t>European Union, OJEU </a:t>
            </a:r>
            <a:r>
              <a:rPr lang="en-GB" sz="4000" dirty="0" smtClean="0">
                <a:hlinkClick r:id="rId2" tooltip="2010/C 168/04"/>
              </a:rPr>
              <a:t>2010/C 168/04</a:t>
            </a:r>
            <a:r>
              <a:rPr lang="en-GB" sz="4000" dirty="0" smtClean="0"/>
              <a:t>: Community Specification ETSI EN 303 212 v.1.1.1: European Standard (Telecommunications series) Airport Collaborative Decision Making (A-CDM)</a:t>
            </a:r>
          </a:p>
          <a:p>
            <a:pPr lvl="1"/>
            <a:r>
              <a:rPr lang="en-GB" sz="4000" dirty="0" smtClean="0"/>
              <a:t>EUROCAE ED-141: Minimum Technical Specifications for Airport Collaborative Decision Making (Airport-CDM) Systems </a:t>
            </a:r>
          </a:p>
          <a:p>
            <a:pPr lvl="1"/>
            <a:r>
              <a:rPr lang="en-GB" sz="4000" dirty="0" smtClean="0"/>
              <a:t>EUROCAE ED-145: Airport-CDM Interface Specification</a:t>
            </a:r>
          </a:p>
          <a:p>
            <a:pPr lvl="1"/>
            <a:endParaRPr lang="en-GB" sz="600" dirty="0" smtClean="0"/>
          </a:p>
          <a:p>
            <a:r>
              <a:rPr lang="en-GB" sz="4500" b="1" dirty="0" smtClean="0"/>
              <a:t>Procedures</a:t>
            </a:r>
          </a:p>
          <a:p>
            <a:pPr lvl="1"/>
            <a:r>
              <a:rPr lang="en-GB" sz="4000" dirty="0" smtClean="0"/>
              <a:t>TBD</a:t>
            </a:r>
          </a:p>
          <a:p>
            <a:pPr lvl="1"/>
            <a:endParaRPr lang="en-GB" sz="600" dirty="0" smtClean="0"/>
          </a:p>
          <a:p>
            <a:r>
              <a:rPr lang="en-GB" sz="4500" b="1" dirty="0" smtClean="0"/>
              <a:t>Guidance Material</a:t>
            </a:r>
          </a:p>
          <a:p>
            <a:pPr lvl="1"/>
            <a:r>
              <a:rPr lang="en-GB" sz="4000" dirty="0" smtClean="0"/>
              <a:t>EUROCONTROL A-CDM Programme documentation, including an A-CDM Implementation Manual</a:t>
            </a:r>
          </a:p>
          <a:p>
            <a:pPr lvl="1"/>
            <a:r>
              <a:rPr lang="en-GB" sz="4000" dirty="0" smtClean="0"/>
              <a:t>FAA NextGen Implementation Plan 2011</a:t>
            </a:r>
            <a:endParaRPr lang="en-GB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B0-80 – Reference Documents</a:t>
            </a:r>
            <a:r>
              <a:rPr lang="en-GB" sz="8000" dirty="0" smtClean="0"/>
              <a:t/>
            </a:r>
            <a:br>
              <a:rPr lang="en-GB" sz="8000" dirty="0" smtClean="0"/>
            </a:b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7924800" cy="45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 smtClean="0"/>
              <a:t>Improved Airport Operations through Airport-CDM</a:t>
            </a:r>
            <a:endParaRPr lang="en-US" sz="2800" dirty="0" smtClean="0">
              <a:solidFill>
                <a:srgbClr val="00B0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B0-80 Implementation                   </a:t>
            </a:r>
            <a:r>
              <a:rPr lang="en-GB" sz="3200" smtClean="0"/>
              <a:t>- Benefits </a:t>
            </a:r>
            <a:r>
              <a:rPr lang="en-GB" sz="3200" dirty="0" smtClean="0"/>
              <a:t>and elements</a:t>
            </a:r>
            <a:endParaRPr lang="en-GB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1905000"/>
          <a:ext cx="8458200" cy="148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222"/>
                <a:gridCol w="1043178"/>
                <a:gridCol w="1409700"/>
                <a:gridCol w="1409700"/>
                <a:gridCol w="1676400"/>
                <a:gridCol w="1143000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Benefits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Main Key Performance Areas (KPA) 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KPAs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 smtClean="0">
                          <a:latin typeface="Times New Roman"/>
                          <a:ea typeface="SimSun"/>
                          <a:cs typeface="Times New Roman"/>
                        </a:rPr>
                        <a:t>Access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Capacity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Efficiency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Environment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Safety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Applicable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N</a:t>
                      </a:r>
                      <a:endParaRPr lang="en-GB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04800" y="3352800"/>
            <a:ext cx="86106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b="1" dirty="0" smtClean="0">
                <a:solidFill>
                  <a:srgbClr val="00B050"/>
                </a:solidFill>
              </a:rPr>
              <a:t>Elements:</a:t>
            </a:r>
          </a:p>
          <a:p>
            <a:pPr lvl="1"/>
            <a:r>
              <a:rPr lang="en-GB" sz="2600" b="1" dirty="0" smtClean="0">
                <a:solidFill>
                  <a:srgbClr val="00B050"/>
                </a:solidFill>
              </a:rPr>
              <a:t>Aerodrome certification, Aerodrome emergency planning, Airport planning, Heliport operations, Data link applications (such as D-VOLMET, D-ATIS, D-FIS) (Not included in the Module) </a:t>
            </a:r>
          </a:p>
          <a:p>
            <a:pPr lvl="1"/>
            <a:r>
              <a:rPr lang="en-GB" sz="2600" b="1" dirty="0" smtClean="0">
                <a:solidFill>
                  <a:srgbClr val="00B050"/>
                </a:solidFill>
              </a:rPr>
              <a:t>Airport –CDM </a:t>
            </a:r>
            <a:r>
              <a:rPr lang="en-GB" sz="2600" b="1" dirty="0" smtClean="0">
                <a:solidFill>
                  <a:srgbClr val="00B050"/>
                </a:solidFill>
              </a:rPr>
              <a:t>supported </a:t>
            </a:r>
            <a:r>
              <a:rPr lang="en-GB" sz="2600" b="1" dirty="0" smtClean="0">
                <a:solidFill>
                  <a:srgbClr val="00B050"/>
                </a:solidFill>
              </a:rPr>
              <a:t>by Interconnection of various partners’ information systems</a:t>
            </a:r>
          </a:p>
          <a:p>
            <a:pPr lvl="0">
              <a:buNone/>
            </a:pPr>
            <a:r>
              <a:rPr lang="en-GB" sz="2600" dirty="0" smtClean="0"/>
              <a:t>          </a:t>
            </a:r>
            <a:r>
              <a:rPr lang="en-GB" sz="2600" b="1" dirty="0" smtClean="0">
                <a:solidFill>
                  <a:srgbClr val="00B050"/>
                </a:solidFill>
              </a:rPr>
              <a:t>To be reflected in ANRF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ICAO SIP 2012-ASBU WORKSHOP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Module N° B0-80</a:t>
            </a:r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sz="1800" b="1" dirty="0" smtClean="0"/>
              <a:t> </a:t>
            </a:r>
            <a:r>
              <a:rPr lang="en-US" sz="1800" b="1" dirty="0" smtClean="0"/>
              <a:t>Improved Airport Operations through Airport-CDM</a:t>
            </a:r>
            <a:endParaRPr lang="en-GB" sz="20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ICAO SIP 2012-ASBU WORKSHOP</a:t>
            </a:r>
            <a:endParaRPr lang="en-GB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1143000"/>
          <a:ext cx="8534400" cy="539496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971800"/>
                <a:gridCol w="2717532"/>
                <a:gridCol w="2845068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Summary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GB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Implement collaborative applications that will allow the sharing of surface operations data among the different stakeholders on the airport</a:t>
                      </a: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Main Performance Impact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>
                          <a:latin typeface="+mn-lt"/>
                        </a:rPr>
                        <a:t>KPA-02 capacity; KPA-04 – Efficiency; KPA-05 – </a:t>
                      </a:r>
                      <a:r>
                        <a:rPr lang="en-GB" sz="1600" b="0" dirty="0" smtClean="0">
                          <a:latin typeface="+mn-lt"/>
                        </a:rPr>
                        <a:t>Environment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Operating Environment/Phases of  Flight 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>
                          <a:latin typeface="+mn-lt"/>
                        </a:rPr>
                        <a:t>Aerodrome, Terminal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Applicability Considerations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>
                          <a:latin typeface="+mn-lt"/>
                        </a:rPr>
                        <a:t>Local for equipped/capable fleets </a:t>
                      </a:r>
                      <a:r>
                        <a:rPr lang="en-GB" sz="1600" b="0" dirty="0" smtClean="0">
                          <a:latin typeface="+mn-lt"/>
                        </a:rPr>
                        <a:t>&amp; already </a:t>
                      </a:r>
                      <a:r>
                        <a:rPr lang="en-GB" sz="1600" b="0" dirty="0">
                          <a:latin typeface="+mn-lt"/>
                        </a:rPr>
                        <a:t>established airport surface infrastructure.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Global Concept Component(s)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latin typeface="+mn-lt"/>
                        </a:rPr>
                        <a:t>AO – Airport </a:t>
                      </a:r>
                      <a:r>
                        <a:rPr lang="en-GB" sz="1600" b="0" dirty="0" smtClean="0">
                          <a:latin typeface="+mn-lt"/>
                        </a:rPr>
                        <a:t>Operations IM </a:t>
                      </a:r>
                      <a:r>
                        <a:rPr lang="en-GB" sz="1600" b="0" dirty="0">
                          <a:latin typeface="+mn-lt"/>
                        </a:rPr>
                        <a:t>– Information Management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Global Plan Initiatives (GPI)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latin typeface="+mn-lt"/>
                        </a:rPr>
                        <a:t>- GPI-8 </a:t>
                      </a:r>
                      <a:r>
                        <a:rPr lang="en-GB" sz="1600" b="0" dirty="0">
                          <a:latin typeface="+mn-lt"/>
                        </a:rPr>
                        <a:t>Collaborative airspace design and management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CA" sz="1600" b="0" dirty="0" smtClean="0">
                          <a:latin typeface="+mn-lt"/>
                        </a:rPr>
                        <a:t>GPI-18 </a:t>
                      </a:r>
                      <a:r>
                        <a:rPr lang="fr-CA" sz="1600" b="0" dirty="0">
                          <a:latin typeface="+mn-lt"/>
                        </a:rPr>
                        <a:t>Aeronautical </a:t>
                      </a:r>
                      <a:r>
                        <a:rPr lang="fr-CA" sz="1600" b="0" dirty="0" smtClean="0">
                          <a:latin typeface="+mn-lt"/>
                        </a:rPr>
                        <a:t>information            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CA" sz="1600" b="0" dirty="0" smtClean="0">
                          <a:latin typeface="+mn-lt"/>
                        </a:rPr>
                        <a:t> GPI-22 </a:t>
                      </a:r>
                      <a:r>
                        <a:rPr lang="fr-CA" sz="1600" b="0" dirty="0">
                          <a:latin typeface="+mn-lt"/>
                        </a:rPr>
                        <a:t>Communication infrastructure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Pre-Requisites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>
                          <a:latin typeface="+mn-lt"/>
                        </a:rPr>
                        <a:t>NIL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 rowSpan="6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Global Readiness Checklist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 smtClean="0">
                          <a:latin typeface="+mn-lt"/>
                        </a:rPr>
                        <a:t>Status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>
                          <a:latin typeface="+mn-lt"/>
                        </a:rPr>
                        <a:t>Standards Readiness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>
                          <a:latin typeface="+mn-lt"/>
                        </a:rPr>
                        <a:t>Est. 2013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>
                          <a:latin typeface="+mn-lt"/>
                        </a:rPr>
                        <a:t>Avionics Availability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 smtClean="0">
                          <a:latin typeface="+mn-lt"/>
                          <a:ea typeface="+mn-ea"/>
                          <a:cs typeface="+mn-cs"/>
                        </a:rPr>
                        <a:t>Ready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>
                          <a:latin typeface="+mn-lt"/>
                        </a:rPr>
                        <a:t>Ground System Availability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>
                          <a:latin typeface="+mn-lt"/>
                        </a:rPr>
                        <a:t>Est. 2013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>
                          <a:latin typeface="+mn-lt"/>
                        </a:rPr>
                        <a:t>Procedures Available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>
                          <a:latin typeface="+mn-lt"/>
                        </a:rPr>
                        <a:t>Est. 2013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>
                          <a:latin typeface="+mn-lt"/>
                        </a:rPr>
                        <a:t>Operations Approvals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>
                          <a:latin typeface="+mn-lt"/>
                        </a:rPr>
                        <a:t>Est. 2013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47545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GB" sz="2400" dirty="0" smtClean="0"/>
          </a:p>
          <a:p>
            <a:r>
              <a:rPr lang="en-GB" sz="2800" dirty="0" smtClean="0"/>
              <a:t>The baseline will be operations without airport collaboration tools and operations.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b="1" dirty="0" smtClean="0">
                <a:solidFill>
                  <a:srgbClr val="00B050"/>
                </a:solidFill>
              </a:rPr>
              <a:t>The following baseline elements are not included in the Module but mapped to this Module </a:t>
            </a:r>
          </a:p>
          <a:p>
            <a:pPr marL="742950" lvl="2" indent="-342900"/>
            <a:r>
              <a:rPr lang="en-GB" sz="2800" b="1" dirty="0" smtClean="0">
                <a:solidFill>
                  <a:srgbClr val="00B050"/>
                </a:solidFill>
              </a:rPr>
              <a:t>Aerodrome certification</a:t>
            </a:r>
          </a:p>
          <a:p>
            <a:pPr marL="742950" lvl="2" indent="-342900"/>
            <a:r>
              <a:rPr lang="en-GB" sz="2800" b="1" dirty="0" smtClean="0">
                <a:solidFill>
                  <a:srgbClr val="00B050"/>
                </a:solidFill>
              </a:rPr>
              <a:t>Aerodrome emergency planning</a:t>
            </a:r>
          </a:p>
          <a:p>
            <a:pPr marL="742950" lvl="2" indent="-342900"/>
            <a:r>
              <a:rPr lang="en-GB" sz="2800" b="1" dirty="0" smtClean="0">
                <a:solidFill>
                  <a:srgbClr val="00B050"/>
                </a:solidFill>
              </a:rPr>
              <a:t>Airport planning</a:t>
            </a:r>
          </a:p>
          <a:p>
            <a:pPr marL="742950" lvl="2" indent="-342900"/>
            <a:r>
              <a:rPr lang="en-GB" sz="2800" b="1" dirty="0" smtClean="0">
                <a:solidFill>
                  <a:srgbClr val="00B050"/>
                </a:solidFill>
              </a:rPr>
              <a:t>Heliport operations </a:t>
            </a:r>
          </a:p>
          <a:p>
            <a:pPr marL="742950" lvl="2" indent="-342900"/>
            <a:r>
              <a:rPr lang="en-GB" sz="2800" b="1" dirty="0" smtClean="0">
                <a:solidFill>
                  <a:srgbClr val="00B050"/>
                </a:solidFill>
              </a:rPr>
              <a:t>Data link applications (such as D-VOLMET, D-ATIS, D-FIS) </a:t>
            </a:r>
          </a:p>
          <a:p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B0-80 - Baseline</a:t>
            </a:r>
            <a:r>
              <a:rPr lang="en-GB" sz="8000" dirty="0" smtClean="0"/>
              <a:t/>
            </a:r>
            <a:br>
              <a:rPr lang="en-GB" sz="8000" dirty="0" smtClean="0"/>
            </a:b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524000"/>
            <a:ext cx="8382000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A-CDM</a:t>
            </a:r>
          </a:p>
          <a:p>
            <a:pPr lvl="1"/>
            <a:r>
              <a:rPr lang="en-GB" dirty="0" smtClean="0"/>
              <a:t>Is a set of improved processes supported by the interconnection of various airport stakeholders’ information systems.</a:t>
            </a:r>
          </a:p>
          <a:p>
            <a:pPr lvl="1"/>
            <a:r>
              <a:rPr lang="en-GB" dirty="0" smtClean="0"/>
              <a:t>A-CDM can be a relatively simple, low cost programme.</a:t>
            </a:r>
          </a:p>
          <a:p>
            <a:pPr lvl="1"/>
            <a:r>
              <a:rPr lang="en-GB" dirty="0" smtClean="0"/>
              <a:t>Makes airspace users, ATC and airport operations better aware of their respective situation and actions on a given flight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B0-80 – Change Brought by the Module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B0-80 – Intended Performance Operational Improvement </a:t>
            </a:r>
            <a:endParaRPr lang="en-GB" sz="2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1288811"/>
          <a:ext cx="8610600" cy="5188189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850877"/>
                <a:gridCol w="6759723"/>
              </a:tblGrid>
              <a:tr h="96670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800" b="1" dirty="0"/>
                        <a:t>Capacity</a:t>
                      </a:r>
                      <a:endParaRPr lang="en-GB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GB" sz="2000" dirty="0" smtClean="0"/>
                        <a:t>Enhanced </a:t>
                      </a:r>
                      <a:r>
                        <a:rPr lang="en-GB" sz="2000" dirty="0"/>
                        <a:t>use of existing infrastructure of gate and stands (unlock latent </a:t>
                      </a:r>
                      <a:r>
                        <a:rPr lang="en-GB" sz="2000" dirty="0" smtClean="0"/>
                        <a:t>capacity)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GB" sz="2000" dirty="0" smtClean="0"/>
                        <a:t> Reduced </a:t>
                      </a:r>
                      <a:r>
                        <a:rPr lang="en-GB" sz="2000" dirty="0"/>
                        <a:t>workload, better organisation of the activities to manage </a:t>
                      </a:r>
                      <a:r>
                        <a:rPr lang="en-GB" sz="2000" dirty="0" smtClean="0"/>
                        <a:t>flights</a:t>
                      </a:r>
                      <a:endParaRPr lang="en-GB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</a:tr>
              <a:tr h="133246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800" b="1" dirty="0"/>
                        <a:t>Efficiency</a:t>
                      </a:r>
                      <a:endParaRPr lang="en-GB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GB" sz="2000" dirty="0" smtClean="0"/>
                        <a:t>Increased </a:t>
                      </a:r>
                      <a:r>
                        <a:rPr lang="en-GB" sz="2000" dirty="0"/>
                        <a:t>efficiency of the ATM system for all stakeholders. </a:t>
                      </a:r>
                      <a:endParaRPr lang="en-GB" sz="2000" dirty="0" smtClean="0"/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GB" sz="2000" dirty="0" smtClean="0"/>
                        <a:t> For aircraft </a:t>
                      </a:r>
                      <a:r>
                        <a:rPr lang="en-GB" sz="2000" dirty="0"/>
                        <a:t>operators: improved situational awareness (aircraft status both </a:t>
                      </a:r>
                      <a:r>
                        <a:rPr lang="en-GB" sz="2000" dirty="0" smtClean="0"/>
                        <a:t>home and away</a:t>
                      </a:r>
                      <a:r>
                        <a:rPr lang="en-GB" sz="2000" dirty="0"/>
                        <a:t>), enhanced fleet predictability &amp; punctuality, improved operational efficiency (fleet </a:t>
                      </a:r>
                      <a:r>
                        <a:rPr lang="en-GB" sz="2000" dirty="0" smtClean="0"/>
                        <a:t> management</a:t>
                      </a:r>
                      <a:r>
                        <a:rPr lang="en-GB" sz="2000" dirty="0"/>
                        <a:t>) &amp; reduced </a:t>
                      </a:r>
                      <a:r>
                        <a:rPr lang="en-GB" sz="2000" dirty="0" smtClean="0"/>
                        <a:t>delay; Reduced taxi time; Reduced Fuel</a:t>
                      </a:r>
                      <a:r>
                        <a:rPr lang="en-GB" sz="2000" baseline="0" dirty="0" smtClean="0"/>
                        <a:t> burn; </a:t>
                      </a:r>
                      <a:r>
                        <a:rPr lang="en-GB" sz="2000" dirty="0" smtClean="0"/>
                        <a:t> Lower aircraft engine run time</a:t>
                      </a:r>
                      <a:endParaRPr lang="en-GB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</a:tr>
              <a:tr h="52474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800" b="1" dirty="0"/>
                        <a:t>Environment</a:t>
                      </a:r>
                      <a:endParaRPr lang="en-GB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2000" dirty="0" smtClean="0"/>
                        <a:t>  Reduced Carbon Emissions</a:t>
                      </a:r>
                    </a:p>
                  </a:txBody>
                  <a:tcPr marT="91440" marB="91440"/>
                </a:tc>
              </a:tr>
              <a:tr h="103456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800" b="1" dirty="0"/>
                        <a:t>CBA</a:t>
                      </a:r>
                      <a:endParaRPr lang="en-GB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/>
                        <a:t>The business case has proven to be positive due to the benefits that flights and the other airport operational stakeholders can obtain. </a:t>
                      </a:r>
                      <a:endParaRPr lang="en-GB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524000"/>
            <a:ext cx="8382000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The existing procedures need to be adapted to the collaborative environment in order to provide full benefits. </a:t>
            </a:r>
          </a:p>
          <a:p>
            <a:r>
              <a:rPr lang="en-GB" sz="2800" dirty="0" smtClean="0"/>
              <a:t>These changes will affect the way the pilot, controller, airlines operations and ATFM unit will exchange information and manage the departing queue.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B0-80 – Necessary Procedures (Air &amp; Ground)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524000"/>
            <a:ext cx="8382000" cy="4525963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Avionics</a:t>
            </a:r>
          </a:p>
          <a:p>
            <a:pPr lvl="1"/>
            <a:r>
              <a:rPr lang="en-GB" dirty="0" smtClean="0"/>
              <a:t>No airborne equipment is required.</a:t>
            </a:r>
          </a:p>
          <a:p>
            <a:pPr lvl="1"/>
            <a:endParaRPr lang="en-GB" sz="2000" dirty="0" smtClean="0"/>
          </a:p>
          <a:p>
            <a:r>
              <a:rPr lang="en-GB" sz="2800" b="1" dirty="0" smtClean="0"/>
              <a:t>Ground Systems</a:t>
            </a:r>
          </a:p>
          <a:p>
            <a:pPr lvl="1" algn="just"/>
            <a:r>
              <a:rPr lang="en-GB" sz="2600" dirty="0" smtClean="0"/>
              <a:t>CDM does not require specific new functionalities. </a:t>
            </a:r>
          </a:p>
          <a:p>
            <a:pPr lvl="1" algn="just"/>
            <a:r>
              <a:rPr lang="en-GB" sz="2600" dirty="0" smtClean="0"/>
              <a:t>The difficulty is more to interconnect ground systems depending on the systems in place locally, but experience proves that industrial solutions/support exist. Where available, shared surveillance information may enhance operations.</a:t>
            </a:r>
          </a:p>
          <a:p>
            <a:pPr lvl="1"/>
            <a:endParaRPr lang="en-GB" sz="2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B0-80 – Necessary System Capability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524000"/>
            <a:ext cx="83820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Training in the operational standards and procedures are required for this module</a:t>
            </a:r>
          </a:p>
          <a:p>
            <a:pPr marL="342900" lvl="2" indent="-342900"/>
            <a:r>
              <a:rPr lang="en-GB" sz="3200" dirty="0" smtClean="0"/>
              <a:t>Likewise, the qualifications requirements are identified in the regulatory requirements in Section 6 which form an integral part to the implementation of this module</a:t>
            </a:r>
            <a:endParaRPr lang="en-CA" sz="3200" dirty="0" smtClean="0"/>
          </a:p>
          <a:p>
            <a:endParaRPr lang="en-GB" dirty="0" smtClean="0"/>
          </a:p>
          <a:p>
            <a:pPr lvl="1"/>
            <a:endParaRPr lang="en-GB" sz="2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B0-80 – Training and Qualification Requirements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524000"/>
            <a:ext cx="8382000" cy="4525963"/>
          </a:xfrm>
        </p:spPr>
        <p:txBody>
          <a:bodyPr>
            <a:normAutofit/>
          </a:bodyPr>
          <a:lstStyle/>
          <a:p>
            <a:pPr lvl="0"/>
            <a:r>
              <a:rPr lang="en-GB" dirty="0" smtClean="0"/>
              <a:t>Regulatory/Standardization:  Updates required to the following current published criteria:</a:t>
            </a:r>
          </a:p>
          <a:p>
            <a:pPr lvl="1"/>
            <a:r>
              <a:rPr lang="en-GB" dirty="0" smtClean="0"/>
              <a:t>ICAO Doc 4444, </a:t>
            </a:r>
            <a:r>
              <a:rPr lang="en-GB" i="1" dirty="0" smtClean="0"/>
              <a:t>Procedures for Air Navigation Services — Air Traffic Management;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ICAO CDM Manual. </a:t>
            </a:r>
          </a:p>
          <a:p>
            <a:r>
              <a:rPr lang="en-GB" dirty="0" smtClean="0"/>
              <a:t> Approval Plans:  Updates are required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2800" dirty="0" smtClean="0"/>
              <a:t>Module N° B0-80 –Regulatory/Standardization needs  and Approval Plan(Air&amp; Ground)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1b38e693d0680f30e3feb9efd1187c7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6BF334-298F-42F5-864B-F0BFB2163742}"/>
</file>

<file path=customXml/itemProps2.xml><?xml version="1.0" encoding="utf-8"?>
<ds:datastoreItem xmlns:ds="http://schemas.openxmlformats.org/officeDocument/2006/customXml" ds:itemID="{B108F267-8435-4FF2-8D8D-D53DC7C0DEF2}"/>
</file>

<file path=customXml/itemProps3.xml><?xml version="1.0" encoding="utf-8"?>
<ds:datastoreItem xmlns:ds="http://schemas.openxmlformats.org/officeDocument/2006/customXml" ds:itemID="{422877E6-CBF9-44E3-9D74-7916E4E4533B}"/>
</file>

<file path=docProps/app.xml><?xml version="1.0" encoding="utf-8"?>
<Properties xmlns="http://schemas.openxmlformats.org/officeDocument/2006/extended-properties" xmlns:vt="http://schemas.openxmlformats.org/officeDocument/2006/docPropsVTypes">
  <Template>ICAO</Template>
  <TotalTime>871</TotalTime>
  <Words>861</Words>
  <Application>Microsoft Office PowerPoint</Application>
  <PresentationFormat>On-screen Show (4:3)</PresentationFormat>
  <Paragraphs>134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ICAO</vt:lpstr>
      <vt:lpstr>Aviation System Block Upgrades Module N° B0-80/PIA-1   Improved Airport Operations through Airport-CDM</vt:lpstr>
      <vt:lpstr>Module N° B0-80  Improved Airport Operations through Airport-CDM</vt:lpstr>
      <vt:lpstr>Module N° B0-80 - Baseline </vt:lpstr>
      <vt:lpstr>Module N° B0-80 – Change Brought by the Module</vt:lpstr>
      <vt:lpstr>Module N° B0-80 – Intended Performance Operational Improvement </vt:lpstr>
      <vt:lpstr>Module N° B0-80 – Necessary Procedures (Air &amp; Ground)</vt:lpstr>
      <vt:lpstr>Module N° B0-80 – Necessary System Capability</vt:lpstr>
      <vt:lpstr>Module N° B0-80 – Training and Qualification Requirements</vt:lpstr>
      <vt:lpstr>Module N° B0-80 –Regulatory/Standardization needs  and Approval Plan(Air&amp; Ground)</vt:lpstr>
      <vt:lpstr>Module N° B0-80 – Reference Documents </vt:lpstr>
      <vt:lpstr>Module N° B0-80 Implementation                   - Benefits and elements</vt:lpstr>
      <vt:lpstr>PowerPoint Presentation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lkhammar</dc:creator>
  <cp:lastModifiedBy>Sudarshan, Hindupur</cp:lastModifiedBy>
  <cp:revision>151</cp:revision>
  <dcterms:created xsi:type="dcterms:W3CDTF">2010-09-24T14:59:54Z</dcterms:created>
  <dcterms:modified xsi:type="dcterms:W3CDTF">2012-07-26T20:39:35Z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0x010100B50F5E0313572D40AE70A616AF2D175C</vt:lpwstr>
  </property>
</Properties>
</file>