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handoutMasterIdLst>
    <p:handoutMasterId r:id="rId25"/>
  </p:handoutMasterIdLst>
  <p:sldIdLst>
    <p:sldId id="259" r:id="rId2"/>
    <p:sldId id="279" r:id="rId3"/>
    <p:sldId id="285" r:id="rId4"/>
    <p:sldId id="260" r:id="rId5"/>
    <p:sldId id="263" r:id="rId6"/>
    <p:sldId id="261" r:id="rId7"/>
    <p:sldId id="264" r:id="rId8"/>
    <p:sldId id="280" r:id="rId9"/>
    <p:sldId id="282" r:id="rId10"/>
    <p:sldId id="289" r:id="rId11"/>
    <p:sldId id="281" r:id="rId12"/>
    <p:sldId id="277" r:id="rId13"/>
    <p:sldId id="278" r:id="rId14"/>
    <p:sldId id="262" r:id="rId15"/>
    <p:sldId id="269" r:id="rId16"/>
    <p:sldId id="286" r:id="rId17"/>
    <p:sldId id="272" r:id="rId18"/>
    <p:sldId id="294" r:id="rId19"/>
    <p:sldId id="295" r:id="rId20"/>
    <p:sldId id="291" r:id="rId21"/>
    <p:sldId id="284"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7030A0"/>
    <a:srgbClr val="D31044"/>
    <a:srgbClr val="EA157A"/>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2" autoAdjust="0"/>
  </p:normalViewPr>
  <p:slideViewPr>
    <p:cSldViewPr>
      <p:cViewPr>
        <p:scale>
          <a:sx n="60" d="100"/>
          <a:sy n="60" d="100"/>
        </p:scale>
        <p:origin x="-648" y="6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36390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20840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roadmap comprises 21 interrelated steps that will establish the foundation for a SWIM,</a:t>
            </a:r>
            <a:r>
              <a:rPr lang="en-GB" baseline="0" dirty="0" smtClean="0"/>
              <a:t> from implementation and use of current provisions until the integration of the flight and flow of information in a collaborative environment.</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foundation of the blocks originates from existing, near term implementations, and access to the benefits that already exist in many regions of the world. The intent is to apply key capabilities and performance improvements across other regional and local environments with the same level of performance and associated benefits worldwide.  The block upgrades will allow a structured approach to meet the needs of the individual aviation communities worldwide, while considering the associated business cases.  </a:t>
            </a:r>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Here is</a:t>
            </a:r>
            <a:r>
              <a:rPr lang="en-US" baseline="0" dirty="0" smtClean="0"/>
              <a:t> an example using some of the blocks for one PIA</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146175"/>
          </a:xfrm>
        </p:spPr>
        <p:txBody>
          <a:bodyPr/>
          <a:lstStyle/>
          <a:p>
            <a:r>
              <a:rPr lang="en-GB" b="1" dirty="0" smtClean="0"/>
              <a:t>AIM - implementation</a:t>
            </a:r>
            <a:br>
              <a:rPr lang="en-GB" b="1" dirty="0" smtClean="0"/>
            </a:br>
            <a:endParaRPr lang="en-GB" b="1" i="1" dirty="0"/>
          </a:p>
        </p:txBody>
      </p:sp>
      <p:sp>
        <p:nvSpPr>
          <p:cNvPr id="3" name="Subtitle 2"/>
          <p:cNvSpPr>
            <a:spLocks noGrp="1"/>
          </p:cNvSpPr>
          <p:nvPr>
            <p:ph type="subTitle" idx="1"/>
          </p:nvPr>
        </p:nvSpPr>
        <p:spPr>
          <a:xfrm>
            <a:off x="1371600" y="4419600"/>
            <a:ext cx="6400800" cy="762000"/>
          </a:xfrm>
        </p:spPr>
        <p:txBody>
          <a:bodyPr>
            <a:normAutofit/>
          </a:bodyPr>
          <a:lstStyle/>
          <a:p>
            <a:r>
              <a:rPr lang="en-GB" dirty="0" smtClean="0"/>
              <a:t>Saulo Da Silva</a:t>
            </a:r>
          </a:p>
          <a:p>
            <a:endParaRPr lang="en-GB" dirty="0" smtClean="0"/>
          </a:p>
        </p:txBody>
      </p:sp>
      <p:sp>
        <p:nvSpPr>
          <p:cNvPr id="5" name="Rectangle 4"/>
          <p:cNvSpPr/>
          <p:nvPr/>
        </p:nvSpPr>
        <p:spPr>
          <a:xfrm>
            <a:off x="1828800" y="5867400"/>
            <a:ext cx="6172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smtClean="0">
              <a:latin typeface="Times New Roman" pitchFamily="18" charset="0"/>
              <a:cs typeface="Times New Roman" pitchFamily="18" charset="0"/>
            </a:endParaRPr>
          </a:p>
        </p:txBody>
      </p:sp>
      <p:sp>
        <p:nvSpPr>
          <p:cNvPr id="6" name="Rectangle 5"/>
          <p:cNvSpPr/>
          <p:nvPr/>
        </p:nvSpPr>
        <p:spPr>
          <a:xfrm>
            <a:off x="5486400" y="1828800"/>
            <a:ext cx="3099054" cy="369332"/>
          </a:xfrm>
          <a:prstGeom prst="rect">
            <a:avLst/>
          </a:prstGeom>
        </p:spPr>
        <p:txBody>
          <a:bodyPr wrap="none">
            <a:spAutoFit/>
          </a:bodyPr>
          <a:lstStyle/>
          <a:p>
            <a:r>
              <a:rPr lang="en-US" dirty="0" smtClean="0"/>
              <a:t>SIP/2012/ASBU/Nairobi</a:t>
            </a:r>
            <a:r>
              <a:rPr lang="en-GB" dirty="0" smtClean="0">
                <a:latin typeface="Times New Roman" pitchFamily="18" charset="0"/>
                <a:cs typeface="Times New Roman" pitchFamily="18" charset="0"/>
              </a:rPr>
              <a:t>-WP/17</a:t>
            </a:r>
            <a:endParaRPr lang="en-GB"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3" name="Title 2"/>
          <p:cNvSpPr>
            <a:spLocks noGrp="1"/>
          </p:cNvSpPr>
          <p:nvPr>
            <p:ph type="title"/>
          </p:nvPr>
        </p:nvSpPr>
        <p:spPr/>
        <p:txBody>
          <a:bodyPr anchor="ctr"/>
          <a:lstStyle/>
          <a:p>
            <a:r>
              <a:rPr lang="en-GB" dirty="0" smtClean="0"/>
              <a:t>Developing the AIM Framework</a:t>
            </a:r>
            <a:endParaRPr lang="en-GB" dirty="0"/>
          </a:p>
        </p:txBody>
      </p:sp>
      <p:sp>
        <p:nvSpPr>
          <p:cNvPr id="4" name="Content Placeholder 3"/>
          <p:cNvSpPr>
            <a:spLocks noGrp="1"/>
          </p:cNvSpPr>
          <p:nvPr>
            <p:ph idx="1"/>
          </p:nvPr>
        </p:nvSpPr>
        <p:spPr/>
        <p:txBody>
          <a:bodyPr>
            <a:normAutofit/>
          </a:bodyPr>
          <a:lstStyle/>
          <a:p>
            <a:r>
              <a:rPr lang="en-GB" b="1" dirty="0" smtClean="0">
                <a:solidFill>
                  <a:schemeClr val="bg2">
                    <a:lumMod val="50000"/>
                  </a:schemeClr>
                </a:solidFill>
              </a:rPr>
              <a:t>Annex 15:</a:t>
            </a:r>
          </a:p>
          <a:p>
            <a:pPr lvl="1"/>
            <a:r>
              <a:rPr lang="en-GB" b="1" dirty="0" smtClean="0">
                <a:solidFill>
                  <a:schemeClr val="bg2">
                    <a:lumMod val="50000"/>
                  </a:schemeClr>
                </a:solidFill>
              </a:rPr>
              <a:t>Amendment 37 (2013)</a:t>
            </a:r>
          </a:p>
          <a:p>
            <a:pPr lvl="2"/>
            <a:r>
              <a:rPr lang="en-GB" b="1" dirty="0" smtClean="0">
                <a:solidFill>
                  <a:schemeClr val="bg2">
                    <a:lumMod val="50000"/>
                  </a:schemeClr>
                </a:solidFill>
              </a:rPr>
              <a:t>Introduce AIM elements</a:t>
            </a:r>
          </a:p>
          <a:p>
            <a:pPr lvl="1"/>
            <a:r>
              <a:rPr lang="en-GB" b="1" dirty="0" smtClean="0">
                <a:solidFill>
                  <a:schemeClr val="bg2">
                    <a:lumMod val="50000"/>
                  </a:schemeClr>
                </a:solidFill>
              </a:rPr>
              <a:t> Amendment 38 (2016) </a:t>
            </a:r>
          </a:p>
          <a:p>
            <a:pPr lvl="2"/>
            <a:r>
              <a:rPr lang="en-GB" b="1" dirty="0" smtClean="0">
                <a:solidFill>
                  <a:schemeClr val="bg2">
                    <a:lumMod val="50000"/>
                  </a:schemeClr>
                </a:solidFill>
              </a:rPr>
              <a:t>Fully restructured</a:t>
            </a:r>
          </a:p>
          <a:p>
            <a:r>
              <a:rPr lang="en-GB" b="1" dirty="0" smtClean="0">
                <a:solidFill>
                  <a:schemeClr val="bg2">
                    <a:lumMod val="50000"/>
                  </a:schemeClr>
                </a:solidFill>
              </a:rPr>
              <a:t>Global AIM Operational Concept</a:t>
            </a:r>
          </a:p>
          <a:p>
            <a:r>
              <a:rPr lang="en-GB" b="1" dirty="0" smtClean="0">
                <a:solidFill>
                  <a:schemeClr val="bg2">
                    <a:lumMod val="50000"/>
                  </a:schemeClr>
                </a:solidFill>
              </a:rPr>
              <a:t>IM Roadmap                   GANP</a:t>
            </a:r>
          </a:p>
          <a:p>
            <a:r>
              <a:rPr lang="en-GB" b="1" dirty="0" smtClean="0">
                <a:solidFill>
                  <a:schemeClr val="bg2">
                    <a:lumMod val="50000"/>
                  </a:schemeClr>
                </a:solidFill>
              </a:rPr>
              <a:t>PANS-AIM (2016)</a:t>
            </a:r>
            <a:endParaRPr lang="en-GB" b="1" dirty="0">
              <a:solidFill>
                <a:schemeClr val="bg2">
                  <a:lumMod val="50000"/>
                </a:schemeClr>
              </a:solidFill>
            </a:endParaRPr>
          </a:p>
        </p:txBody>
      </p:sp>
      <p:sp>
        <p:nvSpPr>
          <p:cNvPr id="6" name="Right Arrow 5"/>
          <p:cNvSpPr/>
          <p:nvPr/>
        </p:nvSpPr>
        <p:spPr>
          <a:xfrm>
            <a:off x="3657600" y="4876800"/>
            <a:ext cx="533400" cy="228600"/>
          </a:xfrm>
          <a:prstGeom prst="rightArrow">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3" name="Title 2"/>
          <p:cNvSpPr>
            <a:spLocks noGrp="1"/>
          </p:cNvSpPr>
          <p:nvPr>
            <p:ph type="title"/>
          </p:nvPr>
        </p:nvSpPr>
        <p:spPr/>
        <p:txBody>
          <a:bodyPr anchor="ctr"/>
          <a:lstStyle/>
          <a:p>
            <a:r>
              <a:rPr lang="en-GB" dirty="0" smtClean="0"/>
              <a:t>AIM Provisions Framework</a:t>
            </a:r>
            <a:endParaRPr lang="en-GB" dirty="0"/>
          </a:p>
        </p:txBody>
      </p:sp>
      <p:graphicFrame>
        <p:nvGraphicFramePr>
          <p:cNvPr id="7" name="Content Placeholder 6"/>
          <p:cNvGraphicFramePr>
            <a:graphicFrameLocks noGrp="1"/>
          </p:cNvGraphicFramePr>
          <p:nvPr>
            <p:ph idx="1"/>
          </p:nvPr>
        </p:nvGraphicFramePr>
        <p:xfrm>
          <a:off x="457200" y="1600200"/>
          <a:ext cx="8229600" cy="4145280"/>
        </p:xfrm>
        <a:graphic>
          <a:graphicData uri="http://schemas.openxmlformats.org/drawingml/2006/table">
            <a:tbl>
              <a:tblPr firstRow="1" bandRow="1">
                <a:tableStyleId>{F5AB1C69-6EDB-4FF4-983F-18BD219EF322}</a:tableStyleId>
              </a:tblPr>
              <a:tblGrid>
                <a:gridCol w="1752600"/>
                <a:gridCol w="4038600"/>
                <a:gridCol w="2438400"/>
              </a:tblGrid>
              <a:tr h="685800">
                <a:tc>
                  <a:txBody>
                    <a:bodyPr/>
                    <a:lstStyle/>
                    <a:p>
                      <a:pPr algn="ctr"/>
                      <a:r>
                        <a:rPr lang="en-GB" sz="2800" dirty="0" smtClean="0">
                          <a:solidFill>
                            <a:schemeClr val="bg2">
                              <a:lumMod val="50000"/>
                            </a:schemeClr>
                          </a:solidFill>
                        </a:rPr>
                        <a:t>Document</a:t>
                      </a:r>
                      <a:endParaRPr lang="en-GB" sz="2800" dirty="0">
                        <a:solidFill>
                          <a:schemeClr val="bg2">
                            <a:lumMod val="50000"/>
                          </a:schemeClr>
                        </a:solidFill>
                      </a:endParaRPr>
                    </a:p>
                  </a:txBody>
                  <a:tcPr/>
                </a:tc>
                <a:tc>
                  <a:txBody>
                    <a:bodyPr/>
                    <a:lstStyle/>
                    <a:p>
                      <a:pPr algn="ctr"/>
                      <a:r>
                        <a:rPr lang="en-GB" sz="2800" dirty="0" smtClean="0">
                          <a:solidFill>
                            <a:schemeClr val="bg2">
                              <a:lumMod val="50000"/>
                            </a:schemeClr>
                          </a:solidFill>
                        </a:rPr>
                        <a:t>Function and Content</a:t>
                      </a:r>
                      <a:endParaRPr lang="en-GB" sz="2800" dirty="0">
                        <a:solidFill>
                          <a:schemeClr val="bg2">
                            <a:lumMod val="50000"/>
                          </a:schemeClr>
                        </a:solidFill>
                      </a:endParaRPr>
                    </a:p>
                  </a:txBody>
                  <a:tcPr/>
                </a:tc>
                <a:tc>
                  <a:txBody>
                    <a:bodyPr/>
                    <a:lstStyle/>
                    <a:p>
                      <a:pPr algn="ctr"/>
                      <a:r>
                        <a:rPr lang="en-GB" sz="2800" dirty="0" smtClean="0">
                          <a:solidFill>
                            <a:schemeClr val="bg2">
                              <a:lumMod val="50000"/>
                            </a:schemeClr>
                          </a:solidFill>
                        </a:rPr>
                        <a:t>Primary Audience</a:t>
                      </a:r>
                      <a:endParaRPr lang="en-GB" sz="2800" dirty="0">
                        <a:solidFill>
                          <a:schemeClr val="bg2">
                            <a:lumMod val="50000"/>
                          </a:schemeClr>
                        </a:solidFill>
                      </a:endParaRPr>
                    </a:p>
                  </a:txBody>
                  <a:tcPr/>
                </a:tc>
              </a:tr>
              <a:tr h="370840">
                <a:tc>
                  <a:txBody>
                    <a:bodyPr/>
                    <a:lstStyle/>
                    <a:p>
                      <a:r>
                        <a:rPr lang="en-GB" sz="2400" b="1" dirty="0" smtClean="0">
                          <a:solidFill>
                            <a:schemeClr val="bg2">
                              <a:lumMod val="50000"/>
                            </a:schemeClr>
                          </a:solidFill>
                        </a:rPr>
                        <a:t>Annex 15</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Requirements</a:t>
                      </a:r>
                      <a:r>
                        <a:rPr lang="en-GB" sz="2400" b="1" baseline="0" dirty="0" smtClean="0">
                          <a:solidFill>
                            <a:schemeClr val="bg2">
                              <a:lumMod val="50000"/>
                            </a:schemeClr>
                          </a:solidFill>
                        </a:rPr>
                        <a:t> and performance specifications</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States</a:t>
                      </a:r>
                      <a:endParaRPr lang="en-GB" sz="2400" b="1" dirty="0">
                        <a:solidFill>
                          <a:schemeClr val="bg2">
                            <a:lumMod val="50000"/>
                          </a:schemeClr>
                        </a:solidFill>
                      </a:endParaRPr>
                    </a:p>
                  </a:txBody>
                  <a:tcPr/>
                </a:tc>
              </a:tr>
              <a:tr h="370840">
                <a:tc>
                  <a:txBody>
                    <a:bodyPr/>
                    <a:lstStyle/>
                    <a:p>
                      <a:r>
                        <a:rPr lang="en-GB" sz="2400" b="1" dirty="0" smtClean="0">
                          <a:solidFill>
                            <a:schemeClr val="bg2">
                              <a:lumMod val="50000"/>
                            </a:schemeClr>
                          </a:solidFill>
                        </a:rPr>
                        <a:t>PANS-AIM</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Procedures,</a:t>
                      </a:r>
                      <a:r>
                        <a:rPr lang="en-GB" sz="2400" b="1" baseline="0" dirty="0" smtClean="0">
                          <a:solidFill>
                            <a:schemeClr val="bg2">
                              <a:lumMod val="50000"/>
                            </a:schemeClr>
                          </a:solidFill>
                        </a:rPr>
                        <a:t> processes, formats, technical specifications</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States and service</a:t>
                      </a:r>
                      <a:r>
                        <a:rPr lang="en-GB" sz="2400" b="1" baseline="0" dirty="0" smtClean="0">
                          <a:solidFill>
                            <a:schemeClr val="bg2">
                              <a:lumMod val="50000"/>
                            </a:schemeClr>
                          </a:solidFill>
                        </a:rPr>
                        <a:t> delivery organizations</a:t>
                      </a:r>
                      <a:endParaRPr lang="en-GB" sz="2400" b="1" dirty="0">
                        <a:solidFill>
                          <a:schemeClr val="bg2">
                            <a:lumMod val="50000"/>
                          </a:schemeClr>
                        </a:solidFill>
                      </a:endParaRPr>
                    </a:p>
                  </a:txBody>
                  <a:tcPr/>
                </a:tc>
              </a:tr>
              <a:tr h="370840">
                <a:tc>
                  <a:txBody>
                    <a:bodyPr/>
                    <a:lstStyle/>
                    <a:p>
                      <a:r>
                        <a:rPr lang="en-GB" sz="2400" b="1" dirty="0" smtClean="0">
                          <a:solidFill>
                            <a:schemeClr val="bg2">
                              <a:lumMod val="50000"/>
                            </a:schemeClr>
                          </a:solidFill>
                        </a:rPr>
                        <a:t>AIS</a:t>
                      </a:r>
                      <a:r>
                        <a:rPr lang="en-GB" sz="2400" b="1" baseline="0" dirty="0" smtClean="0">
                          <a:solidFill>
                            <a:schemeClr val="bg2">
                              <a:lumMod val="50000"/>
                            </a:schemeClr>
                          </a:solidFill>
                        </a:rPr>
                        <a:t> (AIM) Manual</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Best practices;</a:t>
                      </a:r>
                      <a:r>
                        <a:rPr lang="en-GB" sz="2400" b="1" baseline="0" dirty="0" smtClean="0">
                          <a:solidFill>
                            <a:schemeClr val="bg2">
                              <a:lumMod val="50000"/>
                            </a:schemeClr>
                          </a:solidFill>
                        </a:rPr>
                        <a:t> guidance on application and implementation</a:t>
                      </a:r>
                      <a:endParaRPr lang="en-GB" sz="2400" b="1" dirty="0">
                        <a:solidFill>
                          <a:schemeClr val="bg2">
                            <a:lumMod val="50000"/>
                          </a:schemeClr>
                        </a:solidFill>
                      </a:endParaRPr>
                    </a:p>
                  </a:txBody>
                  <a:tcPr/>
                </a:tc>
                <a:tc>
                  <a:txBody>
                    <a:bodyPr/>
                    <a:lstStyle/>
                    <a:p>
                      <a:r>
                        <a:rPr lang="en-GB" sz="2400" b="1" dirty="0" smtClean="0">
                          <a:solidFill>
                            <a:schemeClr val="bg2">
                              <a:lumMod val="50000"/>
                            </a:schemeClr>
                          </a:solidFill>
                        </a:rPr>
                        <a:t>Service</a:t>
                      </a:r>
                      <a:r>
                        <a:rPr lang="en-GB" sz="2400" b="1" baseline="0" dirty="0" smtClean="0">
                          <a:solidFill>
                            <a:schemeClr val="bg2">
                              <a:lumMod val="50000"/>
                            </a:schemeClr>
                          </a:solidFill>
                        </a:rPr>
                        <a:t> delivery organizations</a:t>
                      </a:r>
                      <a:endParaRPr lang="en-GB" sz="2400" b="1" dirty="0">
                        <a:solidFill>
                          <a:schemeClr val="bg2">
                            <a:lumMod val="50000"/>
                          </a:schemeClr>
                        </a:solidFill>
                      </a:endParaRPr>
                    </a:p>
                  </a:txBody>
                  <a:tcPr/>
                </a:tc>
              </a:tr>
            </a:tbl>
          </a:graphicData>
        </a:graphic>
      </p:graphicFrame>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Structural Implementations –</a:t>
            </a:r>
            <a:br>
              <a:rPr lang="en-GB" dirty="0" smtClean="0"/>
            </a:br>
            <a:r>
              <a:rPr lang="en-GB" dirty="0" smtClean="0"/>
              <a:t>The bigger picture</a:t>
            </a:r>
            <a:endParaRPr lang="en-GB" dirty="0"/>
          </a:p>
        </p:txBody>
      </p:sp>
      <p:sp>
        <p:nvSpPr>
          <p:cNvPr id="3" name="Slide Number Placeholder 2"/>
          <p:cNvSpPr>
            <a:spLocks noGrp="1"/>
          </p:cNvSpPr>
          <p:nvPr>
            <p:ph type="sldNum" sz="quarter" idx="12"/>
          </p:nvPr>
        </p:nvSpPr>
        <p:spPr/>
        <p:txBody>
          <a:bodyPr/>
          <a:lstStyle/>
          <a:p>
            <a:fld id="{C97275D5-4C12-42FF-82D2-635AEC9DB89A}" type="slidenum">
              <a:rPr lang="en-US" smtClean="0"/>
              <a:pPr/>
              <a:t>12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304800" y="1295400"/>
            <a:ext cx="2319867" cy="298268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905000" y="2819400"/>
            <a:ext cx="2303145" cy="2971800"/>
          </a:xfrm>
          <a:prstGeom prst="rect">
            <a:avLst/>
          </a:prstGeom>
          <a:noFill/>
          <a:ln w="9525">
            <a:noFill/>
            <a:miter lim="800000"/>
            <a:headEnd/>
            <a:tailEnd/>
          </a:ln>
        </p:spPr>
      </p:pic>
      <p:graphicFrame>
        <p:nvGraphicFramePr>
          <p:cNvPr id="4" name="Object 2"/>
          <p:cNvGraphicFramePr>
            <a:graphicFrameLocks noChangeAspect="1"/>
          </p:cNvGraphicFramePr>
          <p:nvPr/>
        </p:nvGraphicFramePr>
        <p:xfrm>
          <a:off x="228600" y="5867400"/>
          <a:ext cx="8716963" cy="374650"/>
        </p:xfrm>
        <a:graphic>
          <a:graphicData uri="http://schemas.openxmlformats.org/presentationml/2006/ole">
            <mc:AlternateContent xmlns:mc="http://schemas.openxmlformats.org/markup-compatibility/2006">
              <mc:Choice xmlns:v="urn:schemas-microsoft-com:vml" Requires="v">
                <p:oleObj spid="_x0000_s2052" name="Visio" r:id="rId5" imgW="8717375" imgH="374618" progId="">
                  <p:embed/>
                </p:oleObj>
              </mc:Choice>
              <mc:Fallback>
                <p:oleObj name="Visio" r:id="rId5" imgW="8717375" imgH="374618"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867400"/>
                        <a:ext cx="87169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800600" y="1600200"/>
            <a:ext cx="3962400" cy="4278094"/>
          </a:xfrm>
          <a:prstGeom prst="rect">
            <a:avLst/>
          </a:prstGeom>
          <a:noFill/>
        </p:spPr>
        <p:txBody>
          <a:bodyPr wrap="square" rtlCol="0">
            <a:spAutoFit/>
          </a:bodyPr>
          <a:lstStyle/>
          <a:p>
            <a:pPr marL="231775" indent="-231775">
              <a:spcAft>
                <a:spcPts val="2400"/>
              </a:spcAft>
              <a:buFont typeface="Arial" pitchFamily="34" charset="0"/>
              <a:buChar char="•"/>
            </a:pPr>
            <a:r>
              <a:rPr lang="en-GB" sz="2800" b="1" dirty="0" smtClean="0">
                <a:solidFill>
                  <a:schemeClr val="bg2">
                    <a:lumMod val="50000"/>
                  </a:schemeClr>
                </a:solidFill>
              </a:rPr>
              <a:t>Global ATM Operational Concept has a target implementation horizon of 2020-2025</a:t>
            </a:r>
          </a:p>
          <a:p>
            <a:pPr marL="231775" indent="-231775">
              <a:buFont typeface="Arial" pitchFamily="34" charset="0"/>
              <a:buChar char="•"/>
            </a:pPr>
            <a:r>
              <a:rPr lang="en-GB" sz="2800" b="1" dirty="0" smtClean="0">
                <a:solidFill>
                  <a:schemeClr val="bg2">
                    <a:lumMod val="50000"/>
                  </a:schemeClr>
                </a:solidFill>
              </a:rPr>
              <a:t>ATM requirements expand the OC and provide the basis for ATM development</a:t>
            </a:r>
            <a:endParaRPr lang="en-GB" sz="2800" b="1" dirty="0">
              <a:solidFill>
                <a:schemeClr val="bg2">
                  <a:lumMod val="50000"/>
                </a:schemeClr>
              </a:solidFill>
            </a:endParaRPr>
          </a:p>
        </p:txBody>
      </p:sp>
      <p:sp>
        <p:nvSpPr>
          <p:cNvPr id="8" name="Footer Placeholder 7"/>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ATM Operational Concept</a:t>
            </a:r>
            <a:endParaRPr lang="en-GB" dirty="0"/>
          </a:p>
        </p:txBody>
      </p:sp>
      <p:sp>
        <p:nvSpPr>
          <p:cNvPr id="3" name="Slide Number Placeholder 2"/>
          <p:cNvSpPr>
            <a:spLocks noGrp="1"/>
          </p:cNvSpPr>
          <p:nvPr>
            <p:ph type="sldNum" sz="quarter" idx="12"/>
          </p:nvPr>
        </p:nvSpPr>
        <p:spPr/>
        <p:txBody>
          <a:bodyPr/>
          <a:lstStyle/>
          <a:p>
            <a:fld id="{C97275D5-4C12-42FF-82D2-635AEC9DB89A}" type="slidenum">
              <a:rPr lang="en-US" smtClean="0"/>
              <a:pPr/>
              <a:t>13</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457200" y="1600200"/>
            <a:ext cx="4400550" cy="4400550"/>
          </a:xfrm>
          <a:prstGeom prst="rect">
            <a:avLst/>
          </a:prstGeom>
          <a:noFill/>
          <a:ln w="9525">
            <a:noFill/>
            <a:miter lim="800000"/>
            <a:headEnd/>
            <a:tailEnd/>
          </a:ln>
        </p:spPr>
      </p:pic>
      <p:sp>
        <p:nvSpPr>
          <p:cNvPr id="5" name="TextBox 4"/>
          <p:cNvSpPr txBox="1"/>
          <p:nvPr/>
        </p:nvSpPr>
        <p:spPr>
          <a:xfrm>
            <a:off x="5029200" y="1600200"/>
            <a:ext cx="3733800" cy="4955203"/>
          </a:xfrm>
          <a:prstGeom prst="rect">
            <a:avLst/>
          </a:prstGeom>
          <a:noFill/>
        </p:spPr>
        <p:txBody>
          <a:bodyPr wrap="square" rtlCol="0">
            <a:spAutoFit/>
          </a:bodyPr>
          <a:lstStyle/>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7 inter-related concept components</a:t>
            </a:r>
          </a:p>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Describes a “vision of achievable benefits”</a:t>
            </a:r>
          </a:p>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Information is a overarching dimension linking all components</a:t>
            </a:r>
          </a:p>
          <a:p>
            <a:pPr marL="287338" indent="-287338">
              <a:spcAft>
                <a:spcPts val="1200"/>
              </a:spcAft>
              <a:buFont typeface="Arial" pitchFamily="34" charset="0"/>
              <a:buChar char="•"/>
              <a:tabLst>
                <a:tab pos="287338" algn="l"/>
              </a:tabLst>
            </a:pPr>
            <a:r>
              <a:rPr lang="en-GB" sz="2800" b="1" dirty="0" smtClean="0">
                <a:solidFill>
                  <a:schemeClr val="bg2">
                    <a:lumMod val="50000"/>
                  </a:schemeClr>
                </a:solidFill>
              </a:rPr>
              <a:t>CDM is a key process</a:t>
            </a:r>
            <a:endParaRPr lang="en-GB" sz="2400" b="1" dirty="0" smtClean="0">
              <a:solidFill>
                <a:schemeClr val="bg2">
                  <a:lumMod val="50000"/>
                </a:schemeClr>
              </a:solidFill>
            </a:endParaRPr>
          </a:p>
          <a:p>
            <a:pPr marL="287338" indent="-287338">
              <a:buFont typeface="Arial" pitchFamily="34" charset="0"/>
              <a:buChar char="•"/>
              <a:tabLst>
                <a:tab pos="287338" algn="l"/>
              </a:tabLst>
            </a:pPr>
            <a:endParaRPr lang="en-GB" sz="2400" b="1" dirty="0">
              <a:solidFill>
                <a:schemeClr val="bg2">
                  <a:lumMod val="50000"/>
                </a:schemeClr>
              </a:solidFill>
            </a:endParaRPr>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14</a:t>
            </a:fld>
            <a:endParaRPr lang="en-US"/>
          </a:p>
        </p:txBody>
      </p:sp>
      <p:sp>
        <p:nvSpPr>
          <p:cNvPr id="3" name="Title 2"/>
          <p:cNvSpPr>
            <a:spLocks noGrp="1"/>
          </p:cNvSpPr>
          <p:nvPr>
            <p:ph type="title"/>
          </p:nvPr>
        </p:nvSpPr>
        <p:spPr/>
        <p:txBody>
          <a:bodyPr anchor="ctr"/>
          <a:lstStyle/>
          <a:p>
            <a:r>
              <a:rPr lang="en-GB" dirty="0" smtClean="0"/>
              <a:t>Information is the key enabler</a:t>
            </a:r>
            <a:endParaRPr lang="en-GB" dirty="0"/>
          </a:p>
        </p:txBody>
      </p:sp>
      <p:sp>
        <p:nvSpPr>
          <p:cNvPr id="4" name="Content Placeholder 3"/>
          <p:cNvSpPr>
            <a:spLocks noGrp="1"/>
          </p:cNvSpPr>
          <p:nvPr>
            <p:ph idx="1"/>
          </p:nvPr>
        </p:nvSpPr>
        <p:spPr/>
        <p:txBody>
          <a:bodyPr>
            <a:normAutofit lnSpcReduction="10000"/>
          </a:bodyPr>
          <a:lstStyle/>
          <a:p>
            <a:pPr marL="0" indent="0">
              <a:buNone/>
            </a:pPr>
            <a:r>
              <a:rPr lang="en-GB" b="1" dirty="0" smtClean="0">
                <a:solidFill>
                  <a:schemeClr val="bg2">
                    <a:lumMod val="50000"/>
                  </a:schemeClr>
                </a:solidFill>
              </a:rPr>
              <a:t>The delivery of timely, quality assured information as needed across:</a:t>
            </a:r>
          </a:p>
          <a:p>
            <a:pPr marL="914400" indent="-457200"/>
            <a:r>
              <a:rPr lang="en-GB" b="1" dirty="0" smtClean="0">
                <a:solidFill>
                  <a:schemeClr val="bg2">
                    <a:lumMod val="50000"/>
                  </a:schemeClr>
                </a:solidFill>
              </a:rPr>
              <a:t>Multiple Domains</a:t>
            </a:r>
          </a:p>
          <a:p>
            <a:pPr marL="914400" indent="-457200"/>
            <a:r>
              <a:rPr lang="en-GB" b="1" dirty="0" smtClean="0">
                <a:solidFill>
                  <a:schemeClr val="bg2">
                    <a:lumMod val="50000"/>
                  </a:schemeClr>
                </a:solidFill>
              </a:rPr>
              <a:t>Multiple Providers</a:t>
            </a:r>
          </a:p>
          <a:p>
            <a:pPr marL="914400" indent="-457200"/>
            <a:r>
              <a:rPr lang="en-GB" b="1" dirty="0" smtClean="0">
                <a:solidFill>
                  <a:schemeClr val="bg2">
                    <a:lumMod val="50000"/>
                  </a:schemeClr>
                </a:solidFill>
              </a:rPr>
              <a:t>Multiple users</a:t>
            </a:r>
          </a:p>
          <a:p>
            <a:pPr marL="914400" indent="-457200"/>
            <a:r>
              <a:rPr lang="en-GB" b="1" dirty="0" smtClean="0">
                <a:solidFill>
                  <a:schemeClr val="bg2">
                    <a:lumMod val="50000"/>
                  </a:schemeClr>
                </a:solidFill>
              </a:rPr>
              <a:t>Multiple applications</a:t>
            </a:r>
          </a:p>
          <a:p>
            <a:pPr marL="914400" indent="-457200"/>
            <a:r>
              <a:rPr lang="en-GB" b="1" dirty="0" smtClean="0">
                <a:solidFill>
                  <a:schemeClr val="bg2">
                    <a:lumMod val="50000"/>
                  </a:schemeClr>
                </a:solidFill>
              </a:rPr>
              <a:t>Multiple communication modes</a:t>
            </a:r>
          </a:p>
          <a:p>
            <a:pPr marL="914400" indent="-457200"/>
            <a:r>
              <a:rPr lang="en-GB" b="1" dirty="0" smtClean="0">
                <a:solidFill>
                  <a:schemeClr val="bg2">
                    <a:lumMod val="50000"/>
                  </a:schemeClr>
                </a:solidFill>
              </a:rPr>
              <a:t>Multiple Modernization Programs</a:t>
            </a:r>
            <a:endParaRPr lang="en-GB" b="1" dirty="0">
              <a:solidFill>
                <a:schemeClr val="bg2">
                  <a:lumMod val="50000"/>
                </a:schemeClr>
              </a:solidFill>
            </a:endParaRP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15</a:t>
            </a:fld>
            <a:endParaRPr lang="en-US"/>
          </a:p>
        </p:txBody>
      </p:sp>
      <p:sp>
        <p:nvSpPr>
          <p:cNvPr id="3" name="Title 2"/>
          <p:cNvSpPr>
            <a:spLocks noGrp="1"/>
          </p:cNvSpPr>
          <p:nvPr>
            <p:ph type="title"/>
          </p:nvPr>
        </p:nvSpPr>
        <p:spPr/>
        <p:txBody>
          <a:bodyPr anchor="ctr"/>
          <a:lstStyle/>
          <a:p>
            <a:r>
              <a:rPr lang="en-US" dirty="0" smtClean="0"/>
              <a:t>Planning and development is underway</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6" name="Picture 5" descr="SESAR logo.bmp"/>
          <p:cNvPicPr>
            <a:picLocks noChangeAspect="1"/>
          </p:cNvPicPr>
          <p:nvPr/>
        </p:nvPicPr>
        <p:blipFill>
          <a:blip r:embed="rId3" cstate="print"/>
          <a:stretch>
            <a:fillRect/>
          </a:stretch>
        </p:blipFill>
        <p:spPr>
          <a:xfrm>
            <a:off x="4648200" y="2133600"/>
            <a:ext cx="2376310" cy="1524000"/>
          </a:xfrm>
          <a:prstGeom prst="rect">
            <a:avLst/>
          </a:prstGeom>
        </p:spPr>
      </p:pic>
      <p:pic>
        <p:nvPicPr>
          <p:cNvPr id="7" name="Picture 6" descr="nextgen_gate_to_gate.png"/>
          <p:cNvPicPr>
            <a:picLocks noChangeAspect="1"/>
          </p:cNvPicPr>
          <p:nvPr/>
        </p:nvPicPr>
        <p:blipFill>
          <a:blip r:embed="rId4" cstate="print"/>
          <a:stretch>
            <a:fillRect/>
          </a:stretch>
        </p:blipFill>
        <p:spPr>
          <a:xfrm>
            <a:off x="762000" y="2057400"/>
            <a:ext cx="2819400" cy="1677543"/>
          </a:xfrm>
          <a:prstGeom prst="rect">
            <a:avLst/>
          </a:prstGeom>
        </p:spPr>
      </p:pic>
      <p:pic>
        <p:nvPicPr>
          <p:cNvPr id="8" name="Picture 7" descr="CARATS.JPG"/>
          <p:cNvPicPr>
            <a:picLocks noChangeAspect="1"/>
          </p:cNvPicPr>
          <p:nvPr/>
        </p:nvPicPr>
        <p:blipFill>
          <a:blip r:embed="rId5" cstate="print"/>
          <a:stretch>
            <a:fillRect/>
          </a:stretch>
        </p:blipFill>
        <p:spPr>
          <a:xfrm>
            <a:off x="3124200" y="4038600"/>
            <a:ext cx="3124200" cy="1924119"/>
          </a:xfrm>
          <a:prstGeom prst="rect">
            <a:avLst/>
          </a:prstGeom>
        </p:spPr>
      </p:pic>
      <p:sp>
        <p:nvSpPr>
          <p:cNvPr id="10" name="Rectangle 9"/>
          <p:cNvSpPr/>
          <p:nvPr/>
        </p:nvSpPr>
        <p:spPr>
          <a:xfrm>
            <a:off x="609600" y="1447800"/>
            <a:ext cx="5581208" cy="461665"/>
          </a:xfrm>
          <a:prstGeom prst="rect">
            <a:avLst/>
          </a:prstGeom>
        </p:spPr>
        <p:txBody>
          <a:bodyPr wrap="none">
            <a:spAutoFit/>
          </a:bodyPr>
          <a:lstStyle/>
          <a:p>
            <a:r>
              <a:rPr lang="en-US" sz="2400" b="1" dirty="0" smtClean="0">
                <a:solidFill>
                  <a:schemeClr val="bg2">
                    <a:lumMod val="50000"/>
                  </a:schemeClr>
                </a:solidFill>
              </a:rPr>
              <a:t>A number of planned implementations……</a:t>
            </a:r>
            <a:endParaRPr lang="en-GB" sz="2400" b="1" dirty="0">
              <a:solidFill>
                <a:schemeClr val="bg2">
                  <a:lumMod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ICAO SIP 2012 - ASBU workshops</a:t>
            </a:r>
            <a:endParaRPr lang="en-US" dirty="0"/>
          </a:p>
        </p:txBody>
      </p:sp>
      <p:pic>
        <p:nvPicPr>
          <p:cNvPr id="4" name="Picture 3" descr="Puzzle box.JPG"/>
          <p:cNvPicPr>
            <a:picLocks noChangeAspect="1"/>
          </p:cNvPicPr>
          <p:nvPr/>
        </p:nvPicPr>
        <p:blipFill>
          <a:blip r:embed="rId3" cstate="print">
            <a:duotone>
              <a:schemeClr val="bg2">
                <a:shade val="45000"/>
                <a:satMod val="135000"/>
              </a:schemeClr>
              <a:prstClr val="white"/>
            </a:duotone>
          </a:blip>
          <a:stretch>
            <a:fillRect/>
          </a:stretch>
        </p:blipFill>
        <p:spPr>
          <a:xfrm>
            <a:off x="5791200" y="1371600"/>
            <a:ext cx="1228725" cy="2819400"/>
          </a:xfrm>
          <a:prstGeom prst="rect">
            <a:avLst/>
          </a:prstGeom>
        </p:spPr>
      </p:pic>
      <p:pic>
        <p:nvPicPr>
          <p:cNvPr id="5" name="Picture 4" descr="Puzzle box.JPG"/>
          <p:cNvPicPr>
            <a:picLocks noChangeAspect="1"/>
          </p:cNvPicPr>
          <p:nvPr/>
        </p:nvPicPr>
        <p:blipFill>
          <a:blip r:embed="rId3" cstate="print">
            <a:duotone>
              <a:schemeClr val="bg2">
                <a:shade val="45000"/>
                <a:satMod val="135000"/>
              </a:schemeClr>
              <a:prstClr val="white"/>
            </a:duotone>
          </a:blip>
          <a:stretch>
            <a:fillRect/>
          </a:stretch>
        </p:blipFill>
        <p:spPr>
          <a:xfrm>
            <a:off x="7086600" y="1371600"/>
            <a:ext cx="1228725" cy="2819400"/>
          </a:xfrm>
          <a:prstGeom prst="rect">
            <a:avLst/>
          </a:prstGeom>
        </p:spPr>
      </p:pic>
      <p:pic>
        <p:nvPicPr>
          <p:cNvPr id="6" name="Picture 5" descr="Puzzle box.JPG"/>
          <p:cNvPicPr>
            <a:picLocks noChangeAspect="1"/>
          </p:cNvPicPr>
          <p:nvPr/>
        </p:nvPicPr>
        <p:blipFill>
          <a:blip r:embed="rId4" cstate="print">
            <a:duotone>
              <a:schemeClr val="bg2">
                <a:shade val="45000"/>
                <a:satMod val="135000"/>
              </a:schemeClr>
              <a:prstClr val="white"/>
            </a:duotone>
          </a:blip>
          <a:stretch>
            <a:fillRect/>
          </a:stretch>
        </p:blipFill>
        <p:spPr>
          <a:xfrm>
            <a:off x="2971800" y="2286000"/>
            <a:ext cx="990600" cy="854150"/>
          </a:xfrm>
          <a:prstGeom prst="rect">
            <a:avLst/>
          </a:prstGeom>
        </p:spPr>
      </p:pic>
      <p:pic>
        <p:nvPicPr>
          <p:cNvPr id="7" name="Picture 6" descr="Puzzle box.JPG"/>
          <p:cNvPicPr>
            <a:picLocks noChangeAspect="1"/>
          </p:cNvPicPr>
          <p:nvPr/>
        </p:nvPicPr>
        <p:blipFill>
          <a:blip r:embed="rId3" cstate="print">
            <a:duotone>
              <a:schemeClr val="bg2">
                <a:shade val="45000"/>
                <a:satMod val="135000"/>
              </a:schemeClr>
              <a:prstClr val="white"/>
            </a:duotone>
          </a:blip>
          <a:stretch>
            <a:fillRect/>
          </a:stretch>
        </p:blipFill>
        <p:spPr>
          <a:xfrm>
            <a:off x="4419600" y="1371600"/>
            <a:ext cx="1228725" cy="2819400"/>
          </a:xfrm>
          <a:prstGeom prst="rect">
            <a:avLst/>
          </a:prstGeom>
        </p:spPr>
      </p:pic>
      <p:sp>
        <p:nvSpPr>
          <p:cNvPr id="8" name="Slide Number Placeholder 1"/>
          <p:cNvSpPr>
            <a:spLocks noGrp="1"/>
          </p:cNvSpPr>
          <p:nvPr>
            <p:ph type="sldNum" sz="quarter" idx="12"/>
          </p:nvPr>
        </p:nvSpPr>
        <p:spPr>
          <a:xfrm>
            <a:off x="6019800" y="6629400"/>
            <a:ext cx="3124200" cy="228600"/>
          </a:xfrm>
        </p:spPr>
        <p:txBody>
          <a:bodyPr/>
          <a:lstStyle/>
          <a:p>
            <a:fld id="{C97275D5-4C12-42FF-82D2-635AEC9DB89A}" type="slidenum">
              <a:rPr lang="en-US" smtClean="0"/>
              <a:pPr/>
              <a:t>16</a:t>
            </a:fld>
            <a:endParaRPr lang="en-US"/>
          </a:p>
        </p:txBody>
      </p:sp>
      <p:sp>
        <p:nvSpPr>
          <p:cNvPr id="9" name="Title 2"/>
          <p:cNvSpPr txBox="1">
            <a:spLocks/>
          </p:cNvSpPr>
          <p:nvPr/>
        </p:nvSpPr>
        <p:spPr>
          <a:xfrm>
            <a:off x="0" y="0"/>
            <a:ext cx="9144000" cy="1143000"/>
          </a:xfrm>
          <a:prstGeom prst="rect">
            <a:avLst/>
          </a:prstGeom>
          <a:noFill/>
        </p:spPr>
        <p:txBody>
          <a:bodyPr vert="horz" lIns="137160" tIns="45720" rIns="1371600" bIns="45720" rtlCol="0" anchor="ctr" anchorCtr="0">
            <a:noAutofit/>
          </a:bodyPr>
          <a:lstStyle/>
          <a:p>
            <a:pPr marL="231775" marR="0" lvl="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bg1"/>
                </a:solidFill>
                <a:effectLst/>
                <a:uLnTx/>
                <a:uFillTx/>
                <a:latin typeface="+mj-lt"/>
                <a:ea typeface="+mj-ea"/>
                <a:cs typeface="+mj-cs"/>
              </a:rPr>
              <a:t>Aviation System Block Upgrades</a:t>
            </a:r>
            <a:endParaRPr kumimoji="0" lang="en-GB"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1371600" y="6324600"/>
            <a:ext cx="6858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rPr>
              <a:t>2011</a:t>
            </a:r>
            <a:endParaRPr lang="en-GB" b="1" dirty="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endParaRPr>
          </a:p>
        </p:txBody>
      </p:sp>
      <p:sp>
        <p:nvSpPr>
          <p:cNvPr id="11" name="TextBox 10"/>
          <p:cNvSpPr txBox="1"/>
          <p:nvPr/>
        </p:nvSpPr>
        <p:spPr>
          <a:xfrm>
            <a:off x="7620000" y="6324600"/>
            <a:ext cx="762000" cy="369332"/>
          </a:xfrm>
          <a:prstGeom prst="rect">
            <a:avLst/>
          </a:prstGeom>
          <a:noFill/>
        </p:spPr>
        <p:txBody>
          <a:bodyPr wrap="square" rtlCol="0">
            <a:spAutoFit/>
          </a:bodyPr>
          <a:lstStyle/>
          <a:p>
            <a:r>
              <a:rPr lang="en-US" b="1" dirty="0" smtClean="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rPr>
              <a:t>2020</a:t>
            </a:r>
            <a:endParaRPr lang="en-GB" b="1" dirty="0">
              <a:ln w="12700">
                <a:solidFill>
                  <a:schemeClr val="tx2">
                    <a:satMod val="155000"/>
                  </a:schemeClr>
                </a:solidFill>
                <a:prstDash val="solid"/>
              </a:ln>
              <a:solidFill>
                <a:schemeClr val="bg2"/>
              </a:solidFill>
              <a:effectLst>
                <a:outerShdw blurRad="75057" dist="38100" dir="5400000" sy="-20000" rotWithShape="0">
                  <a:prstClr val="black">
                    <a:alpha val="25000"/>
                  </a:prstClr>
                </a:outerShdw>
              </a:effectLst>
            </a:endParaRPr>
          </a:p>
        </p:txBody>
      </p:sp>
      <p:pic>
        <p:nvPicPr>
          <p:cNvPr id="12" name="Picture 11" descr="CARATS.JPG"/>
          <p:cNvPicPr>
            <a:picLocks noChangeAspect="1"/>
          </p:cNvPicPr>
          <p:nvPr/>
        </p:nvPicPr>
        <p:blipFill>
          <a:blip r:embed="rId5" cstate="print"/>
          <a:stretch>
            <a:fillRect/>
          </a:stretch>
        </p:blipFill>
        <p:spPr>
          <a:xfrm>
            <a:off x="0" y="5486400"/>
            <a:ext cx="1484714" cy="914400"/>
          </a:xfrm>
          <a:prstGeom prst="roundRect">
            <a:avLst>
              <a:gd name="adj" fmla="val 16667"/>
            </a:avLst>
          </a:prstGeom>
          <a:ln>
            <a:solidFill>
              <a:schemeClr val="bg2">
                <a:lumMod val="60000"/>
                <a:lumOff val="40000"/>
              </a:schemeClr>
            </a:solidFill>
          </a:ln>
          <a:effectLst>
            <a:outerShdw blurRad="76200" dist="38100" dir="7800000" algn="tl" rotWithShape="0">
              <a:srgbClr val="000000">
                <a:alpha val="40000"/>
              </a:srgbClr>
            </a:outerShdw>
          </a:effectLst>
          <a:scene3d>
            <a:camera prst="orthographicFront">
              <a:rot lat="0" lon="18899985" rev="0"/>
            </a:camera>
            <a:lightRig rig="contrasting" dir="t">
              <a:rot lat="0" lon="0" rev="4200000"/>
            </a:lightRig>
          </a:scene3d>
          <a:sp3d prstMaterial="plastic">
            <a:bevelT w="381000" h="114300" prst="relaxedInset"/>
            <a:contourClr>
              <a:srgbClr val="969696"/>
            </a:contourClr>
          </a:sp3d>
        </p:spPr>
      </p:pic>
      <p:pic>
        <p:nvPicPr>
          <p:cNvPr id="13" name="Picture 12" descr="SESAR logo.bmp"/>
          <p:cNvPicPr>
            <a:picLocks noChangeAspect="1"/>
          </p:cNvPicPr>
          <p:nvPr/>
        </p:nvPicPr>
        <p:blipFill>
          <a:blip r:embed="rId6" cstate="print"/>
          <a:stretch>
            <a:fillRect/>
          </a:stretch>
        </p:blipFill>
        <p:spPr>
          <a:xfrm>
            <a:off x="0" y="4495800"/>
            <a:ext cx="1447800" cy="928517"/>
          </a:xfrm>
          <a:prstGeom prst="roundRect">
            <a:avLst>
              <a:gd name="adj" fmla="val 16667"/>
            </a:avLst>
          </a:prstGeom>
          <a:ln>
            <a:solidFill>
              <a:schemeClr val="bg2">
                <a:lumMod val="50000"/>
              </a:schemeClr>
            </a:solidFill>
          </a:ln>
          <a:effectLst>
            <a:outerShdw blurRad="76200" dist="38100" dir="7800000" algn="tl" rotWithShape="0">
              <a:srgbClr val="000000">
                <a:alpha val="40000"/>
              </a:srgbClr>
            </a:outerShdw>
          </a:effectLst>
          <a:scene3d>
            <a:camera prst="orthographicFront">
              <a:rot lat="0" lon="18899985" rev="0"/>
            </a:camera>
            <a:lightRig rig="contrasting" dir="t">
              <a:rot lat="0" lon="0" rev="4200000"/>
            </a:lightRig>
          </a:scene3d>
          <a:sp3d prstMaterial="plastic">
            <a:bevelT w="381000" h="114300" prst="relaxedInset"/>
            <a:contourClr>
              <a:srgbClr val="969696"/>
            </a:contourClr>
          </a:sp3d>
        </p:spPr>
      </p:pic>
      <p:pic>
        <p:nvPicPr>
          <p:cNvPr id="14" name="Picture 13" descr="nextgen_gate_to_gate.png"/>
          <p:cNvPicPr>
            <a:picLocks noChangeAspect="1"/>
          </p:cNvPicPr>
          <p:nvPr/>
        </p:nvPicPr>
        <p:blipFill>
          <a:blip r:embed="rId7" cstate="print"/>
          <a:stretch>
            <a:fillRect/>
          </a:stretch>
        </p:blipFill>
        <p:spPr>
          <a:xfrm>
            <a:off x="0" y="3505200"/>
            <a:ext cx="14478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rot lat="0" lon="18899985" rev="0"/>
            </a:camera>
            <a:lightRig rig="contrasting" dir="t">
              <a:rot lat="0" lon="0" rev="4200000"/>
            </a:lightRig>
          </a:scene3d>
          <a:sp3d prstMaterial="plastic">
            <a:bevelT w="381000" h="114300" prst="relaxedInset"/>
            <a:contourClr>
              <a:srgbClr val="969696"/>
            </a:contourClr>
          </a:sp3d>
        </p:spPr>
      </p:pic>
      <p:pic>
        <p:nvPicPr>
          <p:cNvPr id="15" name="Picture 14" descr="Puzzle box.JPG"/>
          <p:cNvPicPr>
            <a:picLocks noChangeAspect="1"/>
          </p:cNvPicPr>
          <p:nvPr/>
        </p:nvPicPr>
        <p:blipFill>
          <a:blip r:embed="rId4" cstate="print">
            <a:duotone>
              <a:schemeClr val="bg2">
                <a:shade val="45000"/>
                <a:satMod val="135000"/>
              </a:schemeClr>
              <a:prstClr val="white"/>
            </a:duotone>
          </a:blip>
          <a:stretch>
            <a:fillRect/>
          </a:stretch>
        </p:blipFill>
        <p:spPr>
          <a:xfrm>
            <a:off x="1752600" y="2286000"/>
            <a:ext cx="990600" cy="854150"/>
          </a:xfrm>
          <a:prstGeom prst="rect">
            <a:avLst/>
          </a:prstGeom>
        </p:spPr>
      </p:pic>
      <p:sp>
        <p:nvSpPr>
          <p:cNvPr id="16" name="TextBox 15"/>
          <p:cNvSpPr txBox="1"/>
          <p:nvPr/>
        </p:nvSpPr>
        <p:spPr>
          <a:xfrm>
            <a:off x="2133600" y="1447800"/>
            <a:ext cx="1524000" cy="738664"/>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Operational</a:t>
            </a:r>
            <a:r>
              <a:rPr lang="en-US" sz="1400" b="1" dirty="0" smtClean="0">
                <a:ln w="12700">
                  <a:solidFill>
                    <a:schemeClr val="accent6">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Demonstration Validations</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7" name="TextBox 16"/>
          <p:cNvSpPr txBox="1"/>
          <p:nvPr/>
        </p:nvSpPr>
        <p:spPr>
          <a:xfrm>
            <a:off x="4267200" y="1143000"/>
            <a:ext cx="1524000" cy="307777"/>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Global Build 1</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8" name="TextBox 17"/>
          <p:cNvSpPr txBox="1"/>
          <p:nvPr/>
        </p:nvSpPr>
        <p:spPr>
          <a:xfrm>
            <a:off x="7086600" y="1143000"/>
            <a:ext cx="1524000" cy="307777"/>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Global Build 3</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19" name="TextBox 18"/>
          <p:cNvSpPr txBox="1"/>
          <p:nvPr/>
        </p:nvSpPr>
        <p:spPr>
          <a:xfrm>
            <a:off x="5638800" y="1143000"/>
            <a:ext cx="1524000" cy="307777"/>
          </a:xfrm>
          <a:prstGeom prst="rect">
            <a:avLst/>
          </a:prstGeom>
          <a:noFill/>
        </p:spPr>
        <p:txBody>
          <a:bodyPr wrap="square" rtlCol="0">
            <a:spAutoFit/>
          </a:bodyPr>
          <a:lstStyle/>
          <a:p>
            <a:pPr algn="ctr"/>
            <a:r>
              <a:rPr lang="en-US" sz="1400" b="1" dirty="0" smtClean="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rPr>
              <a:t>Global Build 2</a:t>
            </a:r>
            <a:endParaRPr lang="en-GB" sz="1400" b="1" dirty="0">
              <a:ln w="12700">
                <a:solidFill>
                  <a:schemeClr val="accent6">
                    <a:lumMod val="50000"/>
                  </a:schemeClr>
                </a:solidFill>
                <a:prstDash val="solid"/>
              </a:ln>
              <a:solidFill>
                <a:schemeClr val="accent6"/>
              </a:solidFill>
              <a:effectLst>
                <a:outerShdw blurRad="41275" dist="20320" dir="1800000" algn="tl" rotWithShape="0">
                  <a:srgbClr val="000000">
                    <a:alpha val="40000"/>
                  </a:srgbClr>
                </a:outerShdw>
              </a:effectLst>
            </a:endParaRPr>
          </a:p>
        </p:txBody>
      </p:sp>
      <p:sp>
        <p:nvSpPr>
          <p:cNvPr id="20" name="Right Arrow 19"/>
          <p:cNvSpPr/>
          <p:nvPr/>
        </p:nvSpPr>
        <p:spPr>
          <a:xfrm>
            <a:off x="1371600" y="3352800"/>
            <a:ext cx="7467600" cy="1143000"/>
          </a:xfrm>
          <a:prstGeom prst="rightArrow">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1" name="Picture 20"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1524000" y="3657600"/>
            <a:ext cx="685800" cy="486294"/>
          </a:xfrm>
          <a:prstGeom prst="rect">
            <a:avLst/>
          </a:prstGeom>
        </p:spPr>
      </p:pic>
      <p:pic>
        <p:nvPicPr>
          <p:cNvPr id="22" name="Picture 21"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7086600" y="3657600"/>
            <a:ext cx="685800" cy="486294"/>
          </a:xfrm>
          <a:prstGeom prst="rect">
            <a:avLst/>
          </a:prstGeom>
        </p:spPr>
      </p:pic>
      <p:pic>
        <p:nvPicPr>
          <p:cNvPr id="23" name="Picture 22"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4495800" y="3657600"/>
            <a:ext cx="685800" cy="486294"/>
          </a:xfrm>
          <a:prstGeom prst="rect">
            <a:avLst/>
          </a:prstGeom>
        </p:spPr>
      </p:pic>
      <p:sp>
        <p:nvSpPr>
          <p:cNvPr id="24" name="Right Arrow 23"/>
          <p:cNvSpPr/>
          <p:nvPr/>
        </p:nvSpPr>
        <p:spPr>
          <a:xfrm>
            <a:off x="1371600" y="4419600"/>
            <a:ext cx="7467600" cy="1143000"/>
          </a:xfrm>
          <a:prstGeom prst="rightArrow">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5" name="Picture 24"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2057400" y="4724400"/>
            <a:ext cx="685800" cy="486294"/>
          </a:xfrm>
          <a:prstGeom prst="rect">
            <a:avLst/>
          </a:prstGeom>
        </p:spPr>
      </p:pic>
      <p:pic>
        <p:nvPicPr>
          <p:cNvPr id="26" name="Picture 25"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3276600" y="4724400"/>
            <a:ext cx="685800" cy="486294"/>
          </a:xfrm>
          <a:prstGeom prst="rect">
            <a:avLst/>
          </a:prstGeom>
        </p:spPr>
      </p:pic>
      <p:pic>
        <p:nvPicPr>
          <p:cNvPr id="27" name="Picture 26"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3962400" y="4724400"/>
            <a:ext cx="685800" cy="486294"/>
          </a:xfrm>
          <a:prstGeom prst="rect">
            <a:avLst/>
          </a:prstGeom>
        </p:spPr>
      </p:pic>
      <p:pic>
        <p:nvPicPr>
          <p:cNvPr id="28" name="Picture 27"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5257800" y="4724400"/>
            <a:ext cx="685800" cy="486294"/>
          </a:xfrm>
          <a:prstGeom prst="rect">
            <a:avLst/>
          </a:prstGeom>
        </p:spPr>
      </p:pic>
      <p:pic>
        <p:nvPicPr>
          <p:cNvPr id="29" name="Picture 28"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6934200" y="4724400"/>
            <a:ext cx="685800" cy="486294"/>
          </a:xfrm>
          <a:prstGeom prst="rect">
            <a:avLst/>
          </a:prstGeom>
        </p:spPr>
      </p:pic>
      <p:sp>
        <p:nvSpPr>
          <p:cNvPr id="30" name="Right Arrow 29"/>
          <p:cNvSpPr/>
          <p:nvPr/>
        </p:nvSpPr>
        <p:spPr>
          <a:xfrm>
            <a:off x="1371600" y="5486400"/>
            <a:ext cx="7467600" cy="1143000"/>
          </a:xfrm>
          <a:prstGeom prst="rightArrow">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1" name="Picture 30"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4191000" y="5791200"/>
            <a:ext cx="685800" cy="486294"/>
          </a:xfrm>
          <a:prstGeom prst="rect">
            <a:avLst/>
          </a:prstGeom>
        </p:spPr>
      </p:pic>
      <p:pic>
        <p:nvPicPr>
          <p:cNvPr id="32" name="Picture 31"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6019800" y="5791200"/>
            <a:ext cx="685800" cy="486294"/>
          </a:xfrm>
          <a:prstGeom prst="rect">
            <a:avLst/>
          </a:prstGeom>
        </p:spPr>
      </p:pic>
      <p:pic>
        <p:nvPicPr>
          <p:cNvPr id="33" name="Picture 32"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7162800" y="5791200"/>
            <a:ext cx="685800" cy="486294"/>
          </a:xfrm>
          <a:prstGeom prst="rect">
            <a:avLst/>
          </a:prstGeom>
        </p:spPr>
      </p:pic>
      <p:pic>
        <p:nvPicPr>
          <p:cNvPr id="34" name="Picture 33"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1676400" y="5791200"/>
            <a:ext cx="685800" cy="486294"/>
          </a:xfrm>
          <a:prstGeom prst="rect">
            <a:avLst/>
          </a:prstGeom>
        </p:spPr>
      </p:pic>
      <p:cxnSp>
        <p:nvCxnSpPr>
          <p:cNvPr id="36" name="Straight Arrow Connector 35"/>
          <p:cNvCxnSpPr/>
          <p:nvPr/>
        </p:nvCxnSpPr>
        <p:spPr>
          <a:xfrm flipV="1">
            <a:off x="2133600" y="2667000"/>
            <a:ext cx="2590800" cy="1066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7" name="Straight Arrow Connector 36"/>
          <p:cNvCxnSpPr/>
          <p:nvPr/>
        </p:nvCxnSpPr>
        <p:spPr>
          <a:xfrm flipV="1">
            <a:off x="4953000" y="2438400"/>
            <a:ext cx="1447800" cy="1295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8" name="Straight Arrow Connector 37"/>
          <p:cNvCxnSpPr/>
          <p:nvPr/>
        </p:nvCxnSpPr>
        <p:spPr>
          <a:xfrm rot="5400000" flipH="1" flipV="1">
            <a:off x="7086600" y="2971800"/>
            <a:ext cx="1143000" cy="381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9" name="Straight Arrow Connector 38"/>
          <p:cNvCxnSpPr/>
          <p:nvPr/>
        </p:nvCxnSpPr>
        <p:spPr>
          <a:xfrm flipV="1">
            <a:off x="2590800" y="2743200"/>
            <a:ext cx="2286000" cy="20574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0" name="Straight Arrow Connector 39"/>
          <p:cNvCxnSpPr/>
          <p:nvPr/>
        </p:nvCxnSpPr>
        <p:spPr>
          <a:xfrm flipV="1">
            <a:off x="4495800" y="3276600"/>
            <a:ext cx="1752600" cy="14478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a:xfrm flipV="1">
            <a:off x="3810000" y="3048000"/>
            <a:ext cx="2514600" cy="17526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2" name="Straight Arrow Connector 41"/>
          <p:cNvCxnSpPr/>
          <p:nvPr/>
        </p:nvCxnSpPr>
        <p:spPr>
          <a:xfrm rot="5400000" flipH="1" flipV="1">
            <a:off x="5791200" y="3048000"/>
            <a:ext cx="1676400" cy="16764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3" name="Straight Arrow Connector 42"/>
          <p:cNvCxnSpPr/>
          <p:nvPr/>
        </p:nvCxnSpPr>
        <p:spPr>
          <a:xfrm rot="5400000" flipH="1" flipV="1">
            <a:off x="6819900" y="3543300"/>
            <a:ext cx="1905000" cy="609600"/>
          </a:xfrm>
          <a:prstGeom prst="straightConnector1">
            <a:avLst/>
          </a:prstGeom>
          <a:ln>
            <a:prstDash val="lgDashDot"/>
            <a:tailEnd type="arrow"/>
          </a:ln>
        </p:spPr>
        <p:style>
          <a:lnRef idx="3">
            <a:schemeClr val="accent1"/>
          </a:lnRef>
          <a:fillRef idx="0">
            <a:schemeClr val="accent1"/>
          </a:fillRef>
          <a:effectRef idx="2">
            <a:schemeClr val="accent1"/>
          </a:effectRef>
          <a:fontRef idx="minor">
            <a:schemeClr val="tx1"/>
          </a:fontRef>
        </p:style>
      </p:cxnSp>
      <p:cxnSp>
        <p:nvCxnSpPr>
          <p:cNvPr id="44" name="Straight Arrow Connector 43"/>
          <p:cNvCxnSpPr/>
          <p:nvPr/>
        </p:nvCxnSpPr>
        <p:spPr>
          <a:xfrm rot="5400000" flipH="1" flipV="1">
            <a:off x="2095500" y="3238500"/>
            <a:ext cx="2667000" cy="24384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rot="5400000" flipH="1" flipV="1">
            <a:off x="4267200" y="3581400"/>
            <a:ext cx="2590800" cy="18288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a:xfrm rot="5400000" flipH="1" flipV="1">
            <a:off x="5676900" y="4229100"/>
            <a:ext cx="2362200" cy="7620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p:nvPr/>
        </p:nvCxnSpPr>
        <p:spPr>
          <a:xfrm rot="5400000" flipH="1" flipV="1">
            <a:off x="6629400" y="4267200"/>
            <a:ext cx="2438400" cy="609600"/>
          </a:xfrm>
          <a:prstGeom prst="straightConnector1">
            <a:avLst/>
          </a:prstGeom>
          <a:ln>
            <a:prstDash val="sysDash"/>
            <a:tailEnd type="arrow"/>
          </a:ln>
        </p:spPr>
        <p:style>
          <a:lnRef idx="3">
            <a:schemeClr val="accent1"/>
          </a:lnRef>
          <a:fillRef idx="0">
            <a:schemeClr val="accent1"/>
          </a:fillRef>
          <a:effectRef idx="2">
            <a:schemeClr val="accent1"/>
          </a:effectRef>
          <a:fontRef idx="minor">
            <a:schemeClr val="tx1"/>
          </a:fontRef>
        </p:style>
      </p:cxnSp>
      <p:pic>
        <p:nvPicPr>
          <p:cNvPr id="48" name="Picture 47"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3810000" y="3657600"/>
            <a:ext cx="685800" cy="486294"/>
          </a:xfrm>
          <a:prstGeom prst="rect">
            <a:avLst/>
          </a:prstGeom>
        </p:spPr>
      </p:pic>
      <p:pic>
        <p:nvPicPr>
          <p:cNvPr id="49" name="Picture 48" descr="puzzle piece.JPG"/>
          <p:cNvPicPr>
            <a:picLocks noChangeAspect="1"/>
          </p:cNvPicPr>
          <p:nvPr/>
        </p:nvPicPr>
        <p:blipFill>
          <a:blip r:embed="rId8" cstate="print">
            <a:duotone>
              <a:schemeClr val="accent6">
                <a:shade val="45000"/>
                <a:satMod val="135000"/>
              </a:schemeClr>
              <a:prstClr val="white"/>
            </a:duotone>
          </a:blip>
          <a:stretch>
            <a:fillRect/>
          </a:stretch>
        </p:blipFill>
        <p:spPr>
          <a:xfrm>
            <a:off x="5867400" y="3657600"/>
            <a:ext cx="685800" cy="486294"/>
          </a:xfrm>
          <a:prstGeom prst="rect">
            <a:avLst/>
          </a:prstGeom>
        </p:spPr>
      </p:pic>
      <p:cxnSp>
        <p:nvCxnSpPr>
          <p:cNvPr id="50" name="Straight Arrow Connector 49"/>
          <p:cNvCxnSpPr/>
          <p:nvPr/>
        </p:nvCxnSpPr>
        <p:spPr>
          <a:xfrm flipV="1">
            <a:off x="6400800" y="2438400"/>
            <a:ext cx="1447800" cy="1295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51" name="Straight Arrow Connector 50"/>
          <p:cNvCxnSpPr/>
          <p:nvPr/>
        </p:nvCxnSpPr>
        <p:spPr>
          <a:xfrm flipV="1">
            <a:off x="4343400" y="2362200"/>
            <a:ext cx="2057400" cy="1371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Notched Right Arrow 94"/>
          <p:cNvSpPr/>
          <p:nvPr/>
        </p:nvSpPr>
        <p:spPr>
          <a:xfrm>
            <a:off x="1905000" y="60960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Notched Right Arrow 85"/>
          <p:cNvSpPr/>
          <p:nvPr/>
        </p:nvSpPr>
        <p:spPr>
          <a:xfrm>
            <a:off x="1905000" y="50292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Notched Right Arrow 84"/>
          <p:cNvSpPr/>
          <p:nvPr/>
        </p:nvSpPr>
        <p:spPr>
          <a:xfrm>
            <a:off x="1905000" y="36576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p:cNvSpPr>
            <a:spLocks noGrp="1"/>
          </p:cNvSpPr>
          <p:nvPr>
            <p:ph type="title"/>
          </p:nvPr>
        </p:nvSpPr>
        <p:spPr/>
        <p:txBody>
          <a:bodyPr anchor="ctr"/>
          <a:lstStyle/>
          <a:p>
            <a:r>
              <a:rPr lang="en-US" dirty="0" smtClean="0"/>
              <a:t>Possible AIM integration….</a:t>
            </a:r>
            <a:endParaRPr lang="en-GB" dirty="0"/>
          </a:p>
        </p:txBody>
      </p:sp>
      <p:sp>
        <p:nvSpPr>
          <p:cNvPr id="2" name="Footer Placeholder 1"/>
          <p:cNvSpPr>
            <a:spLocks noGrp="1"/>
          </p:cNvSpPr>
          <p:nvPr>
            <p:ph type="ftr" sz="quarter" idx="11"/>
          </p:nvPr>
        </p:nvSpPr>
        <p:spPr/>
        <p:txBody>
          <a:bodyPr/>
          <a:lstStyle/>
          <a:p>
            <a:r>
              <a:rPr lang="en-US" smtClean="0"/>
              <a:t>ICAO SIP 2012 - ASBU workshops</a:t>
            </a:r>
            <a:endParaRPr lang="en-US"/>
          </a:p>
        </p:txBody>
      </p:sp>
      <p:sp>
        <p:nvSpPr>
          <p:cNvPr id="3" name="Slide Number Placeholder 2"/>
          <p:cNvSpPr>
            <a:spLocks noGrp="1"/>
          </p:cNvSpPr>
          <p:nvPr>
            <p:ph type="sldNum" sz="quarter" idx="12"/>
          </p:nvPr>
        </p:nvSpPr>
        <p:spPr/>
        <p:txBody>
          <a:bodyPr/>
          <a:lstStyle/>
          <a:p>
            <a:fld id="{C97275D5-4C12-42FF-82D2-635AEC9DB89A}" type="slidenum">
              <a:rPr lang="en-US" smtClean="0"/>
              <a:pPr/>
              <a:t>17</a:t>
            </a:fld>
            <a:endParaRPr lang="en-US"/>
          </a:p>
        </p:txBody>
      </p:sp>
      <p:sp>
        <p:nvSpPr>
          <p:cNvPr id="10" name="Notched Right Arrow 9"/>
          <p:cNvSpPr/>
          <p:nvPr/>
        </p:nvSpPr>
        <p:spPr>
          <a:xfrm>
            <a:off x="1905000" y="2667000"/>
            <a:ext cx="7239000" cy="381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22860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2" name="Rounded Rectangle 11"/>
          <p:cNvSpPr/>
          <p:nvPr/>
        </p:nvSpPr>
        <p:spPr>
          <a:xfrm>
            <a:off x="57912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3" name="Rounded Rectangle 12"/>
          <p:cNvSpPr/>
          <p:nvPr/>
        </p:nvSpPr>
        <p:spPr>
          <a:xfrm>
            <a:off x="40386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4" name="Rounded Rectangle 13"/>
          <p:cNvSpPr/>
          <p:nvPr/>
        </p:nvSpPr>
        <p:spPr>
          <a:xfrm>
            <a:off x="7467600" y="12954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9" name="Rounded Rectangle 18"/>
          <p:cNvSpPr/>
          <p:nvPr/>
        </p:nvSpPr>
        <p:spPr>
          <a:xfrm>
            <a:off x="74676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22860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le 20"/>
          <p:cNvSpPr/>
          <p:nvPr/>
        </p:nvSpPr>
        <p:spPr>
          <a:xfrm>
            <a:off x="40386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5791200" y="2057400"/>
            <a:ext cx="1447800" cy="4495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2362200" y="2209800"/>
            <a:ext cx="1295400" cy="1066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Information Management Based on AIXM</a:t>
            </a:r>
            <a:endParaRPr lang="en-GB" sz="1400" b="1" dirty="0">
              <a:solidFill>
                <a:schemeClr val="accent4">
                  <a:lumMod val="75000"/>
                </a:schemeClr>
              </a:solidFill>
            </a:endParaRPr>
          </a:p>
        </p:txBody>
      </p:sp>
      <p:sp>
        <p:nvSpPr>
          <p:cNvPr id="28" name="Rounded Rectangle 27"/>
          <p:cNvSpPr/>
          <p:nvPr/>
        </p:nvSpPr>
        <p:spPr>
          <a:xfrm>
            <a:off x="4114800" y="2209800"/>
            <a:ext cx="1295400" cy="1066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Improved Information Management</a:t>
            </a:r>
            <a:endParaRPr lang="en-GB" sz="1000" b="1" dirty="0">
              <a:solidFill>
                <a:schemeClr val="accent4">
                  <a:lumMod val="75000"/>
                </a:schemeClr>
              </a:solidFill>
            </a:endParaRPr>
          </a:p>
        </p:txBody>
      </p:sp>
      <p:sp>
        <p:nvSpPr>
          <p:cNvPr id="29" name="Rounded Rectangle 28"/>
          <p:cNvSpPr/>
          <p:nvPr/>
        </p:nvSpPr>
        <p:spPr>
          <a:xfrm>
            <a:off x="4114800" y="3352800"/>
            <a:ext cx="1295400" cy="9906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System Wide Information Management (SWIM)</a:t>
            </a:r>
            <a:endParaRPr lang="en-GB" sz="1400" b="1" dirty="0">
              <a:solidFill>
                <a:schemeClr val="accent4">
                  <a:lumMod val="75000"/>
                </a:schemeClr>
              </a:solidFill>
            </a:endParaRPr>
          </a:p>
        </p:txBody>
      </p:sp>
      <p:sp>
        <p:nvSpPr>
          <p:cNvPr id="9" name="Rounded Rectangle 8"/>
          <p:cNvSpPr/>
          <p:nvPr/>
        </p:nvSpPr>
        <p:spPr>
          <a:xfrm>
            <a:off x="304800" y="2057400"/>
            <a:ext cx="1676400" cy="4419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b="1" dirty="0" smtClean="0"/>
              <a:t>Globally Interoperable Systems and Data </a:t>
            </a:r>
            <a:endParaRPr lang="en-GB" b="1" dirty="0">
              <a:solidFill>
                <a:srgbClr val="002060"/>
              </a:solidFill>
            </a:endParaRPr>
          </a:p>
        </p:txBody>
      </p:sp>
      <p:sp>
        <p:nvSpPr>
          <p:cNvPr id="94" name="TextBox 93"/>
          <p:cNvSpPr txBox="1"/>
          <p:nvPr/>
        </p:nvSpPr>
        <p:spPr>
          <a:xfrm>
            <a:off x="304800" y="12192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88" name="Rounded Rectangle 87"/>
          <p:cNvSpPr/>
          <p:nvPr/>
        </p:nvSpPr>
        <p:spPr>
          <a:xfrm>
            <a:off x="5867400" y="3352800"/>
            <a:ext cx="1295400" cy="9906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Airborne Access to SWIM</a:t>
            </a:r>
            <a:endParaRPr lang="en-GB" sz="1400" b="1" dirty="0">
              <a:solidFill>
                <a:schemeClr val="accent4">
                  <a:lumMod val="75000"/>
                </a:schemeClr>
              </a:solidFill>
            </a:endParaRPr>
          </a:p>
        </p:txBody>
      </p:sp>
      <p:sp>
        <p:nvSpPr>
          <p:cNvPr id="89" name="Rounded Rectangle 88"/>
          <p:cNvSpPr/>
          <p:nvPr/>
        </p:nvSpPr>
        <p:spPr>
          <a:xfrm>
            <a:off x="2362200" y="4419600"/>
            <a:ext cx="1295400" cy="16764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965200"/>
            <a:r>
              <a:rPr lang="en-GB" sz="1200" b="1" dirty="0" smtClean="0"/>
              <a:t>Ground-Ground Integration Through ATS Inter-facility Data Communication (AIDC) </a:t>
            </a:r>
            <a:endParaRPr lang="en-GB" sz="1200" b="1" dirty="0">
              <a:solidFill>
                <a:schemeClr val="accent4">
                  <a:lumMod val="75000"/>
                </a:schemeClr>
              </a:solidFill>
            </a:endParaRPr>
          </a:p>
        </p:txBody>
      </p:sp>
      <p:sp>
        <p:nvSpPr>
          <p:cNvPr id="90" name="Rounded Rectangle 89"/>
          <p:cNvSpPr/>
          <p:nvPr/>
        </p:nvSpPr>
        <p:spPr>
          <a:xfrm>
            <a:off x="4114800" y="4419600"/>
            <a:ext cx="1295400" cy="16764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smtClean="0"/>
              <a:t>Ground-Ground Integration Through Advanced ATS AIDC and FF-ICE/1 Before Departure </a:t>
            </a:r>
            <a:endParaRPr lang="en-GB" sz="1400" b="1" dirty="0">
              <a:solidFill>
                <a:schemeClr val="accent4">
                  <a:lumMod val="75000"/>
                </a:schemeClr>
              </a:solidFill>
            </a:endParaRPr>
          </a:p>
        </p:txBody>
      </p:sp>
      <p:sp>
        <p:nvSpPr>
          <p:cNvPr id="91" name="Rounded Rectangle 90"/>
          <p:cNvSpPr/>
          <p:nvPr/>
        </p:nvSpPr>
        <p:spPr>
          <a:xfrm>
            <a:off x="5867400" y="4419600"/>
            <a:ext cx="1295400" cy="16764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Ground-Ground Integration: (FF-ICE/1 and Flight Object, SWIM)</a:t>
            </a:r>
            <a:endParaRPr lang="en-GB" sz="1400" b="1" dirty="0">
              <a:solidFill>
                <a:schemeClr val="accent4">
                  <a:lumMod val="75000"/>
                </a:schemeClr>
              </a:solidFill>
            </a:endParaRPr>
          </a:p>
        </p:txBody>
      </p:sp>
      <p:sp>
        <p:nvSpPr>
          <p:cNvPr id="92" name="Rounded Rectangle 91"/>
          <p:cNvSpPr/>
          <p:nvPr/>
        </p:nvSpPr>
        <p:spPr>
          <a:xfrm>
            <a:off x="7543800" y="2286000"/>
            <a:ext cx="1295400" cy="9906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Full FF-ICE</a:t>
            </a:r>
            <a:endParaRPr lang="en-GB" sz="1300" b="1" dirty="0">
              <a:solidFill>
                <a:schemeClr val="accent4">
                  <a:lumMod val="75000"/>
                </a:schemeClr>
              </a:solidFill>
            </a:endParaRPr>
          </a:p>
        </p:txBody>
      </p:sp>
      <p:sp>
        <p:nvSpPr>
          <p:cNvPr id="93" name="Rounded Rectangle 92"/>
          <p:cNvSpPr/>
          <p:nvPr/>
        </p:nvSpPr>
        <p:spPr>
          <a:xfrm>
            <a:off x="23622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
        <p:nvSpPr>
          <p:cNvPr id="96" name="Rounded Rectangle 95"/>
          <p:cNvSpPr/>
          <p:nvPr/>
        </p:nvSpPr>
        <p:spPr>
          <a:xfrm>
            <a:off x="41148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
        <p:nvSpPr>
          <p:cNvPr id="99" name="Rounded Rectangle 98"/>
          <p:cNvSpPr/>
          <p:nvPr/>
        </p:nvSpPr>
        <p:spPr>
          <a:xfrm>
            <a:off x="58674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
        <p:nvSpPr>
          <p:cNvPr id="100" name="Rounded Rectangle 99"/>
          <p:cNvSpPr/>
          <p:nvPr/>
        </p:nvSpPr>
        <p:spPr>
          <a:xfrm>
            <a:off x="7543800" y="6172200"/>
            <a:ext cx="1295400" cy="304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etc.</a:t>
            </a:r>
            <a:endParaRPr lang="en-GB" sz="1400" b="1" dirty="0">
              <a:solidFill>
                <a:schemeClr val="accent4">
                  <a:lumMod val="75000"/>
                </a:schemeClr>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Possible AIM integration….FPL</a:t>
            </a:r>
            <a:endParaRPr lang="en-GB" dirty="0"/>
          </a:p>
        </p:txBody>
      </p:sp>
      <p:sp>
        <p:nvSpPr>
          <p:cNvPr id="2" name="Footer Placeholder 1"/>
          <p:cNvSpPr>
            <a:spLocks noGrp="1"/>
          </p:cNvSpPr>
          <p:nvPr>
            <p:ph type="ftr" sz="quarter" idx="11"/>
          </p:nvPr>
        </p:nvSpPr>
        <p:spPr/>
        <p:txBody>
          <a:bodyPr/>
          <a:lstStyle/>
          <a:p>
            <a:r>
              <a:rPr lang="en-US" smtClean="0"/>
              <a:t>ICAO SIP 2012 - ASBU workshops</a:t>
            </a:r>
            <a:endParaRPr lang="en-US"/>
          </a:p>
        </p:txBody>
      </p:sp>
      <p:sp>
        <p:nvSpPr>
          <p:cNvPr id="3" name="Slide Number Placeholder 2"/>
          <p:cNvSpPr>
            <a:spLocks noGrp="1"/>
          </p:cNvSpPr>
          <p:nvPr>
            <p:ph type="sldNum" sz="quarter" idx="12"/>
          </p:nvPr>
        </p:nvSpPr>
        <p:spPr/>
        <p:txBody>
          <a:bodyPr/>
          <a:lstStyle/>
          <a:p>
            <a:fld id="{C97275D5-4C12-42FF-82D2-635AEC9DB89A}" type="slidenum">
              <a:rPr lang="en-US" smtClean="0"/>
              <a:pPr/>
              <a:t>18</a:t>
            </a:fld>
            <a:endParaRPr lang="en-US"/>
          </a:p>
        </p:txBody>
      </p:sp>
      <p:sp>
        <p:nvSpPr>
          <p:cNvPr id="32" name="Rectangle 31"/>
          <p:cNvSpPr/>
          <p:nvPr/>
        </p:nvSpPr>
        <p:spPr>
          <a:xfrm>
            <a:off x="609600" y="1524000"/>
            <a:ext cx="8077200" cy="5047536"/>
          </a:xfrm>
          <a:prstGeom prst="rect">
            <a:avLst/>
          </a:prstGeom>
        </p:spPr>
        <p:txBody>
          <a:bodyPr wrap="square">
            <a:spAutoFit/>
          </a:bodyPr>
          <a:lstStyle/>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Amendment 1 to PANS-ATM 15</a:t>
            </a:r>
            <a:r>
              <a:rPr lang="en-US" sz="2400" b="1" baseline="30000" dirty="0" smtClean="0">
                <a:solidFill>
                  <a:schemeClr val="bg2">
                    <a:lumMod val="50000"/>
                  </a:schemeClr>
                </a:solidFill>
                <a:latin typeface="Arial" pitchFamily="34" charset="0"/>
                <a:cs typeface="Arial" pitchFamily="34" charset="0"/>
              </a:rPr>
              <a:t>th</a:t>
            </a:r>
            <a:r>
              <a:rPr lang="en-US" sz="2400" b="1" dirty="0" smtClean="0">
                <a:solidFill>
                  <a:schemeClr val="bg2">
                    <a:lumMod val="50000"/>
                  </a:schemeClr>
                </a:solidFill>
                <a:latin typeface="Arial" pitchFamily="34" charset="0"/>
                <a:cs typeface="Arial" pitchFamily="34" charset="0"/>
              </a:rPr>
              <a:t> Edition - FPL</a:t>
            </a:r>
          </a:p>
          <a:p>
            <a:pPr>
              <a:buFont typeface="Arial" pitchFamily="34" charset="0"/>
              <a:buChar char="•"/>
            </a:pPr>
            <a:r>
              <a:rPr lang="en-US" sz="2400" b="1" dirty="0" smtClean="0">
                <a:solidFill>
                  <a:schemeClr val="bg2">
                    <a:lumMod val="50000"/>
                  </a:schemeClr>
                </a:solidFill>
                <a:latin typeface="Arial" pitchFamily="34" charset="0"/>
                <a:cs typeface="Arial" pitchFamily="34" charset="0"/>
              </a:rPr>
              <a:t>The changes were announced by ICAO in 25 June 2008 and will become applicable on 15 November 2012</a:t>
            </a:r>
          </a:p>
          <a:p>
            <a:pPr>
              <a:buFont typeface="Arial" pitchFamily="34" charset="0"/>
              <a:buChar char="•"/>
            </a:pPr>
            <a:endParaRPr lang="en-US" sz="2400" b="1" dirty="0" smtClean="0">
              <a:solidFill>
                <a:schemeClr val="bg2">
                  <a:lumMod val="50000"/>
                </a:schemeClr>
              </a:solidFill>
              <a:latin typeface="Arial" pitchFamily="34" charset="0"/>
              <a:cs typeface="Arial" pitchFamily="34" charset="0"/>
            </a:endParaRPr>
          </a:p>
          <a:p>
            <a:pPr>
              <a:buFont typeface="Arial" pitchFamily="34" charset="0"/>
              <a:buChar char="•"/>
            </a:pPr>
            <a:r>
              <a:rPr lang="en-US" sz="2400" b="1" dirty="0" smtClean="0">
                <a:solidFill>
                  <a:schemeClr val="bg2">
                    <a:lumMod val="50000"/>
                  </a:schemeClr>
                </a:solidFill>
                <a:latin typeface="Arial" pitchFamily="34" charset="0"/>
                <a:cs typeface="Arial" pitchFamily="34" charset="0"/>
              </a:rPr>
              <a:t>Necessary to allow ATM systems to make optimum use of advanced aircraft capabilities already onboard the aircraft</a:t>
            </a:r>
          </a:p>
          <a:p>
            <a:endParaRPr lang="en-US" sz="2400" b="1" dirty="0" smtClean="0">
              <a:solidFill>
                <a:schemeClr val="bg2">
                  <a:lumMod val="50000"/>
                </a:schemeClr>
              </a:solidFill>
              <a:latin typeface="Arial" pitchFamily="34" charset="0"/>
              <a:cs typeface="Arial" pitchFamily="34" charset="0"/>
            </a:endParaRPr>
          </a:p>
          <a:p>
            <a:pPr>
              <a:buFont typeface="Arial" pitchFamily="34" charset="0"/>
              <a:buChar char="•"/>
            </a:pPr>
            <a:r>
              <a:rPr lang="en-US" sz="2400" b="1" dirty="0" smtClean="0">
                <a:solidFill>
                  <a:schemeClr val="bg2">
                    <a:lumMod val="50000"/>
                  </a:schemeClr>
                </a:solidFill>
                <a:latin typeface="Arial" pitchFamily="34" charset="0"/>
                <a:cs typeface="Arial" pitchFamily="34" charset="0"/>
              </a:rPr>
              <a:t>Is one step towards a completely integration of the aircraft to the ATM system as envisaged in the Global ATM Operational Concept </a:t>
            </a:r>
          </a:p>
          <a:p>
            <a:pPr>
              <a:buFont typeface="Arial" pitchFamily="34" charset="0"/>
              <a:buChar char="•"/>
            </a:pPr>
            <a:endParaRPr lang="en-US" sz="2400" b="1" dirty="0">
              <a:solidFill>
                <a:schemeClr val="bg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US" dirty="0" smtClean="0"/>
              <a:t>Possible AIM integration….FPL</a:t>
            </a:r>
            <a:endParaRPr lang="en-GB" dirty="0"/>
          </a:p>
        </p:txBody>
      </p:sp>
      <p:sp>
        <p:nvSpPr>
          <p:cNvPr id="2" name="Footer Placeholder 1"/>
          <p:cNvSpPr>
            <a:spLocks noGrp="1"/>
          </p:cNvSpPr>
          <p:nvPr>
            <p:ph type="ftr" sz="quarter" idx="11"/>
          </p:nvPr>
        </p:nvSpPr>
        <p:spPr/>
        <p:txBody>
          <a:bodyPr/>
          <a:lstStyle/>
          <a:p>
            <a:r>
              <a:rPr lang="en-US" smtClean="0"/>
              <a:t>ICAO SIP 2012 - ASBU workshops</a:t>
            </a:r>
            <a:endParaRPr lang="en-US"/>
          </a:p>
        </p:txBody>
      </p:sp>
      <p:sp>
        <p:nvSpPr>
          <p:cNvPr id="3" name="Slide Number Placeholder 2"/>
          <p:cNvSpPr>
            <a:spLocks noGrp="1"/>
          </p:cNvSpPr>
          <p:nvPr>
            <p:ph type="sldNum" sz="quarter" idx="12"/>
          </p:nvPr>
        </p:nvSpPr>
        <p:spPr/>
        <p:txBody>
          <a:bodyPr/>
          <a:lstStyle/>
          <a:p>
            <a:fld id="{C97275D5-4C12-42FF-82D2-635AEC9DB89A}" type="slidenum">
              <a:rPr lang="en-US" smtClean="0"/>
              <a:pPr/>
              <a:t>19</a:t>
            </a:fld>
            <a:endParaRPr lang="en-US"/>
          </a:p>
        </p:txBody>
      </p:sp>
      <p:sp>
        <p:nvSpPr>
          <p:cNvPr id="32" name="Rectangle 31"/>
          <p:cNvSpPr/>
          <p:nvPr/>
        </p:nvSpPr>
        <p:spPr>
          <a:xfrm>
            <a:off x="609600" y="1524000"/>
            <a:ext cx="8077200" cy="3570208"/>
          </a:xfrm>
          <a:prstGeom prst="rect">
            <a:avLst/>
          </a:prstGeom>
        </p:spPr>
        <p:txBody>
          <a:bodyPr wrap="square">
            <a:spAutoFit/>
          </a:bodyPr>
          <a:lstStyle/>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Flight planning environment</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Transition Strategy </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Checklist Tasks</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Implementation guidelines</a:t>
            </a:r>
          </a:p>
          <a:p>
            <a:pPr>
              <a:spcAft>
                <a:spcPts val="1200"/>
              </a:spcAft>
              <a:buFont typeface="Arial" pitchFamily="34" charset="0"/>
              <a:buChar char="•"/>
            </a:pPr>
            <a:r>
              <a:rPr lang="en-US" sz="2400" b="1" dirty="0" smtClean="0">
                <a:solidFill>
                  <a:schemeClr val="bg2">
                    <a:lumMod val="50000"/>
                  </a:schemeClr>
                </a:solidFill>
                <a:latin typeface="Arial" pitchFamily="34" charset="0"/>
                <a:cs typeface="Arial" pitchFamily="34" charset="0"/>
              </a:rPr>
              <a:t>Conversion of new items to present items</a:t>
            </a:r>
          </a:p>
          <a:p>
            <a:pPr>
              <a:spcAft>
                <a:spcPts val="1200"/>
              </a:spcAft>
              <a:buFont typeface="Arial" pitchFamily="34" charset="0"/>
              <a:buChar char="•"/>
            </a:pPr>
            <a:r>
              <a:rPr lang="en-GB" sz="2400" b="1" dirty="0" smtClean="0">
                <a:solidFill>
                  <a:schemeClr val="bg2">
                    <a:lumMod val="50000"/>
                  </a:schemeClr>
                </a:solidFill>
                <a:latin typeface="Arial" pitchFamily="34" charset="0"/>
                <a:cs typeface="Arial" pitchFamily="34" charset="0"/>
              </a:rPr>
              <a:t>Flight Plan Implementation Tracking System</a:t>
            </a:r>
            <a:br>
              <a:rPr lang="en-GB" sz="2400" b="1" dirty="0" smtClean="0">
                <a:solidFill>
                  <a:schemeClr val="bg2">
                    <a:lumMod val="50000"/>
                  </a:schemeClr>
                </a:solidFill>
                <a:latin typeface="Arial" pitchFamily="34" charset="0"/>
                <a:cs typeface="Arial" pitchFamily="34" charset="0"/>
              </a:rPr>
            </a:br>
            <a:r>
              <a:rPr lang="en-GB" sz="2400" b="1" dirty="0" smtClean="0">
                <a:solidFill>
                  <a:schemeClr val="bg2">
                    <a:lumMod val="50000"/>
                  </a:schemeClr>
                </a:solidFill>
                <a:latin typeface="Arial" pitchFamily="34" charset="0"/>
                <a:cs typeface="Arial" pitchFamily="34" charset="0"/>
              </a:rPr>
              <a:t>(FITS)</a:t>
            </a:r>
            <a:endParaRPr lang="en-US" sz="2400" b="1" dirty="0">
              <a:solidFill>
                <a:schemeClr val="bg2">
                  <a:lumMod val="50000"/>
                </a:schemeClr>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nchor="ctr"/>
          <a:lstStyle/>
          <a:p>
            <a:r>
              <a:rPr lang="en-GB" dirty="0" smtClean="0"/>
              <a:t>Overview</a:t>
            </a:r>
            <a:endParaRPr lang="en-GB" dirty="0"/>
          </a:p>
        </p:txBody>
      </p:sp>
      <p:sp>
        <p:nvSpPr>
          <p:cNvPr id="4" name="Content Placeholder 3"/>
          <p:cNvSpPr>
            <a:spLocks noGrp="1"/>
          </p:cNvSpPr>
          <p:nvPr>
            <p:ph idx="1"/>
          </p:nvPr>
        </p:nvSpPr>
        <p:spPr/>
        <p:txBody>
          <a:bodyPr/>
          <a:lstStyle/>
          <a:p>
            <a:r>
              <a:rPr lang="en-GB" sz="4000" dirty="0" smtClean="0"/>
              <a:t>What we have been doing </a:t>
            </a:r>
          </a:p>
          <a:p>
            <a:r>
              <a:rPr lang="en-GB" sz="4000" dirty="0" smtClean="0"/>
              <a:t>What we are doing</a:t>
            </a:r>
          </a:p>
          <a:p>
            <a:r>
              <a:rPr lang="en-GB" sz="4000" dirty="0" smtClean="0"/>
              <a:t>What will we be doing next</a:t>
            </a:r>
          </a:p>
          <a:p>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7275D5-4C12-42FF-82D2-635AEC9DB89A}" type="slidenum">
              <a:rPr lang="en-US" smtClean="0"/>
              <a:pPr/>
              <a:t>20</a:t>
            </a:fld>
            <a:endParaRPr lang="en-US"/>
          </a:p>
        </p:txBody>
      </p:sp>
      <p:sp>
        <p:nvSpPr>
          <p:cNvPr id="5" name="Title 4"/>
          <p:cNvSpPr>
            <a:spLocks noGrp="1"/>
          </p:cNvSpPr>
          <p:nvPr>
            <p:ph type="title"/>
          </p:nvPr>
        </p:nvSpPr>
        <p:spPr/>
        <p:txBody>
          <a:bodyPr anchor="ctr"/>
          <a:lstStyle/>
          <a:p>
            <a:r>
              <a:rPr lang="en-GB" dirty="0" smtClean="0"/>
              <a:t>In Summary…..</a:t>
            </a:r>
            <a:endParaRPr lang="en-GB" dirty="0"/>
          </a:p>
        </p:txBody>
      </p:sp>
      <p:sp>
        <p:nvSpPr>
          <p:cNvPr id="6" name="Content Placeholder 5"/>
          <p:cNvSpPr>
            <a:spLocks noGrp="1"/>
          </p:cNvSpPr>
          <p:nvPr>
            <p:ph idx="1"/>
          </p:nvPr>
        </p:nvSpPr>
        <p:spPr/>
        <p:txBody>
          <a:bodyPr>
            <a:normAutofit/>
          </a:bodyPr>
          <a:lstStyle/>
          <a:p>
            <a:r>
              <a:rPr lang="en-GB" b="1" dirty="0" smtClean="0">
                <a:solidFill>
                  <a:schemeClr val="bg2">
                    <a:lumMod val="50000"/>
                  </a:schemeClr>
                </a:solidFill>
              </a:rPr>
              <a:t>Current roadmap leads to digital AIS services</a:t>
            </a:r>
          </a:p>
          <a:p>
            <a:r>
              <a:rPr lang="en-GB" b="1" dirty="0" smtClean="0">
                <a:solidFill>
                  <a:schemeClr val="bg2">
                    <a:lumMod val="50000"/>
                  </a:schemeClr>
                </a:solidFill>
              </a:rPr>
              <a:t>New functions, products, and services are in the process of identification</a:t>
            </a:r>
          </a:p>
          <a:p>
            <a:r>
              <a:rPr lang="en-GB" b="1" dirty="0" smtClean="0">
                <a:solidFill>
                  <a:schemeClr val="bg2">
                    <a:lumMod val="50000"/>
                  </a:schemeClr>
                </a:solidFill>
              </a:rPr>
              <a:t>New roadmap will extend from the current  one and be incorporated into the GANP</a:t>
            </a:r>
          </a:p>
          <a:p>
            <a:r>
              <a:rPr lang="en-GB" b="1" dirty="0" smtClean="0">
                <a:solidFill>
                  <a:schemeClr val="bg2">
                    <a:lumMod val="50000"/>
                  </a:schemeClr>
                </a:solidFill>
              </a:rPr>
              <a:t>Delivery of full IM should allow for flexible applications</a:t>
            </a:r>
          </a:p>
          <a:p>
            <a:r>
              <a:rPr lang="en-GB" b="1" dirty="0" smtClean="0">
                <a:solidFill>
                  <a:schemeClr val="bg2">
                    <a:lumMod val="50000"/>
                  </a:schemeClr>
                </a:solidFill>
              </a:rPr>
              <a:t>New FPL as one step</a:t>
            </a:r>
          </a:p>
          <a:p>
            <a:pPr>
              <a:buNone/>
            </a:pPr>
            <a:endParaRPr lang="en-GB" b="1" dirty="0">
              <a:solidFill>
                <a:schemeClr val="bg2">
                  <a:lumMod val="50000"/>
                </a:schemeClr>
              </a:solidFill>
            </a:endParaRPr>
          </a:p>
        </p:txBody>
      </p:sp>
      <p:sp>
        <p:nvSpPr>
          <p:cNvPr id="3" name="Footer Placeholder 2"/>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21</a:t>
            </a:fld>
            <a:endParaRPr lang="en-US"/>
          </a:p>
        </p:txBody>
      </p:sp>
      <p:sp>
        <p:nvSpPr>
          <p:cNvPr id="3" name="Title 2"/>
          <p:cNvSpPr>
            <a:spLocks noGrp="1"/>
          </p:cNvSpPr>
          <p:nvPr>
            <p:ph type="title"/>
          </p:nvPr>
        </p:nvSpPr>
        <p:spPr/>
        <p:txBody>
          <a:bodyPr anchor="ctr"/>
          <a:lstStyle/>
          <a:p>
            <a:r>
              <a:rPr lang="en-GB" dirty="0" smtClean="0"/>
              <a:t>In summary - Milestones</a:t>
            </a:r>
            <a:endParaRPr lang="en-GB" dirty="0"/>
          </a:p>
        </p:txBody>
      </p:sp>
      <p:graphicFrame>
        <p:nvGraphicFramePr>
          <p:cNvPr id="6" name="Table 5"/>
          <p:cNvGraphicFramePr>
            <a:graphicFrameLocks noGrp="1"/>
          </p:cNvGraphicFramePr>
          <p:nvPr/>
        </p:nvGraphicFramePr>
        <p:xfrm>
          <a:off x="457200" y="1219199"/>
          <a:ext cx="8305800" cy="5516880"/>
        </p:xfrm>
        <a:graphic>
          <a:graphicData uri="http://schemas.openxmlformats.org/drawingml/2006/table">
            <a:tbl>
              <a:tblPr firstRow="1" bandRow="1">
                <a:tableStyleId>{8799B23B-EC83-4686-B30A-512413B5E67A}</a:tableStyleId>
              </a:tblPr>
              <a:tblGrid>
                <a:gridCol w="1447800"/>
                <a:gridCol w="1371600"/>
                <a:gridCol w="5486400"/>
              </a:tblGrid>
              <a:tr h="213360">
                <a:tc>
                  <a:txBody>
                    <a:bodyPr/>
                    <a:lstStyle/>
                    <a:p>
                      <a:pPr algn="ctr"/>
                      <a:r>
                        <a:rPr lang="en-GB" sz="2000" dirty="0" smtClean="0">
                          <a:solidFill>
                            <a:schemeClr val="bg2">
                              <a:lumMod val="50000"/>
                            </a:schemeClr>
                          </a:solidFill>
                        </a:rPr>
                        <a:t>Date</a:t>
                      </a:r>
                      <a:endParaRPr lang="en-GB" sz="2000" dirty="0">
                        <a:solidFill>
                          <a:schemeClr val="bg2">
                            <a:lumMod val="50000"/>
                          </a:schemeClr>
                        </a:solidFill>
                      </a:endParaRPr>
                    </a:p>
                  </a:txBody>
                  <a:tcPr/>
                </a:tc>
                <a:tc>
                  <a:txBody>
                    <a:bodyPr/>
                    <a:lstStyle/>
                    <a:p>
                      <a:pPr algn="ctr"/>
                      <a:r>
                        <a:rPr lang="en-GB" sz="2000" dirty="0" smtClean="0">
                          <a:solidFill>
                            <a:schemeClr val="bg2">
                              <a:lumMod val="50000"/>
                            </a:schemeClr>
                          </a:solidFill>
                        </a:rPr>
                        <a:t>Event</a:t>
                      </a:r>
                      <a:endParaRPr lang="en-GB" sz="2000" dirty="0">
                        <a:solidFill>
                          <a:schemeClr val="bg2">
                            <a:lumMod val="50000"/>
                          </a:schemeClr>
                        </a:solidFill>
                      </a:endParaRPr>
                    </a:p>
                  </a:txBody>
                  <a:tcPr/>
                </a:tc>
                <a:tc>
                  <a:txBody>
                    <a:bodyPr/>
                    <a:lstStyle/>
                    <a:p>
                      <a:pPr algn="ctr"/>
                      <a:r>
                        <a:rPr lang="en-GB" sz="2000" dirty="0" smtClean="0">
                          <a:solidFill>
                            <a:schemeClr val="bg2">
                              <a:lumMod val="50000"/>
                            </a:schemeClr>
                          </a:solidFill>
                        </a:rPr>
                        <a:t>Milestone</a:t>
                      </a:r>
                      <a:endParaRPr lang="en-GB" sz="2000" dirty="0">
                        <a:solidFill>
                          <a:schemeClr val="bg2">
                            <a:lumMod val="50000"/>
                          </a:schemeClr>
                        </a:solidFill>
                      </a:endParaRPr>
                    </a:p>
                  </a:txBody>
                  <a:tcPr/>
                </a:tc>
              </a:tr>
              <a:tr h="958604">
                <a:tc>
                  <a:txBody>
                    <a:bodyPr/>
                    <a:lstStyle/>
                    <a:p>
                      <a:r>
                        <a:rPr lang="en-GB" sz="2000" b="1" dirty="0" smtClean="0">
                          <a:solidFill>
                            <a:schemeClr val="bg2">
                              <a:lumMod val="50000"/>
                            </a:schemeClr>
                          </a:solidFill>
                        </a:rPr>
                        <a:t>20-23 Sept 2011</a:t>
                      </a:r>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GANIS</a:t>
                      </a:r>
                      <a:endParaRPr lang="en-GB" sz="2000" b="1" dirty="0">
                        <a:solidFill>
                          <a:schemeClr val="bg2">
                            <a:lumMod val="50000"/>
                          </a:schemeClr>
                        </a:solidFill>
                      </a:endParaRPr>
                    </a:p>
                  </a:txBody>
                  <a:tcPr/>
                </a:tc>
                <a:tc>
                  <a:txBody>
                    <a:bodyPr/>
                    <a:lstStyle/>
                    <a:p>
                      <a:r>
                        <a:rPr lang="en-GB" sz="2000" b="1" baseline="0" dirty="0" smtClean="0">
                          <a:solidFill>
                            <a:schemeClr val="bg2">
                              <a:lumMod val="50000"/>
                            </a:schemeClr>
                          </a:solidFill>
                        </a:rPr>
                        <a:t>Industry feedback on :</a:t>
                      </a:r>
                    </a:p>
                    <a:p>
                      <a:pPr marL="231775" indent="-231775">
                        <a:buFont typeface="Arial" pitchFamily="34" charset="0"/>
                        <a:buChar char="•"/>
                      </a:pPr>
                      <a:r>
                        <a:rPr lang="en-GB" sz="2000" b="1" baseline="0" dirty="0" smtClean="0">
                          <a:solidFill>
                            <a:schemeClr val="bg2">
                              <a:lumMod val="50000"/>
                            </a:schemeClr>
                          </a:solidFill>
                        </a:rPr>
                        <a:t> ASBUs</a:t>
                      </a:r>
                    </a:p>
                    <a:p>
                      <a:pPr marL="231775" indent="-231775">
                        <a:buFont typeface="Arial" pitchFamily="34" charset="0"/>
                        <a:buChar char="•"/>
                      </a:pPr>
                      <a:r>
                        <a:rPr lang="en-GB" sz="2000" b="1" baseline="0" dirty="0" smtClean="0">
                          <a:solidFill>
                            <a:schemeClr val="bg2">
                              <a:lumMod val="50000"/>
                            </a:schemeClr>
                          </a:solidFill>
                        </a:rPr>
                        <a:t>AIM concept with Roadmap and PANS-AIM</a:t>
                      </a:r>
                      <a:endParaRPr lang="en-GB" sz="2000" b="1" dirty="0">
                        <a:solidFill>
                          <a:schemeClr val="bg2">
                            <a:lumMod val="50000"/>
                          </a:schemeClr>
                        </a:solidFill>
                      </a:endParaRPr>
                    </a:p>
                  </a:txBody>
                  <a:tcPr/>
                </a:tc>
              </a:tr>
              <a:tr h="668118">
                <a:tc>
                  <a:txBody>
                    <a:bodyPr/>
                    <a:lstStyle/>
                    <a:p>
                      <a:r>
                        <a:rPr lang="en-GB" sz="2000" b="1" dirty="0" smtClean="0">
                          <a:solidFill>
                            <a:schemeClr val="bg2">
                              <a:lumMod val="50000"/>
                            </a:schemeClr>
                          </a:solidFill>
                        </a:rPr>
                        <a:t>15 Nov 2012</a:t>
                      </a:r>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FPL</a:t>
                      </a:r>
                      <a:endParaRPr lang="en-GB" sz="2000" b="1" dirty="0">
                        <a:solidFill>
                          <a:schemeClr val="bg2">
                            <a:lumMod val="50000"/>
                          </a:schemeClr>
                        </a:solidFill>
                      </a:endParaRPr>
                    </a:p>
                  </a:txBody>
                  <a:tcPr/>
                </a:tc>
                <a:tc>
                  <a:txBody>
                    <a:bodyPr/>
                    <a:lstStyle/>
                    <a:p>
                      <a:r>
                        <a:rPr lang="en-GB" sz="2000" b="1" baseline="0" dirty="0" smtClean="0">
                          <a:solidFill>
                            <a:schemeClr val="bg2">
                              <a:lumMod val="50000"/>
                            </a:schemeClr>
                          </a:solidFill>
                        </a:rPr>
                        <a:t>States/ANSPs/Airlines using ne FPL functions</a:t>
                      </a:r>
                      <a:endParaRPr lang="en-GB" sz="2000" b="1" dirty="0">
                        <a:solidFill>
                          <a:schemeClr val="bg2">
                            <a:lumMod val="50000"/>
                          </a:schemeClr>
                        </a:solidFill>
                      </a:endParaRPr>
                    </a:p>
                  </a:txBody>
                  <a:tcPr/>
                </a:tc>
              </a:tr>
              <a:tr h="1249090">
                <a:tc>
                  <a:txBody>
                    <a:bodyPr/>
                    <a:lstStyle/>
                    <a:p>
                      <a:r>
                        <a:rPr lang="en-US" sz="2000" b="1" dirty="0" smtClean="0">
                          <a:solidFill>
                            <a:schemeClr val="bg2">
                              <a:lumMod val="50000"/>
                            </a:schemeClr>
                          </a:solidFill>
                        </a:rPr>
                        <a:t>19-30 Nov</a:t>
                      </a:r>
                      <a:r>
                        <a:rPr lang="en-US" sz="2000" b="1" baseline="0" dirty="0" smtClean="0">
                          <a:solidFill>
                            <a:schemeClr val="bg2">
                              <a:lumMod val="50000"/>
                            </a:schemeClr>
                          </a:solidFill>
                        </a:rPr>
                        <a:t> </a:t>
                      </a:r>
                      <a:r>
                        <a:rPr lang="en-GB" sz="2000" b="1" dirty="0" smtClean="0">
                          <a:solidFill>
                            <a:schemeClr val="bg2">
                              <a:lumMod val="50000"/>
                            </a:schemeClr>
                          </a:solidFill>
                        </a:rPr>
                        <a:t>2012</a:t>
                      </a:r>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ANC 12</a:t>
                      </a:r>
                      <a:endParaRPr lang="en-GB" sz="2000" b="1" dirty="0">
                        <a:solidFill>
                          <a:schemeClr val="bg2">
                            <a:lumMod val="50000"/>
                          </a:schemeClr>
                        </a:solidFill>
                      </a:endParaRPr>
                    </a:p>
                  </a:txBody>
                  <a:tcPr/>
                </a:tc>
                <a:tc>
                  <a:txBody>
                    <a:bodyPr/>
                    <a:lstStyle/>
                    <a:p>
                      <a:pPr marL="231775" indent="-231775">
                        <a:buFont typeface="Arial" pitchFamily="34" charset="0"/>
                        <a:buChar char="•"/>
                      </a:pPr>
                      <a:r>
                        <a:rPr lang="en-GB" sz="2000" b="1" dirty="0" smtClean="0">
                          <a:solidFill>
                            <a:schemeClr val="bg2">
                              <a:lumMod val="50000"/>
                            </a:schemeClr>
                          </a:solidFill>
                        </a:rPr>
                        <a:t>Present Global</a:t>
                      </a:r>
                      <a:r>
                        <a:rPr lang="en-GB" sz="2000" b="1" baseline="0" dirty="0" smtClean="0">
                          <a:solidFill>
                            <a:schemeClr val="bg2">
                              <a:lumMod val="50000"/>
                            </a:schemeClr>
                          </a:solidFill>
                        </a:rPr>
                        <a:t> AIM and SWIM concept and outline of ICAO provisions (SARPS and PANS)</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bg2">
                              <a:lumMod val="50000"/>
                            </a:schemeClr>
                          </a:solidFill>
                        </a:rPr>
                        <a:t>Agreement of the first series of block upgrades </a:t>
                      </a:r>
                    </a:p>
                    <a:p>
                      <a:pPr marL="231775" marR="0" indent="-231775"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solidFill>
                            <a:schemeClr val="bg2">
                              <a:lumMod val="50000"/>
                            </a:schemeClr>
                          </a:solidFill>
                        </a:rPr>
                        <a:t>GANP</a:t>
                      </a:r>
                    </a:p>
                  </a:txBody>
                  <a:tcPr/>
                </a:tc>
              </a:tr>
              <a:tr h="377632">
                <a:tc>
                  <a:txBody>
                    <a:bodyPr/>
                    <a:lstStyle/>
                    <a:p>
                      <a:r>
                        <a:rPr lang="en-GB" sz="2000" b="1" dirty="0" smtClean="0">
                          <a:solidFill>
                            <a:schemeClr val="bg2">
                              <a:lumMod val="50000"/>
                            </a:schemeClr>
                          </a:solidFill>
                        </a:rPr>
                        <a:t>Nov 2013</a:t>
                      </a:r>
                      <a:endParaRPr lang="en-GB" sz="2000" b="1" dirty="0">
                        <a:solidFill>
                          <a:schemeClr val="bg2">
                            <a:lumMod val="50000"/>
                          </a:schemeClr>
                        </a:solidFill>
                      </a:endParaRPr>
                    </a:p>
                  </a:txBody>
                  <a:tcPr/>
                </a:tc>
                <a:tc>
                  <a:txBody>
                    <a:bodyPr/>
                    <a:lstStyle/>
                    <a:p>
                      <a:endParaRPr lang="en-GB" sz="2000" b="1" dirty="0">
                        <a:solidFill>
                          <a:schemeClr val="bg2">
                            <a:lumMod val="50000"/>
                          </a:schemeClr>
                        </a:solidFill>
                      </a:endParaRPr>
                    </a:p>
                  </a:txBody>
                  <a:tcPr/>
                </a:tc>
                <a:tc>
                  <a:txBody>
                    <a:bodyPr/>
                    <a:lstStyle/>
                    <a:p>
                      <a:r>
                        <a:rPr lang="en-GB" sz="2000" b="1" dirty="0" smtClean="0">
                          <a:solidFill>
                            <a:schemeClr val="bg2">
                              <a:lumMod val="50000"/>
                            </a:schemeClr>
                          </a:solidFill>
                        </a:rPr>
                        <a:t>Annex</a:t>
                      </a:r>
                      <a:r>
                        <a:rPr lang="en-GB" sz="2000" b="1" baseline="0" dirty="0" smtClean="0">
                          <a:solidFill>
                            <a:schemeClr val="bg2">
                              <a:lumMod val="50000"/>
                            </a:schemeClr>
                          </a:solidFill>
                        </a:rPr>
                        <a:t> 15 Amendment 37</a:t>
                      </a:r>
                      <a:endParaRPr lang="en-GB" sz="2000" b="1" dirty="0">
                        <a:solidFill>
                          <a:schemeClr val="bg2">
                            <a:lumMod val="50000"/>
                          </a:schemeClr>
                        </a:solidFill>
                      </a:endParaRPr>
                    </a:p>
                  </a:txBody>
                  <a:tcPr/>
                </a:tc>
              </a:tr>
              <a:tr h="958604">
                <a:tc>
                  <a:txBody>
                    <a:bodyPr/>
                    <a:lstStyle/>
                    <a:p>
                      <a:r>
                        <a:rPr lang="en-GB" sz="2000" b="1" dirty="0" smtClean="0">
                          <a:solidFill>
                            <a:schemeClr val="bg2">
                              <a:lumMod val="50000"/>
                            </a:schemeClr>
                          </a:solidFill>
                        </a:rPr>
                        <a:t>Sept 2014</a:t>
                      </a:r>
                      <a:endParaRPr lang="en-GB" sz="2000" b="1" dirty="0">
                        <a:solidFill>
                          <a:schemeClr val="bg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2">
                              <a:lumMod val="50000"/>
                            </a:schemeClr>
                          </a:solidFill>
                        </a:rPr>
                        <a:t>MET – AIM Divisional meeting</a:t>
                      </a:r>
                    </a:p>
                  </a:txBody>
                  <a:tcPr/>
                </a:tc>
                <a:tc>
                  <a:txBody>
                    <a:bodyPr/>
                    <a:lstStyle/>
                    <a:p>
                      <a:r>
                        <a:rPr lang="en-GB" sz="2000" b="1" dirty="0" smtClean="0">
                          <a:solidFill>
                            <a:schemeClr val="bg2">
                              <a:lumMod val="50000"/>
                            </a:schemeClr>
                          </a:solidFill>
                        </a:rPr>
                        <a:t>Present draft PANS-AIM and Annex</a:t>
                      </a:r>
                      <a:r>
                        <a:rPr lang="en-GB" sz="2000" b="1" baseline="0" dirty="0" smtClean="0">
                          <a:solidFill>
                            <a:schemeClr val="bg2">
                              <a:lumMod val="50000"/>
                            </a:schemeClr>
                          </a:solidFill>
                        </a:rPr>
                        <a:t> 15 provisions</a:t>
                      </a:r>
                      <a:endParaRPr lang="en-GB" sz="2000" b="1" dirty="0">
                        <a:solidFill>
                          <a:schemeClr val="bg2">
                            <a:lumMod val="50000"/>
                          </a:schemeClr>
                        </a:solidFill>
                      </a:endParaRPr>
                    </a:p>
                  </a:txBody>
                  <a:tcPr/>
                </a:tc>
              </a:tr>
              <a:tr h="441959">
                <a:tc>
                  <a:txBody>
                    <a:bodyPr/>
                    <a:lstStyle/>
                    <a:p>
                      <a:r>
                        <a:rPr lang="en-GB" sz="2000" b="1" dirty="0" smtClean="0">
                          <a:solidFill>
                            <a:schemeClr val="bg2">
                              <a:lumMod val="50000"/>
                            </a:schemeClr>
                          </a:solidFill>
                        </a:rPr>
                        <a:t>Nov</a:t>
                      </a:r>
                      <a:r>
                        <a:rPr lang="en-GB" sz="2000" b="1" baseline="0" dirty="0" smtClean="0">
                          <a:solidFill>
                            <a:schemeClr val="bg2">
                              <a:lumMod val="50000"/>
                            </a:schemeClr>
                          </a:solidFill>
                        </a:rPr>
                        <a:t> 2016 </a:t>
                      </a:r>
                      <a:endParaRPr lang="en-GB" sz="2000" b="1" dirty="0">
                        <a:solidFill>
                          <a:schemeClr val="bg2">
                            <a:lumMod val="50000"/>
                          </a:schemeClr>
                        </a:solidFill>
                      </a:endParaRPr>
                    </a:p>
                  </a:txBody>
                  <a:tcPr/>
                </a:tc>
                <a:tc>
                  <a:txBody>
                    <a:bodyPr/>
                    <a:lstStyle/>
                    <a:p>
                      <a:endParaRPr lang="en-GB" sz="2000" b="1" dirty="0">
                        <a:solidFill>
                          <a:schemeClr val="bg2">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bg2">
                              <a:lumMod val="50000"/>
                            </a:schemeClr>
                          </a:solidFill>
                        </a:rPr>
                        <a:t>Annex</a:t>
                      </a:r>
                      <a:r>
                        <a:rPr lang="en-GB" sz="2000" b="1" baseline="0" dirty="0" smtClean="0">
                          <a:solidFill>
                            <a:schemeClr val="bg2">
                              <a:lumMod val="50000"/>
                            </a:schemeClr>
                          </a:solidFill>
                        </a:rPr>
                        <a:t> 15 Amendment 38</a:t>
                      </a:r>
                      <a:endParaRPr lang="en-GB" sz="2000" b="1" dirty="0" smtClean="0">
                        <a:solidFill>
                          <a:schemeClr val="bg2">
                            <a:lumMod val="50000"/>
                          </a:schemeClr>
                        </a:solidFill>
                      </a:endParaRPr>
                    </a:p>
                    <a:p>
                      <a:r>
                        <a:rPr lang="en-GB" sz="2000" b="1" dirty="0" smtClean="0">
                          <a:solidFill>
                            <a:schemeClr val="bg2">
                              <a:lumMod val="50000"/>
                            </a:schemeClr>
                          </a:solidFill>
                        </a:rPr>
                        <a:t>PANS-AIM 1</a:t>
                      </a:r>
                      <a:r>
                        <a:rPr lang="en-GB" sz="2000" b="1" baseline="30000" dirty="0" smtClean="0">
                          <a:solidFill>
                            <a:schemeClr val="bg2">
                              <a:lumMod val="50000"/>
                            </a:schemeClr>
                          </a:solidFill>
                        </a:rPr>
                        <a:t>st</a:t>
                      </a:r>
                      <a:r>
                        <a:rPr lang="en-GB" sz="2000" b="1" dirty="0" smtClean="0">
                          <a:solidFill>
                            <a:schemeClr val="bg2">
                              <a:lumMod val="50000"/>
                            </a:schemeClr>
                          </a:solidFill>
                        </a:rPr>
                        <a:t> edition</a:t>
                      </a:r>
                      <a:endParaRPr lang="en-GB" sz="2000" b="1" dirty="0">
                        <a:solidFill>
                          <a:schemeClr val="bg2">
                            <a:lumMod val="50000"/>
                          </a:schemeClr>
                        </a:solidFill>
                      </a:endParaRPr>
                    </a:p>
                  </a:txBody>
                  <a:tcPr/>
                </a:tc>
              </a:tr>
            </a:tbl>
          </a:graphicData>
        </a:graphic>
      </p:graphicFrame>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dirty="0" smtClean="0"/>
              <a:t>What we have been doing…..</a:t>
            </a:r>
            <a:endParaRPr lang="en-GB" dirty="0"/>
          </a:p>
        </p:txBody>
      </p:sp>
      <p:sp>
        <p:nvSpPr>
          <p:cNvPr id="3" name="Content Placeholder 2"/>
          <p:cNvSpPr>
            <a:spLocks noGrp="1"/>
          </p:cNvSpPr>
          <p:nvPr>
            <p:ph idx="1"/>
          </p:nvPr>
        </p:nvSpPr>
        <p:spPr>
          <a:xfrm>
            <a:off x="990600" y="1447800"/>
            <a:ext cx="7696200" cy="4876800"/>
          </a:xfrm>
        </p:spPr>
        <p:txBody>
          <a:bodyPr>
            <a:normAutofit fontScale="70000" lnSpcReduction="20000"/>
          </a:bodyPr>
          <a:lstStyle/>
          <a:p>
            <a:pPr marL="342900" lvl="1" indent="-342900">
              <a:buNone/>
            </a:pPr>
            <a:r>
              <a:rPr lang="en-GB" sz="3300" b="1" dirty="0" smtClean="0">
                <a:solidFill>
                  <a:schemeClr val="bg2">
                    <a:lumMod val="50000"/>
                  </a:schemeClr>
                </a:solidFill>
              </a:rPr>
              <a:t>2008</a:t>
            </a:r>
          </a:p>
          <a:p>
            <a:pPr lvl="1"/>
            <a:r>
              <a:rPr lang="en-GB" b="1" dirty="0" err="1" smtClean="0">
                <a:solidFill>
                  <a:schemeClr val="bg2">
                    <a:lumMod val="50000"/>
                  </a:schemeClr>
                </a:solidFill>
              </a:rPr>
              <a:t>NextGen</a:t>
            </a:r>
            <a:r>
              <a:rPr lang="en-GB" b="1" dirty="0" smtClean="0">
                <a:solidFill>
                  <a:schemeClr val="bg2">
                    <a:lumMod val="50000"/>
                  </a:schemeClr>
                </a:solidFill>
              </a:rPr>
              <a:t> / SESAR Conference in Montreal</a:t>
            </a:r>
          </a:p>
          <a:p>
            <a:pPr lvl="1"/>
            <a:r>
              <a:rPr lang="en-GB" b="1" dirty="0" smtClean="0">
                <a:solidFill>
                  <a:schemeClr val="bg2">
                    <a:lumMod val="50000"/>
                  </a:schemeClr>
                </a:solidFill>
              </a:rPr>
              <a:t>AIS-AIMSG/1</a:t>
            </a:r>
          </a:p>
          <a:p>
            <a:pPr lvl="1"/>
            <a:endParaRPr lang="en-GB" b="1" dirty="0" smtClean="0">
              <a:solidFill>
                <a:schemeClr val="bg2">
                  <a:lumMod val="50000"/>
                </a:schemeClr>
              </a:solidFill>
            </a:endParaRPr>
          </a:p>
          <a:p>
            <a:pPr>
              <a:buNone/>
            </a:pPr>
            <a:r>
              <a:rPr lang="en-GB" sz="3300" b="1" dirty="0" smtClean="0">
                <a:solidFill>
                  <a:schemeClr val="bg2">
                    <a:lumMod val="50000"/>
                  </a:schemeClr>
                </a:solidFill>
              </a:rPr>
              <a:t>2009</a:t>
            </a:r>
            <a:endParaRPr lang="en-GB" sz="2800" b="1" dirty="0" smtClean="0">
              <a:solidFill>
                <a:schemeClr val="bg2">
                  <a:lumMod val="50000"/>
                </a:schemeClr>
              </a:solidFill>
            </a:endParaRPr>
          </a:p>
          <a:p>
            <a:pPr lvl="1"/>
            <a:r>
              <a:rPr lang="en-GB" b="1" dirty="0" smtClean="0">
                <a:solidFill>
                  <a:schemeClr val="bg2">
                    <a:lumMod val="50000"/>
                  </a:schemeClr>
                </a:solidFill>
              </a:rPr>
              <a:t>Gap Analysis of </a:t>
            </a:r>
            <a:r>
              <a:rPr lang="en-GB" b="1" dirty="0" err="1" smtClean="0">
                <a:solidFill>
                  <a:schemeClr val="bg2">
                    <a:lumMod val="50000"/>
                  </a:schemeClr>
                </a:solidFill>
              </a:rPr>
              <a:t>NextGen</a:t>
            </a:r>
            <a:r>
              <a:rPr lang="en-GB" b="1" dirty="0" smtClean="0">
                <a:solidFill>
                  <a:schemeClr val="bg2">
                    <a:lumMod val="50000"/>
                  </a:schemeClr>
                </a:solidFill>
              </a:rPr>
              <a:t>/SESAR/ICAO </a:t>
            </a:r>
          </a:p>
          <a:p>
            <a:pPr lvl="1"/>
            <a:r>
              <a:rPr lang="en-GB" b="1" dirty="0" smtClean="0">
                <a:solidFill>
                  <a:schemeClr val="bg2">
                    <a:lumMod val="50000"/>
                  </a:schemeClr>
                </a:solidFill>
              </a:rPr>
              <a:t>AIS-AIMSG/2</a:t>
            </a:r>
          </a:p>
          <a:p>
            <a:pPr lvl="1"/>
            <a:r>
              <a:rPr lang="en-GB" b="1" dirty="0" smtClean="0">
                <a:solidFill>
                  <a:schemeClr val="bg2">
                    <a:lumMod val="50000"/>
                  </a:schemeClr>
                </a:solidFill>
              </a:rPr>
              <a:t>AIS to AIM transition roadmap</a:t>
            </a:r>
          </a:p>
          <a:p>
            <a:endParaRPr lang="en-GB" sz="2800" b="1" dirty="0" smtClean="0">
              <a:solidFill>
                <a:schemeClr val="bg2">
                  <a:lumMod val="50000"/>
                </a:schemeClr>
              </a:solidFill>
            </a:endParaRPr>
          </a:p>
          <a:p>
            <a:pPr>
              <a:buNone/>
            </a:pPr>
            <a:r>
              <a:rPr lang="en-GB" sz="3300" b="1" dirty="0" smtClean="0">
                <a:solidFill>
                  <a:schemeClr val="bg2">
                    <a:lumMod val="50000"/>
                  </a:schemeClr>
                </a:solidFill>
              </a:rPr>
              <a:t>2010</a:t>
            </a:r>
            <a:endParaRPr lang="en-GB" sz="2800" b="1" dirty="0" smtClean="0">
              <a:solidFill>
                <a:schemeClr val="bg2">
                  <a:lumMod val="50000"/>
                </a:schemeClr>
              </a:solidFill>
            </a:endParaRPr>
          </a:p>
          <a:p>
            <a:pPr lvl="1"/>
            <a:r>
              <a:rPr lang="en-GB" b="1" dirty="0" smtClean="0">
                <a:solidFill>
                  <a:schemeClr val="bg2">
                    <a:lumMod val="50000"/>
                  </a:schemeClr>
                </a:solidFill>
              </a:rPr>
              <a:t>Harmonisation of </a:t>
            </a:r>
            <a:r>
              <a:rPr lang="en-GB" b="1" dirty="0" err="1" smtClean="0">
                <a:solidFill>
                  <a:schemeClr val="bg2">
                    <a:lumMod val="50000"/>
                  </a:schemeClr>
                </a:solidFill>
              </a:rPr>
              <a:t>NextGen</a:t>
            </a:r>
            <a:r>
              <a:rPr lang="en-GB" b="1" dirty="0" smtClean="0">
                <a:solidFill>
                  <a:schemeClr val="bg2">
                    <a:lumMod val="50000"/>
                  </a:schemeClr>
                </a:solidFill>
              </a:rPr>
              <a:t> and SESAR</a:t>
            </a:r>
          </a:p>
          <a:p>
            <a:pPr lvl="1"/>
            <a:r>
              <a:rPr lang="en-GB" b="1" dirty="0" smtClean="0">
                <a:solidFill>
                  <a:schemeClr val="bg2">
                    <a:lumMod val="50000"/>
                  </a:schemeClr>
                </a:solidFill>
              </a:rPr>
              <a:t>Introduction of CARATS</a:t>
            </a:r>
          </a:p>
          <a:p>
            <a:pPr lvl="1"/>
            <a:r>
              <a:rPr lang="en-GB" b="1" dirty="0" smtClean="0">
                <a:solidFill>
                  <a:schemeClr val="bg2">
                    <a:lumMod val="50000"/>
                  </a:schemeClr>
                </a:solidFill>
              </a:rPr>
              <a:t>AIS-AIMSG/3</a:t>
            </a:r>
          </a:p>
          <a:p>
            <a:pPr lvl="1"/>
            <a:r>
              <a:rPr lang="en-GB" b="1" dirty="0" smtClean="0">
                <a:solidFill>
                  <a:schemeClr val="bg2">
                    <a:lumMod val="50000"/>
                  </a:schemeClr>
                </a:solidFill>
              </a:rPr>
              <a:t>Amendment 36 to Annex 15</a:t>
            </a:r>
          </a:p>
        </p:txBody>
      </p:sp>
      <p:sp>
        <p:nvSpPr>
          <p:cNvPr id="5" name="Slide Number Placeholder 4"/>
          <p:cNvSpPr>
            <a:spLocks noGrp="1"/>
          </p:cNvSpPr>
          <p:nvPr>
            <p:ph type="sldNum" sz="quarter" idx="12"/>
          </p:nvPr>
        </p:nvSpPr>
        <p:spPr/>
        <p:txBody>
          <a:bodyPr/>
          <a:lstStyle/>
          <a:p>
            <a:fld id="{C97275D5-4C12-42FF-82D2-635AEC9DB89A}"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r>
              <a:rPr lang="en-GB" dirty="0" smtClean="0"/>
              <a:t>What we have been doing…..</a:t>
            </a:r>
            <a:endParaRPr lang="en-GB" dirty="0"/>
          </a:p>
        </p:txBody>
      </p:sp>
      <p:sp>
        <p:nvSpPr>
          <p:cNvPr id="4" name="Content Placeholder 3"/>
          <p:cNvSpPr>
            <a:spLocks noGrp="1"/>
          </p:cNvSpPr>
          <p:nvPr>
            <p:ph idx="1"/>
          </p:nvPr>
        </p:nvSpPr>
        <p:spPr/>
        <p:txBody>
          <a:bodyPr/>
          <a:lstStyle/>
          <a:p>
            <a:pPr>
              <a:buNone/>
            </a:pPr>
            <a:r>
              <a:rPr lang="en-GB" sz="3300" b="1" dirty="0" smtClean="0">
                <a:solidFill>
                  <a:schemeClr val="bg2">
                    <a:lumMod val="50000"/>
                  </a:schemeClr>
                </a:solidFill>
              </a:rPr>
              <a:t>2011</a:t>
            </a:r>
            <a:endParaRPr lang="en-GB" sz="2800" b="1" dirty="0" smtClean="0">
              <a:solidFill>
                <a:schemeClr val="bg2">
                  <a:lumMod val="50000"/>
                </a:schemeClr>
              </a:solidFill>
            </a:endParaRPr>
          </a:p>
          <a:p>
            <a:pPr lvl="1"/>
            <a:r>
              <a:rPr lang="en-GB" b="1" dirty="0" smtClean="0">
                <a:solidFill>
                  <a:schemeClr val="bg2">
                    <a:lumMod val="50000"/>
                  </a:schemeClr>
                </a:solidFill>
              </a:rPr>
              <a:t>AIS-AIMSG/4</a:t>
            </a:r>
          </a:p>
          <a:p>
            <a:pPr lvl="1"/>
            <a:r>
              <a:rPr lang="en-GB" b="1" dirty="0" smtClean="0">
                <a:solidFill>
                  <a:schemeClr val="bg2">
                    <a:lumMod val="50000"/>
                  </a:schemeClr>
                </a:solidFill>
              </a:rPr>
              <a:t>Development of Amendment 37 to Annex 15</a:t>
            </a:r>
          </a:p>
          <a:p>
            <a:pPr lvl="1"/>
            <a:r>
              <a:rPr lang="en-GB" b="1" dirty="0" smtClean="0">
                <a:solidFill>
                  <a:schemeClr val="bg2">
                    <a:lumMod val="50000"/>
                  </a:schemeClr>
                </a:solidFill>
              </a:rPr>
              <a:t>GANIS</a:t>
            </a:r>
          </a:p>
          <a:p>
            <a:pPr lvl="1"/>
            <a:r>
              <a:rPr lang="en-GB" b="1" dirty="0" smtClean="0">
                <a:solidFill>
                  <a:schemeClr val="bg2">
                    <a:lumMod val="50000"/>
                  </a:schemeClr>
                </a:solidFill>
              </a:rPr>
              <a:t> Initiate work to integrate AIM into Global ATM</a:t>
            </a:r>
          </a:p>
          <a:p>
            <a:pPr lvl="2"/>
            <a:r>
              <a:rPr lang="en-GB" b="1" dirty="0" smtClean="0">
                <a:solidFill>
                  <a:schemeClr val="bg2">
                    <a:lumMod val="50000"/>
                  </a:schemeClr>
                </a:solidFill>
              </a:rPr>
              <a:t>AIM Operational Concept</a:t>
            </a:r>
          </a:p>
          <a:p>
            <a:pPr lvl="2"/>
            <a:r>
              <a:rPr lang="en-GB" b="1" dirty="0" smtClean="0">
                <a:solidFill>
                  <a:schemeClr val="bg2">
                    <a:lumMod val="50000"/>
                  </a:schemeClr>
                </a:solidFill>
              </a:rPr>
              <a:t>SWIM integration</a:t>
            </a:r>
          </a:p>
          <a:p>
            <a:pPr lvl="2"/>
            <a:endParaRPr lang="en-GB" b="1" dirty="0" smtClean="0">
              <a:solidFill>
                <a:schemeClr val="bg2">
                  <a:lumMod val="50000"/>
                </a:schemeClr>
              </a:solidFill>
            </a:endParaRPr>
          </a:p>
          <a:p>
            <a:pPr>
              <a:buNone/>
            </a:pPr>
            <a:endParaRPr lang="en-GB" b="1" dirty="0">
              <a:solidFill>
                <a:schemeClr val="bg2">
                  <a:lumMod val="50000"/>
                </a:schemeClr>
              </a:solidFill>
            </a:endParaRPr>
          </a:p>
        </p:txBody>
      </p:sp>
      <p:sp>
        <p:nvSpPr>
          <p:cNvPr id="5" name="Footer Placeholder 4"/>
          <p:cNvSpPr>
            <a:spLocks noGrp="1"/>
          </p:cNvSpPr>
          <p:nvPr>
            <p:ph type="ftr" sz="quarter" idx="11"/>
          </p:nvPr>
        </p:nvSpPr>
        <p:spPr/>
        <p:txBody>
          <a:bodyPr/>
          <a:lstStyle/>
          <a:p>
            <a:r>
              <a:rPr lang="en-US" smtClean="0"/>
              <a:t>ICAO SIP 2012 - ASBU workshops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lstStyle/>
          <a:p>
            <a:r>
              <a:rPr lang="en-GB" dirty="0" smtClean="0"/>
              <a:t>AIS to AIM Roadmap - 3 Phases</a:t>
            </a:r>
            <a:endParaRPr lang="en-GB" dirty="0"/>
          </a:p>
        </p:txBody>
      </p:sp>
      <p:graphicFrame>
        <p:nvGraphicFramePr>
          <p:cNvPr id="6" name="Object 7"/>
          <p:cNvGraphicFramePr>
            <a:graphicFrameLocks noChangeAspect="1"/>
          </p:cNvGraphicFramePr>
          <p:nvPr/>
        </p:nvGraphicFramePr>
        <p:xfrm>
          <a:off x="304800" y="1447800"/>
          <a:ext cx="8672210" cy="3886200"/>
        </p:xfrm>
        <a:graphic>
          <a:graphicData uri="http://schemas.openxmlformats.org/presentationml/2006/ole">
            <mc:AlternateContent xmlns:mc="http://schemas.openxmlformats.org/markup-compatibility/2006">
              <mc:Choice xmlns:v="urn:schemas-microsoft-com:vml" Requires="v">
                <p:oleObj spid="_x0000_s1028" name="Visio" r:id="rId4" imgW="9178576" imgH="5521119" progId="">
                  <p:embed/>
                </p:oleObj>
              </mc:Choice>
              <mc:Fallback>
                <p:oleObj name="Visio" r:id="rId4" imgW="9178576" imgH="552111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867221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Pentagon 6"/>
          <p:cNvSpPr/>
          <p:nvPr/>
        </p:nvSpPr>
        <p:spPr bwMode="auto">
          <a:xfrm>
            <a:off x="1066800" y="2209800"/>
            <a:ext cx="6019800" cy="609600"/>
          </a:xfrm>
          <a:prstGeom prst="homePlate">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chemeClr val="tx1"/>
                </a:solidFill>
                <a:effectLst/>
                <a:latin typeface="Arial" charset="0"/>
                <a:cs typeface="Arial" charset="0"/>
              </a:rPr>
              <a:t>Consolidation</a:t>
            </a:r>
          </a:p>
        </p:txBody>
      </p:sp>
      <p:sp>
        <p:nvSpPr>
          <p:cNvPr id="8" name="Pentagon 7"/>
          <p:cNvSpPr/>
          <p:nvPr/>
        </p:nvSpPr>
        <p:spPr bwMode="auto">
          <a:xfrm>
            <a:off x="2133600" y="3276600"/>
            <a:ext cx="6019800" cy="609600"/>
          </a:xfrm>
          <a:prstGeom prst="homePlate">
            <a:avLst/>
          </a:prstGeom>
          <a:gradFill flip="none" rotWithShape="1">
            <a:gsLst>
              <a:gs pos="0">
                <a:schemeClr val="tx2">
                  <a:lumMod val="10000"/>
                  <a:lumOff val="90000"/>
                  <a:shade val="30000"/>
                  <a:satMod val="115000"/>
                </a:schemeClr>
              </a:gs>
              <a:gs pos="50000">
                <a:schemeClr val="tx2">
                  <a:lumMod val="10000"/>
                  <a:lumOff val="90000"/>
                  <a:shade val="67500"/>
                  <a:satMod val="115000"/>
                </a:schemeClr>
              </a:gs>
              <a:gs pos="100000">
                <a:schemeClr val="tx2">
                  <a:lumMod val="10000"/>
                  <a:lumOff val="90000"/>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chemeClr val="tx1"/>
                </a:solidFill>
                <a:effectLst/>
                <a:latin typeface="Arial" charset="0"/>
                <a:cs typeface="Arial" charset="0"/>
              </a:rPr>
              <a:t>Going Digital</a:t>
            </a:r>
          </a:p>
        </p:txBody>
      </p:sp>
      <p:sp>
        <p:nvSpPr>
          <p:cNvPr id="9" name="Pentagon 8"/>
          <p:cNvSpPr/>
          <p:nvPr/>
        </p:nvSpPr>
        <p:spPr bwMode="auto">
          <a:xfrm>
            <a:off x="4191000" y="4267200"/>
            <a:ext cx="4648200" cy="609600"/>
          </a:xfrm>
          <a:prstGeom prst="homePlate">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b="0" i="1" u="none" strike="noStrike" cap="none" normalizeH="0" baseline="0" dirty="0" smtClean="0">
                <a:ln>
                  <a:noFill/>
                </a:ln>
                <a:solidFill>
                  <a:schemeClr val="tx1"/>
                </a:solidFill>
                <a:effectLst/>
                <a:latin typeface="Arial" charset="0"/>
                <a:cs typeface="Arial" charset="0"/>
              </a:rPr>
              <a:t>Information Management</a:t>
            </a:r>
          </a:p>
        </p:txBody>
      </p:sp>
      <p:sp>
        <p:nvSpPr>
          <p:cNvPr id="10" name="Footer Placeholder 9"/>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lstStyle/>
          <a:p>
            <a:r>
              <a:rPr lang="en-GB" dirty="0" smtClean="0"/>
              <a:t>AIS to AIM Roadmap </a:t>
            </a:r>
            <a:br>
              <a:rPr lang="en-GB" dirty="0" smtClean="0"/>
            </a:br>
            <a:r>
              <a:rPr lang="en-GB" dirty="0" smtClean="0"/>
              <a:t>- 21 interrelated steps</a:t>
            </a:r>
            <a:endParaRPr lang="en-GB"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1027" name="Picture 3"/>
          <p:cNvPicPr>
            <a:picLocks noChangeAspect="1" noChangeArrowheads="1"/>
          </p:cNvPicPr>
          <p:nvPr/>
        </p:nvPicPr>
        <p:blipFill>
          <a:blip r:embed="rId3" cstate="print"/>
          <a:srcRect/>
          <a:stretch>
            <a:fillRect/>
          </a:stretch>
        </p:blipFill>
        <p:spPr bwMode="auto">
          <a:xfrm>
            <a:off x="1295400" y="1295400"/>
            <a:ext cx="6430536"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lstStyle/>
          <a:p>
            <a:r>
              <a:rPr lang="en-GB" dirty="0" smtClean="0"/>
              <a:t>Current ICAO Provisions</a:t>
            </a:r>
            <a:endParaRPr lang="en-GB" dirty="0"/>
          </a:p>
        </p:txBody>
      </p:sp>
      <p:pic>
        <p:nvPicPr>
          <p:cNvPr id="6" name="Picture 4" descr="annex4"/>
          <p:cNvPicPr>
            <a:picLocks noChangeAspect="1" noChangeArrowheads="1"/>
          </p:cNvPicPr>
          <p:nvPr/>
        </p:nvPicPr>
        <p:blipFill>
          <a:blip r:embed="rId2" cstate="print"/>
          <a:srcRect/>
          <a:stretch>
            <a:fillRect/>
          </a:stretch>
        </p:blipFill>
        <p:spPr bwMode="auto">
          <a:xfrm>
            <a:off x="533400" y="1600200"/>
            <a:ext cx="2295676" cy="2971800"/>
          </a:xfrm>
          <a:prstGeom prst="rect">
            <a:avLst/>
          </a:prstGeom>
          <a:noFill/>
          <a:ln w="9525">
            <a:noFill/>
            <a:miter lim="800000"/>
            <a:headEnd/>
            <a:tailEnd/>
          </a:ln>
        </p:spPr>
      </p:pic>
      <p:pic>
        <p:nvPicPr>
          <p:cNvPr id="7" name="Picture 5" descr="Scannedais_"/>
          <p:cNvPicPr>
            <a:picLocks noChangeAspect="1" noChangeArrowheads="1"/>
          </p:cNvPicPr>
          <p:nvPr/>
        </p:nvPicPr>
        <p:blipFill>
          <a:blip r:embed="rId3" cstate="print"/>
          <a:srcRect/>
          <a:stretch>
            <a:fillRect/>
          </a:stretch>
        </p:blipFill>
        <p:spPr bwMode="auto">
          <a:xfrm>
            <a:off x="5943600" y="3124003"/>
            <a:ext cx="2414588" cy="3124396"/>
          </a:xfrm>
          <a:prstGeom prst="rect">
            <a:avLst/>
          </a:prstGeom>
          <a:noFill/>
          <a:ln w="9525">
            <a:noFill/>
            <a:miter lim="800000"/>
            <a:headEnd/>
            <a:tailEnd/>
          </a:ln>
        </p:spPr>
      </p:pic>
      <p:sp>
        <p:nvSpPr>
          <p:cNvPr id="8" name="TextBox 7"/>
          <p:cNvSpPr txBox="1"/>
          <p:nvPr/>
        </p:nvSpPr>
        <p:spPr>
          <a:xfrm>
            <a:off x="3962400" y="1752600"/>
            <a:ext cx="995209" cy="461665"/>
          </a:xfrm>
          <a:prstGeom prst="rect">
            <a:avLst/>
          </a:prstGeom>
          <a:noFill/>
        </p:spPr>
        <p:txBody>
          <a:bodyPr wrap="none" rtlCol="0">
            <a:spAutoFit/>
          </a:bodyPr>
          <a:lstStyle/>
          <a:p>
            <a:r>
              <a:rPr lang="en-GB" sz="2400" b="1" dirty="0" smtClean="0"/>
              <a:t>SARPS</a:t>
            </a:r>
            <a:endParaRPr lang="en-GB" b="1" dirty="0"/>
          </a:p>
        </p:txBody>
      </p:sp>
      <p:sp>
        <p:nvSpPr>
          <p:cNvPr id="9" name="TextBox 8"/>
          <p:cNvSpPr txBox="1"/>
          <p:nvPr/>
        </p:nvSpPr>
        <p:spPr>
          <a:xfrm>
            <a:off x="3276600" y="5029200"/>
            <a:ext cx="1447800" cy="830997"/>
          </a:xfrm>
          <a:prstGeom prst="rect">
            <a:avLst/>
          </a:prstGeom>
          <a:noFill/>
        </p:spPr>
        <p:txBody>
          <a:bodyPr wrap="square" rtlCol="0">
            <a:spAutoFit/>
          </a:bodyPr>
          <a:lstStyle/>
          <a:p>
            <a:r>
              <a:rPr lang="en-GB" sz="2400" b="1" dirty="0" smtClean="0"/>
              <a:t>Guidance Material</a:t>
            </a:r>
            <a:endParaRPr lang="en-GB" sz="2400" b="1" dirty="0"/>
          </a:p>
        </p:txBody>
      </p:sp>
      <p:sp>
        <p:nvSpPr>
          <p:cNvPr id="10" name="Right Arrow 9"/>
          <p:cNvSpPr/>
          <p:nvPr/>
        </p:nvSpPr>
        <p:spPr>
          <a:xfrm rot="10800000">
            <a:off x="2895600" y="1752600"/>
            <a:ext cx="978408" cy="484632"/>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ight Arrow 10"/>
          <p:cNvSpPr/>
          <p:nvPr/>
        </p:nvSpPr>
        <p:spPr>
          <a:xfrm rot="10800000" flipH="1">
            <a:off x="4800600" y="5257800"/>
            <a:ext cx="978408" cy="484632"/>
          </a:xfrm>
          <a:prstGeom prst="rightArrow">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Left-Right Arrow 12"/>
          <p:cNvSpPr/>
          <p:nvPr/>
        </p:nvSpPr>
        <p:spPr>
          <a:xfrm rot="1831870">
            <a:off x="2678425" y="3641049"/>
            <a:ext cx="3423176" cy="484632"/>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Footer Placeholder 11"/>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lstStyle/>
          <a:p>
            <a:r>
              <a:rPr lang="en-GB" sz="4400" dirty="0" smtClean="0"/>
              <a:t>Annex 15</a:t>
            </a:r>
            <a:endParaRPr lang="en-GB" sz="4400" dirty="0"/>
          </a:p>
        </p:txBody>
      </p:sp>
      <p:graphicFrame>
        <p:nvGraphicFramePr>
          <p:cNvPr id="6" name="Content Placeholder 5"/>
          <p:cNvGraphicFramePr>
            <a:graphicFrameLocks noGrp="1"/>
          </p:cNvGraphicFramePr>
          <p:nvPr>
            <p:ph idx="1"/>
          </p:nvPr>
        </p:nvGraphicFramePr>
        <p:xfrm>
          <a:off x="457200" y="1600200"/>
          <a:ext cx="8229600" cy="4480560"/>
        </p:xfrm>
        <a:graphic>
          <a:graphicData uri="http://schemas.openxmlformats.org/drawingml/2006/table">
            <a:tbl>
              <a:tblPr firstRow="1" bandRow="1">
                <a:tableStyleId>{C4B1156A-380E-4F78-BDF5-A606A8083BF9}</a:tableStyleId>
              </a:tblPr>
              <a:tblGrid>
                <a:gridCol w="4114800"/>
                <a:gridCol w="4114800"/>
              </a:tblGrid>
              <a:tr h="370840">
                <a:tc>
                  <a:txBody>
                    <a:bodyPr/>
                    <a:lstStyle/>
                    <a:p>
                      <a:pPr algn="ctr"/>
                      <a:r>
                        <a:rPr lang="en-GB" sz="2400" dirty="0" smtClean="0">
                          <a:solidFill>
                            <a:schemeClr val="bg1"/>
                          </a:solidFill>
                        </a:rPr>
                        <a:t>Requirements</a:t>
                      </a:r>
                      <a:endParaRPr lang="en-GB" sz="2400" dirty="0">
                        <a:solidFill>
                          <a:schemeClr val="bg1"/>
                        </a:solidFill>
                      </a:endParaRPr>
                    </a:p>
                  </a:txBody>
                  <a:tcPr>
                    <a:solidFill>
                      <a:schemeClr val="tx2">
                        <a:lumMod val="50000"/>
                        <a:lumOff val="50000"/>
                      </a:schemeClr>
                    </a:solidFill>
                  </a:tcPr>
                </a:tc>
                <a:tc>
                  <a:txBody>
                    <a:bodyPr/>
                    <a:lstStyle/>
                    <a:p>
                      <a:pPr algn="ctr"/>
                      <a:r>
                        <a:rPr lang="en-GB" sz="2400" dirty="0" smtClean="0">
                          <a:solidFill>
                            <a:schemeClr val="bg1"/>
                          </a:solidFill>
                        </a:rPr>
                        <a:t>Detailed specifications</a:t>
                      </a:r>
                      <a:endParaRPr lang="en-GB" sz="2400" dirty="0">
                        <a:solidFill>
                          <a:schemeClr val="bg1"/>
                        </a:solidFill>
                      </a:endParaRPr>
                    </a:p>
                  </a:txBody>
                  <a:tcPr>
                    <a:solidFill>
                      <a:schemeClr val="tx2">
                        <a:lumMod val="50000"/>
                        <a:lumOff val="50000"/>
                      </a:schemeClr>
                    </a:solidFill>
                  </a:tcPr>
                </a:tc>
              </a:tr>
              <a:tr h="370840">
                <a:tc>
                  <a:txBody>
                    <a:bodyPr/>
                    <a:lstStyle/>
                    <a:p>
                      <a:r>
                        <a:rPr lang="en-GB" sz="2400" dirty="0" smtClean="0"/>
                        <a:t>General</a:t>
                      </a:r>
                      <a:r>
                        <a:rPr lang="en-GB" sz="2400" baseline="0" dirty="0" smtClean="0"/>
                        <a:t> Requirements</a:t>
                      </a:r>
                    </a:p>
                  </a:txBody>
                  <a:tcPr/>
                </a:tc>
                <a:tc>
                  <a:txBody>
                    <a:bodyPr/>
                    <a:lstStyle/>
                    <a:p>
                      <a:r>
                        <a:rPr lang="en-GB" sz="2400" dirty="0" smtClean="0"/>
                        <a:t>AIP Format</a:t>
                      </a:r>
                      <a:endParaRPr lang="en-GB" sz="2400" dirty="0"/>
                    </a:p>
                  </a:txBody>
                  <a:tcPr/>
                </a:tc>
              </a:tr>
              <a:tr h="370840">
                <a:tc>
                  <a:txBody>
                    <a:bodyPr/>
                    <a:lstStyle/>
                    <a:p>
                      <a:r>
                        <a:rPr lang="en-GB" sz="2400" dirty="0" smtClean="0"/>
                        <a:t>AIP</a:t>
                      </a:r>
                      <a:endParaRPr lang="en-GB" sz="2400" dirty="0"/>
                    </a:p>
                  </a:txBody>
                  <a:tcPr/>
                </a:tc>
                <a:tc>
                  <a:txBody>
                    <a:bodyPr/>
                    <a:lstStyle/>
                    <a:p>
                      <a:r>
                        <a:rPr lang="en-GB" sz="2400" dirty="0" smtClean="0"/>
                        <a:t>SNOWTAM</a:t>
                      </a:r>
                      <a:r>
                        <a:rPr lang="en-GB" sz="2400" baseline="0" dirty="0" smtClean="0"/>
                        <a:t> Format</a:t>
                      </a:r>
                      <a:endParaRPr lang="en-GB" sz="2400" dirty="0"/>
                    </a:p>
                  </a:txBody>
                  <a:tcPr/>
                </a:tc>
              </a:tr>
              <a:tr h="370840">
                <a:tc>
                  <a:txBody>
                    <a:bodyPr/>
                    <a:lstStyle/>
                    <a:p>
                      <a:r>
                        <a:rPr lang="en-GB" sz="2400" dirty="0" smtClean="0"/>
                        <a:t>NOTAM</a:t>
                      </a:r>
                      <a:endParaRPr lang="en-GB" sz="2400" dirty="0"/>
                    </a:p>
                  </a:txBody>
                  <a:tcPr/>
                </a:tc>
                <a:tc>
                  <a:txBody>
                    <a:bodyPr/>
                    <a:lstStyle/>
                    <a:p>
                      <a:r>
                        <a:rPr lang="en-GB" sz="2400" dirty="0" smtClean="0"/>
                        <a:t>ASHTAM Format</a:t>
                      </a:r>
                      <a:endParaRPr lang="en-GB" sz="2400" dirty="0"/>
                    </a:p>
                  </a:txBody>
                  <a:tcPr/>
                </a:tc>
              </a:tr>
              <a:tr h="370840">
                <a:tc>
                  <a:txBody>
                    <a:bodyPr/>
                    <a:lstStyle/>
                    <a:p>
                      <a:r>
                        <a:rPr lang="en-GB" sz="2400" dirty="0" smtClean="0"/>
                        <a:t>AIRAC</a:t>
                      </a:r>
                      <a:endParaRPr lang="en-GB" sz="2400" dirty="0"/>
                    </a:p>
                  </a:txBody>
                  <a:tcPr/>
                </a:tc>
                <a:tc>
                  <a:txBody>
                    <a:bodyPr/>
                    <a:lstStyle/>
                    <a:p>
                      <a:r>
                        <a:rPr lang="en-GB" sz="2400" dirty="0" smtClean="0"/>
                        <a:t>AIRAC</a:t>
                      </a:r>
                      <a:r>
                        <a:rPr lang="en-GB" sz="2400" baseline="0" dirty="0" smtClean="0"/>
                        <a:t> Contents</a:t>
                      </a:r>
                      <a:endParaRPr lang="en-GB" sz="2400" dirty="0"/>
                    </a:p>
                  </a:txBody>
                  <a:tcPr/>
                </a:tc>
              </a:tr>
              <a:tr h="370840">
                <a:tc>
                  <a:txBody>
                    <a:bodyPr/>
                    <a:lstStyle/>
                    <a:p>
                      <a:r>
                        <a:rPr lang="en-GB" sz="2400" dirty="0" smtClean="0"/>
                        <a:t>AIC</a:t>
                      </a:r>
                      <a:endParaRPr lang="en-GB" sz="2400" dirty="0"/>
                    </a:p>
                  </a:txBody>
                  <a:tcPr/>
                </a:tc>
                <a:tc>
                  <a:txBody>
                    <a:bodyPr/>
                    <a:lstStyle/>
                    <a:p>
                      <a:r>
                        <a:rPr lang="en-GB" sz="2400" dirty="0" smtClean="0"/>
                        <a:t>NOTAM Distribution System</a:t>
                      </a:r>
                      <a:endParaRPr lang="en-GB" sz="2400" dirty="0"/>
                    </a:p>
                  </a:txBody>
                  <a:tcPr/>
                </a:tc>
              </a:tr>
              <a:tr h="370840">
                <a:tc>
                  <a:txBody>
                    <a:bodyPr/>
                    <a:lstStyle/>
                    <a:p>
                      <a:r>
                        <a:rPr lang="en-GB" sz="2400" dirty="0" smtClean="0"/>
                        <a:t>Pre and post flight information</a:t>
                      </a:r>
                      <a:endParaRPr lang="en-GB" sz="2400" dirty="0"/>
                    </a:p>
                  </a:txBody>
                  <a:tcPr/>
                </a:tc>
                <a:tc>
                  <a:txBody>
                    <a:bodyPr/>
                    <a:lstStyle/>
                    <a:p>
                      <a:r>
                        <a:rPr lang="en-GB" sz="2400" dirty="0" smtClean="0"/>
                        <a:t>NOTAM</a:t>
                      </a:r>
                      <a:r>
                        <a:rPr lang="en-GB" sz="2400" baseline="0" dirty="0" smtClean="0"/>
                        <a:t> Format</a:t>
                      </a:r>
                      <a:endParaRPr lang="en-GB" sz="2400" dirty="0"/>
                    </a:p>
                  </a:txBody>
                  <a:tcPr/>
                </a:tc>
              </a:tr>
              <a:tr h="370840">
                <a:tc>
                  <a:txBody>
                    <a:bodyPr/>
                    <a:lstStyle/>
                    <a:p>
                      <a:r>
                        <a:rPr lang="en-GB" sz="2400" dirty="0" smtClean="0"/>
                        <a:t>Telecommunication</a:t>
                      </a:r>
                      <a:r>
                        <a:rPr lang="en-GB" sz="2400" baseline="0" dirty="0" smtClean="0"/>
                        <a:t> Requirements</a:t>
                      </a:r>
                    </a:p>
                  </a:txBody>
                  <a:tcPr/>
                </a:tc>
                <a:tc>
                  <a:txBody>
                    <a:bodyPr/>
                    <a:lstStyle/>
                    <a:p>
                      <a:r>
                        <a:rPr lang="en-GB" sz="2400" dirty="0" smtClean="0"/>
                        <a:t>Data</a:t>
                      </a:r>
                      <a:r>
                        <a:rPr lang="en-GB" sz="2400" baseline="0" dirty="0" smtClean="0"/>
                        <a:t> Quality</a:t>
                      </a:r>
                      <a:endParaRPr lang="en-GB" sz="2400" dirty="0"/>
                    </a:p>
                  </a:txBody>
                  <a:tcPr/>
                </a:tc>
              </a:tr>
              <a:tr h="370840">
                <a:tc>
                  <a:txBody>
                    <a:bodyPr/>
                    <a:lstStyle/>
                    <a:p>
                      <a:r>
                        <a:rPr lang="en-GB" sz="2400" baseline="0" dirty="0" err="1" smtClean="0"/>
                        <a:t>eTOD</a:t>
                      </a:r>
                      <a:endParaRPr lang="en-GB" sz="2400" baseline="0" dirty="0" smtClean="0"/>
                    </a:p>
                  </a:txBody>
                  <a:tcPr/>
                </a:tc>
                <a:tc>
                  <a:txBody>
                    <a:bodyPr/>
                    <a:lstStyle/>
                    <a:p>
                      <a:r>
                        <a:rPr lang="en-GB" sz="2400" dirty="0" smtClean="0"/>
                        <a:t>Terrain</a:t>
                      </a:r>
                      <a:r>
                        <a:rPr lang="en-GB" sz="2400" baseline="0" dirty="0" smtClean="0"/>
                        <a:t> and Obstacle data</a:t>
                      </a:r>
                      <a:endParaRPr lang="en-GB" sz="2400" dirty="0"/>
                    </a:p>
                  </a:txBody>
                  <a:tcPr/>
                </a:tc>
              </a:tr>
            </a:tbl>
          </a:graphicData>
        </a:graphic>
      </p:graphicFrame>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a:xfrm>
            <a:off x="0" y="0"/>
            <a:ext cx="9144000" cy="1219200"/>
          </a:xfrm>
        </p:spPr>
        <p:txBody>
          <a:bodyPr anchor="ctr"/>
          <a:lstStyle/>
          <a:p>
            <a:r>
              <a:rPr lang="en-GB" sz="4000" dirty="0" smtClean="0"/>
              <a:t>PANS-AIM</a:t>
            </a:r>
            <a:br>
              <a:rPr lang="en-GB" sz="4000" dirty="0" smtClean="0"/>
            </a:br>
            <a:r>
              <a:rPr lang="en-GB" sz="4000" dirty="0" smtClean="0"/>
              <a:t>Contents might include</a:t>
            </a:r>
            <a:endParaRPr lang="en-GB" sz="4000" dirty="0"/>
          </a:p>
        </p:txBody>
      </p:sp>
      <p:sp>
        <p:nvSpPr>
          <p:cNvPr id="4" name="Content Placeholder 3"/>
          <p:cNvSpPr>
            <a:spLocks noGrp="1"/>
          </p:cNvSpPr>
          <p:nvPr>
            <p:ph idx="1"/>
          </p:nvPr>
        </p:nvSpPr>
        <p:spPr/>
        <p:txBody>
          <a:bodyPr>
            <a:normAutofit fontScale="92500" lnSpcReduction="10000"/>
          </a:bodyPr>
          <a:lstStyle/>
          <a:p>
            <a:pPr marL="0" indent="0">
              <a:buNone/>
            </a:pPr>
            <a:r>
              <a:rPr lang="en-GB" b="1" dirty="0" smtClean="0">
                <a:solidFill>
                  <a:schemeClr val="bg2">
                    <a:lumMod val="50000"/>
                  </a:schemeClr>
                </a:solidFill>
              </a:rPr>
              <a:t>Provisions, procedures, practices and formats applicable to:</a:t>
            </a:r>
          </a:p>
          <a:p>
            <a:pPr marL="746125" indent="-288925"/>
            <a:r>
              <a:rPr lang="en-GB" b="1" dirty="0" smtClean="0">
                <a:solidFill>
                  <a:schemeClr val="bg2">
                    <a:lumMod val="50000"/>
                  </a:schemeClr>
                </a:solidFill>
              </a:rPr>
              <a:t>AIP</a:t>
            </a:r>
          </a:p>
          <a:p>
            <a:pPr marL="746125" indent="-288925"/>
            <a:r>
              <a:rPr lang="en-GB" b="1" dirty="0" smtClean="0">
                <a:solidFill>
                  <a:schemeClr val="bg2">
                    <a:lumMod val="50000"/>
                  </a:schemeClr>
                </a:solidFill>
              </a:rPr>
              <a:t>NOTAM, SNOWTAM, ASHTAM</a:t>
            </a:r>
          </a:p>
          <a:p>
            <a:pPr marL="746125" indent="-288925"/>
            <a:r>
              <a:rPr lang="en-GB" b="1" dirty="0" smtClean="0">
                <a:solidFill>
                  <a:schemeClr val="bg2">
                    <a:lumMod val="50000"/>
                  </a:schemeClr>
                </a:solidFill>
              </a:rPr>
              <a:t>AIRAC</a:t>
            </a:r>
          </a:p>
          <a:p>
            <a:pPr marL="746125" indent="-288925"/>
            <a:r>
              <a:rPr lang="en-GB" b="1" dirty="0" smtClean="0">
                <a:solidFill>
                  <a:schemeClr val="bg2">
                    <a:lumMod val="50000"/>
                  </a:schemeClr>
                </a:solidFill>
              </a:rPr>
              <a:t>Data acquisition</a:t>
            </a:r>
          </a:p>
          <a:p>
            <a:pPr marL="746125" indent="-288925"/>
            <a:r>
              <a:rPr lang="en-GB" b="1" dirty="0" smtClean="0">
                <a:solidFill>
                  <a:schemeClr val="bg2">
                    <a:lumMod val="50000"/>
                  </a:schemeClr>
                </a:solidFill>
              </a:rPr>
              <a:t>Data quality</a:t>
            </a:r>
          </a:p>
          <a:p>
            <a:pPr marL="746125" indent="-288925"/>
            <a:r>
              <a:rPr lang="en-GB" b="1" dirty="0" smtClean="0">
                <a:solidFill>
                  <a:schemeClr val="bg2">
                    <a:lumMod val="50000"/>
                  </a:schemeClr>
                </a:solidFill>
              </a:rPr>
              <a:t>Integrated briefing</a:t>
            </a:r>
          </a:p>
          <a:p>
            <a:pPr marL="746125" indent="-288925"/>
            <a:r>
              <a:rPr lang="en-GB" b="1" dirty="0" smtClean="0">
                <a:solidFill>
                  <a:schemeClr val="bg2">
                    <a:lumMod val="50000"/>
                  </a:schemeClr>
                </a:solidFill>
              </a:rPr>
              <a:t>Inter-service communication</a:t>
            </a:r>
            <a:endParaRPr lang="en-GB" b="1" dirty="0">
              <a:solidFill>
                <a:schemeClr val="bg2">
                  <a:lumMod val="50000"/>
                </a:schemeClr>
              </a:solidFill>
            </a:endParaRP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1b38e693d0680f30e3feb9efd1187c70">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D4C1C91-4891-4835-8B74-431FD832ABF4}"/>
</file>

<file path=customXml/itemProps2.xml><?xml version="1.0" encoding="utf-8"?>
<ds:datastoreItem xmlns:ds="http://schemas.openxmlformats.org/officeDocument/2006/customXml" ds:itemID="{357C416D-C816-47C7-883F-73AA13282920}"/>
</file>

<file path=customXml/itemProps3.xml><?xml version="1.0" encoding="utf-8"?>
<ds:datastoreItem xmlns:ds="http://schemas.openxmlformats.org/officeDocument/2006/customXml" ds:itemID="{3673E4E0-5F2D-4FFC-B70E-B3B6B8ED5395}"/>
</file>

<file path=docProps/app.xml><?xml version="1.0" encoding="utf-8"?>
<Properties xmlns="http://schemas.openxmlformats.org/officeDocument/2006/extended-properties" xmlns:vt="http://schemas.openxmlformats.org/officeDocument/2006/docPropsVTypes">
  <Template>ICAO</Template>
  <TotalTime>818</TotalTime>
  <Words>1005</Words>
  <Application>Microsoft Office PowerPoint</Application>
  <PresentationFormat>On-screen Show (4:3)</PresentationFormat>
  <Paragraphs>236</Paragraphs>
  <Slides>22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ICAO</vt:lpstr>
      <vt:lpstr>Visio</vt:lpstr>
      <vt:lpstr>AIM - implementation </vt:lpstr>
      <vt:lpstr>Overview</vt:lpstr>
      <vt:lpstr>What we have been doing…..</vt:lpstr>
      <vt:lpstr>What we have been doing…..</vt:lpstr>
      <vt:lpstr>AIS to AIM Roadmap - 3 Phases</vt:lpstr>
      <vt:lpstr>AIS to AIM Roadmap  - 21 interrelated steps</vt:lpstr>
      <vt:lpstr>Current ICAO Provisions</vt:lpstr>
      <vt:lpstr>Annex 15</vt:lpstr>
      <vt:lpstr>PANS-AIM Contents might include</vt:lpstr>
      <vt:lpstr>Developing the AIM Framework</vt:lpstr>
      <vt:lpstr>AIM Provisions Framework</vt:lpstr>
      <vt:lpstr>Structural Implementations – The bigger picture</vt:lpstr>
      <vt:lpstr>ATM Operational Concept</vt:lpstr>
      <vt:lpstr>Information is the key enabler</vt:lpstr>
      <vt:lpstr>Planning and development is underway</vt:lpstr>
      <vt:lpstr>PowerPoint Presentation</vt:lpstr>
      <vt:lpstr>Possible AIM integration….</vt:lpstr>
      <vt:lpstr>Possible AIM integration….FPL</vt:lpstr>
      <vt:lpstr>Possible AIM integration….FPL</vt:lpstr>
      <vt:lpstr>In Summary…..</vt:lpstr>
      <vt:lpstr>In summary - Milestones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AIM implementation Think Globally – Act Locally</dc:title>
  <dc:creator>Mhohm</dc:creator>
  <cp:lastModifiedBy>Sudarshan, Hindupur</cp:lastModifiedBy>
  <cp:revision>24</cp:revision>
  <dcterms:created xsi:type="dcterms:W3CDTF">2011-06-20T19:39:15Z</dcterms:created>
  <dcterms:modified xsi:type="dcterms:W3CDTF">2012-07-26T20:44:34Z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