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layout2.xml" ContentType="application/vnd.openxmlformats-officedocument.drawingml.diagramLayou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40" r:id="rId2"/>
    <p:sldId id="330" r:id="rId3"/>
    <p:sldId id="331" r:id="rId4"/>
    <p:sldId id="332" r:id="rId5"/>
    <p:sldId id="337" r:id="rId6"/>
    <p:sldId id="338" r:id="rId7"/>
    <p:sldId id="333" r:id="rId8"/>
    <p:sldId id="334" r:id="rId9"/>
    <p:sldId id="335" r:id="rId10"/>
    <p:sldId id="339" r:id="rId11"/>
    <p:sldId id="336" r:id="rId12"/>
    <p:sldId id="34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2C6ABA"/>
    <a:srgbClr val="7030A0"/>
    <a:srgbClr val="D31044"/>
    <a:srgbClr val="EA157A"/>
    <a:srgbClr val="FFFFCC"/>
    <a:srgbClr val="00153E"/>
    <a:srgbClr val="385D8A"/>
    <a:srgbClr val="2C6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9" autoAdjust="0"/>
    <p:restoredTop sz="78612" autoAdjust="0"/>
  </p:normalViewPr>
  <p:slideViewPr>
    <p:cSldViewPr>
      <p:cViewPr>
        <p:scale>
          <a:sx n="75" d="100"/>
          <a:sy n="75" d="100"/>
        </p:scale>
        <p:origin x="-656" y="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6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6109B0-24E5-764C-98EA-303AA58BE0CA}" type="doc">
      <dgm:prSet loTypeId="urn:microsoft.com/office/officeart/2005/8/layout/cycle8" loCatId="" qsTypeId="urn:microsoft.com/office/officeart/2005/8/quickstyle/simple4" qsCatId="simple" csTypeId="urn:microsoft.com/office/officeart/2005/8/colors/accent1_2" csCatId="accent1" phldr="1"/>
      <dgm:spPr/>
    </dgm:pt>
    <dgm:pt modelId="{3868DD7A-3F4F-CD46-AF23-42523581167F}">
      <dgm:prSet phldrT="[Text]"/>
      <dgm:spPr/>
      <dgm:t>
        <a:bodyPr/>
        <a:lstStyle/>
        <a:p>
          <a:r>
            <a:rPr lang="en-US" dirty="0" smtClean="0"/>
            <a:t>WXXM</a:t>
          </a:r>
          <a:endParaRPr lang="en-US" dirty="0"/>
        </a:p>
      </dgm:t>
    </dgm:pt>
    <dgm:pt modelId="{80F2746C-8FD3-2242-98F2-943BB0155DD2}" type="parTrans" cxnId="{588944DA-A599-104A-B3A8-98A4436E02DA}">
      <dgm:prSet/>
      <dgm:spPr/>
      <dgm:t>
        <a:bodyPr/>
        <a:lstStyle/>
        <a:p>
          <a:endParaRPr lang="en-US"/>
        </a:p>
      </dgm:t>
    </dgm:pt>
    <dgm:pt modelId="{BC760D46-2737-9C43-AAD2-7B0DF72A8405}" type="sibTrans" cxnId="{588944DA-A599-104A-B3A8-98A4436E02DA}">
      <dgm:prSet/>
      <dgm:spPr/>
      <dgm:t>
        <a:bodyPr/>
        <a:lstStyle/>
        <a:p>
          <a:endParaRPr lang="en-US"/>
        </a:p>
      </dgm:t>
    </dgm:pt>
    <dgm:pt modelId="{384FBCCF-9000-EF4F-9716-155CCDDC5FD0}">
      <dgm:prSet phldrT="[Text]"/>
      <dgm:spPr/>
      <dgm:t>
        <a:bodyPr/>
        <a:lstStyle/>
        <a:p>
          <a:r>
            <a:rPr lang="en-US" dirty="0" smtClean="0"/>
            <a:t>Meta data</a:t>
          </a:r>
          <a:endParaRPr lang="en-US" dirty="0"/>
        </a:p>
      </dgm:t>
    </dgm:pt>
    <dgm:pt modelId="{B92C6AF8-C1B3-E344-B803-551A95FB076E}" type="parTrans" cxnId="{02DFCE88-B494-A54D-AF33-05B2617AAF1B}">
      <dgm:prSet/>
      <dgm:spPr/>
      <dgm:t>
        <a:bodyPr/>
        <a:lstStyle/>
        <a:p>
          <a:endParaRPr lang="en-US"/>
        </a:p>
      </dgm:t>
    </dgm:pt>
    <dgm:pt modelId="{7E91692B-0EB0-CB48-B5BD-315EA26720DC}" type="sibTrans" cxnId="{02DFCE88-B494-A54D-AF33-05B2617AAF1B}">
      <dgm:prSet/>
      <dgm:spPr/>
      <dgm:t>
        <a:bodyPr/>
        <a:lstStyle/>
        <a:p>
          <a:endParaRPr lang="en-US"/>
        </a:p>
      </dgm:t>
    </dgm:pt>
    <dgm:pt modelId="{B502C6A4-4752-9749-8A67-DC1515206FD8}">
      <dgm:prSet phldrT="[Text]"/>
      <dgm:spPr/>
      <dgm:t>
        <a:bodyPr/>
        <a:lstStyle/>
        <a:p>
          <a:r>
            <a:rPr lang="en-US" dirty="0" smtClean="0"/>
            <a:t>WXCM</a:t>
          </a:r>
          <a:endParaRPr lang="en-US" dirty="0"/>
        </a:p>
      </dgm:t>
    </dgm:pt>
    <dgm:pt modelId="{9A2D143D-D018-EA43-98B6-0F49D9A8D515}" type="parTrans" cxnId="{E21A17EE-E6B5-3644-BC4A-DB5CFAA5624B}">
      <dgm:prSet/>
      <dgm:spPr/>
      <dgm:t>
        <a:bodyPr/>
        <a:lstStyle/>
        <a:p>
          <a:endParaRPr lang="en-US"/>
        </a:p>
      </dgm:t>
    </dgm:pt>
    <dgm:pt modelId="{9223967B-4EA3-5F47-A357-CAF27790D5EB}" type="sibTrans" cxnId="{E21A17EE-E6B5-3644-BC4A-DB5CFAA5624B}">
      <dgm:prSet/>
      <dgm:spPr/>
      <dgm:t>
        <a:bodyPr/>
        <a:lstStyle/>
        <a:p>
          <a:endParaRPr lang="en-US"/>
        </a:p>
      </dgm:t>
    </dgm:pt>
    <dgm:pt modelId="{63D940CE-659C-D647-89E8-DCBC5D53ED1C}">
      <dgm:prSet/>
      <dgm:spPr/>
      <dgm:t>
        <a:bodyPr/>
        <a:lstStyle/>
        <a:p>
          <a:r>
            <a:rPr lang="en-US" dirty="0" smtClean="0"/>
            <a:t>WXXS</a:t>
          </a:r>
          <a:endParaRPr lang="en-US" dirty="0"/>
        </a:p>
      </dgm:t>
    </dgm:pt>
    <dgm:pt modelId="{C5287FFA-E999-C940-8BF3-46AE6FDA1E55}" type="parTrans" cxnId="{BC15E370-0362-C749-9E14-91773C917929}">
      <dgm:prSet/>
      <dgm:spPr/>
      <dgm:t>
        <a:bodyPr/>
        <a:lstStyle/>
        <a:p>
          <a:endParaRPr lang="en-US"/>
        </a:p>
      </dgm:t>
    </dgm:pt>
    <dgm:pt modelId="{6CD8129D-C21A-9D40-BA5C-15D0EBA38711}" type="sibTrans" cxnId="{BC15E370-0362-C749-9E14-91773C917929}">
      <dgm:prSet/>
      <dgm:spPr/>
      <dgm:t>
        <a:bodyPr/>
        <a:lstStyle/>
        <a:p>
          <a:endParaRPr lang="en-US"/>
        </a:p>
      </dgm:t>
    </dgm:pt>
    <dgm:pt modelId="{9720671F-EA25-9148-9266-3C3500625487}" type="pres">
      <dgm:prSet presAssocID="{546109B0-24E5-764C-98EA-303AA58BE0CA}" presName="compositeShape" presStyleCnt="0">
        <dgm:presLayoutVars>
          <dgm:chMax val="7"/>
          <dgm:dir/>
          <dgm:resizeHandles val="exact"/>
        </dgm:presLayoutVars>
      </dgm:prSet>
      <dgm:spPr/>
    </dgm:pt>
    <dgm:pt modelId="{1C026621-EFA7-154F-91C9-B80B8135A5C4}" type="pres">
      <dgm:prSet presAssocID="{546109B0-24E5-764C-98EA-303AA58BE0CA}" presName="wedge1" presStyleLbl="node1" presStyleIdx="0" presStyleCnt="4"/>
      <dgm:spPr/>
      <dgm:t>
        <a:bodyPr/>
        <a:lstStyle/>
        <a:p>
          <a:endParaRPr lang="en-US"/>
        </a:p>
      </dgm:t>
    </dgm:pt>
    <dgm:pt modelId="{B0570ABC-24B1-7D47-B655-3D8BC8488CF0}" type="pres">
      <dgm:prSet presAssocID="{546109B0-24E5-764C-98EA-303AA58BE0CA}" presName="dummy1a" presStyleCnt="0"/>
      <dgm:spPr/>
    </dgm:pt>
    <dgm:pt modelId="{B85B7E50-9B9D-AC4D-B263-D5BE8F3BFC0D}" type="pres">
      <dgm:prSet presAssocID="{546109B0-24E5-764C-98EA-303AA58BE0CA}" presName="dummy1b" presStyleCnt="0"/>
      <dgm:spPr/>
    </dgm:pt>
    <dgm:pt modelId="{8FB1BCA9-5317-9445-90A0-33BF3DB1C6CA}" type="pres">
      <dgm:prSet presAssocID="{546109B0-24E5-764C-98EA-303AA58BE0CA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251976-07BF-E646-9DC0-314E03992295}" type="pres">
      <dgm:prSet presAssocID="{546109B0-24E5-764C-98EA-303AA58BE0CA}" presName="wedge2" presStyleLbl="node1" presStyleIdx="1" presStyleCnt="4"/>
      <dgm:spPr/>
      <dgm:t>
        <a:bodyPr/>
        <a:lstStyle/>
        <a:p>
          <a:endParaRPr lang="en-US"/>
        </a:p>
      </dgm:t>
    </dgm:pt>
    <dgm:pt modelId="{D23E2D37-5F7A-4C4A-B136-54DC33C36D25}" type="pres">
      <dgm:prSet presAssocID="{546109B0-24E5-764C-98EA-303AA58BE0CA}" presName="dummy2a" presStyleCnt="0"/>
      <dgm:spPr/>
    </dgm:pt>
    <dgm:pt modelId="{7B11EF9E-2C7B-614C-8EC2-2A8A15A9F1BC}" type="pres">
      <dgm:prSet presAssocID="{546109B0-24E5-764C-98EA-303AA58BE0CA}" presName="dummy2b" presStyleCnt="0"/>
      <dgm:spPr/>
    </dgm:pt>
    <dgm:pt modelId="{027093D4-7E1A-CC46-B1CC-61A7D917E4FD}" type="pres">
      <dgm:prSet presAssocID="{546109B0-24E5-764C-98EA-303AA58BE0CA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4F370-6E90-514D-9C33-F6DEB58BB7FA}" type="pres">
      <dgm:prSet presAssocID="{546109B0-24E5-764C-98EA-303AA58BE0CA}" presName="wedge3" presStyleLbl="node1" presStyleIdx="2" presStyleCnt="4"/>
      <dgm:spPr/>
      <dgm:t>
        <a:bodyPr/>
        <a:lstStyle/>
        <a:p>
          <a:endParaRPr lang="en-US"/>
        </a:p>
      </dgm:t>
    </dgm:pt>
    <dgm:pt modelId="{47E4F21D-BCFB-174C-8AC0-803D82355483}" type="pres">
      <dgm:prSet presAssocID="{546109B0-24E5-764C-98EA-303AA58BE0CA}" presName="dummy3a" presStyleCnt="0"/>
      <dgm:spPr/>
    </dgm:pt>
    <dgm:pt modelId="{BC8C3D80-A4A7-2040-AEBF-B5D96B2231A1}" type="pres">
      <dgm:prSet presAssocID="{546109B0-24E5-764C-98EA-303AA58BE0CA}" presName="dummy3b" presStyleCnt="0"/>
      <dgm:spPr/>
    </dgm:pt>
    <dgm:pt modelId="{251A718D-2714-394F-BDBF-A0A30090D796}" type="pres">
      <dgm:prSet presAssocID="{546109B0-24E5-764C-98EA-303AA58BE0CA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2EED8-CA46-F740-AA2A-B332621ACC16}" type="pres">
      <dgm:prSet presAssocID="{546109B0-24E5-764C-98EA-303AA58BE0CA}" presName="wedge4" presStyleLbl="node1" presStyleIdx="3" presStyleCnt="4"/>
      <dgm:spPr/>
      <dgm:t>
        <a:bodyPr/>
        <a:lstStyle/>
        <a:p>
          <a:endParaRPr lang="en-US"/>
        </a:p>
      </dgm:t>
    </dgm:pt>
    <dgm:pt modelId="{B251A3BE-2968-A545-9E7B-43D405C261E3}" type="pres">
      <dgm:prSet presAssocID="{546109B0-24E5-764C-98EA-303AA58BE0CA}" presName="dummy4a" presStyleCnt="0"/>
      <dgm:spPr/>
    </dgm:pt>
    <dgm:pt modelId="{8807E758-05B2-914B-9E05-412601C6C0C1}" type="pres">
      <dgm:prSet presAssocID="{546109B0-24E5-764C-98EA-303AA58BE0CA}" presName="dummy4b" presStyleCnt="0"/>
      <dgm:spPr/>
    </dgm:pt>
    <dgm:pt modelId="{9EB18F75-ABF7-7C46-A59A-E6ED329E8013}" type="pres">
      <dgm:prSet presAssocID="{546109B0-24E5-764C-98EA-303AA58BE0CA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C1CAD-2AF6-2D4A-82A8-0125FD71DDDC}" type="pres">
      <dgm:prSet presAssocID="{BC760D46-2737-9C43-AAD2-7B0DF72A8405}" presName="arrowWedge1" presStyleLbl="fgSibTrans2D1" presStyleIdx="0" presStyleCnt="4"/>
      <dgm:spPr/>
    </dgm:pt>
    <dgm:pt modelId="{B313AEAE-BD30-DA4F-B310-99C8F4ECD580}" type="pres">
      <dgm:prSet presAssocID="{6CD8129D-C21A-9D40-BA5C-15D0EBA38711}" presName="arrowWedge2" presStyleLbl="fgSibTrans2D1" presStyleIdx="1" presStyleCnt="4"/>
      <dgm:spPr/>
    </dgm:pt>
    <dgm:pt modelId="{51CFEE7B-3796-1A4A-BA30-7C54C0707DD3}" type="pres">
      <dgm:prSet presAssocID="{7E91692B-0EB0-CB48-B5BD-315EA26720DC}" presName="arrowWedge3" presStyleLbl="fgSibTrans2D1" presStyleIdx="2" presStyleCnt="4"/>
      <dgm:spPr/>
    </dgm:pt>
    <dgm:pt modelId="{0477D8EB-30D4-DE48-9BD3-005AA9857463}" type="pres">
      <dgm:prSet presAssocID="{9223967B-4EA3-5F47-A357-CAF27790D5EB}" presName="arrowWedge4" presStyleLbl="fgSibTrans2D1" presStyleIdx="3" presStyleCnt="4"/>
      <dgm:spPr/>
    </dgm:pt>
  </dgm:ptLst>
  <dgm:cxnLst>
    <dgm:cxn modelId="{BC15E370-0362-C749-9E14-91773C917929}" srcId="{546109B0-24E5-764C-98EA-303AA58BE0CA}" destId="{63D940CE-659C-D647-89E8-DCBC5D53ED1C}" srcOrd="1" destOrd="0" parTransId="{C5287FFA-E999-C940-8BF3-46AE6FDA1E55}" sibTransId="{6CD8129D-C21A-9D40-BA5C-15D0EBA38711}"/>
    <dgm:cxn modelId="{5A3C5FC7-2B0B-4F92-A7A7-17A1BB28B9CE}" type="presOf" srcId="{B502C6A4-4752-9749-8A67-DC1515206FD8}" destId="{9EB18F75-ABF7-7C46-A59A-E6ED329E8013}" srcOrd="1" destOrd="0" presId="urn:microsoft.com/office/officeart/2005/8/layout/cycle8"/>
    <dgm:cxn modelId="{588944DA-A599-104A-B3A8-98A4436E02DA}" srcId="{546109B0-24E5-764C-98EA-303AA58BE0CA}" destId="{3868DD7A-3F4F-CD46-AF23-42523581167F}" srcOrd="0" destOrd="0" parTransId="{80F2746C-8FD3-2242-98F2-943BB0155DD2}" sibTransId="{BC760D46-2737-9C43-AAD2-7B0DF72A8405}"/>
    <dgm:cxn modelId="{1F030A93-3DDE-4CD8-8CB0-693A9B194F2A}" type="presOf" srcId="{3868DD7A-3F4F-CD46-AF23-42523581167F}" destId="{8FB1BCA9-5317-9445-90A0-33BF3DB1C6CA}" srcOrd="1" destOrd="0" presId="urn:microsoft.com/office/officeart/2005/8/layout/cycle8"/>
    <dgm:cxn modelId="{648C4CCA-1589-48B8-BC83-A33D03A50CA1}" type="presOf" srcId="{384FBCCF-9000-EF4F-9716-155CCDDC5FD0}" destId="{9AB4F370-6E90-514D-9C33-F6DEB58BB7FA}" srcOrd="0" destOrd="0" presId="urn:microsoft.com/office/officeart/2005/8/layout/cycle8"/>
    <dgm:cxn modelId="{762392B1-68B3-4D49-9BFB-E8DA202DFF07}" type="presOf" srcId="{63D940CE-659C-D647-89E8-DCBC5D53ED1C}" destId="{BD251976-07BF-E646-9DC0-314E03992295}" srcOrd="0" destOrd="0" presId="urn:microsoft.com/office/officeart/2005/8/layout/cycle8"/>
    <dgm:cxn modelId="{54939720-E099-4E34-9013-6E72B6136171}" type="presOf" srcId="{384FBCCF-9000-EF4F-9716-155CCDDC5FD0}" destId="{251A718D-2714-394F-BDBF-A0A30090D796}" srcOrd="1" destOrd="0" presId="urn:microsoft.com/office/officeart/2005/8/layout/cycle8"/>
    <dgm:cxn modelId="{F64E3A55-7740-4FF9-9DA8-57D297EDA9E9}" type="presOf" srcId="{63D940CE-659C-D647-89E8-DCBC5D53ED1C}" destId="{027093D4-7E1A-CC46-B1CC-61A7D917E4FD}" srcOrd="1" destOrd="0" presId="urn:microsoft.com/office/officeart/2005/8/layout/cycle8"/>
    <dgm:cxn modelId="{E21A17EE-E6B5-3644-BC4A-DB5CFAA5624B}" srcId="{546109B0-24E5-764C-98EA-303AA58BE0CA}" destId="{B502C6A4-4752-9749-8A67-DC1515206FD8}" srcOrd="3" destOrd="0" parTransId="{9A2D143D-D018-EA43-98B6-0F49D9A8D515}" sibTransId="{9223967B-4EA3-5F47-A357-CAF27790D5EB}"/>
    <dgm:cxn modelId="{ED342957-1C56-4A43-B4A6-DB602632DE6F}" type="presOf" srcId="{B502C6A4-4752-9749-8A67-DC1515206FD8}" destId="{4232EED8-CA46-F740-AA2A-B332621ACC16}" srcOrd="0" destOrd="0" presId="urn:microsoft.com/office/officeart/2005/8/layout/cycle8"/>
    <dgm:cxn modelId="{2C6018B6-3B50-4527-93E2-33D12942FAB7}" type="presOf" srcId="{3868DD7A-3F4F-CD46-AF23-42523581167F}" destId="{1C026621-EFA7-154F-91C9-B80B8135A5C4}" srcOrd="0" destOrd="0" presId="urn:microsoft.com/office/officeart/2005/8/layout/cycle8"/>
    <dgm:cxn modelId="{60C56C15-77C0-446B-B193-49743759DED9}" type="presOf" srcId="{546109B0-24E5-764C-98EA-303AA58BE0CA}" destId="{9720671F-EA25-9148-9266-3C3500625487}" srcOrd="0" destOrd="0" presId="urn:microsoft.com/office/officeart/2005/8/layout/cycle8"/>
    <dgm:cxn modelId="{02DFCE88-B494-A54D-AF33-05B2617AAF1B}" srcId="{546109B0-24E5-764C-98EA-303AA58BE0CA}" destId="{384FBCCF-9000-EF4F-9716-155CCDDC5FD0}" srcOrd="2" destOrd="0" parTransId="{B92C6AF8-C1B3-E344-B803-551A95FB076E}" sibTransId="{7E91692B-0EB0-CB48-B5BD-315EA26720DC}"/>
    <dgm:cxn modelId="{8597920E-FE77-4C61-8948-599C2424808F}" type="presParOf" srcId="{9720671F-EA25-9148-9266-3C3500625487}" destId="{1C026621-EFA7-154F-91C9-B80B8135A5C4}" srcOrd="0" destOrd="0" presId="urn:microsoft.com/office/officeart/2005/8/layout/cycle8"/>
    <dgm:cxn modelId="{1F1A9A41-6A89-4DB0-A2FA-66F6FE9592B9}" type="presParOf" srcId="{9720671F-EA25-9148-9266-3C3500625487}" destId="{B0570ABC-24B1-7D47-B655-3D8BC8488CF0}" srcOrd="1" destOrd="0" presId="urn:microsoft.com/office/officeart/2005/8/layout/cycle8"/>
    <dgm:cxn modelId="{944A30DD-A75A-4FC1-94B1-85CE1400AF41}" type="presParOf" srcId="{9720671F-EA25-9148-9266-3C3500625487}" destId="{B85B7E50-9B9D-AC4D-B263-D5BE8F3BFC0D}" srcOrd="2" destOrd="0" presId="urn:microsoft.com/office/officeart/2005/8/layout/cycle8"/>
    <dgm:cxn modelId="{3619AC5B-2EC2-41D9-97FD-AA12F2379EA0}" type="presParOf" srcId="{9720671F-EA25-9148-9266-3C3500625487}" destId="{8FB1BCA9-5317-9445-90A0-33BF3DB1C6CA}" srcOrd="3" destOrd="0" presId="urn:microsoft.com/office/officeart/2005/8/layout/cycle8"/>
    <dgm:cxn modelId="{41E63D95-7026-4C3B-B781-D297EAECCBB8}" type="presParOf" srcId="{9720671F-EA25-9148-9266-3C3500625487}" destId="{BD251976-07BF-E646-9DC0-314E03992295}" srcOrd="4" destOrd="0" presId="urn:microsoft.com/office/officeart/2005/8/layout/cycle8"/>
    <dgm:cxn modelId="{B4C3F030-23CF-4EDD-A185-8E30236141BD}" type="presParOf" srcId="{9720671F-EA25-9148-9266-3C3500625487}" destId="{D23E2D37-5F7A-4C4A-B136-54DC33C36D25}" srcOrd="5" destOrd="0" presId="urn:microsoft.com/office/officeart/2005/8/layout/cycle8"/>
    <dgm:cxn modelId="{CDBCEF57-54B3-4FDB-9C83-2E96A6A49BC5}" type="presParOf" srcId="{9720671F-EA25-9148-9266-3C3500625487}" destId="{7B11EF9E-2C7B-614C-8EC2-2A8A15A9F1BC}" srcOrd="6" destOrd="0" presId="urn:microsoft.com/office/officeart/2005/8/layout/cycle8"/>
    <dgm:cxn modelId="{087CECA6-7304-4E5C-B24E-0234B8EDE687}" type="presParOf" srcId="{9720671F-EA25-9148-9266-3C3500625487}" destId="{027093D4-7E1A-CC46-B1CC-61A7D917E4FD}" srcOrd="7" destOrd="0" presId="urn:microsoft.com/office/officeart/2005/8/layout/cycle8"/>
    <dgm:cxn modelId="{B7516C83-1D26-4F60-A791-19D654B49DBC}" type="presParOf" srcId="{9720671F-EA25-9148-9266-3C3500625487}" destId="{9AB4F370-6E90-514D-9C33-F6DEB58BB7FA}" srcOrd="8" destOrd="0" presId="urn:microsoft.com/office/officeart/2005/8/layout/cycle8"/>
    <dgm:cxn modelId="{02716472-077A-4DAA-B915-3AF9C6F4F41F}" type="presParOf" srcId="{9720671F-EA25-9148-9266-3C3500625487}" destId="{47E4F21D-BCFB-174C-8AC0-803D82355483}" srcOrd="9" destOrd="0" presId="urn:microsoft.com/office/officeart/2005/8/layout/cycle8"/>
    <dgm:cxn modelId="{F4D6F27C-D279-4FC9-8C0D-12E1AFA7B171}" type="presParOf" srcId="{9720671F-EA25-9148-9266-3C3500625487}" destId="{BC8C3D80-A4A7-2040-AEBF-B5D96B2231A1}" srcOrd="10" destOrd="0" presId="urn:microsoft.com/office/officeart/2005/8/layout/cycle8"/>
    <dgm:cxn modelId="{823D1873-8112-4559-BE9C-113EC1EB005B}" type="presParOf" srcId="{9720671F-EA25-9148-9266-3C3500625487}" destId="{251A718D-2714-394F-BDBF-A0A30090D796}" srcOrd="11" destOrd="0" presId="urn:microsoft.com/office/officeart/2005/8/layout/cycle8"/>
    <dgm:cxn modelId="{995B3F77-660C-4579-8B1D-8B538FEB3A19}" type="presParOf" srcId="{9720671F-EA25-9148-9266-3C3500625487}" destId="{4232EED8-CA46-F740-AA2A-B332621ACC16}" srcOrd="12" destOrd="0" presId="urn:microsoft.com/office/officeart/2005/8/layout/cycle8"/>
    <dgm:cxn modelId="{AD430997-AE4E-4F92-A86F-264CD4942862}" type="presParOf" srcId="{9720671F-EA25-9148-9266-3C3500625487}" destId="{B251A3BE-2968-A545-9E7B-43D405C261E3}" srcOrd="13" destOrd="0" presId="urn:microsoft.com/office/officeart/2005/8/layout/cycle8"/>
    <dgm:cxn modelId="{96585DF1-75C4-447F-BF4D-D80B397FC51D}" type="presParOf" srcId="{9720671F-EA25-9148-9266-3C3500625487}" destId="{8807E758-05B2-914B-9E05-412601C6C0C1}" srcOrd="14" destOrd="0" presId="urn:microsoft.com/office/officeart/2005/8/layout/cycle8"/>
    <dgm:cxn modelId="{0BC57966-D42B-4A00-8306-E1941D6CD628}" type="presParOf" srcId="{9720671F-EA25-9148-9266-3C3500625487}" destId="{9EB18F75-ABF7-7C46-A59A-E6ED329E8013}" srcOrd="15" destOrd="0" presId="urn:microsoft.com/office/officeart/2005/8/layout/cycle8"/>
    <dgm:cxn modelId="{E8C24A6F-E543-485C-A192-A1BF114A8356}" type="presParOf" srcId="{9720671F-EA25-9148-9266-3C3500625487}" destId="{6A2C1CAD-2AF6-2D4A-82A8-0125FD71DDDC}" srcOrd="16" destOrd="0" presId="urn:microsoft.com/office/officeart/2005/8/layout/cycle8"/>
    <dgm:cxn modelId="{E5E7605A-6AB8-4E4F-BB32-AC9C05E285D6}" type="presParOf" srcId="{9720671F-EA25-9148-9266-3C3500625487}" destId="{B313AEAE-BD30-DA4F-B310-99C8F4ECD580}" srcOrd="17" destOrd="0" presId="urn:microsoft.com/office/officeart/2005/8/layout/cycle8"/>
    <dgm:cxn modelId="{582F305C-E199-48E0-9142-78CA4C044DF3}" type="presParOf" srcId="{9720671F-EA25-9148-9266-3C3500625487}" destId="{51CFEE7B-3796-1A4A-BA30-7C54C0707DD3}" srcOrd="18" destOrd="0" presId="urn:microsoft.com/office/officeart/2005/8/layout/cycle8"/>
    <dgm:cxn modelId="{9FBA8618-5B8C-4670-B01C-8CD418351D90}" type="presParOf" srcId="{9720671F-EA25-9148-9266-3C3500625487}" destId="{0477D8EB-30D4-DE48-9BD3-005AA9857463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786DE2-6525-2C43-ACA0-27E011FBE217}" type="doc">
      <dgm:prSet loTypeId="urn:microsoft.com/office/officeart/2009/3/layout/IncreasingArrowsProcess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9B89F18-8C23-E84A-89B0-9C0C11BD8B9E}">
      <dgm:prSet phldrT="[Text]"/>
      <dgm:spPr/>
      <dgm:t>
        <a:bodyPr/>
        <a:lstStyle/>
        <a:p>
          <a:r>
            <a:rPr lang="en-US" dirty="0" smtClean="0"/>
            <a:t>Publish a major release of:</a:t>
          </a:r>
        </a:p>
        <a:p>
          <a:r>
            <a:rPr lang="en-US" dirty="0" smtClean="0"/>
            <a:t>- WXXM</a:t>
          </a:r>
        </a:p>
        <a:p>
          <a:r>
            <a:rPr lang="en-US" dirty="0" smtClean="0"/>
            <a:t>- specification for METAR/SPECI, TAF and SIGMET exchange in digital form</a:t>
          </a:r>
        </a:p>
        <a:p>
          <a:r>
            <a:rPr lang="en-US" dirty="0" smtClean="0"/>
            <a:t>Develop and publish first iteration specification for MET information exchange (excluding METAR/SPECI, TAF and SIGMET) in digital form</a:t>
          </a:r>
        </a:p>
        <a:p>
          <a:r>
            <a:rPr lang="en-US" dirty="0" smtClean="0"/>
            <a:t>Publish a major release of metadata profile for METAR/SPECI, TAF and SIGMET exchange</a:t>
          </a:r>
        </a:p>
        <a:p>
          <a:r>
            <a:rPr lang="en-US" dirty="0" smtClean="0"/>
            <a:t>Develop and publish first iteration metadata profile for MET information exchange (excluding METAR/SPECI, TAF and SIGMET) </a:t>
          </a:r>
        </a:p>
        <a:p>
          <a:r>
            <a:rPr lang="en-US" b="1" dirty="0" smtClean="0"/>
            <a:t>Amendment 77 to Annex 3</a:t>
          </a:r>
        </a:p>
        <a:p>
          <a:endParaRPr lang="en-US" dirty="0"/>
        </a:p>
      </dgm:t>
    </dgm:pt>
    <dgm:pt modelId="{D2F3802D-D87A-4F49-A0DC-9AA155BABD03}" type="parTrans" cxnId="{96A2AEFF-A1DC-F547-99AD-C6D5060E3EBA}">
      <dgm:prSet/>
      <dgm:spPr/>
      <dgm:t>
        <a:bodyPr/>
        <a:lstStyle/>
        <a:p>
          <a:endParaRPr lang="en-US"/>
        </a:p>
      </dgm:t>
    </dgm:pt>
    <dgm:pt modelId="{7DB91361-E07A-414A-8979-0808ED9D9E47}" type="sibTrans" cxnId="{96A2AEFF-A1DC-F547-99AD-C6D5060E3EBA}">
      <dgm:prSet/>
      <dgm:spPr/>
      <dgm:t>
        <a:bodyPr/>
        <a:lstStyle/>
        <a:p>
          <a:endParaRPr lang="en-US"/>
        </a:p>
      </dgm:t>
    </dgm:pt>
    <dgm:pt modelId="{F2AF7ECD-C33A-1241-B688-6147962F340F}">
      <dgm:prSet phldrT="[Text]"/>
      <dgm:spPr/>
      <dgm:t>
        <a:bodyPr/>
        <a:lstStyle/>
        <a:p>
          <a:r>
            <a:rPr lang="en-US" dirty="0" smtClean="0"/>
            <a:t>2019</a:t>
          </a:r>
          <a:endParaRPr lang="en-US" dirty="0"/>
        </a:p>
      </dgm:t>
    </dgm:pt>
    <dgm:pt modelId="{158AA336-CFA8-DB42-8188-DA1332D7BC07}" type="parTrans" cxnId="{C32B9F15-B49B-A24A-883E-17CDE2E32C84}">
      <dgm:prSet/>
      <dgm:spPr/>
      <dgm:t>
        <a:bodyPr/>
        <a:lstStyle/>
        <a:p>
          <a:endParaRPr lang="en-US"/>
        </a:p>
      </dgm:t>
    </dgm:pt>
    <dgm:pt modelId="{BF2B44B4-DDB4-CC48-A7B0-EF2275C7ECD6}" type="sibTrans" cxnId="{C32B9F15-B49B-A24A-883E-17CDE2E32C84}">
      <dgm:prSet/>
      <dgm:spPr/>
      <dgm:t>
        <a:bodyPr/>
        <a:lstStyle/>
        <a:p>
          <a:endParaRPr lang="en-US"/>
        </a:p>
      </dgm:t>
    </dgm:pt>
    <dgm:pt modelId="{0ADFB0AF-307A-234E-91D8-15DCC4E531D6}">
      <dgm:prSet phldrT="[Text]"/>
      <dgm:spPr/>
      <dgm:t>
        <a:bodyPr/>
        <a:lstStyle/>
        <a:p>
          <a:r>
            <a:rPr lang="en-US" dirty="0" smtClean="0"/>
            <a:t>Publish major release of WXXM</a:t>
          </a:r>
        </a:p>
        <a:p>
          <a:r>
            <a:rPr lang="en-US" dirty="0" smtClean="0"/>
            <a:t>Publish a major release specification for MET information exchange in digital form</a:t>
          </a:r>
        </a:p>
        <a:p>
          <a:r>
            <a:rPr lang="en-US" dirty="0" smtClean="0"/>
            <a:t>Publish a major release metadata profile for MET information exchange</a:t>
          </a:r>
        </a:p>
        <a:p>
          <a:r>
            <a:rPr lang="en-US" b="1" dirty="0" smtClean="0"/>
            <a:t>Amendment 78 to Annex 3</a:t>
          </a:r>
          <a:endParaRPr lang="en-US" b="1" dirty="0"/>
        </a:p>
      </dgm:t>
    </dgm:pt>
    <dgm:pt modelId="{0B2CB231-F5B0-9542-9F77-E3D09F0662CD}" type="parTrans" cxnId="{1DD51B52-CBA6-E246-83C9-AC5A9461C026}">
      <dgm:prSet/>
      <dgm:spPr/>
      <dgm:t>
        <a:bodyPr/>
        <a:lstStyle/>
        <a:p>
          <a:endParaRPr lang="en-US"/>
        </a:p>
      </dgm:t>
    </dgm:pt>
    <dgm:pt modelId="{077E2450-F43F-D246-8BA5-8FBD0FCBF7D7}" type="sibTrans" cxnId="{1DD51B52-CBA6-E246-83C9-AC5A9461C026}">
      <dgm:prSet/>
      <dgm:spPr/>
      <dgm:t>
        <a:bodyPr/>
        <a:lstStyle/>
        <a:p>
          <a:endParaRPr lang="en-US"/>
        </a:p>
      </dgm:t>
    </dgm:pt>
    <dgm:pt modelId="{FFCFD757-C098-F240-8EBC-B515F92EFCC2}">
      <dgm:prSet phldrT="[Text]"/>
      <dgm:spPr/>
      <dgm:t>
        <a:bodyPr/>
        <a:lstStyle/>
        <a:p>
          <a:r>
            <a:rPr lang="en-US" dirty="0" smtClean="0"/>
            <a:t>2016 </a:t>
          </a:r>
          <a:endParaRPr lang="en-US" dirty="0"/>
        </a:p>
      </dgm:t>
    </dgm:pt>
    <dgm:pt modelId="{C1EDCB88-C70F-3C47-AEC7-F570A48C162A}" type="sibTrans" cxnId="{BF867A27-313F-CA47-89C6-01969FF582B9}">
      <dgm:prSet/>
      <dgm:spPr/>
      <dgm:t>
        <a:bodyPr/>
        <a:lstStyle/>
        <a:p>
          <a:endParaRPr lang="en-US"/>
        </a:p>
      </dgm:t>
    </dgm:pt>
    <dgm:pt modelId="{B2DAE480-98B8-F142-8C02-5BA41CC71BC4}" type="parTrans" cxnId="{BF867A27-313F-CA47-89C6-01969FF582B9}">
      <dgm:prSet/>
      <dgm:spPr/>
      <dgm:t>
        <a:bodyPr/>
        <a:lstStyle/>
        <a:p>
          <a:endParaRPr lang="en-US"/>
        </a:p>
      </dgm:t>
    </dgm:pt>
    <dgm:pt modelId="{D5146D4A-D4D2-754B-9F21-554A42F125A1}">
      <dgm:prSet phldrT="[Text]"/>
      <dgm:spPr/>
      <dgm:t>
        <a:bodyPr/>
        <a:lstStyle/>
        <a:p>
          <a:r>
            <a:rPr lang="en-US" dirty="0" smtClean="0"/>
            <a:t>Develop and publish:</a:t>
          </a:r>
        </a:p>
        <a:p>
          <a:r>
            <a:rPr lang="en-US" dirty="0" smtClean="0"/>
            <a:t>- first iteration WXXM</a:t>
          </a:r>
        </a:p>
        <a:p>
          <a:r>
            <a:rPr lang="en-US" dirty="0" smtClean="0"/>
            <a:t>- first iteration for METAR/SPECI, TAF and SIGMET exchange in digital form</a:t>
          </a:r>
        </a:p>
        <a:p>
          <a:r>
            <a:rPr lang="en-US" dirty="0" smtClean="0"/>
            <a:t>- first iteration metadata profile for METAR/SPECI, TAF and SIGMET exchange</a:t>
          </a:r>
          <a:endParaRPr lang="en-US" b="1" dirty="0" smtClean="0"/>
        </a:p>
        <a:p>
          <a:r>
            <a:rPr lang="en-US" b="1" dirty="0" smtClean="0"/>
            <a:t>Amendment 76 to Annex 3</a:t>
          </a:r>
        </a:p>
      </dgm:t>
    </dgm:pt>
    <dgm:pt modelId="{FCDD3A8B-0F90-554F-8F6A-B0368D5E402C}" type="sibTrans" cxnId="{39878800-20FA-AC43-9D96-41733E7380C6}">
      <dgm:prSet/>
      <dgm:spPr/>
      <dgm:t>
        <a:bodyPr/>
        <a:lstStyle/>
        <a:p>
          <a:endParaRPr lang="en-US"/>
        </a:p>
      </dgm:t>
    </dgm:pt>
    <dgm:pt modelId="{053BE50E-F1B3-1E4C-8B5A-DE5B16056D67}" type="parTrans" cxnId="{39878800-20FA-AC43-9D96-41733E7380C6}">
      <dgm:prSet/>
      <dgm:spPr/>
      <dgm:t>
        <a:bodyPr/>
        <a:lstStyle/>
        <a:p>
          <a:endParaRPr lang="en-US"/>
        </a:p>
      </dgm:t>
    </dgm:pt>
    <dgm:pt modelId="{FABBEC4E-C6BA-E842-8F16-CDF49453F44A}">
      <dgm:prSet phldrT="[Text]"/>
      <dgm:spPr/>
      <dgm:t>
        <a:bodyPr/>
        <a:lstStyle/>
        <a:p>
          <a:r>
            <a:rPr lang="en-US" dirty="0" smtClean="0"/>
            <a:t>2013</a:t>
          </a:r>
          <a:endParaRPr lang="en-US" dirty="0"/>
        </a:p>
      </dgm:t>
    </dgm:pt>
    <dgm:pt modelId="{41526B2D-D477-774D-82C9-DA751D6DA74E}" type="sibTrans" cxnId="{1CAFB6CC-2891-8749-93D6-7556478EFD99}">
      <dgm:prSet/>
      <dgm:spPr/>
      <dgm:t>
        <a:bodyPr/>
        <a:lstStyle/>
        <a:p>
          <a:endParaRPr lang="en-US"/>
        </a:p>
      </dgm:t>
    </dgm:pt>
    <dgm:pt modelId="{DE079D46-A970-0D49-AC88-3EAB91DDD2D1}" type="parTrans" cxnId="{1CAFB6CC-2891-8749-93D6-7556478EFD99}">
      <dgm:prSet/>
      <dgm:spPr/>
      <dgm:t>
        <a:bodyPr/>
        <a:lstStyle/>
        <a:p>
          <a:endParaRPr lang="en-US"/>
        </a:p>
      </dgm:t>
    </dgm:pt>
    <dgm:pt modelId="{E9C2D3BB-BD30-0F40-BD0E-D14254A3F414}" type="pres">
      <dgm:prSet presAssocID="{B7786DE2-6525-2C43-ACA0-27E011FBE21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8CD6610-60A0-3344-8749-C1BA2FDE9567}" type="pres">
      <dgm:prSet presAssocID="{FABBEC4E-C6BA-E842-8F16-CDF49453F44A}" presName="parentText1" presStyleLbl="node1" presStyleIdx="0" presStyleCnt="3" custLinFactNeighborX="93" custLinFactNeighborY="-3460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EE0F8-0E3D-244A-8E60-084704CF65E7}" type="pres">
      <dgm:prSet presAssocID="{FABBEC4E-C6BA-E842-8F16-CDF49453F44A}" presName="childText1" presStyleLbl="solidAlignAcc1" presStyleIdx="0" presStyleCnt="3" custScaleY="108774" custLinFactNeighborX="0" custLinFactNeighborY="-135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3E62CA-5C53-BF4F-A232-0BE6413EFD62}" type="pres">
      <dgm:prSet presAssocID="{FFCFD757-C098-F240-8EBC-B515F92EFCC2}" presName="parentText2" presStyleLbl="node1" presStyleIdx="1" presStyleCnt="3" custLinFactNeighborX="134" custLinFactNeighborY="-3460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5C8D48-34C4-6F4E-BA42-50A33C3989CE}" type="pres">
      <dgm:prSet presAssocID="{FFCFD757-C098-F240-8EBC-B515F92EFCC2}" presName="childText2" presStyleLbl="solidAlignAcc1" presStyleIdx="1" presStyleCnt="3" custScaleY="161204" custLinFactNeighborX="108" custLinFactNeighborY="102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678DC5-B78C-114D-890E-E27342620692}" type="pres">
      <dgm:prSet presAssocID="{F2AF7ECD-C33A-1241-B688-6147962F340F}" presName="parentText3" presStyleLbl="node1" presStyleIdx="2" presStyleCnt="3" custLinFactNeighborX="241" custLinFactNeighborY="-3460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EF4C2-3AE4-C84F-919D-B0AD8A338E17}" type="pres">
      <dgm:prSet presAssocID="{F2AF7ECD-C33A-1241-B688-6147962F340F}" presName="childText3" presStyleLbl="solidAlignAcc1" presStyleIdx="2" presStyleCnt="3" custLinFactNeighborX="216" custLinFactNeighborY="-201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94F9AB-B180-44B9-84D6-A4F0B10B295B}" type="presOf" srcId="{FABBEC4E-C6BA-E842-8F16-CDF49453F44A}" destId="{E8CD6610-60A0-3344-8749-C1BA2FDE9567}" srcOrd="0" destOrd="0" presId="urn:microsoft.com/office/officeart/2009/3/layout/IncreasingArrowsProcess"/>
    <dgm:cxn modelId="{D1C69968-B6BD-403E-B163-A90B48851670}" type="presOf" srcId="{29B89F18-8C23-E84A-89B0-9C0C11BD8B9E}" destId="{525C8D48-34C4-6F4E-BA42-50A33C3989CE}" srcOrd="0" destOrd="0" presId="urn:microsoft.com/office/officeart/2009/3/layout/IncreasingArrowsProcess"/>
    <dgm:cxn modelId="{BD09FA06-320B-4EB9-B577-191F47DC9BCA}" type="presOf" srcId="{D5146D4A-D4D2-754B-9F21-554A42F125A1}" destId="{AA8EE0F8-0E3D-244A-8E60-084704CF65E7}" srcOrd="0" destOrd="0" presId="urn:microsoft.com/office/officeart/2009/3/layout/IncreasingArrowsProcess"/>
    <dgm:cxn modelId="{39878800-20FA-AC43-9D96-41733E7380C6}" srcId="{FABBEC4E-C6BA-E842-8F16-CDF49453F44A}" destId="{D5146D4A-D4D2-754B-9F21-554A42F125A1}" srcOrd="0" destOrd="0" parTransId="{053BE50E-F1B3-1E4C-8B5A-DE5B16056D67}" sibTransId="{FCDD3A8B-0F90-554F-8F6A-B0368D5E402C}"/>
    <dgm:cxn modelId="{0BCCA2C4-29FD-4FDF-8B44-1B5BD251640E}" type="presOf" srcId="{0ADFB0AF-307A-234E-91D8-15DCC4E531D6}" destId="{4A6EF4C2-3AE4-C84F-919D-B0AD8A338E17}" srcOrd="0" destOrd="0" presId="urn:microsoft.com/office/officeart/2009/3/layout/IncreasingArrowsProcess"/>
    <dgm:cxn modelId="{1DBD2EF2-F443-4AA1-B03E-140850CC4686}" type="presOf" srcId="{FFCFD757-C098-F240-8EBC-B515F92EFCC2}" destId="{6C3E62CA-5C53-BF4F-A232-0BE6413EFD62}" srcOrd="0" destOrd="0" presId="urn:microsoft.com/office/officeart/2009/3/layout/IncreasingArrowsProcess"/>
    <dgm:cxn modelId="{DC8AEFE7-5857-49FE-8929-60FD32E1A382}" type="presOf" srcId="{F2AF7ECD-C33A-1241-B688-6147962F340F}" destId="{14678DC5-B78C-114D-890E-E27342620692}" srcOrd="0" destOrd="0" presId="urn:microsoft.com/office/officeart/2009/3/layout/IncreasingArrowsProcess"/>
    <dgm:cxn modelId="{A5799C42-079B-4093-880A-8A25A734EFAC}" type="presOf" srcId="{B7786DE2-6525-2C43-ACA0-27E011FBE217}" destId="{E9C2D3BB-BD30-0F40-BD0E-D14254A3F414}" srcOrd="0" destOrd="0" presId="urn:microsoft.com/office/officeart/2009/3/layout/IncreasingArrowsProcess"/>
    <dgm:cxn modelId="{BF867A27-313F-CA47-89C6-01969FF582B9}" srcId="{B7786DE2-6525-2C43-ACA0-27E011FBE217}" destId="{FFCFD757-C098-F240-8EBC-B515F92EFCC2}" srcOrd="1" destOrd="0" parTransId="{B2DAE480-98B8-F142-8C02-5BA41CC71BC4}" sibTransId="{C1EDCB88-C70F-3C47-AEC7-F570A48C162A}"/>
    <dgm:cxn modelId="{1DD51B52-CBA6-E246-83C9-AC5A9461C026}" srcId="{F2AF7ECD-C33A-1241-B688-6147962F340F}" destId="{0ADFB0AF-307A-234E-91D8-15DCC4E531D6}" srcOrd="0" destOrd="0" parTransId="{0B2CB231-F5B0-9542-9F77-E3D09F0662CD}" sibTransId="{077E2450-F43F-D246-8BA5-8FBD0FCBF7D7}"/>
    <dgm:cxn modelId="{1CAFB6CC-2891-8749-93D6-7556478EFD99}" srcId="{B7786DE2-6525-2C43-ACA0-27E011FBE217}" destId="{FABBEC4E-C6BA-E842-8F16-CDF49453F44A}" srcOrd="0" destOrd="0" parTransId="{DE079D46-A970-0D49-AC88-3EAB91DDD2D1}" sibTransId="{41526B2D-D477-774D-82C9-DA751D6DA74E}"/>
    <dgm:cxn modelId="{C32B9F15-B49B-A24A-883E-17CDE2E32C84}" srcId="{B7786DE2-6525-2C43-ACA0-27E011FBE217}" destId="{F2AF7ECD-C33A-1241-B688-6147962F340F}" srcOrd="2" destOrd="0" parTransId="{158AA336-CFA8-DB42-8188-DA1332D7BC07}" sibTransId="{BF2B44B4-DDB4-CC48-A7B0-EF2275C7ECD6}"/>
    <dgm:cxn modelId="{96A2AEFF-A1DC-F547-99AD-C6D5060E3EBA}" srcId="{FFCFD757-C098-F240-8EBC-B515F92EFCC2}" destId="{29B89F18-8C23-E84A-89B0-9C0C11BD8B9E}" srcOrd="0" destOrd="0" parTransId="{D2F3802D-D87A-4F49-A0DC-9AA155BABD03}" sibTransId="{7DB91361-E07A-414A-8979-0808ED9D9E47}"/>
    <dgm:cxn modelId="{5E3A37C8-586A-4199-9F01-C2DC2A19C135}" type="presParOf" srcId="{E9C2D3BB-BD30-0F40-BD0E-D14254A3F414}" destId="{E8CD6610-60A0-3344-8749-C1BA2FDE9567}" srcOrd="0" destOrd="0" presId="urn:microsoft.com/office/officeart/2009/3/layout/IncreasingArrowsProcess"/>
    <dgm:cxn modelId="{9C6D24DC-B07B-44EB-8D57-84AF8754532F}" type="presParOf" srcId="{E9C2D3BB-BD30-0F40-BD0E-D14254A3F414}" destId="{AA8EE0F8-0E3D-244A-8E60-084704CF65E7}" srcOrd="1" destOrd="0" presId="urn:microsoft.com/office/officeart/2009/3/layout/IncreasingArrowsProcess"/>
    <dgm:cxn modelId="{9251AC81-94B4-4566-9A15-F0325BFD7AF2}" type="presParOf" srcId="{E9C2D3BB-BD30-0F40-BD0E-D14254A3F414}" destId="{6C3E62CA-5C53-BF4F-A232-0BE6413EFD62}" srcOrd="2" destOrd="0" presId="urn:microsoft.com/office/officeart/2009/3/layout/IncreasingArrowsProcess"/>
    <dgm:cxn modelId="{DE1228F3-0B8E-4180-B51C-37A9E58A916C}" type="presParOf" srcId="{E9C2D3BB-BD30-0F40-BD0E-D14254A3F414}" destId="{525C8D48-34C4-6F4E-BA42-50A33C3989CE}" srcOrd="3" destOrd="0" presId="urn:microsoft.com/office/officeart/2009/3/layout/IncreasingArrowsProcess"/>
    <dgm:cxn modelId="{ADE30E65-7C9D-4696-8E3C-CB494802C1BF}" type="presParOf" srcId="{E9C2D3BB-BD30-0F40-BD0E-D14254A3F414}" destId="{14678DC5-B78C-114D-890E-E27342620692}" srcOrd="4" destOrd="0" presId="urn:microsoft.com/office/officeart/2009/3/layout/IncreasingArrowsProcess"/>
    <dgm:cxn modelId="{1F63E2D3-8DAD-4B8C-9F53-F47B0D3FFB4D}" type="presParOf" srcId="{E9C2D3BB-BD30-0F40-BD0E-D14254A3F414}" destId="{4A6EF4C2-3AE4-C84F-919D-B0AD8A338E17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26621-EFA7-154F-91C9-B80B8135A5C4}">
      <dsp:nvSpPr>
        <dsp:cNvPr id="0" name=""/>
        <dsp:cNvSpPr/>
      </dsp:nvSpPr>
      <dsp:spPr>
        <a:xfrm>
          <a:off x="474464" y="207208"/>
          <a:ext cx="2870642" cy="2870642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WXXM</a:t>
          </a:r>
          <a:endParaRPr lang="en-US" sz="2500" kern="1200" dirty="0"/>
        </a:p>
      </dsp:txBody>
      <dsp:txXfrm>
        <a:off x="1998297" y="802183"/>
        <a:ext cx="1059403" cy="786009"/>
      </dsp:txXfrm>
    </dsp:sp>
    <dsp:sp modelId="{BD251976-07BF-E646-9DC0-314E03992295}">
      <dsp:nvSpPr>
        <dsp:cNvPr id="0" name=""/>
        <dsp:cNvSpPr/>
      </dsp:nvSpPr>
      <dsp:spPr>
        <a:xfrm>
          <a:off x="474464" y="303580"/>
          <a:ext cx="2870642" cy="2870642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WXXS</a:t>
          </a:r>
          <a:endParaRPr lang="en-US" sz="2500" kern="1200" dirty="0"/>
        </a:p>
      </dsp:txBody>
      <dsp:txXfrm>
        <a:off x="1998297" y="1793238"/>
        <a:ext cx="1059403" cy="786009"/>
      </dsp:txXfrm>
    </dsp:sp>
    <dsp:sp modelId="{9AB4F370-6E90-514D-9C33-F6DEB58BB7FA}">
      <dsp:nvSpPr>
        <dsp:cNvPr id="0" name=""/>
        <dsp:cNvSpPr/>
      </dsp:nvSpPr>
      <dsp:spPr>
        <a:xfrm>
          <a:off x="378092" y="303580"/>
          <a:ext cx="2870642" cy="2870642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Meta data</a:t>
          </a:r>
          <a:endParaRPr lang="en-US" sz="2500" kern="1200" dirty="0"/>
        </a:p>
      </dsp:txBody>
      <dsp:txXfrm>
        <a:off x="665498" y="1793238"/>
        <a:ext cx="1059403" cy="786009"/>
      </dsp:txXfrm>
    </dsp:sp>
    <dsp:sp modelId="{4232EED8-CA46-F740-AA2A-B332621ACC16}">
      <dsp:nvSpPr>
        <dsp:cNvPr id="0" name=""/>
        <dsp:cNvSpPr/>
      </dsp:nvSpPr>
      <dsp:spPr>
        <a:xfrm>
          <a:off x="378092" y="207208"/>
          <a:ext cx="2870642" cy="2870642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WXCM</a:t>
          </a:r>
          <a:endParaRPr lang="en-US" sz="2500" kern="1200" dirty="0"/>
        </a:p>
      </dsp:txBody>
      <dsp:txXfrm>
        <a:off x="665498" y="802183"/>
        <a:ext cx="1059403" cy="786009"/>
      </dsp:txXfrm>
    </dsp:sp>
    <dsp:sp modelId="{6A2C1CAD-2AF6-2D4A-82A8-0125FD71DDDC}">
      <dsp:nvSpPr>
        <dsp:cNvPr id="0" name=""/>
        <dsp:cNvSpPr/>
      </dsp:nvSpPr>
      <dsp:spPr>
        <a:xfrm>
          <a:off x="296757" y="29502"/>
          <a:ext cx="3226055" cy="322605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13AEAE-BD30-DA4F-B310-99C8F4ECD580}">
      <dsp:nvSpPr>
        <dsp:cNvPr id="0" name=""/>
        <dsp:cNvSpPr/>
      </dsp:nvSpPr>
      <dsp:spPr>
        <a:xfrm>
          <a:off x="296757" y="125873"/>
          <a:ext cx="3226055" cy="322605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CFEE7B-3796-1A4A-BA30-7C54C0707DD3}">
      <dsp:nvSpPr>
        <dsp:cNvPr id="0" name=""/>
        <dsp:cNvSpPr/>
      </dsp:nvSpPr>
      <dsp:spPr>
        <a:xfrm>
          <a:off x="200386" y="125873"/>
          <a:ext cx="3226055" cy="322605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77D8EB-30D4-DE48-9BD3-005AA9857463}">
      <dsp:nvSpPr>
        <dsp:cNvPr id="0" name=""/>
        <dsp:cNvSpPr/>
      </dsp:nvSpPr>
      <dsp:spPr>
        <a:xfrm>
          <a:off x="200386" y="29502"/>
          <a:ext cx="3226055" cy="322605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D6610-60A0-3344-8749-C1BA2FDE9567}">
      <dsp:nvSpPr>
        <dsp:cNvPr id="0" name=""/>
        <dsp:cNvSpPr/>
      </dsp:nvSpPr>
      <dsp:spPr>
        <a:xfrm>
          <a:off x="0" y="0"/>
          <a:ext cx="9144000" cy="133171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1141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2013</a:t>
          </a:r>
          <a:endParaRPr lang="en-US" sz="2500" kern="1200" dirty="0"/>
        </a:p>
      </dsp:txBody>
      <dsp:txXfrm>
        <a:off x="0" y="332929"/>
        <a:ext cx="8811072" cy="665857"/>
      </dsp:txXfrm>
    </dsp:sp>
    <dsp:sp modelId="{AA8EE0F8-0E3D-244A-8E60-084704CF65E7}">
      <dsp:nvSpPr>
        <dsp:cNvPr id="0" name=""/>
        <dsp:cNvSpPr/>
      </dsp:nvSpPr>
      <dsp:spPr>
        <a:xfrm>
          <a:off x="0" y="914410"/>
          <a:ext cx="2816352" cy="27904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Develop and publish: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 first iteration WXXM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 first iteration for METAR/SPECI, TAF and SIGMET exchange in digital form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 first iteration metadata profile for METAR/SPECI, TAF and SIGMET exchange</a:t>
          </a:r>
          <a:endParaRPr lang="en-US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Amendment 76 to Annex 3</a:t>
          </a:r>
        </a:p>
      </dsp:txBody>
      <dsp:txXfrm>
        <a:off x="0" y="914410"/>
        <a:ext cx="2816352" cy="2790458"/>
      </dsp:txXfrm>
    </dsp:sp>
    <dsp:sp modelId="{6C3E62CA-5C53-BF4F-A232-0BE6413EFD62}">
      <dsp:nvSpPr>
        <dsp:cNvPr id="0" name=""/>
        <dsp:cNvSpPr/>
      </dsp:nvSpPr>
      <dsp:spPr>
        <a:xfrm>
          <a:off x="2816351" y="330760"/>
          <a:ext cx="6327648" cy="133171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1548258"/>
                <a:satOff val="-15522"/>
                <a:lumOff val="10784"/>
                <a:alphaOff val="0"/>
                <a:shade val="51000"/>
                <a:satMod val="130000"/>
              </a:schemeClr>
            </a:gs>
            <a:gs pos="80000">
              <a:schemeClr val="accent3">
                <a:hueOff val="1548258"/>
                <a:satOff val="-15522"/>
                <a:lumOff val="10784"/>
                <a:alphaOff val="0"/>
                <a:shade val="93000"/>
                <a:satMod val="130000"/>
              </a:schemeClr>
            </a:gs>
            <a:gs pos="100000">
              <a:schemeClr val="accent3">
                <a:hueOff val="1548258"/>
                <a:satOff val="-15522"/>
                <a:lumOff val="107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1141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2016 </a:t>
          </a:r>
          <a:endParaRPr lang="en-US" sz="2500" kern="1200" dirty="0"/>
        </a:p>
      </dsp:txBody>
      <dsp:txXfrm>
        <a:off x="2816351" y="663689"/>
        <a:ext cx="5994720" cy="665857"/>
      </dsp:txXfrm>
    </dsp:sp>
    <dsp:sp modelId="{525C8D48-34C4-6F4E-BA42-50A33C3989CE}">
      <dsp:nvSpPr>
        <dsp:cNvPr id="0" name=""/>
        <dsp:cNvSpPr/>
      </dsp:nvSpPr>
      <dsp:spPr>
        <a:xfrm>
          <a:off x="2819393" y="1295412"/>
          <a:ext cx="2816352" cy="4135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548258"/>
              <a:satOff val="-15522"/>
              <a:lumOff val="1078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Publish a major release of: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 WXXM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 specification for METAR/SPECI, TAF and SIGMET exchange in digital form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Develop and publish first iteration specification for MET information exchange (excluding METAR/SPECI, TAF and SIGMET) in digital form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Publish a major release of metadata profile for METAR/SPECI, TAF and SIGMET exchange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Develop and publish first iteration metadata profile for MET information exchange (excluding METAR/SPECI, TAF and SIGMET)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Amendment 77 to Annex 3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2819393" y="1295412"/>
        <a:ext cx="2816352" cy="4135483"/>
      </dsp:txXfrm>
    </dsp:sp>
    <dsp:sp modelId="{14678DC5-B78C-114D-890E-E27342620692}">
      <dsp:nvSpPr>
        <dsp:cNvPr id="0" name=""/>
        <dsp:cNvSpPr/>
      </dsp:nvSpPr>
      <dsp:spPr>
        <a:xfrm>
          <a:off x="5632704" y="774665"/>
          <a:ext cx="3511296" cy="133171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3096517"/>
                <a:satOff val="-31044"/>
                <a:lumOff val="21569"/>
                <a:alphaOff val="0"/>
                <a:shade val="51000"/>
                <a:satMod val="130000"/>
              </a:schemeClr>
            </a:gs>
            <a:gs pos="80000">
              <a:schemeClr val="accent3">
                <a:hueOff val="3096517"/>
                <a:satOff val="-31044"/>
                <a:lumOff val="21569"/>
                <a:alphaOff val="0"/>
                <a:shade val="93000"/>
                <a:satMod val="130000"/>
              </a:schemeClr>
            </a:gs>
            <a:gs pos="100000">
              <a:schemeClr val="accent3">
                <a:hueOff val="3096517"/>
                <a:satOff val="-31044"/>
                <a:lumOff val="215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1141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2019</a:t>
          </a:r>
          <a:endParaRPr lang="en-US" sz="2500" kern="1200" dirty="0"/>
        </a:p>
      </dsp:txBody>
      <dsp:txXfrm>
        <a:off x="5632704" y="1107594"/>
        <a:ext cx="3178368" cy="665857"/>
      </dsp:txXfrm>
    </dsp:sp>
    <dsp:sp modelId="{4A6EF4C2-3AE4-C84F-919D-B0AD8A338E17}">
      <dsp:nvSpPr>
        <dsp:cNvPr id="0" name=""/>
        <dsp:cNvSpPr/>
      </dsp:nvSpPr>
      <dsp:spPr>
        <a:xfrm>
          <a:off x="5638787" y="1752609"/>
          <a:ext cx="2816352" cy="25278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096517"/>
              <a:satOff val="-31044"/>
              <a:lumOff val="2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Publish major release of WXXM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Publish a major release specification for MET information exchange in digital form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Publish a major release metadata profile for MET information exchange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Amendment 78 to Annex 3</a:t>
          </a:r>
          <a:endParaRPr lang="en-US" sz="1400" b="1" kern="1200" dirty="0"/>
        </a:p>
      </dsp:txBody>
      <dsp:txXfrm>
        <a:off x="5638787" y="1752609"/>
        <a:ext cx="2816352" cy="2527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D8AB-7966-458C-9BE3-02C18DF0CBED}" type="datetimeFigureOut">
              <a:rPr lang="en-US" smtClean="0"/>
              <a:pPr/>
              <a:t>7/26/2012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A3367-9AA4-47DA-BEE2-BE6D80B19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863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DC285-F2C7-43EB-8980-030AF7421F74}" type="datetimeFigureOut">
              <a:rPr lang="en-US" smtClean="0"/>
              <a:pPr/>
              <a:t>7/26/2012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550C-52CF-4EDD-ABE6-64B9331AD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210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63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Eurocontrol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(independent) Performance Review Commission in 2009 estimated the annual cost of disruption to the European ATM system caused by adverse weather to be approximately €900 million</a:t>
            </a:r>
            <a:r>
              <a:rPr lang="en-GB" dirty="0" smtClean="0">
                <a:effectLst/>
              </a:rPr>
              <a:t> </a:t>
            </a:r>
          </a:p>
          <a:p>
            <a:endParaRPr lang="en-GB" dirty="0" smtClean="0">
              <a:effectLst/>
            </a:endParaRPr>
          </a:p>
          <a:p>
            <a:r>
              <a:rPr lang="en-GB" dirty="0" smtClean="0">
                <a:effectLst/>
              </a:rPr>
              <a:t>Strategic,</a:t>
            </a:r>
            <a:r>
              <a:rPr lang="en-GB" baseline="0" dirty="0" smtClean="0">
                <a:effectLst/>
              </a:rPr>
              <a:t> pre-tactical and tactical</a:t>
            </a:r>
          </a:p>
          <a:p>
            <a:endParaRPr lang="en-GB" baseline="0" dirty="0" smtClean="0">
              <a:effectLst/>
            </a:endParaRPr>
          </a:p>
          <a:p>
            <a:r>
              <a:rPr lang="en-GB" baseline="0" dirty="0" smtClean="0">
                <a:effectLst/>
              </a:rPr>
              <a:t>Gate-to-gate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WXCM (</a:t>
            </a:r>
            <a:r>
              <a:rPr lang="en-GB" b="1" dirty="0" smtClean="0"/>
              <a:t>Weather information exchange conceptual model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High-level view of concepts and packages that make up the data model</a:t>
            </a:r>
            <a:r>
              <a:rPr lang="en-GB" baseline="0" dirty="0" smtClean="0"/>
              <a:t> - </a:t>
            </a:r>
            <a:r>
              <a:rPr lang="en-GB" dirty="0" smtClean="0"/>
              <a:t>Annex 3, ISO 19100, </a:t>
            </a:r>
            <a:r>
              <a:rPr lang="en-GB" dirty="0" err="1" smtClean="0"/>
              <a:t>etc</a:t>
            </a:r>
            <a:endParaRPr lang="en-GB" dirty="0" smtClean="0"/>
          </a:p>
          <a:p>
            <a:pPr lvl="1"/>
            <a:r>
              <a:rPr lang="en-GB" dirty="0" smtClean="0"/>
              <a:t>Plain text and object-oriented software engineering (UML)</a:t>
            </a:r>
          </a:p>
          <a:p>
            <a:pPr lvl="1"/>
            <a:r>
              <a:rPr lang="en-GB" dirty="0" smtClean="0"/>
              <a:t>Implementation </a:t>
            </a:r>
            <a:r>
              <a:rPr lang="en-GB" u="sng" dirty="0" smtClean="0"/>
              <a:t>independent</a:t>
            </a:r>
          </a:p>
          <a:p>
            <a:pPr lvl="1"/>
            <a:r>
              <a:rPr lang="en-GB" dirty="0" smtClean="0"/>
              <a:t>Domain neutral data (not MET or aviation specific) </a:t>
            </a:r>
            <a:r>
              <a:rPr lang="en-GB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GB" dirty="0" smtClean="0">
                <a:sym typeface="Wingdings"/>
              </a:rPr>
              <a:t>Domain specific data types (general weather domain and aeronautical MET specific)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WXXM (</a:t>
            </a:r>
            <a:r>
              <a:rPr lang="en-GB" b="1" dirty="0" smtClean="0"/>
              <a:t>Weather information exchange model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Exchange model associated with the information model -</a:t>
            </a:r>
            <a:r>
              <a:rPr lang="en-GB" baseline="0" dirty="0" smtClean="0"/>
              <a:t> </a:t>
            </a:r>
            <a:r>
              <a:rPr lang="en-GB" dirty="0" smtClean="0"/>
              <a:t>The ‘logical data model’</a:t>
            </a:r>
          </a:p>
          <a:p>
            <a:pPr lvl="1"/>
            <a:r>
              <a:rPr lang="en-GB" dirty="0" smtClean="0"/>
              <a:t>Takes the high-level WXCM packages to produce coherent models (exchange considerations)</a:t>
            </a:r>
          </a:p>
          <a:p>
            <a:pPr lvl="1"/>
            <a:r>
              <a:rPr lang="en-GB" dirty="0" smtClean="0"/>
              <a:t>The lowest level of detail required to develop and implement the physical exchange of data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WXXS (</a:t>
            </a:r>
            <a:r>
              <a:rPr lang="en-GB" b="1" dirty="0" smtClean="0"/>
              <a:t>Weather information exchange schema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Mapping of the logical data model to a physical representation</a:t>
            </a:r>
          </a:p>
          <a:p>
            <a:pPr lvl="1"/>
            <a:r>
              <a:rPr lang="en-GB" dirty="0" smtClean="0"/>
              <a:t>The ‘physical data model’</a:t>
            </a:r>
          </a:p>
          <a:p>
            <a:pPr lvl="1"/>
            <a:r>
              <a:rPr lang="en-GB" dirty="0" smtClean="0"/>
              <a:t>The XML schema</a:t>
            </a:r>
          </a:p>
          <a:p>
            <a:pPr lvl="1"/>
            <a:r>
              <a:rPr lang="en-GB" dirty="0" smtClean="0"/>
              <a:t>Geospatial aspects of WXXS implemented using GML</a:t>
            </a:r>
          </a:p>
          <a:p>
            <a:pPr lvl="1"/>
            <a:r>
              <a:rPr lang="en-GB" dirty="0" smtClean="0"/>
              <a:t>Implementation </a:t>
            </a:r>
            <a:r>
              <a:rPr lang="en-GB" u="sng" dirty="0" smtClean="0"/>
              <a:t>dependent</a:t>
            </a:r>
          </a:p>
          <a:p>
            <a:pPr lvl="1"/>
            <a:endParaRPr lang="en-GB" u="sng" dirty="0" smtClean="0"/>
          </a:p>
          <a:p>
            <a:r>
              <a:rPr lang="en-GB" dirty="0" smtClean="0"/>
              <a:t>Metadata</a:t>
            </a:r>
          </a:p>
          <a:p>
            <a:pPr lvl="1"/>
            <a:r>
              <a:rPr lang="en-GB" dirty="0" smtClean="0"/>
              <a:t>An essential component towards the data-oriented</a:t>
            </a:r>
            <a:r>
              <a:rPr lang="en-GB" baseline="0" dirty="0" smtClean="0"/>
              <a:t> environment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An</a:t>
            </a:r>
            <a:r>
              <a:rPr lang="en-GB" baseline="0" dirty="0" smtClean="0"/>
              <a:t> approved mechanism to convey Quality of Service (</a:t>
            </a:r>
            <a:r>
              <a:rPr lang="en-GB" baseline="0" dirty="0" err="1" smtClean="0"/>
              <a:t>QoS</a:t>
            </a:r>
            <a:r>
              <a:rPr lang="en-GB" baseline="0" dirty="0" smtClean="0"/>
              <a:t>) information - Data about data</a:t>
            </a:r>
            <a:endParaRPr lang="en-GB" dirty="0" smtClean="0"/>
          </a:p>
          <a:p>
            <a:endParaRPr lang="en-GB" dirty="0" smtClean="0"/>
          </a:p>
          <a:p>
            <a:r>
              <a:rPr lang="en-GB" b="1" dirty="0" smtClean="0"/>
              <a:t>ATM Information</a:t>
            </a:r>
            <a:r>
              <a:rPr lang="en-GB" b="1" baseline="0" dirty="0" smtClean="0"/>
              <a:t> Reference Model </a:t>
            </a:r>
            <a:r>
              <a:rPr lang="en-GB" baseline="0" dirty="0" smtClean="0"/>
              <a:t>(AIRM)</a:t>
            </a:r>
          </a:p>
          <a:p>
            <a:r>
              <a:rPr lang="en-GB" baseline="0" dirty="0" smtClean="0"/>
              <a:t>	The ‘glue’ between the interoperable (data domain specific) information exchange solutions, including AIXM </a:t>
            </a:r>
            <a:r>
              <a:rPr lang="en-GB" b="0" baseline="0" dirty="0" smtClean="0"/>
              <a:t>(</a:t>
            </a:r>
            <a:r>
              <a:rPr lang="en-GB" b="1" baseline="0" dirty="0" smtClean="0"/>
              <a:t>aeronautical information exchange model</a:t>
            </a:r>
            <a:r>
              <a:rPr lang="en-GB" baseline="0" dirty="0" smtClean="0"/>
              <a:t>), FIXM (</a:t>
            </a:r>
            <a:r>
              <a:rPr lang="en-GB" b="1" baseline="0" dirty="0" smtClean="0"/>
              <a:t>flight information exchange model</a:t>
            </a:r>
            <a:r>
              <a:rPr lang="en-GB" baseline="0" dirty="0" smtClean="0"/>
              <a:t>) and WXXM (</a:t>
            </a:r>
            <a:r>
              <a:rPr lang="en-GB" b="1" baseline="0" dirty="0" smtClean="0"/>
              <a:t>weather information exchange model</a:t>
            </a:r>
            <a:r>
              <a:rPr lang="en-GB" baseline="0" dirty="0" smtClean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582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</a:t>
            </a:r>
            <a:r>
              <a:rPr lang="en-US" baseline="0" dirty="0" smtClean="0"/>
              <a:t> you!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2012- ASBU workshops</a:t>
            </a:r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2012- ASBU workshops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 Background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2012- ASBU workshops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US" smtClean="0"/>
              <a:t>ICAO SIP 2012- ASBU workshops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2012- ASBU workshops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_No_Footer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2012- ASBU workshops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4" r:id="rId5"/>
    <p:sldLayoutId id="2147483665" r:id="rId6"/>
    <p:sldLayoutId id="2147483666" r:id="rId7"/>
    <p:sldLayoutId id="2147483667" r:id="rId8"/>
    <p:sldLayoutId id="2147483674" r:id="rId9"/>
    <p:sldLayoutId id="2147483672" r:id="rId10"/>
    <p:sldLayoutId id="2147483673" r:id="rId11"/>
    <p:sldLayoutId id="2147483668" r:id="rId12"/>
    <p:sldLayoutId id="2147483669" r:id="rId13"/>
    <p:sldLayoutId id="2147483670" r:id="rId14"/>
    <p:sldLayoutId id="2147483671" r:id="rId15"/>
  </p:sldLayoutIdLst>
  <p:transition advClick="0"/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609600" y="2286000"/>
            <a:ext cx="7848600" cy="2765425"/>
          </a:xfrm>
        </p:spPr>
        <p:txBody>
          <a:bodyPr/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Integrated Meteorological Information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H. Sudarshan</a:t>
            </a:r>
            <a:endParaRPr lang="en-GB" sz="24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1752600"/>
            <a:ext cx="4876800" cy="6857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800" dirty="0" smtClean="0"/>
              <a:t>SIP/2012/ASBU/Nairobi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-WP/18</a:t>
            </a:r>
            <a:endParaRPr lang="en-GB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579120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Workshop on preparations for ANConf/12 − ASBU methodology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(Nairobi, 13-17 August 2012)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 to support tomorrow’s </a:t>
            </a:r>
            <a:r>
              <a:rPr lang="en-GB" dirty="0" smtClean="0"/>
              <a:t>ATM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05199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 smtClean="0"/>
              <a:t>Enhanced decision-making capability through improved accuracy, capability, availability and use of meteorological information</a:t>
            </a:r>
          </a:p>
          <a:p>
            <a:pPr lvl="1"/>
            <a:r>
              <a:rPr lang="en-GB" dirty="0" smtClean="0"/>
              <a:t>The reliable identification of applicable ATM solutions when meteorological conditions are impacting or are forecast to impact aerodromes or airspace</a:t>
            </a:r>
          </a:p>
          <a:p>
            <a:r>
              <a:rPr lang="en-GB" b="1" dirty="0" smtClean="0"/>
              <a:t>Full ATM-MET integration is necessary  </a:t>
            </a:r>
          </a:p>
          <a:p>
            <a:pPr lvl="1"/>
            <a:r>
              <a:rPr lang="en-GB" dirty="0" smtClean="0"/>
              <a:t>Meteorological information included in the logic of a decision process or aid</a:t>
            </a:r>
          </a:p>
          <a:p>
            <a:r>
              <a:rPr lang="en-GB" b="1" dirty="0" smtClean="0"/>
              <a:t>ASBU Module No. B1-105</a:t>
            </a:r>
            <a:endParaRPr lang="en-GB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001000" y="5867400"/>
            <a:ext cx="114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ATM DECISION SUPPORT</a:t>
            </a:r>
            <a:endParaRPr lang="en-GB" sz="1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28600" y="5029200"/>
            <a:ext cx="8686800" cy="1371600"/>
            <a:chOff x="228600" y="5029200"/>
            <a:chExt cx="8686800" cy="1371600"/>
          </a:xfrm>
        </p:grpSpPr>
        <p:sp>
          <p:nvSpPr>
            <p:cNvPr id="11" name="Right Arrow Callout 10"/>
            <p:cNvSpPr/>
            <p:nvPr/>
          </p:nvSpPr>
          <p:spPr>
            <a:xfrm>
              <a:off x="2438400" y="5181600"/>
              <a:ext cx="2057400" cy="1219200"/>
            </a:xfrm>
            <a:prstGeom prst="rightArrowCallou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MET INFORMATION FUSED WITH OTHER AERONAUTICAL INFORMATION</a:t>
              </a:r>
            </a:p>
          </p:txBody>
        </p:sp>
        <p:sp>
          <p:nvSpPr>
            <p:cNvPr id="12" name="Right Arrow Callout 11"/>
            <p:cNvSpPr/>
            <p:nvPr/>
          </p:nvSpPr>
          <p:spPr>
            <a:xfrm>
              <a:off x="6400800" y="5181600"/>
              <a:ext cx="1828800" cy="1219200"/>
            </a:xfrm>
            <a:prstGeom prst="rightArrowCallou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ATM IMPACT CONVERSION</a:t>
              </a:r>
              <a:endParaRPr lang="en-GB" sz="1400" dirty="0"/>
            </a:p>
          </p:txBody>
        </p:sp>
        <p:sp>
          <p:nvSpPr>
            <p:cNvPr id="3074" name="Litebulb"/>
            <p:cNvSpPr>
              <a:spLocks noEditPoints="1" noChangeArrowheads="1"/>
            </p:cNvSpPr>
            <p:nvPr/>
          </p:nvSpPr>
          <p:spPr bwMode="auto">
            <a:xfrm>
              <a:off x="8229600" y="5029200"/>
              <a:ext cx="685800" cy="838200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7782 h 21600"/>
                <a:gd name="T4" fmla="*/ 0 w 21600"/>
                <a:gd name="T5" fmla="*/ 7782 h 21600"/>
                <a:gd name="T6" fmla="*/ 10800 w 21600"/>
                <a:gd name="T7" fmla="*/ 21600 h 21600"/>
                <a:gd name="T8" fmla="*/ 3556 w 21600"/>
                <a:gd name="T9" fmla="*/ 2188 h 21600"/>
                <a:gd name="T10" fmla="*/ 18277 w 21600"/>
                <a:gd name="T11" fmla="*/ 9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CC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Right Arrow Callout 15"/>
            <p:cNvSpPr/>
            <p:nvPr/>
          </p:nvSpPr>
          <p:spPr>
            <a:xfrm>
              <a:off x="228600" y="5181600"/>
              <a:ext cx="2209800" cy="1219200"/>
            </a:xfrm>
            <a:prstGeom prst="rightArrowCallou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ATM OPERATIONAL REQUIREMENT</a:t>
              </a:r>
              <a:endParaRPr lang="en-GB" sz="1600" dirty="0"/>
            </a:p>
          </p:txBody>
        </p:sp>
        <p:sp>
          <p:nvSpPr>
            <p:cNvPr id="18" name="Right Arrow Callout 17"/>
            <p:cNvSpPr/>
            <p:nvPr/>
          </p:nvSpPr>
          <p:spPr>
            <a:xfrm>
              <a:off x="4495800" y="5181600"/>
              <a:ext cx="1905000" cy="1219200"/>
            </a:xfrm>
            <a:prstGeom prst="rightArrowCallou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AIRSPACE CONTRAINTS AND AERODROME EVENTS</a:t>
              </a:r>
              <a:endParaRPr lang="en-GB" sz="1400" dirty="0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1143000"/>
            <a:ext cx="9143391" cy="549213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 provision tomorrow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9529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WXCM, WXXM and WXXS are designed to enable:</a:t>
            </a:r>
          </a:p>
          <a:p>
            <a:pPr lvl="1"/>
            <a:r>
              <a:rPr lang="en-US" sz="2600" dirty="0" smtClean="0"/>
              <a:t>platform independent</a:t>
            </a:r>
          </a:p>
          <a:p>
            <a:pPr lvl="1"/>
            <a:r>
              <a:rPr lang="en-US" sz="2600" dirty="0" smtClean="0"/>
              <a:t>harmonized </a:t>
            </a:r>
          </a:p>
          <a:p>
            <a:pPr lvl="1"/>
            <a:r>
              <a:rPr lang="en-US" sz="2600" dirty="0" smtClean="0"/>
              <a:t>Interoperable MET information exchange covering all the needs of the air transport industry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Through </a:t>
            </a:r>
            <a:r>
              <a:rPr lang="en-US" b="1" dirty="0"/>
              <a:t>shared, timely, high-quality MET information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/>
              <a:t>Major benefits include:</a:t>
            </a:r>
          </a:p>
          <a:p>
            <a:pPr lvl="1"/>
            <a:r>
              <a:rPr lang="en-US" sz="2600" dirty="0"/>
              <a:t>Single </a:t>
            </a:r>
            <a:r>
              <a:rPr lang="en-US" sz="2600" dirty="0" smtClean="0"/>
              <a:t>representation/ common view</a:t>
            </a:r>
            <a:endParaRPr lang="en-US" sz="2600" dirty="0"/>
          </a:p>
          <a:p>
            <a:pPr lvl="1"/>
            <a:r>
              <a:rPr lang="en-US" sz="2600" dirty="0" smtClean="0"/>
              <a:t>Alignment with ISO standards and OGC best practices for geospatial information</a:t>
            </a:r>
          </a:p>
          <a:p>
            <a:pPr lvl="1"/>
            <a:r>
              <a:rPr lang="en-US" sz="2600" dirty="0" smtClean="0"/>
              <a:t>Modularity </a:t>
            </a:r>
            <a:r>
              <a:rPr lang="en-US" sz="2600" dirty="0"/>
              <a:t>to support future </a:t>
            </a:r>
            <a:r>
              <a:rPr lang="en-US" sz="2600" dirty="0" smtClean="0"/>
              <a:t>requirements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MET information at the right time and the right place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100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2147"/>
            <a:ext cx="9144000" cy="69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2012-ASBU workshops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Outline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MET matter to ATM efficiency?</a:t>
            </a:r>
          </a:p>
          <a:p>
            <a:r>
              <a:rPr lang="en-US" dirty="0" smtClean="0"/>
              <a:t>MET provision today</a:t>
            </a:r>
          </a:p>
          <a:p>
            <a:r>
              <a:rPr lang="en-US" dirty="0" smtClean="0"/>
              <a:t>MET to support tomorrow’s ATM</a:t>
            </a:r>
          </a:p>
          <a:p>
            <a:r>
              <a:rPr lang="en-US" dirty="0" smtClean="0"/>
              <a:t>MET provision tomorrow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29841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Does MET matter to ATM efficiency?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6019800"/>
            <a:ext cx="2534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…absolutely YES</a:t>
            </a:r>
            <a:endParaRPr lang="en-US" sz="2800" dirty="0"/>
          </a:p>
        </p:txBody>
      </p:sp>
      <p:pic>
        <p:nvPicPr>
          <p:cNvPr id="7" name="Picture 6" descr="slide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8375346" cy="472408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FF"/>
                </a:solidFill>
              </a:rPr>
              <a:t>MET provision today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Highly ‘product-centric’ </a:t>
            </a:r>
          </a:p>
          <a:p>
            <a:pPr lvl="1"/>
            <a:r>
              <a:rPr lang="en-GB" dirty="0" smtClean="0"/>
              <a:t>Text and graphical</a:t>
            </a:r>
            <a:endParaRPr lang="en-GB" dirty="0"/>
          </a:p>
          <a:p>
            <a:pPr lvl="1"/>
            <a:r>
              <a:rPr lang="en-GB" dirty="0" smtClean="0"/>
              <a:t>Alphanumeric and digital code forms </a:t>
            </a:r>
          </a:p>
          <a:p>
            <a:r>
              <a:rPr lang="en-GB" dirty="0" smtClean="0"/>
              <a:t>Primarily AFTN and AFS delivery to users </a:t>
            </a:r>
          </a:p>
          <a:p>
            <a:r>
              <a:rPr lang="en-GB" dirty="0" smtClean="0"/>
              <a:t>Annex 3 SARPS and associated guidance</a:t>
            </a:r>
          </a:p>
          <a:p>
            <a:pPr lvl="1"/>
            <a:r>
              <a:rPr lang="en-GB" dirty="0" smtClean="0"/>
              <a:t>ATS/Pilot oriented  </a:t>
            </a:r>
          </a:p>
          <a:p>
            <a:pPr lvl="1"/>
            <a:r>
              <a:rPr lang="en-GB" dirty="0" smtClean="0"/>
              <a:t>Limited ATM orientation</a:t>
            </a:r>
          </a:p>
          <a:p>
            <a:pPr lvl="1"/>
            <a:r>
              <a:rPr lang="en-GB" dirty="0" smtClean="0"/>
              <a:t>Aerodrome, terminal area en-route focus</a:t>
            </a:r>
          </a:p>
          <a:p>
            <a:pPr lvl="1"/>
            <a:r>
              <a:rPr lang="en-GB" dirty="0" smtClean="0"/>
              <a:t>Geared towards </a:t>
            </a:r>
            <a:r>
              <a:rPr lang="en-GB" b="1" dirty="0" smtClean="0"/>
              <a:t>safe</a:t>
            </a:r>
            <a:r>
              <a:rPr lang="en-GB" dirty="0" smtClean="0"/>
              <a:t>, </a:t>
            </a:r>
            <a:r>
              <a:rPr lang="en-GB" b="1" dirty="0" smtClean="0"/>
              <a:t>regular</a:t>
            </a:r>
            <a:r>
              <a:rPr lang="en-GB" dirty="0" smtClean="0"/>
              <a:t> and </a:t>
            </a:r>
            <a:r>
              <a:rPr lang="en-GB" b="1" dirty="0" smtClean="0"/>
              <a:t>efficient</a:t>
            </a:r>
            <a:r>
              <a:rPr lang="en-GB" dirty="0" smtClean="0"/>
              <a:t> operations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6" name="Group 12"/>
          <p:cNvGrpSpPr/>
          <p:nvPr/>
        </p:nvGrpSpPr>
        <p:grpSpPr>
          <a:xfrm>
            <a:off x="4800600" y="1371600"/>
            <a:ext cx="4343400" cy="4929664"/>
            <a:chOff x="4800600" y="1371600"/>
            <a:chExt cx="4343400" cy="4929664"/>
          </a:xfrm>
        </p:grpSpPr>
        <p:pic>
          <p:nvPicPr>
            <p:cNvPr id="8" name="Picture 7" descr="PFXD06_ADRM_0100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400" y="2514600"/>
              <a:ext cx="3149600" cy="2362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1" name="Group 11"/>
            <p:cNvGrpSpPr/>
            <p:nvPr/>
          </p:nvGrpSpPr>
          <p:grpSpPr>
            <a:xfrm>
              <a:off x="4800600" y="1371600"/>
              <a:ext cx="4114801" cy="4929664"/>
              <a:chOff x="4800600" y="1371600"/>
              <a:chExt cx="4114801" cy="4929664"/>
            </a:xfrm>
          </p:grpSpPr>
          <p:pic>
            <p:nvPicPr>
              <p:cNvPr id="7" name="Picture 6" descr="PGAE05_EGRR_0000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0600" y="1371600"/>
                <a:ext cx="2818344" cy="194688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4800600" y="4648200"/>
                <a:ext cx="3124200" cy="830997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WSUK31 EGRR 231759</a:t>
                </a:r>
              </a:p>
              <a:p>
                <a:r>
                  <a:rPr lang="en-US" sz="1200" dirty="0"/>
                  <a:t>EGTT SIGMET 02 VALID 231830/232230 EGRR-</a:t>
                </a:r>
              </a:p>
              <a:p>
                <a:r>
                  <a:rPr lang="en-US" sz="1200" dirty="0"/>
                  <a:t>EGTT LONDON FIR SEV MTW FCST N OF N5330 FL050/150 </a:t>
                </a:r>
                <a:r>
                  <a:rPr lang="en-US" sz="1200" dirty="0" smtClean="0"/>
                  <a:t>STNR NC</a:t>
                </a:r>
                <a:r>
                  <a:rPr lang="en-US" sz="1200" dirty="0"/>
                  <a:t>=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791200" y="5562600"/>
                <a:ext cx="3124201" cy="738664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 smtClean="0"/>
                  <a:t>TAF </a:t>
                </a:r>
                <a:r>
                  <a:rPr lang="pt-BR" sz="1400" dirty="0"/>
                  <a:t>EKGF 240600Z 2406/2415 20015KT 9999 SCT015 TEMPO 2406/2415 </a:t>
                </a:r>
              </a:p>
              <a:p>
                <a:r>
                  <a:rPr lang="pt-BR" sz="1400" dirty="0"/>
                  <a:t>4000 BR BKN008=</a:t>
                </a:r>
                <a:endParaRPr lang="en-US" sz="1400" dirty="0"/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 provision today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6477000" cy="4953000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Traditional MET products, services and systems, including:</a:t>
            </a:r>
          </a:p>
          <a:p>
            <a:pPr lvl="1"/>
            <a:r>
              <a:rPr lang="en-GB" b="1" dirty="0" smtClean="0">
                <a:solidFill>
                  <a:srgbClr val="3333FF"/>
                </a:solidFill>
              </a:rPr>
              <a:t>World Area Forecast System</a:t>
            </a:r>
            <a:r>
              <a:rPr lang="en-GB" dirty="0" smtClean="0"/>
              <a:t>/World Area Forecast Centres</a:t>
            </a:r>
          </a:p>
          <a:p>
            <a:pPr lvl="2"/>
            <a:r>
              <a:rPr lang="en-GB" dirty="0" smtClean="0"/>
              <a:t>Global gridded upper-air forecasts and significant weather (SIGWX) forecasts</a:t>
            </a:r>
          </a:p>
          <a:p>
            <a:pPr lvl="1"/>
            <a:r>
              <a:rPr lang="en-GB" b="1" dirty="0" smtClean="0">
                <a:solidFill>
                  <a:srgbClr val="3333FF"/>
                </a:solidFill>
              </a:rPr>
              <a:t>International Airways Volcano Watch</a:t>
            </a:r>
            <a:r>
              <a:rPr lang="en-GB" dirty="0" smtClean="0"/>
              <a:t>/Volcanic Ash Advisory Centres</a:t>
            </a:r>
          </a:p>
          <a:p>
            <a:pPr lvl="2"/>
            <a:r>
              <a:rPr lang="en-GB" dirty="0" smtClean="0"/>
              <a:t>Volcanic ash advisories and volcanic ash advisories in graphical format</a:t>
            </a:r>
          </a:p>
          <a:p>
            <a:pPr lvl="1"/>
            <a:r>
              <a:rPr lang="en-GB" dirty="0" smtClean="0"/>
              <a:t>State </a:t>
            </a:r>
            <a:r>
              <a:rPr lang="en-GB" b="1" dirty="0" smtClean="0">
                <a:solidFill>
                  <a:srgbClr val="3333FF"/>
                </a:solidFill>
              </a:rPr>
              <a:t>Volcano Observatories </a:t>
            </a:r>
          </a:p>
          <a:p>
            <a:pPr lvl="2"/>
            <a:r>
              <a:rPr lang="en-GB" dirty="0" smtClean="0"/>
              <a:t>Volcano observatory notification to aviation</a:t>
            </a:r>
          </a:p>
          <a:p>
            <a:pPr lvl="1"/>
            <a:r>
              <a:rPr lang="en-GB" b="1" dirty="0" smtClean="0">
                <a:solidFill>
                  <a:srgbClr val="3333FF"/>
                </a:solidFill>
              </a:rPr>
              <a:t>Tropical Cyclone Watch</a:t>
            </a:r>
            <a:r>
              <a:rPr lang="en-GB" dirty="0" smtClean="0"/>
              <a:t>/Tropical Cyclone Advisory Centres</a:t>
            </a:r>
          </a:p>
          <a:p>
            <a:pPr lvl="2"/>
            <a:r>
              <a:rPr lang="en-GB" dirty="0" smtClean="0"/>
              <a:t>Tropical cyclone advisories and tropical cyclone advisories in graphical format</a:t>
            </a:r>
          </a:p>
          <a:p>
            <a:pPr lvl="1"/>
            <a:r>
              <a:rPr lang="en-GB" b="1" dirty="0" smtClean="0">
                <a:solidFill>
                  <a:srgbClr val="3333FF"/>
                </a:solidFill>
              </a:rPr>
              <a:t>Aeronautical meteorological stations </a:t>
            </a:r>
            <a:r>
              <a:rPr lang="en-GB" dirty="0" smtClean="0"/>
              <a:t>and reports</a:t>
            </a:r>
          </a:p>
          <a:p>
            <a:pPr lvl="1"/>
            <a:r>
              <a:rPr lang="en-GB" b="1" dirty="0" smtClean="0">
                <a:solidFill>
                  <a:srgbClr val="3333FF"/>
                </a:solidFill>
              </a:rPr>
              <a:t>Automatic observing systems</a:t>
            </a:r>
          </a:p>
          <a:p>
            <a:pPr lvl="1"/>
            <a:r>
              <a:rPr lang="en-GB" b="1" dirty="0" smtClean="0">
                <a:solidFill>
                  <a:srgbClr val="3333FF"/>
                </a:solidFill>
              </a:rPr>
              <a:t>Aerodrome Meteorological Offices</a:t>
            </a:r>
          </a:p>
          <a:p>
            <a:pPr lvl="2"/>
            <a:r>
              <a:rPr lang="en-GB" dirty="0" smtClean="0"/>
              <a:t>Local routine and special meteorological reports, METAR/SPECI, TAF, trend, take-off and landing forecasts, aerodrome warnings, wind shear warnings and alerts, etc</a:t>
            </a:r>
          </a:p>
          <a:p>
            <a:pPr lvl="1"/>
            <a:r>
              <a:rPr lang="en-GB" b="1" dirty="0" smtClean="0">
                <a:solidFill>
                  <a:srgbClr val="3333FF"/>
                </a:solidFill>
              </a:rPr>
              <a:t>Meteorological Watch Offices</a:t>
            </a:r>
          </a:p>
          <a:p>
            <a:pPr lvl="2"/>
            <a:r>
              <a:rPr lang="en-GB" dirty="0" smtClean="0"/>
              <a:t>SIGMET, AIRMET/GAMET</a:t>
            </a:r>
          </a:p>
          <a:p>
            <a:pPr lvl="1"/>
            <a:r>
              <a:rPr lang="en-GB" b="1" dirty="0" smtClean="0">
                <a:solidFill>
                  <a:srgbClr val="3333FF"/>
                </a:solidFill>
              </a:rPr>
              <a:t>Aircraft observations</a:t>
            </a:r>
            <a:r>
              <a:rPr lang="en-GB" b="1" dirty="0" smtClean="0"/>
              <a:t> </a:t>
            </a:r>
            <a:r>
              <a:rPr lang="en-GB" dirty="0" smtClean="0"/>
              <a:t>and reports</a:t>
            </a:r>
          </a:p>
          <a:p>
            <a:pPr lvl="1"/>
            <a:r>
              <a:rPr lang="en-GB" b="1" dirty="0" smtClean="0">
                <a:solidFill>
                  <a:srgbClr val="3333FF"/>
                </a:solidFill>
              </a:rPr>
              <a:t>ATIS, D-ATIS, VOLMET, D-VOLMET</a:t>
            </a:r>
          </a:p>
          <a:p>
            <a:pPr lvl="1"/>
            <a:r>
              <a:rPr lang="en-GB" dirty="0" smtClean="0"/>
              <a:t>Aeronautical </a:t>
            </a:r>
            <a:r>
              <a:rPr lang="en-GB" b="1" dirty="0" err="1" smtClean="0">
                <a:solidFill>
                  <a:srgbClr val="3333FF"/>
                </a:solidFill>
              </a:rPr>
              <a:t>climatological</a:t>
            </a:r>
            <a:r>
              <a:rPr lang="en-GB" b="1" dirty="0" smtClean="0">
                <a:solidFill>
                  <a:srgbClr val="3333FF"/>
                </a:solidFill>
              </a:rPr>
              <a:t> information</a:t>
            </a:r>
          </a:p>
          <a:p>
            <a:pPr lvl="1"/>
            <a:r>
              <a:rPr lang="en-GB" b="1" dirty="0" smtClean="0">
                <a:solidFill>
                  <a:srgbClr val="3333FF"/>
                </a:solidFill>
              </a:rPr>
              <a:t>Quality management </a:t>
            </a:r>
            <a:r>
              <a:rPr lang="en-GB" dirty="0" smtClean="0"/>
              <a:t>of meteorological information  etc</a:t>
            </a:r>
          </a:p>
          <a:p>
            <a:pPr lvl="1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00800" y="53340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Better use of today’s MET information can result in improved safe and efficient operations</a:t>
            </a:r>
            <a:endParaRPr lang="en-GB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6705600" y="1981200"/>
            <a:ext cx="2173765" cy="3200400"/>
            <a:chOff x="6705600" y="1981200"/>
            <a:chExt cx="2173765" cy="32004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05600" y="2362200"/>
              <a:ext cx="2173765" cy="2819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7315200" y="1981200"/>
              <a:ext cx="958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Annex 3</a:t>
              </a:r>
              <a:endParaRPr lang="en-GB" b="1" dirty="0"/>
            </a:p>
          </p:txBody>
        </p:sp>
      </p:grpSp>
      <p:sp>
        <p:nvSpPr>
          <p:cNvPr id="10" name="TextBox 9"/>
          <p:cNvSpPr txBox="1"/>
          <p:nvPr/>
        </p:nvSpPr>
        <p:spPr>
          <a:xfrm flipH="1">
            <a:off x="6172200" y="12192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ASBU B0-105</a:t>
            </a:r>
            <a:endParaRPr lang="en-GB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 provision today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70000" lnSpcReduction="20000"/>
          </a:bodyPr>
          <a:lstStyle/>
          <a:p>
            <a:r>
              <a:rPr lang="en-GB" i="1" dirty="0" smtClean="0"/>
              <a:t>Traditional</a:t>
            </a:r>
            <a:r>
              <a:rPr lang="en-GB" dirty="0" smtClean="0"/>
              <a:t> means of dissemination:</a:t>
            </a:r>
          </a:p>
          <a:p>
            <a:pPr lvl="1"/>
            <a:r>
              <a:rPr lang="en-GB" b="1" dirty="0" smtClean="0"/>
              <a:t>AFTN</a:t>
            </a:r>
          </a:p>
          <a:p>
            <a:pPr lvl="1"/>
            <a:r>
              <a:rPr lang="en-GB" b="1" dirty="0" smtClean="0"/>
              <a:t>AFS</a:t>
            </a:r>
            <a:r>
              <a:rPr lang="en-GB" dirty="0" smtClean="0"/>
              <a:t> or </a:t>
            </a:r>
            <a:r>
              <a:rPr lang="en-GB" b="1" dirty="0" smtClean="0"/>
              <a:t>public Internet </a:t>
            </a:r>
            <a:r>
              <a:rPr lang="en-GB" dirty="0" smtClean="0"/>
              <a:t>communication (including SADIS and ISCS/WIFS)</a:t>
            </a:r>
          </a:p>
          <a:p>
            <a:pPr lvl="1"/>
            <a:r>
              <a:rPr lang="en-GB" dirty="0" smtClean="0"/>
              <a:t>Aeronautical </a:t>
            </a:r>
            <a:r>
              <a:rPr lang="en-GB" b="1" dirty="0" smtClean="0"/>
              <a:t>data-link</a:t>
            </a:r>
            <a:r>
              <a:rPr lang="en-GB" dirty="0" smtClean="0"/>
              <a:t> service</a:t>
            </a:r>
          </a:p>
          <a:p>
            <a:pPr lvl="1"/>
            <a:r>
              <a:rPr lang="en-GB" dirty="0" smtClean="0"/>
              <a:t>Aeronautical </a:t>
            </a:r>
            <a:r>
              <a:rPr lang="en-GB" b="1" dirty="0" smtClean="0"/>
              <a:t>broadcasting</a:t>
            </a:r>
            <a:r>
              <a:rPr lang="en-GB" dirty="0" smtClean="0"/>
              <a:t> service</a:t>
            </a:r>
          </a:p>
          <a:p>
            <a:r>
              <a:rPr lang="en-GB" dirty="0" smtClean="0"/>
              <a:t>Supplied to </a:t>
            </a:r>
            <a:r>
              <a:rPr lang="en-GB" i="1" dirty="0" smtClean="0"/>
              <a:t>traditional</a:t>
            </a:r>
            <a:r>
              <a:rPr lang="en-GB" dirty="0" smtClean="0"/>
              <a:t> users:</a:t>
            </a:r>
          </a:p>
          <a:p>
            <a:pPr lvl="1"/>
            <a:r>
              <a:rPr lang="en-GB" dirty="0" smtClean="0"/>
              <a:t>Operators and flight crew members</a:t>
            </a:r>
          </a:p>
          <a:p>
            <a:pPr lvl="1"/>
            <a:r>
              <a:rPr lang="en-GB" dirty="0" smtClean="0"/>
              <a:t>Air traffic service providers</a:t>
            </a:r>
          </a:p>
          <a:p>
            <a:pPr lvl="1"/>
            <a:r>
              <a:rPr lang="en-GB" dirty="0" smtClean="0"/>
              <a:t>Meteorological service providers</a:t>
            </a:r>
          </a:p>
          <a:p>
            <a:r>
              <a:rPr lang="en-GB" dirty="0" smtClean="0"/>
              <a:t>For use in </a:t>
            </a:r>
            <a:r>
              <a:rPr lang="en-GB" i="1" dirty="0" smtClean="0"/>
              <a:t>traditional</a:t>
            </a:r>
            <a:r>
              <a:rPr lang="en-GB" dirty="0" smtClean="0"/>
              <a:t> forms:</a:t>
            </a:r>
          </a:p>
          <a:p>
            <a:pPr lvl="1"/>
            <a:r>
              <a:rPr lang="en-GB" dirty="0" smtClean="0"/>
              <a:t>Briefing, consultation and display </a:t>
            </a:r>
          </a:p>
          <a:p>
            <a:pPr lvl="1"/>
            <a:r>
              <a:rPr lang="en-GB" dirty="0" smtClean="0"/>
              <a:t>Flight documentation</a:t>
            </a:r>
          </a:p>
          <a:p>
            <a:pPr lvl="1"/>
            <a:r>
              <a:rPr lang="en-GB" dirty="0" smtClean="0"/>
              <a:t>Automated pre-flight information systems for briefing, consultation, flight planning and flight documentation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124200" y="2713463"/>
            <a:ext cx="5650831" cy="3796547"/>
            <a:chOff x="3124200" y="2713463"/>
            <a:chExt cx="5650831" cy="3796547"/>
          </a:xfrm>
        </p:grpSpPr>
        <p:pic>
          <p:nvPicPr>
            <p:cNvPr id="9" name="Picture 5" descr="sadi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0" y="2713463"/>
              <a:ext cx="3441031" cy="23919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3124200" y="6248400"/>
              <a:ext cx="328006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smtClean="0"/>
                <a:t>Insert: SADIS (red) and ISCS (blue) satellite footprints</a:t>
              </a:r>
              <a:endParaRPr lang="en-GB" sz="1100" b="1" dirty="0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de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3159" y="1219200"/>
            <a:ext cx="4700841" cy="5266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 to support tomorrow’s ATM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Doc 9854 (</a:t>
            </a:r>
            <a:r>
              <a:rPr lang="en-GB" i="1" dirty="0" smtClean="0"/>
              <a:t>Global ATM Operational Concept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Service delivery and benefits for airspace users by 2025</a:t>
            </a:r>
          </a:p>
          <a:p>
            <a:pPr lvl="1"/>
            <a:r>
              <a:rPr lang="en-GB" dirty="0" smtClean="0"/>
              <a:t>Network-based (net-centric) environment that is globally interoperable</a:t>
            </a:r>
          </a:p>
          <a:p>
            <a:pPr lvl="1"/>
            <a:r>
              <a:rPr lang="en-GB" dirty="0" smtClean="0"/>
              <a:t>Fusing MET information with aeronautical information and flight information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648200" y="3962400"/>
            <a:ext cx="4191000" cy="2286000"/>
          </a:xfrm>
          <a:prstGeom prst="rect">
            <a:avLst/>
          </a:prstGeom>
          <a:solidFill>
            <a:schemeClr val="bg2">
              <a:lumMod val="20000"/>
              <a:lumOff val="80000"/>
              <a:alpha val="78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Transition of MET </a:t>
            </a:r>
            <a:r>
              <a:rPr lang="en-GB" i="1" dirty="0" smtClean="0"/>
              <a:t>products</a:t>
            </a:r>
            <a:r>
              <a:rPr lang="en-GB" dirty="0" smtClean="0"/>
              <a:t> into MET </a:t>
            </a:r>
            <a:r>
              <a:rPr lang="en-GB" i="1" dirty="0" smtClean="0"/>
              <a:t>information </a:t>
            </a:r>
            <a:r>
              <a:rPr lang="en-GB" dirty="0" smtClean="0"/>
              <a:t>supporting </a:t>
            </a:r>
          </a:p>
          <a:p>
            <a:pPr marL="457200" lvl="1" indent="0">
              <a:buNone/>
            </a:pPr>
            <a:r>
              <a:rPr lang="en-GB" dirty="0" smtClean="0"/>
              <a:t>collaborative, knowledge-based, decision making through free-flowing information exchange</a:t>
            </a:r>
          </a:p>
          <a:p>
            <a:pPr marL="457200" lvl="1" indent="0">
              <a:buNone/>
            </a:pPr>
            <a:r>
              <a:rPr lang="en-GB" dirty="0" smtClean="0"/>
              <a:t>trajectory/performance based operations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 to support tomorrow’s ATM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5029200" cy="1981199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Availability of shared, timely, high-quality MET information</a:t>
            </a:r>
          </a:p>
          <a:p>
            <a:pPr lvl="1"/>
            <a:r>
              <a:rPr lang="en-GB" dirty="0" smtClean="0"/>
              <a:t>Foundation for effective management of the (future) air traffic system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053667" y="6620933"/>
            <a:ext cx="3124200" cy="228600"/>
          </a:xfrm>
        </p:spPr>
        <p:txBody>
          <a:bodyPr/>
          <a:lstStyle/>
          <a:p>
            <a:fld id="{C97275D5-4C12-42FF-82D2-635AEC9DB89A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29965156"/>
              </p:ext>
            </p:extLst>
          </p:nvPr>
        </p:nvGraphicFramePr>
        <p:xfrm>
          <a:off x="228600" y="3276600"/>
          <a:ext cx="3759200" cy="3417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20"/>
          <p:cNvGrpSpPr/>
          <p:nvPr/>
        </p:nvGrpSpPr>
        <p:grpSpPr>
          <a:xfrm>
            <a:off x="3276600" y="3429000"/>
            <a:ext cx="4572000" cy="3048000"/>
            <a:chOff x="3276600" y="3352800"/>
            <a:chExt cx="4572000" cy="3124200"/>
          </a:xfrm>
        </p:grpSpPr>
        <p:grpSp>
          <p:nvGrpSpPr>
            <p:cNvPr id="13" name="Group 12"/>
            <p:cNvGrpSpPr/>
            <p:nvPr/>
          </p:nvGrpSpPr>
          <p:grpSpPr>
            <a:xfrm>
              <a:off x="4800600" y="3352800"/>
              <a:ext cx="3048000" cy="3124200"/>
              <a:chOff x="4800600" y="3352800"/>
              <a:chExt cx="3048000" cy="3124200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4800600" y="3352800"/>
                <a:ext cx="3048000" cy="31242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shade val="51000"/>
                      <a:satMod val="130000"/>
                      <a:alpha val="40000"/>
                    </a:schemeClr>
                  </a:gs>
                  <a:gs pos="80000">
                    <a:schemeClr val="accent1">
                      <a:shade val="93000"/>
                      <a:satMod val="130000"/>
                      <a:alpha val="40000"/>
                    </a:schemeClr>
                  </a:gs>
                  <a:gs pos="100000">
                    <a:schemeClr val="accent1">
                      <a:shade val="94000"/>
                      <a:satMod val="135000"/>
                      <a:alpha val="40000"/>
                    </a:schemeClr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5029200" y="3581400"/>
                <a:ext cx="1524000" cy="7620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AIXM</a:t>
                </a:r>
                <a:endParaRPr lang="en-US" sz="2800" dirty="0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5029200" y="4572000"/>
                <a:ext cx="1524000" cy="7620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F</a:t>
                </a:r>
                <a:r>
                  <a:rPr lang="en-US" sz="2800" dirty="0" smtClean="0"/>
                  <a:t>IXM</a:t>
                </a:r>
                <a:endParaRPr lang="en-US" sz="2800" dirty="0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5029200" y="5562600"/>
                <a:ext cx="1524000" cy="7620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WXXM</a:t>
                </a:r>
                <a:endParaRPr lang="en-US" sz="28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 rot="16200000">
                <a:off x="6429776" y="4543024"/>
                <a:ext cx="162588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/>
                  <a:t>AIRM</a:t>
                </a:r>
                <a:endParaRPr lang="en-US" sz="4400" dirty="0"/>
              </a:p>
            </p:txBody>
          </p:sp>
        </p:grpSp>
        <p:cxnSp>
          <p:nvCxnSpPr>
            <p:cNvPr id="15" name="Elbow Connector 14"/>
            <p:cNvCxnSpPr/>
            <p:nvPr/>
          </p:nvCxnSpPr>
          <p:spPr>
            <a:xfrm>
              <a:off x="3276600" y="4495800"/>
              <a:ext cx="1676400" cy="1447800"/>
            </a:xfrm>
            <a:prstGeom prst="bentConnector3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257800" y="1295400"/>
            <a:ext cx="3886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List of Models:</a:t>
            </a:r>
          </a:p>
          <a:p>
            <a:r>
              <a:rPr lang="en-GB" sz="1400" dirty="0" smtClean="0"/>
              <a:t>WXCM (Weather information exchange conceptual model)</a:t>
            </a:r>
          </a:p>
          <a:p>
            <a:r>
              <a:rPr lang="en-GB" sz="1400" dirty="0" smtClean="0"/>
              <a:t>WXXM (Weather information exchange model)</a:t>
            </a:r>
          </a:p>
          <a:p>
            <a:r>
              <a:rPr lang="en-GB" sz="1400" dirty="0" smtClean="0"/>
              <a:t>WXXS (Weather information exchange scheme)</a:t>
            </a:r>
          </a:p>
          <a:p>
            <a:r>
              <a:rPr lang="en-GB" sz="1400" dirty="0" smtClean="0"/>
              <a:t>Metadata </a:t>
            </a:r>
            <a:r>
              <a:rPr lang="en-GB" sz="1400" dirty="0" smtClean="0">
                <a:sym typeface="Wingdings" pitchFamily="2" charset="2"/>
              </a:rPr>
              <a:t>(</a:t>
            </a:r>
            <a:r>
              <a:rPr lang="en-GB" sz="1400" dirty="0" smtClean="0"/>
              <a:t>An essential component towards the data-oriented environment )</a:t>
            </a:r>
          </a:p>
          <a:p>
            <a:r>
              <a:rPr lang="en-GB" sz="1400" dirty="0" smtClean="0"/>
              <a:t>AIRM (ATM Information Reference Model </a:t>
            </a:r>
          </a:p>
          <a:p>
            <a:r>
              <a:rPr lang="en-GB" sz="1400" dirty="0" smtClean="0"/>
              <a:t>AIXM (aeronautical information exchange model)</a:t>
            </a:r>
          </a:p>
          <a:p>
            <a:r>
              <a:rPr lang="en-GB" sz="1400" dirty="0" smtClean="0"/>
              <a:t>FIXM (flight information exchange model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091849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 to support tomorrow’s ATM</a:t>
            </a:r>
            <a:endParaRPr lang="en-GB" dirty="0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2808630"/>
              </p:ext>
            </p:extLst>
          </p:nvPr>
        </p:nvGraphicFramePr>
        <p:xfrm>
          <a:off x="0" y="1143000"/>
          <a:ext cx="9144000" cy="5516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5486400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Evolutionary steps</a:t>
            </a:r>
          </a:p>
          <a:p>
            <a:r>
              <a:rPr lang="en-US" sz="2800" b="1" dirty="0" smtClean="0"/>
              <a:t>…the MET Roadmap</a:t>
            </a:r>
            <a:endParaRPr lang="en-US" sz="2800" b="1" dirty="0"/>
          </a:p>
        </p:txBody>
      </p:sp>
      <p:pic>
        <p:nvPicPr>
          <p:cNvPr id="12" name="Picture 11" descr="slide7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3" y="4876800"/>
            <a:ext cx="2785686" cy="171895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F5E0313572D40AE70A616AF2D175C" ma:contentTypeVersion="1" ma:contentTypeDescription="Create a new document." ma:contentTypeScope="" ma:versionID="1b38e693d0680f30e3feb9efd1187c7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18650F-FBBE-471E-BAB9-7D5BD5220661}"/>
</file>

<file path=customXml/itemProps2.xml><?xml version="1.0" encoding="utf-8"?>
<ds:datastoreItem xmlns:ds="http://schemas.openxmlformats.org/officeDocument/2006/customXml" ds:itemID="{F6CFF573-9FA7-4549-9FA3-4F75D72178DF}"/>
</file>

<file path=customXml/itemProps3.xml><?xml version="1.0" encoding="utf-8"?>
<ds:datastoreItem xmlns:ds="http://schemas.openxmlformats.org/officeDocument/2006/customXml" ds:itemID="{23141CD5-E6EF-4841-BEB3-095E1DC1AFF7}"/>
</file>

<file path=docProps/app.xml><?xml version="1.0" encoding="utf-8"?>
<Properties xmlns="http://schemas.openxmlformats.org/officeDocument/2006/extended-properties" xmlns:vt="http://schemas.openxmlformats.org/officeDocument/2006/docPropsVTypes">
  <Template>ICAO</Template>
  <TotalTime>319</TotalTime>
  <Words>1125</Words>
  <Application>Microsoft Office PowerPoint</Application>
  <PresentationFormat>On-screen Show (4:3)</PresentationFormat>
  <Paragraphs>197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ICAO</vt:lpstr>
      <vt:lpstr>         Integrated Meteorological Information  H. Sudarshan</vt:lpstr>
      <vt:lpstr>Outline</vt:lpstr>
      <vt:lpstr>Does MET matter to ATM efficiency?</vt:lpstr>
      <vt:lpstr>MET provision today</vt:lpstr>
      <vt:lpstr>MET provision today</vt:lpstr>
      <vt:lpstr>MET provision today</vt:lpstr>
      <vt:lpstr>MET to support tomorrow’s ATM</vt:lpstr>
      <vt:lpstr>MET to support tomorrow’s ATM</vt:lpstr>
      <vt:lpstr>MET to support tomorrow’s ATM</vt:lpstr>
      <vt:lpstr>MET to support tomorrow’s ATM</vt:lpstr>
      <vt:lpstr>MET provision tomorrow</vt:lpstr>
      <vt:lpstr>PowerPoint Presentation</vt:lpstr>
    </vt:vector>
  </TitlesOfParts>
  <Company>I.C.A.O.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cp:lastModifiedBy>Sudarshan, Hindupur</cp:lastModifiedBy>
  <cp:revision>88</cp:revision>
  <dcterms:created xsi:type="dcterms:W3CDTF">2010-08-26T20:42:21Z</dcterms:created>
  <dcterms:modified xsi:type="dcterms:W3CDTF">2012-07-26T20:45:55Z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0x010100B50F5E0313572D40AE70A616AF2D175C</vt:lpwstr>
  </property>
</Properties>
</file>