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9" r:id="rId4"/>
    <p:sldId id="270" r:id="rId5"/>
    <p:sldId id="271" r:id="rId6"/>
    <p:sldId id="272" r:id="rId7"/>
    <p:sldId id="273" r:id="rId8"/>
    <p:sldId id="277" r:id="rId9"/>
    <p:sldId id="274" r:id="rId10"/>
    <p:sldId id="275" r:id="rId11"/>
    <p:sldId id="27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348" y="9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265546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504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848600" cy="2308225"/>
          </a:xfrm>
        </p:spPr>
        <p:txBody>
          <a:bodyPr/>
          <a:lstStyle/>
          <a:p>
            <a:r>
              <a:rPr lang="en-US" b="1" dirty="0" smtClean="0"/>
              <a:t>Aviation System Block Upgrades</a:t>
            </a:r>
            <a:r>
              <a:rPr lang="en-GB" dirty="0" smtClean="0"/>
              <a:t/>
            </a:r>
            <a:br>
              <a:rPr lang="en-GB" dirty="0" smtClean="0"/>
            </a:br>
            <a:r>
              <a:rPr lang="en-GB" dirty="0" smtClean="0"/>
              <a:t>Module N° B0-105/PIA2</a:t>
            </a:r>
            <a:r>
              <a:rPr lang="en-GB" sz="4800" dirty="0" smtClean="0"/>
              <a:t/>
            </a:r>
            <a:br>
              <a:rPr lang="en-GB" sz="4800" dirty="0" smtClean="0"/>
            </a:br>
            <a:r>
              <a:rPr lang="en-GB" sz="2400" dirty="0" smtClean="0"/>
              <a:t> </a:t>
            </a:r>
            <a:br>
              <a:rPr lang="en-GB" sz="2400" dirty="0" smtClean="0"/>
            </a:br>
            <a:r>
              <a:rPr lang="en-US" sz="2400" dirty="0" smtClean="0"/>
              <a:t>Meteorological information supporting enhanced </a:t>
            </a:r>
            <a:br>
              <a:rPr lang="en-US" sz="2400" dirty="0" smtClean="0"/>
            </a:br>
            <a:r>
              <a:rPr lang="en-US" sz="2400" dirty="0" smtClean="0"/>
              <a:t>operational efficiency and safety </a:t>
            </a:r>
            <a:endParaRPr lang="en-GB" sz="2400" dirty="0"/>
          </a:p>
        </p:txBody>
      </p:sp>
      <p:sp>
        <p:nvSpPr>
          <p:cNvPr id="3" name="Rectangle 2"/>
          <p:cNvSpPr/>
          <p:nvPr/>
        </p:nvSpPr>
        <p:spPr>
          <a:xfrm>
            <a:off x="5181600" y="1905000"/>
            <a:ext cx="37338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WP/21C</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295400" y="5867400"/>
            <a:ext cx="67056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143000"/>
            <a:ext cx="8686800" cy="5486400"/>
          </a:xfrm>
        </p:spPr>
        <p:txBody>
          <a:bodyPr>
            <a:noAutofit/>
          </a:bodyPr>
          <a:lstStyle/>
          <a:p>
            <a:r>
              <a:rPr lang="en-GB" sz="1800" b="1" i="1" dirty="0" smtClean="0"/>
              <a:t>Standards</a:t>
            </a:r>
          </a:p>
          <a:p>
            <a:pPr lvl="0"/>
            <a:r>
              <a:rPr lang="en-GB" sz="1400" dirty="0" smtClean="0"/>
              <a:t>ICAO and Industry Standards (</a:t>
            </a:r>
            <a:r>
              <a:rPr lang="en-GB" sz="1400" dirty="0" err="1" smtClean="0"/>
              <a:t>ie</a:t>
            </a:r>
            <a:r>
              <a:rPr lang="en-GB" sz="1400" dirty="0" smtClean="0"/>
              <a:t>; MOPS, MASPS, SPRs).</a:t>
            </a:r>
          </a:p>
          <a:p>
            <a:pPr lvl="0"/>
            <a:r>
              <a:rPr lang="en-GB" sz="1400" dirty="0" smtClean="0"/>
              <a:t>ICAO and World Meteorological Organization (WMO) international standards for meteorological information (including, content, format, quantity, quality, timeliness and availability). </a:t>
            </a:r>
          </a:p>
          <a:p>
            <a:r>
              <a:rPr lang="en-GB" sz="1800" b="1" i="1" dirty="0" smtClean="0"/>
              <a:t>Procedures</a:t>
            </a:r>
          </a:p>
          <a:p>
            <a:r>
              <a:rPr lang="en-GB" sz="1400" dirty="0" smtClean="0"/>
              <a:t>Documented procedures by States and ANSPs. [To be developed]</a:t>
            </a:r>
          </a:p>
          <a:p>
            <a:r>
              <a:rPr lang="en-GB" sz="1800" b="1" i="1" dirty="0" smtClean="0"/>
              <a:t>Guidance Material</a:t>
            </a:r>
          </a:p>
          <a:p>
            <a:pPr lvl="0"/>
            <a:r>
              <a:rPr lang="en-GB" sz="1400" dirty="0" smtClean="0"/>
              <a:t>ICAO Manuals, Guidance Material and Circulars. Also any similar industry documents </a:t>
            </a:r>
          </a:p>
          <a:p>
            <a:pPr lvl="0"/>
            <a:r>
              <a:rPr lang="en-GB" sz="1400" dirty="0" smtClean="0"/>
              <a:t>ICAO Doc 7192,  Training Manual - Part F1 </a:t>
            </a:r>
            <a:r>
              <a:rPr lang="en-GB" sz="1400" i="1" dirty="0" smtClean="0"/>
              <a:t>– Meteorology for Air Traffic Controllers and </a:t>
            </a:r>
            <a:r>
              <a:rPr lang="en-GB" sz="1400" i="1" dirty="0" err="1" smtClean="0"/>
              <a:t>Pliots</a:t>
            </a:r>
            <a:r>
              <a:rPr lang="en-GB" sz="1400" dirty="0" smtClean="0"/>
              <a:t>;</a:t>
            </a:r>
          </a:p>
          <a:p>
            <a:pPr lvl="0"/>
            <a:r>
              <a:rPr lang="en-GB" sz="1400" dirty="0" smtClean="0"/>
              <a:t>ICAO Doc 8896,  </a:t>
            </a:r>
            <a:r>
              <a:rPr lang="en-GB" sz="1400" i="1" dirty="0" smtClean="0"/>
              <a:t>Manual of Aeronautical Meteorological Practice;</a:t>
            </a:r>
            <a:endParaRPr lang="en-GB" sz="1400" dirty="0" smtClean="0"/>
          </a:p>
          <a:p>
            <a:pPr lvl="0"/>
            <a:r>
              <a:rPr lang="en-GB" sz="1400" dirty="0" smtClean="0"/>
              <a:t>ICAO Doc 9161, </a:t>
            </a:r>
            <a:r>
              <a:rPr lang="en-GB" sz="1400" i="1" dirty="0" smtClean="0"/>
              <a:t>Manual on Air Navigation Services Economics;</a:t>
            </a:r>
            <a:endParaRPr lang="en-GB" sz="1400" dirty="0" smtClean="0"/>
          </a:p>
          <a:p>
            <a:pPr lvl="0"/>
            <a:r>
              <a:rPr lang="en-GB" sz="1400" dirty="0" smtClean="0"/>
              <a:t>ICAO Doc 9377, </a:t>
            </a:r>
            <a:r>
              <a:rPr lang="en-GB" sz="1400" i="1" dirty="0" smtClean="0"/>
              <a:t>Manual on Coordination between Air Traffic Services, Aeronautical Information Services and Aeronautical Meteorological Services;</a:t>
            </a:r>
            <a:endParaRPr lang="en-GB" sz="1400" dirty="0" smtClean="0"/>
          </a:p>
          <a:p>
            <a:pPr lvl="0"/>
            <a:r>
              <a:rPr lang="en-GB" sz="1400" dirty="0" smtClean="0"/>
              <a:t>ICAO Doc 9691, </a:t>
            </a:r>
            <a:r>
              <a:rPr lang="en-GB" sz="1400" i="1" dirty="0" smtClean="0"/>
              <a:t>Manual on Volcanic Ash, Radioactive Material and Toxic Chemical Clouds;</a:t>
            </a:r>
            <a:endParaRPr lang="en-GB" sz="1400" dirty="0" smtClean="0"/>
          </a:p>
          <a:p>
            <a:pPr lvl="0"/>
            <a:r>
              <a:rPr lang="en-GB" sz="1400" dirty="0" smtClean="0"/>
              <a:t>ICAO Doc 9766,– </a:t>
            </a:r>
            <a:r>
              <a:rPr lang="en-GB" sz="1400" i="1" dirty="0" smtClean="0"/>
              <a:t>Handbook on the International Airways Volcano Watch – Operational Procedures and Contact List;</a:t>
            </a:r>
            <a:endParaRPr lang="en-GB" sz="1400" dirty="0" smtClean="0"/>
          </a:p>
          <a:p>
            <a:pPr lvl="0"/>
            <a:r>
              <a:rPr lang="en-GB" sz="1400" dirty="0" smtClean="0"/>
              <a:t>ICAO Doc 9817, </a:t>
            </a:r>
            <a:r>
              <a:rPr lang="en-GB" sz="1400" i="1" dirty="0" smtClean="0"/>
              <a:t>Manual on Low Level Wind Shear;</a:t>
            </a:r>
            <a:endParaRPr lang="en-GB" sz="1400" dirty="0" smtClean="0"/>
          </a:p>
          <a:p>
            <a:pPr lvl="0"/>
            <a:r>
              <a:rPr lang="en-GB" sz="1400" dirty="0" smtClean="0"/>
              <a:t>ICAO Doc 9855, </a:t>
            </a:r>
            <a:r>
              <a:rPr lang="en-GB" sz="1400" i="1" dirty="0" smtClean="0"/>
              <a:t>Guidelines on the Use of the Public Internet for Aeronautical Applications</a:t>
            </a:r>
            <a:endParaRPr lang="en-GB" sz="1400" dirty="0" smtClean="0"/>
          </a:p>
          <a:p>
            <a:pPr lvl="0"/>
            <a:r>
              <a:rPr lang="en-GB" sz="1400" i="1" dirty="0" smtClean="0"/>
              <a:t>SADIS User Guide;</a:t>
            </a:r>
            <a:endParaRPr lang="en-GB" sz="1400" dirty="0" smtClean="0"/>
          </a:p>
          <a:p>
            <a:pPr lvl="0"/>
            <a:r>
              <a:rPr lang="en-GB" sz="1400" dirty="0" smtClean="0"/>
              <a:t>Agreement on the Sharing of Costs of the Satellite Distribution System for Information relating to Air Navigation.</a:t>
            </a:r>
          </a:p>
          <a:p>
            <a:pPr>
              <a:buNone/>
            </a:pPr>
            <a:r>
              <a:rPr lang="en-GB" sz="1400" dirty="0" smtClean="0"/>
              <a:t> </a:t>
            </a:r>
          </a:p>
          <a:p>
            <a:endParaRPr lang="en-GB" sz="14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Reference Documents</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143000"/>
            <a:ext cx="7924800" cy="990600"/>
          </a:xfrm>
        </p:spPr>
        <p:txBody>
          <a:bodyPr>
            <a:noAutofit/>
          </a:bodyPr>
          <a:lstStyle/>
          <a:p>
            <a:pPr>
              <a:buNone/>
            </a:pPr>
            <a:r>
              <a:rPr lang="en-GB" sz="3600" b="1" dirty="0" smtClean="0"/>
              <a:t>	</a:t>
            </a:r>
            <a:r>
              <a:rPr lang="en-GB" sz="2800" b="1" dirty="0" smtClean="0"/>
              <a:t>Meteorological information supporting    enhanced operational efficiency and safety</a:t>
            </a:r>
            <a:endParaRPr lang="en-GB" sz="2800" b="1" dirty="0" smtClean="0">
              <a:ea typeface="ＭＳ Ｐゴシック" charset="-128"/>
            </a:endParaRP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B0-105: Implementation                   - Benefits and Elements</a:t>
            </a:r>
            <a:endParaRPr lang="en-GB" sz="2000" dirty="0"/>
          </a:p>
        </p:txBody>
      </p:sp>
      <p:graphicFrame>
        <p:nvGraphicFramePr>
          <p:cNvPr id="7" name="Table 6"/>
          <p:cNvGraphicFramePr>
            <a:graphicFrameLocks noGrp="1"/>
          </p:cNvGraphicFramePr>
          <p:nvPr/>
        </p:nvGraphicFramePr>
        <p:xfrm>
          <a:off x="304800" y="23622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381000" y="3810000"/>
            <a:ext cx="8305800" cy="2677656"/>
          </a:xfrm>
          <a:prstGeom prst="rect">
            <a:avLst/>
          </a:prstGeom>
        </p:spPr>
        <p:txBody>
          <a:bodyPr wrap="square">
            <a:spAutoFit/>
          </a:bodyPr>
          <a:lstStyle/>
          <a:p>
            <a:pPr lvl="0"/>
            <a:r>
              <a:rPr lang="en-GB" sz="2400" b="1" dirty="0" smtClean="0">
                <a:solidFill>
                  <a:srgbClr val="00B050"/>
                </a:solidFill>
              </a:rPr>
              <a:t>Elements</a:t>
            </a:r>
          </a:p>
          <a:p>
            <a:pPr lvl="1"/>
            <a:r>
              <a:rPr lang="en-GB" sz="2400" b="1" dirty="0" smtClean="0">
                <a:solidFill>
                  <a:srgbClr val="00B050"/>
                </a:solidFill>
              </a:rPr>
              <a:t>- OPMET; QMS for MET not included in this Module </a:t>
            </a:r>
          </a:p>
          <a:p>
            <a:pPr lvl="1"/>
            <a:r>
              <a:rPr lang="en-GB" sz="2400" b="1" dirty="0" smtClean="0">
                <a:solidFill>
                  <a:srgbClr val="00B050"/>
                </a:solidFill>
              </a:rPr>
              <a:t>- WAFS-IAVW-TCW</a:t>
            </a:r>
          </a:p>
          <a:p>
            <a:pPr lvl="1"/>
            <a:r>
              <a:rPr lang="en-GB" sz="2400" b="1" dirty="0" smtClean="0">
                <a:solidFill>
                  <a:srgbClr val="00B050"/>
                </a:solidFill>
              </a:rPr>
              <a:t>- Aerodrome warning</a:t>
            </a:r>
          </a:p>
          <a:p>
            <a:pPr lvl="1">
              <a:buFontTx/>
              <a:buChar char="-"/>
            </a:pPr>
            <a:r>
              <a:rPr lang="en-GB" sz="2400" b="1" dirty="0" smtClean="0">
                <a:solidFill>
                  <a:srgbClr val="00B050"/>
                </a:solidFill>
              </a:rPr>
              <a:t> Wind shear warning and </a:t>
            </a:r>
            <a:r>
              <a:rPr lang="en-GB" sz="2400" b="1" dirty="0" smtClean="0">
                <a:solidFill>
                  <a:srgbClr val="00B050"/>
                </a:solidFill>
              </a:rPr>
              <a:t>alerts</a:t>
            </a:r>
          </a:p>
          <a:p>
            <a:pPr lvl="1">
              <a:buFontTx/>
              <a:buChar char="-"/>
            </a:pPr>
            <a:r>
              <a:rPr lang="en-GB" sz="2400" b="1" dirty="0">
                <a:solidFill>
                  <a:srgbClr val="00B050"/>
                </a:solidFill>
              </a:rPr>
              <a:t> </a:t>
            </a:r>
            <a:r>
              <a:rPr lang="en-GB" sz="2400" b="1" dirty="0" smtClean="0">
                <a:solidFill>
                  <a:srgbClr val="00B050"/>
                </a:solidFill>
              </a:rPr>
              <a:t> SIGMET</a:t>
            </a:r>
            <a:endParaRPr lang="en-GB" sz="2400" b="1" dirty="0" smtClean="0">
              <a:solidFill>
                <a:srgbClr val="00B050"/>
              </a:solidFill>
            </a:endParaRPr>
          </a:p>
          <a:p>
            <a:pPr lvl="1">
              <a:buNone/>
            </a:pPr>
            <a:r>
              <a:rPr lang="en-GB" sz="24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B0-105</a:t>
            </a:r>
            <a:br>
              <a:rPr lang="en-GB" sz="3200" dirty="0" smtClean="0"/>
            </a:br>
            <a:r>
              <a:rPr lang="en-US" sz="2000" b="1" dirty="0" smtClean="0"/>
              <a:t>Meteorological information supporting enhanced operational efficiency and safety </a:t>
            </a:r>
            <a:endParaRPr lang="en-GB" sz="2000" b="1" dirty="0"/>
          </a:p>
        </p:txBody>
      </p:sp>
      <p:sp>
        <p:nvSpPr>
          <p:cNvPr id="5" name="Footer Placeholder 4"/>
          <p:cNvSpPr>
            <a:spLocks noGrp="1"/>
          </p:cNvSpPr>
          <p:nvPr>
            <p:ph type="ftr" sz="quarter" idx="11"/>
          </p:nvPr>
        </p:nvSpPr>
        <p:spPr>
          <a:xfrm>
            <a:off x="609600" y="6629400"/>
            <a:ext cx="7467600" cy="228600"/>
          </a:xfrm>
        </p:spPr>
        <p:txBody>
          <a:bodyPr/>
          <a:lstStyle/>
          <a:p>
            <a:r>
              <a:rPr lang="en-GB" smtClean="0"/>
              <a:t>ICAO SIP 2012-ASBU Workshop</a:t>
            </a:r>
            <a:endParaRPr lang="en-GB" dirty="0" smtClean="0"/>
          </a:p>
        </p:txBody>
      </p:sp>
      <p:graphicFrame>
        <p:nvGraphicFramePr>
          <p:cNvPr id="6" name="Table 5"/>
          <p:cNvGraphicFramePr>
            <a:graphicFrameLocks noGrp="1"/>
          </p:cNvGraphicFramePr>
          <p:nvPr/>
        </p:nvGraphicFramePr>
        <p:xfrm>
          <a:off x="228599" y="1371600"/>
          <a:ext cx="8763001" cy="5016091"/>
        </p:xfrm>
        <a:graphic>
          <a:graphicData uri="http://schemas.openxmlformats.org/drawingml/2006/table">
            <a:tbl>
              <a:tblPr>
                <a:tableStyleId>{B301B821-A1FF-4177-AEE7-76D212191A09}</a:tableStyleId>
              </a:tblPr>
              <a:tblGrid>
                <a:gridCol w="1499973"/>
                <a:gridCol w="2483210"/>
                <a:gridCol w="4779818"/>
              </a:tblGrid>
              <a:tr h="792480">
                <a:tc>
                  <a:txBody>
                    <a:bodyPr/>
                    <a:lstStyle/>
                    <a:p>
                      <a:pPr marL="0" marR="0" algn="l">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45267" marR="45267" marT="0" marB="0"/>
                </a:tc>
                <a:tc gridSpan="2">
                  <a:txBody>
                    <a:bodyPr/>
                    <a:lstStyle/>
                    <a:p>
                      <a:pPr marL="342900" marR="0" lvl="0" indent="-342900" algn="l">
                        <a:spcBef>
                          <a:spcPts val="0"/>
                        </a:spcBef>
                        <a:spcAft>
                          <a:spcPts val="0"/>
                        </a:spcAft>
                        <a:buFont typeface="Symbol"/>
                        <a:buChar char=""/>
                      </a:pPr>
                      <a:r>
                        <a:rPr lang="en-US" sz="1400" b="1" dirty="0" smtClean="0">
                          <a:latin typeface="+mn-lt"/>
                        </a:rPr>
                        <a:t>Aerodrome </a:t>
                      </a:r>
                      <a:r>
                        <a:rPr lang="en-US" sz="1400" b="1" dirty="0">
                          <a:latin typeface="+mn-lt"/>
                        </a:rPr>
                        <a:t>warnings to give concise information of meteorological </a:t>
                      </a:r>
                      <a:r>
                        <a:rPr lang="en-US" sz="1400" b="1" dirty="0" smtClean="0">
                          <a:latin typeface="+mn-lt"/>
                        </a:rPr>
                        <a:t>conditions</a:t>
                      </a:r>
                      <a:endParaRPr lang="en-GB" sz="1400" b="1" dirty="0">
                        <a:latin typeface="+mn-lt"/>
                      </a:endParaRPr>
                    </a:p>
                    <a:p>
                      <a:pPr marL="342900" marR="0" lvl="0" indent="-342900" algn="l">
                        <a:spcBef>
                          <a:spcPts val="0"/>
                        </a:spcBef>
                        <a:spcAft>
                          <a:spcPts val="0"/>
                        </a:spcAft>
                        <a:buFont typeface="Symbol"/>
                        <a:buChar char=""/>
                      </a:pPr>
                      <a:r>
                        <a:rPr lang="en-US" sz="1400" b="1" dirty="0">
                          <a:latin typeface="+mn-lt"/>
                        </a:rPr>
                        <a:t> </a:t>
                      </a:r>
                      <a:r>
                        <a:rPr lang="en-US" sz="1400" b="1" dirty="0" smtClean="0">
                          <a:latin typeface="+mn-lt"/>
                        </a:rPr>
                        <a:t>Enroute forecasts </a:t>
                      </a:r>
                      <a:r>
                        <a:rPr lang="en-US" sz="1400" b="1" dirty="0">
                          <a:latin typeface="+mn-lt"/>
                        </a:rPr>
                        <a:t>provided by world area forecast centres (WAFC</a:t>
                      </a:r>
                      <a:r>
                        <a:rPr lang="en-US" sz="1400" b="1" dirty="0" smtClean="0">
                          <a:latin typeface="+mn-lt"/>
                        </a:rPr>
                        <a:t>),</a:t>
                      </a:r>
                    </a:p>
                    <a:p>
                      <a:pPr marL="342900" marR="0" lvl="0" indent="-342900" algn="l">
                        <a:spcBef>
                          <a:spcPts val="0"/>
                        </a:spcBef>
                        <a:spcAft>
                          <a:spcPts val="0"/>
                        </a:spcAft>
                        <a:buFont typeface="Symbol"/>
                        <a:buChar char=""/>
                      </a:pPr>
                      <a:r>
                        <a:rPr lang="en-US" sz="1400" b="1" dirty="0" smtClean="0">
                          <a:latin typeface="+mn-lt"/>
                        </a:rPr>
                        <a:t> Volcanic </a:t>
                      </a:r>
                      <a:r>
                        <a:rPr lang="en-US" sz="1400" b="1" dirty="0">
                          <a:latin typeface="+mn-lt"/>
                        </a:rPr>
                        <a:t>ash advisory centres (VAAC) and tropical cyclone advisory centres (TCAC</a:t>
                      </a:r>
                      <a:r>
                        <a:rPr lang="en-US" sz="1400" b="1" dirty="0" smtClean="0">
                          <a:latin typeface="+mn-lt"/>
                        </a:rPr>
                        <a:t>)</a:t>
                      </a:r>
                      <a:endParaRPr lang="en-GB" sz="1400" b="1" dirty="0">
                        <a:latin typeface="+mn-lt"/>
                      </a:endParaRPr>
                    </a:p>
                  </a:txBody>
                  <a:tcPr marL="45267" marR="45267" marT="0" marB="0"/>
                </a:tc>
                <a:tc hMerge="1">
                  <a:txBody>
                    <a:bodyPr/>
                    <a:lstStyle/>
                    <a:p>
                      <a:endParaRPr lang="en-GB"/>
                    </a:p>
                  </a:txBody>
                  <a:tcPr/>
                </a:tc>
              </a:tr>
              <a:tr h="444091">
                <a:tc>
                  <a:txBody>
                    <a:bodyPr/>
                    <a:lstStyle/>
                    <a:p>
                      <a:pPr marL="0" marR="0" algn="l">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600"/>
                        </a:spcAft>
                      </a:pPr>
                      <a:r>
                        <a:rPr lang="en-GB" sz="1400" dirty="0" smtClean="0">
                          <a:latin typeface="+mn-lt"/>
                        </a:rPr>
                        <a:t>KPA(Capacity);  KPA </a:t>
                      </a:r>
                      <a:r>
                        <a:rPr lang="en-GB" sz="1400" dirty="0">
                          <a:latin typeface="+mn-lt"/>
                        </a:rPr>
                        <a:t>(Environment); </a:t>
                      </a:r>
                      <a:r>
                        <a:rPr lang="en-GB" sz="1400" dirty="0" smtClean="0">
                          <a:latin typeface="+mn-lt"/>
                        </a:rPr>
                        <a:t>KPA (Safety); KPA (Efficiency); </a:t>
                      </a:r>
                      <a:endParaRPr lang="en-GB" sz="1400" dirty="0">
                        <a:latin typeface="+mn-lt"/>
                        <a:ea typeface="Times New Roman"/>
                        <a:cs typeface="Times New Roman"/>
                      </a:endParaRPr>
                    </a:p>
                  </a:txBody>
                  <a:tcPr marL="45267" marR="45267" marT="0" marB="0"/>
                </a:tc>
                <a:tc hMerge="1">
                  <a:txBody>
                    <a:bodyPr/>
                    <a:lstStyle/>
                    <a:p>
                      <a:endParaRPr lang="en-GB"/>
                    </a:p>
                  </a:txBody>
                  <a:tcPr/>
                </a:tc>
              </a:tr>
              <a:tr h="566011">
                <a:tc>
                  <a:txBody>
                    <a:bodyPr/>
                    <a:lstStyle/>
                    <a:p>
                      <a:pPr marL="0" marR="0" algn="l">
                        <a:spcBef>
                          <a:spcPts val="0"/>
                        </a:spcBef>
                        <a:spcAft>
                          <a:spcPts val="600"/>
                        </a:spcAft>
                      </a:pPr>
                      <a:r>
                        <a:rPr lang="en-GB" sz="1400" b="1" dirty="0">
                          <a:latin typeface="+mn-lt"/>
                        </a:rPr>
                        <a:t>Operating Environment/ Phases of Flight </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600"/>
                        </a:spcAft>
                      </a:pPr>
                      <a:r>
                        <a:rPr lang="en-GB" sz="1400" dirty="0">
                          <a:latin typeface="+mn-lt"/>
                        </a:rPr>
                        <a:t>Single word entries explaining operating environment(s), </a:t>
                      </a:r>
                      <a:r>
                        <a:rPr lang="en-GB" sz="1400" dirty="0" err="1">
                          <a:latin typeface="+mn-lt"/>
                        </a:rPr>
                        <a:t>i.e</a:t>
                      </a:r>
                      <a:r>
                        <a:rPr lang="en-GB" sz="1400" dirty="0">
                          <a:latin typeface="+mn-lt"/>
                        </a:rPr>
                        <a:t> airport surface, etc. and/or phases of flight, i.e. approach, en-route, etc. </a:t>
                      </a:r>
                      <a:r>
                        <a:rPr lang="en-GB" sz="1400" dirty="0" smtClean="0">
                          <a:latin typeface="+mn-lt"/>
                        </a:rPr>
                        <a:t> All </a:t>
                      </a:r>
                      <a:r>
                        <a:rPr lang="en-GB" sz="1400" dirty="0">
                          <a:latin typeface="+mn-lt"/>
                        </a:rPr>
                        <a:t>phases of flight.</a:t>
                      </a:r>
                      <a:endParaRPr lang="en-GB" sz="1400" dirty="0">
                        <a:latin typeface="+mn-lt"/>
                        <a:ea typeface="Times New Roman"/>
                        <a:cs typeface="Times New Roman"/>
                      </a:endParaRPr>
                    </a:p>
                  </a:txBody>
                  <a:tcPr marL="45267" marR="45267" marT="0" marB="0"/>
                </a:tc>
                <a:tc hMerge="1">
                  <a:txBody>
                    <a:bodyPr/>
                    <a:lstStyle/>
                    <a:p>
                      <a:endParaRPr lang="en-GB"/>
                    </a:p>
                  </a:txBody>
                  <a:tcPr/>
                </a:tc>
              </a:tr>
              <a:tr h="566011">
                <a:tc>
                  <a:txBody>
                    <a:bodyPr/>
                    <a:lstStyle/>
                    <a:p>
                      <a:pPr marL="0" marR="0" algn="l">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45267" marR="45267" marT="0" marB="0"/>
                </a:tc>
                <a:tc gridSpan="2">
                  <a:txBody>
                    <a:bodyPr/>
                    <a:lstStyle/>
                    <a:p>
                      <a:pPr marL="0" marR="0" algn="l">
                        <a:spcBef>
                          <a:spcPts val="0"/>
                        </a:spcBef>
                        <a:spcAft>
                          <a:spcPts val="600"/>
                        </a:spcAft>
                      </a:pPr>
                      <a:r>
                        <a:rPr lang="en-GB" sz="1400" dirty="0">
                          <a:latin typeface="+mn-lt"/>
                        </a:rPr>
                        <a:t>Specifics on operating environment and/or types of airspace where Module is applicable </a:t>
                      </a:r>
                    </a:p>
                    <a:p>
                      <a:pPr marL="0" marR="0" algn="l">
                        <a:spcBef>
                          <a:spcPts val="0"/>
                        </a:spcBef>
                        <a:spcAft>
                          <a:spcPts val="600"/>
                        </a:spcAft>
                      </a:pPr>
                      <a:r>
                        <a:rPr lang="en-GB" sz="1400" dirty="0">
                          <a:latin typeface="+mn-lt"/>
                        </a:rPr>
                        <a:t>Applicable to traffic flow planning, and to all aircraft operations in all domains and flight phases, regardless of level of aircraft equipage.</a:t>
                      </a:r>
                      <a:endParaRPr lang="en-GB" sz="1400" dirty="0">
                        <a:latin typeface="+mn-lt"/>
                        <a:ea typeface="Times New Roman"/>
                        <a:cs typeface="Times New Roman"/>
                      </a:endParaRPr>
                    </a:p>
                  </a:txBody>
                  <a:tcPr marL="45267" marR="45267" marT="0" marB="0"/>
                </a:tc>
                <a:tc hMerge="1">
                  <a:txBody>
                    <a:bodyPr/>
                    <a:lstStyle/>
                    <a:p>
                      <a:endParaRPr lang="en-GB"/>
                    </a:p>
                  </a:txBody>
                  <a:tcPr/>
                </a:tc>
              </a:tr>
              <a:tr h="360503">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300"/>
                        </a:spcAft>
                      </a:pPr>
                      <a:r>
                        <a:rPr lang="en-GB" sz="1400" dirty="0" smtClean="0">
                          <a:latin typeface="+mn-lt"/>
                        </a:rPr>
                        <a:t>AOM </a:t>
                      </a:r>
                      <a:r>
                        <a:rPr lang="en-GB" sz="1400" dirty="0">
                          <a:latin typeface="+mn-lt"/>
                        </a:rPr>
                        <a:t>- Airspace Operations and </a:t>
                      </a:r>
                      <a:r>
                        <a:rPr lang="en-GB" sz="1400" dirty="0" smtClean="0">
                          <a:latin typeface="+mn-lt"/>
                        </a:rPr>
                        <a:t>Management   DCB </a:t>
                      </a:r>
                      <a:r>
                        <a:rPr lang="en-GB" sz="1400" dirty="0">
                          <a:latin typeface="+mn-lt"/>
                        </a:rPr>
                        <a:t>- Demand and Capacity Balancing</a:t>
                      </a:r>
                    </a:p>
                    <a:p>
                      <a:pPr marL="0" marR="0" algn="just">
                        <a:spcBef>
                          <a:spcPts val="0"/>
                        </a:spcBef>
                        <a:spcAft>
                          <a:spcPts val="600"/>
                        </a:spcAft>
                      </a:pPr>
                      <a:r>
                        <a:rPr lang="en-GB" sz="1400" dirty="0">
                          <a:latin typeface="+mn-lt"/>
                        </a:rPr>
                        <a:t>AO - Aerodrome </a:t>
                      </a:r>
                      <a:r>
                        <a:rPr lang="en-GB" sz="1400" dirty="0" smtClean="0">
                          <a:latin typeface="+mn-lt"/>
                        </a:rPr>
                        <a:t>Operations </a:t>
                      </a:r>
                      <a:endParaRPr lang="en-GB" sz="1400" dirty="0">
                        <a:latin typeface="+mn-lt"/>
                        <a:ea typeface="Times New Roman"/>
                        <a:cs typeface="Times New Roman"/>
                      </a:endParaRPr>
                    </a:p>
                  </a:txBody>
                  <a:tcPr marL="45267" marR="45267" marT="0" marB="0"/>
                </a:tc>
                <a:tc hMerge="1">
                  <a:txBody>
                    <a:bodyPr/>
                    <a:lstStyle/>
                    <a:p>
                      <a:endParaRPr lang="en-GB"/>
                    </a:p>
                  </a:txBody>
                  <a:tcPr/>
                </a:tc>
              </a:tr>
              <a:tr h="464820">
                <a:tc>
                  <a:txBody>
                    <a:bodyPr/>
                    <a:lstStyle/>
                    <a:p>
                      <a:pPr marL="0" marR="0" algn="l">
                        <a:spcBef>
                          <a:spcPts val="0"/>
                        </a:spcBef>
                        <a:spcAft>
                          <a:spcPts val="600"/>
                        </a:spcAft>
                      </a:pPr>
                      <a:r>
                        <a:rPr lang="en-GB" sz="1400" b="1" dirty="0">
                          <a:latin typeface="+mn-lt"/>
                        </a:rPr>
                        <a:t>Global Plan Initiatives (GPI)</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300"/>
                        </a:spcAft>
                      </a:pPr>
                      <a:r>
                        <a:rPr lang="en-GB" sz="1400" dirty="0" smtClean="0">
                          <a:latin typeface="+mn-lt"/>
                        </a:rPr>
                        <a:t>GPI-19 </a:t>
                      </a:r>
                      <a:r>
                        <a:rPr lang="en-GB" sz="1400" dirty="0">
                          <a:latin typeface="+mn-lt"/>
                        </a:rPr>
                        <a:t>Meteorological </a:t>
                      </a:r>
                      <a:r>
                        <a:rPr lang="en-GB" sz="1400" dirty="0" smtClean="0">
                          <a:latin typeface="+mn-lt"/>
                        </a:rPr>
                        <a:t>Systems   GPI-6 </a:t>
                      </a:r>
                      <a:r>
                        <a:rPr lang="en-GB" sz="1400" dirty="0">
                          <a:latin typeface="+mn-lt"/>
                        </a:rPr>
                        <a:t>Air Traffic Flow </a:t>
                      </a:r>
                      <a:r>
                        <a:rPr lang="en-GB" sz="1400" dirty="0" smtClean="0">
                          <a:latin typeface="+mn-lt"/>
                        </a:rPr>
                        <a:t>Management </a:t>
                      </a:r>
                      <a:endParaRPr lang="en-GB" sz="1400" dirty="0">
                        <a:latin typeface="+mn-lt"/>
                      </a:endParaRPr>
                    </a:p>
                    <a:p>
                      <a:pPr marL="0" marR="0" algn="just">
                        <a:spcBef>
                          <a:spcPts val="0"/>
                        </a:spcBef>
                        <a:spcAft>
                          <a:spcPts val="600"/>
                        </a:spcAft>
                      </a:pPr>
                      <a:r>
                        <a:rPr lang="en-GB" sz="1400" dirty="0">
                          <a:latin typeface="+mn-lt"/>
                        </a:rPr>
                        <a:t>GPI-16 Decision Support Systems and Alerting Systems</a:t>
                      </a:r>
                      <a:endParaRPr lang="en-GB" sz="1400" dirty="0">
                        <a:latin typeface="+mn-lt"/>
                        <a:ea typeface="Times New Roman"/>
                        <a:cs typeface="Times New Roman"/>
                      </a:endParaRPr>
                    </a:p>
                  </a:txBody>
                  <a:tcPr marL="45267" marR="45267" marT="0" marB="0"/>
                </a:tc>
                <a:tc hMerge="1">
                  <a:txBody>
                    <a:bodyPr/>
                    <a:lstStyle/>
                    <a:p>
                      <a:endParaRPr lang="en-GB"/>
                    </a:p>
                  </a:txBody>
                  <a:tcPr/>
                </a:tc>
              </a:tr>
              <a:tr h="186106">
                <a:tc>
                  <a:txBody>
                    <a:bodyPr/>
                    <a:lstStyle/>
                    <a:p>
                      <a:pPr marL="0" marR="0" algn="l">
                        <a:spcBef>
                          <a:spcPts val="0"/>
                        </a:spcBef>
                        <a:spcAft>
                          <a:spcPts val="600"/>
                        </a:spcAft>
                      </a:pPr>
                      <a:r>
                        <a:rPr lang="en-GB" sz="1400" b="1" dirty="0">
                          <a:latin typeface="+mn-lt"/>
                        </a:rPr>
                        <a:t>Pre-Requisites</a:t>
                      </a:r>
                      <a:endParaRPr lang="en-GB" sz="1400" b="1" dirty="0">
                        <a:latin typeface="+mn-lt"/>
                        <a:ea typeface="Times New Roman"/>
                        <a:cs typeface="Times New Roman"/>
                      </a:endParaRPr>
                    </a:p>
                  </a:txBody>
                  <a:tcPr marL="45267" marR="45267" marT="0" marB="0"/>
                </a:tc>
                <a:tc gridSpan="2">
                  <a:txBody>
                    <a:bodyPr/>
                    <a:lstStyle/>
                    <a:p>
                      <a:pPr marL="0" marR="0" algn="l">
                        <a:spcBef>
                          <a:spcPts val="0"/>
                        </a:spcBef>
                        <a:spcAft>
                          <a:spcPts val="600"/>
                        </a:spcAft>
                      </a:pPr>
                      <a:r>
                        <a:rPr lang="en-GB" sz="1400" dirty="0" smtClean="0">
                          <a:latin typeface="+mn-lt"/>
                        </a:rPr>
                        <a:t>None</a:t>
                      </a:r>
                      <a:r>
                        <a:rPr lang="en-GB" sz="1400" dirty="0">
                          <a:latin typeface="+mn-lt"/>
                        </a:rPr>
                        <a:t>.  Meteorological information and supporting distribution systems are in existence today.</a:t>
                      </a:r>
                      <a:endParaRPr lang="en-GB" sz="1400" dirty="0">
                        <a:latin typeface="+mn-lt"/>
                        <a:ea typeface="Times New Roman"/>
                        <a:cs typeface="Times New Roman"/>
                      </a:endParaRPr>
                    </a:p>
                  </a:txBody>
                  <a:tcPr marL="45267" marR="45267" marT="0" marB="0"/>
                </a:tc>
                <a:tc hMerge="1">
                  <a:txBody>
                    <a:bodyPr/>
                    <a:lstStyle/>
                    <a:p>
                      <a:endParaRPr lang="en-GB"/>
                    </a:p>
                  </a:txBody>
                  <a:tcPr/>
                </a:tc>
              </a:tr>
              <a:tr h="168599">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45267" marR="45267" marT="0" marB="0"/>
                </a:tc>
                <a:tc>
                  <a:txBody>
                    <a:bodyPr/>
                    <a:lstStyle/>
                    <a:p>
                      <a:pPr marL="0" marR="0" algn="just">
                        <a:spcBef>
                          <a:spcPts val="0"/>
                        </a:spcBef>
                        <a:spcAft>
                          <a:spcPts val="600"/>
                        </a:spcAft>
                      </a:pP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Status (ready now or estimated date).</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Standards Readiness</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Avionics Availability</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7484">
                <a:tc vMerge="1">
                  <a:txBody>
                    <a:bodyPr/>
                    <a:lstStyle/>
                    <a:p>
                      <a:endParaRPr lang="en-GB"/>
                    </a:p>
                  </a:txBody>
                  <a:tcPr/>
                </a:tc>
                <a:tc>
                  <a:txBody>
                    <a:bodyPr/>
                    <a:lstStyle/>
                    <a:p>
                      <a:pPr marL="0" marR="0" algn="just">
                        <a:spcBef>
                          <a:spcPts val="0"/>
                        </a:spcBef>
                        <a:spcAft>
                          <a:spcPts val="600"/>
                        </a:spcAft>
                      </a:pPr>
                      <a:r>
                        <a:rPr lang="en-GB" sz="1400">
                          <a:latin typeface="+mn-lt"/>
                        </a:rPr>
                        <a:t>Ground System Availability</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Procedures Available</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Operations Approvals</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dirty="0">
                          <a:latin typeface="+mn-lt"/>
                        </a:rPr>
                        <a:t>Ready now</a:t>
                      </a:r>
                      <a:endParaRPr lang="en-GB" sz="1400" dirty="0">
                        <a:latin typeface="+mn-lt"/>
                        <a:ea typeface="Times New Roman"/>
                        <a:cs typeface="Times New Roman"/>
                      </a:endParaRPr>
                    </a:p>
                  </a:txBody>
                  <a:tcPr marL="45267" marR="45267"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914400" y="2057400"/>
            <a:ext cx="8001000" cy="4038600"/>
          </a:xfrm>
        </p:spPr>
        <p:txBody>
          <a:bodyPr>
            <a:noAutofit/>
          </a:bodyPr>
          <a:lstStyle/>
          <a:p>
            <a:pPr marL="342900" lvl="1" indent="-342900">
              <a:buFont typeface="Arial" pitchFamily="34" charset="0"/>
              <a:buChar char="•"/>
            </a:pPr>
            <a:r>
              <a:rPr lang="en-GB" sz="3600" dirty="0" smtClean="0"/>
              <a:t>No Specific other that change brought by the Module</a:t>
            </a:r>
          </a:p>
          <a:p>
            <a:pPr marL="342900" lvl="1" indent="-342900">
              <a:buFont typeface="Arial" pitchFamily="34" charset="0"/>
              <a:buChar char="•"/>
            </a:pPr>
            <a:r>
              <a:rPr lang="en-GB" sz="3600" b="1" dirty="0" smtClean="0">
                <a:solidFill>
                  <a:srgbClr val="00B050"/>
                </a:solidFill>
              </a:rPr>
              <a:t>Not included in this Module but mapped to this Module</a:t>
            </a:r>
          </a:p>
          <a:p>
            <a:pPr marL="742950" lvl="2" indent="-342900"/>
            <a:r>
              <a:rPr lang="en-GB" sz="3600" b="1" dirty="0" smtClean="0">
                <a:solidFill>
                  <a:srgbClr val="00B050"/>
                </a:solidFill>
              </a:rPr>
              <a:t>OPMET and </a:t>
            </a:r>
          </a:p>
          <a:p>
            <a:pPr marL="742950" lvl="2" indent="-342900"/>
            <a:r>
              <a:rPr lang="en-GB" sz="3600" b="1" dirty="0" smtClean="0">
                <a:solidFill>
                  <a:srgbClr val="00B050"/>
                </a:solidFill>
              </a:rPr>
              <a:t>QMS for MET</a:t>
            </a:r>
          </a:p>
          <a:p>
            <a:pPr>
              <a:buNone/>
            </a:pPr>
            <a:endParaRPr lang="en-GB" sz="18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Baseline</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400" dirty="0" smtClean="0"/>
              <a:t>The global availability of meteorological information provided by designated Centres within the WAFS, IAVW and the tropical cyclone watch on the ICAO AFS enhances pre-tactical and/or tactical decision making for aircraft surveillance, air traffic flow management and flexible/dynamic aircraft routing.  </a:t>
            </a:r>
          </a:p>
          <a:p>
            <a:pPr lvl="1"/>
            <a:r>
              <a:rPr lang="en-GB" sz="2400" i="1" dirty="0" smtClean="0"/>
              <a:t>Element 1: WAFS</a:t>
            </a:r>
            <a:r>
              <a:rPr lang="en-GB" sz="2400" dirty="0" smtClean="0"/>
              <a:t>. </a:t>
            </a:r>
          </a:p>
          <a:p>
            <a:pPr lvl="1"/>
            <a:r>
              <a:rPr lang="en-GB" sz="2400" i="1" dirty="0" smtClean="0"/>
              <a:t>Element 2: IAVW</a:t>
            </a:r>
          </a:p>
          <a:p>
            <a:pPr lvl="1"/>
            <a:r>
              <a:rPr lang="en-GB" sz="2400" i="1" dirty="0" smtClean="0"/>
              <a:t>Element 3: Tropical cyclone watch</a:t>
            </a:r>
            <a:endParaRPr lang="en-GB" sz="2400" dirty="0" smtClean="0"/>
          </a:p>
          <a:p>
            <a:pPr lvl="1"/>
            <a:r>
              <a:rPr lang="en-GB" sz="2400" i="1" dirty="0" smtClean="0"/>
              <a:t>Element 4: Aerodrome warnings</a:t>
            </a:r>
          </a:p>
          <a:p>
            <a:pPr lvl="1"/>
            <a:r>
              <a:rPr lang="en-GB" sz="2400" i="1" dirty="0" smtClean="0"/>
              <a:t>Element 5: Wind shear warnings and </a:t>
            </a:r>
            <a:r>
              <a:rPr lang="en-GB" sz="2400" i="1" dirty="0" smtClean="0"/>
              <a:t>alerts</a:t>
            </a:r>
          </a:p>
          <a:p>
            <a:pPr lvl="1"/>
            <a:r>
              <a:rPr lang="en-GB" sz="2400" i="1" dirty="0"/>
              <a:t>Element </a:t>
            </a:r>
            <a:r>
              <a:rPr lang="en-GB" sz="2400" i="1" dirty="0" smtClean="0"/>
              <a:t>6: SIGMET</a:t>
            </a:r>
            <a:endParaRPr lang="en-GB" sz="2400" i="1" dirty="0" smtClean="0"/>
          </a:p>
          <a:p>
            <a:pPr lvl="1"/>
            <a:endParaRPr lang="en-GB" sz="2400" i="1" dirty="0" smtClean="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Change Brought by the Module</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 Intended Performance Operational Improvement </a:t>
            </a:r>
            <a:endParaRPr lang="en-GB" sz="3200" dirty="0"/>
          </a:p>
        </p:txBody>
      </p:sp>
      <p:graphicFrame>
        <p:nvGraphicFramePr>
          <p:cNvPr id="8" name="Table 7"/>
          <p:cNvGraphicFramePr>
            <a:graphicFrameLocks noGrp="1"/>
          </p:cNvGraphicFramePr>
          <p:nvPr/>
        </p:nvGraphicFramePr>
        <p:xfrm>
          <a:off x="457200" y="1295400"/>
          <a:ext cx="8382000" cy="5009654"/>
        </p:xfrm>
        <a:graphic>
          <a:graphicData uri="http://schemas.openxmlformats.org/drawingml/2006/table">
            <a:tbl>
              <a:tblPr>
                <a:tableStyleId>{B301B821-A1FF-4177-AEE7-76D212191A09}</a:tableStyleId>
              </a:tblPr>
              <a:tblGrid>
                <a:gridCol w="1552222"/>
                <a:gridCol w="6829778"/>
              </a:tblGrid>
              <a:tr h="401830">
                <a:tc>
                  <a:txBody>
                    <a:bodyPr/>
                    <a:lstStyle/>
                    <a:p>
                      <a:pPr marL="0" marR="0" algn="l">
                        <a:spcBef>
                          <a:spcPts val="0"/>
                        </a:spcBef>
                        <a:spcAft>
                          <a:spcPts val="300"/>
                        </a:spcAft>
                      </a:pPr>
                      <a:r>
                        <a:rPr lang="en-GB" sz="2000" b="1" dirty="0"/>
                        <a:t>KPAs </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b="1" dirty="0"/>
                        <a:t>Specific improvement provided. </a:t>
                      </a:r>
                      <a:endParaRPr lang="en-GB" sz="2000" b="1" dirty="0">
                        <a:latin typeface="+mn-lt"/>
                        <a:ea typeface="Times New Roman"/>
                        <a:cs typeface="Times New Roman"/>
                      </a:endParaRPr>
                    </a:p>
                  </a:txBody>
                  <a:tcPr marL="51515" marR="51515" marT="0" marB="0"/>
                </a:tc>
              </a:tr>
              <a:tr h="889767">
                <a:tc>
                  <a:txBody>
                    <a:bodyPr/>
                    <a:lstStyle/>
                    <a:p>
                      <a:pPr marL="0" marR="0" algn="l">
                        <a:spcBef>
                          <a:spcPts val="0"/>
                        </a:spcBef>
                        <a:spcAft>
                          <a:spcPts val="300"/>
                        </a:spcAft>
                      </a:pPr>
                      <a:r>
                        <a:rPr lang="en-GB" sz="2000" b="1" dirty="0"/>
                        <a:t>KPA-02: Capacity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Optimized usage of airspace capacity, thus achieving arrival and departure rates.</a:t>
                      </a:r>
                    </a:p>
                    <a:p>
                      <a:pPr marL="0" marR="0" algn="just">
                        <a:spcBef>
                          <a:spcPts val="0"/>
                        </a:spcBef>
                        <a:spcAft>
                          <a:spcPts val="600"/>
                        </a:spcAft>
                      </a:pPr>
                      <a:r>
                        <a:rPr lang="en-GB" sz="2000" dirty="0"/>
                        <a:t>Metric: </a:t>
                      </a:r>
                      <a:r>
                        <a:rPr lang="en-GB" sz="2000" dirty="0" smtClean="0"/>
                        <a:t>ACC</a:t>
                      </a:r>
                      <a:r>
                        <a:rPr lang="en-GB" sz="2000" dirty="0" smtClean="0">
                          <a:solidFill>
                            <a:schemeClr val="tx1"/>
                          </a:solidFill>
                        </a:rPr>
                        <a:t> </a:t>
                      </a:r>
                      <a:r>
                        <a:rPr lang="en-GB" sz="2000" dirty="0"/>
                        <a:t>and aerodrome throughput.</a:t>
                      </a:r>
                      <a:endParaRPr lang="en-GB" sz="2000" dirty="0">
                        <a:latin typeface="+mn-lt"/>
                        <a:ea typeface="Times New Roman"/>
                        <a:cs typeface="Times New Roman"/>
                      </a:endParaRPr>
                    </a:p>
                  </a:txBody>
                  <a:tcPr marL="51515" marR="51515" marT="0" marB="0"/>
                </a:tc>
              </a:tr>
              <a:tr h="1636024">
                <a:tc>
                  <a:txBody>
                    <a:bodyPr/>
                    <a:lstStyle/>
                    <a:p>
                      <a:pPr marL="0" marR="0" algn="l">
                        <a:spcBef>
                          <a:spcPts val="0"/>
                        </a:spcBef>
                        <a:spcAft>
                          <a:spcPts val="300"/>
                        </a:spcAft>
                      </a:pPr>
                      <a:r>
                        <a:rPr lang="en-GB" sz="2000" b="1" dirty="0"/>
                        <a:t>KPA-04: Efficiency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Harmonized arriving air traffic (en-route to terminal area to aerodrome) and harmonized departing air traffic (aerodrome to terminal area to en-route) will translate to reduced arrival and departure holding times and thus reduced fuel burn. </a:t>
                      </a:r>
                    </a:p>
                    <a:p>
                      <a:pPr marL="0" marR="0" algn="just">
                        <a:spcBef>
                          <a:spcPts val="0"/>
                        </a:spcBef>
                        <a:spcAft>
                          <a:spcPts val="600"/>
                        </a:spcAft>
                      </a:pPr>
                      <a:r>
                        <a:rPr lang="en-GB" sz="2000" dirty="0"/>
                        <a:t>Metric: Fuel </a:t>
                      </a:r>
                      <a:r>
                        <a:rPr lang="en-GB" sz="2000" dirty="0" smtClean="0"/>
                        <a:t>consumption.</a:t>
                      </a:r>
                      <a:endParaRPr lang="en-GB" sz="2000" dirty="0">
                        <a:latin typeface="+mn-lt"/>
                        <a:ea typeface="Times New Roman"/>
                        <a:cs typeface="Times New Roman"/>
                      </a:endParaRPr>
                    </a:p>
                  </a:txBody>
                  <a:tcPr marL="51515" marR="51515" marT="0" marB="0"/>
                </a:tc>
              </a:tr>
              <a:tr h="889767">
                <a:tc>
                  <a:txBody>
                    <a:bodyPr/>
                    <a:lstStyle/>
                    <a:p>
                      <a:pPr marL="0" marR="0" algn="l">
                        <a:spcBef>
                          <a:spcPts val="0"/>
                        </a:spcBef>
                        <a:spcAft>
                          <a:spcPts val="300"/>
                        </a:spcAft>
                      </a:pPr>
                      <a:r>
                        <a:rPr lang="en-GB" sz="2000" b="1" dirty="0"/>
                        <a:t>KPA-05: Environment</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Reduced fuel burn through optimized departure and arrival profiling/scheduling.</a:t>
                      </a:r>
                    </a:p>
                    <a:p>
                      <a:pPr marL="0" marR="0" algn="just">
                        <a:spcBef>
                          <a:spcPts val="0"/>
                        </a:spcBef>
                        <a:spcAft>
                          <a:spcPts val="600"/>
                        </a:spcAft>
                      </a:pPr>
                      <a:r>
                        <a:rPr lang="en-GB" sz="2000" dirty="0"/>
                        <a:t>Metric: </a:t>
                      </a:r>
                      <a:r>
                        <a:rPr lang="en-GB" sz="2000" dirty="0" smtClean="0"/>
                        <a:t>CO2</a:t>
                      </a:r>
                      <a:r>
                        <a:rPr lang="en-GB" sz="2000" baseline="0" dirty="0" smtClean="0"/>
                        <a:t> </a:t>
                      </a:r>
                      <a:r>
                        <a:rPr lang="en-GB" sz="2000" dirty="0" smtClean="0"/>
                        <a:t>emissions</a:t>
                      </a:r>
                      <a:r>
                        <a:rPr lang="en-GB" sz="2000" dirty="0"/>
                        <a:t>.</a:t>
                      </a:r>
                      <a:endParaRPr lang="en-GB" sz="2000" dirty="0">
                        <a:latin typeface="+mn-lt"/>
                        <a:ea typeface="Times New Roman"/>
                        <a:cs typeface="Times New Roman"/>
                      </a:endParaRPr>
                    </a:p>
                  </a:txBody>
                  <a:tcPr marL="51515" marR="51515" marT="0" marB="0"/>
                </a:tc>
              </a:tr>
              <a:tr h="754611">
                <a:tc>
                  <a:txBody>
                    <a:bodyPr/>
                    <a:lstStyle/>
                    <a:p>
                      <a:pPr marL="0" marR="0" algn="l">
                        <a:spcBef>
                          <a:spcPts val="0"/>
                        </a:spcBef>
                        <a:spcAft>
                          <a:spcPts val="300"/>
                        </a:spcAft>
                      </a:pPr>
                      <a:r>
                        <a:rPr lang="en-GB" sz="2000" b="1" dirty="0"/>
                        <a:t>KPA-10: Safety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Increased situational awareness and improved consistent and collaborative decision making</a:t>
                      </a:r>
                      <a:r>
                        <a:rPr lang="en-GB" sz="2000" dirty="0" smtClean="0"/>
                        <a:t>.  </a:t>
                      </a:r>
                    </a:p>
                    <a:p>
                      <a:pPr marL="0" marR="0" algn="just">
                        <a:spcBef>
                          <a:spcPts val="0"/>
                        </a:spcBef>
                        <a:spcAft>
                          <a:spcPts val="600"/>
                        </a:spcAft>
                      </a:pPr>
                      <a:r>
                        <a:rPr lang="en-GB" sz="2000" dirty="0" smtClean="0"/>
                        <a:t>Metric</a:t>
                      </a:r>
                      <a:r>
                        <a:rPr lang="en-GB" sz="2000" dirty="0"/>
                        <a:t>: Incident occurrences.</a:t>
                      </a:r>
                      <a:endParaRPr lang="en-GB" sz="2000" dirty="0">
                        <a:latin typeface="+mn-lt"/>
                        <a:ea typeface="Times New Roman"/>
                        <a:cs typeface="Times New Roman"/>
                      </a:endParaRPr>
                    </a:p>
                  </a:txBody>
                  <a:tcPr marL="51515" marR="51515"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200" dirty="0" smtClean="0"/>
              <a:t>No new procedures necessary.</a:t>
            </a:r>
          </a:p>
          <a:p>
            <a:r>
              <a:rPr lang="en-GB" sz="2200" dirty="0" smtClean="0"/>
              <a:t>Supporting guidance material is contained in a number of ICAO manuals, including but not limited to: </a:t>
            </a:r>
            <a:r>
              <a:rPr lang="en-GB" sz="2200" i="1" dirty="0" smtClean="0"/>
              <a:t>Manual of Aeronautical Meteorological Practice</a:t>
            </a:r>
            <a:r>
              <a:rPr lang="en-GB" sz="2200" dirty="0" smtClean="0"/>
              <a:t> (Doc 8896); </a:t>
            </a:r>
            <a:r>
              <a:rPr lang="en-GB" sz="2200" i="1" dirty="0" smtClean="0"/>
              <a:t>Manual on Coordination between Air Traffic Services, Aeronautical Information Services and Aeronautical Meteorological Services</a:t>
            </a:r>
            <a:r>
              <a:rPr lang="en-GB" sz="2200" dirty="0" smtClean="0"/>
              <a:t> (Doc 9377); </a:t>
            </a:r>
            <a:r>
              <a:rPr lang="en-GB" sz="2200" i="1" dirty="0" smtClean="0"/>
              <a:t>Handbook on the International Airways Volcano Watch – Operational Procedures and Contact List</a:t>
            </a:r>
            <a:r>
              <a:rPr lang="en-GB" sz="2200" dirty="0" smtClean="0"/>
              <a:t> (Doc 9766); and </a:t>
            </a:r>
            <a:r>
              <a:rPr lang="en-GB" sz="2200" i="1" dirty="0" smtClean="0"/>
              <a:t>Manual on Low Level Wind Shear </a:t>
            </a:r>
            <a:r>
              <a:rPr lang="en-GB" sz="2200" dirty="0" smtClean="0"/>
              <a:t>(Doc 9817).  In addition, the </a:t>
            </a:r>
            <a:r>
              <a:rPr lang="en-GB" sz="2200" i="1" dirty="0" smtClean="0"/>
              <a:t>Manual on volcanic ash, radioactive material and toxic chemical clouds</a:t>
            </a:r>
            <a:r>
              <a:rPr lang="en-GB" sz="2200" dirty="0" smtClean="0"/>
              <a:t> (Doc 9691) provides extensive guidance on, </a:t>
            </a:r>
            <a:r>
              <a:rPr lang="en-GB" sz="2200" i="1" dirty="0" smtClean="0"/>
              <a:t>inter alia</a:t>
            </a:r>
            <a:r>
              <a:rPr lang="en-GB" sz="2200" dirty="0" smtClean="0"/>
              <a:t>, the observation/detection and forecasting of volcanic ash in the atmosphere and the effect of volcanic ash on aircraft.</a:t>
            </a:r>
          </a:p>
          <a:p>
            <a:endParaRPr lang="en-GB" sz="1600" dirty="0" smtClean="0"/>
          </a:p>
          <a:p>
            <a:endParaRPr lang="en-GB" sz="1600" dirty="0" smtClean="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Necessary Procedures (Air &amp; Ground)</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400" b="1" i="1" dirty="0" smtClean="0"/>
              <a:t>Avionics</a:t>
            </a:r>
          </a:p>
          <a:p>
            <a:pPr lvl="1"/>
            <a:r>
              <a:rPr lang="en-GB" sz="2400" dirty="0" smtClean="0"/>
              <a:t>No new or additional avionics requirements</a:t>
            </a:r>
          </a:p>
          <a:p>
            <a:pPr lvl="1"/>
            <a:endParaRPr lang="en-GB" sz="2400" dirty="0" smtClean="0"/>
          </a:p>
          <a:p>
            <a:r>
              <a:rPr lang="en-GB" sz="2400" b="1" i="1" dirty="0" smtClean="0"/>
              <a:t>Ground Systems</a:t>
            </a:r>
          </a:p>
          <a:p>
            <a:pPr lvl="1"/>
            <a:r>
              <a:rPr lang="en-GB" sz="2400" dirty="0" smtClean="0"/>
              <a:t>ANSPs, Airport operators and Airspace users may want to implement functionalities  allowing them to display in plain text the different messages provided by the different Met organisations. </a:t>
            </a:r>
          </a:p>
          <a:p>
            <a:pPr lvl="1"/>
            <a:r>
              <a:rPr lang="en-GB" sz="2400" dirty="0" smtClean="0"/>
              <a:t>For Block 0 airspace users may use their AOC data link connection to the aircraft to send the information where appropriate.</a:t>
            </a:r>
            <a:endParaRPr lang="en-GB" sz="24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Necessary System Capabilities</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800" dirty="0" smtClean="0"/>
              <a:t>Description of required training and qualification requirements: Where they exist or are under development, references to these must be provided. For training and qualification requirements to be developed, the requirement must be clearly stated</a:t>
            </a:r>
            <a:endParaRPr lang="en-CA" sz="2800" b="1" dirty="0" smtClean="0"/>
          </a:p>
          <a:p>
            <a:r>
              <a:rPr lang="en-GB" sz="2800" dirty="0" smtClean="0"/>
              <a:t>No new or additional training and qualification requirements are brought about by this module</a:t>
            </a:r>
            <a:endParaRPr lang="en-GB" sz="28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Training and Qualification Requirements</a:t>
            </a: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800" dirty="0" smtClean="0"/>
              <a:t>No new or additional regulatory/standardization needs and approval plan(s) are brought about by this module.  </a:t>
            </a:r>
          </a:p>
          <a:p>
            <a:r>
              <a:rPr lang="en-GB" sz="2800" dirty="0" smtClean="0"/>
              <a:t>Provisions relating to the WAFS, the IAVW and the tropical cyclone watch, as well as aerodrome warnings, wind shear warnings and alerts, already exist within ICAO Annex 3, regional air navigation plans, and supporting guidance</a:t>
            </a:r>
          </a:p>
          <a:p>
            <a:endParaRPr lang="en-GB" sz="20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2800" dirty="0" smtClean="0"/>
              <a:t>Module N° B0-105: Regulatory/Standardization needs and Approval Plan (Air &amp; 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1D363-42A2-44D6-9A0F-604ED80D13A6}"/>
</file>

<file path=customXml/itemProps2.xml><?xml version="1.0" encoding="utf-8"?>
<ds:datastoreItem xmlns:ds="http://schemas.openxmlformats.org/officeDocument/2006/customXml" ds:itemID="{27F0F26D-FBC6-413F-98B7-F4721E64E444}"/>
</file>

<file path=customXml/itemProps3.xml><?xml version="1.0" encoding="utf-8"?>
<ds:datastoreItem xmlns:ds="http://schemas.openxmlformats.org/officeDocument/2006/customXml" ds:itemID="{E5F6940A-9B65-451D-A638-014FF171BB57}"/>
</file>

<file path=docProps/app.xml><?xml version="1.0" encoding="utf-8"?>
<Properties xmlns="http://schemas.openxmlformats.org/officeDocument/2006/extended-properties" xmlns:vt="http://schemas.openxmlformats.org/officeDocument/2006/docPropsVTypes">
  <Template>ICAO</Template>
  <TotalTime>2544</TotalTime>
  <Words>1154</Words>
  <Application>Microsoft Office PowerPoint</Application>
  <PresentationFormat>On-screen Show (4:3)</PresentationFormat>
  <Paragraphs>143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B0-105/PIA2   Meteorological information supporting enhanced  operational efficiency and safety </vt:lpstr>
      <vt:lpstr>Module N° B0-105 Meteorological information supporting enhanced operational efficiency and safety </vt:lpstr>
      <vt:lpstr>Module N° B0-105: Baseline</vt:lpstr>
      <vt:lpstr>Module N° B0-105: Change Brought by the Module</vt:lpstr>
      <vt:lpstr>Module N° B0-105 – Intended Performance Operational Improvement </vt:lpstr>
      <vt:lpstr>Module N° B0-105: Necessary Procedures (Air &amp; Ground)</vt:lpstr>
      <vt:lpstr>Module N° B0-105: Necessary System Capabilities</vt:lpstr>
      <vt:lpstr>Module N° B0-105: Training and Qualification Requirements</vt:lpstr>
      <vt:lpstr>Module N° B0-105: Regulatory/Standardization needs and Approval Plan (Air &amp; Ground)</vt:lpstr>
      <vt:lpstr>Module N° B0-105: Reference Documents</vt:lpstr>
      <vt:lpstr>Module N° B0-105: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450</cp:revision>
  <dcterms:created xsi:type="dcterms:W3CDTF">2010-09-24T14:59:54Z</dcterms:created>
  <dcterms:modified xsi:type="dcterms:W3CDTF">2012-07-26T21:03:12Z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