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3"/>
  </p:notesMasterIdLst>
  <p:sldIdLst>
    <p:sldId id="256" r:id="rId2"/>
    <p:sldId id="257" r:id="rId3"/>
    <p:sldId id="291" r:id="rId4"/>
    <p:sldId id="258" r:id="rId5"/>
    <p:sldId id="310" r:id="rId6"/>
    <p:sldId id="308" r:id="rId7"/>
    <p:sldId id="312" r:id="rId8"/>
    <p:sldId id="311" r:id="rId9"/>
    <p:sldId id="303" r:id="rId10"/>
    <p:sldId id="309" r:id="rId11"/>
    <p:sldId id="304" r:id="rId12"/>
    <p:sldId id="313" r:id="rId13"/>
    <p:sldId id="288" r:id="rId14"/>
    <p:sldId id="292" r:id="rId15"/>
    <p:sldId id="293" r:id="rId16"/>
    <p:sldId id="314" r:id="rId17"/>
    <p:sldId id="315" r:id="rId18"/>
    <p:sldId id="316" r:id="rId19"/>
    <p:sldId id="317" r:id="rId20"/>
    <p:sldId id="260"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4005247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750215" y="3554731"/>
            <a:ext cx="7772400" cy="2971800"/>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Collaborative Decision Making</a:t>
            </a:r>
            <a:r>
              <a:rPr lang="en-GB" sz="4000" dirty="0"/>
              <a:t/>
            </a:r>
            <a:br>
              <a:rPr lang="en-GB" sz="4000" dirty="0"/>
            </a:br>
            <a:r>
              <a:rPr lang="en-GB" sz="4000" dirty="0"/>
              <a:t> </a:t>
            </a:r>
            <a:r>
              <a:rPr lang="en-GB" sz="4000" dirty="0" smtClean="0"/>
              <a:t>(CDM)</a:t>
            </a:r>
            <a:br>
              <a:rPr lang="en-GB" sz="4000" dirty="0" smtClean="0"/>
            </a:br>
            <a:r>
              <a:rPr lang="en-GB" sz="4000" dirty="0" smtClean="0"/>
              <a:t/>
            </a:r>
            <a:br>
              <a:rPr lang="en-GB" sz="4000" dirty="0" smtClean="0"/>
            </a:br>
            <a:r>
              <a:rPr lang="en-GB" sz="4000" dirty="0" smtClean="0"/>
              <a:t>Saulo Da Silva</a:t>
            </a:r>
            <a:r>
              <a:rPr lang="en-GB" sz="4000" dirty="0"/>
              <a:t/>
            </a:r>
            <a:br>
              <a:rPr lang="en-GB" sz="4000" dirty="0"/>
            </a:br>
            <a:r>
              <a:rPr lang="en-GB" sz="4000" dirty="0"/>
              <a:t/>
            </a:r>
            <a:br>
              <a:rPr lang="en-GB" sz="4000" dirty="0"/>
            </a:b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smtClean="0">
              <a:latin typeface="Times New Roman" pitchFamily="18" charset="0"/>
              <a:cs typeface="Times New Roman" pitchFamily="18" charset="0"/>
            </a:endParaRPr>
          </a:p>
        </p:txBody>
      </p:sp>
      <p:sp>
        <p:nvSpPr>
          <p:cNvPr id="95" name="Rectangle 94"/>
          <p:cNvSpPr/>
          <p:nvPr/>
        </p:nvSpPr>
        <p:spPr>
          <a:xfrm>
            <a:off x="5560457" y="1937288"/>
            <a:ext cx="3099054" cy="369332"/>
          </a:xfrm>
          <a:prstGeom prst="rect">
            <a:avLst/>
          </a:prstGeom>
        </p:spPr>
        <p:txBody>
          <a:bodyPr wrap="none">
            <a:spAutoFit/>
          </a:bodyPr>
          <a:lstStyle/>
          <a:p>
            <a:r>
              <a:rPr lang="en-US" dirty="0" smtClean="0"/>
              <a:t>SIP/2012/ASBU/Nairobi</a:t>
            </a:r>
            <a:r>
              <a:rPr lang="en-GB" dirty="0" smtClean="0">
                <a:latin typeface="Times New Roman" pitchFamily="18" charset="0"/>
                <a:cs typeface="Times New Roman" pitchFamily="18" charset="0"/>
              </a:rPr>
              <a:t>-WP/22</a:t>
            </a:r>
            <a:endParaRPr lang="en-GB" b="1" dirty="0" smtClean="0">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ATM Requirements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5478423"/>
          </a:xfrm>
          <a:prstGeom prst="rect">
            <a:avLst/>
          </a:prstGeom>
        </p:spPr>
        <p:txBody>
          <a:bodyPr wrap="square">
            <a:spAutoFit/>
          </a:bodyPr>
          <a:lstStyle/>
          <a:p>
            <a:pPr lvl="0" algn="just">
              <a:buFont typeface="Arial" pitchFamily="34" charset="0"/>
              <a:buChar char="•"/>
            </a:pPr>
            <a:r>
              <a:rPr lang="en-US" sz="2800" dirty="0" smtClean="0"/>
              <a:t>Establish a </a:t>
            </a:r>
            <a:r>
              <a:rPr lang="en-US" sz="2800" b="1" dirty="0" smtClean="0"/>
              <a:t>collaborative</a:t>
            </a:r>
            <a:r>
              <a:rPr lang="en-US" sz="2800" dirty="0" smtClean="0"/>
              <a:t> process to allow for efficient management of the air traffic flow through use of information on system wide air traffic flow, weather, and assets [ R112]</a:t>
            </a:r>
          </a:p>
          <a:p>
            <a:pPr lvl="0" algn="just">
              <a:buFont typeface="Arial" pitchFamily="34" charset="0"/>
              <a:buChar char="•"/>
            </a:pPr>
            <a:endParaRPr lang="en-GB" sz="2800" dirty="0" smtClean="0"/>
          </a:p>
          <a:p>
            <a:pPr lvl="0" algn="just">
              <a:buFont typeface="Arial" pitchFamily="34" charset="0"/>
              <a:buChar char="•"/>
            </a:pPr>
            <a:r>
              <a:rPr lang="en-US" sz="2800" dirty="0" smtClean="0"/>
              <a:t>Modify the airspace user’s preferred trajectory:  when required to achieve overall ATM system performance requirements; and/or </a:t>
            </a:r>
            <a:r>
              <a:rPr lang="en-US" sz="2800" b="1" dirty="0" smtClean="0"/>
              <a:t>collaboratively </a:t>
            </a:r>
            <a:r>
              <a:rPr lang="en-US" sz="2800" dirty="0" smtClean="0"/>
              <a:t>with the airspace user, in a manner that recognizes the airspace user’s need for single-flight efficiencies [R203].</a:t>
            </a:r>
            <a:endParaRPr lang="en-GB" sz="2800" dirty="0" smtClean="0"/>
          </a:p>
          <a:p>
            <a:pPr algn="just">
              <a:buFont typeface="Arial" pitchFamily="34" charset="0"/>
              <a:buChar char="•"/>
            </a:pPr>
            <a:endParaRPr lang="en-GB" sz="2800" dirty="0" smtClean="0"/>
          </a:p>
          <a:p>
            <a:pPr algn="just">
              <a:lnSpc>
                <a:spcPct val="150000"/>
              </a:lnSpc>
              <a:buFont typeface="Arial" pitchFamily="34" charset="0"/>
              <a:buChar char="•"/>
            </a:pPr>
            <a:endParaRPr lang="en-GB" sz="28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US" dirty="0" smtClean="0"/>
              <a:t>Articulating a CDM PROCESS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285750" y="617220"/>
            <a:ext cx="8858250" cy="4339650"/>
          </a:xfrm>
          <a:prstGeom prst="rect">
            <a:avLst/>
          </a:prstGeom>
        </p:spPr>
        <p:txBody>
          <a:bodyPr wrap="square">
            <a:spAutoFit/>
          </a:bodyPr>
          <a:lstStyle/>
          <a:p>
            <a:pPr algn="just">
              <a:lnSpc>
                <a:spcPct val="150000"/>
              </a:lnSpc>
            </a:pPr>
            <a:endParaRPr lang="en-GB" sz="2400" dirty="0" smtClean="0"/>
          </a:p>
          <a:p>
            <a:pPr lvl="0" algn="just"/>
            <a:r>
              <a:rPr lang="en-US" sz="2400" dirty="0" smtClean="0"/>
              <a:t> </a:t>
            </a:r>
            <a:r>
              <a:rPr lang="en-US" sz="2400" b="1" dirty="0" smtClean="0"/>
              <a:t>Identification of:</a:t>
            </a:r>
          </a:p>
          <a:p>
            <a:pPr lvl="0" algn="just"/>
            <a:endParaRPr lang="en-GB" sz="2400" b="1" dirty="0" smtClean="0"/>
          </a:p>
          <a:p>
            <a:pPr lvl="1" algn="just"/>
            <a:r>
              <a:rPr lang="en-US" sz="2400" b="1" dirty="0" smtClean="0"/>
              <a:t>Actors</a:t>
            </a:r>
            <a:r>
              <a:rPr lang="en-US" sz="2400" dirty="0" smtClean="0"/>
              <a:t> – who is participating in the collaboration?</a:t>
            </a:r>
            <a:endParaRPr lang="en-GB" sz="2400" dirty="0" smtClean="0"/>
          </a:p>
          <a:p>
            <a:pPr lvl="1" algn="just"/>
            <a:r>
              <a:rPr lang="en-US" sz="2400" b="1" dirty="0" smtClean="0"/>
              <a:t>Roles &amp; responsibilities </a:t>
            </a:r>
            <a:r>
              <a:rPr lang="en-US" sz="2400" dirty="0" smtClean="0"/>
              <a:t>– what functions do the actors perform and how do they interact?</a:t>
            </a:r>
            <a:endParaRPr lang="en-GB" sz="2400" dirty="0" smtClean="0"/>
          </a:p>
          <a:p>
            <a:pPr lvl="1" algn="just"/>
            <a:r>
              <a:rPr lang="en-US" sz="2400" b="1" dirty="0" smtClean="0"/>
              <a:t>Information requirements</a:t>
            </a:r>
            <a:r>
              <a:rPr lang="en-US" sz="2400" dirty="0" smtClean="0"/>
              <a:t> – description of requirements and standards imposed on information exchanged as part of the above interactions</a:t>
            </a:r>
            <a:endParaRPr lang="en-GB" sz="2400" dirty="0" smtClean="0"/>
          </a:p>
          <a:p>
            <a:pPr lvl="1" algn="just"/>
            <a:r>
              <a:rPr lang="en-US" sz="2400" b="1" dirty="0" smtClean="0"/>
              <a:t>Making the Decision </a:t>
            </a:r>
            <a:r>
              <a:rPr lang="en-US" sz="2400" dirty="0" smtClean="0"/>
              <a:t>– how is a decision made? </a:t>
            </a:r>
            <a:endParaRPr lang="en-GB" sz="2400" dirty="0" smtClean="0"/>
          </a:p>
          <a:p>
            <a:pPr lvl="1" algn="just"/>
            <a:r>
              <a:rPr lang="en-US" sz="2400" b="1" dirty="0" smtClean="0"/>
              <a:t>Rules </a:t>
            </a:r>
            <a:r>
              <a:rPr lang="en-US" sz="2400" dirty="0" smtClean="0"/>
              <a:t>– what are some rules constraining the behavior?</a:t>
            </a:r>
            <a:endParaRPr lang="en-GB" sz="2400" dirty="0"/>
          </a:p>
        </p:txBody>
      </p:sp>
      <p:pic>
        <p:nvPicPr>
          <p:cNvPr id="51201" name="Picture 1"/>
          <p:cNvPicPr>
            <a:picLocks noChangeAspect="1" noChangeArrowheads="1"/>
          </p:cNvPicPr>
          <p:nvPr/>
        </p:nvPicPr>
        <p:blipFill>
          <a:blip r:embed="rId3"/>
          <a:srcRect/>
          <a:stretch>
            <a:fillRect/>
          </a:stretch>
        </p:blipFill>
        <p:spPr bwMode="auto">
          <a:xfrm>
            <a:off x="6806565" y="4956870"/>
            <a:ext cx="2337435" cy="16725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0" y="0"/>
            <a:ext cx="9144000" cy="1143000"/>
          </a:xfrm>
          <a:noFill/>
          <a:ln/>
          <a:effectLst>
            <a:outerShdw blurRad="63500" dist="38099" dir="2700000" algn="ctr" rotWithShape="0">
              <a:schemeClr val="tx1">
                <a:alpha val="74998"/>
              </a:schemeClr>
            </a:outerShdw>
          </a:effectLst>
        </p:spPr>
        <p:txBody>
          <a:bodyPr/>
          <a:lstStyle/>
          <a:p>
            <a:r>
              <a:rPr lang="en-US" dirty="0" smtClean="0">
                <a:latin typeface="Times New Roman" pitchFamily="18" charset="0"/>
                <a:ea typeface="Calibri" pitchFamily="34" charset="0"/>
                <a:cs typeface="Times New Roman" pitchFamily="18" charset="0"/>
              </a:rPr>
              <a:t>Development and operation of a CDM</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4097" name="Rectangle 1"/>
          <p:cNvSpPr>
            <a:spLocks noChangeArrowheads="1"/>
          </p:cNvSpPr>
          <p:nvPr/>
        </p:nvSpPr>
        <p:spPr bwMode="auto">
          <a:xfrm>
            <a:off x="0" y="1863231"/>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0000"/>
                </a:solidFill>
                <a:ea typeface="Calibri" pitchFamily="34" charset="0"/>
                <a:cs typeface="Times New Roman" pitchFamily="18" charset="0"/>
              </a:rPr>
              <a:t>F</a:t>
            </a:r>
            <a:r>
              <a:rPr kumimoji="0" lang="en-US" sz="3200" b="1" i="0" u="none" strike="noStrike" cap="none" normalizeH="0" baseline="0" dirty="0" smtClean="0">
                <a:ln>
                  <a:noFill/>
                </a:ln>
                <a:solidFill>
                  <a:srgbClr val="000000"/>
                </a:solidFill>
                <a:effectLst/>
                <a:ea typeface="Calibri" pitchFamily="34" charset="0"/>
                <a:cs typeface="Times New Roman" pitchFamily="18" charset="0"/>
              </a:rPr>
              <a:t>ollows the following typical phases: </a:t>
            </a:r>
            <a:endParaRPr kumimoji="0" lang="en-GB"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need identification </a:t>
            </a: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analysis </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specification and verification </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Performance Case </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Implementation and validation</a:t>
            </a:r>
          </a:p>
          <a:p>
            <a:pPr marL="0" marR="0" lvl="0" indent="0" algn="l" defTabSz="914400" rtl="0" eaLnBrk="0" fontAlgn="base" latinLnBrk="0" hangingPunct="0">
              <a:lnSpc>
                <a:spcPct val="100000"/>
              </a:lnSpc>
              <a:spcBef>
                <a:spcPct val="0"/>
              </a:spcBef>
              <a:spcAft>
                <a:spcPct val="0"/>
              </a:spcAft>
              <a:buClr>
                <a:schemeClr val="accent5"/>
              </a:buClr>
              <a:buSzTx/>
              <a:buFont typeface="Arial" pitchFamily="34" charset="0"/>
              <a:buChar char="•"/>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CDM operation, maintenance and improvement (continuous</a:t>
            </a:r>
            <a:r>
              <a:rPr kumimoji="0" lang="en-GB" sz="28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800" b="0" i="0" u="none" strike="noStrike" cap="none" normalizeH="0" baseline="0" dirty="0" smtClean="0">
                <a:ln>
                  <a:noFill/>
                </a:ln>
                <a:solidFill>
                  <a:schemeClr val="tx1"/>
                </a:solidFill>
                <a:effectLst/>
                <a:cs typeface="Arial" pitchFamily="34" charset="0"/>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p:txBody>
          <a:bodyPr/>
          <a:lstStyle/>
          <a:p>
            <a:r>
              <a:rPr lang="en-US" dirty="0" smtClean="0"/>
              <a:t>Ability to influence performance in all 11 KPA</a:t>
            </a:r>
          </a:p>
          <a:p>
            <a:endParaRPr lang="en-US" dirty="0" smtClean="0"/>
          </a:p>
          <a:p>
            <a:pPr algn="just"/>
            <a:r>
              <a:rPr lang="en-US" dirty="0" smtClean="0"/>
              <a:t>Provides a mechanism specifically well-suited to addressing  </a:t>
            </a:r>
            <a:r>
              <a:rPr lang="en-US" b="1" dirty="0" smtClean="0"/>
              <a:t>Access and Equity </a:t>
            </a:r>
            <a:r>
              <a:rPr lang="en-US" dirty="0" smtClean="0"/>
              <a:t>and </a:t>
            </a:r>
            <a:r>
              <a:rPr lang="en-US" b="1" dirty="0" smtClean="0"/>
              <a:t>Participation by the ATM Community </a:t>
            </a:r>
            <a:r>
              <a:rPr lang="en-US" dirty="0" smtClean="0"/>
              <a:t>frequently difficult to quantify.</a:t>
            </a:r>
            <a:endParaRPr lang="en-GB" dirty="0"/>
          </a:p>
        </p:txBody>
      </p:sp>
      <p:sp>
        <p:nvSpPr>
          <p:cNvPr id="9" name="Rectangle 8"/>
          <p:cNvSpPr/>
          <p:nvPr/>
        </p:nvSpPr>
        <p:spPr>
          <a:xfrm>
            <a:off x="803910" y="320040"/>
            <a:ext cx="6888480" cy="646331"/>
          </a:xfrm>
          <a:prstGeom prst="rect">
            <a:avLst/>
          </a:prstGeom>
        </p:spPr>
        <p:txBody>
          <a:bodyPr wrap="square">
            <a:spAutoFit/>
          </a:bodyPr>
          <a:lstStyle/>
          <a:p>
            <a:pPr lvl="0" defTabSz="914400" eaLnBrk="0" fontAlgn="base" hangingPunct="0">
              <a:spcBef>
                <a:spcPct val="0"/>
              </a:spcBef>
              <a:spcAft>
                <a:spcPct val="0"/>
              </a:spcAft>
              <a:buClr>
                <a:schemeClr val="accent5"/>
              </a:buClr>
            </a:pPr>
            <a:r>
              <a:rPr lang="en-US" sz="3600" dirty="0" smtClean="0">
                <a:solidFill>
                  <a:schemeClr val="bg1"/>
                </a:solidFill>
                <a:cs typeface="Arial" pitchFamily="34" charset="0"/>
              </a:rPr>
              <a:t>CDM need identification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pPr marL="0" lvl="0" eaLnBrk="0" fontAlgn="base" hangingPunct="0">
              <a:spcAft>
                <a:spcPct val="0"/>
              </a:spcAft>
            </a:pPr>
            <a:r>
              <a:rPr lang="en-US" dirty="0"/>
              <a:t/>
            </a:r>
            <a:br>
              <a:rPr lang="en-US" dirty="0"/>
            </a:br>
            <a:r>
              <a:rPr lang="en-US" dirty="0" smtClean="0"/>
              <a:t>       </a:t>
            </a:r>
            <a:r>
              <a:rPr lang="en-US" dirty="0" smtClean="0">
                <a:cs typeface="Arial" pitchFamily="34" charset="0"/>
              </a:rPr>
              <a:t>CDM analysis </a:t>
            </a:r>
            <a:endParaRPr lang="en-GB" dirty="0" smtClean="0">
              <a:cs typeface="Arial" pitchFamily="34" charset="0"/>
            </a:endParaRPr>
          </a:p>
        </p:txBody>
      </p:sp>
      <p:sp>
        <p:nvSpPr>
          <p:cNvPr id="8" name="Text Box 97"/>
          <p:cNvSpPr txBox="1">
            <a:spLocks noGrp="1" noChangeArrowheads="1"/>
          </p:cNvSpPr>
          <p:nvPr>
            <p:ph idx="1"/>
          </p:nvPr>
        </p:nvSpPr>
        <p:spPr bwMode="auto">
          <a:xfrm>
            <a:off x="0" y="1154430"/>
            <a:ext cx="9144000" cy="4401205"/>
          </a:xfrm>
          <a:prstGeom prst="rect">
            <a:avLst/>
          </a:prstGeom>
          <a:noFill/>
          <a:ln w="9525">
            <a:noFill/>
            <a:miter lim="800000"/>
            <a:headEnd/>
            <a:tailEnd/>
          </a:ln>
          <a:effectLst/>
        </p:spPr>
        <p:txBody>
          <a:bodyPr wrap="square">
            <a:prstTxWarp prst="textNoShape">
              <a:avLst/>
            </a:prstTxWarp>
            <a:spAutoFit/>
          </a:bodyPr>
          <a:lstStyle/>
          <a:p>
            <a:pPr marL="0" indent="0" algn="just"/>
            <a:r>
              <a:rPr lang="en-US" sz="2800" dirty="0" smtClean="0"/>
              <a:t>Should make clear what decisions are to be made</a:t>
            </a:r>
          </a:p>
          <a:p>
            <a:pPr marL="0" indent="0" algn="just"/>
            <a:r>
              <a:rPr lang="en-US" sz="2800" dirty="0" smtClean="0"/>
              <a:t>Which community members are involved (or affected)</a:t>
            </a:r>
          </a:p>
          <a:p>
            <a:pPr marL="0" indent="0" algn="just"/>
            <a:r>
              <a:rPr lang="en-US" sz="2800" dirty="0" smtClean="0"/>
              <a:t>Which information is used in support of taking the decision(s)</a:t>
            </a:r>
          </a:p>
          <a:p>
            <a:pPr marL="0" indent="0" algn="just"/>
            <a:r>
              <a:rPr lang="en-US" sz="2800" dirty="0" smtClean="0"/>
              <a:t>Which process(</a:t>
            </a:r>
            <a:r>
              <a:rPr lang="en-US" sz="2800" dirty="0" err="1" smtClean="0"/>
              <a:t>es</a:t>
            </a:r>
            <a:r>
              <a:rPr lang="en-US" sz="2800" dirty="0" smtClean="0"/>
              <a:t>) are followed</a:t>
            </a:r>
          </a:p>
          <a:p>
            <a:pPr marL="0" indent="0" algn="just"/>
            <a:r>
              <a:rPr lang="en-US" sz="2800" dirty="0" smtClean="0"/>
              <a:t>How and through which means the decision making process can be improved and </a:t>
            </a:r>
          </a:p>
          <a:p>
            <a:pPr marL="0" indent="0" algn="just"/>
            <a:r>
              <a:rPr lang="en-US" sz="2800" dirty="0" smtClean="0"/>
              <a:t>How such an improvement could contribute to a better performance.</a:t>
            </a:r>
            <a:endParaRPr lang="en-US" sz="2800" b="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pPr marL="0" lvl="0" eaLnBrk="0" fontAlgn="base" hangingPunct="0">
              <a:spcAft>
                <a:spcPct val="0"/>
              </a:spcAft>
            </a:pPr>
            <a:r>
              <a:rPr lang="en-US" dirty="0"/>
              <a:t/>
            </a:r>
            <a:br>
              <a:rPr lang="en-US" dirty="0"/>
            </a:br>
            <a:r>
              <a:rPr lang="en-US" dirty="0" smtClean="0"/>
              <a:t>     </a:t>
            </a:r>
            <a:r>
              <a:rPr lang="en-US" dirty="0" smtClean="0">
                <a:cs typeface="Arial" pitchFamily="34" charset="0"/>
              </a:rPr>
              <a:t>CDM specification and verification </a:t>
            </a: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p:txBody>
          <a:bodyPr>
            <a:normAutofit fontScale="92500" lnSpcReduction="10000"/>
          </a:bodyPr>
          <a:lstStyle/>
          <a:p>
            <a:pPr lvl="0" algn="just"/>
            <a:r>
              <a:rPr lang="en-US" dirty="0" smtClean="0"/>
              <a:t>The decisions to be taken, how they are reached and finalized </a:t>
            </a:r>
            <a:endParaRPr lang="en-GB" dirty="0" smtClean="0"/>
          </a:p>
          <a:p>
            <a:pPr lvl="0" algn="just"/>
            <a:r>
              <a:rPr lang="en-US" dirty="0" smtClean="0"/>
              <a:t>The community members involved and their roles/responsibilities in the decision(s) </a:t>
            </a:r>
            <a:endParaRPr lang="en-GB" dirty="0" smtClean="0"/>
          </a:p>
          <a:p>
            <a:pPr lvl="0" algn="just"/>
            <a:r>
              <a:rPr lang="en-US" dirty="0" smtClean="0"/>
              <a:t>Agreement on objectives (e.g., resolve congestion while minimizing impact to my operation) </a:t>
            </a:r>
            <a:endParaRPr lang="en-GB" dirty="0" smtClean="0"/>
          </a:p>
          <a:p>
            <a:pPr lvl="0" algn="just"/>
            <a:r>
              <a:rPr lang="en-US" dirty="0" smtClean="0"/>
              <a:t>Decision making rules, processes and principles</a:t>
            </a:r>
            <a:endParaRPr lang="en-GB" dirty="0" smtClean="0"/>
          </a:p>
          <a:p>
            <a:pPr lvl="0" algn="just"/>
            <a:r>
              <a:rPr lang="en-US" dirty="0" smtClean="0"/>
              <a:t>Information requirements including data standards, quality, frequency and deadlines.</a:t>
            </a:r>
            <a:endParaRPr lang="en-GB" dirty="0" smtClean="0"/>
          </a:p>
          <a:p>
            <a:pPr algn="just"/>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182880"/>
            <a:ext cx="8023860" cy="1200150"/>
          </a:xfrm>
        </p:spPr>
        <p:txBody>
          <a:bodyPr>
            <a:noAutofit/>
          </a:bodyPr>
          <a:lstStyle/>
          <a:p>
            <a:pPr mar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cs typeface="Arial" pitchFamily="34" charset="0"/>
              </a:rPr>
              <a:t>CDM Performance Case </a:t>
            </a:r>
            <a:r>
              <a:rPr lang="en-GB" dirty="0" smtClean="0">
                <a:cs typeface="Arial" pitchFamily="34" charset="0"/>
              </a:rPr>
              <a:t/>
            </a:r>
            <a:br>
              <a:rPr lang="en-GB" dirty="0" smtClean="0">
                <a:cs typeface="Arial" pitchFamily="34" charset="0"/>
              </a:rPr>
            </a:b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8" name="Content Placeholder 7"/>
          <p:cNvSpPr>
            <a:spLocks noGrp="1"/>
          </p:cNvSpPr>
          <p:nvPr>
            <p:ph idx="1"/>
          </p:nvPr>
        </p:nvSpPr>
        <p:spPr/>
        <p:txBody>
          <a:bodyPr/>
          <a:lstStyle/>
          <a:p>
            <a:pPr algn="just"/>
            <a:r>
              <a:rPr lang="en-US" dirty="0" smtClean="0"/>
              <a:t>Justify the decision to implement the CDM process and to make the necessary investments</a:t>
            </a:r>
          </a:p>
          <a:p>
            <a:pPr algn="just"/>
            <a:endParaRPr lang="en-US" dirty="0" smtClean="0"/>
          </a:p>
          <a:p>
            <a:pPr algn="just"/>
            <a:r>
              <a:rPr lang="en-US" dirty="0" smtClean="0"/>
              <a:t> It should clearly specify what the costs are and the benefits (in the relevant KPA’s) that will result from the operation of CDM.</a:t>
            </a:r>
            <a:endParaRPr lang="en-GB" dirty="0"/>
          </a:p>
        </p:txBody>
      </p:sp>
      <p:pic>
        <p:nvPicPr>
          <p:cNvPr id="9" name="Picture 2"/>
          <p:cNvPicPr>
            <a:picLocks noChangeAspect="1" noChangeArrowheads="1"/>
          </p:cNvPicPr>
          <p:nvPr/>
        </p:nvPicPr>
        <p:blipFill>
          <a:blip r:embed="rId3"/>
          <a:srcRect/>
          <a:stretch>
            <a:fillRect/>
          </a:stretch>
        </p:blipFill>
        <p:spPr bwMode="auto">
          <a:xfrm>
            <a:off x="7031355" y="5221606"/>
            <a:ext cx="1634490" cy="10763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182880"/>
            <a:ext cx="9006840" cy="1200150"/>
          </a:xfrm>
        </p:spPr>
        <p:txBody>
          <a:bodyPr>
            <a:noAutofit/>
          </a:bodyPr>
          <a:lstStyle/>
          <a:p>
            <a:pPr marL="0" lv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cs typeface="Arial" pitchFamily="34" charset="0"/>
              </a:rPr>
              <a:t>CDM Implementation and validation</a:t>
            </a:r>
            <a:br>
              <a:rPr lang="en-US" dirty="0" smtClean="0">
                <a:cs typeface="Arial" pitchFamily="34" charset="0"/>
              </a:rPr>
            </a:b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p:txBody>
          <a:bodyPr/>
          <a:lstStyle/>
          <a:p>
            <a:r>
              <a:rPr lang="en-US" dirty="0" smtClean="0"/>
              <a:t>Includes all steps to bring CDM into operation</a:t>
            </a:r>
          </a:p>
          <a:p>
            <a:endParaRPr lang="en-US" dirty="0" smtClean="0"/>
          </a:p>
          <a:p>
            <a:r>
              <a:rPr lang="en-US" dirty="0" smtClean="0"/>
              <a:t>Includes training and informing staff</a:t>
            </a:r>
          </a:p>
          <a:p>
            <a:endParaRPr lang="en-US" dirty="0" smtClean="0"/>
          </a:p>
          <a:p>
            <a:r>
              <a:rPr lang="en-US" dirty="0" smtClean="0"/>
              <a:t>Implementation/adaptation of systems and information networks, etc.</a:t>
            </a:r>
            <a:endParaRPr lang="en-GB"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45720"/>
            <a:ext cx="9006840" cy="1200150"/>
          </a:xfrm>
        </p:spPr>
        <p:txBody>
          <a:bodyPr>
            <a:noAutofit/>
          </a:bodyPr>
          <a:lstStyle/>
          <a:p>
            <a:pPr marL="0" lv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ea typeface="Calibri" pitchFamily="34" charset="0"/>
                <a:cs typeface="Times New Roman" pitchFamily="18" charset="0"/>
              </a:rPr>
              <a:t> CDM operation, maintenance and improvement </a:t>
            </a: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8" name="Content Placeholder 7"/>
          <p:cNvSpPr>
            <a:spLocks noGrp="1"/>
          </p:cNvSpPr>
          <p:nvPr>
            <p:ph idx="1"/>
          </p:nvPr>
        </p:nvSpPr>
        <p:spPr>
          <a:xfrm>
            <a:off x="457200" y="2274571"/>
            <a:ext cx="8229600" cy="1211580"/>
          </a:xfrm>
        </p:spPr>
        <p:txBody>
          <a:bodyPr>
            <a:normAutofit/>
          </a:bodyPr>
          <a:lstStyle/>
          <a:p>
            <a:pPr algn="just"/>
            <a:r>
              <a:rPr lang="en-US" sz="3600" dirty="0" smtClean="0"/>
              <a:t>Continuous and shared review, maintenance and improvement process.</a:t>
            </a:r>
            <a:endParaRPr lang="en-GB"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45720"/>
            <a:ext cx="9006840" cy="1200150"/>
          </a:xfrm>
        </p:spPr>
        <p:txBody>
          <a:bodyPr>
            <a:noAutofit/>
          </a:bodyPr>
          <a:lstStyle/>
          <a:p>
            <a:pPr marL="0" lv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ea typeface="Calibri" pitchFamily="34" charset="0"/>
                <a:cs typeface="Times New Roman" pitchFamily="18" charset="0"/>
              </a:rPr>
              <a:t> Areas of application</a:t>
            </a: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78850" name="Picture 2"/>
          <p:cNvPicPr>
            <a:picLocks noGrp="1" noChangeAspect="1" noChangeArrowheads="1"/>
          </p:cNvPicPr>
          <p:nvPr>
            <p:ph idx="1"/>
          </p:nvPr>
        </p:nvPicPr>
        <p:blipFill>
          <a:blip r:embed="rId3"/>
          <a:srcRect/>
          <a:stretch>
            <a:fillRect/>
          </a:stretch>
        </p:blipFill>
        <p:spPr bwMode="auto">
          <a:xfrm>
            <a:off x="514350" y="1245870"/>
            <a:ext cx="8195310" cy="47223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dirty="0" smtClean="0"/>
              <a:t>Objective</a:t>
            </a:r>
            <a:endParaRPr lang="en-GB" dirty="0"/>
          </a:p>
        </p:txBody>
      </p:sp>
      <p:sp>
        <p:nvSpPr>
          <p:cNvPr id="19458" name="Vertical Text Placeholder 2"/>
          <p:cNvSpPr>
            <a:spLocks noGrp="1"/>
          </p:cNvSpPr>
          <p:nvPr>
            <p:ph idx="1"/>
          </p:nvPr>
        </p:nvSpPr>
        <p:spPr>
          <a:xfrm>
            <a:off x="457200" y="1954530"/>
            <a:ext cx="8229600" cy="4525963"/>
          </a:xfrm>
        </p:spPr>
        <p:txBody>
          <a:bodyPr/>
          <a:lstStyle/>
          <a:p>
            <a:pPr algn="just"/>
            <a:r>
              <a:rPr lang="en-GB" b="1" dirty="0" smtClean="0"/>
              <a:t>Introduce the steps for the application of the CDM concept.</a:t>
            </a:r>
            <a:endParaRPr lang="en-US" sz="4000" dirty="0"/>
          </a:p>
          <a:p>
            <a:pPr lvl="1" algn="just">
              <a:buFont typeface="Arial" pitchFamily="-1" charset="0"/>
              <a:buNone/>
            </a:pPr>
            <a:endParaRPr lang="en-US" sz="2400" dirty="0"/>
          </a:p>
          <a:p>
            <a:pPr lvl="1" algn="just">
              <a:buFont typeface="Arial" pitchFamily="-1" charset="0"/>
              <a:buNone/>
            </a:pPr>
            <a:endParaRPr lang="en-GB" sz="2400" dirty="0"/>
          </a:p>
          <a:p>
            <a:pPr algn="just"/>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6" name="Picture 2" descr="Image of team meeting"/>
          <p:cNvPicPr>
            <a:picLocks noChangeAspect="1" noChangeArrowheads="1"/>
          </p:cNvPicPr>
          <p:nvPr/>
        </p:nvPicPr>
        <p:blipFill>
          <a:blip r:embed="rId3"/>
          <a:srcRect/>
          <a:stretch>
            <a:fillRect/>
          </a:stretch>
        </p:blipFill>
        <p:spPr bwMode="auto">
          <a:xfrm>
            <a:off x="3145756" y="3063240"/>
            <a:ext cx="5106704" cy="31089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References</a:t>
            </a: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a:xfrm>
            <a:off x="457200" y="1520190"/>
            <a:ext cx="8229600" cy="4525963"/>
          </a:xfrm>
        </p:spPr>
        <p:txBody>
          <a:bodyPr>
            <a:normAutofit fontScale="85000" lnSpcReduction="10000"/>
          </a:bodyPr>
          <a:lstStyle/>
          <a:p>
            <a:pPr lvl="0"/>
            <a:r>
              <a:rPr lang="en-US" i="1" dirty="0" smtClean="0"/>
              <a:t>Global ATM Operational Concept</a:t>
            </a:r>
            <a:r>
              <a:rPr lang="en-US" dirty="0" smtClean="0"/>
              <a:t>, ICAO Doc. 9854, 1</a:t>
            </a:r>
            <a:r>
              <a:rPr lang="en-US" baseline="30000" dirty="0" smtClean="0"/>
              <a:t>st</a:t>
            </a:r>
            <a:r>
              <a:rPr lang="en-US" dirty="0" smtClean="0"/>
              <a:t> Edition 2005</a:t>
            </a:r>
            <a:endParaRPr lang="en-GB" dirty="0" smtClean="0"/>
          </a:p>
          <a:p>
            <a:pPr lvl="0"/>
            <a:r>
              <a:rPr lang="en-US" i="1" dirty="0" smtClean="0"/>
              <a:t>Manual on Air Traffic Management System Requirements</a:t>
            </a:r>
            <a:r>
              <a:rPr lang="en-US" dirty="0" smtClean="0"/>
              <a:t>, ICAO Doc. 9882, 1</a:t>
            </a:r>
            <a:r>
              <a:rPr lang="en-US" baseline="30000" dirty="0" smtClean="0"/>
              <a:t>st</a:t>
            </a:r>
            <a:r>
              <a:rPr lang="en-US" dirty="0" smtClean="0"/>
              <a:t> Edition 2007</a:t>
            </a:r>
            <a:endParaRPr lang="en-GB" dirty="0" smtClean="0"/>
          </a:p>
          <a:p>
            <a:pPr lvl="0"/>
            <a:r>
              <a:rPr lang="en-US" i="1" dirty="0" smtClean="0"/>
              <a:t>Manual on Global Performance of the Air Navigation System, Part I – Global Performance and Part II- Performance-Based Transition Guidelines,</a:t>
            </a:r>
            <a:r>
              <a:rPr lang="en-US" dirty="0" smtClean="0"/>
              <a:t> ICAO Doc. 9883, 1</a:t>
            </a:r>
            <a:r>
              <a:rPr lang="en-US" baseline="30000" dirty="0" smtClean="0"/>
              <a:t>st</a:t>
            </a:r>
            <a:r>
              <a:rPr lang="en-US" dirty="0" smtClean="0"/>
              <a:t> Edition 2008</a:t>
            </a:r>
            <a:endParaRPr lang="en-GB" dirty="0" smtClean="0"/>
          </a:p>
          <a:p>
            <a:r>
              <a:rPr lang="en-US" i="1" dirty="0" smtClean="0"/>
              <a:t>Manual on Flight and Flow Information for a Collaborative Environment (FF-ICE), ICAO Doc 9965</a:t>
            </a:r>
          </a:p>
          <a:p>
            <a:r>
              <a:rPr lang="en-US" i="1" dirty="0" smtClean="0"/>
              <a:t>CDM Manual (under review)</a:t>
            </a:r>
            <a:endParaRPr lang="en-GB" dirty="0" smtClean="0"/>
          </a:p>
          <a:p>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21</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3</a:t>
            </a:fld>
            <a:endParaRPr lang="fr-FR"/>
          </a:p>
        </p:txBody>
      </p:sp>
      <p:sp>
        <p:nvSpPr>
          <p:cNvPr id="2" name="Title 1"/>
          <p:cNvSpPr>
            <a:spLocks noGrp="1"/>
          </p:cNvSpPr>
          <p:nvPr>
            <p:ph type="title"/>
          </p:nvPr>
        </p:nvSpPr>
        <p:spPr/>
        <p:txBody>
          <a:bodyPr/>
          <a:lstStyle/>
          <a:p>
            <a:r>
              <a:rPr lang="en-GB" dirty="0" smtClean="0"/>
              <a:t>Overview</a:t>
            </a:r>
            <a:endParaRPr lang="en-GB" dirty="0"/>
          </a:p>
        </p:txBody>
      </p:sp>
      <p:sp>
        <p:nvSpPr>
          <p:cNvPr id="19458" name="Vertical Text Placeholder 2"/>
          <p:cNvSpPr>
            <a:spLocks noGrp="1"/>
          </p:cNvSpPr>
          <p:nvPr>
            <p:ph idx="1"/>
          </p:nvPr>
        </p:nvSpPr>
        <p:spPr/>
        <p:txBody>
          <a:bodyPr/>
          <a:lstStyle/>
          <a:p>
            <a:r>
              <a:rPr lang="en-GB" b="1" dirty="0" smtClean="0"/>
              <a:t>The need</a:t>
            </a:r>
          </a:p>
          <a:p>
            <a:r>
              <a:rPr lang="en-GB" b="1" dirty="0" smtClean="0"/>
              <a:t>What is CDM</a:t>
            </a:r>
          </a:p>
          <a:p>
            <a:r>
              <a:rPr lang="en-GB" b="1" dirty="0" smtClean="0"/>
              <a:t>Requirements</a:t>
            </a:r>
          </a:p>
          <a:p>
            <a:r>
              <a:rPr lang="en-GB" b="1" dirty="0" smtClean="0"/>
              <a:t>Articulating a CDM process</a:t>
            </a:r>
          </a:p>
          <a:p>
            <a:r>
              <a:rPr lang="en-GB" b="1" dirty="0" smtClean="0"/>
              <a:t>Development and operation</a:t>
            </a:r>
          </a:p>
          <a:p>
            <a:r>
              <a:rPr lang="en-GB" b="1" dirty="0" smtClean="0"/>
              <a:t>Benefits</a:t>
            </a: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The need</a:t>
            </a:r>
            <a:endParaRPr lang="en-US" dirty="0"/>
          </a:p>
        </p:txBody>
      </p:sp>
      <p:sp>
        <p:nvSpPr>
          <p:cNvPr id="394243" name="Rectangle 3"/>
          <p:cNvSpPr>
            <a:spLocks noGrp="1" noChangeArrowheads="1"/>
          </p:cNvSpPr>
          <p:nvPr>
            <p:ph idx="1"/>
          </p:nvPr>
        </p:nvSpPr>
        <p:spPr>
          <a:xfrm>
            <a:off x="0" y="1440180"/>
            <a:ext cx="8149590" cy="3657600"/>
          </a:xfrm>
        </p:spPr>
        <p:txBody>
          <a:bodyPr>
            <a:normAutofit fontScale="92500" lnSpcReduction="20000"/>
          </a:bodyPr>
          <a:lstStyle/>
          <a:p>
            <a:pPr algn="just">
              <a:buNone/>
            </a:pPr>
            <a:r>
              <a:rPr lang="en-US" sz="3600" b="1" dirty="0" smtClean="0"/>
              <a:t>Global ATM Operational Concept</a:t>
            </a:r>
          </a:p>
          <a:p>
            <a:pPr algn="just"/>
            <a:r>
              <a:rPr lang="en-US" sz="3600" b="1" dirty="0" smtClean="0"/>
              <a:t>evolution to a holistic, cooperative and collaborative decision-making environment</a:t>
            </a:r>
          </a:p>
          <a:p>
            <a:pPr algn="just"/>
            <a:endParaRPr lang="en-US" sz="3600" b="1" dirty="0" smtClean="0"/>
          </a:p>
          <a:p>
            <a:pPr algn="just"/>
            <a:r>
              <a:rPr lang="en-US" sz="3600" b="1" dirty="0" smtClean="0"/>
              <a:t>expectations of the members of the ATM community would be balanced to achieve the best outcome based on equity and access.</a:t>
            </a:r>
            <a:endParaRPr lang="en-GB"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8" name="Picture 2"/>
          <p:cNvPicPr>
            <a:picLocks noChangeAspect="1" noChangeArrowheads="1"/>
          </p:cNvPicPr>
          <p:nvPr/>
        </p:nvPicPr>
        <p:blipFill>
          <a:blip r:embed="rId3"/>
          <a:srcRect/>
          <a:stretch>
            <a:fillRect/>
          </a:stretch>
        </p:blipFill>
        <p:spPr bwMode="auto">
          <a:xfrm>
            <a:off x="6808030" y="4572000"/>
            <a:ext cx="2335970" cy="19206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The need</a:t>
            </a:r>
            <a:endParaRPr lang="en-US" dirty="0"/>
          </a:p>
        </p:txBody>
      </p:sp>
      <p:sp>
        <p:nvSpPr>
          <p:cNvPr id="394243" name="Rectangle 3"/>
          <p:cNvSpPr>
            <a:spLocks noGrp="1" noChangeArrowheads="1"/>
          </p:cNvSpPr>
          <p:nvPr>
            <p:ph idx="1"/>
          </p:nvPr>
        </p:nvSpPr>
        <p:spPr>
          <a:xfrm>
            <a:off x="0" y="1280160"/>
            <a:ext cx="8149590" cy="3657600"/>
          </a:xfrm>
        </p:spPr>
        <p:txBody>
          <a:bodyPr>
            <a:noAutofit/>
          </a:bodyPr>
          <a:lstStyle/>
          <a:p>
            <a:pPr lvl="0" algn="just"/>
            <a:r>
              <a:rPr lang="en-US" sz="2800" dirty="0" smtClean="0"/>
              <a:t>Come to an agreed vision on the expected results</a:t>
            </a:r>
          </a:p>
          <a:p>
            <a:pPr lvl="0" algn="just"/>
            <a:endParaRPr lang="en-GB" sz="2800" dirty="0" smtClean="0"/>
          </a:p>
          <a:p>
            <a:pPr lvl="0" algn="just"/>
            <a:r>
              <a:rPr lang="en-US" sz="2800" dirty="0" smtClean="0"/>
              <a:t>Ensure that everyone delivers their part of (their contribution to) the required performance</a:t>
            </a:r>
          </a:p>
          <a:p>
            <a:pPr lvl="0" algn="just"/>
            <a:endParaRPr lang="en-GB" sz="2800" dirty="0" smtClean="0"/>
          </a:p>
          <a:p>
            <a:pPr lvl="0" algn="just"/>
            <a:r>
              <a:rPr lang="en-US" sz="2800" dirty="0" smtClean="0"/>
              <a:t>Ensure that everyone uses a compatible approach, method and terminology</a:t>
            </a:r>
          </a:p>
          <a:p>
            <a:pPr lvl="0" algn="just"/>
            <a:endParaRPr lang="en-GB" sz="2800" dirty="0" smtClean="0"/>
          </a:p>
          <a:p>
            <a:pPr lvl="0" algn="just"/>
            <a:r>
              <a:rPr lang="en-US" sz="2800" dirty="0" smtClean="0"/>
              <a:t>Ensure that everyone’s data can be integrated and aggregated to calculate overall indicators and assess system performance at a higher aggregation level.</a:t>
            </a:r>
            <a:endParaRPr lang="en-GB" sz="2800"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 CDM?</a:t>
            </a:r>
            <a:endParaRPr lang="en-US" dirty="0"/>
          </a:p>
        </p:txBody>
      </p:sp>
      <p:sp>
        <p:nvSpPr>
          <p:cNvPr id="394243" name="Rectangle 3"/>
          <p:cNvSpPr>
            <a:spLocks noGrp="1" noChangeArrowheads="1"/>
          </p:cNvSpPr>
          <p:nvPr>
            <p:ph idx="1"/>
          </p:nvPr>
        </p:nvSpPr>
        <p:spPr>
          <a:xfrm>
            <a:off x="0" y="1440180"/>
            <a:ext cx="9144000" cy="4549140"/>
          </a:xfrm>
        </p:spPr>
        <p:txBody>
          <a:bodyPr>
            <a:normAutofit fontScale="92500" lnSpcReduction="20000"/>
          </a:bodyPr>
          <a:lstStyle/>
          <a:p>
            <a:pPr marL="0" indent="0" algn="just"/>
            <a:r>
              <a:rPr lang="en-US" dirty="0" smtClean="0"/>
              <a:t>A supporting process always applied to other activities such as Demand/Capacity Balancing</a:t>
            </a:r>
          </a:p>
          <a:p>
            <a:pPr marL="0" indent="0" algn="just"/>
            <a:endParaRPr lang="en-US" dirty="0" smtClean="0"/>
          </a:p>
          <a:p>
            <a:pPr marL="0" indent="0" algn="just"/>
            <a:r>
              <a:rPr lang="en-US" dirty="0" smtClean="0"/>
              <a:t>It is not an objective but a way to reach the performance objectives of the processes it supports</a:t>
            </a:r>
          </a:p>
          <a:p>
            <a:pPr marL="0" indent="0" algn="just"/>
            <a:endParaRPr lang="en-US" dirty="0" smtClean="0"/>
          </a:p>
          <a:p>
            <a:pPr marL="0" indent="0" algn="just"/>
            <a:r>
              <a:rPr lang="en-US" dirty="0" smtClean="0"/>
              <a:t>Allows all members of the ATM community to participate in ATM decisions that affect them</a:t>
            </a:r>
          </a:p>
          <a:p>
            <a:pPr marL="0" indent="0" algn="just"/>
            <a:endParaRPr lang="en-US" dirty="0" smtClean="0"/>
          </a:p>
          <a:p>
            <a:pPr marL="0" indent="0" algn="just"/>
            <a:r>
              <a:rPr lang="en-US" dirty="0" smtClean="0"/>
              <a:t>Any member can propose a solution</a:t>
            </a:r>
            <a:endParaRPr lang="en-US" b="1" dirty="0" smtClean="0"/>
          </a:p>
        </p:txBody>
      </p:sp>
      <p:sp>
        <p:nvSpPr>
          <p:cNvPr id="5" name="Slide Number Placeholder 4"/>
          <p:cNvSpPr>
            <a:spLocks noGrp="1"/>
          </p:cNvSpPr>
          <p:nvPr>
            <p:ph type="sldNum" sz="quarter" idx="12"/>
          </p:nvPr>
        </p:nvSpPr>
        <p:spPr/>
        <p:txBody>
          <a:bodyPr/>
          <a:lstStyle/>
          <a:p>
            <a:fld id="{C97275D5-4C12-42FF-82D2-635AEC9DB89A}"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 CDM?</a:t>
            </a:r>
            <a:endParaRPr lang="en-US" dirty="0"/>
          </a:p>
        </p:txBody>
      </p:sp>
      <p:sp>
        <p:nvSpPr>
          <p:cNvPr id="394243" name="Rectangle 3"/>
          <p:cNvSpPr>
            <a:spLocks noGrp="1" noChangeArrowheads="1"/>
          </p:cNvSpPr>
          <p:nvPr>
            <p:ph idx="1"/>
          </p:nvPr>
        </p:nvSpPr>
        <p:spPr>
          <a:xfrm>
            <a:off x="0" y="1440180"/>
            <a:ext cx="9144000" cy="4549140"/>
          </a:xfrm>
        </p:spPr>
        <p:txBody>
          <a:bodyPr>
            <a:normAutofit lnSpcReduction="10000"/>
          </a:bodyPr>
          <a:lstStyle/>
          <a:p>
            <a:pPr marL="0" indent="0" algn="just"/>
            <a:r>
              <a:rPr lang="en-US" dirty="0" smtClean="0"/>
              <a:t>Is not limited to any specific domain such as airport or En Route</a:t>
            </a:r>
          </a:p>
          <a:p>
            <a:pPr marL="0" indent="0" algn="just"/>
            <a:endParaRPr lang="en-US" dirty="0" smtClean="0"/>
          </a:p>
          <a:p>
            <a:pPr marL="0" indent="0" algn="just"/>
            <a:r>
              <a:rPr lang="en-US" dirty="0" smtClean="0"/>
              <a:t>May apply to all layers of decision from longer-term planning activities through to real-time operations</a:t>
            </a:r>
          </a:p>
          <a:p>
            <a:pPr marL="0" indent="0" algn="just"/>
            <a:endParaRPr lang="en-US" dirty="0" smtClean="0"/>
          </a:p>
          <a:p>
            <a:pPr marL="0" indent="0" algn="just"/>
            <a:r>
              <a:rPr lang="en-US" dirty="0" smtClean="0"/>
              <a:t>Requires pre-defined and agreed procedures and rules to ensure that collaborative decisions will be made expeditiously and equitably.</a:t>
            </a:r>
          </a:p>
        </p:txBody>
      </p:sp>
      <p:sp>
        <p:nvSpPr>
          <p:cNvPr id="5" name="Slide Number Placeholder 4"/>
          <p:cNvSpPr>
            <a:spLocks noGrp="1"/>
          </p:cNvSpPr>
          <p:nvPr>
            <p:ph type="sldNum" sz="quarter" idx="12"/>
          </p:nvPr>
        </p:nvSpPr>
        <p:spPr/>
        <p:txBody>
          <a:bodyPr/>
          <a:lstStyle/>
          <a:p>
            <a:fld id="{C97275D5-4C12-42FF-82D2-635AEC9DB89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 CDM?</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2" name="Picture 4"/>
          <p:cNvPicPr>
            <a:picLocks noChangeAspect="1" noChangeArrowheads="1"/>
          </p:cNvPicPr>
          <p:nvPr/>
        </p:nvPicPr>
        <p:blipFill>
          <a:blip r:embed="rId3"/>
          <a:srcRect/>
          <a:stretch>
            <a:fillRect/>
          </a:stretch>
        </p:blipFill>
        <p:spPr bwMode="auto">
          <a:xfrm>
            <a:off x="3749040" y="2922270"/>
            <a:ext cx="5394960" cy="3238500"/>
          </a:xfrm>
          <a:prstGeom prst="rect">
            <a:avLst/>
          </a:prstGeom>
          <a:noFill/>
          <a:ln w="9525">
            <a:noFill/>
            <a:miter lim="800000"/>
            <a:headEnd/>
            <a:tailEnd/>
          </a:ln>
        </p:spPr>
      </p:pic>
      <p:sp>
        <p:nvSpPr>
          <p:cNvPr id="10" name="TextBox 9"/>
          <p:cNvSpPr txBox="1"/>
          <p:nvPr/>
        </p:nvSpPr>
        <p:spPr>
          <a:xfrm>
            <a:off x="297180" y="1383030"/>
            <a:ext cx="8561070" cy="1938992"/>
          </a:xfrm>
          <a:prstGeom prst="rect">
            <a:avLst/>
          </a:prstGeom>
          <a:noFill/>
        </p:spPr>
        <p:txBody>
          <a:bodyPr wrap="square" rtlCol="0">
            <a:spAutoFit/>
          </a:bodyPr>
          <a:lstStyle/>
          <a:p>
            <a:pPr algn="just">
              <a:buClr>
                <a:schemeClr val="accent5"/>
              </a:buClr>
              <a:buFont typeface="Arial" pitchFamily="34" charset="0"/>
              <a:buChar char="•"/>
            </a:pPr>
            <a:r>
              <a:rPr lang="en-GB" sz="2400" dirty="0" smtClean="0"/>
              <a:t>Increase level of collaboration when commitment to implementation or understanding of needs has to be high.</a:t>
            </a:r>
          </a:p>
          <a:p>
            <a:pPr algn="just">
              <a:buClr>
                <a:schemeClr val="accent5"/>
              </a:buClr>
              <a:buFont typeface="Arial" pitchFamily="34" charset="0"/>
              <a:buChar char="•"/>
            </a:pPr>
            <a:endParaRPr lang="en-GB" sz="2400" dirty="0" smtClean="0"/>
          </a:p>
          <a:p>
            <a:pPr algn="just">
              <a:buClr>
                <a:schemeClr val="accent5"/>
              </a:buClr>
              <a:buFont typeface="Arial" pitchFamily="34" charset="0"/>
              <a:buChar char="•"/>
            </a:pPr>
            <a:r>
              <a:rPr lang="en-GB" sz="2400" dirty="0" smtClean="0"/>
              <a:t>High decision value and complexity are clear pointers toward more collaboration.</a:t>
            </a:r>
            <a:endParaRPr lang="en-GB"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ATM Requirements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5047536"/>
          </a:xfrm>
          <a:prstGeom prst="rect">
            <a:avLst/>
          </a:prstGeom>
        </p:spPr>
        <p:txBody>
          <a:bodyPr wrap="square">
            <a:spAutoFit/>
          </a:bodyPr>
          <a:lstStyle/>
          <a:p>
            <a:pPr lvl="0" algn="just">
              <a:buFont typeface="Arial" pitchFamily="34" charset="0"/>
              <a:buChar char="•"/>
            </a:pPr>
            <a:r>
              <a:rPr lang="en-US" sz="2800" dirty="0" smtClean="0"/>
              <a:t>Ensure that airspace users are included in all aspects of airspace management via the </a:t>
            </a:r>
            <a:r>
              <a:rPr lang="en-US" sz="2800" b="1" dirty="0" smtClean="0"/>
              <a:t>collaborative</a:t>
            </a:r>
            <a:r>
              <a:rPr lang="en-US" sz="2800" dirty="0" smtClean="0"/>
              <a:t> </a:t>
            </a:r>
            <a:r>
              <a:rPr lang="en-US" sz="2800" b="1" dirty="0" smtClean="0"/>
              <a:t>decision making </a:t>
            </a:r>
            <a:r>
              <a:rPr lang="en-US" sz="2800" dirty="0" smtClean="0"/>
              <a:t>process [R15]</a:t>
            </a:r>
          </a:p>
          <a:p>
            <a:pPr lvl="0" algn="just"/>
            <a:endParaRPr lang="en-GB" sz="2800" dirty="0" smtClean="0"/>
          </a:p>
          <a:p>
            <a:pPr lvl="0" algn="just">
              <a:buFont typeface="Arial" pitchFamily="34" charset="0"/>
              <a:buChar char="•"/>
            </a:pPr>
            <a:r>
              <a:rPr lang="en-US" sz="2800" dirty="0" smtClean="0"/>
              <a:t>Manage all airspace, and where necessary, be responsible for amending priorities relating to access and equity that may have been established for particular volumes of airspace. Where such authority is exercised, it shall be subject to rules or procedures established through </a:t>
            </a:r>
            <a:r>
              <a:rPr lang="en-US" sz="2800" b="1" dirty="0" smtClean="0"/>
              <a:t>collaborative decision making </a:t>
            </a:r>
            <a:r>
              <a:rPr lang="en-US" sz="2800" dirty="0" smtClean="0"/>
              <a:t>[R18] </a:t>
            </a:r>
            <a:endParaRPr lang="en-GB" sz="2800" dirty="0" smtClean="0"/>
          </a:p>
          <a:p>
            <a:pPr algn="just">
              <a:lnSpc>
                <a:spcPct val="150000"/>
              </a:lnSpc>
              <a:buFont typeface="Arial" pitchFamily="34" charset="0"/>
              <a:buChar char="•"/>
            </a:pPr>
            <a:endParaRPr lang="en-GB" sz="2800" b="1"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90440-5E50-4DEE-BBF6-D3D9C4C77E23}"/>
</file>

<file path=customXml/itemProps2.xml><?xml version="1.0" encoding="utf-8"?>
<ds:datastoreItem xmlns:ds="http://schemas.openxmlformats.org/officeDocument/2006/customXml" ds:itemID="{93F91B67-2E86-476F-9805-1494A5223BE8}"/>
</file>

<file path=customXml/itemProps3.xml><?xml version="1.0" encoding="utf-8"?>
<ds:datastoreItem xmlns:ds="http://schemas.openxmlformats.org/officeDocument/2006/customXml" ds:itemID="{F74A8558-0F6A-4AA2-BA94-8A61DF91776F}"/>
</file>

<file path=docProps/app.xml><?xml version="1.0" encoding="utf-8"?>
<Properties xmlns="http://schemas.openxmlformats.org/officeDocument/2006/extended-properties" xmlns:vt="http://schemas.openxmlformats.org/officeDocument/2006/docPropsVTypes">
  <TotalTime>548</TotalTime>
  <Words>978</Words>
  <Application>Microsoft Office PowerPoint</Application>
  <PresentationFormat>On-screen Show (4:3)</PresentationFormat>
  <Paragraphs>163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ICAO</vt:lpstr>
      <vt:lpstr>                Collaborative Decision Making  (CDM)  Saulo Da Silva  </vt:lpstr>
      <vt:lpstr>Objective</vt:lpstr>
      <vt:lpstr>Overview</vt:lpstr>
      <vt:lpstr>The need</vt:lpstr>
      <vt:lpstr>The need</vt:lpstr>
      <vt:lpstr>What is CDM?</vt:lpstr>
      <vt:lpstr>What is CDM?</vt:lpstr>
      <vt:lpstr>What is CDM?</vt:lpstr>
      <vt:lpstr>ATM Requirements</vt:lpstr>
      <vt:lpstr>ATM Requirements</vt:lpstr>
      <vt:lpstr>Articulating a CDM PROCESS</vt:lpstr>
      <vt:lpstr>Development and operation of a CDM</vt:lpstr>
      <vt:lpstr> </vt:lpstr>
      <vt:lpstr>        CDM analysis </vt:lpstr>
      <vt:lpstr>      CDM specification and verification </vt:lpstr>
      <vt:lpstr>         CDM Performance Case  </vt:lpstr>
      <vt:lpstr>         CDM Implementation and validation </vt:lpstr>
      <vt:lpstr>          CDM operation, maintenance and improvement </vt:lpstr>
      <vt:lpstr>          Areas of application</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Descent Operations  (CDO)  ICAO Doc 9931</dc:title>
  <dc:creator>D Test</dc:creator>
  <cp:lastModifiedBy>Sudarshan, Hindupur</cp:lastModifiedBy>
  <cp:revision>31</cp:revision>
  <dcterms:created xsi:type="dcterms:W3CDTF">2012-01-20T15:27:56Z</dcterms:created>
  <dcterms:modified xsi:type="dcterms:W3CDTF">2012-07-26T21:05:25Z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