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4" d="100"/>
          <a:sy n="54" d="100"/>
        </p:scale>
        <p:origin x="-8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6"/>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330905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26458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2765425"/>
          </a:xfrm>
        </p:spPr>
        <p:txBody>
          <a:bodyPr/>
          <a:lstStyle/>
          <a:p>
            <a:r>
              <a:rPr lang="en-US" b="1" dirty="0" smtClean="0"/>
              <a:t>Aviation System Block Upgrades</a:t>
            </a:r>
            <a:r>
              <a:rPr lang="en-GB" dirty="0" smtClean="0"/>
              <a:t/>
            </a:r>
            <a:br>
              <a:rPr lang="en-GB" dirty="0" smtClean="0"/>
            </a:br>
            <a:r>
              <a:rPr lang="en-GB" dirty="0" smtClean="0"/>
              <a:t>Module N° B0-10/PIA 3</a:t>
            </a:r>
            <a:r>
              <a:rPr lang="en-GB" sz="4800" dirty="0" smtClean="0"/>
              <a:t/>
            </a:r>
            <a:br>
              <a:rPr lang="en-GB" sz="4800" dirty="0" smtClean="0"/>
            </a:br>
            <a:r>
              <a:rPr lang="en-GB" sz="1600" dirty="0" smtClean="0"/>
              <a:t> </a:t>
            </a:r>
            <a:r>
              <a:rPr lang="en-US" sz="2800" b="1" dirty="0" smtClean="0"/>
              <a:t>Improved Operations through Enhanced En-Route Trajectories</a:t>
            </a:r>
            <a:br>
              <a:rPr lang="en-US" sz="2800" b="1" dirty="0" smtClean="0"/>
            </a:br>
            <a:r>
              <a:rPr lang="en-US" sz="2800" b="1" dirty="0" smtClean="0"/>
              <a:t/>
            </a:r>
            <a:br>
              <a:rPr lang="en-US" sz="2800" b="1" dirty="0" smtClean="0"/>
            </a:br>
            <a:endParaRPr lang="en-GB" sz="2800" b="1" dirty="0"/>
          </a:p>
        </p:txBody>
      </p:sp>
      <p:sp>
        <p:nvSpPr>
          <p:cNvPr id="3" name="Rectangle 2"/>
          <p:cNvSpPr/>
          <p:nvPr/>
        </p:nvSpPr>
        <p:spPr>
          <a:xfrm>
            <a:off x="5334000" y="1752600"/>
            <a:ext cx="35814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-WP/24 </a:t>
            </a:r>
            <a:r>
              <a:rPr lang="en-GB" dirty="0" smtClean="0">
                <a:latin typeface="Times New Roman" pitchFamily="18" charset="0"/>
                <a:cs typeface="Times New Roman" pitchFamily="18" charset="0"/>
              </a:rPr>
              <a:t>A</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600200" y="5867400"/>
            <a:ext cx="62484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295400"/>
            <a:ext cx="8610600" cy="5181600"/>
          </a:xfrm>
        </p:spPr>
        <p:txBody>
          <a:bodyPr>
            <a:noAutofit/>
          </a:bodyPr>
          <a:lstStyle/>
          <a:p>
            <a:r>
              <a:rPr lang="en-GB" sz="1800" b="1" i="1" dirty="0" smtClean="0"/>
              <a:t>Standards</a:t>
            </a:r>
          </a:p>
          <a:p>
            <a:pPr lvl="1"/>
            <a:r>
              <a:rPr lang="en-GB" sz="1400" dirty="0" smtClean="0"/>
              <a:t>ICAO Doc 4444, </a:t>
            </a:r>
            <a:r>
              <a:rPr lang="en-GB" sz="1400" i="1" dirty="0" smtClean="0"/>
              <a:t>Procedures for Air Navigation Services — Air Traffic Management</a:t>
            </a:r>
            <a:r>
              <a:rPr lang="en-GB" sz="1400" dirty="0" smtClean="0"/>
              <a:t>, Chapter 5</a:t>
            </a:r>
          </a:p>
          <a:p>
            <a:r>
              <a:rPr lang="en-GB" sz="1800" b="1" i="1" dirty="0" smtClean="0"/>
              <a:t>Procedures: </a:t>
            </a:r>
            <a:r>
              <a:rPr lang="en-GB" sz="1400" dirty="0" smtClean="0"/>
              <a:t>Nil</a:t>
            </a:r>
          </a:p>
          <a:p>
            <a:r>
              <a:rPr lang="en-GB" sz="1800" b="1" i="1" dirty="0" smtClean="0"/>
              <a:t>Guidance Material</a:t>
            </a:r>
          </a:p>
          <a:p>
            <a:pPr lvl="1"/>
            <a:r>
              <a:rPr lang="en-GB" sz="1400" dirty="0" smtClean="0"/>
              <a:t>ICAO Doc 9426, </a:t>
            </a:r>
            <a:r>
              <a:rPr lang="en-GB" sz="1400" i="1" dirty="0" smtClean="0"/>
              <a:t>Air Traffic Services Planning Manual;</a:t>
            </a:r>
            <a:r>
              <a:rPr lang="en-GB" sz="1400" dirty="0" smtClean="0"/>
              <a:t> </a:t>
            </a:r>
          </a:p>
          <a:p>
            <a:pPr lvl="1"/>
            <a:r>
              <a:rPr lang="en-GB" sz="1400" dirty="0" smtClean="0"/>
              <a:t>ICAO Doc 9554, </a:t>
            </a:r>
            <a:r>
              <a:rPr lang="en-GB" sz="1400" i="1" dirty="0" smtClean="0"/>
              <a:t>Manual Concerning Safety Measures Relating to Military Activities Potentially Hazardous to Civil Aircraft Operations;</a:t>
            </a:r>
            <a:endParaRPr lang="en-GB" sz="1400" dirty="0" smtClean="0"/>
          </a:p>
          <a:p>
            <a:pPr lvl="1"/>
            <a:r>
              <a:rPr lang="en-GB" sz="1400" dirty="0" smtClean="0"/>
              <a:t>ICAO Doc 9613, </a:t>
            </a:r>
            <a:r>
              <a:rPr lang="en-GB" sz="1400" i="1" dirty="0" smtClean="0"/>
              <a:t>Performance-based Navigation (PBN) Manual;</a:t>
            </a:r>
            <a:endParaRPr lang="en-GB" sz="1400" dirty="0" smtClean="0"/>
          </a:p>
          <a:p>
            <a:pPr lvl="1"/>
            <a:r>
              <a:rPr lang="en-GB" sz="1400" dirty="0" smtClean="0"/>
              <a:t>ICAO Doc 9689, </a:t>
            </a:r>
            <a:r>
              <a:rPr lang="en-GB" sz="1400" i="1" dirty="0" smtClean="0"/>
              <a:t>Manual on Airspace Planning Methodology for the Determination of Separation Minima;</a:t>
            </a:r>
            <a:endParaRPr lang="en-GB" sz="1400" dirty="0" smtClean="0"/>
          </a:p>
          <a:p>
            <a:pPr lvl="1"/>
            <a:r>
              <a:rPr lang="en-GB" sz="1400" dirty="0" smtClean="0"/>
              <a:t>ICAO Global Collaborative Decision Making (CDM) Guidelines (under development);</a:t>
            </a:r>
          </a:p>
          <a:p>
            <a:pPr lvl="1"/>
            <a:r>
              <a:rPr lang="en-GB" sz="1400" dirty="0" smtClean="0"/>
              <a:t>ICAO Circular 330 AN/189, </a:t>
            </a:r>
            <a:r>
              <a:rPr lang="en-GB" sz="1400" i="1" dirty="0" smtClean="0"/>
              <a:t>Civil/Military Cooperation in Air Traffic Management.</a:t>
            </a:r>
            <a:endParaRPr lang="en-GB" sz="1400" dirty="0" smtClean="0"/>
          </a:p>
          <a:p>
            <a:r>
              <a:rPr lang="en-GB" sz="1800" b="1" i="1" dirty="0" smtClean="0"/>
              <a:t>Approval Documents</a:t>
            </a:r>
          </a:p>
          <a:p>
            <a:pPr lvl="1"/>
            <a:r>
              <a:rPr lang="en-GB" sz="1200" dirty="0" smtClean="0"/>
              <a:t>ICAO Doc 9426, </a:t>
            </a:r>
            <a:r>
              <a:rPr lang="en-GB" sz="1200" i="1" dirty="0" smtClean="0"/>
              <a:t>Air Traffic Services Planning Manual</a:t>
            </a:r>
            <a:r>
              <a:rPr lang="en-GB" sz="1200" dirty="0" smtClean="0"/>
              <a:t>;</a:t>
            </a:r>
          </a:p>
          <a:p>
            <a:pPr lvl="1"/>
            <a:r>
              <a:rPr lang="en-GB" sz="1200" dirty="0" smtClean="0"/>
              <a:t>ICAO Doc 9689, </a:t>
            </a:r>
            <a:r>
              <a:rPr lang="en-GB" sz="1200" i="1" dirty="0" smtClean="0"/>
              <a:t>Manual on Airspace Planning Methodology for the Determination of Separation Minima;</a:t>
            </a:r>
            <a:endParaRPr lang="en-GB" sz="1200" dirty="0" smtClean="0"/>
          </a:p>
          <a:p>
            <a:pPr lvl="1"/>
            <a:r>
              <a:rPr lang="en-GB" sz="1200" dirty="0" smtClean="0"/>
              <a:t>ICAO Doc 9613, </a:t>
            </a:r>
            <a:r>
              <a:rPr lang="en-GB" sz="1200" i="1" dirty="0" smtClean="0"/>
              <a:t>Performance-based Navigation (PBN) Manual</a:t>
            </a:r>
            <a:r>
              <a:rPr lang="en-GB" sz="1200" dirty="0" smtClean="0"/>
              <a:t>;</a:t>
            </a:r>
          </a:p>
          <a:p>
            <a:pPr lvl="1"/>
            <a:r>
              <a:rPr lang="en-GB" sz="1200" dirty="0" smtClean="0"/>
              <a:t>ICAO Doc 9554, </a:t>
            </a:r>
            <a:r>
              <a:rPr lang="en-GB" sz="1200" i="1" dirty="0" smtClean="0"/>
              <a:t>Manual Concerning Safety Measures Relating to Military Activities Potentially Hazardous to Civil Aircraft Operations</a:t>
            </a:r>
            <a:r>
              <a:rPr lang="en-GB" sz="1200" dirty="0" smtClean="0"/>
              <a:t>;</a:t>
            </a:r>
          </a:p>
          <a:p>
            <a:pPr lvl="1"/>
            <a:r>
              <a:rPr lang="en-GB" sz="1200" dirty="0" smtClean="0"/>
              <a:t>ICAO Global Collaborative Decision Making (CDM) Guidelines (under development)</a:t>
            </a:r>
          </a:p>
          <a:p>
            <a:pPr lvl="1"/>
            <a:r>
              <a:rPr lang="en-GB" sz="1200" dirty="0" smtClean="0"/>
              <a:t>ICAO Circular 330 AN/189 Civil/Military Cooperation in Air Traffic Management</a:t>
            </a:r>
            <a:endParaRPr lang="en-GB" sz="1200"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143000"/>
            <a:ext cx="7848600" cy="1066800"/>
          </a:xfrm>
        </p:spPr>
        <p:txBody>
          <a:bodyPr>
            <a:noAutofit/>
          </a:bodyPr>
          <a:lstStyle/>
          <a:p>
            <a:pPr marL="117475" indent="-117475">
              <a:buNone/>
            </a:pPr>
            <a:r>
              <a:rPr lang="en-US" sz="3600" b="1" dirty="0" smtClean="0"/>
              <a:t> </a:t>
            </a:r>
            <a:r>
              <a:rPr lang="en-US" b="1" dirty="0" smtClean="0"/>
              <a:t>Improved Operations through Enhanced En-Route Trajectories</a:t>
            </a:r>
            <a:endParaRPr lang="en-US"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Implementation                   - Benefits and Elements</a:t>
            </a:r>
            <a:endParaRPr lang="en-GB" sz="2000" dirty="0"/>
          </a:p>
        </p:txBody>
      </p:sp>
      <p:graphicFrame>
        <p:nvGraphicFramePr>
          <p:cNvPr id="7" name="Table 6"/>
          <p:cNvGraphicFramePr>
            <a:graphicFrameLocks noGrp="1"/>
          </p:cNvGraphicFramePr>
          <p:nvPr/>
        </p:nvGraphicFramePr>
        <p:xfrm>
          <a:off x="457200" y="22860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8" name="Rectangle 7"/>
          <p:cNvSpPr/>
          <p:nvPr/>
        </p:nvSpPr>
        <p:spPr>
          <a:xfrm>
            <a:off x="228600" y="3886200"/>
            <a:ext cx="8763000" cy="2123658"/>
          </a:xfrm>
          <a:prstGeom prst="rect">
            <a:avLst/>
          </a:prstGeom>
        </p:spPr>
        <p:txBody>
          <a:bodyPr wrap="square">
            <a:spAutoFit/>
          </a:bodyPr>
          <a:lstStyle/>
          <a:p>
            <a:pPr lvl="0"/>
            <a:r>
              <a:rPr lang="en-GB" sz="2200" b="1" dirty="0" smtClean="0">
                <a:solidFill>
                  <a:srgbClr val="00B050"/>
                </a:solidFill>
              </a:rPr>
              <a:t>Elements: </a:t>
            </a:r>
          </a:p>
          <a:p>
            <a:pPr lvl="1"/>
            <a:r>
              <a:rPr lang="en-GB" sz="2200" b="1" dirty="0" smtClean="0">
                <a:solidFill>
                  <a:srgbClr val="00B050"/>
                </a:solidFill>
              </a:rPr>
              <a:t>1. Airspace planning and application of CDM </a:t>
            </a:r>
            <a:r>
              <a:rPr lang="en-US" sz="2200" b="1" dirty="0" smtClean="0">
                <a:solidFill>
                  <a:srgbClr val="00B050"/>
                </a:solidFill>
              </a:rPr>
              <a:t> </a:t>
            </a:r>
            <a:endParaRPr lang="en-GB" sz="2200" b="1" dirty="0" smtClean="0">
              <a:solidFill>
                <a:srgbClr val="00B050"/>
              </a:solidFill>
            </a:endParaRPr>
          </a:p>
          <a:p>
            <a:pPr marL="692150" lvl="1" indent="-234950"/>
            <a:r>
              <a:rPr lang="en-GB" sz="2200" b="1" dirty="0" smtClean="0">
                <a:solidFill>
                  <a:srgbClr val="00B050"/>
                </a:solidFill>
              </a:rPr>
              <a:t>2. Flexible Use of Airspace</a:t>
            </a:r>
          </a:p>
          <a:p>
            <a:pPr lvl="1"/>
            <a:r>
              <a:rPr lang="en-GB" sz="2200" b="1" dirty="0" smtClean="0">
                <a:solidFill>
                  <a:srgbClr val="00B050"/>
                </a:solidFill>
              </a:rPr>
              <a:t>3. Flexible Routing –Enroute PBN</a:t>
            </a:r>
          </a:p>
          <a:p>
            <a:pPr lvl="1">
              <a:buNone/>
            </a:pPr>
            <a:endParaRPr lang="en-GB" sz="2200" b="1" dirty="0" smtClean="0">
              <a:solidFill>
                <a:srgbClr val="00B050"/>
              </a:solidFill>
            </a:endParaRPr>
          </a:p>
          <a:p>
            <a:pPr lvl="1">
              <a:buNone/>
            </a:pPr>
            <a:r>
              <a:rPr lang="en-GB" sz="22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dirty="0"/>
          </a:p>
        </p:txBody>
      </p:sp>
      <p:sp>
        <p:nvSpPr>
          <p:cNvPr id="3" name="Title 2"/>
          <p:cNvSpPr>
            <a:spLocks noGrp="1"/>
          </p:cNvSpPr>
          <p:nvPr>
            <p:ph type="title"/>
          </p:nvPr>
        </p:nvSpPr>
        <p:spPr/>
        <p:txBody>
          <a:bodyPr/>
          <a:lstStyle/>
          <a:p>
            <a:r>
              <a:rPr lang="en-GB" sz="3200" dirty="0" smtClean="0"/>
              <a:t>Module N° B0-10</a:t>
            </a:r>
            <a:r>
              <a:rPr lang="en-GB" sz="6000" dirty="0" smtClean="0"/>
              <a:t/>
            </a:r>
            <a:br>
              <a:rPr lang="en-GB" sz="6000" dirty="0" smtClean="0"/>
            </a:br>
            <a:r>
              <a:rPr lang="en-US" sz="2000" b="1" dirty="0" smtClean="0"/>
              <a:t>Improved Operations through Enhanced En-Route Trajectories</a:t>
            </a:r>
            <a:endParaRPr lang="en-GB" sz="2800" b="1" dirty="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graphicFrame>
        <p:nvGraphicFramePr>
          <p:cNvPr id="11" name="Table 10"/>
          <p:cNvGraphicFramePr>
            <a:graphicFrameLocks noGrp="1"/>
          </p:cNvGraphicFramePr>
          <p:nvPr/>
        </p:nvGraphicFramePr>
        <p:xfrm>
          <a:off x="152400" y="1174672"/>
          <a:ext cx="8839199" cy="5210888"/>
        </p:xfrm>
        <a:graphic>
          <a:graphicData uri="http://schemas.openxmlformats.org/drawingml/2006/table">
            <a:tbl>
              <a:tblPr>
                <a:tableStyleId>{B301B821-A1FF-4177-AEE7-76D212191A09}</a:tableStyleId>
              </a:tblPr>
              <a:tblGrid>
                <a:gridCol w="2819400"/>
                <a:gridCol w="2920329"/>
                <a:gridCol w="3099470"/>
              </a:tblGrid>
              <a:tr h="710904">
                <a:tc>
                  <a:txBody>
                    <a:bodyPr/>
                    <a:lstStyle/>
                    <a:p>
                      <a:pPr marL="0" marR="0" algn="just">
                        <a:spcBef>
                          <a:spcPts val="0"/>
                        </a:spcBef>
                        <a:spcAft>
                          <a:spcPts val="600"/>
                        </a:spcAft>
                      </a:pPr>
                      <a:r>
                        <a:rPr lang="en-GB" sz="1300" b="1" dirty="0"/>
                        <a:t>Summary</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800" kern="1200" dirty="0" smtClean="0">
                          <a:solidFill>
                            <a:schemeClr val="dk1"/>
                          </a:solidFill>
                          <a:latin typeface="+mn-lt"/>
                          <a:ea typeface="+mn-ea"/>
                          <a:cs typeface="+mn-cs"/>
                        </a:rPr>
                        <a:t>To allow the use of airspace which would otherwise be segregated (i.e. military airspace) along with flexible routing (Enroute-PBN)</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adjusted for specific traffic patterns. </a:t>
                      </a:r>
                      <a:endParaRPr lang="en-GB" sz="1800" dirty="0">
                        <a:latin typeface="+mn-lt"/>
                        <a:ea typeface="Times New Roman"/>
                        <a:cs typeface="Times New Roman"/>
                      </a:endParaRPr>
                    </a:p>
                  </a:txBody>
                  <a:tcPr marL="53318" marR="53318" marT="0" marB="0"/>
                </a:tc>
                <a:tc hMerge="1">
                  <a:txBody>
                    <a:bodyPr/>
                    <a:lstStyle/>
                    <a:p>
                      <a:endParaRPr lang="en-GB"/>
                    </a:p>
                  </a:txBody>
                  <a:tcPr/>
                </a:tc>
              </a:tr>
              <a:tr h="236968">
                <a:tc>
                  <a:txBody>
                    <a:bodyPr/>
                    <a:lstStyle/>
                    <a:p>
                      <a:pPr marL="0" marR="0" algn="just">
                        <a:spcBef>
                          <a:spcPts val="0"/>
                        </a:spcBef>
                        <a:spcAft>
                          <a:spcPts val="600"/>
                        </a:spcAft>
                      </a:pPr>
                      <a:r>
                        <a:rPr lang="en-GB" sz="1300" b="1" dirty="0"/>
                        <a:t>Main Performance Impact</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smtClean="0"/>
                        <a:t>-KPA01 </a:t>
                      </a:r>
                      <a:r>
                        <a:rPr lang="en-GB" sz="1300" dirty="0"/>
                        <a:t>Access &amp; </a:t>
                      </a:r>
                      <a:r>
                        <a:rPr lang="en-GB" sz="1300" dirty="0" smtClean="0"/>
                        <a:t>Equity        -KPA02 Capacity      </a:t>
                      </a:r>
                      <a:r>
                        <a:rPr lang="en-GB" sz="1300" baseline="0" dirty="0" smtClean="0"/>
                        <a:t>     </a:t>
                      </a:r>
                      <a:r>
                        <a:rPr lang="en-GB" sz="1300" dirty="0" smtClean="0"/>
                        <a:t>-KPA04 Efficiency </a:t>
                      </a:r>
                    </a:p>
                    <a:p>
                      <a:pPr marL="0" marR="0" algn="just">
                        <a:spcBef>
                          <a:spcPts val="0"/>
                        </a:spcBef>
                        <a:spcAft>
                          <a:spcPts val="600"/>
                        </a:spcAft>
                      </a:pPr>
                      <a:r>
                        <a:rPr lang="en-GB" sz="1300" dirty="0" smtClean="0"/>
                        <a:t>-KPA05 Environment             </a:t>
                      </a:r>
                      <a:r>
                        <a:rPr lang="en-GB" sz="1300" baseline="0" dirty="0" smtClean="0"/>
                        <a:t> </a:t>
                      </a:r>
                      <a:r>
                        <a:rPr lang="en-GB" sz="1300" dirty="0" smtClean="0"/>
                        <a:t>-KPA06 Flexibility         -KPA09 </a:t>
                      </a:r>
                      <a:r>
                        <a:rPr lang="en-GB" sz="1300" dirty="0"/>
                        <a:t>Predictability</a:t>
                      </a:r>
                      <a:endParaRPr lang="en-GB" sz="1300" dirty="0">
                        <a:latin typeface="+mn-lt"/>
                        <a:ea typeface="Times New Roman"/>
                        <a:cs typeface="Times New Roman"/>
                      </a:endParaRPr>
                    </a:p>
                  </a:txBody>
                  <a:tcPr marL="53318" marR="53318" marT="0" marB="0"/>
                </a:tc>
                <a:tc hMerge="1">
                  <a:txBody>
                    <a:bodyPr/>
                    <a:lstStyle/>
                    <a:p>
                      <a:endParaRPr lang="en-GB"/>
                    </a:p>
                  </a:txBody>
                  <a:tcPr/>
                </a:tc>
              </a:tr>
              <a:tr h="355452">
                <a:tc>
                  <a:txBody>
                    <a:bodyPr/>
                    <a:lstStyle/>
                    <a:p>
                      <a:pPr marL="0" marR="0" algn="l">
                        <a:spcBef>
                          <a:spcPts val="0"/>
                        </a:spcBef>
                        <a:spcAft>
                          <a:spcPts val="600"/>
                        </a:spcAft>
                      </a:pPr>
                      <a:r>
                        <a:rPr lang="en-GB" sz="1300" b="1" dirty="0"/>
                        <a:t>Operating Environment/Phases of Flight</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a:t>En-route, </a:t>
                      </a:r>
                      <a:r>
                        <a:rPr lang="en-GB" sz="1300" kern="1200" dirty="0" smtClean="0"/>
                        <a:t>TMA</a:t>
                      </a:r>
                      <a:endParaRPr lang="en-GB" sz="1300" dirty="0">
                        <a:latin typeface="+mn-lt"/>
                        <a:ea typeface="Times New Roman"/>
                        <a:cs typeface="Times New Roman"/>
                      </a:endParaRPr>
                    </a:p>
                  </a:txBody>
                  <a:tcPr marL="53318" marR="53318" marT="0" marB="0"/>
                </a:tc>
                <a:tc hMerge="1">
                  <a:txBody>
                    <a:bodyPr/>
                    <a:lstStyle/>
                    <a:p>
                      <a:endParaRPr lang="en-GB"/>
                    </a:p>
                  </a:txBody>
                  <a:tcPr/>
                </a:tc>
              </a:tr>
              <a:tr h="651662">
                <a:tc>
                  <a:txBody>
                    <a:bodyPr/>
                    <a:lstStyle/>
                    <a:p>
                      <a:pPr marL="0" marR="0" algn="just">
                        <a:spcBef>
                          <a:spcPts val="0"/>
                        </a:spcBef>
                        <a:spcAft>
                          <a:spcPts val="600"/>
                        </a:spcAft>
                      </a:pPr>
                      <a:r>
                        <a:rPr lang="en-GB" sz="1300" b="1" dirty="0"/>
                        <a:t>Applicability Considerations</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smtClean="0"/>
                        <a:t>en-route </a:t>
                      </a:r>
                      <a:r>
                        <a:rPr lang="en-GB" sz="1300" dirty="0" err="1" smtClean="0"/>
                        <a:t>airspace.The</a:t>
                      </a:r>
                      <a:r>
                        <a:rPr lang="en-GB" sz="1300" dirty="0" smtClean="0"/>
                        <a:t> </a:t>
                      </a:r>
                      <a:r>
                        <a:rPr lang="en-GB" sz="1300" dirty="0"/>
                        <a:t>larger the size of the concerned airspace the greater the benefits, in particular for </a:t>
                      </a:r>
                      <a:r>
                        <a:rPr lang="en-GB" sz="1300" dirty="0" err="1"/>
                        <a:t>flextrack</a:t>
                      </a:r>
                      <a:r>
                        <a:rPr lang="en-GB" sz="1300" dirty="0"/>
                        <a:t> aspects. Benefits accrue to individual flights and flows</a:t>
                      </a:r>
                      <a:r>
                        <a:rPr lang="en-GB" sz="1300" dirty="0" smtClean="0"/>
                        <a:t>. Application </a:t>
                      </a:r>
                      <a:r>
                        <a:rPr lang="en-GB" sz="1300" dirty="0"/>
                        <a:t>will naturally span over a long period as traffic develops. Its features can be introduced starting with the simplest ones.</a:t>
                      </a:r>
                      <a:endParaRPr lang="en-GB" sz="1300" dirty="0">
                        <a:latin typeface="+mn-lt"/>
                        <a:ea typeface="Times New Roman"/>
                        <a:cs typeface="Times New Roman"/>
                      </a:endParaRPr>
                    </a:p>
                  </a:txBody>
                  <a:tcPr marL="53318" marR="53318" marT="0" marB="0"/>
                </a:tc>
                <a:tc hMerge="1">
                  <a:txBody>
                    <a:bodyPr/>
                    <a:lstStyle/>
                    <a:p>
                      <a:endParaRPr lang="en-GB"/>
                    </a:p>
                  </a:txBody>
                  <a:tcPr/>
                </a:tc>
              </a:tr>
              <a:tr h="473936">
                <a:tc>
                  <a:txBody>
                    <a:bodyPr/>
                    <a:lstStyle/>
                    <a:p>
                      <a:pPr marL="0" marR="0" algn="l">
                        <a:spcBef>
                          <a:spcPts val="0"/>
                        </a:spcBef>
                        <a:spcAft>
                          <a:spcPts val="600"/>
                        </a:spcAft>
                      </a:pPr>
                      <a:r>
                        <a:rPr lang="en-GB" sz="1300" b="1" dirty="0"/>
                        <a:t>Global Concept Component(s)</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a:t>AOM – Airspace Organisation &amp; Management</a:t>
                      </a:r>
                    </a:p>
                    <a:p>
                      <a:pPr marL="0" marR="0" algn="just">
                        <a:spcBef>
                          <a:spcPts val="0"/>
                        </a:spcBef>
                        <a:spcAft>
                          <a:spcPts val="600"/>
                        </a:spcAft>
                      </a:pPr>
                      <a:r>
                        <a:rPr lang="en-GB" sz="1300" dirty="0" smtClean="0"/>
                        <a:t>AUO– </a:t>
                      </a:r>
                      <a:r>
                        <a:rPr lang="en-GB" sz="1300" dirty="0"/>
                        <a:t>Airspace Users </a:t>
                      </a:r>
                      <a:r>
                        <a:rPr lang="en-GB" sz="1300" dirty="0" smtClean="0"/>
                        <a:t>Operations            DCB </a:t>
                      </a:r>
                      <a:r>
                        <a:rPr lang="en-GB" sz="1300" dirty="0"/>
                        <a:t>– Demand-Capacity Balancing</a:t>
                      </a:r>
                      <a:endParaRPr lang="en-GB" sz="1300" dirty="0">
                        <a:latin typeface="+mn-lt"/>
                        <a:ea typeface="Times New Roman"/>
                        <a:cs typeface="Times New Roman"/>
                      </a:endParaRPr>
                    </a:p>
                  </a:txBody>
                  <a:tcPr marL="53318" marR="53318" marT="0" marB="0"/>
                </a:tc>
                <a:tc hMerge="1">
                  <a:txBody>
                    <a:bodyPr/>
                    <a:lstStyle/>
                    <a:p>
                      <a:endParaRPr lang="en-GB"/>
                    </a:p>
                  </a:txBody>
                  <a:tcPr/>
                </a:tc>
              </a:tr>
              <a:tr h="808912">
                <a:tc>
                  <a:txBody>
                    <a:bodyPr/>
                    <a:lstStyle/>
                    <a:p>
                      <a:pPr marL="0" marR="0" algn="just">
                        <a:spcBef>
                          <a:spcPts val="0"/>
                        </a:spcBef>
                        <a:spcAft>
                          <a:spcPts val="600"/>
                        </a:spcAft>
                      </a:pPr>
                      <a:r>
                        <a:rPr lang="en-GB" sz="1300" b="1" dirty="0"/>
                        <a:t>Global Plan Initiatives </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kern="1200" dirty="0" smtClean="0"/>
                        <a:t>GPI</a:t>
                      </a:r>
                      <a:r>
                        <a:rPr lang="en-GB" sz="1300" dirty="0" smtClean="0"/>
                        <a:t>-1 </a:t>
                      </a:r>
                      <a:r>
                        <a:rPr lang="en-GB" sz="1300" dirty="0"/>
                        <a:t>Flexible use of airspace </a:t>
                      </a:r>
                      <a:endParaRPr lang="en-GB" sz="1300" dirty="0" smtClean="0"/>
                    </a:p>
                    <a:p>
                      <a:pPr marL="0" marR="0" algn="just">
                        <a:spcBef>
                          <a:spcPts val="0"/>
                        </a:spcBef>
                        <a:spcAft>
                          <a:spcPts val="600"/>
                        </a:spcAft>
                      </a:pPr>
                      <a:r>
                        <a:rPr lang="en-GB" sz="1300" kern="1200" dirty="0" smtClean="0"/>
                        <a:t>GPI</a:t>
                      </a:r>
                      <a:r>
                        <a:rPr lang="en-GB" sz="1300" dirty="0" smtClean="0"/>
                        <a:t>-4 </a:t>
                      </a:r>
                      <a:r>
                        <a:rPr lang="en-GB" sz="1300" dirty="0"/>
                        <a:t>Align upper airspace classifications</a:t>
                      </a:r>
                    </a:p>
                    <a:p>
                      <a:pPr marL="0" marR="0" algn="just">
                        <a:spcBef>
                          <a:spcPts val="0"/>
                        </a:spcBef>
                        <a:spcAft>
                          <a:spcPts val="600"/>
                        </a:spcAft>
                      </a:pPr>
                      <a:r>
                        <a:rPr lang="en-GB" sz="1300" kern="1200" dirty="0" smtClean="0"/>
                        <a:t>GPI</a:t>
                      </a:r>
                      <a:r>
                        <a:rPr lang="en-GB" sz="1300" dirty="0" smtClean="0"/>
                        <a:t>-7 </a:t>
                      </a:r>
                      <a:r>
                        <a:rPr lang="en-GB" sz="1300" dirty="0"/>
                        <a:t>Dynamic and Flexible Management</a:t>
                      </a:r>
                    </a:p>
                    <a:p>
                      <a:pPr marL="0" marR="0" algn="just">
                        <a:spcBef>
                          <a:spcPts val="0"/>
                        </a:spcBef>
                        <a:spcAft>
                          <a:spcPts val="600"/>
                        </a:spcAft>
                      </a:pPr>
                      <a:r>
                        <a:rPr lang="en-GB" sz="1300" kern="1200" dirty="0" smtClean="0"/>
                        <a:t>GPI</a:t>
                      </a:r>
                      <a:r>
                        <a:rPr lang="en-GB" sz="1300" dirty="0" smtClean="0"/>
                        <a:t>-8 </a:t>
                      </a:r>
                      <a:r>
                        <a:rPr lang="en-GB" sz="1300" dirty="0"/>
                        <a:t>Collaborative airspace design and management</a:t>
                      </a:r>
                      <a:endParaRPr lang="en-GB" sz="1300" dirty="0">
                        <a:latin typeface="+mn-lt"/>
                        <a:ea typeface="Times New Roman"/>
                        <a:cs typeface="Times New Roman"/>
                      </a:endParaRPr>
                    </a:p>
                  </a:txBody>
                  <a:tcPr marL="53318" marR="53318" marT="0" marB="0"/>
                </a:tc>
                <a:tc hMerge="1">
                  <a:txBody>
                    <a:bodyPr/>
                    <a:lstStyle/>
                    <a:p>
                      <a:endParaRPr lang="en-GB"/>
                    </a:p>
                  </a:txBody>
                  <a:tcPr/>
                </a:tc>
              </a:tr>
              <a:tr h="260665">
                <a:tc rowSpan="6">
                  <a:txBody>
                    <a:bodyPr/>
                    <a:lstStyle/>
                    <a:p>
                      <a:pPr marL="0" marR="0" algn="l">
                        <a:spcBef>
                          <a:spcPts val="0"/>
                        </a:spcBef>
                        <a:spcAft>
                          <a:spcPts val="600"/>
                        </a:spcAft>
                      </a:pPr>
                      <a:r>
                        <a:rPr lang="en-GB" sz="1300" b="1" dirty="0"/>
                        <a:t>Global Readiness Checklist</a:t>
                      </a:r>
                      <a:endParaRPr lang="en-GB" sz="1300" b="1" dirty="0">
                        <a:latin typeface="+mn-lt"/>
                        <a:ea typeface="Times New Roman"/>
                        <a:cs typeface="Times New Roman"/>
                      </a:endParaRPr>
                    </a:p>
                  </a:txBody>
                  <a:tcPr marL="27432" marR="27432" marT="27432" marB="27432"/>
                </a:tc>
                <a:tc>
                  <a:txBody>
                    <a:bodyPr/>
                    <a:lstStyle/>
                    <a:p>
                      <a:pPr marL="0" marR="0" algn="just">
                        <a:spcBef>
                          <a:spcPts val="0"/>
                        </a:spcBef>
                        <a:spcAft>
                          <a:spcPts val="600"/>
                        </a:spcAft>
                      </a:pP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t>Status</a:t>
                      </a:r>
                      <a:endParaRPr lang="en-GB" sz="130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a:t>Standards Readiness</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219395">
                <a:tc vMerge="1">
                  <a:txBody>
                    <a:bodyPr/>
                    <a:lstStyle/>
                    <a:p>
                      <a:endParaRPr lang="en-GB"/>
                    </a:p>
                  </a:txBody>
                  <a:tcPr/>
                </a:tc>
                <a:tc>
                  <a:txBody>
                    <a:bodyPr/>
                    <a:lstStyle/>
                    <a:p>
                      <a:pPr marL="0" marR="0" algn="just">
                        <a:spcBef>
                          <a:spcPts val="0"/>
                        </a:spcBef>
                        <a:spcAft>
                          <a:spcPts val="600"/>
                        </a:spcAft>
                      </a:pPr>
                      <a:r>
                        <a:rPr lang="en-GB" sz="1300"/>
                        <a:t>Avionics Availability</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a:t>Ground Systems Availability</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30332">
                <a:tc vMerge="1">
                  <a:txBody>
                    <a:bodyPr/>
                    <a:lstStyle/>
                    <a:p>
                      <a:endParaRPr lang="en-GB"/>
                    </a:p>
                  </a:txBody>
                  <a:tcPr/>
                </a:tc>
                <a:tc>
                  <a:txBody>
                    <a:bodyPr/>
                    <a:lstStyle/>
                    <a:p>
                      <a:pPr marL="0" marR="0" algn="just">
                        <a:spcBef>
                          <a:spcPts val="0"/>
                        </a:spcBef>
                        <a:spcAft>
                          <a:spcPts val="600"/>
                        </a:spcAft>
                      </a:pPr>
                      <a:r>
                        <a:rPr lang="en-GB" sz="1300"/>
                        <a:t>Procedures Available</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524000"/>
            <a:ext cx="8534400" cy="4953000"/>
          </a:xfrm>
        </p:spPr>
        <p:txBody>
          <a:bodyPr>
            <a:noAutofit/>
          </a:bodyPr>
          <a:lstStyle/>
          <a:p>
            <a:r>
              <a:rPr lang="en-GB" dirty="0" smtClean="0"/>
              <a:t>Varies from States and regions</a:t>
            </a:r>
          </a:p>
          <a:p>
            <a:pPr lvl="1"/>
            <a:r>
              <a:rPr lang="en-GB" sz="3200" dirty="0" smtClean="0"/>
              <a:t>Fixed route network</a:t>
            </a:r>
          </a:p>
          <a:p>
            <a:pPr lvl="1"/>
            <a:r>
              <a:rPr lang="en-GB" sz="3200" dirty="0" smtClean="0"/>
              <a:t>limited use of RNAV</a:t>
            </a:r>
          </a:p>
          <a:p>
            <a:pPr lvl="1"/>
            <a:r>
              <a:rPr lang="en-GB" sz="3200" dirty="0" smtClean="0"/>
              <a:t>Rigid allocation of airspace between civil and military authorities</a:t>
            </a: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04800" y="1295400"/>
            <a:ext cx="8534400" cy="5181600"/>
          </a:xfrm>
        </p:spPr>
        <p:txBody>
          <a:bodyPr>
            <a:noAutofit/>
          </a:bodyPr>
          <a:lstStyle/>
          <a:p>
            <a:endParaRPr lang="en-GB" sz="600" dirty="0" smtClean="0"/>
          </a:p>
          <a:p>
            <a:r>
              <a:rPr lang="en-GB" sz="2000" b="1" dirty="0" smtClean="0"/>
              <a:t>Element 1</a:t>
            </a:r>
            <a:r>
              <a:rPr lang="en-GB" sz="2000" b="1" dirty="0" smtClean="0">
                <a:sym typeface="Wingdings"/>
              </a:rPr>
              <a:t> </a:t>
            </a:r>
            <a:r>
              <a:rPr lang="en-GB" sz="2000" b="1" dirty="0" smtClean="0"/>
              <a:t> Airspace Planning</a:t>
            </a:r>
          </a:p>
          <a:p>
            <a:pPr lvl="1"/>
            <a:r>
              <a:rPr lang="en-GB" sz="2000" dirty="0" smtClean="0"/>
              <a:t>Activities to organise and manage airspace prior to the time of flight </a:t>
            </a:r>
          </a:p>
          <a:p>
            <a:pPr lvl="1"/>
            <a:r>
              <a:rPr lang="en-GB" sz="2000" dirty="0" smtClean="0"/>
              <a:t>Includes CDM applications for En-Route Airspace</a:t>
            </a:r>
          </a:p>
          <a:p>
            <a:r>
              <a:rPr lang="en-GB" sz="2000" b="1" dirty="0" smtClean="0"/>
              <a:t>Element 2</a:t>
            </a:r>
            <a:r>
              <a:rPr lang="en-GB" sz="2000" b="1" dirty="0" smtClean="0">
                <a:sym typeface="Wingdings"/>
              </a:rPr>
              <a:t> </a:t>
            </a:r>
            <a:r>
              <a:rPr lang="en-GB" sz="2000" b="1" dirty="0" smtClean="0"/>
              <a:t> FUA: Flexible Use of Airspace</a:t>
            </a:r>
          </a:p>
          <a:p>
            <a:pPr lvl="1"/>
            <a:r>
              <a:rPr lang="en-GB" sz="2000" dirty="0" smtClean="0"/>
              <a:t>Airspace should not be designated as either purely civil or purely military airspace, but should be considered as one continuum in which all users’ requirements are accommodated to the maximum extent possible. </a:t>
            </a:r>
          </a:p>
          <a:p>
            <a:r>
              <a:rPr lang="en-GB" sz="2000" b="1" dirty="0" smtClean="0"/>
              <a:t>Element 3</a:t>
            </a:r>
            <a:r>
              <a:rPr lang="en-GB" sz="2000" b="1" dirty="0" smtClean="0">
                <a:sym typeface="Wingdings"/>
              </a:rPr>
              <a:t> </a:t>
            </a:r>
            <a:r>
              <a:rPr lang="en-GB" sz="2000" b="1" dirty="0" smtClean="0"/>
              <a:t> Flexible Routing (Enroute-PBN)</a:t>
            </a:r>
          </a:p>
          <a:p>
            <a:pPr lvl="1"/>
            <a:r>
              <a:rPr lang="en-GB" sz="2000" spc="-40" dirty="0" smtClean="0"/>
              <a:t>Design of routes (or tracks)  to match the traffic pattern and other variable factors such as weather- RNP 2/ Advance RNP </a:t>
            </a:r>
          </a:p>
          <a:p>
            <a:pPr lvl="1"/>
            <a:r>
              <a:rPr lang="en-GB" sz="2000" dirty="0" smtClean="0"/>
              <a:t>When already in place, flex tracks systems can be improved in line with the new capabilities of ATM and aircraft, such as PBN and ADS.</a:t>
            </a:r>
          </a:p>
          <a:p>
            <a:pPr lvl="1"/>
            <a:r>
              <a:rPr lang="en-GB" sz="2000" spc="-30" dirty="0" smtClean="0"/>
              <a:t>A current application of the element is DARPS, Dynamic Air route Planning System, used in the Pacific Region </a:t>
            </a: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Intended Performance Operational Improvement </a:t>
            </a:r>
            <a:endParaRPr lang="en-GB" sz="2000" dirty="0"/>
          </a:p>
        </p:txBody>
      </p:sp>
      <p:graphicFrame>
        <p:nvGraphicFramePr>
          <p:cNvPr id="8" name="Table 7"/>
          <p:cNvGraphicFramePr>
            <a:graphicFrameLocks noGrp="1"/>
          </p:cNvGraphicFramePr>
          <p:nvPr/>
        </p:nvGraphicFramePr>
        <p:xfrm>
          <a:off x="457200" y="1295400"/>
          <a:ext cx="8458200" cy="5010912"/>
        </p:xfrm>
        <a:graphic>
          <a:graphicData uri="http://schemas.openxmlformats.org/drawingml/2006/table">
            <a:tbl>
              <a:tblPr>
                <a:tableStyleId>{B301B821-A1FF-4177-AEE7-76D212191A09}</a:tableStyleId>
              </a:tblPr>
              <a:tblGrid>
                <a:gridCol w="2017552"/>
                <a:gridCol w="6440648"/>
              </a:tblGrid>
              <a:tr h="295892">
                <a:tc>
                  <a:txBody>
                    <a:bodyPr/>
                    <a:lstStyle/>
                    <a:p>
                      <a:pPr marL="0" marR="0" algn="l">
                        <a:spcBef>
                          <a:spcPts val="0"/>
                        </a:spcBef>
                        <a:spcAft>
                          <a:spcPts val="300"/>
                        </a:spcAft>
                      </a:pPr>
                      <a:r>
                        <a:rPr lang="en-GB" sz="1800" b="1" dirty="0"/>
                        <a:t>Access and Equity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a:t>Better access to airspace by a reduction of the permanently segregated volumes.</a:t>
                      </a:r>
                      <a:endParaRPr lang="en-GB" sz="1800">
                        <a:latin typeface="+mn-lt"/>
                        <a:ea typeface="Times New Roman"/>
                        <a:cs typeface="Times New Roman"/>
                      </a:endParaRPr>
                    </a:p>
                  </a:txBody>
                  <a:tcPr marL="64008" marR="64008" marT="64008" marB="64008"/>
                </a:tc>
              </a:tr>
              <a:tr h="739731">
                <a:tc>
                  <a:txBody>
                    <a:bodyPr/>
                    <a:lstStyle/>
                    <a:p>
                      <a:pPr marL="0" marR="0" algn="l">
                        <a:spcBef>
                          <a:spcPts val="0"/>
                        </a:spcBef>
                        <a:spcAft>
                          <a:spcPts val="300"/>
                        </a:spcAft>
                      </a:pPr>
                      <a:r>
                        <a:rPr lang="en-GB" sz="1800" b="1" dirty="0"/>
                        <a:t>Capacity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The FUA gives </a:t>
                      </a:r>
                      <a:r>
                        <a:rPr lang="en-GB" sz="1800" dirty="0"/>
                        <a:t>greater possibilities to separate flights horizontally. PBN helps to reduce route spacing and aircraft separations. This in turn allows reducing controller workload by flight. </a:t>
                      </a:r>
                      <a:endParaRPr lang="en-GB" sz="1800" dirty="0">
                        <a:latin typeface="+mn-lt"/>
                        <a:ea typeface="Times New Roman"/>
                        <a:cs typeface="Times New Roman"/>
                      </a:endParaRPr>
                    </a:p>
                  </a:txBody>
                  <a:tcPr marL="64008" marR="64008" marT="64008" marB="64008"/>
                </a:tc>
              </a:tr>
              <a:tr h="807720">
                <a:tc>
                  <a:txBody>
                    <a:bodyPr/>
                    <a:lstStyle/>
                    <a:p>
                      <a:pPr marL="0" marR="0" algn="l">
                        <a:spcBef>
                          <a:spcPts val="0"/>
                        </a:spcBef>
                        <a:spcAft>
                          <a:spcPts val="300"/>
                        </a:spcAft>
                      </a:pPr>
                      <a:r>
                        <a:rPr lang="en-GB" sz="1800" b="1" dirty="0"/>
                        <a:t>Efficiency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In </a:t>
                      </a:r>
                      <a:r>
                        <a:rPr lang="en-GB" sz="1800" dirty="0"/>
                        <a:t>particular the module will reduce flight length and related fuel </a:t>
                      </a:r>
                      <a:r>
                        <a:rPr lang="en-GB" sz="1800" dirty="0" smtClean="0"/>
                        <a:t>burn. </a:t>
                      </a:r>
                      <a:r>
                        <a:rPr lang="en-GB" sz="1800" dirty="0"/>
                        <a:t>The potential savings are a significant proportion of the ATM related inefficiencies. The module will reduce the number of flight diversions and cancellations. </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a:t>Environment</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Emissions </a:t>
                      </a:r>
                      <a:r>
                        <a:rPr lang="en-GB" sz="1800" dirty="0"/>
                        <a:t>will be </a:t>
                      </a:r>
                      <a:r>
                        <a:rPr lang="en-GB" sz="1800" dirty="0" smtClean="0"/>
                        <a:t>reduced</a:t>
                      </a:r>
                      <a:endParaRPr lang="en-GB" sz="1800" dirty="0">
                        <a:latin typeface="+mn-lt"/>
                        <a:ea typeface="Times New Roman"/>
                        <a:cs typeface="Times New Roman"/>
                      </a:endParaRPr>
                    </a:p>
                  </a:txBody>
                  <a:tcPr marL="64008" marR="64008" marT="64008" marB="64008"/>
                </a:tc>
              </a:tr>
              <a:tr h="0">
                <a:tc>
                  <a:txBody>
                    <a:bodyPr/>
                    <a:lstStyle/>
                    <a:p>
                      <a:pPr marL="0" marR="0" algn="l">
                        <a:spcBef>
                          <a:spcPts val="0"/>
                        </a:spcBef>
                        <a:spcAft>
                          <a:spcPts val="300"/>
                        </a:spcAft>
                      </a:pPr>
                      <a:r>
                        <a:rPr lang="en-GB" sz="1800" b="1" dirty="0"/>
                        <a:t>Flexibility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The various tactical functions allow to react rapidly to changing conditions.</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a:t>Predictability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Improved planning allows stakeholders to anticipate on expected situations and be better prepared.</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smtClean="0">
                          <a:latin typeface="+mn-lt"/>
                          <a:ea typeface="Times New Roman"/>
                          <a:cs typeface="Times New Roman"/>
                        </a:rPr>
                        <a:t>CBA</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The ground costs are </a:t>
                      </a:r>
                      <a:r>
                        <a:rPr lang="en-GB" sz="1800" dirty="0" smtClean="0"/>
                        <a:t>lower </a:t>
                      </a:r>
                      <a:r>
                        <a:rPr lang="en-GB" sz="1800" dirty="0"/>
                        <a:t>than the benefits to airspace users.</a:t>
                      </a:r>
                      <a:endParaRPr lang="en-GB" sz="1800"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04800" y="1295400"/>
            <a:ext cx="8458200" cy="5181600"/>
          </a:xfrm>
        </p:spPr>
        <p:txBody>
          <a:bodyPr>
            <a:noAutofit/>
          </a:bodyPr>
          <a:lstStyle/>
          <a:p>
            <a:r>
              <a:rPr lang="en-GB" sz="2400" b="1" dirty="0" smtClean="0"/>
              <a:t>Element 1</a:t>
            </a:r>
            <a:r>
              <a:rPr lang="en-GB" sz="2400" b="1" dirty="0" smtClean="0">
                <a:sym typeface="Wingdings"/>
              </a:rPr>
              <a:t> </a:t>
            </a:r>
            <a:r>
              <a:rPr lang="en-GB" sz="2400" b="1" dirty="0" smtClean="0"/>
              <a:t> Airspace Planning</a:t>
            </a:r>
          </a:p>
          <a:p>
            <a:pPr lvl="1"/>
            <a:r>
              <a:rPr lang="en-GB" sz="1700" dirty="0" smtClean="0"/>
              <a:t>Required procedures exist for the main. They may need to be complemented by local practical guidance and processes</a:t>
            </a:r>
          </a:p>
          <a:p>
            <a:pPr lvl="1"/>
            <a:r>
              <a:rPr lang="en-GB" sz="1700" dirty="0" smtClean="0"/>
              <a:t>The airspace requirements (RNAV, RNP and the value of the performance required) may require new ATS procedures and ground system functionalities</a:t>
            </a:r>
          </a:p>
          <a:p>
            <a:pPr lvl="1"/>
            <a:endParaRPr lang="en-GB" sz="600" dirty="0" smtClean="0"/>
          </a:p>
          <a:p>
            <a:r>
              <a:rPr lang="en-GB" sz="2400" b="1" dirty="0" smtClean="0"/>
              <a:t>Element 2</a:t>
            </a:r>
            <a:r>
              <a:rPr lang="en-GB" sz="2400" b="1" dirty="0" smtClean="0">
                <a:sym typeface="Wingdings"/>
              </a:rPr>
              <a:t> </a:t>
            </a:r>
            <a:r>
              <a:rPr lang="en-GB" sz="2400" b="1" dirty="0" smtClean="0"/>
              <a:t> FUA: Flexible Use of Airspace</a:t>
            </a:r>
          </a:p>
          <a:p>
            <a:pPr lvl="1"/>
            <a:r>
              <a:rPr lang="en-US" sz="1700" dirty="0" smtClean="0"/>
              <a:t>The ICAO Circular 330 AN/189 Civil/Military Cooperation in Air Traffic Management offers guidance and examples of successful practices of Civil and Military Cooperation</a:t>
            </a:r>
          </a:p>
          <a:p>
            <a:pPr lvl="1"/>
            <a:endParaRPr lang="en-US" sz="600" dirty="0" smtClean="0"/>
          </a:p>
          <a:p>
            <a:r>
              <a:rPr lang="en-GB" sz="2400" b="1" dirty="0" smtClean="0"/>
              <a:t>Element 3</a:t>
            </a:r>
            <a:r>
              <a:rPr lang="en-GB" sz="2400" b="1" dirty="0" smtClean="0">
                <a:sym typeface="Wingdings"/>
              </a:rPr>
              <a:t> </a:t>
            </a:r>
            <a:r>
              <a:rPr lang="en-GB" sz="2400" b="1" dirty="0" smtClean="0"/>
              <a:t> Flexible Routing (enroute PBN)</a:t>
            </a:r>
          </a:p>
          <a:p>
            <a:pPr lvl="1"/>
            <a:r>
              <a:rPr lang="en-US" sz="1700" dirty="0" smtClean="0"/>
              <a:t>A number of operational issues and requirements will need to be addressed to enable harmonized deployment of Flex Route operations in a given area such as:</a:t>
            </a:r>
            <a:endParaRPr lang="en-GB" sz="1700" dirty="0" smtClean="0"/>
          </a:p>
          <a:p>
            <a:pPr lvl="2"/>
            <a:r>
              <a:rPr lang="en-US" sz="1500" dirty="0" smtClean="0"/>
              <a:t>Some adaptation of Letters of Agreement;</a:t>
            </a:r>
            <a:endParaRPr lang="en-GB" sz="1500" dirty="0" smtClean="0"/>
          </a:p>
          <a:p>
            <a:pPr lvl="2"/>
            <a:r>
              <a:rPr lang="en-US" sz="1500" spc="-50" dirty="0" smtClean="0"/>
              <a:t>Revised procedures to consider the possibility of transfer of control at other than published fixes;</a:t>
            </a:r>
          </a:p>
          <a:p>
            <a:pPr lvl="2"/>
            <a:r>
              <a:rPr lang="en-US" sz="1500" dirty="0" smtClean="0"/>
              <a:t>Review of controller manuals and current operating practices </a:t>
            </a:r>
          </a:p>
          <a:p>
            <a:pPr lvl="2"/>
            <a:r>
              <a:rPr lang="en-US" sz="1500" dirty="0" smtClean="0"/>
              <a:t>Specific communication and navigation requirements </a:t>
            </a:r>
            <a:endParaRPr lang="en-GB" sz="1500" b="1" dirty="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295400"/>
            <a:ext cx="8763000" cy="5181600"/>
          </a:xfrm>
        </p:spPr>
        <p:txBody>
          <a:bodyPr>
            <a:noAutofit/>
          </a:bodyPr>
          <a:lstStyle/>
          <a:p>
            <a:r>
              <a:rPr lang="en-GB" sz="2800" b="1" dirty="0" smtClean="0"/>
              <a:t>Avionics</a:t>
            </a:r>
          </a:p>
          <a:p>
            <a:pPr lvl="1"/>
            <a:r>
              <a:rPr lang="en-GB" dirty="0" smtClean="0"/>
              <a:t>FANS 1/A</a:t>
            </a:r>
            <a:endParaRPr lang="en-US" dirty="0" smtClean="0"/>
          </a:p>
          <a:p>
            <a:r>
              <a:rPr lang="en-GB" sz="2800" b="1" dirty="0" smtClean="0"/>
              <a:t>Ground Systems</a:t>
            </a:r>
          </a:p>
          <a:p>
            <a:pPr lvl="1"/>
            <a:r>
              <a:rPr lang="en-GB" dirty="0" smtClean="0"/>
              <a:t>CDM can be supported by a form of internet portal.</a:t>
            </a:r>
          </a:p>
          <a:p>
            <a:pPr lvl="1"/>
            <a:r>
              <a:rPr lang="en-GB" dirty="0" smtClean="0"/>
              <a:t>Basic FUA concept can be implemented with the existing technology.  For more advanced use of conditional routes, a robust collaborative decision system is required.</a:t>
            </a:r>
          </a:p>
          <a:p>
            <a:pPr lvl="1"/>
            <a:r>
              <a:rPr lang="en-US" dirty="0" smtClean="0"/>
              <a:t>ANSPs evaluate their FDPS to determine what, if any, modifications will be required to accommodate the implementation of Flex Route operations</a:t>
            </a:r>
            <a:endParaRPr lang="en-GB"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457200" y="1371600"/>
            <a:ext cx="8001000" cy="4343400"/>
          </a:xfrm>
        </p:spPr>
        <p:txBody>
          <a:bodyPr>
            <a:noAutofit/>
          </a:bodyPr>
          <a:lstStyle/>
          <a:p>
            <a:r>
              <a:rPr lang="en-GB" dirty="0" smtClean="0"/>
              <a:t>The required training is available and the change step is achievable from a human factors perspective. Training in the operational standards and procedures are required for this Module.</a:t>
            </a:r>
          </a:p>
          <a:p>
            <a:r>
              <a:rPr lang="en-GB" dirty="0" smtClean="0"/>
              <a:t>Likewise, the qualifications requirements are identified in the regulatory requirements</a:t>
            </a:r>
            <a:endParaRPr lang="en-GB" sz="4000" b="1" i="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04800" y="1295400"/>
            <a:ext cx="8610600" cy="5105400"/>
          </a:xfrm>
        </p:spPr>
        <p:txBody>
          <a:bodyPr>
            <a:noAutofit/>
          </a:bodyPr>
          <a:lstStyle/>
          <a:p>
            <a:r>
              <a:rPr lang="en-GB" sz="2200" b="1" dirty="0" smtClean="0"/>
              <a:t>Element 1</a:t>
            </a:r>
            <a:r>
              <a:rPr lang="en-GB" sz="2200" b="1" dirty="0" smtClean="0">
                <a:sym typeface="Wingdings"/>
              </a:rPr>
              <a:t> </a:t>
            </a:r>
            <a:r>
              <a:rPr lang="en-GB" sz="2200" b="1" dirty="0" smtClean="0"/>
              <a:t> Airspace Planning</a:t>
            </a:r>
          </a:p>
          <a:p>
            <a:pPr lvl="1"/>
            <a:r>
              <a:rPr lang="en-GB" sz="2200" dirty="0" smtClean="0"/>
              <a:t>ICAO material is available</a:t>
            </a:r>
          </a:p>
          <a:p>
            <a:r>
              <a:rPr lang="en-GB" sz="2200" b="1" dirty="0" smtClean="0"/>
              <a:t>Element 2</a:t>
            </a:r>
            <a:r>
              <a:rPr lang="en-GB" sz="2200" b="1" dirty="0" smtClean="0">
                <a:sym typeface="Wingdings"/>
              </a:rPr>
              <a:t> </a:t>
            </a:r>
            <a:r>
              <a:rPr lang="en-GB" sz="2200" b="1" dirty="0" smtClean="0"/>
              <a:t> FUA: Flexible Use of Airspace</a:t>
            </a:r>
          </a:p>
          <a:p>
            <a:pPr lvl="1"/>
            <a:r>
              <a:rPr lang="en-US" sz="2200" dirty="0" smtClean="0"/>
              <a:t>ICAO provisions related to coordination between civil and military in support to the Flexile Use of Airspace can be found in several Annexes, PANS and Manuals</a:t>
            </a:r>
          </a:p>
          <a:p>
            <a:r>
              <a:rPr lang="en-GB" sz="2200" b="1" dirty="0" smtClean="0"/>
              <a:t>Element 3</a:t>
            </a:r>
            <a:r>
              <a:rPr lang="en-GB" sz="2200" b="1" dirty="0" smtClean="0">
                <a:sym typeface="Wingdings"/>
              </a:rPr>
              <a:t> </a:t>
            </a:r>
            <a:r>
              <a:rPr lang="en-GB" sz="2200" b="1" dirty="0" smtClean="0"/>
              <a:t> Flexible Routing</a:t>
            </a:r>
          </a:p>
          <a:p>
            <a:pPr lvl="1"/>
            <a:r>
              <a:rPr lang="en-GB" sz="2200" dirty="0" err="1" smtClean="0"/>
              <a:t>LoA</a:t>
            </a:r>
            <a:r>
              <a:rPr lang="en-GB" sz="2200" dirty="0" smtClean="0"/>
              <a:t>/</a:t>
            </a:r>
            <a:r>
              <a:rPr lang="en-GB" sz="2200" dirty="0" err="1" smtClean="0"/>
              <a:t>LoCs</a:t>
            </a:r>
            <a:r>
              <a:rPr lang="en-GB" sz="2200" dirty="0" smtClean="0"/>
              <a:t>: Letters of agreement (</a:t>
            </a:r>
            <a:r>
              <a:rPr lang="en-GB" sz="2200" dirty="0" err="1" smtClean="0"/>
              <a:t>LoA</a:t>
            </a:r>
            <a:r>
              <a:rPr lang="en-GB" sz="2200" dirty="0" smtClean="0"/>
              <a:t>) and/or letters of coordination (</a:t>
            </a:r>
            <a:r>
              <a:rPr lang="en-GB" sz="2200" dirty="0" err="1" smtClean="0"/>
              <a:t>LoC</a:t>
            </a:r>
            <a:r>
              <a:rPr lang="en-GB" sz="2200" dirty="0" smtClean="0"/>
              <a:t>) might be required to reflect the specificities of Flex Route operations. Local hand-off procedures, timings and frequency allocations must be clearly detailed</a:t>
            </a:r>
          </a:p>
          <a:p>
            <a:r>
              <a:rPr lang="en-GB" sz="2200" b="1" dirty="0" smtClean="0"/>
              <a:t>Approval Plans:</a:t>
            </a:r>
            <a:r>
              <a:rPr lang="en-GB" sz="2200" dirty="0" smtClean="0"/>
              <a:t>  To Be Determined, based upon regional applications.  Possible regional mandates of PBN should be considered.</a:t>
            </a:r>
          </a:p>
          <a:p>
            <a:pPr lvl="1"/>
            <a:endParaRPr lang="en-GB" sz="1800" dirty="0" smtClean="0"/>
          </a:p>
          <a:p>
            <a:endParaRPr lang="en-GB" sz="1800" dirty="0" smtClean="0"/>
          </a:p>
          <a:p>
            <a:endParaRPr lang="en-GB" sz="1800"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B0-10 – Regulatory /Standardization needs and Approval Plan (Air &amp; Ground) </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F23FA-A218-43C1-AFFD-0D69CF041A77}"/>
</file>

<file path=customXml/itemProps2.xml><?xml version="1.0" encoding="utf-8"?>
<ds:datastoreItem xmlns:ds="http://schemas.openxmlformats.org/officeDocument/2006/customXml" ds:itemID="{23C45F84-1C96-4568-B7A2-8C7FD8057AF8}"/>
</file>

<file path=customXml/itemProps3.xml><?xml version="1.0" encoding="utf-8"?>
<ds:datastoreItem xmlns:ds="http://schemas.openxmlformats.org/officeDocument/2006/customXml" ds:itemID="{80CE7B02-9079-4FC5-A1BD-1D11B05824A5}"/>
</file>

<file path=docProps/app.xml><?xml version="1.0" encoding="utf-8"?>
<Properties xmlns="http://schemas.openxmlformats.org/officeDocument/2006/extended-properties" xmlns:vt="http://schemas.openxmlformats.org/officeDocument/2006/docPropsVTypes">
  <Template>ICAO</Template>
  <TotalTime>2053</TotalTime>
  <Words>1261</Words>
  <Application>Microsoft Office PowerPoint</Application>
  <PresentationFormat>On-screen Show (4:3)</PresentationFormat>
  <Paragraphs>163</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B0-10/PIA 3  Improved Operations through Enhanced En-Route Trajectories  </vt:lpstr>
      <vt:lpstr>Module N° B0-10 Improved Operations through Enhanced En-Route Trajectories</vt:lpstr>
      <vt:lpstr>Module N° B0-10 - Baseline </vt:lpstr>
      <vt:lpstr>Module N° B0-10 – Change Brought by the Module</vt:lpstr>
      <vt:lpstr>Module N° B0-10 – Intended Performance Operational Improvement </vt:lpstr>
      <vt:lpstr>Module N° B0-10 – Necessary Procedures (Air &amp; Ground)</vt:lpstr>
      <vt:lpstr>Module N° B0-10 – Necessary System Capability</vt:lpstr>
      <vt:lpstr>Module N° B0-10 – Training and Qualification Requirements</vt:lpstr>
      <vt:lpstr>Module N° B0-10 – Regulatory /Standardization needs and Approval Plan (Air &amp; Ground) </vt:lpstr>
      <vt:lpstr>Module N° B0-10 – Reference Documents </vt:lpstr>
      <vt:lpstr>Module N° B0-10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210</cp:revision>
  <dcterms:created xsi:type="dcterms:W3CDTF">2010-09-24T14:59:54Z</dcterms:created>
  <dcterms:modified xsi:type="dcterms:W3CDTF">2012-07-27T15:35:37Z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