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3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7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924800" cy="2765425"/>
          </a:xfrm>
        </p:spPr>
        <p:txBody>
          <a:bodyPr/>
          <a:lstStyle/>
          <a:p>
            <a:r>
              <a:rPr lang="en-US" sz="3200" b="1" dirty="0" smtClean="0"/>
              <a:t>Aviation System Block Upgrades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 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 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867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054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</a:t>
            </a:r>
          </a:p>
          <a:p>
            <a:pPr lvl="1"/>
            <a:r>
              <a:rPr lang="en-GB" sz="2000" dirty="0" smtClean="0"/>
              <a:t>ICAO ANNEX 10 — Aeronautical Telecommunications, Volume IV  Aeronautical Radio Frequency Spectrum Utilization;</a:t>
            </a:r>
          </a:p>
          <a:p>
            <a:pPr lvl="1"/>
            <a:r>
              <a:rPr lang="en-GB" sz="2000" dirty="0" smtClean="0"/>
              <a:t>ICAO DOC 9871, Technical Provisions for Mode S Services and Extended </a:t>
            </a:r>
            <a:r>
              <a:rPr lang="en-GB" sz="2000" dirty="0" err="1" smtClean="0"/>
              <a:t>Squitter</a:t>
            </a:r>
            <a:r>
              <a:rPr lang="en-GB" sz="2000" dirty="0" smtClean="0"/>
              <a:t>;</a:t>
            </a:r>
          </a:p>
          <a:p>
            <a:pPr lvl="1"/>
            <a:r>
              <a:rPr lang="en-GB" sz="2000" dirty="0" smtClean="0"/>
              <a:t>RTCA MOPS DO260 and DO260A EUROCAE ED102 and ED102A</a:t>
            </a:r>
            <a:r>
              <a:rPr lang="en-GB" sz="2000" i="1" dirty="0" smtClean="0"/>
              <a:t>.</a:t>
            </a:r>
            <a:r>
              <a:rPr lang="en-GB" sz="2000" b="1" i="1" dirty="0" smtClean="0"/>
              <a:t> 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000" dirty="0" smtClean="0"/>
              <a:t>ICAO Doc 4444, Procedures for Air Navigation Services — Air Traffic Management;</a:t>
            </a:r>
          </a:p>
          <a:p>
            <a:r>
              <a:rPr lang="en-GB" sz="2400" b="1" i="1" dirty="0" smtClean="0"/>
              <a:t>Guidance Material</a:t>
            </a:r>
          </a:p>
          <a:p>
            <a:pPr lvl="1"/>
            <a:r>
              <a:rPr lang="en-GB" sz="2000" dirty="0" smtClean="0"/>
              <a:t>ICAO DOC 9924, Aeronautical Surveillance Manual; </a:t>
            </a:r>
          </a:p>
          <a:p>
            <a:pPr lvl="1"/>
            <a:r>
              <a:rPr lang="en-GB" sz="2000" dirty="0" smtClean="0"/>
              <a:t>ICAO Assessment of ADS-B and Multilateration Surveillance to Support Air Traffic Services and Guidelines for Implementation (Circular 326);</a:t>
            </a:r>
          </a:p>
          <a:p>
            <a:pPr lvl="1"/>
            <a:r>
              <a:rPr lang="en-GB" sz="2000" dirty="0" smtClean="0"/>
              <a:t>ICAO Asia Pacific: ADS-B implementation guidance document. </a:t>
            </a:r>
          </a:p>
          <a:p>
            <a:pPr>
              <a:buNone/>
            </a:pPr>
            <a:endParaRPr lang="en-GB" sz="2400" b="1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Reference Documents 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7315200" cy="1066800"/>
          </a:xfrm>
        </p:spPr>
        <p:txBody>
          <a:bodyPr>
            <a:noAutofit/>
          </a:bodyPr>
          <a:lstStyle/>
          <a:p>
            <a:pPr marL="87313" indent="-87313">
              <a:buNone/>
            </a:pPr>
            <a:r>
              <a:rPr lang="en-GB" sz="3600" b="1" dirty="0" smtClean="0"/>
              <a:t> </a:t>
            </a:r>
            <a:r>
              <a:rPr lang="en-GB" sz="2800" b="1" dirty="0" smtClean="0"/>
              <a:t>Initial Capability for Ground-based </a:t>
            </a:r>
            <a:br>
              <a:rPr lang="en-GB" sz="2800" b="1" dirty="0" smtClean="0"/>
            </a:br>
            <a:r>
              <a:rPr lang="en-GB" sz="2800" b="1" dirty="0" smtClean="0"/>
              <a:t>Cooperative Surveillance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 Implementation                   - Benefits and Elements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25908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419600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Elements: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- ADS-B</a:t>
            </a:r>
          </a:p>
          <a:p>
            <a:pPr lvl="1"/>
            <a:r>
              <a:rPr lang="en-GB" sz="3200" b="1" dirty="0" smtClean="0">
                <a:solidFill>
                  <a:srgbClr val="00B050"/>
                </a:solidFill>
              </a:rPr>
              <a:t>- Multilateration</a:t>
            </a:r>
          </a:p>
          <a:p>
            <a:pPr lvl="1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B0-84</a:t>
            </a:r>
            <a:br>
              <a:rPr lang="en-GB" sz="3200" dirty="0" smtClean="0"/>
            </a:br>
            <a:r>
              <a:rPr lang="en-GB" sz="2400" dirty="0" smtClean="0"/>
              <a:t> </a:t>
            </a:r>
            <a:r>
              <a:rPr lang="en-GB" sz="2000" dirty="0" smtClean="0"/>
              <a:t>Initial Capability for Ground-based Cooperative Surveillance 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43"/>
              </p:ext>
            </p:extLst>
          </p:nvPr>
        </p:nvGraphicFramePr>
        <p:xfrm>
          <a:off x="685799" y="1417320"/>
          <a:ext cx="7772400" cy="5135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90312"/>
                <a:gridCol w="2591044"/>
                <a:gridCol w="2591044"/>
              </a:tblGrid>
              <a:tr h="7400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module provides initial capability for lower cost ground surveillance supported by new technologies such as ADS-B OUT and wide area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Multilateration (MLAT)systems</a:t>
                      </a:r>
                      <a:endParaRPr lang="en-GB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Performance Impact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KPA- 02 Capacity, KPA-03 Efficiency, KPA-09 Predictability KPA-10 Safety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Operating Environment/Phases of Flight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All airborne flight phases in continental or subsets of oceanic airspace and on aerodrome  surfaces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401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Applicability Considerations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This capability is characterized by being dependent and cooperative. The overall performance is affected by ADS-B out performance and equipage.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Concept Component(s)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CM – Conflict Management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Global Plan Initiatives ()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-9 Situational awareness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-16 Decision support and alerting systems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>
                          <a:latin typeface="+mn-lt"/>
                        </a:rPr>
                        <a:t>Main Dependencies</a:t>
                      </a:r>
                      <a:endParaRPr lang="en-GB" sz="1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5613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Status (ready now or estimated date)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Standards Readiness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Ground Systems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Ready now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Air to ground aircraft position and surveillance is accomplished </a:t>
            </a:r>
          </a:p>
          <a:p>
            <a:pPr lvl="1"/>
            <a:r>
              <a:rPr lang="en-GB" dirty="0" smtClean="0"/>
              <a:t>Primary Radar; and </a:t>
            </a:r>
          </a:p>
          <a:p>
            <a:pPr lvl="1"/>
            <a:r>
              <a:rPr lang="en-GB" dirty="0" smtClean="0"/>
              <a:t>Secondary Radar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Autofit/>
          </a:bodyPr>
          <a:lstStyle/>
          <a:p>
            <a:r>
              <a:rPr lang="en-GB" sz="2200" dirty="0" smtClean="0"/>
              <a:t> </a:t>
            </a:r>
            <a:r>
              <a:rPr lang="en-GB" sz="2800" dirty="0" smtClean="0"/>
              <a:t>ADS-B: </a:t>
            </a:r>
          </a:p>
          <a:p>
            <a:pPr lvl="1"/>
            <a:r>
              <a:rPr lang="en-GB" dirty="0" smtClean="0"/>
              <a:t>advanced surveillance technology allowing avionics to broadcast an aircraft’s identification, position, altitude, velocity,  etc</a:t>
            </a:r>
          </a:p>
          <a:p>
            <a:r>
              <a:rPr lang="en-GB" sz="2800" dirty="0" smtClean="0"/>
              <a:t>Multilateration :</a:t>
            </a:r>
          </a:p>
          <a:p>
            <a:pPr lvl="1"/>
            <a:r>
              <a:rPr lang="en-GB" dirty="0" smtClean="0"/>
              <a:t>new technique providing independent cooperative surveillance. </a:t>
            </a:r>
          </a:p>
          <a:p>
            <a:pPr lvl="1"/>
            <a:r>
              <a:rPr lang="en-GB" dirty="0" smtClean="0"/>
              <a:t>initially deployed on main airports to make the surveillance of aircraft on the surface. The technique is now used to provide surveillance over wide area (WAM).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1600200"/>
          <a:ext cx="8001000" cy="45567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04531"/>
                <a:gridCol w="589646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Reduction of the number of major incidents. Support to Search and Rescue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Capacity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Typical separation minima are 3 NM or 5 NM enabling a significant increase in traffic density compared to procedural minima.  </a:t>
                      </a: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either </a:t>
                      </a:r>
                      <a:r>
                        <a:rPr lang="en-GB" sz="2000" dirty="0"/>
                        <a:t>comparison between procedural minima and 5NM separation minima would allow an increase of traffic density in a given airspace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-or comparison between installing/renewing SSR Mode S stations using Mode S transponders and installing ADS-B OUT (and /or  </a:t>
                      </a:r>
                      <a:r>
                        <a:rPr lang="en-GB" sz="2000" dirty="0" err="1"/>
                        <a:t>Multilateration</a:t>
                      </a:r>
                      <a:r>
                        <a:rPr lang="en-GB" sz="2000" dirty="0"/>
                        <a:t> systems).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The relevant PANS-ATM (Doc 4444) provisions are available.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Module N° B0-84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76800"/>
          </a:xfrm>
        </p:spPr>
        <p:txBody>
          <a:bodyPr>
            <a:noAutofit/>
          </a:bodyPr>
          <a:lstStyle/>
          <a:p>
            <a:r>
              <a:rPr lang="en-GB" b="1" i="1" dirty="0" smtClean="0"/>
              <a:t>Avionics</a:t>
            </a:r>
          </a:p>
          <a:p>
            <a:pPr lvl="1"/>
            <a:r>
              <a:rPr lang="en-GB" sz="3200" dirty="0" smtClean="0"/>
              <a:t>For ADS-B surveillance services, aircraft must be equipped with ADS-B OUT. </a:t>
            </a:r>
          </a:p>
          <a:p>
            <a:pPr lvl="1"/>
            <a:r>
              <a:rPr lang="en-GB" sz="3200" dirty="0" smtClean="0"/>
              <a:t>For multilateration, aircraft need to be equipped with Mode S radar transponders</a:t>
            </a:r>
          </a:p>
          <a:p>
            <a:r>
              <a:rPr lang="en-GB" b="1" i="1" dirty="0" smtClean="0"/>
              <a:t>Ground Systems</a:t>
            </a:r>
          </a:p>
          <a:p>
            <a:pPr lvl="1"/>
            <a:r>
              <a:rPr lang="en-US" sz="3200" dirty="0" smtClean="0"/>
              <a:t>Surveillance data processing system and flight data processing system</a:t>
            </a:r>
          </a:p>
          <a:p>
            <a:pPr lvl="1"/>
            <a:r>
              <a:rPr lang="en-US" sz="3200" dirty="0" smtClean="0"/>
              <a:t>ADS-B  and/ or Multilateration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Controllers must receive specific training for separation provision, information service and search and rescue based on the ADS-B and WAM systems in use.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Training in the operational standards and procedures are required for this module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Qualifications requirements are identified in the regulatory requirements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B0-84 – </a:t>
            </a:r>
            <a:r>
              <a:rPr lang="en-US" sz="3200" dirty="0" smtClean="0"/>
              <a:t>Training </a:t>
            </a:r>
            <a:r>
              <a:rPr lang="en-US" sz="3200" smtClean="0"/>
              <a:t>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Nil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B0-84 –</a:t>
            </a:r>
            <a:r>
              <a:rPr lang="en-US" sz="2800" dirty="0" smtClean="0"/>
              <a:t>Regulatory/standardization needs and Approval Plan (Air &amp; Ground)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F754D-BBB0-4B38-B886-4363FF408CCB}"/>
</file>

<file path=customXml/itemProps2.xml><?xml version="1.0" encoding="utf-8"?>
<ds:datastoreItem xmlns:ds="http://schemas.openxmlformats.org/officeDocument/2006/customXml" ds:itemID="{DC1AEBCB-1789-4F23-A558-5131E57C28EB}"/>
</file>

<file path=customXml/itemProps3.xml><?xml version="1.0" encoding="utf-8"?>
<ds:datastoreItem xmlns:ds="http://schemas.openxmlformats.org/officeDocument/2006/customXml" ds:itemID="{79805813-3050-4937-99D7-8990393E833E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1565</TotalTime>
  <Words>632</Words>
  <Application>Microsoft Office PowerPoint</Application>
  <PresentationFormat>On-screen Show (4:3)</PresentationFormat>
  <Paragraphs>117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B0-84   Initial Capability for Ground-based  Cooperative Surveillance </vt:lpstr>
      <vt:lpstr>Module N° B0-84  Initial Capability for Ground-based Cooperative Surveillance </vt:lpstr>
      <vt:lpstr>Module N° B0-84 - Baseline </vt:lpstr>
      <vt:lpstr>Module N° B0-84 – Change Brought by the Module</vt:lpstr>
      <vt:lpstr>Module N° B0-84 – Intended Performance Operational Improvement </vt:lpstr>
      <vt:lpstr>  Module N° B0-84 – Necessary Procedures (Air &amp; Ground) </vt:lpstr>
      <vt:lpstr>Module N° B0-84 – Necessary System Capability</vt:lpstr>
      <vt:lpstr>Module N° B0-84 – Training and Qualification Requirements</vt:lpstr>
      <vt:lpstr>Module N° B0-84 –Regulatory/standardization needs and Approval Plan (Air &amp; Ground) </vt:lpstr>
      <vt:lpstr>Module N° B0-84 – Reference Documents  </vt:lpstr>
      <vt:lpstr>Module N° B0-84 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256</cp:revision>
  <dcterms:created xsi:type="dcterms:W3CDTF">2010-09-24T14:59:54Z</dcterms:created>
  <dcterms:modified xsi:type="dcterms:W3CDTF">2012-07-27T15:45:18Z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