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268" y="9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6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4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924800" cy="2765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B0-86/PIA-3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dirty="0" smtClean="0"/>
              <a:t> </a:t>
            </a:r>
            <a:r>
              <a:rPr lang="en-GB" sz="2400" b="1" dirty="0" smtClean="0"/>
              <a:t>Improved Access to Optimum Flight Levels through Climb/Descent Procedures using ADS-B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257800" y="1828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943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Standards</a:t>
            </a:r>
          </a:p>
          <a:p>
            <a:pPr lvl="1"/>
            <a:r>
              <a:rPr lang="en-GB" sz="1800" dirty="0" smtClean="0"/>
              <a:t>EUROCONTROL ATSAW Deployment Plan(draft)</a:t>
            </a:r>
          </a:p>
          <a:p>
            <a:pPr lvl="1"/>
            <a:r>
              <a:rPr lang="en-GB" sz="1800" dirty="0" smtClean="0"/>
              <a:t>EUROCAE  ED-159 / RTCA DO-312  “Safety, Performance and Interoperability Requirements Document for the In-Trail Procedure in Oceanic Airspace (ATSA-ITP) Application”.  </a:t>
            </a:r>
          </a:p>
          <a:p>
            <a:r>
              <a:rPr lang="en-GB" sz="2000" b="1" dirty="0" smtClean="0"/>
              <a:t>Approval </a:t>
            </a:r>
            <a:r>
              <a:rPr lang="en-GB" sz="2000" b="1" dirty="0" smtClean="0"/>
              <a:t>Documents</a:t>
            </a:r>
          </a:p>
          <a:p>
            <a:pPr lvl="1"/>
            <a:r>
              <a:rPr lang="en-GB" sz="1800" dirty="0" smtClean="0"/>
              <a:t>FAA AC 20-172a; and FAA TSO-C195a</a:t>
            </a:r>
          </a:p>
          <a:p>
            <a:pPr lvl="1"/>
            <a:r>
              <a:rPr lang="en-GB" sz="1800" dirty="0" smtClean="0"/>
              <a:t>FAA Memo; Interim Policy and Guidance Automatic Dependent Surveillance Broadcast (ADS-B) Aircraft Surveillance Systems Supporting Oceanic In-Trail Procedures (ITP). Dated: May 10, 2010; </a:t>
            </a:r>
          </a:p>
          <a:p>
            <a:pPr lvl="1"/>
            <a:r>
              <a:rPr lang="en-GB" sz="1800" dirty="0" smtClean="0"/>
              <a:t>DO-312/ED-159;</a:t>
            </a:r>
          </a:p>
          <a:p>
            <a:pPr lvl="1"/>
            <a:r>
              <a:rPr lang="en-GB" sz="1800" dirty="0" smtClean="0"/>
              <a:t>DO-317A/ED-194;</a:t>
            </a:r>
          </a:p>
          <a:p>
            <a:pPr lvl="1"/>
            <a:r>
              <a:rPr lang="en-GB" sz="1800" dirty="0" smtClean="0"/>
              <a:t>ICAO circular – “Safety Assessment for the development of Separation Minima and Procedures for In-Trail Procedure (ITP) using Automatic Dependant Surveillance – Broadcast (ADS-B) Version 1.5.4”.</a:t>
            </a:r>
          </a:p>
          <a:p>
            <a:pPr lvl="1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    </a:t>
            </a:r>
            <a:r>
              <a:rPr lang="en-GB" sz="2800" b="1" dirty="0" smtClean="0"/>
              <a:t>Improved Access to Optimum Flight Levels through Climb/Descent Procedures using ADS-B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3622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42672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00B050"/>
                </a:solidFill>
              </a:rPr>
              <a:t>Elements: </a:t>
            </a: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- ITP using ADS-B</a:t>
            </a:r>
          </a:p>
          <a:p>
            <a:pPr lvl="1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9688"/>
            <a:r>
              <a:rPr lang="en-GB" sz="3200" dirty="0" smtClean="0"/>
              <a:t>Module N° B0-86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2000" b="1" dirty="0" smtClean="0"/>
              <a:t> Improved Access to Optimum Flight Levels through Climb/Descent Procedures using ADS-B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295400"/>
          <a:ext cx="8686800" cy="516331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29000"/>
                <a:gridCol w="2361927"/>
                <a:gridCol w="2895873"/>
              </a:tblGrid>
              <a:tr h="7400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 ITP module enables an aircraft to reach a more satisfactory flight level for flight efficiency or to avoid turbulence for safety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2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KPA-02 Capacity, KPA -04 Efficiency and KPA-05 Environment.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Operating Environment/Phases of  Flight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En-Route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can be applied to routes  in procedural airspaces,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CM, AUO, AOM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GPI-9, GPI-7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NIL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Status (ready now or estimated date).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Standards Readiness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Avionics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Infrastructure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Ground Automation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Procedures Available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Operations Approvals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ITP using ADS-B is in operational use and hence can be considered to be a baseline.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endParaRPr lang="en-GB" sz="600" dirty="0" smtClean="0"/>
          </a:p>
          <a:p>
            <a:r>
              <a:rPr lang="en-GB" sz="2800" dirty="0" smtClean="0"/>
              <a:t>The introduction of ITP and ADS-B based separation minima enable aircraft to climb or descend through the altitude of other aircraft when the requirements for procedural separation cannot be met</a:t>
            </a:r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219200"/>
          <a:ext cx="8610600" cy="52120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86186"/>
                <a:gridCol w="5924414"/>
              </a:tblGrid>
              <a:tr h="10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Capacity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Improvement </a:t>
                      </a:r>
                      <a:r>
                        <a:rPr lang="en-GB" sz="2800" dirty="0"/>
                        <a:t>in capacity on a given air route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14999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Efficiency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Increased </a:t>
                      </a:r>
                      <a:r>
                        <a:rPr lang="en-GB" sz="2800" dirty="0"/>
                        <a:t>efficiency on oceanic and potentially </a:t>
                      </a:r>
                      <a:r>
                        <a:rPr lang="en-GB" sz="2800" dirty="0" smtClean="0"/>
                        <a:t>continental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en-route</a:t>
                      </a:r>
                      <a:r>
                        <a:rPr lang="en-GB" sz="2800" dirty="0"/>
                        <a:t>.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676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Environment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Reduced </a:t>
                      </a:r>
                      <a:r>
                        <a:rPr lang="en-GB" sz="2800" dirty="0"/>
                        <a:t>emissions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10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Safety 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reduction of possible injuries for cabin crew and passengers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676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+mn-lt"/>
                          <a:ea typeface="Times New Roman"/>
                          <a:cs typeface="Times New Roman"/>
                        </a:rPr>
                        <a:t>To be determined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Procedures for ITP using ADS-B have been developed and a PANS-ATM Amendment is in progress. </a:t>
            </a:r>
          </a:p>
          <a:p>
            <a:r>
              <a:rPr lang="en-US" sz="2800" dirty="0" smtClean="0"/>
              <a:t>Additional information will be available in an ICAO circular – “Safety Assessment for the development of Separation Minima and Procedures for In-Trail Procedure (ITP) using Automatic Dependant Surveillance – Broadcast (ADS-B) Version 1.5.4”  </a:t>
            </a:r>
          </a:p>
          <a:p>
            <a:r>
              <a:rPr lang="en-US" sz="2800" dirty="0" smtClean="0"/>
              <a:t>ITP requires the use of CPDLC as per PANS-ATM amendment for an applicability date of Nov 2013.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400" dirty="0" smtClean="0"/>
              <a:t>The aircraft performing the in-trail procedure will require an ADS-B IN capability compliant with DO-312/ED-159 or DO-317A/ED-194. The other aircraft involved in the procedure will require an ADS-B OUT capability compliant with AMC 20-24/DO-260A/DO-260B/ED-102A, or DO-317A/ED-194.</a:t>
            </a:r>
          </a:p>
          <a:p>
            <a:pPr lvl="1"/>
            <a:r>
              <a:rPr lang="en-GB" sz="2400" dirty="0" smtClean="0"/>
              <a:t>CPDLC compliant with DO-306 chg 1 / ED-122 chg 1is required.</a:t>
            </a:r>
          </a:p>
          <a:p>
            <a:r>
              <a:rPr lang="en-GB" sz="2400" b="1" i="1" dirty="0" smtClean="0"/>
              <a:t>Ground Systems</a:t>
            </a:r>
          </a:p>
          <a:p>
            <a:pPr lvl="1"/>
            <a:r>
              <a:rPr lang="en-GB" sz="2400" dirty="0" smtClean="0"/>
              <a:t>It is recommended that conflict probe logics be adapted to ITP separation minimum.</a:t>
            </a:r>
          </a:p>
          <a:p>
            <a:endParaRPr lang="en-GB" sz="2400" dirty="0" smtClean="0"/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flight crew needs to be trained and qualified to understand the limitations of the equipment and to ensure a correct usage of the In-Trail Procedure and supporting avionics. </a:t>
            </a:r>
          </a:p>
          <a:p>
            <a:r>
              <a:rPr lang="en-US" sz="2800" dirty="0" smtClean="0"/>
              <a:t>The controller needs to be trained and qualified to assume the tasks and to ensure a correct usage of the In-Trail Procedure and ground support tools.</a:t>
            </a:r>
          </a:p>
          <a:p>
            <a:endParaRPr lang="en-GB" sz="2400" dirty="0" smtClean="0"/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Regulatory/Standardization</a:t>
            </a:r>
          </a:p>
          <a:p>
            <a:pPr lvl="1"/>
            <a:r>
              <a:rPr lang="en-US" sz="3200" dirty="0" smtClean="0"/>
              <a:t>Use current published criteria</a:t>
            </a:r>
          </a:p>
          <a:p>
            <a:r>
              <a:rPr lang="en-US" dirty="0" smtClean="0"/>
              <a:t>Approval Plans</a:t>
            </a:r>
          </a:p>
          <a:p>
            <a:pPr lvl="1"/>
            <a:r>
              <a:rPr lang="en-US" sz="3200" dirty="0" smtClean="0"/>
              <a:t>  To Be Determined. </a:t>
            </a:r>
          </a:p>
          <a:p>
            <a:pPr lvl="1"/>
            <a:r>
              <a:rPr lang="en-US" sz="3200" dirty="0" smtClean="0"/>
              <a:t> Operational Approval guidance/criteria may be needed based upon regional application for ATSA.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b="1" dirty="0" smtClean="0"/>
              <a:t>Module N° B0-86 –  Regulatory/standardization needs and Approval Plan (Air and Ground)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4D309F-2865-4101-B394-04A41A9390E6}"/>
</file>

<file path=customXml/itemProps2.xml><?xml version="1.0" encoding="utf-8"?>
<ds:datastoreItem xmlns:ds="http://schemas.openxmlformats.org/officeDocument/2006/customXml" ds:itemID="{A6077C9F-A0E3-4ED4-AB27-28C6B6F30FB9}"/>
</file>

<file path=customXml/itemProps3.xml><?xml version="1.0" encoding="utf-8"?>
<ds:datastoreItem xmlns:ds="http://schemas.openxmlformats.org/officeDocument/2006/customXml" ds:itemID="{59FAAE1D-91BF-4C88-AD71-805A0B75A305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1217</TotalTime>
  <Words>740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B0-86/PIA-3   Improved Access to Optimum Flight Levels through Climb/Descent Procedures using ADS-B</vt:lpstr>
      <vt:lpstr>Module N° B0-86  Improved Access to Optimum Flight Levels through Climb/Descent Procedures using ADS-B</vt:lpstr>
      <vt:lpstr>Module N° B0-86 - Baseline </vt:lpstr>
      <vt:lpstr>Module N° B0-86 – Change Brought by the Module</vt:lpstr>
      <vt:lpstr>Module N° B0-86 – Intended Performance Operational Improvement </vt:lpstr>
      <vt:lpstr>Module N° B0-86 – Necessary Procedures (Air &amp; Ground) </vt:lpstr>
      <vt:lpstr>Module N° B0-86 – Necessary System Capability</vt:lpstr>
      <vt:lpstr>Module N° B0-86 – Training and Qualification Requirements</vt:lpstr>
      <vt:lpstr>Module N° B0-86 –  Regulatory/standardization needs and Approval Plan (Air and Ground)</vt:lpstr>
      <vt:lpstr>Module N° B0-86 – Reference Documents</vt:lpstr>
      <vt:lpstr>Module N° B0-86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220</cp:revision>
  <dcterms:created xsi:type="dcterms:W3CDTF">2010-09-24T14:59:54Z</dcterms:created>
  <dcterms:modified xsi:type="dcterms:W3CDTF">2012-07-27T15:53:55Z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