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85" r:id="rId10"/>
    <p:sldId id="289" r:id="rId11"/>
    <p:sldId id="286" r:id="rId12"/>
    <p:sldId id="268" r:id="rId13"/>
    <p:sldId id="269" r:id="rId14"/>
    <p:sldId id="288" r:id="rId15"/>
    <p:sldId id="287" r:id="rId16"/>
    <p:sldId id="270" r:id="rId17"/>
    <p:sldId id="271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7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8510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>Trajectory-Based Operations(TBO)</a:t>
            </a:r>
            <a:br>
              <a:rPr lang="en-GB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GB" b="1" dirty="0" smtClean="0">
                <a:solidFill>
                  <a:schemeClr val="tx1"/>
                </a:solidFill>
                <a:cs typeface="Arial" pitchFamily="34" charset="0"/>
              </a:rPr>
              <a:t>Saulo Da Silva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52600"/>
            <a:ext cx="3962400" cy="8286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cs typeface="Times New Roman" pitchFamily="18" charset="0"/>
              </a:rPr>
              <a:t>-WP/25</a:t>
            </a:r>
            <a:endParaRPr lang="en-GB" sz="1800" b="1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Capabilities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95400"/>
            <a:ext cx="8648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Why TBO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144963"/>
          </a:xfrm>
        </p:spPr>
        <p:txBody>
          <a:bodyPr>
            <a:noAutofit/>
          </a:bodyPr>
          <a:lstStyle/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Greater capacity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Better efficiency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Improved safety</a:t>
            </a:r>
          </a:p>
          <a:p>
            <a:pPr algn="just"/>
            <a:endParaRPr lang="en-GB" sz="2400" dirty="0" smtClean="0"/>
          </a:p>
          <a:p>
            <a:r>
              <a:rPr lang="en-US" sz="2400" b="1" dirty="0" smtClean="0"/>
              <a:t>Reduced fuel burn and CO</a:t>
            </a:r>
            <a:r>
              <a:rPr lang="en-US" sz="2000" b="1" dirty="0" smtClean="0"/>
              <a:t>2 </a:t>
            </a:r>
            <a:r>
              <a:rPr lang="en-US" sz="2400" b="1" dirty="0" smtClean="0"/>
              <a:t>emissions</a:t>
            </a:r>
          </a:p>
          <a:p>
            <a:pPr algn="just"/>
            <a:endParaRPr lang="en-GB" sz="2400" dirty="0" smtClean="0"/>
          </a:p>
          <a:p>
            <a:pPr algn="just"/>
            <a:endParaRPr lang="en-US" sz="2400" b="1" dirty="0" smtClean="0"/>
          </a:p>
          <a:p>
            <a:pPr algn="just"/>
            <a:endParaRPr lang="en-GB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Why TBO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400" b="1" dirty="0" smtClean="0"/>
              <a:t>Increased flexibility</a:t>
            </a:r>
          </a:p>
          <a:p>
            <a:endParaRPr lang="en-GB" sz="2400" dirty="0" smtClean="0"/>
          </a:p>
          <a:p>
            <a:r>
              <a:rPr lang="en-GB" sz="2400" b="1" dirty="0" smtClean="0"/>
              <a:t>Better predictability</a:t>
            </a:r>
          </a:p>
          <a:p>
            <a:endParaRPr lang="en-GB" sz="2400" dirty="0" smtClean="0"/>
          </a:p>
          <a:p>
            <a:r>
              <a:rPr lang="en-US" sz="2400" b="1" dirty="0" smtClean="0"/>
              <a:t>Leverages the best of the ground automation and the performance of the aircraft.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Use of ADS-B/CDTI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Other cockpit capabilities to support aircraft avoidance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Is still a research topic and will necessitate procedures development </a:t>
            </a:r>
          </a:p>
          <a:p>
            <a:pPr marL="0" indent="0" algn="just">
              <a:lnSpc>
                <a:spcPct val="17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 Including the roles of ANSPs</a:t>
            </a:r>
          </a:p>
          <a:p>
            <a:pPr marL="0" indent="0" algn="just">
              <a:lnSpc>
                <a:spcPct val="170000"/>
              </a:lnSpc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buNone/>
            </a:pPr>
            <a:endParaRPr lang="en-GB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133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Decision support automation</a:t>
            </a:r>
          </a:p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Automation-to-automation negotiation</a:t>
            </a:r>
          </a:p>
          <a:p>
            <a:pPr marL="0" indent="0" algn="just">
              <a:lnSpc>
                <a:spcPct val="170000"/>
              </a:lnSpc>
            </a:pPr>
            <a:r>
              <a:rPr lang="en-GB" b="1" dirty="0" smtClean="0"/>
              <a:t> Information on accurate trajectory</a:t>
            </a:r>
          </a:p>
          <a:p>
            <a:pPr marL="0" indent="0" algn="just">
              <a:lnSpc>
                <a:spcPct val="170000"/>
              </a:lnSpc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70000"/>
              </a:lnSpc>
              <a:buNone/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Human Factor Considerations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Training and Qualifications Requirements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Regulatory/Standardisation needs and Approval Plan (Air &amp; Ground).</a:t>
            </a: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  <a:buNone/>
            </a:pPr>
            <a:endParaRPr lang="en-GB" dirty="0" smtClean="0"/>
          </a:p>
          <a:p>
            <a:pPr marL="0" indent="0" algn="just">
              <a:lnSpc>
                <a:spcPct val="150000"/>
              </a:lnSpc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cs typeface="Arial" pitchFamily="34" charset="0"/>
              </a:rPr>
              <a:t>Checklist</a:t>
            </a:r>
            <a:endParaRPr lang="en-GB" sz="36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752600"/>
            <a:ext cx="71628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Standards Readiness		-	2025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Avionics Availability	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Ground Systems Availability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Procedures available		-	2028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800" b="1" dirty="0" smtClean="0"/>
              <a:t> Operations Approval		-	2028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Arial" pitchFamily="34" charset="0"/>
              </a:rPr>
              <a:t>Main dependencies</a:t>
            </a:r>
            <a:endParaRPr lang="en-GB" sz="3600" dirty="0" smtClean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14400" y="1447800"/>
            <a:ext cx="5867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Data Link En-Route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Free routing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FF-ICE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800" b="1" dirty="0" smtClean="0"/>
              <a:t> Traffic Synchronization..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GB" sz="2400" b="1" dirty="0" smtClean="0"/>
              <a:t>Context</a:t>
            </a:r>
          </a:p>
          <a:p>
            <a:r>
              <a:rPr lang="en-GB" sz="2400" b="1" dirty="0" smtClean="0"/>
              <a:t>Baseline</a:t>
            </a:r>
          </a:p>
          <a:p>
            <a:r>
              <a:rPr lang="en-GB" sz="2400" b="1" dirty="0" smtClean="0"/>
              <a:t>Concept</a:t>
            </a:r>
          </a:p>
          <a:p>
            <a:r>
              <a:rPr lang="en-GB" sz="2400" b="1" dirty="0" smtClean="0"/>
              <a:t>Applicability</a:t>
            </a:r>
          </a:p>
          <a:p>
            <a:r>
              <a:rPr lang="en-GB" sz="2400" b="1" dirty="0" smtClean="0"/>
              <a:t>Capabilities</a:t>
            </a:r>
          </a:p>
          <a:p>
            <a:r>
              <a:rPr lang="en-GB" sz="2400" b="1" dirty="0" smtClean="0"/>
              <a:t>Why TBO</a:t>
            </a:r>
          </a:p>
          <a:p>
            <a:r>
              <a:rPr lang="en-GB" sz="2400" b="1" dirty="0" smtClean="0"/>
              <a:t>Procedures</a:t>
            </a:r>
          </a:p>
          <a:p>
            <a:r>
              <a:rPr lang="en-GB" sz="2400" b="1" dirty="0" smtClean="0"/>
              <a:t>Checklist</a:t>
            </a:r>
          </a:p>
          <a:p>
            <a:r>
              <a:rPr lang="en-GB" sz="2400" b="1" dirty="0" smtClean="0"/>
              <a:t>Dependencies</a:t>
            </a:r>
            <a:endParaRPr lang="en-GB" sz="3600" b="1" dirty="0"/>
          </a:p>
          <a:p>
            <a:pPr>
              <a:buNone/>
            </a:pPr>
            <a:endParaRPr lang="en-GB" b="1" dirty="0" smtClean="0"/>
          </a:p>
          <a:p>
            <a:pPr>
              <a:buFontTx/>
              <a:buNone/>
            </a:pPr>
            <a:endParaRPr lang="en-GB" sz="20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4395" t="64279" r="13408" b="6541"/>
          <a:stretch>
            <a:fillRect/>
          </a:stretch>
        </p:blipFill>
        <p:spPr bwMode="auto">
          <a:xfrm>
            <a:off x="4100513" y="1752601"/>
            <a:ext cx="5043487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114800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/>
              <a:t>Traffic Synchronisation</a:t>
            </a:r>
          </a:p>
          <a:p>
            <a:pPr algn="just"/>
            <a:r>
              <a:rPr lang="en-GB" sz="2400" b="1" dirty="0" smtClean="0"/>
              <a:t>CM and DCB integrated</a:t>
            </a:r>
          </a:p>
          <a:p>
            <a:pPr algn="just"/>
            <a:r>
              <a:rPr lang="en-GB" sz="2400" b="1" dirty="0" smtClean="0"/>
              <a:t>Organized flow of traffic</a:t>
            </a:r>
          </a:p>
          <a:p>
            <a:pPr algn="just"/>
            <a:r>
              <a:rPr lang="en-GB" sz="2400" b="1" dirty="0" smtClean="0"/>
              <a:t>Flexible capacity management</a:t>
            </a:r>
          </a:p>
          <a:p>
            <a:pPr algn="just"/>
            <a:r>
              <a:rPr lang="en-GB" sz="2400" b="1" dirty="0" smtClean="0"/>
              <a:t>Adjustments in capacity to variations in demand</a:t>
            </a:r>
          </a:p>
          <a:p>
            <a:pPr algn="just"/>
            <a:r>
              <a:rPr lang="en-GB" sz="2400" b="1" dirty="0" smtClean="0"/>
              <a:t>Delegation of separation to flight deck reducing ground system workload</a:t>
            </a:r>
          </a:p>
          <a:p>
            <a:pPr algn="just"/>
            <a:r>
              <a:rPr lang="en-GB" sz="2400" b="1" dirty="0" smtClean="0"/>
              <a:t>Information rich environment.</a:t>
            </a:r>
          </a:p>
          <a:p>
            <a:pPr algn="just">
              <a:buNone/>
            </a:pP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Baseline</a:t>
            </a:r>
            <a:endParaRPr lang="en-GB" dirty="0"/>
          </a:p>
        </p:txBody>
      </p:sp>
      <p:grpSp>
        <p:nvGrpSpPr>
          <p:cNvPr id="7" name="Group 49"/>
          <p:cNvGrpSpPr>
            <a:grpSpLocks noGrp="1"/>
          </p:cNvGrpSpPr>
          <p:nvPr/>
        </p:nvGrpSpPr>
        <p:grpSpPr bwMode="auto">
          <a:xfrm>
            <a:off x="457200" y="1447458"/>
            <a:ext cx="8229600" cy="4648541"/>
            <a:chOff x="110" y="869"/>
            <a:chExt cx="5473" cy="3451"/>
          </a:xfrm>
        </p:grpSpPr>
        <p:sp>
          <p:nvSpPr>
            <p:cNvPr id="8" name="Oval 4"/>
            <p:cNvSpPr>
              <a:spLocks noChangeAspect="1" noChangeArrowheads="1"/>
            </p:cNvSpPr>
            <p:nvPr/>
          </p:nvSpPr>
          <p:spPr bwMode="auto">
            <a:xfrm>
              <a:off x="1939" y="2244"/>
              <a:ext cx="1161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  <a:latin typeface="Times New Roman" pitchFamily="18" charset="0"/>
                </a:rPr>
                <a:t>People</a:t>
              </a:r>
            </a:p>
          </p:txBody>
        </p:sp>
        <p:sp>
          <p:nvSpPr>
            <p:cNvPr id="11" name="Oval 5"/>
            <p:cNvSpPr>
              <a:spLocks noChangeAspect="1" noChangeArrowheads="1"/>
            </p:cNvSpPr>
            <p:nvPr/>
          </p:nvSpPr>
          <p:spPr bwMode="auto">
            <a:xfrm>
              <a:off x="2852" y="2244"/>
              <a:ext cx="1162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solidFill>
                    <a:schemeClr val="tx2"/>
                  </a:solidFill>
                  <a:latin typeface="Times New Roman" pitchFamily="18" charset="0"/>
                </a:rPr>
                <a:t>Systems</a:t>
              </a:r>
            </a:p>
          </p:txBody>
        </p:sp>
        <p:sp>
          <p:nvSpPr>
            <p:cNvPr id="12" name="Oval 6"/>
            <p:cNvSpPr>
              <a:spLocks noChangeAspect="1" noChangeArrowheads="1"/>
            </p:cNvSpPr>
            <p:nvPr/>
          </p:nvSpPr>
          <p:spPr bwMode="auto">
            <a:xfrm>
              <a:off x="2354" y="2697"/>
              <a:ext cx="1162" cy="6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solidFill>
                    <a:schemeClr val="tx2"/>
                  </a:solidFill>
                  <a:latin typeface="Times New Roman" pitchFamily="18" charset="0"/>
                </a:rPr>
                <a:t>Concept components</a:t>
              </a:r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auto">
            <a:xfrm>
              <a:off x="1690" y="1262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Management</a:t>
              </a:r>
            </a:p>
          </p:txBody>
        </p:sp>
        <p:sp>
          <p:nvSpPr>
            <p:cNvPr id="14" name="Oval 8"/>
            <p:cNvSpPr>
              <a:spLocks noChangeAspect="1" noChangeArrowheads="1"/>
            </p:cNvSpPr>
            <p:nvPr/>
          </p:nvSpPr>
          <p:spPr bwMode="auto">
            <a:xfrm>
              <a:off x="912" y="1640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ATM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Service provider</a:t>
              </a:r>
            </a:p>
          </p:txBody>
        </p:sp>
        <p:sp>
          <p:nvSpPr>
            <p:cNvPr id="15" name="Oval 9"/>
            <p:cNvSpPr>
              <a:spLocks noChangeAspect="1" noChangeArrowheads="1"/>
            </p:cNvSpPr>
            <p:nvPr/>
          </p:nvSpPr>
          <p:spPr bwMode="auto">
            <a:xfrm>
              <a:off x="611" y="2168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Aircraft 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 operations</a:t>
              </a:r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528" y="2772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Maintenance 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Engineering</a:t>
              </a: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432" y="375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ATM service delivery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 management</a:t>
              </a: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3267" y="1262"/>
              <a:ext cx="912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Communications</a:t>
              </a: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4096" y="1564"/>
              <a:ext cx="914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Navigation</a:t>
              </a: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428" y="2093"/>
              <a:ext cx="913" cy="453"/>
            </a:xfrm>
            <a:prstGeom prst="ellipse">
              <a:avLst/>
            </a:prstGeom>
            <a:solidFill>
              <a:srgbClr val="800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Surveillance</a:t>
              </a:r>
            </a:p>
          </p:txBody>
        </p:sp>
        <p:sp>
          <p:nvSpPr>
            <p:cNvPr id="21" name="Line 16"/>
            <p:cNvSpPr>
              <a:spLocks noChangeAspect="1" noChangeShapeType="1"/>
            </p:cNvSpPr>
            <p:nvPr/>
          </p:nvSpPr>
          <p:spPr bwMode="auto">
            <a:xfrm>
              <a:off x="2188" y="1715"/>
              <a:ext cx="249" cy="5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7"/>
            <p:cNvSpPr>
              <a:spLocks noChangeAspect="1" noChangeShapeType="1"/>
            </p:cNvSpPr>
            <p:nvPr/>
          </p:nvSpPr>
          <p:spPr bwMode="auto">
            <a:xfrm>
              <a:off x="1732" y="2017"/>
              <a:ext cx="414" cy="3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8"/>
            <p:cNvSpPr>
              <a:spLocks noChangeAspect="1" noChangeShapeType="1"/>
            </p:cNvSpPr>
            <p:nvPr/>
          </p:nvSpPr>
          <p:spPr bwMode="auto">
            <a:xfrm>
              <a:off x="1503" y="2441"/>
              <a:ext cx="436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9"/>
            <p:cNvSpPr>
              <a:spLocks noChangeAspect="1" noChangeShapeType="1"/>
            </p:cNvSpPr>
            <p:nvPr/>
          </p:nvSpPr>
          <p:spPr bwMode="auto">
            <a:xfrm flipV="1">
              <a:off x="1431" y="2772"/>
              <a:ext cx="611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0"/>
            <p:cNvSpPr>
              <a:spLocks noChangeAspect="1" noChangeShapeType="1"/>
            </p:cNvSpPr>
            <p:nvPr/>
          </p:nvSpPr>
          <p:spPr bwMode="auto">
            <a:xfrm flipV="1">
              <a:off x="2914" y="3357"/>
              <a:ext cx="0" cy="5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1"/>
            <p:cNvSpPr>
              <a:spLocks noChangeAspect="1" noChangeShapeType="1"/>
            </p:cNvSpPr>
            <p:nvPr/>
          </p:nvSpPr>
          <p:spPr bwMode="auto">
            <a:xfrm flipH="1" flipV="1">
              <a:off x="3256" y="3320"/>
              <a:ext cx="384" cy="4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2"/>
            <p:cNvSpPr>
              <a:spLocks noChangeAspect="1" noChangeShapeType="1"/>
            </p:cNvSpPr>
            <p:nvPr/>
          </p:nvSpPr>
          <p:spPr bwMode="auto">
            <a:xfrm flipH="1">
              <a:off x="3568" y="1715"/>
              <a:ext cx="93" cy="5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H="1">
              <a:off x="3869" y="1960"/>
              <a:ext cx="394" cy="3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4"/>
            <p:cNvSpPr>
              <a:spLocks noChangeAspect="1" noChangeShapeType="1"/>
            </p:cNvSpPr>
            <p:nvPr/>
          </p:nvSpPr>
          <p:spPr bwMode="auto">
            <a:xfrm flipH="1">
              <a:off x="4014" y="2394"/>
              <a:ext cx="446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30" name="AutoShape 26"/>
            <p:cNvCxnSpPr>
              <a:cxnSpLocks noChangeShapeType="1"/>
            </p:cNvCxnSpPr>
            <p:nvPr/>
          </p:nvCxnSpPr>
          <p:spPr bwMode="auto">
            <a:xfrm flipH="1" flipV="1">
              <a:off x="3479" y="3127"/>
              <a:ext cx="623" cy="2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Oval 27"/>
            <p:cNvSpPr>
              <a:spLocks noChangeAspect="1" noChangeArrowheads="1"/>
            </p:cNvSpPr>
            <p:nvPr/>
          </p:nvSpPr>
          <p:spPr bwMode="auto">
            <a:xfrm>
              <a:off x="1014" y="3286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Airspace User</a:t>
              </a:r>
            </a:p>
          </p:txBody>
        </p:sp>
        <p:cxnSp>
          <p:nvCxnSpPr>
            <p:cNvPr id="32" name="AutoShape 28"/>
            <p:cNvCxnSpPr>
              <a:cxnSpLocks noChangeShapeType="1"/>
              <a:stCxn id="31" idx="0"/>
              <a:endCxn id="8" idx="3"/>
            </p:cNvCxnSpPr>
            <p:nvPr/>
          </p:nvCxnSpPr>
          <p:spPr bwMode="auto">
            <a:xfrm flipV="1">
              <a:off x="1471" y="2829"/>
              <a:ext cx="638" cy="4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9"/>
            <p:cNvSpPr>
              <a:spLocks noChangeAspect="1" noChangeArrowheads="1"/>
            </p:cNvSpPr>
            <p:nvPr/>
          </p:nvSpPr>
          <p:spPr bwMode="auto">
            <a:xfrm>
              <a:off x="2484" y="960"/>
              <a:ext cx="913" cy="453"/>
            </a:xfrm>
            <a:prstGeom prst="ellipse">
              <a:avLst/>
            </a:prstGeom>
            <a:solidFill>
              <a:srgbClr val="00808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Aerodrome</a:t>
              </a:r>
            </a:p>
            <a:p>
              <a:pPr algn="ctr"/>
              <a:r>
                <a:rPr lang="en-GB" sz="1200">
                  <a:solidFill>
                    <a:schemeClr val="tx2"/>
                  </a:solidFill>
                  <a:latin typeface="Times New Roman" pitchFamily="18" charset="0"/>
                </a:rPr>
                <a:t>Operator</a:t>
              </a:r>
            </a:p>
          </p:txBody>
        </p:sp>
        <p:cxnSp>
          <p:nvCxnSpPr>
            <p:cNvPr id="34" name="AutoShape 30"/>
            <p:cNvCxnSpPr>
              <a:cxnSpLocks noChangeShapeType="1"/>
              <a:stCxn id="33" idx="4"/>
              <a:endCxn id="8" idx="0"/>
            </p:cNvCxnSpPr>
            <p:nvPr/>
          </p:nvCxnSpPr>
          <p:spPr bwMode="auto">
            <a:xfrm flipH="1">
              <a:off x="2520" y="1419"/>
              <a:ext cx="421" cy="81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31"/>
            <p:cNvSpPr>
              <a:spLocks noChangeAspect="1" noChangeArrowheads="1"/>
            </p:cNvSpPr>
            <p:nvPr/>
          </p:nvSpPr>
          <p:spPr bwMode="auto">
            <a:xfrm>
              <a:off x="1152" y="3867"/>
              <a:ext cx="1104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Conflict Management</a:t>
              </a:r>
            </a:p>
          </p:txBody>
        </p:sp>
        <p:cxnSp>
          <p:nvCxnSpPr>
            <p:cNvPr id="36" name="AutoShape 32"/>
            <p:cNvCxnSpPr>
              <a:cxnSpLocks noChangeShapeType="1"/>
              <a:stCxn id="35" idx="7"/>
              <a:endCxn id="12" idx="3"/>
            </p:cNvCxnSpPr>
            <p:nvPr/>
          </p:nvCxnSpPr>
          <p:spPr bwMode="auto">
            <a:xfrm flipV="1">
              <a:off x="2094" y="3282"/>
              <a:ext cx="430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10" y="869"/>
              <a:ext cx="1064" cy="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 pitchFamily="34" charset="0"/>
                </a:rPr>
                <a:t>Information rich environment</a:t>
              </a:r>
            </a:p>
          </p:txBody>
        </p:sp>
        <p:sp>
          <p:nvSpPr>
            <p:cNvPr id="38" name="Oval 35"/>
            <p:cNvSpPr>
              <a:spLocks noChangeAspect="1" noChangeArrowheads="1"/>
            </p:cNvSpPr>
            <p:nvPr/>
          </p:nvSpPr>
          <p:spPr bwMode="auto">
            <a:xfrm>
              <a:off x="4368" y="375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Traffic synchronisation</a:t>
              </a: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3408" y="3258"/>
              <a:ext cx="1008" cy="5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Oval 37"/>
            <p:cNvSpPr>
              <a:spLocks noChangeAspect="1" noChangeArrowheads="1"/>
            </p:cNvSpPr>
            <p:nvPr/>
          </p:nvSpPr>
          <p:spPr bwMode="auto">
            <a:xfrm>
              <a:off x="3837" y="2683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Aerodrome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 operations</a:t>
              </a:r>
            </a:p>
            <a:p>
              <a:pPr algn="ctr"/>
              <a:endParaRPr lang="en-GB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8"/>
            <p:cNvSpPr>
              <a:spLocks noChangeAspect="1" noChangeArrowheads="1"/>
            </p:cNvSpPr>
            <p:nvPr/>
          </p:nvSpPr>
          <p:spPr bwMode="auto">
            <a:xfrm>
              <a:off x="4670" y="2949"/>
              <a:ext cx="913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Airspace user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operations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3502" y="2910"/>
              <a:ext cx="329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 flipV="1">
              <a:off x="3511" y="3083"/>
              <a:ext cx="1152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Oval 25"/>
            <p:cNvSpPr>
              <a:spLocks noChangeAspect="1" noChangeArrowheads="1"/>
            </p:cNvSpPr>
            <p:nvPr/>
          </p:nvSpPr>
          <p:spPr bwMode="auto">
            <a:xfrm>
              <a:off x="4014" y="3225"/>
              <a:ext cx="912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Demand capacity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balancing</a:t>
              </a:r>
            </a:p>
          </p:txBody>
        </p:sp>
        <p:sp>
          <p:nvSpPr>
            <p:cNvPr id="45" name="Oval 11"/>
            <p:cNvSpPr>
              <a:spLocks noChangeAspect="1" noChangeArrowheads="1"/>
            </p:cNvSpPr>
            <p:nvPr/>
          </p:nvSpPr>
          <p:spPr bwMode="auto">
            <a:xfrm>
              <a:off x="2292" y="3867"/>
              <a:ext cx="1104" cy="45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Airspace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organization</a:t>
              </a:r>
            </a:p>
            <a:p>
              <a:pPr algn="ctr"/>
              <a:r>
                <a:rPr lang="en-GB" sz="1200">
                  <a:solidFill>
                    <a:schemeClr val="bg1"/>
                  </a:solidFill>
                  <a:latin typeface="Times New Roman" pitchFamily="18" charset="0"/>
                </a:rPr>
                <a:t>and Management</a:t>
              </a:r>
            </a:p>
          </p:txBody>
        </p:sp>
      </p:grp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cs typeface="Arial" pitchFamily="34" charset="0"/>
              </a:rPr>
              <a:t>Baseline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81000" y="1600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Shared four-dimensional trajectory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Up-to-date information system wide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Decision support tools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Global ATM decision-making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Procedures and automation capabilities, both ground-based and aircraft-based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Accurate trajectories to benefit the system.</a:t>
            </a:r>
            <a:endParaRPr lang="en-US" sz="2400" b="1" dirty="0" smtClean="0"/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itchFamily="34" charset="0"/>
              </a:rPr>
              <a:t>Concept</a:t>
            </a:r>
            <a:endParaRPr lang="en-GB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Concept</a:t>
            </a:r>
            <a:endParaRPr lang="en-GB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b="1" dirty="0" smtClean="0"/>
              <a:t> 4 dimensional continuum flight path based on points in time from gate-to-gate</a:t>
            </a:r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Ability of cockpit automation to fly the aircraft more precisely and predictably reduces routine tasks of controllers.</a:t>
            </a:r>
            <a:endParaRPr lang="en-US" sz="2400" b="1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257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Applicability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Air traffic flow planning</a:t>
            </a:r>
          </a:p>
          <a:p>
            <a:pPr algn="just">
              <a:buClr>
                <a:schemeClr val="accent5"/>
              </a:buClr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En-route operations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Terminal operations (arrival/departure)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36576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aircraft equipage is assumed in the areas of: 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ADS-B/CDTI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dirty="0" smtClean="0"/>
              <a:t> data communication and advanced navigation capabilities.</a:t>
            </a:r>
            <a:endParaRPr lang="en-GB" sz="2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Capabilities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629400"/>
            <a:ext cx="6553200" cy="228600"/>
          </a:xfrm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3095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Advance Aircraft Capabilities</a:t>
            </a:r>
          </a:p>
          <a:p>
            <a:pPr algn="just">
              <a:buClr>
                <a:schemeClr val="accent5"/>
              </a:buClr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Problem Detection and Resolution</a:t>
            </a:r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endParaRPr lang="en-GB" sz="2400" b="1" dirty="0" smtClean="0"/>
          </a:p>
          <a:p>
            <a:pPr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GB" sz="2400" b="1" dirty="0" smtClean="0"/>
              <a:t>  Traffic Flow Management and Time-Based Metering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EACEA-E8A0-4DAA-9E04-23B4B2BB6F51}"/>
</file>

<file path=customXml/itemProps2.xml><?xml version="1.0" encoding="utf-8"?>
<ds:datastoreItem xmlns:ds="http://schemas.openxmlformats.org/officeDocument/2006/customXml" ds:itemID="{F1374A9C-966B-4CBF-B114-725960CB0E84}"/>
</file>

<file path=customXml/itemProps3.xml><?xml version="1.0" encoding="utf-8"?>
<ds:datastoreItem xmlns:ds="http://schemas.openxmlformats.org/officeDocument/2006/customXml" ds:itemID="{D3F38959-CDDE-47D3-A8E0-9A91E907BF01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629</TotalTime>
  <Words>471</Words>
  <Application>Microsoft Office PowerPoint</Application>
  <PresentationFormat>On-screen Show (4:3)</PresentationFormat>
  <Paragraphs>162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Trajectory-Based Operations(TBO)  Saulo Da Silva</vt:lpstr>
      <vt:lpstr>OVERVIEW</vt:lpstr>
      <vt:lpstr>Context</vt:lpstr>
      <vt:lpstr>Baseline</vt:lpstr>
      <vt:lpstr>Baseline</vt:lpstr>
      <vt:lpstr>Concept</vt:lpstr>
      <vt:lpstr>Concept</vt:lpstr>
      <vt:lpstr>Applicability</vt:lpstr>
      <vt:lpstr>Capabilities</vt:lpstr>
      <vt:lpstr>Capabilities</vt:lpstr>
      <vt:lpstr>Why TBO</vt:lpstr>
      <vt:lpstr>Why TBO</vt:lpstr>
      <vt:lpstr>Procedures</vt:lpstr>
      <vt:lpstr>Procedures</vt:lpstr>
      <vt:lpstr>Procedures</vt:lpstr>
      <vt:lpstr>Checklist</vt:lpstr>
      <vt:lpstr>Main dependencies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43</cp:revision>
  <dcterms:created xsi:type="dcterms:W3CDTF">2010-09-24T14:59:54Z</dcterms:created>
  <dcterms:modified xsi:type="dcterms:W3CDTF">2012-07-26T21:10:32Z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