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7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81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ICAO SIP 2012-ASBU </a:t>
            </a:r>
            <a:r>
              <a:rPr lang="en-US" dirty="0" err="1" smtClean="0"/>
              <a:t>Workshop.Block</a:t>
            </a:r>
            <a:r>
              <a:rPr lang="en-US" dirty="0" smtClean="0"/>
              <a:t> Upgrades N° B0-05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848600" cy="22320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B0-05/ PIA 4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</a:t>
            </a:r>
            <a:r>
              <a:rPr lang="en-US" sz="2800" b="1" dirty="0" smtClean="0"/>
              <a:t>Improved Flexibility and Efficiency in </a:t>
            </a:r>
            <a:br>
              <a:rPr lang="en-US" sz="2800" b="1" dirty="0" smtClean="0"/>
            </a:br>
            <a:r>
              <a:rPr lang="en-US" sz="2800" b="1" dirty="0" smtClean="0"/>
              <a:t>Descent Profiles (CDOs)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876800" y="19050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-WP/28 A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867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05400"/>
          </a:xfrm>
        </p:spPr>
        <p:txBody>
          <a:bodyPr>
            <a:noAutofit/>
          </a:bodyPr>
          <a:lstStyle/>
          <a:p>
            <a:r>
              <a:rPr lang="en-GB" sz="2400" dirty="0" smtClean="0"/>
              <a:t>Standards</a:t>
            </a:r>
          </a:p>
          <a:p>
            <a:pPr lvl="1"/>
            <a:r>
              <a:rPr lang="en-GB" sz="1800" dirty="0" smtClean="0"/>
              <a:t>For flight plan requirements in Amendment 1, ICAO Document 4444;        PANS/ATM v15 </a:t>
            </a:r>
          </a:p>
          <a:p>
            <a:r>
              <a:rPr lang="en-GB" sz="2400" dirty="0" smtClean="0"/>
              <a:t>Procedures </a:t>
            </a:r>
          </a:p>
          <a:p>
            <a:r>
              <a:rPr lang="en-GB" sz="2400" dirty="0" smtClean="0"/>
              <a:t>Guidance Material</a:t>
            </a:r>
          </a:p>
          <a:p>
            <a:pPr lvl="1"/>
            <a:r>
              <a:rPr lang="en-GB" sz="1800" dirty="0" smtClean="0"/>
              <a:t>ICAO Doc 9613, Performance-based Navigation (PBN) Manual; ICAO Doc 9931, Continuous Descent Operations (CDO) Manual;.</a:t>
            </a:r>
          </a:p>
          <a:p>
            <a:pPr lvl="1"/>
            <a:r>
              <a:rPr lang="en-GB" sz="1800" dirty="0" smtClean="0"/>
              <a:t>FAA Advisory Circular, AC 90-105, Approval Guidance for RNP Operations and Barometric Vertical Navigation in the U.S. National Airspace System) which provides system and operational approval guidance for operators (only reflects the US situation).</a:t>
            </a:r>
          </a:p>
          <a:p>
            <a:r>
              <a:rPr lang="en-GB" sz="2400" dirty="0" smtClean="0"/>
              <a:t>Approval Documents</a:t>
            </a:r>
          </a:p>
          <a:p>
            <a:pPr lvl="1"/>
            <a:r>
              <a:rPr lang="en-GB" sz="1800" dirty="0" smtClean="0"/>
              <a:t>ICAO Doc 9931, Continuous Descent Operations Manual;</a:t>
            </a:r>
          </a:p>
          <a:p>
            <a:pPr lvl="1"/>
            <a:r>
              <a:rPr lang="en-GB" sz="1800" dirty="0" smtClean="0"/>
              <a:t>ICAO Doc 9613, Performance Based Navigation Manual;</a:t>
            </a:r>
          </a:p>
          <a:p>
            <a:pPr lvl="1"/>
            <a:r>
              <a:rPr lang="en-GB" sz="1800" dirty="0" smtClean="0"/>
              <a:t>FAA AC120-108, CDFA.</a:t>
            </a:r>
          </a:p>
          <a:p>
            <a:pPr lvl="1"/>
            <a:endParaRPr lang="en-GB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B0-05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>
                <a:solidFill>
                  <a:srgbClr val="00B050"/>
                </a:solidFill>
              </a:rPr>
              <a:t>   </a:t>
            </a:r>
            <a:r>
              <a:rPr lang="en-US" sz="3600" b="1" dirty="0" smtClean="0"/>
              <a:t>Improved Flexibility and Efficiency in Descent Profiles (CDOs)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Workshop. 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5146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43434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60375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Elements: CDO and PBN STARs</a:t>
            </a:r>
          </a:p>
          <a:p>
            <a:pPr lvl="1" indent="-39370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No avionics or Ground systems are required</a:t>
            </a:r>
          </a:p>
          <a:p>
            <a:pPr lvl="1">
              <a:buNone/>
            </a:pPr>
            <a:endParaRPr lang="en-GB" sz="32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Workshop. Block Upgrades N° B0-05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B0-05</a:t>
            </a:r>
            <a:br>
              <a:rPr lang="en-GB" sz="3200" dirty="0" smtClean="0"/>
            </a:br>
            <a:r>
              <a:rPr lang="en-GB" sz="1400" b="1" dirty="0" smtClean="0"/>
              <a:t> </a:t>
            </a:r>
            <a:r>
              <a:rPr lang="en-US" sz="2000" b="1" dirty="0" smtClean="0"/>
              <a:t>Improved Flexibility and Efficiency in Descent Profiles (CDOs)</a:t>
            </a:r>
            <a:endParaRPr lang="en-GB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Workshop. Block Upgrades N° B0-05</a:t>
            </a:r>
            <a:endParaRPr lang="en-GB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229600" cy="530428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06772"/>
                <a:gridCol w="3079370"/>
                <a:gridCol w="2743458"/>
              </a:tblGrid>
              <a:tr h="12879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Deployment of performance-based airspace and arrival procedures that allow </a:t>
                      </a:r>
                      <a:r>
                        <a:rPr lang="en-GB" sz="2000" dirty="0" smtClean="0"/>
                        <a:t>aircrafts </a:t>
                      </a:r>
                      <a:r>
                        <a:rPr lang="en-GB" sz="2000" dirty="0"/>
                        <a:t>to fly their optimum </a:t>
                      </a:r>
                      <a:r>
                        <a:rPr lang="en-GB" sz="2000" dirty="0" smtClean="0"/>
                        <a:t>profile </a:t>
                      </a:r>
                      <a:r>
                        <a:rPr lang="en-GB" sz="2000" dirty="0"/>
                        <a:t>taking account </a:t>
                      </a:r>
                      <a:r>
                        <a:rPr lang="en-GB" sz="2000" dirty="0" smtClean="0"/>
                        <a:t>airspace </a:t>
                      </a:r>
                      <a:r>
                        <a:rPr lang="en-GB" sz="2000" dirty="0"/>
                        <a:t>and traffic complexity with continuous descent operations (CDOs</a:t>
                      </a:r>
                      <a:r>
                        <a:rPr lang="en-GB" sz="2000" dirty="0" smtClean="0"/>
                        <a:t>).</a:t>
                      </a:r>
                      <a:endParaRPr lang="en-GB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50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KPA-03 – Cost-effectiveness; KPA-04 – Efficiency; KPA-09 - Predictability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0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Operating Environment/Phases of  Flight 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Approach/Arrivals and En-Route.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78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AOM – Airspace Organisation and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AO – Aerodrome </a:t>
                      </a:r>
                      <a:r>
                        <a:rPr lang="en-GB" sz="1600" dirty="0" smtClean="0"/>
                        <a:t>Operations           TS </a:t>
                      </a:r>
                      <a:r>
                        <a:rPr lang="en-GB" sz="1600" dirty="0"/>
                        <a:t>– Traffic Synchronisation, AOM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55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GPI-10- Terminal Area Design and Management; </a:t>
                      </a:r>
                      <a:endParaRPr lang="en-GB" sz="1600" dirty="0"/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GPI-11- RNP and RNAV Standard instrument Departures (SIDS)and Standard Terminal Arrivals (STARS); 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50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NIL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7651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/>
                        <a:t>Status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Standards Readiness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/>
                        <a:t>Ready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Avionics Availability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Ground System Availability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Procedures Available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Operations Approvals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Varies from one State/region to the next. </a:t>
            </a:r>
          </a:p>
          <a:p>
            <a:endParaRPr lang="en-GB" sz="2800" dirty="0" smtClean="0"/>
          </a:p>
          <a:p>
            <a:r>
              <a:rPr lang="en-GB" sz="2800" dirty="0" smtClean="0"/>
              <a:t>Some aspects of the movement to PBN have already been subject of local improvements in areas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1054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Continuous </a:t>
            </a:r>
            <a:r>
              <a:rPr lang="en-GB" sz="2800" b="1" dirty="0" smtClean="0"/>
              <a:t>Descent Operations (CDO)</a:t>
            </a:r>
          </a:p>
          <a:p>
            <a:pPr lvl="1"/>
            <a:r>
              <a:rPr lang="en-GB" dirty="0" smtClean="0"/>
              <a:t>CDO is enabled by airspace design, procedure design and facilitation by ATC</a:t>
            </a:r>
          </a:p>
          <a:p>
            <a:pPr lvl="1"/>
            <a:r>
              <a:rPr lang="en-GB" dirty="0" smtClean="0"/>
              <a:t>An optimum CDO starts from the top-of-descent (TOD) and uses descent profiles that reduce controller-pilot communications and segments of level flight.</a:t>
            </a:r>
          </a:p>
          <a:p>
            <a:r>
              <a:rPr lang="en-GB" sz="2800" b="1" dirty="0" smtClean="0"/>
              <a:t>Performance </a:t>
            </a:r>
            <a:r>
              <a:rPr lang="en-GB" sz="2800" b="1" dirty="0" smtClean="0"/>
              <a:t>-based Navigation (PBN)</a:t>
            </a:r>
          </a:p>
          <a:p>
            <a:pPr lvl="1"/>
            <a:r>
              <a:rPr lang="en-GB" dirty="0" smtClean="0"/>
              <a:t>The PBN concept encompasses two types of navigation specifications </a:t>
            </a:r>
            <a:r>
              <a:rPr lang="en-GB" dirty="0" smtClean="0"/>
              <a:t>RNAV/RNP</a:t>
            </a:r>
            <a:endParaRPr lang="en-GB" dirty="0" smtClean="0"/>
          </a:p>
          <a:p>
            <a:pPr lvl="1"/>
            <a:r>
              <a:rPr lang="en-GB" dirty="0" smtClean="0"/>
              <a:t>PBN STARs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787910"/>
              </p:ext>
            </p:extLst>
          </p:nvPr>
        </p:nvGraphicFramePr>
        <p:xfrm>
          <a:off x="533400" y="1295401"/>
          <a:ext cx="8001000" cy="422307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00200"/>
                <a:gridCol w="6400800"/>
              </a:tblGrid>
              <a:tr h="1306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Efficiency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 smtClean="0"/>
                        <a:t>reduced </a:t>
                      </a:r>
                      <a:r>
                        <a:rPr lang="en-US" sz="1600" b="0" dirty="0"/>
                        <a:t>fuel burn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/>
                        <a:t>authorization of operations where noise limitations would otherwise result in operations being curtailed or restricted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/>
                        <a:t>reduction in the number of required radio transmissions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GB" sz="1600" b="0" dirty="0"/>
                        <a:t>optimal management of the top-of-descent in the en-route airspace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3900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Environment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54037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600" b="0" dirty="0" smtClean="0"/>
                        <a:t>Reduction</a:t>
                      </a:r>
                      <a:r>
                        <a:rPr lang="en-GB" sz="1600" b="0" baseline="0" dirty="0" smtClean="0"/>
                        <a:t> on CO</a:t>
                      </a:r>
                      <a:r>
                        <a:rPr lang="en-GB" sz="1600" b="0" baseline="-25000" dirty="0" smtClean="0"/>
                        <a:t>2 </a:t>
                      </a:r>
                      <a:r>
                        <a:rPr lang="en-US" sz="1600" b="0" dirty="0" smtClean="0"/>
                        <a:t>through reduced fuel burn</a:t>
                      </a:r>
                      <a:r>
                        <a:rPr lang="en-GB" sz="1600" b="0" dirty="0" smtClean="0"/>
                        <a:t>   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6707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Predictability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54037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More consistent</a:t>
                      </a:r>
                      <a:r>
                        <a:rPr lang="en-GB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flight paths and stabilized approach paths</a:t>
                      </a:r>
                    </a:p>
                    <a:p>
                      <a:pPr marL="554037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Less need for vectors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10696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Safety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 smtClean="0"/>
                        <a:t>more </a:t>
                      </a:r>
                      <a:r>
                        <a:rPr lang="en-US" sz="1600" b="0" dirty="0"/>
                        <a:t>consistent flight paths and stabilized approach paths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/>
                        <a:t>reduction in the incidence of controlled flight into terrain (CFIT</a:t>
                      </a:r>
                      <a:r>
                        <a:rPr lang="en-US" sz="1600" b="0" dirty="0" smtClean="0"/>
                        <a:t>)</a:t>
                      </a:r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 smtClean="0"/>
                        <a:t>Separation with the surrounding traffic 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GB" sz="1600" b="0" dirty="0" smtClean="0"/>
                        <a:t>reduction </a:t>
                      </a:r>
                      <a:r>
                        <a:rPr lang="en-GB" sz="1600" b="0" dirty="0"/>
                        <a:t>in the number of conflicts. 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6782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 smtClean="0"/>
                        <a:t>CBA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54037" indent="-285750">
                        <a:buFont typeface="Wingdings" pitchFamily="2" charset="2"/>
                        <a:buChar char="ü"/>
                      </a:pPr>
                      <a:r>
                        <a:rPr lang="en-GB" sz="1600" b="0" kern="1200" dirty="0" smtClean="0"/>
                        <a:t>If implemented within the ICAO CDO manual framework, it is envisaged that the benefit/cost ratio (BCR) will be positive.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ICAO Continuous Descent Operations (CDO) Manual (Document 9931)</a:t>
            </a:r>
          </a:p>
          <a:p>
            <a:pPr lvl="1"/>
            <a:r>
              <a:rPr lang="en-GB" sz="2400" dirty="0" smtClean="0"/>
              <a:t>Provides guidance on the airspace design, instrument flight procedures, ATC facilitation and flight techniques necessary to enable continuous descent profiles. </a:t>
            </a:r>
            <a:endParaRPr lang="en-GB" sz="2000" dirty="0" smtClean="0"/>
          </a:p>
          <a:p>
            <a:r>
              <a:rPr lang="en-GB" sz="2800" dirty="0" smtClean="0"/>
              <a:t>ICAO Performance-based Navigation Manual (ICAO Document 9613) </a:t>
            </a:r>
          </a:p>
          <a:p>
            <a:pPr lvl="1"/>
            <a:r>
              <a:rPr lang="en-GB" sz="2400" dirty="0" smtClean="0"/>
              <a:t>Provides general guidance on PBN implementation.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Avionics</a:t>
            </a:r>
          </a:p>
          <a:p>
            <a:pPr lvl="1"/>
            <a:r>
              <a:rPr lang="en-GB" dirty="0" smtClean="0"/>
              <a:t>CDO does not require specific air/ground technology. </a:t>
            </a:r>
          </a:p>
          <a:p>
            <a:r>
              <a:rPr lang="en-GB" sz="2800" b="1" dirty="0" smtClean="0"/>
              <a:t>Ground Systems</a:t>
            </a:r>
          </a:p>
          <a:p>
            <a:pPr lvl="1"/>
            <a:r>
              <a:rPr lang="en-GB" dirty="0" smtClean="0"/>
              <a:t>PBN requirements will be affected by CNS/ATM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Autofit/>
          </a:bodyPr>
          <a:lstStyle/>
          <a:p>
            <a:r>
              <a:rPr lang="en-GB" dirty="0" smtClean="0"/>
              <a:t>Training in the operational standards and procedures are required for this module</a:t>
            </a:r>
          </a:p>
          <a:p>
            <a:r>
              <a:rPr lang="en-GB" dirty="0" smtClean="0"/>
              <a:t>Likewise, the qualifications requirements are identified in the regulatory requirements</a:t>
            </a:r>
            <a:endParaRPr lang="en-GB" sz="44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sz="2800" b="1" dirty="0" smtClean="0"/>
              <a:t>Regulatory/Standardization:</a:t>
            </a:r>
            <a:r>
              <a:rPr lang="en-GB" sz="2800" dirty="0" smtClean="0"/>
              <a:t>  Use current published requirements </a:t>
            </a:r>
          </a:p>
          <a:p>
            <a:pPr lvl="0"/>
            <a:r>
              <a:rPr lang="en-GB" sz="2800" b="1" dirty="0" smtClean="0"/>
              <a:t>Approval Plans:</a:t>
            </a:r>
            <a:r>
              <a:rPr lang="en-GB" sz="2800" dirty="0" smtClean="0"/>
              <a:t>  Must be in accordance with application requirements e.g. airspace design, air traffic operations,  PBN requirements for fixed radius transitions, radius-to-fix legs, Required Time of Arrival (RTA), parallel offset, etc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B0-05 – </a:t>
            </a:r>
            <a:r>
              <a:rPr lang="en-US" sz="2800" dirty="0" smtClean="0"/>
              <a:t>Regulatory/standardization needs and Approval Plan (Air and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AE395-11E2-471D-BDA0-832C6CD8E6DB}"/>
</file>

<file path=customXml/itemProps2.xml><?xml version="1.0" encoding="utf-8"?>
<ds:datastoreItem xmlns:ds="http://schemas.openxmlformats.org/officeDocument/2006/customXml" ds:itemID="{F689B9F7-FC96-4340-817D-B5707C8246FC}"/>
</file>

<file path=customXml/itemProps3.xml><?xml version="1.0" encoding="utf-8"?>
<ds:datastoreItem xmlns:ds="http://schemas.openxmlformats.org/officeDocument/2006/customXml" ds:itemID="{48CAD6C2-AEFC-42A7-B1E0-3760CAE46B1B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1654</TotalTime>
  <Words>825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B0-05/ PIA 4   Improved Flexibility and Efficiency in  Descent Profiles (CDOs)</vt:lpstr>
      <vt:lpstr>Module N° B0-05  Improved Flexibility and Efficiency in Descent Profiles (CDOs)</vt:lpstr>
      <vt:lpstr>Module N° B0-05 - Baseline </vt:lpstr>
      <vt:lpstr>Module N° B0-05 – Change brought by the Module</vt:lpstr>
      <vt:lpstr>Module N° B0-05 – Intended Performance Operational Improvement </vt:lpstr>
      <vt:lpstr>Module N° B0-05 – Necessary Procedures (Air &amp; Ground) </vt:lpstr>
      <vt:lpstr>Module N° B0-05 – Necessary System Capability</vt:lpstr>
      <vt:lpstr>Module N° B0-05 – Training and Qualification Requirements</vt:lpstr>
      <vt:lpstr>Module N° B0-05 – Regulatory/standardization needs and Approval Plan (Air and Ground)</vt:lpstr>
      <vt:lpstr> Module N° B0-05 – Reference Documents</vt:lpstr>
      <vt:lpstr>Module N° B0-05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267</cp:revision>
  <dcterms:created xsi:type="dcterms:W3CDTF">2010-09-24T14:59:54Z</dcterms:created>
  <dcterms:modified xsi:type="dcterms:W3CDTF">2012-07-27T16:31:57Z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