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3E"/>
    <a:srgbClr val="2C6ABA"/>
    <a:srgbClr val="7030A0"/>
    <a:srgbClr val="D31044"/>
    <a:srgbClr val="EA157A"/>
    <a:srgbClr val="FFFFCC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0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601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386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ICAONet/FileRoot/UsersFiles$/sdasilva/My%20Documents/Desktop/IFSET_Ver1.0.lnk" TargetMode="External"/><Relationship Id="rId2" Type="http://schemas.openxmlformats.org/officeDocument/2006/relationships/hyperlink" Target="file://ICAONet/FileRoot/ANB-ATM/WP/SAULO/Performance%20framework/Fiji/FIJI%20Workshop.Saulo.WPs+PPTs/IFSET.lnk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590800"/>
            <a:ext cx="7391400" cy="2536825"/>
          </a:xfrm>
        </p:spPr>
        <p:txBody>
          <a:bodyPr/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Measurement of environmental  benefits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800" b="1" dirty="0" smtClean="0"/>
              <a:t>Saulo Da Silva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endParaRPr lang="en-GB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533400" y="57912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1828800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SIP/2012/ASBU/Nairobi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-WP/29</a:t>
            </a: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IFSET – WHAT IT DOES (Cont.)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tool can estimate:</a:t>
            </a:r>
          </a:p>
          <a:p>
            <a:pPr lvl="1"/>
            <a:r>
              <a:rPr lang="en-GB" dirty="0" smtClean="0"/>
              <a:t>Effects of shortening / eliminating level segments on departure and arrival.</a:t>
            </a:r>
          </a:p>
          <a:p>
            <a:pPr lvl="1"/>
            <a:r>
              <a:rPr lang="en-GB" dirty="0" smtClean="0"/>
              <a:t>Effects of shorter routes (either in time or distance).</a:t>
            </a:r>
          </a:p>
          <a:p>
            <a:pPr lvl="1"/>
            <a:r>
              <a:rPr lang="en-GB" dirty="0" smtClean="0"/>
              <a:t>Effects of cruising at different altitudes.</a:t>
            </a:r>
          </a:p>
          <a:p>
            <a:pPr lvl="1"/>
            <a:r>
              <a:rPr lang="en-GB" dirty="0" smtClean="0"/>
              <a:t>Effects of reduced taxi times.</a:t>
            </a:r>
            <a:endParaRPr lang="en-GB" sz="3200" dirty="0" smtClean="0"/>
          </a:p>
          <a:p>
            <a:endParaRPr lang="en-GB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IFSET – WHAT IT DOES NOT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57150">
              <a:buFont typeface="Arial" pitchFamily="34" charset="0"/>
              <a:buChar char="•"/>
            </a:pPr>
            <a:r>
              <a:rPr lang="en-GB" sz="4000" b="1" dirty="0" smtClean="0"/>
              <a:t>The tool does not replace detailed modelling or measurement of fuel consumption already available in a State.</a:t>
            </a:r>
          </a:p>
          <a:p>
            <a:endParaRPr lang="en-GB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IFSET – HOW IT WORKS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Pre-compute aircraft performance</a:t>
            </a:r>
          </a:p>
          <a:p>
            <a:pPr lvl="1"/>
            <a:r>
              <a:rPr lang="en-GB" dirty="0" smtClean="0"/>
              <a:t>Level, climb and descent fuel consumption</a:t>
            </a:r>
          </a:p>
          <a:p>
            <a:pPr lvl="1"/>
            <a:r>
              <a:rPr lang="en-GB" dirty="0" smtClean="0"/>
              <a:t>By group of aircraft type</a:t>
            </a:r>
          </a:p>
          <a:p>
            <a:pPr lvl="1"/>
            <a:r>
              <a:rPr lang="en-GB" dirty="0" smtClean="0"/>
              <a:t>In 1000 foot intervals</a:t>
            </a:r>
          </a:p>
          <a:p>
            <a:endParaRPr lang="en-GB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IFSET – HOW IT WORKS – USER INPUT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Fleet mix defined for baseline and post-implementation scenario</a:t>
            </a:r>
          </a:p>
          <a:p>
            <a:pPr lvl="1"/>
            <a:r>
              <a:rPr lang="en-GB" dirty="0" smtClean="0"/>
              <a:t>Aircraft type group</a:t>
            </a:r>
          </a:p>
          <a:p>
            <a:pPr lvl="1"/>
            <a:r>
              <a:rPr lang="en-GB" dirty="0" smtClean="0"/>
              <a:t>“Remaining flight distance”(as a surrogate for weight)</a:t>
            </a:r>
          </a:p>
          <a:p>
            <a:r>
              <a:rPr lang="en-GB" dirty="0" smtClean="0"/>
              <a:t>User selects “elements” to define the baseline and “new” procedure</a:t>
            </a:r>
          </a:p>
          <a:p>
            <a:r>
              <a:rPr lang="en-GB" dirty="0" smtClean="0"/>
              <a:t>Tool estimates the change in total fuel consumption between the 2 scenarios</a:t>
            </a:r>
          </a:p>
          <a:p>
            <a:pPr lvl="1"/>
            <a:endParaRPr lang="en-GB" dirty="0" smtClean="0"/>
          </a:p>
          <a:p>
            <a:endParaRPr lang="en-GB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IFSET – SCHEDULE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b="1" dirty="0" smtClean="0"/>
              <a:t>December 2011</a:t>
            </a:r>
            <a:r>
              <a:rPr lang="en-GB" dirty="0" smtClean="0"/>
              <a:t> – ICAO releases the first version of the IFSET. (SL AN 13/61-12/4, 6Jan 2012)</a:t>
            </a:r>
          </a:p>
          <a:p>
            <a:endParaRPr lang="en-GB" dirty="0" smtClean="0"/>
          </a:p>
          <a:p>
            <a:r>
              <a:rPr lang="en-GB" b="1" dirty="0" smtClean="0"/>
              <a:t>2011/2012</a:t>
            </a:r>
            <a:r>
              <a:rPr lang="en-GB" dirty="0" smtClean="0"/>
              <a:t> – Workshops on how to use IFSET. </a:t>
            </a:r>
          </a:p>
          <a:p>
            <a:endParaRPr lang="en-GB" dirty="0" smtClean="0"/>
          </a:p>
          <a:p>
            <a:r>
              <a:rPr lang="en-GB" b="1" dirty="0" smtClean="0"/>
              <a:t>2012 </a:t>
            </a:r>
            <a:r>
              <a:rPr lang="en-GB" dirty="0" smtClean="0"/>
              <a:t>– States/ANSPs start estimation and reporting fuel savings accrued from operational improvements.</a:t>
            </a:r>
          </a:p>
          <a:p>
            <a:endParaRPr lang="en-GB" dirty="0" smtClean="0"/>
          </a:p>
          <a:p>
            <a:r>
              <a:rPr lang="en-GB" b="1" dirty="0" smtClean="0"/>
              <a:t>Dec 2012 </a:t>
            </a:r>
            <a:r>
              <a:rPr lang="en-GB" dirty="0" smtClean="0"/>
              <a:t>– ICAO releases the environment report with the results obtained.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endParaRPr lang="en-GB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IFSET – example</a:t>
            </a:r>
            <a:endParaRPr lang="en-GB" dirty="0"/>
          </a:p>
        </p:txBody>
      </p:sp>
      <p:pic>
        <p:nvPicPr>
          <p:cNvPr id="1026" name="Picture 2" descr="G:\WP\SAULO\Environment\Metrics WG\IFSET\CDO pict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458200" cy="47244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IFSET – example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038600"/>
          </a:xfrm>
        </p:spPr>
        <p:txBody>
          <a:bodyPr>
            <a:normAutofit/>
          </a:bodyPr>
          <a:lstStyle/>
          <a:p>
            <a:endParaRPr lang="en-GB" dirty="0" smtClean="0">
              <a:hlinkClick r:id="rId2" action="ppaction://hlinkfile"/>
            </a:endParaRPr>
          </a:p>
          <a:p>
            <a:endParaRPr lang="en-GB" dirty="0" smtClean="0">
              <a:hlinkClick r:id="rId2" action="ppaction://hlinkfile"/>
            </a:endParaRPr>
          </a:p>
          <a:p>
            <a:r>
              <a:rPr lang="en-GB" dirty="0" smtClean="0">
                <a:hlinkClick r:id="rId3" action="ppaction://hlinkfile"/>
              </a:rPr>
              <a:t>IFSET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03860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KPA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ASSEMBLY RESOLUTION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OPERATIONAL IMPROVEMENTS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IFSET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629400"/>
            <a:ext cx="6553200" cy="228600"/>
          </a:xfrm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KPA</a:t>
            </a:r>
          </a:p>
          <a:p>
            <a:r>
              <a:rPr lang="en-GB" dirty="0" smtClean="0"/>
              <a:t>ASSEMBLY RESOLUTION</a:t>
            </a:r>
          </a:p>
          <a:p>
            <a:r>
              <a:rPr lang="en-GB" dirty="0" smtClean="0"/>
              <a:t>OPERATIONAL IMPROVEMENTS</a:t>
            </a:r>
          </a:p>
          <a:p>
            <a:r>
              <a:rPr lang="en-GB" dirty="0" smtClean="0"/>
              <a:t>IFSET</a:t>
            </a:r>
          </a:p>
          <a:p>
            <a:r>
              <a:rPr lang="en-GB" dirty="0" smtClean="0"/>
              <a:t>SUMMARY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KPA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70000"/>
            </a:pPr>
            <a:r>
              <a:rPr lang="en-US" dirty="0" smtClean="0"/>
              <a:t>ENVIRONMENT</a:t>
            </a:r>
          </a:p>
          <a:p>
            <a:pPr marL="0" indent="0">
              <a:buSzPct val="70000"/>
              <a:buNone/>
            </a:pPr>
            <a:r>
              <a:rPr lang="en-US" dirty="0" smtClean="0"/>
              <a:t>The </a:t>
            </a:r>
            <a:r>
              <a:rPr lang="en-GB" dirty="0" smtClean="0"/>
              <a:t>air navigation </a:t>
            </a:r>
            <a:r>
              <a:rPr lang="en-US" dirty="0" smtClean="0"/>
              <a:t>system should contribute to the protection of the environment by considering noise and </a:t>
            </a:r>
            <a:r>
              <a:rPr lang="en-US" b="1" dirty="0" smtClean="0"/>
              <a:t>emissions</a:t>
            </a:r>
            <a:r>
              <a:rPr lang="en-US" dirty="0" smtClean="0"/>
              <a:t> in the implementation and operation of the global </a:t>
            </a:r>
            <a:r>
              <a:rPr lang="en-GB" dirty="0" smtClean="0"/>
              <a:t>air navigation </a:t>
            </a:r>
            <a:r>
              <a:rPr lang="en-US" dirty="0" smtClean="0"/>
              <a:t>system.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Assembly Resolution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0000"/>
            </a:pPr>
            <a:r>
              <a:rPr lang="en-US" dirty="0" smtClean="0"/>
              <a:t>Climate change</a:t>
            </a:r>
          </a:p>
          <a:p>
            <a:r>
              <a:rPr lang="en-GB" b="1" dirty="0" smtClean="0"/>
              <a:t>A37-19-Consolidated statement of continuing ICAO policies and practices related to environmental protection – Climate change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Assembly resolution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A37-19</a:t>
            </a:r>
          </a:p>
          <a:p>
            <a:r>
              <a:rPr lang="en-GB" b="1" i="1" dirty="0" smtClean="0"/>
              <a:t>Resolves:</a:t>
            </a:r>
          </a:p>
          <a:p>
            <a:r>
              <a:rPr lang="en-GB" b="1" dirty="0" smtClean="0"/>
              <a:t> to achieve a global annual average fuel efficiency improvement of 2 per cent until 2020.</a:t>
            </a:r>
          </a:p>
          <a:p>
            <a:r>
              <a:rPr lang="en-GB" b="1" dirty="0" smtClean="0"/>
              <a:t>and an </a:t>
            </a:r>
            <a:r>
              <a:rPr lang="en-GB" b="1" dirty="0" err="1" smtClean="0"/>
              <a:t>aspirational</a:t>
            </a:r>
            <a:r>
              <a:rPr lang="en-GB" b="1" dirty="0" smtClean="0"/>
              <a:t> global fuel efficiency improvement rate of 2 per cent per annum from 2021 to 2050.</a:t>
            </a:r>
          </a:p>
          <a:p>
            <a:endParaRPr lang="en-GB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Assembly resolution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A37-19</a:t>
            </a:r>
          </a:p>
          <a:p>
            <a:r>
              <a:rPr lang="en-GB" b="1" dirty="0" smtClean="0"/>
              <a:t>Requests ICAO to:</a:t>
            </a:r>
          </a:p>
          <a:p>
            <a:r>
              <a:rPr lang="en-GB" b="1" dirty="0" smtClean="0"/>
              <a:t>develop the necessary tools to assess the benefits associated with ATM improvements.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OPERATIONAL IMPROVEMENTS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PBN</a:t>
            </a:r>
          </a:p>
          <a:p>
            <a:r>
              <a:rPr lang="en-GB" b="1" dirty="0" smtClean="0"/>
              <a:t>CDO/CCO</a:t>
            </a:r>
          </a:p>
          <a:p>
            <a:r>
              <a:rPr lang="en-GB" b="1" dirty="0" smtClean="0"/>
              <a:t>RVSM</a:t>
            </a:r>
          </a:p>
          <a:p>
            <a:r>
              <a:rPr lang="en-GB" b="1" dirty="0" smtClean="0"/>
              <a:t>FUA</a:t>
            </a:r>
          </a:p>
          <a:p>
            <a:r>
              <a:rPr lang="en-GB" b="1" dirty="0" smtClean="0"/>
              <a:t>ETC.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IFSET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ICAO FUEL SAVINGS ESTIMATION TOOL</a:t>
            </a:r>
          </a:p>
          <a:p>
            <a:pPr>
              <a:buNone/>
            </a:pPr>
            <a:r>
              <a:rPr lang="en-GB" dirty="0" smtClean="0"/>
              <a:t> - Simple to use and scientific defendable</a:t>
            </a:r>
          </a:p>
          <a:p>
            <a:r>
              <a:rPr lang="en-GB" dirty="0" smtClean="0"/>
              <a:t>States will begin reporting on fuel savings from operational improvements in 2012.</a:t>
            </a:r>
          </a:p>
          <a:p>
            <a:r>
              <a:rPr lang="en-GB" dirty="0" smtClean="0"/>
              <a:t>Not all States have the ability to quantify these savings.</a:t>
            </a:r>
          </a:p>
          <a:p>
            <a:endParaRPr lang="en-GB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IFSET – WHAT IT DOES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Allows those States without modelling and/or measurement capabilities to estimate fuel savings from operational improvements.</a:t>
            </a:r>
          </a:p>
          <a:p>
            <a:r>
              <a:rPr lang="en-GB" dirty="0" smtClean="0"/>
              <a:t>Consistent with CAEP-approved GHG models.</a:t>
            </a:r>
          </a:p>
          <a:p>
            <a:r>
              <a:rPr lang="en-GB" dirty="0" smtClean="0"/>
              <a:t>Consistent with Global Air Navigation Plan.</a:t>
            </a:r>
          </a:p>
          <a:p>
            <a:r>
              <a:rPr lang="en-GB" dirty="0" smtClean="0"/>
              <a:t>Easy-to-use / minimal data requirements.</a:t>
            </a:r>
          </a:p>
          <a:p>
            <a:endParaRPr lang="en-GB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1b38e693d0680f30e3feb9efd1187c7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B0F7B9-BAB9-48B3-860C-D42E73B80D7F}"/>
</file>

<file path=customXml/itemProps2.xml><?xml version="1.0" encoding="utf-8"?>
<ds:datastoreItem xmlns:ds="http://schemas.openxmlformats.org/officeDocument/2006/customXml" ds:itemID="{AF07CCE4-391C-4A48-8051-87CC43B1C822}"/>
</file>

<file path=customXml/itemProps3.xml><?xml version="1.0" encoding="utf-8"?>
<ds:datastoreItem xmlns:ds="http://schemas.openxmlformats.org/officeDocument/2006/customXml" ds:itemID="{8D40D126-49B0-4B47-BB16-65ACCEEB874D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226</TotalTime>
  <Words>567</Words>
  <Application>Microsoft Office PowerPoint</Application>
  <PresentationFormat>On-screen Show (4:3)</PresentationFormat>
  <Paragraphs>118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ICAO</vt:lpstr>
      <vt:lpstr>      Measurement of environmental  benefits  Saulo Da Silva </vt:lpstr>
      <vt:lpstr>OVERVIEW</vt:lpstr>
      <vt:lpstr>KPA</vt:lpstr>
      <vt:lpstr>Assembly Resolution</vt:lpstr>
      <vt:lpstr>Assembly resolution</vt:lpstr>
      <vt:lpstr>Assembly resolution</vt:lpstr>
      <vt:lpstr>OPERATIONAL IMPROVEMENTS</vt:lpstr>
      <vt:lpstr>IFSET</vt:lpstr>
      <vt:lpstr>IFSET – WHAT IT DOES</vt:lpstr>
      <vt:lpstr>IFSET – WHAT IT DOES (Cont.)</vt:lpstr>
      <vt:lpstr>IFSET – WHAT IT DOES NOT</vt:lpstr>
      <vt:lpstr>IFSET – HOW IT WORKS</vt:lpstr>
      <vt:lpstr>IFSET – HOW IT WORKS – USER INPUT</vt:lpstr>
      <vt:lpstr>IFSET – SCHEDULE</vt:lpstr>
      <vt:lpstr>IFSET – example</vt:lpstr>
      <vt:lpstr>IFSET – example</vt:lpstr>
      <vt:lpstr>SUMMARY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sdasilva</dc:creator>
  <cp:lastModifiedBy>Sudarshan, Hindupur</cp:lastModifiedBy>
  <cp:revision>20</cp:revision>
  <dcterms:created xsi:type="dcterms:W3CDTF">2010-08-26T20:42:21Z</dcterms:created>
  <dcterms:modified xsi:type="dcterms:W3CDTF">2012-07-26T21:14:06Z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