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9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89" r:id="rId11"/>
    <p:sldId id="271" r:id="rId12"/>
    <p:sldId id="272" r:id="rId13"/>
    <p:sldId id="276" r:id="rId14"/>
    <p:sldId id="281" r:id="rId15"/>
    <p:sldId id="282" r:id="rId16"/>
    <p:sldId id="283" r:id="rId17"/>
    <p:sldId id="285" r:id="rId18"/>
    <p:sldId id="290" r:id="rId19"/>
    <p:sldId id="291" r:id="rId20"/>
    <p:sldId id="288" r:id="rId21"/>
    <p:sldId id="26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6AB6"/>
    <a:srgbClr val="3366CC"/>
    <a:srgbClr val="435FAA"/>
    <a:srgbClr val="2C6ABA"/>
    <a:srgbClr val="7030A0"/>
    <a:srgbClr val="D31044"/>
    <a:srgbClr val="EA157A"/>
    <a:srgbClr val="FFFFCC"/>
    <a:srgbClr val="00153E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9" autoAdjust="0"/>
    <p:restoredTop sz="94660"/>
  </p:normalViewPr>
  <p:slideViewPr>
    <p:cSldViewPr>
      <p:cViewPr>
        <p:scale>
          <a:sx n="53" d="100"/>
          <a:sy n="53" d="100"/>
        </p:scale>
        <p:origin x="-84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90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D8AB-7966-458C-9BE3-02C18DF0CBED}" type="datetimeFigureOut">
              <a:rPr lang="en-US" smtClean="0"/>
              <a:pPr/>
              <a:t>7/26/2012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A3367-9AA4-47DA-BEE2-BE6D80B19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676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DC285-F2C7-43EB-8980-030AF7421F74}" type="datetimeFigureOut">
              <a:rPr lang="en-US" smtClean="0"/>
              <a:pPr/>
              <a:t>7/26/2012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D550C-52CF-4EDD-ABE6-64B9331ADC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788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CNS-ATM.Tutorial-5</a:t>
            </a:r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CC13DD-55E0-4F8E-90B6-FA261D36C7D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1500" y="690563"/>
            <a:ext cx="5638800" cy="4229100"/>
          </a:xfrm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CNS-ATM.Tutorial-5</a:t>
            </a:r>
          </a:p>
        </p:txBody>
      </p:sp>
      <p:sp>
        <p:nvSpPr>
          <p:cNvPr id="501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70E929-676C-4BD8-A421-66419BABBFDD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CNS-ATM.Tutorial-5</a:t>
            </a:r>
          </a:p>
        </p:txBody>
      </p:sp>
      <p:sp>
        <p:nvSpPr>
          <p:cNvPr id="512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57C8E7-8B63-46CB-9DEA-8E4A3A7BE76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1500" y="690563"/>
            <a:ext cx="5638800" cy="4229100"/>
          </a:xfrm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" name="Rectangle 9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 userDrawn="1"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 userDrawn="1"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31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828800"/>
            <a:ext cx="8382000" cy="4495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1A743-B2FD-47D9-8629-6E798E2F6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check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31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1000" y="1828800"/>
            <a:ext cx="8382000" cy="4495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C613E-7747-4D46-AA2D-A394F889A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 Background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_No_Footer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  <p:sldLayoutId id="2147483664" r:id="rId5"/>
    <p:sldLayoutId id="2147483665" r:id="rId6"/>
    <p:sldLayoutId id="2147483666" r:id="rId7"/>
    <p:sldLayoutId id="2147483667" r:id="rId8"/>
    <p:sldLayoutId id="2147483674" r:id="rId9"/>
    <p:sldLayoutId id="2147483672" r:id="rId10"/>
    <p:sldLayoutId id="2147483673" r:id="rId11"/>
    <p:sldLayoutId id="2147483668" r:id="rId12"/>
    <p:sldLayoutId id="2147483669" r:id="rId13"/>
    <p:sldLayoutId id="2147483670" r:id="rId14"/>
    <p:sldLayoutId id="2147483671" r:id="rId15"/>
    <p:sldLayoutId id="2147483676" r:id="rId16"/>
    <p:sldLayoutId id="2147483677" r:id="rId17"/>
  </p:sldLayoutIdLst>
  <p:hf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514600"/>
            <a:ext cx="7467600" cy="2305050"/>
          </a:xfrm>
        </p:spPr>
        <p:txBody>
          <a:bodyPr/>
          <a:lstStyle/>
          <a:p>
            <a:r>
              <a:rPr lang="en-GB" b="1" dirty="0" smtClean="0"/>
              <a:t>Economic issues </a:t>
            </a:r>
            <a:br>
              <a:rPr lang="en-GB" b="1" dirty="0" smtClean="0"/>
            </a:br>
            <a:r>
              <a:rPr lang="en-GB" b="1" dirty="0" smtClean="0"/>
              <a:t> Formulation of Business  cases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H. Sudarshan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1905000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SIP/2012/ASBU/Nairobi-WP/31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579120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WORKSHOP ON PREPARATIONS FOR AN‑CONF/12 − ASBU METHODOLOGY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(Nairobi, 13-17 August 2012)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02CD3F7-418C-4089-9E04-C1FBAF06FB4E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723972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Benefits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48200" y="1295400"/>
            <a:ext cx="4191000" cy="3200400"/>
          </a:xfrm>
          <a:prstGeom prst="rect">
            <a:avLst/>
          </a:prstGeom>
          <a:solidFill>
            <a:schemeClr val="accent2"/>
          </a:solidFill>
        </p:spPr>
        <p:txBody>
          <a:bodyPr vert="horz" lIns="90488" tIns="44450" rIns="90488" bIns="44450" rtlCol="0">
            <a:noAutofit/>
          </a:bodyPr>
          <a:lstStyle/>
          <a:p>
            <a:pPr marL="574675" lvl="0" indent="-574675">
              <a:spcBef>
                <a:spcPct val="20000"/>
              </a:spcBef>
              <a:buClr>
                <a:schemeClr val="accent5"/>
              </a:buClr>
              <a:defRPr/>
            </a:pPr>
            <a:r>
              <a:rPr lang="en-US" sz="2400" b="1" dirty="0" smtClean="0">
                <a:solidFill>
                  <a:srgbClr val="00B050"/>
                </a:solidFill>
              </a:rPr>
              <a:t>State benefits</a:t>
            </a:r>
          </a:p>
          <a:p>
            <a:pPr marL="1031875" lvl="1" indent="-574675">
              <a:spcBef>
                <a:spcPct val="20000"/>
              </a:spcBef>
              <a:buClr>
                <a:schemeClr val="accent5"/>
              </a:buClr>
              <a:defRPr/>
            </a:pPr>
            <a:r>
              <a:rPr lang="en-US" sz="2200" dirty="0" smtClean="0"/>
              <a:t>Improved level of service</a:t>
            </a:r>
          </a:p>
          <a:p>
            <a:pPr marL="1031875" lvl="1" indent="-574675">
              <a:spcBef>
                <a:spcPct val="20000"/>
              </a:spcBef>
              <a:buClr>
                <a:schemeClr val="accent5"/>
              </a:buClr>
              <a:defRPr/>
            </a:pPr>
            <a:r>
              <a:rPr lang="en-US" sz="2200" dirty="0" smtClean="0"/>
              <a:t>Consolidation of facilities</a:t>
            </a:r>
          </a:p>
          <a:p>
            <a:pPr marL="1031875" lvl="1" indent="-574675">
              <a:spcBef>
                <a:spcPct val="20000"/>
              </a:spcBef>
              <a:buClr>
                <a:schemeClr val="accent5"/>
              </a:buClr>
              <a:defRPr/>
            </a:pPr>
            <a:r>
              <a:rPr lang="en-US" sz="2200" dirty="0" smtClean="0"/>
              <a:t>Reduced maintenance costs</a:t>
            </a:r>
          </a:p>
          <a:p>
            <a:pPr marL="1031875" lvl="1" indent="-574675">
              <a:spcBef>
                <a:spcPct val="20000"/>
              </a:spcBef>
              <a:buClr>
                <a:schemeClr val="accent5"/>
              </a:buClr>
              <a:defRPr/>
            </a:pPr>
            <a:r>
              <a:rPr lang="en-US" sz="2200" dirty="0" smtClean="0"/>
              <a:t>Avoided capital costs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6800" y="47244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4675" indent="-574675">
              <a:defRPr/>
            </a:pPr>
            <a:endParaRPr lang="en-GB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28600" y="1295400"/>
            <a:ext cx="4364038" cy="3262313"/>
          </a:xfrm>
          <a:prstGeom prst="rect">
            <a:avLst/>
          </a:prstGeom>
          <a:solidFill>
            <a:schemeClr val="accent2"/>
          </a:solidFill>
        </p:spPr>
        <p:txBody>
          <a:bodyPr vert="horz" lIns="90488" tIns="44450" rIns="90488" bIns="44450" rtlCol="0">
            <a:normAutofit/>
          </a:bodyPr>
          <a:lstStyle/>
          <a:p>
            <a:pPr marL="566738" indent="-566738">
              <a:defRPr/>
            </a:pPr>
            <a:r>
              <a:rPr lang="en-US" sz="2400" b="1" dirty="0" smtClean="0">
                <a:solidFill>
                  <a:srgbClr val="00B050"/>
                </a:solidFill>
              </a:rPr>
              <a:t>Airlines benefits</a:t>
            </a:r>
          </a:p>
          <a:p>
            <a:pPr marL="966788" lvl="1" indent="-566738">
              <a:defRPr/>
            </a:pPr>
            <a:r>
              <a:rPr lang="en-US" sz="2000" dirty="0" smtClean="0"/>
              <a:t>Route optimization (time, fuel)</a:t>
            </a:r>
          </a:p>
          <a:p>
            <a:pPr marL="966788" lvl="1" indent="-566738">
              <a:defRPr/>
            </a:pPr>
            <a:r>
              <a:rPr lang="en-US" sz="2000" dirty="0" smtClean="0"/>
              <a:t>Optimum altitudes</a:t>
            </a:r>
          </a:p>
          <a:p>
            <a:pPr marL="966788" lvl="1" indent="-566738">
              <a:defRPr/>
            </a:pPr>
            <a:r>
              <a:rPr lang="en-US" sz="2000" dirty="0" smtClean="0"/>
              <a:t>Dynamic aircraft route planning</a:t>
            </a:r>
          </a:p>
          <a:p>
            <a:pPr marL="966788" lvl="1" indent="-566738">
              <a:defRPr/>
            </a:pPr>
            <a:r>
              <a:rPr lang="en-US" sz="2000" dirty="0" smtClean="0"/>
              <a:t>More alternate airports</a:t>
            </a:r>
          </a:p>
          <a:p>
            <a:pPr marL="966788" lvl="1" indent="-566738">
              <a:defRPr/>
            </a:pPr>
            <a:r>
              <a:rPr lang="en-US" sz="2000" dirty="0" smtClean="0"/>
              <a:t>Reduced contingency fuel</a:t>
            </a:r>
          </a:p>
          <a:p>
            <a:pPr marL="966788" lvl="1" indent="-566738">
              <a:defRPr/>
            </a:pPr>
            <a:r>
              <a:rPr lang="en-US" sz="2000" dirty="0" smtClean="0"/>
              <a:t>Possible reduced crewing</a:t>
            </a:r>
          </a:p>
          <a:p>
            <a:pPr marL="966788" lvl="1" indent="-566738">
              <a:defRPr/>
            </a:pPr>
            <a:r>
              <a:rPr lang="en-US" sz="2000" dirty="0" smtClean="0"/>
              <a:t>Increased aircraft  utilization</a:t>
            </a:r>
          </a:p>
          <a:p>
            <a:pPr marL="966788" lvl="1" indent="-566738">
              <a:defRPr/>
            </a:pPr>
            <a:r>
              <a:rPr lang="en-US" sz="2000" dirty="0" smtClean="0"/>
              <a:t>Greater payload capability</a:t>
            </a:r>
          </a:p>
          <a:p>
            <a:pPr marL="966788" lvl="1" indent="-566738">
              <a:defRPr/>
            </a:pPr>
            <a:r>
              <a:rPr lang="en-US" sz="2000" dirty="0" smtClean="0"/>
              <a:t>Greater revenue generation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447800" y="4495800"/>
            <a:ext cx="7391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4675" indent="-574675">
              <a:defRPr/>
            </a:pPr>
            <a:r>
              <a:rPr lang="en-US" sz="2400" b="1" dirty="0" smtClean="0">
                <a:solidFill>
                  <a:srgbClr val="00B050"/>
                </a:solidFill>
              </a:rPr>
              <a:t>Airport benefits</a:t>
            </a:r>
          </a:p>
          <a:p>
            <a:pPr marL="1031875" lvl="1" indent="-574675">
              <a:defRPr/>
            </a:pPr>
            <a:r>
              <a:rPr lang="en-US" sz="2000" dirty="0" smtClean="0"/>
              <a:t>Increased airports capacity</a:t>
            </a:r>
          </a:p>
          <a:p>
            <a:pPr marL="1031875" lvl="1" indent="-574675">
              <a:defRPr/>
            </a:pPr>
            <a:r>
              <a:rPr lang="en-US" sz="2000" dirty="0" smtClean="0"/>
              <a:t>Improved airside management</a:t>
            </a:r>
          </a:p>
          <a:p>
            <a:pPr marL="1031875" lvl="1" indent="-574675">
              <a:defRPr/>
            </a:pPr>
            <a:r>
              <a:rPr lang="en-US" sz="2000" dirty="0" smtClean="0"/>
              <a:t>Decrease in diversions in instrument meteorological conditions</a:t>
            </a:r>
          </a:p>
          <a:p>
            <a:pPr marL="1031875" lvl="1" indent="-574675">
              <a:defRPr/>
            </a:pPr>
            <a:r>
              <a:rPr lang="en-US" sz="2000" dirty="0" smtClean="0"/>
              <a:t>Enhanced revenues</a:t>
            </a:r>
          </a:p>
          <a:p>
            <a:pPr marL="1031875" lvl="1" indent="-574675">
              <a:defRPr/>
            </a:pPr>
            <a:r>
              <a:rPr lang="en-US" sz="2000" dirty="0" smtClean="0"/>
              <a:t>Happy passenger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B47A300-B014-4B15-9E65-D4A2E826742C}" type="slidenum">
              <a:rPr lang="en-US" smtClean="0"/>
              <a:pPr/>
              <a:t>11</a:t>
            </a:fld>
            <a:endParaRPr lang="en-US" smtClean="0"/>
          </a:p>
        </p:txBody>
      </p:sp>
      <p:graphicFrame>
        <p:nvGraphicFramePr>
          <p:cNvPr id="630834" name="Group 50"/>
          <p:cNvGraphicFramePr>
            <a:graphicFrameLocks noGrp="1"/>
          </p:cNvGraphicFramePr>
          <p:nvPr/>
        </p:nvGraphicFramePr>
        <p:xfrm>
          <a:off x="152400" y="887413"/>
          <a:ext cx="8866188" cy="5737225"/>
        </p:xfrm>
        <a:graphic>
          <a:graphicData uri="http://schemas.openxmlformats.org/drawingml/2006/table">
            <a:tbl>
              <a:tblPr/>
              <a:tblGrid>
                <a:gridCol w="3009900"/>
                <a:gridCol w="982663"/>
                <a:gridCol w="1681162"/>
                <a:gridCol w="1709738"/>
                <a:gridCol w="1482725"/>
              </a:tblGrid>
              <a:tr h="977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Cost/Benefit Item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CAA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Aircraft Operators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Passengers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Totals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Benefits of Air Navigation Systems elements</a:t>
                      </a: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092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>
                          <a:tab pos="280988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Avoided equipment costs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>
                          <a:tab pos="280988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(Present technology)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>
                          <a:tab pos="280988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	Ground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>
                          <a:tab pos="280988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	Aircraft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>
                          <a:tab pos="280988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Efficiency improvements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>
                          <a:tab pos="280988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Passenger time savings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>
                          <a:tab pos="280988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TOTAL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B1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B2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B3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0816" name="Text Box 32"/>
          <p:cNvSpPr txBox="1">
            <a:spLocks noChangeArrowheads="1"/>
          </p:cNvSpPr>
          <p:nvPr/>
        </p:nvSpPr>
        <p:spPr bwMode="auto">
          <a:xfrm>
            <a:off x="304800" y="0"/>
            <a:ext cx="624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Allocation of benefits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3BBF4B9-0BF0-4584-8E1A-111F47366D12}" type="slidenum">
              <a:rPr lang="en-US" smtClean="0"/>
              <a:pPr/>
              <a:t>12</a:t>
            </a:fld>
            <a:endParaRPr lang="en-US" smtClean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614363"/>
          <a:ext cx="9204325" cy="637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Drawing" r:id="rId3" imgW="9098280" imgH="6370200" progId="">
                  <p:embed/>
                </p:oleObj>
              </mc:Choice>
              <mc:Fallback>
                <p:oleObj name="Drawing" r:id="rId3" imgW="9098280" imgH="63702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4363"/>
                        <a:ext cx="9204325" cy="6370637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09600" y="1524000"/>
          <a:ext cx="7874000" cy="449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Chart" r:id="rId5" imgW="7877251" imgH="4495800" progId="MSGraph.Chart.8">
                  <p:embed followColorScheme="full"/>
                </p:oleObj>
              </mc:Choice>
              <mc:Fallback>
                <p:oleObj name="Chart" r:id="rId5" imgW="7877251" imgH="44958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-11296"/>
                      <a:stretch>
                        <a:fillRect/>
                      </a:stretch>
                    </p:blipFill>
                    <p:spPr bwMode="auto">
                      <a:xfrm>
                        <a:off x="609600" y="1524000"/>
                        <a:ext cx="7874000" cy="449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24" name="Text Box 4"/>
          <p:cNvSpPr txBox="1">
            <a:spLocks noChangeArrowheads="1"/>
          </p:cNvSpPr>
          <p:nvPr/>
        </p:nvSpPr>
        <p:spPr bwMode="auto">
          <a:xfrm>
            <a:off x="533400" y="1905000"/>
            <a:ext cx="2378075" cy="1421928"/>
          </a:xfrm>
          <a:prstGeom prst="rect">
            <a:avLst/>
          </a:prstGeom>
          <a:solidFill>
            <a:schemeClr val="fol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Airlines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Operating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Efficiencies</a:t>
            </a:r>
          </a:p>
        </p:txBody>
      </p:sp>
      <p:sp>
        <p:nvSpPr>
          <p:cNvPr id="696325" name="Text Box 5"/>
          <p:cNvSpPr txBox="1">
            <a:spLocks noChangeArrowheads="1"/>
          </p:cNvSpPr>
          <p:nvPr/>
        </p:nvSpPr>
        <p:spPr bwMode="auto">
          <a:xfrm>
            <a:off x="6096000" y="685800"/>
            <a:ext cx="2587625" cy="2308324"/>
          </a:xfrm>
          <a:prstGeom prst="rect">
            <a:avLst/>
          </a:prstGeom>
          <a:solidFill>
            <a:schemeClr val="fol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CAA/Airports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Present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technology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Equipment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(avoided cost)</a:t>
            </a:r>
          </a:p>
        </p:txBody>
      </p:sp>
      <p:sp>
        <p:nvSpPr>
          <p:cNvPr id="696326" name="Text Box 6"/>
          <p:cNvSpPr txBox="1">
            <a:spLocks noChangeArrowheads="1"/>
          </p:cNvSpPr>
          <p:nvPr/>
        </p:nvSpPr>
        <p:spPr bwMode="auto">
          <a:xfrm>
            <a:off x="6251731" y="4230688"/>
            <a:ext cx="2580963" cy="2308324"/>
          </a:xfrm>
          <a:prstGeom prst="rect">
            <a:avLst/>
          </a:prstGeom>
          <a:solidFill>
            <a:schemeClr val="fol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Airlines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Present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technology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Avionics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(avoided cost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</p:txBody>
      </p:sp>
      <p:sp>
        <p:nvSpPr>
          <p:cNvPr id="3080" name="Line 7"/>
          <p:cNvSpPr>
            <a:spLocks noChangeShapeType="1"/>
          </p:cNvSpPr>
          <p:nvPr/>
        </p:nvSpPr>
        <p:spPr bwMode="auto">
          <a:xfrm>
            <a:off x="1981200" y="3810000"/>
            <a:ext cx="563563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81" name="Line 8"/>
          <p:cNvSpPr>
            <a:spLocks noChangeShapeType="1"/>
          </p:cNvSpPr>
          <p:nvPr/>
        </p:nvSpPr>
        <p:spPr bwMode="auto">
          <a:xfrm flipH="1" flipV="1">
            <a:off x="6248400" y="3657600"/>
            <a:ext cx="8382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82" name="Line 9"/>
          <p:cNvSpPr>
            <a:spLocks noChangeShapeType="1"/>
          </p:cNvSpPr>
          <p:nvPr/>
        </p:nvSpPr>
        <p:spPr bwMode="auto">
          <a:xfrm flipH="1" flipV="1">
            <a:off x="5181600" y="5029200"/>
            <a:ext cx="533400" cy="30480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96330" name="Text Box 10"/>
          <p:cNvSpPr txBox="1">
            <a:spLocks noChangeArrowheads="1"/>
          </p:cNvSpPr>
          <p:nvPr/>
        </p:nvSpPr>
        <p:spPr bwMode="auto">
          <a:xfrm>
            <a:off x="228600" y="12700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Benefit shares </a:t>
            </a:r>
          </a:p>
        </p:txBody>
      </p:sp>
    </p:spTree>
  </p:cSld>
  <p:clrMapOvr>
    <a:masterClrMapping/>
  </p:clrMapOvr>
  <p:transition advClick="0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D057965-DFC5-4A4A-A6B0-58E1338BC343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740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5800" cy="5029200"/>
          </a:xfrm>
        </p:spPr>
        <p:txBody>
          <a:bodyPr>
            <a:normAutofit fontScale="70000" lnSpcReduction="20000"/>
          </a:bodyPr>
          <a:lstStyle/>
          <a:p>
            <a:pPr marL="466725" indent="-466725" algn="just">
              <a:spcBef>
                <a:spcPct val="30000"/>
              </a:spcBef>
              <a:defRPr/>
            </a:pPr>
            <a:r>
              <a:rPr lang="en-GB" sz="3600" dirty="0" smtClean="0"/>
              <a:t>The cost/benefit study to address the financial viability and implementation options</a:t>
            </a:r>
          </a:p>
          <a:p>
            <a:pPr marL="466725" indent="-466725" algn="just">
              <a:spcBef>
                <a:spcPct val="30000"/>
              </a:spcBef>
              <a:defRPr/>
            </a:pPr>
            <a:r>
              <a:rPr lang="en-US" sz="3600" dirty="0" smtClean="0">
                <a:cs typeface="Times New Roman" pitchFamily="18" charset="0"/>
              </a:rPr>
              <a:t>Measure of economic viability</a:t>
            </a:r>
          </a:p>
          <a:p>
            <a:pPr marL="782638" lvl="1" indent="-333375">
              <a:buFont typeface="Wingdings" pitchFamily="2" charset="2"/>
              <a:buChar char="§"/>
              <a:defRPr/>
            </a:pPr>
            <a:r>
              <a:rPr lang="en-US" sz="3600" dirty="0" smtClean="0">
                <a:cs typeface="Times New Roman" pitchFamily="18" charset="0"/>
              </a:rPr>
              <a:t>Net present value (preferred method: Benefit-Costs&gt;0)</a:t>
            </a:r>
          </a:p>
          <a:p>
            <a:pPr marL="782638" lvl="1" indent="-333375">
              <a:buFont typeface="Wingdings" pitchFamily="2" charset="2"/>
              <a:buChar char="§"/>
              <a:defRPr/>
            </a:pPr>
            <a:r>
              <a:rPr lang="en-US" sz="3600" dirty="0" smtClean="0">
                <a:cs typeface="Times New Roman" pitchFamily="18" charset="0"/>
              </a:rPr>
              <a:t>Cost-effective</a:t>
            </a:r>
          </a:p>
          <a:p>
            <a:pPr marL="782638" lvl="1" indent="-333375">
              <a:buFont typeface="Wingdings" pitchFamily="2" charset="2"/>
              <a:buChar char="§"/>
              <a:defRPr/>
            </a:pPr>
            <a:r>
              <a:rPr lang="en-US" sz="3600" dirty="0" smtClean="0">
                <a:cs typeface="Times New Roman" pitchFamily="18" charset="0"/>
              </a:rPr>
              <a:t>Least cost</a:t>
            </a:r>
          </a:p>
          <a:p>
            <a:pPr marL="782638" lvl="1" indent="-333375">
              <a:buFont typeface="Wingdings" pitchFamily="2" charset="2"/>
              <a:buChar char="§"/>
              <a:defRPr/>
            </a:pPr>
            <a:r>
              <a:rPr lang="en-US" sz="3600" dirty="0" smtClean="0">
                <a:cs typeface="Times New Roman" pitchFamily="18" charset="0"/>
              </a:rPr>
              <a:t>Snapshot</a:t>
            </a:r>
          </a:p>
          <a:p>
            <a:pPr marL="782638" lvl="1" indent="-333375">
              <a:buFont typeface="Wingdings" pitchFamily="2" charset="2"/>
              <a:buChar char="§"/>
              <a:defRPr/>
            </a:pPr>
            <a:r>
              <a:rPr lang="en-US" sz="3600" dirty="0" smtClean="0">
                <a:cs typeface="Times New Roman" pitchFamily="18" charset="0"/>
              </a:rPr>
              <a:t>Utility value</a:t>
            </a:r>
          </a:p>
          <a:p>
            <a:pPr marL="782638" lvl="1" indent="-333375">
              <a:buFont typeface="Wingdings" pitchFamily="2" charset="2"/>
              <a:buChar char="§"/>
              <a:defRPr/>
            </a:pPr>
            <a:r>
              <a:rPr lang="en-US" sz="3600" dirty="0" smtClean="0">
                <a:cs typeface="Times New Roman" pitchFamily="18" charset="0"/>
              </a:rPr>
              <a:t>Pay-off period</a:t>
            </a:r>
          </a:p>
          <a:p>
            <a:pPr marL="382588" indent="-333375">
              <a:buFont typeface="Wingdings" pitchFamily="2" charset="2"/>
              <a:buChar char="§"/>
              <a:defRPr/>
            </a:pPr>
            <a:r>
              <a:rPr lang="en-US" sz="3600" dirty="0" smtClean="0">
                <a:cs typeface="Times New Roman" pitchFamily="18" charset="0"/>
              </a:rPr>
              <a:t> Sensitivity analysis</a:t>
            </a:r>
          </a:p>
          <a:p>
            <a:pPr marL="782638" lvl="1" indent="-333375">
              <a:buFont typeface="Wingdings" pitchFamily="2" charset="2"/>
              <a:buChar char="§"/>
              <a:defRPr/>
            </a:pPr>
            <a:r>
              <a:rPr lang="en-US" sz="3600" dirty="0" smtClean="0">
                <a:cs typeface="Times New Roman" pitchFamily="18" charset="0"/>
              </a:rPr>
              <a:t>Analysis to ensure wide fluctuations in changing data conditions are taken into account</a:t>
            </a:r>
          </a:p>
          <a:p>
            <a:pPr marL="382588" indent="-333375">
              <a:buFont typeface="Wingdings" pitchFamily="2" charset="2"/>
              <a:buChar char="§"/>
              <a:defRPr/>
            </a:pPr>
            <a:r>
              <a:rPr lang="en-US" sz="3600" dirty="0" smtClean="0">
                <a:cs typeface="Times New Roman" pitchFamily="18" charset="0"/>
              </a:rPr>
              <a:t>Validate the model using the best judgment  </a:t>
            </a:r>
          </a:p>
          <a:p>
            <a:pPr marL="798513" lvl="1" indent="-330200" algn="just">
              <a:spcBef>
                <a:spcPct val="0"/>
              </a:spcBef>
              <a:buFont typeface="Wingdings" pitchFamily="2" charset="2"/>
              <a:buNone/>
              <a:defRPr/>
            </a:pPr>
            <a:endParaRPr lang="en-GB" sz="3600" dirty="0" smtClean="0"/>
          </a:p>
        </p:txBody>
      </p:sp>
      <p:sp>
        <p:nvSpPr>
          <p:cNvPr id="740355" name="Rectangle 3"/>
          <p:cNvSpPr>
            <a:spLocks noChangeArrowheads="1"/>
          </p:cNvSpPr>
          <p:nvPr/>
        </p:nvSpPr>
        <p:spPr bwMode="auto">
          <a:xfrm>
            <a:off x="0" y="0"/>
            <a:ext cx="571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GB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Cost/Benefit </a:t>
            </a:r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studies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E4FFEAFD-C42D-4AC0-BDC1-AA3C24C91083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20162" name="Rectangle 2"/>
          <p:cNvSpPr>
            <a:spLocks noChangeArrowheads="1"/>
          </p:cNvSpPr>
          <p:nvPr/>
        </p:nvSpPr>
        <p:spPr bwMode="hidden">
          <a:xfrm>
            <a:off x="381000" y="2133600"/>
            <a:ext cx="7848600" cy="4191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18900000" scaled="1"/>
          </a:gra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cs typeface="Times New Roman" pitchFamily="18" charset="0"/>
              </a:rPr>
              <a:t>What is Business case ?</a:t>
            </a:r>
            <a:endParaRPr lang="en-US" b="1" dirty="0">
              <a:cs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30938" y="2514600"/>
            <a:ext cx="1793875" cy="1371600"/>
            <a:chOff x="2160" y="3216"/>
            <a:chExt cx="1872" cy="864"/>
          </a:xfrm>
        </p:grpSpPr>
        <p:sp>
          <p:nvSpPr>
            <p:cNvPr id="28691" name="Rectangle 5"/>
            <p:cNvSpPr>
              <a:spLocks noChangeArrowheads="1"/>
            </p:cNvSpPr>
            <p:nvPr/>
          </p:nvSpPr>
          <p:spPr bwMode="blackWhite">
            <a:xfrm>
              <a:off x="2160" y="3216"/>
              <a:ext cx="1872" cy="864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0166" name="Text Box 6"/>
            <p:cNvSpPr txBox="1">
              <a:spLocks noChangeArrowheads="1"/>
            </p:cNvSpPr>
            <p:nvPr/>
          </p:nvSpPr>
          <p:spPr bwMode="blackWhite">
            <a:xfrm>
              <a:off x="2402" y="3306"/>
              <a:ext cx="1378" cy="52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Risk</a:t>
              </a:r>
            </a:p>
            <a:p>
              <a:pPr algn="ctr">
                <a:defRPr/>
              </a:pPr>
              <a:r>
                <a:rPr lang="en-US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Analysis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232150" y="2514600"/>
            <a:ext cx="1889125" cy="1371600"/>
            <a:chOff x="2592" y="1584"/>
            <a:chExt cx="1584" cy="864"/>
          </a:xfrm>
        </p:grpSpPr>
        <p:sp>
          <p:nvSpPr>
            <p:cNvPr id="28689" name="Rectangle 8"/>
            <p:cNvSpPr>
              <a:spLocks noChangeArrowheads="1"/>
            </p:cNvSpPr>
            <p:nvPr/>
          </p:nvSpPr>
          <p:spPr bwMode="blackWhite">
            <a:xfrm>
              <a:off x="2592" y="1584"/>
              <a:ext cx="1584" cy="864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0169" name="Text Box 9"/>
            <p:cNvSpPr txBox="1">
              <a:spLocks noChangeArrowheads="1"/>
            </p:cNvSpPr>
            <p:nvPr/>
          </p:nvSpPr>
          <p:spPr bwMode="blackWhite">
            <a:xfrm>
              <a:off x="2796" y="1674"/>
              <a:ext cx="1177" cy="52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Financial </a:t>
              </a:r>
            </a:p>
            <a:p>
              <a:pPr algn="ctr">
                <a:defRPr/>
              </a:pPr>
              <a:r>
                <a:rPr lang="en-US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Analysis</a:t>
              </a:r>
            </a:p>
          </p:txBody>
        </p:sp>
      </p:grpSp>
      <p:sp>
        <p:nvSpPr>
          <p:cNvPr id="220170" name="Text Box 10"/>
          <p:cNvSpPr txBox="1">
            <a:spLocks noChangeArrowheads="1"/>
          </p:cNvSpPr>
          <p:nvPr/>
        </p:nvSpPr>
        <p:spPr bwMode="blackWhite">
          <a:xfrm>
            <a:off x="3897453" y="1828800"/>
            <a:ext cx="266419" cy="52322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220172" name="AutoShape 12" descr="80%"/>
          <p:cNvSpPr>
            <a:spLocks noChangeArrowheads="1"/>
          </p:cNvSpPr>
          <p:nvPr/>
        </p:nvSpPr>
        <p:spPr bwMode="auto">
          <a:xfrm>
            <a:off x="2197100" y="2667000"/>
            <a:ext cx="971550" cy="1028700"/>
          </a:xfrm>
          <a:prstGeom prst="rightArrow">
            <a:avLst>
              <a:gd name="adj1" fmla="val 50000"/>
              <a:gd name="adj2" fmla="val 25000"/>
            </a:avLst>
          </a:prstGeom>
          <a:pattFill prst="pct80">
            <a:fgClr>
              <a:srgbClr val="9900FF"/>
            </a:fgClr>
            <a:bgClr>
              <a:srgbClr val="00FF00"/>
            </a:bgClr>
          </a:pattFill>
          <a:ln w="12699">
            <a:solidFill>
              <a:schemeClr val="bg2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533400" y="2514600"/>
            <a:ext cx="1625600" cy="1371600"/>
            <a:chOff x="240" y="1584"/>
            <a:chExt cx="1536" cy="864"/>
          </a:xfrm>
        </p:grpSpPr>
        <p:sp>
          <p:nvSpPr>
            <p:cNvPr id="28687" name="Rectangle 14"/>
            <p:cNvSpPr>
              <a:spLocks noChangeArrowheads="1"/>
            </p:cNvSpPr>
            <p:nvPr/>
          </p:nvSpPr>
          <p:spPr bwMode="blackWhite">
            <a:xfrm>
              <a:off x="240" y="1584"/>
              <a:ext cx="1536" cy="864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0175" name="Text Box 15"/>
            <p:cNvSpPr txBox="1">
              <a:spLocks noChangeArrowheads="1"/>
            </p:cNvSpPr>
            <p:nvPr/>
          </p:nvSpPr>
          <p:spPr bwMode="blackWhite">
            <a:xfrm>
              <a:off x="413" y="1674"/>
              <a:ext cx="1192" cy="75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Cost/</a:t>
              </a:r>
            </a:p>
            <a:p>
              <a:pPr algn="ctr">
                <a:defRPr/>
              </a:pPr>
              <a:r>
                <a:rPr lang="en-US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Benefit</a:t>
              </a:r>
            </a:p>
            <a:p>
              <a:pPr algn="ctr">
                <a:defRPr/>
              </a:pPr>
              <a:r>
                <a:rPr lang="en-US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Analysis</a:t>
              </a:r>
            </a:p>
          </p:txBody>
        </p:sp>
      </p:grpSp>
      <p:sp>
        <p:nvSpPr>
          <p:cNvPr id="220176" name="AutoShape 16" descr="80%"/>
          <p:cNvSpPr>
            <a:spLocks noChangeArrowheads="1"/>
          </p:cNvSpPr>
          <p:nvPr/>
        </p:nvSpPr>
        <p:spPr bwMode="auto">
          <a:xfrm>
            <a:off x="5181600" y="2676525"/>
            <a:ext cx="973138" cy="1028700"/>
          </a:xfrm>
          <a:prstGeom prst="rightArrow">
            <a:avLst>
              <a:gd name="adj1" fmla="val 50000"/>
              <a:gd name="adj2" fmla="val 25000"/>
            </a:avLst>
          </a:prstGeom>
          <a:pattFill prst="pct80">
            <a:fgClr>
              <a:srgbClr val="9900FF"/>
            </a:fgClr>
            <a:bgClr>
              <a:srgbClr val="00FF00"/>
            </a:bgClr>
          </a:pattFill>
          <a:ln w="12699">
            <a:solidFill>
              <a:schemeClr val="bg2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20177" name="Rectangle 17"/>
          <p:cNvSpPr>
            <a:spLocks noChangeArrowheads="1"/>
          </p:cNvSpPr>
          <p:nvPr/>
        </p:nvSpPr>
        <p:spPr bwMode="blackWhite">
          <a:xfrm>
            <a:off x="566738" y="4086225"/>
            <a:ext cx="7434262" cy="712788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0178" name="Text Box 18"/>
          <p:cNvSpPr txBox="1">
            <a:spLocks noChangeArrowheads="1"/>
          </p:cNvSpPr>
          <p:nvPr/>
        </p:nvSpPr>
        <p:spPr bwMode="blackWhite">
          <a:xfrm>
            <a:off x="2919413" y="4135438"/>
            <a:ext cx="27876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Business case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1000" y="1219200"/>
            <a:ext cx="8153400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SzPct val="95000"/>
              <a:defRPr/>
            </a:pPr>
            <a:r>
              <a:rPr lang="en-US" sz="2800" b="1" dirty="0" smtClean="0">
                <a:solidFill>
                  <a:srgbClr val="00B050"/>
                </a:solidFill>
              </a:rPr>
              <a:t>A tool supporting planning and decision-making that can be used by public as well as private entities 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20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220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2" grpId="0" animBg="1"/>
      <p:bldP spid="220172" grpId="0" animBg="1"/>
      <p:bldP spid="220176" grpId="0" animBg="1"/>
      <p:bldP spid="22017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457200"/>
          </a:xfrm>
          <a:noFill/>
        </p:spPr>
        <p:txBody>
          <a:bodyPr/>
          <a:lstStyle/>
          <a:p>
            <a:fld id="{D6ECEBFD-6F0C-4110-AE52-4FAA6C3E9091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153400" cy="4419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A business case: </a:t>
            </a:r>
          </a:p>
          <a:p>
            <a:pPr marL="717550" lvl="1" indent="-252413">
              <a:lnSpc>
                <a:spcPct val="90000"/>
              </a:lnSpc>
              <a:defRPr/>
            </a:pPr>
            <a:r>
              <a:rPr lang="en-US" sz="3200" dirty="0"/>
              <a:t>is specific to a project, a policy or a program proposal, and</a:t>
            </a:r>
          </a:p>
          <a:p>
            <a:pPr marL="717550" lvl="1" indent="-252413">
              <a:lnSpc>
                <a:spcPct val="90000"/>
              </a:lnSpc>
              <a:defRPr/>
            </a:pPr>
            <a:r>
              <a:rPr lang="en-US" sz="3200" dirty="0"/>
              <a:t>covers the lifecycle of the proposal;</a:t>
            </a:r>
          </a:p>
          <a:p>
            <a:pPr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dirty="0"/>
              <a:t>A business plan</a:t>
            </a:r>
          </a:p>
          <a:p>
            <a:pPr marL="717550" lvl="1" indent="-252413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3200" dirty="0"/>
              <a:t>normally covers an entire organization or enterprise, and </a:t>
            </a:r>
          </a:p>
          <a:p>
            <a:pPr marL="717550" lvl="1" indent="-252413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3200" dirty="0"/>
              <a:t>is limited in time (typically 3 to 5 years)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/>
              <a:t>Business Case and Business Plan </a:t>
            </a:r>
            <a:endParaRPr lang="en-GB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457200"/>
          </a:xfrm>
          <a:noFill/>
        </p:spPr>
        <p:txBody>
          <a:bodyPr/>
          <a:lstStyle/>
          <a:p>
            <a:fld id="{F9A096AE-6F93-468D-988A-1B548E1026A7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11430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Why do we need a </a:t>
            </a:r>
            <a:r>
              <a:rPr lang="en-US" b="1" dirty="0" smtClean="0"/>
              <a:t>Business </a:t>
            </a:r>
            <a:r>
              <a:rPr lang="en-US" b="1" dirty="0"/>
              <a:t>case?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0850" indent="-450850">
              <a:defRPr/>
            </a:pPr>
            <a:r>
              <a:rPr lang="en-US" dirty="0"/>
              <a:t>To convince the target audience:</a:t>
            </a:r>
          </a:p>
          <a:p>
            <a:pPr lvl="1">
              <a:defRPr/>
            </a:pPr>
            <a:r>
              <a:rPr lang="en-US" dirty="0"/>
              <a:t>of the need for the proposal</a:t>
            </a:r>
          </a:p>
          <a:p>
            <a:pPr lvl="1">
              <a:defRPr/>
            </a:pPr>
            <a:r>
              <a:rPr lang="en-US" dirty="0"/>
              <a:t>of the feasibility of the proposal</a:t>
            </a:r>
          </a:p>
          <a:p>
            <a:pPr lvl="1">
              <a:defRPr/>
            </a:pPr>
            <a:r>
              <a:rPr lang="en-US" dirty="0"/>
              <a:t>that the proposal is cost effective and beneficial</a:t>
            </a:r>
          </a:p>
          <a:p>
            <a:pPr lvl="1">
              <a:defRPr/>
            </a:pPr>
            <a:r>
              <a:rPr lang="en-US" dirty="0"/>
              <a:t>that the proposal is financially viable</a:t>
            </a:r>
          </a:p>
          <a:p>
            <a:pPr lvl="1">
              <a:defRPr/>
            </a:pPr>
            <a:r>
              <a:rPr lang="en-US" dirty="0"/>
              <a:t>that the risks involved are manageable</a:t>
            </a:r>
          </a:p>
          <a:p>
            <a:pPr marL="450850" indent="-450850">
              <a:spcBef>
                <a:spcPct val="40000"/>
              </a:spcBef>
              <a:defRPr/>
            </a:pPr>
            <a:r>
              <a:rPr lang="en-US" dirty="0"/>
              <a:t>To be able to prioritize proposals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457200"/>
          </a:xfrm>
          <a:noFill/>
        </p:spPr>
        <p:txBody>
          <a:bodyPr/>
          <a:lstStyle/>
          <a:p>
            <a:fld id="{21B060DE-6DCE-4BD5-9514-31614413F8CE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Content of a </a:t>
            </a:r>
            <a:r>
              <a:rPr lang="en-US" b="1" dirty="0" smtClean="0"/>
              <a:t>Business Case</a:t>
            </a:r>
            <a:endParaRPr lang="en-US" b="1" dirty="0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01000" cy="4800600"/>
          </a:xfrm>
        </p:spPr>
        <p:txBody>
          <a:bodyPr/>
          <a:lstStyle/>
          <a:p>
            <a:pPr>
              <a:buSzPct val="95000"/>
              <a:defRPr/>
            </a:pPr>
            <a:r>
              <a:rPr lang="en-US" dirty="0">
                <a:cs typeface="Times New Roman" pitchFamily="18" charset="0"/>
              </a:rPr>
              <a:t>The main sections of a business case are:</a:t>
            </a:r>
          </a:p>
          <a:p>
            <a:pPr lvl="1">
              <a:buSzPct val="95000"/>
              <a:defRPr/>
            </a:pPr>
            <a:r>
              <a:rPr lang="en-US" dirty="0"/>
              <a:t>Description of the proposal</a:t>
            </a:r>
          </a:p>
          <a:p>
            <a:pPr lvl="1">
              <a:buSzPct val="95000"/>
              <a:defRPr/>
            </a:pPr>
            <a:r>
              <a:rPr lang="en-US" dirty="0"/>
              <a:t>Identification of the stakeholders / partners</a:t>
            </a:r>
          </a:p>
          <a:p>
            <a:pPr lvl="1">
              <a:buSzPct val="95000"/>
              <a:defRPr/>
            </a:pPr>
            <a:r>
              <a:rPr lang="en-US" dirty="0"/>
              <a:t>Cost-benefit analysis</a:t>
            </a:r>
          </a:p>
          <a:p>
            <a:pPr lvl="1">
              <a:buSzPct val="95000"/>
              <a:defRPr/>
            </a:pPr>
            <a:r>
              <a:rPr lang="en-US" dirty="0"/>
              <a:t>Financial analysis</a:t>
            </a:r>
          </a:p>
          <a:p>
            <a:pPr lvl="1">
              <a:buSzPct val="95000"/>
              <a:defRPr/>
            </a:pPr>
            <a:r>
              <a:rPr lang="en-US" dirty="0"/>
              <a:t>Risk analysis and management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457200"/>
          </a:xfrm>
          <a:noFill/>
        </p:spPr>
        <p:txBody>
          <a:bodyPr/>
          <a:lstStyle/>
          <a:p>
            <a:fld id="{21B060DE-6DCE-4BD5-9514-31614413F8CE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Funding</a:t>
            </a:r>
            <a:endParaRPr lang="en-US" b="1" dirty="0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01000" cy="4800600"/>
          </a:xfrm>
        </p:spPr>
        <p:txBody>
          <a:bodyPr>
            <a:normAutofit lnSpcReduction="10000"/>
          </a:bodyPr>
          <a:lstStyle/>
          <a:p>
            <a:pPr marL="396875" lvl="1" indent="-395288">
              <a:buFont typeface="Wingdings" pitchFamily="2" charset="2"/>
              <a:buChar char="Ø"/>
              <a:defRPr/>
            </a:pPr>
            <a:r>
              <a:rPr lang="en-US" sz="3200" dirty="0" smtClean="0">
                <a:cs typeface="Times New Roman" pitchFamily="18" charset="0"/>
              </a:rPr>
              <a:t>Sources of financing include:</a:t>
            </a:r>
          </a:p>
          <a:p>
            <a:pPr marL="736600" lvl="2" indent="-338138">
              <a:buFont typeface="Wingdings" pitchFamily="2" charset="2"/>
              <a:buChar char="§"/>
              <a:defRPr/>
            </a:pPr>
            <a:r>
              <a:rPr lang="en-US" sz="3200" dirty="0" smtClean="0">
                <a:cs typeface="Times New Roman" pitchFamily="18" charset="0"/>
              </a:rPr>
              <a:t>Contribution from governments (national or foreign) </a:t>
            </a:r>
          </a:p>
          <a:p>
            <a:pPr marL="736600" lvl="2" indent="-338138">
              <a:buFont typeface="Wingdings" pitchFamily="2" charset="2"/>
              <a:buChar char="§"/>
              <a:defRPr/>
            </a:pPr>
            <a:r>
              <a:rPr lang="en-US" sz="3200" dirty="0" smtClean="0">
                <a:cs typeface="Times New Roman" pitchFamily="18" charset="0"/>
              </a:rPr>
              <a:t>Commercial sources (debt financing) </a:t>
            </a:r>
          </a:p>
          <a:p>
            <a:pPr marL="736600" lvl="2" indent="-338138">
              <a:buFont typeface="Wingdings" pitchFamily="2" charset="2"/>
              <a:buChar char="§"/>
              <a:defRPr/>
            </a:pPr>
            <a:r>
              <a:rPr lang="en-US" sz="3200" dirty="0" smtClean="0">
                <a:cs typeface="Times New Roman" pitchFamily="18" charset="0"/>
              </a:rPr>
              <a:t>Accumulated excess of revenues over costs (profits)</a:t>
            </a:r>
          </a:p>
          <a:p>
            <a:pPr marL="736600" lvl="2" indent="-338138">
              <a:buFont typeface="Wingdings" pitchFamily="2" charset="2"/>
              <a:buChar char="§"/>
              <a:defRPr/>
            </a:pPr>
            <a:r>
              <a:rPr lang="en-US" sz="3200" dirty="0" smtClean="0">
                <a:cs typeface="Times New Roman" pitchFamily="18" charset="0"/>
              </a:rPr>
              <a:t>Bonds</a:t>
            </a:r>
          </a:p>
          <a:p>
            <a:pPr marL="736600" lvl="2" indent="-338138">
              <a:buFont typeface="Wingdings" pitchFamily="2" charset="2"/>
              <a:buChar char="§"/>
              <a:defRPr/>
            </a:pPr>
            <a:r>
              <a:rPr lang="en-US" sz="3200" dirty="0" smtClean="0">
                <a:cs typeface="Times New Roman" pitchFamily="18" charset="0"/>
              </a:rPr>
              <a:t>Equity financing (share capital)</a:t>
            </a:r>
          </a:p>
          <a:p>
            <a:pPr marL="736600" lvl="2" indent="-338138">
              <a:buFont typeface="Wingdings" pitchFamily="2" charset="2"/>
              <a:buChar char="§"/>
              <a:defRPr/>
            </a:pPr>
            <a:r>
              <a:rPr lang="en-US" sz="3200" dirty="0" smtClean="0">
                <a:cs typeface="Times New Roman" pitchFamily="18" charset="0"/>
              </a:rPr>
              <a:t>Leasing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457200"/>
          </a:xfrm>
          <a:noFill/>
        </p:spPr>
        <p:txBody>
          <a:bodyPr/>
          <a:lstStyle/>
          <a:p>
            <a:fld id="{21B060DE-6DCE-4BD5-9514-31614413F8CE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Cost recovery</a:t>
            </a:r>
            <a:endParaRPr lang="en-US" b="1" dirty="0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01000" cy="4800600"/>
          </a:xfrm>
        </p:spPr>
        <p:txBody>
          <a:bodyPr>
            <a:normAutofit/>
          </a:bodyPr>
          <a:lstStyle/>
          <a:p>
            <a:pPr marL="479425" indent="-479425">
              <a:buFont typeface="Wingdings" pitchFamily="2" charset="2"/>
              <a:buChar char="Ø"/>
              <a:defRPr/>
            </a:pPr>
            <a:r>
              <a:rPr lang="en-US" sz="3600" dirty="0" smtClean="0"/>
              <a:t>Cost allocation and cost recovery principles are set forth in ICAO Document 9082</a:t>
            </a:r>
          </a:p>
          <a:p>
            <a:pPr marL="479425" indent="-479425">
              <a:spcBef>
                <a:spcPct val="70000"/>
              </a:spcBef>
              <a:buFont typeface="Wingdings" pitchFamily="2" charset="2"/>
              <a:buChar char="Ø"/>
              <a:defRPr/>
            </a:pPr>
            <a:r>
              <a:rPr lang="en-US" sz="3600" dirty="0" smtClean="0"/>
              <a:t> Methods of cost recovery</a:t>
            </a:r>
          </a:p>
          <a:p>
            <a:pPr marL="968375" lvl="1" indent="-487363">
              <a:buFont typeface="Wingdings" pitchFamily="2" charset="2"/>
              <a:buChar char="§"/>
              <a:defRPr/>
            </a:pPr>
            <a:r>
              <a:rPr lang="en-US" sz="3600" dirty="0" smtClean="0"/>
              <a:t>Direct collection from users</a:t>
            </a:r>
          </a:p>
          <a:p>
            <a:pPr marL="968375" lvl="1" indent="-487363">
              <a:buFont typeface="Wingdings" pitchFamily="2" charset="2"/>
              <a:buChar char="§"/>
              <a:defRPr/>
            </a:pPr>
            <a:r>
              <a:rPr lang="en-US" sz="3600" dirty="0" smtClean="0"/>
              <a:t>Joint charges collection agency</a:t>
            </a:r>
          </a:p>
          <a:p>
            <a:pPr marL="968375" lvl="1" indent="-487363">
              <a:buFont typeface="Wingdings" pitchFamily="2" charset="2"/>
              <a:buChar char="§"/>
              <a:defRPr/>
            </a:pPr>
            <a:r>
              <a:rPr lang="en-US" sz="3600" dirty="0" smtClean="0"/>
              <a:t>Delegation to external agency</a:t>
            </a:r>
            <a:endParaRPr lang="en-US" sz="3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069DE27-4CA5-4B7E-B055-8C2B5E81713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3914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Economic aspects of Global ATM System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Costs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Benefits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Cost/benefit studies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Business Case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Funding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Cost recovery 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Organizational format</a:t>
            </a:r>
          </a:p>
        </p:txBody>
      </p:sp>
      <p:sp>
        <p:nvSpPr>
          <p:cNvPr id="328715" name="Text Box 11"/>
          <p:cNvSpPr txBox="1">
            <a:spLocks noChangeArrowheads="1"/>
          </p:cNvSpPr>
          <p:nvPr/>
        </p:nvSpPr>
        <p:spPr bwMode="auto">
          <a:xfrm>
            <a:off x="609600" y="457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Outline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9AE6D5C-6642-48FD-8997-17BF136BF567}" type="slidenum">
              <a:rPr lang="en-US" smtClean="0"/>
              <a:pPr/>
              <a:t>20</a:t>
            </a:fld>
            <a:endParaRPr lang="en-US" smtClean="0"/>
          </a:p>
        </p:txBody>
      </p:sp>
      <p:graphicFrame>
        <p:nvGraphicFramePr>
          <p:cNvPr id="623639" name="Group 23"/>
          <p:cNvGraphicFramePr>
            <a:graphicFrameLocks noGrp="1"/>
          </p:cNvGraphicFramePr>
          <p:nvPr/>
        </p:nvGraphicFramePr>
        <p:xfrm>
          <a:off x="304800" y="1600200"/>
          <a:ext cx="8458200" cy="4767072"/>
        </p:xfrm>
        <a:graphic>
          <a:graphicData uri="http://schemas.openxmlformats.org/drawingml/2006/table">
            <a:tbl>
              <a:tblPr/>
              <a:tblGrid>
                <a:gridCol w="2108200"/>
                <a:gridCol w="63500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Level</a:t>
                      </a: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Type of Organization</a:t>
                      </a: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3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National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Government department </a:t>
                      </a:r>
                    </a:p>
                    <a:p>
                      <a:pPr marL="0" marR="0" lvl="0" indent="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Autonomous public sector undertaking </a:t>
                      </a:r>
                    </a:p>
                    <a:p>
                      <a:pPr marL="0" marR="0" lvl="0" indent="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Private organization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3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Multinational/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Subregional/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Regional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06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Service provided by one government</a:t>
                      </a:r>
                    </a:p>
                    <a:p>
                      <a:pPr marL="0" marR="0" lvl="0" indent="1206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Service provided by group government</a:t>
                      </a:r>
                    </a:p>
                    <a:p>
                      <a:pPr marL="0" marR="0" lvl="0" indent="1206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Organization with own legal responsibility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3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Global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Service provided by one government</a:t>
                      </a:r>
                    </a:p>
                    <a:p>
                      <a:pPr marL="0" marR="0" lvl="0" indent="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Service provided by group government</a:t>
                      </a:r>
                    </a:p>
                    <a:p>
                      <a:pPr marL="0" marR="0" lvl="0" indent="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Organization with own legal responsibility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3636" name="Text Box 20"/>
          <p:cNvSpPr txBox="1">
            <a:spLocks noChangeArrowheads="1"/>
          </p:cNvSpPr>
          <p:nvPr/>
        </p:nvSpPr>
        <p:spPr bwMode="auto">
          <a:xfrm>
            <a:off x="0" y="381000"/>
            <a:ext cx="838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Organizational format </a:t>
            </a:r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ANSPs</a:t>
            </a:r>
            <a:endParaRPr lang="en-GB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2147"/>
            <a:ext cx="9144000" cy="69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AC8368E-EE45-40DB-A3A3-EB5CC2F1BE27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41378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458200" cy="480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600" dirty="0" smtClean="0"/>
              <a:t>States should strive for the efficient and cost-effective implementation of the global  ATM operational concept, using the </a:t>
            </a:r>
            <a:r>
              <a:rPr lang="en-GB" sz="2600" dirty="0" smtClean="0">
                <a:solidFill>
                  <a:srgbClr val="00B050"/>
                </a:solidFill>
              </a:rPr>
              <a:t>GANP as the implementation planning document</a:t>
            </a:r>
            <a:r>
              <a:rPr lang="en-GB" sz="2600" dirty="0" smtClean="0"/>
              <a:t>, through international cooperation and collaboration within the ATM community; and</a:t>
            </a:r>
          </a:p>
          <a:p>
            <a:pPr>
              <a:buFont typeface="Wingdings" pitchFamily="2" charset="2"/>
              <a:buNone/>
              <a:defRPr/>
            </a:pPr>
            <a:endParaRPr lang="en-GB" sz="2600" dirty="0" smtClean="0"/>
          </a:p>
          <a:p>
            <a:pPr>
              <a:defRPr/>
            </a:pPr>
            <a:r>
              <a:rPr lang="en-GB" sz="2600" dirty="0" smtClean="0"/>
              <a:t>States should consider facilitating implementation of the global ATM operational  concept by adopting, where appropriate</a:t>
            </a:r>
            <a:r>
              <a:rPr lang="en-GB" sz="2600" dirty="0" smtClean="0">
                <a:solidFill>
                  <a:srgbClr val="00B050"/>
                </a:solidFill>
              </a:rPr>
              <a:t>, a regional approach </a:t>
            </a:r>
            <a:r>
              <a:rPr lang="en-GB" sz="2600" dirty="0" smtClean="0"/>
              <a:t>in order to enhance transparency, efficiency, fairness, comparability and predictability of the costs of air transport infrastructure</a:t>
            </a:r>
          </a:p>
        </p:txBody>
      </p:sp>
      <p:sp>
        <p:nvSpPr>
          <p:cNvPr id="7172" name="Rectangle 1027"/>
          <p:cNvSpPr>
            <a:spLocks noChangeArrowheads="1"/>
          </p:cNvSpPr>
          <p:nvPr/>
        </p:nvSpPr>
        <p:spPr bwMode="auto">
          <a:xfrm>
            <a:off x="228600" y="0"/>
            <a:ext cx="7696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800" b="1" dirty="0">
                <a:solidFill>
                  <a:srgbClr val="FFFF00"/>
                </a:solidFill>
              </a:rPr>
              <a:t>Economic and organizational aspects related to </a:t>
            </a:r>
            <a:r>
              <a:rPr lang="en-GB" sz="2800" b="1" dirty="0" smtClean="0">
                <a:solidFill>
                  <a:srgbClr val="FFFF00"/>
                </a:solidFill>
              </a:rPr>
              <a:t> </a:t>
            </a:r>
            <a:r>
              <a:rPr lang="en-GB" sz="2800" b="1" dirty="0">
                <a:solidFill>
                  <a:srgbClr val="FFFF00"/>
                </a:solidFill>
              </a:rPr>
              <a:t>Global ATM Operational concept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566BBFD-5D50-4F57-9BE2-44DEABFBA79D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51619" name="Text Box 3"/>
          <p:cNvSpPr txBox="1">
            <a:spLocks noChangeArrowheads="1"/>
          </p:cNvSpPr>
          <p:nvPr/>
        </p:nvSpPr>
        <p:spPr bwMode="auto">
          <a:xfrm>
            <a:off x="609600" y="838200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GB" sz="3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16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676400"/>
            <a:ext cx="6934200" cy="4419600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/>
              <a:t>Air Navigation infrastructure to Support ATM Operational Concept</a:t>
            </a:r>
          </a:p>
          <a:p>
            <a:pPr marL="855663" lvl="1" indent="-449263">
              <a:defRPr/>
            </a:pPr>
            <a:r>
              <a:rPr lang="en-US" sz="3600" b="1" dirty="0" smtClean="0"/>
              <a:t>ATM</a:t>
            </a:r>
          </a:p>
          <a:p>
            <a:pPr marL="855663" lvl="1" indent="-449263">
              <a:defRPr/>
            </a:pPr>
            <a:r>
              <a:rPr lang="en-US" sz="3600" b="1" dirty="0" smtClean="0"/>
              <a:t>CNS</a:t>
            </a:r>
          </a:p>
          <a:p>
            <a:pPr marL="855663" lvl="1" indent="-449263">
              <a:defRPr/>
            </a:pPr>
            <a:r>
              <a:rPr lang="en-US" sz="3600" b="1" dirty="0" smtClean="0"/>
              <a:t>AIM</a:t>
            </a:r>
          </a:p>
          <a:p>
            <a:pPr marL="855663" lvl="1" indent="-449263">
              <a:defRPr/>
            </a:pPr>
            <a:r>
              <a:rPr lang="en-US" sz="3600" b="1" dirty="0" smtClean="0"/>
              <a:t>AGA</a:t>
            </a:r>
          </a:p>
          <a:p>
            <a:pPr marL="855663" lvl="1" indent="-449263">
              <a:defRPr/>
            </a:pPr>
            <a:r>
              <a:rPr lang="en-US" sz="3600" b="1" dirty="0" smtClean="0"/>
              <a:t>MET</a:t>
            </a:r>
          </a:p>
          <a:p>
            <a:pPr marL="855663" lvl="1" indent="-449263">
              <a:defRPr/>
            </a:pPr>
            <a:endParaRPr lang="en-US" sz="36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304800" y="228600"/>
            <a:ext cx="3431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System elements</a:t>
            </a:r>
            <a:endParaRPr lang="en-GB" sz="3600" b="1" dirty="0">
              <a:solidFill>
                <a:srgbClr val="FFFF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6166747-89AA-4ECE-8DFC-CA9BE53AC61B}" type="slidenum">
              <a:rPr lang="en-US" smtClean="0"/>
              <a:pPr/>
              <a:t>5</a:t>
            </a:fld>
            <a:endParaRPr lang="en-US" smtClean="0"/>
          </a:p>
        </p:txBody>
      </p:sp>
      <p:graphicFrame>
        <p:nvGraphicFramePr>
          <p:cNvPr id="629810" name="Group 50"/>
          <p:cNvGraphicFramePr>
            <a:graphicFrameLocks noGrp="1"/>
          </p:cNvGraphicFramePr>
          <p:nvPr/>
        </p:nvGraphicFramePr>
        <p:xfrm>
          <a:off x="304799" y="1371599"/>
          <a:ext cx="8458202" cy="5175504"/>
        </p:xfrm>
        <a:graphic>
          <a:graphicData uri="http://schemas.openxmlformats.org/drawingml/2006/table">
            <a:tbl>
              <a:tblPr/>
              <a:tblGrid>
                <a:gridCol w="3930961"/>
                <a:gridCol w="844062"/>
                <a:gridCol w="1920900"/>
                <a:gridCol w="1762279"/>
              </a:tblGrid>
              <a:tr h="7242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Cost/ Benefit Item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CAA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Aircraft Operators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Total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376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Costs of Air Navigation System elements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501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>
                          <a:tab pos="347663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Capital costs and Recurring costs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>
                          <a:tab pos="347663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	Ground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>
                          <a:tab pos="347663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	Aircraft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>
                          <a:tab pos="347663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Training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>
                          <a:tab pos="347663" algn="l"/>
                        </a:tabLst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>
                          <a:tab pos="347663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Purchases from intermediate service providers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>
                          <a:tab pos="347663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TOTAL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C1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C2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9792" name="Text Box 32"/>
          <p:cNvSpPr txBox="1">
            <a:spLocks noChangeArrowheads="1"/>
          </p:cNvSpPr>
          <p:nvPr/>
        </p:nvSpPr>
        <p:spPr bwMode="auto">
          <a:xfrm>
            <a:off x="228600" y="228600"/>
            <a:ext cx="563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Allocation of costs ... </a:t>
            </a:r>
          </a:p>
        </p:txBody>
      </p:sp>
    </p:spTree>
  </p:cSld>
  <p:clrMapOvr>
    <a:masterClrMapping/>
  </p:clrMapOvr>
  <p:transition advClick="0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582FD68-5E75-4156-96F8-9E644F85E1A7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741378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001000" cy="4495800"/>
          </a:xfrm>
        </p:spPr>
        <p:txBody>
          <a:bodyPr/>
          <a:lstStyle/>
          <a:p>
            <a:pPr marL="469900" indent="-469900">
              <a:defRPr/>
            </a:pPr>
            <a:r>
              <a:rPr lang="en-GB" sz="2800" dirty="0" smtClean="0"/>
              <a:t>Resolution A32-19 provides guidelines.</a:t>
            </a:r>
          </a:p>
          <a:p>
            <a:pPr marL="469900" indent="-469900">
              <a:spcBef>
                <a:spcPct val="35000"/>
              </a:spcBef>
              <a:defRPr/>
            </a:pPr>
            <a:r>
              <a:rPr lang="en-GB" sz="2800" dirty="0" smtClean="0"/>
              <a:t>Cost allocation issues </a:t>
            </a:r>
          </a:p>
          <a:p>
            <a:pPr marL="800100" lvl="1" indent="-328613">
              <a:spcBef>
                <a:spcPct val="0"/>
              </a:spcBef>
              <a:defRPr/>
            </a:pPr>
            <a:r>
              <a:rPr lang="en-GB" sz="2800" dirty="0" smtClean="0"/>
              <a:t>multi-modal services</a:t>
            </a:r>
          </a:p>
          <a:p>
            <a:pPr marL="800100" lvl="1" indent="-328613">
              <a:spcBef>
                <a:spcPct val="0"/>
              </a:spcBef>
              <a:defRPr/>
            </a:pPr>
            <a:r>
              <a:rPr lang="en-GB" sz="2800" dirty="0" smtClean="0"/>
              <a:t>allocation options</a:t>
            </a:r>
          </a:p>
          <a:p>
            <a:pPr marL="469900" indent="-469900" eaLnBrk="1" hangingPunct="1">
              <a:spcBef>
                <a:spcPct val="30000"/>
              </a:spcBef>
              <a:buClrTx/>
              <a:defRPr/>
            </a:pPr>
            <a:r>
              <a:rPr lang="en-US" sz="2800" dirty="0" smtClean="0"/>
              <a:t>Categories </a:t>
            </a:r>
          </a:p>
          <a:p>
            <a:pPr lvl="3" eaLnBrk="1" hangingPunct="1">
              <a:buFont typeface="Wingdings" pitchFamily="2" charset="2"/>
              <a:buChar char="§"/>
              <a:defRPr/>
            </a:pPr>
            <a:r>
              <a:rPr lang="en-US" sz="2800" dirty="0" smtClean="0"/>
              <a:t>Aeronautical  and non-aeronautical</a:t>
            </a:r>
          </a:p>
          <a:p>
            <a:pPr lvl="3" eaLnBrk="1" hangingPunct="1">
              <a:buFont typeface="Wingdings" pitchFamily="2" charset="2"/>
              <a:buChar char="§"/>
              <a:defRPr/>
            </a:pPr>
            <a:r>
              <a:rPr lang="en-US" sz="2800" dirty="0" smtClean="0"/>
              <a:t>Airport and en-route operations</a:t>
            </a:r>
          </a:p>
          <a:p>
            <a:pPr lvl="3" eaLnBrk="1" hangingPunct="1">
              <a:buFont typeface="Wingdings" pitchFamily="2" charset="2"/>
              <a:buChar char="§"/>
              <a:defRPr/>
            </a:pPr>
            <a:r>
              <a:rPr lang="en-US" sz="2800" dirty="0" smtClean="0"/>
              <a:t>Commercial and non-commercial users</a:t>
            </a:r>
          </a:p>
        </p:txBody>
      </p:sp>
      <p:sp>
        <p:nvSpPr>
          <p:cNvPr id="741379" name="Rectangle 1027"/>
          <p:cNvSpPr>
            <a:spLocks noChangeArrowheads="1"/>
          </p:cNvSpPr>
          <p:nvPr/>
        </p:nvSpPr>
        <p:spPr bwMode="auto">
          <a:xfrm>
            <a:off x="228600" y="304800"/>
            <a:ext cx="6705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GB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Allocation of Costs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1F5636F-EDB7-4BFE-BE9D-FAC35EB3B65F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5257800" cy="3081338"/>
          </a:xfrm>
        </p:spPr>
        <p:txBody>
          <a:bodyPr/>
          <a:lstStyle/>
          <a:p>
            <a:pPr marL="571500" indent="-571500">
              <a:defRPr/>
            </a:pPr>
            <a:r>
              <a:rPr lang="en-US" sz="4000" dirty="0" smtClean="0"/>
              <a:t>States</a:t>
            </a:r>
          </a:p>
          <a:p>
            <a:pPr marL="571500" indent="-571500">
              <a:defRPr/>
            </a:pPr>
            <a:r>
              <a:rPr lang="en-US" sz="4000" dirty="0" smtClean="0"/>
              <a:t>Service providers</a:t>
            </a:r>
          </a:p>
          <a:p>
            <a:pPr marL="571500" indent="-571500">
              <a:defRPr/>
            </a:pPr>
            <a:r>
              <a:rPr lang="en-US" sz="4000" dirty="0" smtClean="0"/>
              <a:t>Airspace users</a:t>
            </a:r>
          </a:p>
        </p:txBody>
      </p:sp>
      <p:sp>
        <p:nvSpPr>
          <p:cNvPr id="62464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315200" cy="1143000"/>
          </a:xfrm>
        </p:spPr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rgbClr val="FFFF00"/>
                </a:solidFill>
              </a:rPr>
              <a:t>Capital investment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Who is responsible?</a:t>
            </a:r>
            <a:endParaRPr lang="en-GB" b="1" dirty="0" smtClean="0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191500" y="6477000"/>
            <a:ext cx="952500" cy="381000"/>
          </a:xfrm>
          <a:prstGeom prst="rect">
            <a:avLst/>
          </a:prstGeom>
          <a:noFill/>
        </p:spPr>
        <p:txBody>
          <a:bodyPr/>
          <a:lstStyle/>
          <a:p>
            <a:fld id="{566EAFAF-FA6C-448E-BC2D-0E04842AB6A1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0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2050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5334000" y="357188"/>
          <a:ext cx="3648075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Clip" r:id="rId4" imgW="3657600" imgH="3236760" progId="">
                  <p:embed/>
                </p:oleObj>
              </mc:Choice>
              <mc:Fallback>
                <p:oleObj name="Clip" r:id="rId4" imgW="3657600" imgH="3236760" progId="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57188"/>
                        <a:ext cx="3648075" cy="322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2586038" y="2438400"/>
          <a:ext cx="2747962" cy="243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Clip" r:id="rId6" imgW="3657600" imgH="3236760" progId="">
                  <p:embed/>
                </p:oleObj>
              </mc:Choice>
              <mc:Fallback>
                <p:oleObj name="Clip" r:id="rId6" imgW="3657600" imgH="3236760" progId="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6038" y="2438400"/>
                        <a:ext cx="2747962" cy="243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663575" y="3751263"/>
          <a:ext cx="1747838" cy="154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Clip" r:id="rId7" imgW="3657600" imgH="3236760" progId="">
                  <p:embed/>
                </p:oleObj>
              </mc:Choice>
              <mc:Fallback>
                <p:oleObj name="Clip" r:id="rId7" imgW="3657600" imgH="3236760" progId="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3751263"/>
                        <a:ext cx="1747838" cy="1547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Line 7"/>
          <p:cNvSpPr>
            <a:spLocks noChangeShapeType="1"/>
          </p:cNvSpPr>
          <p:nvPr/>
        </p:nvSpPr>
        <p:spPr bwMode="auto">
          <a:xfrm>
            <a:off x="533400" y="615950"/>
            <a:ext cx="0" cy="5397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7" name="Line 8"/>
          <p:cNvSpPr>
            <a:spLocks noChangeShapeType="1"/>
          </p:cNvSpPr>
          <p:nvPr/>
        </p:nvSpPr>
        <p:spPr bwMode="auto">
          <a:xfrm>
            <a:off x="546100" y="6019800"/>
            <a:ext cx="805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5673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 lIns="90488" tIns="44450" rIns="90488" bIns="44450"/>
          <a:lstStyle/>
          <a:p>
            <a:pPr>
              <a:defRPr/>
            </a:pPr>
            <a:r>
              <a:rPr lang="en-US" sz="6600" b="0" dirty="0" smtClean="0"/>
              <a:t>Again, how much?</a:t>
            </a:r>
          </a:p>
        </p:txBody>
      </p:sp>
      <p:sp>
        <p:nvSpPr>
          <p:cNvPr id="625674" name="Rectangle 10"/>
          <p:cNvSpPr>
            <a:spLocks noChangeArrowheads="1"/>
          </p:cNvSpPr>
          <p:nvPr/>
        </p:nvSpPr>
        <p:spPr bwMode="auto">
          <a:xfrm>
            <a:off x="895350" y="4724400"/>
            <a:ext cx="8248650" cy="14276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>
              <a:defRPr/>
            </a:pPr>
            <a:r>
              <a:rPr lang="en-US" sz="4000" b="1" i="1" dirty="0">
                <a:solidFill>
                  <a:srgbClr val="2C6AB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Depends on the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4000" b="1" i="1" dirty="0">
                <a:solidFill>
                  <a:srgbClr val="2C6AB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implementation options</a:t>
            </a:r>
            <a:r>
              <a:rPr lang="en-US" sz="6300" b="1" i="1" dirty="0">
                <a:solidFill>
                  <a:srgbClr val="2C6AB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E06E36D-58CB-4700-B647-4E773E86FAF2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32834" name="Text Box 2"/>
          <p:cNvSpPr txBox="1">
            <a:spLocks noChangeArrowheads="1"/>
          </p:cNvSpPr>
          <p:nvPr/>
        </p:nvSpPr>
        <p:spPr bwMode="auto">
          <a:xfrm>
            <a:off x="381000" y="5486400"/>
            <a:ext cx="8153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</a:rPr>
              <a:t>General trend in the variation</a:t>
            </a:r>
          </a:p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</a:rPr>
              <a:t>of the main factors of the ATM system</a:t>
            </a:r>
          </a:p>
        </p:txBody>
      </p:sp>
      <p:sp>
        <p:nvSpPr>
          <p:cNvPr id="17412" name="Freeform 4"/>
          <p:cNvSpPr>
            <a:spLocks/>
          </p:cNvSpPr>
          <p:nvPr/>
        </p:nvSpPr>
        <p:spPr bwMode="auto">
          <a:xfrm>
            <a:off x="1690688" y="2686050"/>
            <a:ext cx="2674937" cy="1681163"/>
          </a:xfrm>
          <a:custGeom>
            <a:avLst/>
            <a:gdLst>
              <a:gd name="T0" fmla="*/ 0 w 1620"/>
              <a:gd name="T1" fmla="*/ 2147483647 h 1059"/>
              <a:gd name="T2" fmla="*/ 2147483647 w 1620"/>
              <a:gd name="T3" fmla="*/ 2147483647 h 1059"/>
              <a:gd name="T4" fmla="*/ 2147483647 w 1620"/>
              <a:gd name="T5" fmla="*/ 0 h 1059"/>
              <a:gd name="T6" fmla="*/ 0 60000 65536"/>
              <a:gd name="T7" fmla="*/ 0 60000 65536"/>
              <a:gd name="T8" fmla="*/ 0 60000 65536"/>
              <a:gd name="T9" fmla="*/ 0 w 1620"/>
              <a:gd name="T10" fmla="*/ 0 h 1059"/>
              <a:gd name="T11" fmla="*/ 1620 w 1620"/>
              <a:gd name="T12" fmla="*/ 1059 h 10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0" h="1059">
                <a:moveTo>
                  <a:pt x="0" y="1059"/>
                </a:moveTo>
                <a:cubicBezTo>
                  <a:pt x="91" y="887"/>
                  <a:pt x="263" y="697"/>
                  <a:pt x="510" y="524"/>
                </a:cubicBezTo>
                <a:cubicBezTo>
                  <a:pt x="780" y="348"/>
                  <a:pt x="1299" y="65"/>
                  <a:pt x="1620" y="0"/>
                </a:cubicBez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13" name="Freeform 5"/>
          <p:cNvSpPr>
            <a:spLocks/>
          </p:cNvSpPr>
          <p:nvPr/>
        </p:nvSpPr>
        <p:spPr bwMode="auto">
          <a:xfrm>
            <a:off x="1576388" y="1804988"/>
            <a:ext cx="2789237" cy="2717800"/>
          </a:xfrm>
          <a:custGeom>
            <a:avLst/>
            <a:gdLst>
              <a:gd name="T0" fmla="*/ 0 w 1690"/>
              <a:gd name="T1" fmla="*/ 0 h 1712"/>
              <a:gd name="T2" fmla="*/ 2147483647 w 1690"/>
              <a:gd name="T3" fmla="*/ 2147483647 h 1712"/>
              <a:gd name="T4" fmla="*/ 2147483647 w 1690"/>
              <a:gd name="T5" fmla="*/ 2147483647 h 1712"/>
              <a:gd name="T6" fmla="*/ 2147483647 w 1690"/>
              <a:gd name="T7" fmla="*/ 2147483647 h 1712"/>
              <a:gd name="T8" fmla="*/ 2147483647 w 1690"/>
              <a:gd name="T9" fmla="*/ 2147483647 h 17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90"/>
              <a:gd name="T16" fmla="*/ 0 h 1712"/>
              <a:gd name="T17" fmla="*/ 1690 w 1690"/>
              <a:gd name="T18" fmla="*/ 1712 h 17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90" h="1712">
                <a:moveTo>
                  <a:pt x="0" y="0"/>
                </a:moveTo>
                <a:cubicBezTo>
                  <a:pt x="16" y="82"/>
                  <a:pt x="100" y="284"/>
                  <a:pt x="163" y="413"/>
                </a:cubicBezTo>
                <a:cubicBezTo>
                  <a:pt x="239" y="549"/>
                  <a:pt x="266" y="604"/>
                  <a:pt x="391" y="788"/>
                </a:cubicBezTo>
                <a:cubicBezTo>
                  <a:pt x="516" y="972"/>
                  <a:pt x="788" y="1243"/>
                  <a:pt x="1005" y="1397"/>
                </a:cubicBezTo>
                <a:cubicBezTo>
                  <a:pt x="1222" y="1551"/>
                  <a:pt x="1338" y="1604"/>
                  <a:pt x="1690" y="1712"/>
                </a:cubicBez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14" name="Freeform 6"/>
          <p:cNvSpPr>
            <a:spLocks/>
          </p:cNvSpPr>
          <p:nvPr/>
        </p:nvSpPr>
        <p:spPr bwMode="auto">
          <a:xfrm>
            <a:off x="1668463" y="4014788"/>
            <a:ext cx="2705100" cy="777875"/>
          </a:xfrm>
          <a:custGeom>
            <a:avLst/>
            <a:gdLst>
              <a:gd name="T0" fmla="*/ 0 w 1639"/>
              <a:gd name="T1" fmla="*/ 2147483647 h 490"/>
              <a:gd name="T2" fmla="*/ 2147483647 w 1639"/>
              <a:gd name="T3" fmla="*/ 2147483647 h 490"/>
              <a:gd name="T4" fmla="*/ 2147483647 w 1639"/>
              <a:gd name="T5" fmla="*/ 0 h 490"/>
              <a:gd name="T6" fmla="*/ 0 60000 65536"/>
              <a:gd name="T7" fmla="*/ 0 60000 65536"/>
              <a:gd name="T8" fmla="*/ 0 60000 65536"/>
              <a:gd name="T9" fmla="*/ 0 w 1639"/>
              <a:gd name="T10" fmla="*/ 0 h 490"/>
              <a:gd name="T11" fmla="*/ 1639 w 1639"/>
              <a:gd name="T12" fmla="*/ 490 h 4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9" h="490">
                <a:moveTo>
                  <a:pt x="0" y="490"/>
                </a:moveTo>
                <a:cubicBezTo>
                  <a:pt x="212" y="477"/>
                  <a:pt x="852" y="380"/>
                  <a:pt x="1191" y="230"/>
                </a:cubicBezTo>
                <a:cubicBezTo>
                  <a:pt x="1464" y="148"/>
                  <a:pt x="1547" y="65"/>
                  <a:pt x="1639" y="0"/>
                </a:cubicBez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7140575" y="800100"/>
            <a:ext cx="0" cy="4260850"/>
          </a:xfrm>
          <a:prstGeom prst="line">
            <a:avLst/>
          </a:prstGeom>
          <a:noFill/>
          <a:ln w="28575">
            <a:solidFill>
              <a:srgbClr val="FFFFFF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V="1">
            <a:off x="4362450" y="2693988"/>
            <a:ext cx="0" cy="2365375"/>
          </a:xfrm>
          <a:prstGeom prst="line">
            <a:avLst/>
          </a:prstGeom>
          <a:noFill/>
          <a:ln w="28575">
            <a:solidFill>
              <a:srgbClr val="FFFFFF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17" name="Freeform 9"/>
          <p:cNvSpPr>
            <a:spLocks/>
          </p:cNvSpPr>
          <p:nvPr/>
        </p:nvSpPr>
        <p:spPr bwMode="auto">
          <a:xfrm>
            <a:off x="4356100" y="1970088"/>
            <a:ext cx="2781300" cy="2052637"/>
          </a:xfrm>
          <a:custGeom>
            <a:avLst/>
            <a:gdLst>
              <a:gd name="T0" fmla="*/ 0 w 1685"/>
              <a:gd name="T1" fmla="*/ 2147483647 h 1293"/>
              <a:gd name="T2" fmla="*/ 2147483647 w 1685"/>
              <a:gd name="T3" fmla="*/ 2147483647 h 1293"/>
              <a:gd name="T4" fmla="*/ 2147483647 w 1685"/>
              <a:gd name="T5" fmla="*/ 0 h 1293"/>
              <a:gd name="T6" fmla="*/ 0 60000 65536"/>
              <a:gd name="T7" fmla="*/ 0 60000 65536"/>
              <a:gd name="T8" fmla="*/ 0 60000 65536"/>
              <a:gd name="T9" fmla="*/ 0 w 1685"/>
              <a:gd name="T10" fmla="*/ 0 h 1293"/>
              <a:gd name="T11" fmla="*/ 1685 w 1685"/>
              <a:gd name="T12" fmla="*/ 1293 h 12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5" h="1293">
                <a:moveTo>
                  <a:pt x="0" y="1293"/>
                </a:moveTo>
                <a:cubicBezTo>
                  <a:pt x="98" y="956"/>
                  <a:pt x="513" y="448"/>
                  <a:pt x="794" y="233"/>
                </a:cubicBezTo>
                <a:cubicBezTo>
                  <a:pt x="1075" y="18"/>
                  <a:pt x="1457" y="16"/>
                  <a:pt x="1685" y="0"/>
                </a:cubicBezTo>
              </a:path>
            </a:pathLst>
          </a:custGeom>
          <a:noFill/>
          <a:ln w="28575">
            <a:solidFill>
              <a:srgbClr val="FFFFFF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18" name="Freeform 10"/>
          <p:cNvSpPr>
            <a:spLocks/>
          </p:cNvSpPr>
          <p:nvPr/>
        </p:nvSpPr>
        <p:spPr bwMode="auto">
          <a:xfrm>
            <a:off x="4362450" y="4525963"/>
            <a:ext cx="2755900" cy="393700"/>
          </a:xfrm>
          <a:custGeom>
            <a:avLst/>
            <a:gdLst>
              <a:gd name="T0" fmla="*/ 0 w 1670"/>
              <a:gd name="T1" fmla="*/ 0 h 248"/>
              <a:gd name="T2" fmla="*/ 2147483647 w 1670"/>
              <a:gd name="T3" fmla="*/ 2147483647 h 248"/>
              <a:gd name="T4" fmla="*/ 0 60000 65536"/>
              <a:gd name="T5" fmla="*/ 0 60000 65536"/>
              <a:gd name="T6" fmla="*/ 0 w 1670"/>
              <a:gd name="T7" fmla="*/ 0 h 248"/>
              <a:gd name="T8" fmla="*/ 1670 w 1670"/>
              <a:gd name="T9" fmla="*/ 248 h 2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70" h="248">
                <a:moveTo>
                  <a:pt x="0" y="0"/>
                </a:moveTo>
                <a:cubicBezTo>
                  <a:pt x="306" y="112"/>
                  <a:pt x="1217" y="237"/>
                  <a:pt x="1670" y="248"/>
                </a:cubicBezTo>
              </a:path>
            </a:pathLst>
          </a:custGeom>
          <a:noFill/>
          <a:ln w="28575">
            <a:solidFill>
              <a:srgbClr val="FFFFFF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19" name="Freeform 11"/>
          <p:cNvSpPr>
            <a:spLocks/>
          </p:cNvSpPr>
          <p:nvPr/>
        </p:nvSpPr>
        <p:spPr bwMode="auto">
          <a:xfrm>
            <a:off x="4365625" y="2238375"/>
            <a:ext cx="2762250" cy="447675"/>
          </a:xfrm>
          <a:custGeom>
            <a:avLst/>
            <a:gdLst>
              <a:gd name="T0" fmla="*/ 0 w 1674"/>
              <a:gd name="T1" fmla="*/ 2147483647 h 282"/>
              <a:gd name="T2" fmla="*/ 2147483647 w 1674"/>
              <a:gd name="T3" fmla="*/ 0 h 282"/>
              <a:gd name="T4" fmla="*/ 0 60000 65536"/>
              <a:gd name="T5" fmla="*/ 0 60000 65536"/>
              <a:gd name="T6" fmla="*/ 0 w 1674"/>
              <a:gd name="T7" fmla="*/ 0 h 282"/>
              <a:gd name="T8" fmla="*/ 1674 w 1674"/>
              <a:gd name="T9" fmla="*/ 282 h 28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74" h="282">
                <a:moveTo>
                  <a:pt x="0" y="282"/>
                </a:moveTo>
                <a:cubicBezTo>
                  <a:pt x="304" y="189"/>
                  <a:pt x="1299" y="5"/>
                  <a:pt x="1674" y="0"/>
                </a:cubicBezTo>
              </a:path>
            </a:pathLst>
          </a:custGeom>
          <a:noFill/>
          <a:ln w="28575">
            <a:solidFill>
              <a:srgbClr val="FFFFFF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20" name="Freeform 12"/>
          <p:cNvSpPr>
            <a:spLocks/>
          </p:cNvSpPr>
          <p:nvPr/>
        </p:nvSpPr>
        <p:spPr bwMode="auto">
          <a:xfrm>
            <a:off x="4365625" y="671513"/>
            <a:ext cx="2833688" cy="3351212"/>
          </a:xfrm>
          <a:custGeom>
            <a:avLst/>
            <a:gdLst>
              <a:gd name="T0" fmla="*/ 0 w 1717"/>
              <a:gd name="T1" fmla="*/ 2147483647 h 2111"/>
              <a:gd name="T2" fmla="*/ 2147483647 w 1717"/>
              <a:gd name="T3" fmla="*/ 2147483647 h 2111"/>
              <a:gd name="T4" fmla="*/ 2147483647 w 1717"/>
              <a:gd name="T5" fmla="*/ 0 h 2111"/>
              <a:gd name="T6" fmla="*/ 0 60000 65536"/>
              <a:gd name="T7" fmla="*/ 0 60000 65536"/>
              <a:gd name="T8" fmla="*/ 0 60000 65536"/>
              <a:gd name="T9" fmla="*/ 0 w 1717"/>
              <a:gd name="T10" fmla="*/ 0 h 2111"/>
              <a:gd name="T11" fmla="*/ 1717 w 1717"/>
              <a:gd name="T12" fmla="*/ 2111 h 21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17" h="2111">
                <a:moveTo>
                  <a:pt x="0" y="2111"/>
                </a:moveTo>
                <a:cubicBezTo>
                  <a:pt x="108" y="2030"/>
                  <a:pt x="272" y="1948"/>
                  <a:pt x="570" y="1628"/>
                </a:cubicBezTo>
                <a:cubicBezTo>
                  <a:pt x="868" y="1308"/>
                  <a:pt x="1503" y="343"/>
                  <a:pt x="1717" y="0"/>
                </a:cubicBezTo>
              </a:path>
            </a:pathLst>
          </a:custGeom>
          <a:noFill/>
          <a:ln w="28575">
            <a:solidFill>
              <a:srgbClr val="FFFFFF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32848" name="Text Box 16"/>
          <p:cNvSpPr txBox="1">
            <a:spLocks noChangeArrowheads="1"/>
          </p:cNvSpPr>
          <p:nvPr/>
        </p:nvSpPr>
        <p:spPr bwMode="auto">
          <a:xfrm>
            <a:off x="6991350" y="4775200"/>
            <a:ext cx="293688" cy="2905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</a:t>
            </a:r>
          </a:p>
        </p:txBody>
      </p:sp>
      <p:sp>
        <p:nvSpPr>
          <p:cNvPr id="632849" name="Text Box 17"/>
          <p:cNvSpPr txBox="1">
            <a:spLocks noChangeArrowheads="1"/>
          </p:cNvSpPr>
          <p:nvPr/>
        </p:nvSpPr>
        <p:spPr bwMode="auto">
          <a:xfrm>
            <a:off x="6991350" y="2097088"/>
            <a:ext cx="293688" cy="2905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</a:t>
            </a:r>
          </a:p>
        </p:txBody>
      </p:sp>
      <p:sp>
        <p:nvSpPr>
          <p:cNvPr id="632850" name="Text Box 18"/>
          <p:cNvSpPr txBox="1">
            <a:spLocks noChangeArrowheads="1"/>
          </p:cNvSpPr>
          <p:nvPr/>
        </p:nvSpPr>
        <p:spPr bwMode="auto">
          <a:xfrm>
            <a:off x="6991350" y="1825625"/>
            <a:ext cx="293688" cy="2905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</a:t>
            </a:r>
          </a:p>
        </p:txBody>
      </p:sp>
      <p:sp>
        <p:nvSpPr>
          <p:cNvPr id="17424" name="Freeform 20"/>
          <p:cNvSpPr>
            <a:spLocks/>
          </p:cNvSpPr>
          <p:nvPr/>
        </p:nvSpPr>
        <p:spPr bwMode="auto">
          <a:xfrm>
            <a:off x="5392738" y="2573338"/>
            <a:ext cx="1587" cy="587375"/>
          </a:xfrm>
          <a:custGeom>
            <a:avLst/>
            <a:gdLst>
              <a:gd name="T0" fmla="*/ 0 w 1"/>
              <a:gd name="T1" fmla="*/ 0 h 370"/>
              <a:gd name="T2" fmla="*/ 0 w 1"/>
              <a:gd name="T3" fmla="*/ 2147483647 h 370"/>
              <a:gd name="T4" fmla="*/ 0 60000 65536"/>
              <a:gd name="T5" fmla="*/ 0 60000 65536"/>
              <a:gd name="T6" fmla="*/ 0 w 1"/>
              <a:gd name="T7" fmla="*/ 0 h 370"/>
              <a:gd name="T8" fmla="*/ 1 w 1"/>
              <a:gd name="T9" fmla="*/ 370 h 3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70">
                <a:moveTo>
                  <a:pt x="0" y="0"/>
                </a:moveTo>
                <a:lnTo>
                  <a:pt x="0" y="370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25" name="Freeform 21"/>
          <p:cNvSpPr>
            <a:spLocks/>
          </p:cNvSpPr>
          <p:nvPr/>
        </p:nvSpPr>
        <p:spPr bwMode="auto">
          <a:xfrm>
            <a:off x="5467350" y="2505075"/>
            <a:ext cx="1588" cy="565150"/>
          </a:xfrm>
          <a:custGeom>
            <a:avLst/>
            <a:gdLst>
              <a:gd name="T0" fmla="*/ 0 w 1"/>
              <a:gd name="T1" fmla="*/ 0 h 356"/>
              <a:gd name="T2" fmla="*/ 0 w 1"/>
              <a:gd name="T3" fmla="*/ 2147483647 h 356"/>
              <a:gd name="T4" fmla="*/ 0 60000 65536"/>
              <a:gd name="T5" fmla="*/ 0 60000 65536"/>
              <a:gd name="T6" fmla="*/ 0 w 1"/>
              <a:gd name="T7" fmla="*/ 0 h 356"/>
              <a:gd name="T8" fmla="*/ 1 w 1"/>
              <a:gd name="T9" fmla="*/ 356 h 35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56">
                <a:moveTo>
                  <a:pt x="0" y="0"/>
                </a:moveTo>
                <a:lnTo>
                  <a:pt x="0" y="356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26" name="Freeform 22"/>
          <p:cNvSpPr>
            <a:spLocks/>
          </p:cNvSpPr>
          <p:nvPr/>
        </p:nvSpPr>
        <p:spPr bwMode="auto">
          <a:xfrm>
            <a:off x="5548313" y="2439988"/>
            <a:ext cx="1587" cy="539750"/>
          </a:xfrm>
          <a:custGeom>
            <a:avLst/>
            <a:gdLst>
              <a:gd name="T0" fmla="*/ 0 w 1"/>
              <a:gd name="T1" fmla="*/ 0 h 340"/>
              <a:gd name="T2" fmla="*/ 0 w 1"/>
              <a:gd name="T3" fmla="*/ 2147483647 h 340"/>
              <a:gd name="T4" fmla="*/ 0 60000 65536"/>
              <a:gd name="T5" fmla="*/ 0 60000 65536"/>
              <a:gd name="T6" fmla="*/ 0 w 1"/>
              <a:gd name="T7" fmla="*/ 0 h 340"/>
              <a:gd name="T8" fmla="*/ 1 w 1"/>
              <a:gd name="T9" fmla="*/ 340 h 3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40">
                <a:moveTo>
                  <a:pt x="0" y="0"/>
                </a:moveTo>
                <a:lnTo>
                  <a:pt x="0" y="340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27" name="Freeform 23"/>
          <p:cNvSpPr>
            <a:spLocks/>
          </p:cNvSpPr>
          <p:nvPr/>
        </p:nvSpPr>
        <p:spPr bwMode="auto">
          <a:xfrm>
            <a:off x="5624513" y="2373313"/>
            <a:ext cx="1587" cy="511175"/>
          </a:xfrm>
          <a:custGeom>
            <a:avLst/>
            <a:gdLst>
              <a:gd name="T0" fmla="*/ 0 w 1"/>
              <a:gd name="T1" fmla="*/ 0 h 322"/>
              <a:gd name="T2" fmla="*/ 0 w 1"/>
              <a:gd name="T3" fmla="*/ 2147483647 h 322"/>
              <a:gd name="T4" fmla="*/ 0 60000 65536"/>
              <a:gd name="T5" fmla="*/ 0 60000 65536"/>
              <a:gd name="T6" fmla="*/ 0 w 1"/>
              <a:gd name="T7" fmla="*/ 0 h 322"/>
              <a:gd name="T8" fmla="*/ 1 w 1"/>
              <a:gd name="T9" fmla="*/ 322 h 3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22">
                <a:moveTo>
                  <a:pt x="0" y="0"/>
                </a:moveTo>
                <a:lnTo>
                  <a:pt x="0" y="322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28" name="Freeform 24"/>
          <p:cNvSpPr>
            <a:spLocks/>
          </p:cNvSpPr>
          <p:nvPr/>
        </p:nvSpPr>
        <p:spPr bwMode="auto">
          <a:xfrm>
            <a:off x="5708650" y="2312988"/>
            <a:ext cx="1588" cy="463550"/>
          </a:xfrm>
          <a:custGeom>
            <a:avLst/>
            <a:gdLst>
              <a:gd name="T0" fmla="*/ 0 w 1"/>
              <a:gd name="T1" fmla="*/ 0 h 292"/>
              <a:gd name="T2" fmla="*/ 0 w 1"/>
              <a:gd name="T3" fmla="*/ 2147483647 h 292"/>
              <a:gd name="T4" fmla="*/ 0 60000 65536"/>
              <a:gd name="T5" fmla="*/ 0 60000 65536"/>
              <a:gd name="T6" fmla="*/ 0 w 1"/>
              <a:gd name="T7" fmla="*/ 0 h 292"/>
              <a:gd name="T8" fmla="*/ 1 w 1"/>
              <a:gd name="T9" fmla="*/ 292 h 2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92">
                <a:moveTo>
                  <a:pt x="0" y="0"/>
                </a:moveTo>
                <a:lnTo>
                  <a:pt x="0" y="292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29" name="Freeform 25"/>
          <p:cNvSpPr>
            <a:spLocks/>
          </p:cNvSpPr>
          <p:nvPr/>
        </p:nvSpPr>
        <p:spPr bwMode="auto">
          <a:xfrm>
            <a:off x="5788025" y="2266950"/>
            <a:ext cx="1588" cy="404813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60000 65536"/>
              <a:gd name="T5" fmla="*/ 0 60000 65536"/>
              <a:gd name="T6" fmla="*/ 0 w 1"/>
              <a:gd name="T7" fmla="*/ 0 h 255"/>
              <a:gd name="T8" fmla="*/ 1 w 1"/>
              <a:gd name="T9" fmla="*/ 255 h 2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55">
                <a:moveTo>
                  <a:pt x="0" y="0"/>
                </a:moveTo>
                <a:lnTo>
                  <a:pt x="0" y="255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30" name="Freeform 26"/>
          <p:cNvSpPr>
            <a:spLocks/>
          </p:cNvSpPr>
          <p:nvPr/>
        </p:nvSpPr>
        <p:spPr bwMode="auto">
          <a:xfrm>
            <a:off x="5867400" y="2220913"/>
            <a:ext cx="1588" cy="352425"/>
          </a:xfrm>
          <a:custGeom>
            <a:avLst/>
            <a:gdLst>
              <a:gd name="T0" fmla="*/ 0 w 1"/>
              <a:gd name="T1" fmla="*/ 0 h 222"/>
              <a:gd name="T2" fmla="*/ 0 w 1"/>
              <a:gd name="T3" fmla="*/ 2147483647 h 222"/>
              <a:gd name="T4" fmla="*/ 0 60000 65536"/>
              <a:gd name="T5" fmla="*/ 0 60000 65536"/>
              <a:gd name="T6" fmla="*/ 0 w 1"/>
              <a:gd name="T7" fmla="*/ 0 h 222"/>
              <a:gd name="T8" fmla="*/ 1 w 1"/>
              <a:gd name="T9" fmla="*/ 222 h 2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22">
                <a:moveTo>
                  <a:pt x="0" y="0"/>
                </a:moveTo>
                <a:lnTo>
                  <a:pt x="0" y="222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31" name="Freeform 27"/>
          <p:cNvSpPr>
            <a:spLocks/>
          </p:cNvSpPr>
          <p:nvPr/>
        </p:nvSpPr>
        <p:spPr bwMode="auto">
          <a:xfrm>
            <a:off x="5945188" y="2182813"/>
            <a:ext cx="1587" cy="287337"/>
          </a:xfrm>
          <a:custGeom>
            <a:avLst/>
            <a:gdLst>
              <a:gd name="T0" fmla="*/ 2147483647 w 1"/>
              <a:gd name="T1" fmla="*/ 0 h 181"/>
              <a:gd name="T2" fmla="*/ 0 w 1"/>
              <a:gd name="T3" fmla="*/ 2147483647 h 181"/>
              <a:gd name="T4" fmla="*/ 0 60000 65536"/>
              <a:gd name="T5" fmla="*/ 0 60000 65536"/>
              <a:gd name="T6" fmla="*/ 0 w 1"/>
              <a:gd name="T7" fmla="*/ 0 h 181"/>
              <a:gd name="T8" fmla="*/ 1 w 1"/>
              <a:gd name="T9" fmla="*/ 181 h 18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81">
                <a:moveTo>
                  <a:pt x="1" y="0"/>
                </a:moveTo>
                <a:lnTo>
                  <a:pt x="0" y="181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32" name="Freeform 28"/>
          <p:cNvSpPr>
            <a:spLocks/>
          </p:cNvSpPr>
          <p:nvPr/>
        </p:nvSpPr>
        <p:spPr bwMode="auto">
          <a:xfrm>
            <a:off x="6022975" y="2144713"/>
            <a:ext cx="1588" cy="222250"/>
          </a:xfrm>
          <a:custGeom>
            <a:avLst/>
            <a:gdLst>
              <a:gd name="T0" fmla="*/ 0 w 1"/>
              <a:gd name="T1" fmla="*/ 0 h 140"/>
              <a:gd name="T2" fmla="*/ 0 w 1"/>
              <a:gd name="T3" fmla="*/ 2147483647 h 140"/>
              <a:gd name="T4" fmla="*/ 0 60000 65536"/>
              <a:gd name="T5" fmla="*/ 0 60000 65536"/>
              <a:gd name="T6" fmla="*/ 0 w 1"/>
              <a:gd name="T7" fmla="*/ 0 h 140"/>
              <a:gd name="T8" fmla="*/ 1 w 1"/>
              <a:gd name="T9" fmla="*/ 140 h 1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40">
                <a:moveTo>
                  <a:pt x="0" y="0"/>
                </a:moveTo>
                <a:cubicBezTo>
                  <a:pt x="0" y="23"/>
                  <a:pt x="0" y="111"/>
                  <a:pt x="0" y="140"/>
                </a:cubicBez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33" name="Freeform 29"/>
          <p:cNvSpPr>
            <a:spLocks/>
          </p:cNvSpPr>
          <p:nvPr/>
        </p:nvSpPr>
        <p:spPr bwMode="auto">
          <a:xfrm>
            <a:off x="6184900" y="2092325"/>
            <a:ext cx="1588" cy="49213"/>
          </a:xfrm>
          <a:custGeom>
            <a:avLst/>
            <a:gdLst>
              <a:gd name="T0" fmla="*/ 0 w 1"/>
              <a:gd name="T1" fmla="*/ 0 h 31"/>
              <a:gd name="T2" fmla="*/ 0 w 1"/>
              <a:gd name="T3" fmla="*/ 2147483647 h 31"/>
              <a:gd name="T4" fmla="*/ 0 60000 65536"/>
              <a:gd name="T5" fmla="*/ 0 60000 65536"/>
              <a:gd name="T6" fmla="*/ 0 w 1"/>
              <a:gd name="T7" fmla="*/ 0 h 31"/>
              <a:gd name="T8" fmla="*/ 1 w 1"/>
              <a:gd name="T9" fmla="*/ 31 h 3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1">
                <a:moveTo>
                  <a:pt x="0" y="0"/>
                </a:moveTo>
                <a:lnTo>
                  <a:pt x="0" y="31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34" name="Freeform 30"/>
          <p:cNvSpPr>
            <a:spLocks/>
          </p:cNvSpPr>
          <p:nvPr/>
        </p:nvSpPr>
        <p:spPr bwMode="auto">
          <a:xfrm>
            <a:off x="6105525" y="2125663"/>
            <a:ext cx="1588" cy="122237"/>
          </a:xfrm>
          <a:custGeom>
            <a:avLst/>
            <a:gdLst>
              <a:gd name="T0" fmla="*/ 0 w 1"/>
              <a:gd name="T1" fmla="*/ 0 h 77"/>
              <a:gd name="T2" fmla="*/ 0 w 1"/>
              <a:gd name="T3" fmla="*/ 2147483647 h 77"/>
              <a:gd name="T4" fmla="*/ 0 60000 65536"/>
              <a:gd name="T5" fmla="*/ 0 60000 65536"/>
              <a:gd name="T6" fmla="*/ 0 w 1"/>
              <a:gd name="T7" fmla="*/ 0 h 77"/>
              <a:gd name="T8" fmla="*/ 1 w 1"/>
              <a:gd name="T9" fmla="*/ 77 h 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7">
                <a:moveTo>
                  <a:pt x="0" y="0"/>
                </a:moveTo>
                <a:lnTo>
                  <a:pt x="0" y="77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35" name="Freeform 31"/>
          <p:cNvSpPr>
            <a:spLocks/>
          </p:cNvSpPr>
          <p:nvPr/>
        </p:nvSpPr>
        <p:spPr bwMode="auto">
          <a:xfrm>
            <a:off x="6269038" y="2025650"/>
            <a:ext cx="4762" cy="46038"/>
          </a:xfrm>
          <a:custGeom>
            <a:avLst/>
            <a:gdLst>
              <a:gd name="T0" fmla="*/ 0 w 3"/>
              <a:gd name="T1" fmla="*/ 0 h 29"/>
              <a:gd name="T2" fmla="*/ 0 w 3"/>
              <a:gd name="T3" fmla="*/ 2147483647 h 29"/>
              <a:gd name="T4" fmla="*/ 2147483647 w 3"/>
              <a:gd name="T5" fmla="*/ 2147483647 h 29"/>
              <a:gd name="T6" fmla="*/ 0 60000 65536"/>
              <a:gd name="T7" fmla="*/ 0 60000 65536"/>
              <a:gd name="T8" fmla="*/ 0 60000 65536"/>
              <a:gd name="T9" fmla="*/ 0 w 3"/>
              <a:gd name="T10" fmla="*/ 0 h 29"/>
              <a:gd name="T11" fmla="*/ 3 w 3"/>
              <a:gd name="T12" fmla="*/ 29 h 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29">
                <a:moveTo>
                  <a:pt x="0" y="0"/>
                </a:moveTo>
                <a:lnTo>
                  <a:pt x="0" y="26"/>
                </a:lnTo>
                <a:lnTo>
                  <a:pt x="3" y="29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36" name="Freeform 32"/>
          <p:cNvSpPr>
            <a:spLocks/>
          </p:cNvSpPr>
          <p:nvPr/>
        </p:nvSpPr>
        <p:spPr bwMode="auto">
          <a:xfrm>
            <a:off x="6338888" y="1927225"/>
            <a:ext cx="1587" cy="128588"/>
          </a:xfrm>
          <a:custGeom>
            <a:avLst/>
            <a:gdLst>
              <a:gd name="T0" fmla="*/ 0 w 1"/>
              <a:gd name="T1" fmla="*/ 0 h 81"/>
              <a:gd name="T2" fmla="*/ 2147483647 w 1"/>
              <a:gd name="T3" fmla="*/ 2147483647 h 81"/>
              <a:gd name="T4" fmla="*/ 0 60000 65536"/>
              <a:gd name="T5" fmla="*/ 0 60000 65536"/>
              <a:gd name="T6" fmla="*/ 0 w 1"/>
              <a:gd name="T7" fmla="*/ 0 h 81"/>
              <a:gd name="T8" fmla="*/ 1 w 1"/>
              <a:gd name="T9" fmla="*/ 81 h 8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81">
                <a:moveTo>
                  <a:pt x="0" y="0"/>
                </a:moveTo>
                <a:lnTo>
                  <a:pt x="1" y="81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37" name="Freeform 33"/>
          <p:cNvSpPr>
            <a:spLocks/>
          </p:cNvSpPr>
          <p:nvPr/>
        </p:nvSpPr>
        <p:spPr bwMode="auto">
          <a:xfrm>
            <a:off x="6415088" y="1825625"/>
            <a:ext cx="1587" cy="207963"/>
          </a:xfrm>
          <a:custGeom>
            <a:avLst/>
            <a:gdLst>
              <a:gd name="T0" fmla="*/ 0 w 1"/>
              <a:gd name="T1" fmla="*/ 0 h 131"/>
              <a:gd name="T2" fmla="*/ 0 w 1"/>
              <a:gd name="T3" fmla="*/ 2147483647 h 131"/>
              <a:gd name="T4" fmla="*/ 0 60000 65536"/>
              <a:gd name="T5" fmla="*/ 0 60000 65536"/>
              <a:gd name="T6" fmla="*/ 0 w 1"/>
              <a:gd name="T7" fmla="*/ 0 h 131"/>
              <a:gd name="T8" fmla="*/ 1 w 1"/>
              <a:gd name="T9" fmla="*/ 131 h 13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31">
                <a:moveTo>
                  <a:pt x="0" y="0"/>
                </a:moveTo>
                <a:lnTo>
                  <a:pt x="0" y="131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38" name="Freeform 34"/>
          <p:cNvSpPr>
            <a:spLocks/>
          </p:cNvSpPr>
          <p:nvPr/>
        </p:nvSpPr>
        <p:spPr bwMode="auto">
          <a:xfrm>
            <a:off x="6494463" y="1717675"/>
            <a:ext cx="1587" cy="307975"/>
          </a:xfrm>
          <a:custGeom>
            <a:avLst/>
            <a:gdLst>
              <a:gd name="T0" fmla="*/ 0 w 1"/>
              <a:gd name="T1" fmla="*/ 0 h 194"/>
              <a:gd name="T2" fmla="*/ 2147483647 w 1"/>
              <a:gd name="T3" fmla="*/ 2147483647 h 194"/>
              <a:gd name="T4" fmla="*/ 0 60000 65536"/>
              <a:gd name="T5" fmla="*/ 0 60000 65536"/>
              <a:gd name="T6" fmla="*/ 0 w 1"/>
              <a:gd name="T7" fmla="*/ 0 h 194"/>
              <a:gd name="T8" fmla="*/ 1 w 1"/>
              <a:gd name="T9" fmla="*/ 194 h 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94">
                <a:moveTo>
                  <a:pt x="0" y="0"/>
                </a:moveTo>
                <a:lnTo>
                  <a:pt x="1" y="194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39" name="Freeform 35"/>
          <p:cNvSpPr>
            <a:spLocks/>
          </p:cNvSpPr>
          <p:nvPr/>
        </p:nvSpPr>
        <p:spPr bwMode="auto">
          <a:xfrm>
            <a:off x="6581775" y="1592263"/>
            <a:ext cx="1588" cy="422275"/>
          </a:xfrm>
          <a:custGeom>
            <a:avLst/>
            <a:gdLst>
              <a:gd name="T0" fmla="*/ 0 w 1"/>
              <a:gd name="T1" fmla="*/ 0 h 266"/>
              <a:gd name="T2" fmla="*/ 0 w 1"/>
              <a:gd name="T3" fmla="*/ 2147483647 h 266"/>
              <a:gd name="T4" fmla="*/ 0 60000 65536"/>
              <a:gd name="T5" fmla="*/ 0 60000 65536"/>
              <a:gd name="T6" fmla="*/ 0 w 1"/>
              <a:gd name="T7" fmla="*/ 0 h 266"/>
              <a:gd name="T8" fmla="*/ 1 w 1"/>
              <a:gd name="T9" fmla="*/ 266 h 2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66">
                <a:moveTo>
                  <a:pt x="0" y="0"/>
                </a:moveTo>
                <a:lnTo>
                  <a:pt x="0" y="266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40" name="Freeform 36"/>
          <p:cNvSpPr>
            <a:spLocks/>
          </p:cNvSpPr>
          <p:nvPr/>
        </p:nvSpPr>
        <p:spPr bwMode="auto">
          <a:xfrm>
            <a:off x="6661150" y="1477963"/>
            <a:ext cx="1588" cy="522287"/>
          </a:xfrm>
          <a:custGeom>
            <a:avLst/>
            <a:gdLst>
              <a:gd name="T0" fmla="*/ 0 w 1"/>
              <a:gd name="T1" fmla="*/ 0 h 329"/>
              <a:gd name="T2" fmla="*/ 0 w 1"/>
              <a:gd name="T3" fmla="*/ 2147483647 h 329"/>
              <a:gd name="T4" fmla="*/ 0 60000 65536"/>
              <a:gd name="T5" fmla="*/ 0 60000 65536"/>
              <a:gd name="T6" fmla="*/ 0 w 1"/>
              <a:gd name="T7" fmla="*/ 0 h 329"/>
              <a:gd name="T8" fmla="*/ 1 w 1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29">
                <a:moveTo>
                  <a:pt x="0" y="0"/>
                </a:moveTo>
                <a:lnTo>
                  <a:pt x="0" y="329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41" name="Freeform 37"/>
          <p:cNvSpPr>
            <a:spLocks/>
          </p:cNvSpPr>
          <p:nvPr/>
        </p:nvSpPr>
        <p:spPr bwMode="auto">
          <a:xfrm>
            <a:off x="6737350" y="1370013"/>
            <a:ext cx="1588" cy="620712"/>
          </a:xfrm>
          <a:custGeom>
            <a:avLst/>
            <a:gdLst>
              <a:gd name="T0" fmla="*/ 0 w 1"/>
              <a:gd name="T1" fmla="*/ 0 h 391"/>
              <a:gd name="T2" fmla="*/ 0 w 1"/>
              <a:gd name="T3" fmla="*/ 2147483647 h 391"/>
              <a:gd name="T4" fmla="*/ 0 60000 65536"/>
              <a:gd name="T5" fmla="*/ 0 60000 65536"/>
              <a:gd name="T6" fmla="*/ 0 w 1"/>
              <a:gd name="T7" fmla="*/ 0 h 391"/>
              <a:gd name="T8" fmla="*/ 1 w 1"/>
              <a:gd name="T9" fmla="*/ 391 h 39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91">
                <a:moveTo>
                  <a:pt x="0" y="0"/>
                </a:moveTo>
                <a:lnTo>
                  <a:pt x="0" y="391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42" name="Freeform 38"/>
          <p:cNvSpPr>
            <a:spLocks/>
          </p:cNvSpPr>
          <p:nvPr/>
        </p:nvSpPr>
        <p:spPr bwMode="auto">
          <a:xfrm>
            <a:off x="6818313" y="1255713"/>
            <a:ext cx="1587" cy="735012"/>
          </a:xfrm>
          <a:custGeom>
            <a:avLst/>
            <a:gdLst>
              <a:gd name="T0" fmla="*/ 0 w 1"/>
              <a:gd name="T1" fmla="*/ 0 h 463"/>
              <a:gd name="T2" fmla="*/ 0 w 1"/>
              <a:gd name="T3" fmla="*/ 2147483647 h 463"/>
              <a:gd name="T4" fmla="*/ 0 60000 65536"/>
              <a:gd name="T5" fmla="*/ 0 60000 65536"/>
              <a:gd name="T6" fmla="*/ 0 w 1"/>
              <a:gd name="T7" fmla="*/ 0 h 463"/>
              <a:gd name="T8" fmla="*/ 1 w 1"/>
              <a:gd name="T9" fmla="*/ 463 h 46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463">
                <a:moveTo>
                  <a:pt x="0" y="0"/>
                </a:moveTo>
                <a:lnTo>
                  <a:pt x="0" y="463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43" name="Freeform 39"/>
          <p:cNvSpPr>
            <a:spLocks/>
          </p:cNvSpPr>
          <p:nvPr/>
        </p:nvSpPr>
        <p:spPr bwMode="auto">
          <a:xfrm>
            <a:off x="6899275" y="1128713"/>
            <a:ext cx="1588" cy="849312"/>
          </a:xfrm>
          <a:custGeom>
            <a:avLst/>
            <a:gdLst>
              <a:gd name="T0" fmla="*/ 0 w 1"/>
              <a:gd name="T1" fmla="*/ 0 h 535"/>
              <a:gd name="T2" fmla="*/ 0 w 1"/>
              <a:gd name="T3" fmla="*/ 2147483647 h 535"/>
              <a:gd name="T4" fmla="*/ 0 60000 65536"/>
              <a:gd name="T5" fmla="*/ 0 60000 65536"/>
              <a:gd name="T6" fmla="*/ 0 w 1"/>
              <a:gd name="T7" fmla="*/ 0 h 535"/>
              <a:gd name="T8" fmla="*/ 1 w 1"/>
              <a:gd name="T9" fmla="*/ 535 h 5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5">
                <a:moveTo>
                  <a:pt x="0" y="0"/>
                </a:moveTo>
                <a:lnTo>
                  <a:pt x="0" y="535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44" name="Freeform 40"/>
          <p:cNvSpPr>
            <a:spLocks/>
          </p:cNvSpPr>
          <p:nvPr/>
        </p:nvSpPr>
        <p:spPr bwMode="auto">
          <a:xfrm>
            <a:off x="7056438" y="898525"/>
            <a:ext cx="1587" cy="1071563"/>
          </a:xfrm>
          <a:custGeom>
            <a:avLst/>
            <a:gdLst>
              <a:gd name="T0" fmla="*/ 0 w 1"/>
              <a:gd name="T1" fmla="*/ 0 h 675"/>
              <a:gd name="T2" fmla="*/ 0 w 1"/>
              <a:gd name="T3" fmla="*/ 2147483647 h 675"/>
              <a:gd name="T4" fmla="*/ 0 60000 65536"/>
              <a:gd name="T5" fmla="*/ 0 60000 65536"/>
              <a:gd name="T6" fmla="*/ 0 w 1"/>
              <a:gd name="T7" fmla="*/ 0 h 675"/>
              <a:gd name="T8" fmla="*/ 1 w 1"/>
              <a:gd name="T9" fmla="*/ 675 h 67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675">
                <a:moveTo>
                  <a:pt x="0" y="0"/>
                </a:moveTo>
                <a:lnTo>
                  <a:pt x="0" y="675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45" name="Freeform 41"/>
          <p:cNvSpPr>
            <a:spLocks/>
          </p:cNvSpPr>
          <p:nvPr/>
        </p:nvSpPr>
        <p:spPr bwMode="auto">
          <a:xfrm>
            <a:off x="6977063" y="1014413"/>
            <a:ext cx="1587" cy="960437"/>
          </a:xfrm>
          <a:custGeom>
            <a:avLst/>
            <a:gdLst>
              <a:gd name="T0" fmla="*/ 0 w 1"/>
              <a:gd name="T1" fmla="*/ 0 h 605"/>
              <a:gd name="T2" fmla="*/ 2147483647 w 1"/>
              <a:gd name="T3" fmla="*/ 2147483647 h 605"/>
              <a:gd name="T4" fmla="*/ 0 60000 65536"/>
              <a:gd name="T5" fmla="*/ 0 60000 65536"/>
              <a:gd name="T6" fmla="*/ 0 w 1"/>
              <a:gd name="T7" fmla="*/ 0 h 605"/>
              <a:gd name="T8" fmla="*/ 1 w 1"/>
              <a:gd name="T9" fmla="*/ 605 h 60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605">
                <a:moveTo>
                  <a:pt x="0" y="0"/>
                </a:moveTo>
                <a:lnTo>
                  <a:pt x="1" y="605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46" name="Freeform 42"/>
          <p:cNvSpPr>
            <a:spLocks/>
          </p:cNvSpPr>
          <p:nvPr/>
        </p:nvSpPr>
        <p:spPr bwMode="auto">
          <a:xfrm>
            <a:off x="4443413" y="3805238"/>
            <a:ext cx="1587" cy="158750"/>
          </a:xfrm>
          <a:custGeom>
            <a:avLst/>
            <a:gdLst>
              <a:gd name="T0" fmla="*/ 0 w 1"/>
              <a:gd name="T1" fmla="*/ 0 h 100"/>
              <a:gd name="T2" fmla="*/ 0 w 1"/>
              <a:gd name="T3" fmla="*/ 2147483647 h 100"/>
              <a:gd name="T4" fmla="*/ 0 60000 65536"/>
              <a:gd name="T5" fmla="*/ 0 60000 65536"/>
              <a:gd name="T6" fmla="*/ 0 w 1"/>
              <a:gd name="T7" fmla="*/ 0 h 100"/>
              <a:gd name="T8" fmla="*/ 1 w 1"/>
              <a:gd name="T9" fmla="*/ 100 h 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00">
                <a:moveTo>
                  <a:pt x="0" y="0"/>
                </a:moveTo>
                <a:lnTo>
                  <a:pt x="0" y="100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47" name="Freeform 43"/>
          <p:cNvSpPr>
            <a:spLocks/>
          </p:cNvSpPr>
          <p:nvPr/>
        </p:nvSpPr>
        <p:spPr bwMode="auto">
          <a:xfrm>
            <a:off x="4522788" y="3654425"/>
            <a:ext cx="1587" cy="265113"/>
          </a:xfrm>
          <a:custGeom>
            <a:avLst/>
            <a:gdLst>
              <a:gd name="T0" fmla="*/ 0 w 1"/>
              <a:gd name="T1" fmla="*/ 0 h 167"/>
              <a:gd name="T2" fmla="*/ 0 w 1"/>
              <a:gd name="T3" fmla="*/ 2147483647 h 167"/>
              <a:gd name="T4" fmla="*/ 0 60000 65536"/>
              <a:gd name="T5" fmla="*/ 0 60000 65536"/>
              <a:gd name="T6" fmla="*/ 0 w 1"/>
              <a:gd name="T7" fmla="*/ 0 h 167"/>
              <a:gd name="T8" fmla="*/ 1 w 1"/>
              <a:gd name="T9" fmla="*/ 167 h 1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67">
                <a:moveTo>
                  <a:pt x="0" y="0"/>
                </a:moveTo>
                <a:lnTo>
                  <a:pt x="0" y="167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48" name="Freeform 44"/>
          <p:cNvSpPr>
            <a:spLocks/>
          </p:cNvSpPr>
          <p:nvPr/>
        </p:nvSpPr>
        <p:spPr bwMode="auto">
          <a:xfrm>
            <a:off x="4608513" y="3517900"/>
            <a:ext cx="1587" cy="339725"/>
          </a:xfrm>
          <a:custGeom>
            <a:avLst/>
            <a:gdLst>
              <a:gd name="T0" fmla="*/ 0 w 1"/>
              <a:gd name="T1" fmla="*/ 0 h 214"/>
              <a:gd name="T2" fmla="*/ 0 w 1"/>
              <a:gd name="T3" fmla="*/ 2147483647 h 214"/>
              <a:gd name="T4" fmla="*/ 0 60000 65536"/>
              <a:gd name="T5" fmla="*/ 0 60000 65536"/>
              <a:gd name="T6" fmla="*/ 0 w 1"/>
              <a:gd name="T7" fmla="*/ 0 h 214"/>
              <a:gd name="T8" fmla="*/ 1 w 1"/>
              <a:gd name="T9" fmla="*/ 214 h 2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14">
                <a:moveTo>
                  <a:pt x="0" y="0"/>
                </a:moveTo>
                <a:lnTo>
                  <a:pt x="0" y="214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49" name="Freeform 45"/>
          <p:cNvSpPr>
            <a:spLocks/>
          </p:cNvSpPr>
          <p:nvPr/>
        </p:nvSpPr>
        <p:spPr bwMode="auto">
          <a:xfrm>
            <a:off x="4683125" y="3402013"/>
            <a:ext cx="1588" cy="398462"/>
          </a:xfrm>
          <a:custGeom>
            <a:avLst/>
            <a:gdLst>
              <a:gd name="T0" fmla="*/ 0 w 1"/>
              <a:gd name="T1" fmla="*/ 0 h 251"/>
              <a:gd name="T2" fmla="*/ 0 w 1"/>
              <a:gd name="T3" fmla="*/ 2147483647 h 251"/>
              <a:gd name="T4" fmla="*/ 0 60000 65536"/>
              <a:gd name="T5" fmla="*/ 0 60000 65536"/>
              <a:gd name="T6" fmla="*/ 0 w 1"/>
              <a:gd name="T7" fmla="*/ 0 h 251"/>
              <a:gd name="T8" fmla="*/ 1 w 1"/>
              <a:gd name="T9" fmla="*/ 251 h 25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51">
                <a:moveTo>
                  <a:pt x="0" y="0"/>
                </a:moveTo>
                <a:lnTo>
                  <a:pt x="0" y="251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50" name="Freeform 46"/>
          <p:cNvSpPr>
            <a:spLocks/>
          </p:cNvSpPr>
          <p:nvPr/>
        </p:nvSpPr>
        <p:spPr bwMode="auto">
          <a:xfrm>
            <a:off x="4764088" y="3284538"/>
            <a:ext cx="1587" cy="463550"/>
          </a:xfrm>
          <a:custGeom>
            <a:avLst/>
            <a:gdLst>
              <a:gd name="T0" fmla="*/ 0 w 1"/>
              <a:gd name="T1" fmla="*/ 0 h 292"/>
              <a:gd name="T2" fmla="*/ 0 w 1"/>
              <a:gd name="T3" fmla="*/ 2147483647 h 292"/>
              <a:gd name="T4" fmla="*/ 0 60000 65536"/>
              <a:gd name="T5" fmla="*/ 0 60000 65536"/>
              <a:gd name="T6" fmla="*/ 0 w 1"/>
              <a:gd name="T7" fmla="*/ 0 h 292"/>
              <a:gd name="T8" fmla="*/ 1 w 1"/>
              <a:gd name="T9" fmla="*/ 292 h 2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92">
                <a:moveTo>
                  <a:pt x="0" y="0"/>
                </a:moveTo>
                <a:lnTo>
                  <a:pt x="0" y="292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51" name="Freeform 47"/>
          <p:cNvSpPr>
            <a:spLocks/>
          </p:cNvSpPr>
          <p:nvPr/>
        </p:nvSpPr>
        <p:spPr bwMode="auto">
          <a:xfrm>
            <a:off x="4840288" y="3181350"/>
            <a:ext cx="1587" cy="503238"/>
          </a:xfrm>
          <a:custGeom>
            <a:avLst/>
            <a:gdLst>
              <a:gd name="T0" fmla="*/ 0 w 1"/>
              <a:gd name="T1" fmla="*/ 0 h 317"/>
              <a:gd name="T2" fmla="*/ 0 w 1"/>
              <a:gd name="T3" fmla="*/ 2147483647 h 317"/>
              <a:gd name="T4" fmla="*/ 0 60000 65536"/>
              <a:gd name="T5" fmla="*/ 0 60000 65536"/>
              <a:gd name="T6" fmla="*/ 0 w 1"/>
              <a:gd name="T7" fmla="*/ 0 h 317"/>
              <a:gd name="T8" fmla="*/ 1 w 1"/>
              <a:gd name="T9" fmla="*/ 317 h 3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17">
                <a:moveTo>
                  <a:pt x="0" y="0"/>
                </a:moveTo>
                <a:lnTo>
                  <a:pt x="0" y="317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52" name="Freeform 48"/>
          <p:cNvSpPr>
            <a:spLocks/>
          </p:cNvSpPr>
          <p:nvPr/>
        </p:nvSpPr>
        <p:spPr bwMode="auto">
          <a:xfrm>
            <a:off x="4922838" y="3078163"/>
            <a:ext cx="1587" cy="536575"/>
          </a:xfrm>
          <a:custGeom>
            <a:avLst/>
            <a:gdLst>
              <a:gd name="T0" fmla="*/ 0 w 1"/>
              <a:gd name="T1" fmla="*/ 0 h 338"/>
              <a:gd name="T2" fmla="*/ 0 w 1"/>
              <a:gd name="T3" fmla="*/ 2147483647 h 338"/>
              <a:gd name="T4" fmla="*/ 0 60000 65536"/>
              <a:gd name="T5" fmla="*/ 0 60000 65536"/>
              <a:gd name="T6" fmla="*/ 0 w 1"/>
              <a:gd name="T7" fmla="*/ 0 h 338"/>
              <a:gd name="T8" fmla="*/ 1 w 1"/>
              <a:gd name="T9" fmla="*/ 338 h 33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38">
                <a:moveTo>
                  <a:pt x="0" y="0"/>
                </a:moveTo>
                <a:lnTo>
                  <a:pt x="0" y="338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53" name="Freeform 49"/>
          <p:cNvSpPr>
            <a:spLocks/>
          </p:cNvSpPr>
          <p:nvPr/>
        </p:nvSpPr>
        <p:spPr bwMode="auto">
          <a:xfrm>
            <a:off x="4997450" y="2995613"/>
            <a:ext cx="1588" cy="555625"/>
          </a:xfrm>
          <a:custGeom>
            <a:avLst/>
            <a:gdLst>
              <a:gd name="T0" fmla="*/ 0 w 1"/>
              <a:gd name="T1" fmla="*/ 0 h 350"/>
              <a:gd name="T2" fmla="*/ 0 w 1"/>
              <a:gd name="T3" fmla="*/ 2147483647 h 350"/>
              <a:gd name="T4" fmla="*/ 0 60000 65536"/>
              <a:gd name="T5" fmla="*/ 0 60000 65536"/>
              <a:gd name="T6" fmla="*/ 0 w 1"/>
              <a:gd name="T7" fmla="*/ 0 h 350"/>
              <a:gd name="T8" fmla="*/ 1 w 1"/>
              <a:gd name="T9" fmla="*/ 350 h 3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50">
                <a:moveTo>
                  <a:pt x="0" y="0"/>
                </a:moveTo>
                <a:lnTo>
                  <a:pt x="0" y="350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54" name="Freeform 50"/>
          <p:cNvSpPr>
            <a:spLocks/>
          </p:cNvSpPr>
          <p:nvPr/>
        </p:nvSpPr>
        <p:spPr bwMode="auto">
          <a:xfrm>
            <a:off x="5073650" y="2901950"/>
            <a:ext cx="1588" cy="579438"/>
          </a:xfrm>
          <a:custGeom>
            <a:avLst/>
            <a:gdLst>
              <a:gd name="T0" fmla="*/ 0 w 1"/>
              <a:gd name="T1" fmla="*/ 0 h 365"/>
              <a:gd name="T2" fmla="*/ 0 w 1"/>
              <a:gd name="T3" fmla="*/ 2147483647 h 365"/>
              <a:gd name="T4" fmla="*/ 0 60000 65536"/>
              <a:gd name="T5" fmla="*/ 0 60000 65536"/>
              <a:gd name="T6" fmla="*/ 0 w 1"/>
              <a:gd name="T7" fmla="*/ 0 h 365"/>
              <a:gd name="T8" fmla="*/ 1 w 1"/>
              <a:gd name="T9" fmla="*/ 365 h 3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65">
                <a:moveTo>
                  <a:pt x="0" y="0"/>
                </a:moveTo>
                <a:lnTo>
                  <a:pt x="0" y="365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55" name="Freeform 51"/>
          <p:cNvSpPr>
            <a:spLocks/>
          </p:cNvSpPr>
          <p:nvPr/>
        </p:nvSpPr>
        <p:spPr bwMode="auto">
          <a:xfrm>
            <a:off x="5156200" y="2817813"/>
            <a:ext cx="1588" cy="585787"/>
          </a:xfrm>
          <a:custGeom>
            <a:avLst/>
            <a:gdLst>
              <a:gd name="T0" fmla="*/ 0 w 1"/>
              <a:gd name="T1" fmla="*/ 0 h 369"/>
              <a:gd name="T2" fmla="*/ 0 w 1"/>
              <a:gd name="T3" fmla="*/ 2147483647 h 369"/>
              <a:gd name="T4" fmla="*/ 0 60000 65536"/>
              <a:gd name="T5" fmla="*/ 0 60000 65536"/>
              <a:gd name="T6" fmla="*/ 0 w 1"/>
              <a:gd name="T7" fmla="*/ 0 h 369"/>
              <a:gd name="T8" fmla="*/ 1 w 1"/>
              <a:gd name="T9" fmla="*/ 369 h 36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69">
                <a:moveTo>
                  <a:pt x="0" y="0"/>
                </a:moveTo>
                <a:lnTo>
                  <a:pt x="0" y="369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56" name="Freeform 52"/>
          <p:cNvSpPr>
            <a:spLocks/>
          </p:cNvSpPr>
          <p:nvPr/>
        </p:nvSpPr>
        <p:spPr bwMode="auto">
          <a:xfrm>
            <a:off x="5310188" y="2654300"/>
            <a:ext cx="1587" cy="598488"/>
          </a:xfrm>
          <a:custGeom>
            <a:avLst/>
            <a:gdLst>
              <a:gd name="T0" fmla="*/ 0 w 1"/>
              <a:gd name="T1" fmla="*/ 0 h 377"/>
              <a:gd name="T2" fmla="*/ 0 w 1"/>
              <a:gd name="T3" fmla="*/ 2147483647 h 377"/>
              <a:gd name="T4" fmla="*/ 0 60000 65536"/>
              <a:gd name="T5" fmla="*/ 0 60000 65536"/>
              <a:gd name="T6" fmla="*/ 0 w 1"/>
              <a:gd name="T7" fmla="*/ 0 h 377"/>
              <a:gd name="T8" fmla="*/ 1 w 1"/>
              <a:gd name="T9" fmla="*/ 377 h 3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77">
                <a:moveTo>
                  <a:pt x="0" y="0"/>
                </a:moveTo>
                <a:lnTo>
                  <a:pt x="0" y="377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57" name="Freeform 53"/>
          <p:cNvSpPr>
            <a:spLocks/>
          </p:cNvSpPr>
          <p:nvPr/>
        </p:nvSpPr>
        <p:spPr bwMode="auto">
          <a:xfrm>
            <a:off x="5233988" y="2732088"/>
            <a:ext cx="1587" cy="598487"/>
          </a:xfrm>
          <a:custGeom>
            <a:avLst/>
            <a:gdLst>
              <a:gd name="T0" fmla="*/ 0 w 1"/>
              <a:gd name="T1" fmla="*/ 0 h 377"/>
              <a:gd name="T2" fmla="*/ 0 w 1"/>
              <a:gd name="T3" fmla="*/ 2147483647 h 377"/>
              <a:gd name="T4" fmla="*/ 0 60000 65536"/>
              <a:gd name="T5" fmla="*/ 0 60000 65536"/>
              <a:gd name="T6" fmla="*/ 0 w 1"/>
              <a:gd name="T7" fmla="*/ 0 h 377"/>
              <a:gd name="T8" fmla="*/ 1 w 1"/>
              <a:gd name="T9" fmla="*/ 377 h 3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77">
                <a:moveTo>
                  <a:pt x="0" y="0"/>
                </a:moveTo>
                <a:lnTo>
                  <a:pt x="0" y="377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58" name="Text Box 54"/>
          <p:cNvSpPr txBox="1">
            <a:spLocks noChangeArrowheads="1"/>
          </p:cNvSpPr>
          <p:nvPr/>
        </p:nvSpPr>
        <p:spPr bwMode="auto">
          <a:xfrm>
            <a:off x="1836738" y="685800"/>
            <a:ext cx="2060575" cy="9318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rgbClr val="FFFF00"/>
                </a:solidFill>
                <a:latin typeface="Arial" charset="0"/>
              </a:rPr>
              <a:t>N —  collision risk</a:t>
            </a:r>
          </a:p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rgbClr val="FFFF00"/>
                </a:solidFill>
                <a:latin typeface="Arial" charset="0"/>
              </a:rPr>
              <a:t>F —  fuel conservation</a:t>
            </a:r>
          </a:p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rgbClr val="FFFF00"/>
                </a:solidFill>
                <a:latin typeface="Arial" charset="0"/>
              </a:rPr>
              <a:t>E — material expenditure</a:t>
            </a:r>
          </a:p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rgbClr val="FFFF00"/>
                </a:solidFill>
                <a:latin typeface="Arial" charset="0"/>
              </a:rPr>
              <a:t>T —  time</a:t>
            </a:r>
          </a:p>
        </p:txBody>
      </p:sp>
      <p:sp>
        <p:nvSpPr>
          <p:cNvPr id="17459" name="Freeform 55"/>
          <p:cNvSpPr>
            <a:spLocks/>
          </p:cNvSpPr>
          <p:nvPr/>
        </p:nvSpPr>
        <p:spPr bwMode="auto">
          <a:xfrm>
            <a:off x="1887538" y="2403475"/>
            <a:ext cx="574675" cy="131763"/>
          </a:xfrm>
          <a:custGeom>
            <a:avLst/>
            <a:gdLst>
              <a:gd name="T0" fmla="*/ 0 w 348"/>
              <a:gd name="T1" fmla="*/ 2147483647 h 83"/>
              <a:gd name="T2" fmla="*/ 2147483647 w 348"/>
              <a:gd name="T3" fmla="*/ 0 h 83"/>
              <a:gd name="T4" fmla="*/ 2147483647 w 348"/>
              <a:gd name="T5" fmla="*/ 2147483647 h 83"/>
              <a:gd name="T6" fmla="*/ 0 60000 65536"/>
              <a:gd name="T7" fmla="*/ 0 60000 65536"/>
              <a:gd name="T8" fmla="*/ 0 60000 65536"/>
              <a:gd name="T9" fmla="*/ 0 w 348"/>
              <a:gd name="T10" fmla="*/ 0 h 83"/>
              <a:gd name="T11" fmla="*/ 348 w 348"/>
              <a:gd name="T12" fmla="*/ 83 h 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8" h="83">
                <a:moveTo>
                  <a:pt x="0" y="83"/>
                </a:moveTo>
                <a:lnTo>
                  <a:pt x="157" y="0"/>
                </a:lnTo>
                <a:lnTo>
                  <a:pt x="348" y="1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32888" name="Text Box 56"/>
          <p:cNvSpPr txBox="1">
            <a:spLocks noChangeArrowheads="1"/>
          </p:cNvSpPr>
          <p:nvPr/>
        </p:nvSpPr>
        <p:spPr bwMode="auto">
          <a:xfrm>
            <a:off x="2152650" y="2133600"/>
            <a:ext cx="3175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</a:t>
            </a:r>
          </a:p>
        </p:txBody>
      </p:sp>
      <p:sp>
        <p:nvSpPr>
          <p:cNvPr id="17461" name="Freeform 57"/>
          <p:cNvSpPr>
            <a:spLocks/>
          </p:cNvSpPr>
          <p:nvPr/>
        </p:nvSpPr>
        <p:spPr bwMode="auto">
          <a:xfrm>
            <a:off x="3241675" y="2781300"/>
            <a:ext cx="515938" cy="106363"/>
          </a:xfrm>
          <a:custGeom>
            <a:avLst/>
            <a:gdLst>
              <a:gd name="T0" fmla="*/ 0 w 313"/>
              <a:gd name="T1" fmla="*/ 2147483647 h 67"/>
              <a:gd name="T2" fmla="*/ 2147483647 w 313"/>
              <a:gd name="T3" fmla="*/ 0 h 67"/>
              <a:gd name="T4" fmla="*/ 2147483647 w 313"/>
              <a:gd name="T5" fmla="*/ 2147483647 h 67"/>
              <a:gd name="T6" fmla="*/ 0 60000 65536"/>
              <a:gd name="T7" fmla="*/ 0 60000 65536"/>
              <a:gd name="T8" fmla="*/ 0 60000 65536"/>
              <a:gd name="T9" fmla="*/ 0 w 313"/>
              <a:gd name="T10" fmla="*/ 0 h 67"/>
              <a:gd name="T11" fmla="*/ 313 w 313"/>
              <a:gd name="T12" fmla="*/ 67 h 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3" h="67">
                <a:moveTo>
                  <a:pt x="0" y="1"/>
                </a:moveTo>
                <a:lnTo>
                  <a:pt x="182" y="0"/>
                </a:lnTo>
                <a:lnTo>
                  <a:pt x="313" y="67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32890" name="Text Box 58"/>
          <p:cNvSpPr txBox="1">
            <a:spLocks noChangeArrowheads="1"/>
          </p:cNvSpPr>
          <p:nvPr/>
        </p:nvSpPr>
        <p:spPr bwMode="auto">
          <a:xfrm>
            <a:off x="3208338" y="2514600"/>
            <a:ext cx="2921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</a:p>
        </p:txBody>
      </p:sp>
      <p:sp>
        <p:nvSpPr>
          <p:cNvPr id="17463" name="Freeform 59"/>
          <p:cNvSpPr>
            <a:spLocks/>
          </p:cNvSpPr>
          <p:nvPr/>
        </p:nvSpPr>
        <p:spPr bwMode="auto">
          <a:xfrm>
            <a:off x="4703763" y="3797300"/>
            <a:ext cx="2390775" cy="241300"/>
          </a:xfrm>
          <a:custGeom>
            <a:avLst/>
            <a:gdLst>
              <a:gd name="T0" fmla="*/ 0 w 1182"/>
              <a:gd name="T1" fmla="*/ 0 h 144"/>
              <a:gd name="T2" fmla="*/ 2147483647 w 1182"/>
              <a:gd name="T3" fmla="*/ 2147483647 h 144"/>
              <a:gd name="T4" fmla="*/ 2147483647 w 1182"/>
              <a:gd name="T5" fmla="*/ 2147483647 h 144"/>
              <a:gd name="T6" fmla="*/ 0 60000 65536"/>
              <a:gd name="T7" fmla="*/ 0 60000 65536"/>
              <a:gd name="T8" fmla="*/ 0 60000 65536"/>
              <a:gd name="T9" fmla="*/ 0 w 1182"/>
              <a:gd name="T10" fmla="*/ 0 h 144"/>
              <a:gd name="T11" fmla="*/ 1182 w 118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82" h="144">
                <a:moveTo>
                  <a:pt x="0" y="0"/>
                </a:moveTo>
                <a:lnTo>
                  <a:pt x="274" y="142"/>
                </a:lnTo>
                <a:lnTo>
                  <a:pt x="1182" y="144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32892" name="Text Box 60"/>
          <p:cNvSpPr txBox="1">
            <a:spLocks noChangeArrowheads="1"/>
          </p:cNvSpPr>
          <p:nvPr/>
        </p:nvSpPr>
        <p:spPr bwMode="auto">
          <a:xfrm>
            <a:off x="4884738" y="3657600"/>
            <a:ext cx="2332037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</a:t>
            </a:r>
            <a:r>
              <a:rPr lang="en-US" sz="16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(traditional system)</a:t>
            </a:r>
          </a:p>
        </p:txBody>
      </p:sp>
      <p:sp>
        <p:nvSpPr>
          <p:cNvPr id="17465" name="Text Box 62"/>
          <p:cNvSpPr txBox="1">
            <a:spLocks noChangeArrowheads="1"/>
          </p:cNvSpPr>
          <p:nvPr/>
        </p:nvSpPr>
        <p:spPr bwMode="auto">
          <a:xfrm>
            <a:off x="3538538" y="1739900"/>
            <a:ext cx="19812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FF00"/>
                </a:solidFill>
                <a:latin typeface="Arial" charset="0"/>
              </a:rPr>
              <a:t>E</a:t>
            </a:r>
            <a:r>
              <a:rPr lang="en-US" sz="1600" b="1" baseline="-25000">
                <a:solidFill>
                  <a:srgbClr val="FFFF00"/>
                </a:solidFill>
                <a:latin typeface="Arial" charset="0"/>
              </a:rPr>
              <a:t>1</a:t>
            </a:r>
            <a:r>
              <a:rPr lang="en-US" sz="1600" b="1">
                <a:solidFill>
                  <a:srgbClr val="FFFF00"/>
                </a:solidFill>
                <a:latin typeface="Arial" charset="0"/>
              </a:rPr>
              <a:t> (future system)</a:t>
            </a:r>
          </a:p>
        </p:txBody>
      </p:sp>
      <p:sp>
        <p:nvSpPr>
          <p:cNvPr id="17466" name="Freeform 63"/>
          <p:cNvSpPr>
            <a:spLocks/>
          </p:cNvSpPr>
          <p:nvPr/>
        </p:nvSpPr>
        <p:spPr bwMode="auto">
          <a:xfrm>
            <a:off x="5489575" y="2843213"/>
            <a:ext cx="1008063" cy="209550"/>
          </a:xfrm>
          <a:custGeom>
            <a:avLst/>
            <a:gdLst>
              <a:gd name="T0" fmla="*/ 0 w 611"/>
              <a:gd name="T1" fmla="*/ 0 h 132"/>
              <a:gd name="T2" fmla="*/ 2147483647 w 611"/>
              <a:gd name="T3" fmla="*/ 2147483647 h 132"/>
              <a:gd name="T4" fmla="*/ 2147483647 w 611"/>
              <a:gd name="T5" fmla="*/ 2147483647 h 132"/>
              <a:gd name="T6" fmla="*/ 0 60000 65536"/>
              <a:gd name="T7" fmla="*/ 0 60000 65536"/>
              <a:gd name="T8" fmla="*/ 0 60000 65536"/>
              <a:gd name="T9" fmla="*/ 0 w 611"/>
              <a:gd name="T10" fmla="*/ 0 h 132"/>
              <a:gd name="T11" fmla="*/ 611 w 611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1" h="132">
                <a:moveTo>
                  <a:pt x="0" y="0"/>
                </a:moveTo>
                <a:lnTo>
                  <a:pt x="250" y="131"/>
                </a:lnTo>
                <a:lnTo>
                  <a:pt x="611" y="132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32896" name="Text Box 64"/>
          <p:cNvSpPr txBox="1">
            <a:spLocks noChangeArrowheads="1"/>
          </p:cNvSpPr>
          <p:nvPr/>
        </p:nvSpPr>
        <p:spPr bwMode="auto">
          <a:xfrm>
            <a:off x="5943600" y="2805113"/>
            <a:ext cx="554038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Loss</a:t>
            </a:r>
          </a:p>
        </p:txBody>
      </p:sp>
      <p:sp>
        <p:nvSpPr>
          <p:cNvPr id="632897" name="Text Box 65"/>
          <p:cNvSpPr txBox="1">
            <a:spLocks noChangeArrowheads="1"/>
          </p:cNvSpPr>
          <p:nvPr/>
        </p:nvSpPr>
        <p:spPr bwMode="auto">
          <a:xfrm>
            <a:off x="4173538" y="5087938"/>
            <a:ext cx="384175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</a:t>
            </a:r>
            <a:r>
              <a:rPr lang="en-US" sz="14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endParaRPr lang="en-US" sz="1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7469" name="Text Box 66"/>
          <p:cNvSpPr txBox="1">
            <a:spLocks noChangeArrowheads="1"/>
          </p:cNvSpPr>
          <p:nvPr/>
        </p:nvSpPr>
        <p:spPr bwMode="auto">
          <a:xfrm>
            <a:off x="6951663" y="5087938"/>
            <a:ext cx="384175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00"/>
                </a:solidFill>
                <a:latin typeface="Arial" charset="0"/>
              </a:rPr>
              <a:t>T</a:t>
            </a:r>
            <a:r>
              <a:rPr lang="en-US" sz="1400" b="1" baseline="-25000">
                <a:solidFill>
                  <a:srgbClr val="FFFF00"/>
                </a:solidFill>
                <a:latin typeface="Arial" charset="0"/>
              </a:rPr>
              <a:t>1</a:t>
            </a:r>
          </a:p>
        </p:txBody>
      </p:sp>
      <p:sp>
        <p:nvSpPr>
          <p:cNvPr id="17470" name="Text Box 67"/>
          <p:cNvSpPr txBox="1">
            <a:spLocks noChangeArrowheads="1"/>
          </p:cNvSpPr>
          <p:nvPr/>
        </p:nvSpPr>
        <p:spPr bwMode="auto">
          <a:xfrm>
            <a:off x="8016875" y="4929188"/>
            <a:ext cx="384175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00"/>
                </a:solidFill>
                <a:latin typeface="Arial" charset="0"/>
              </a:rPr>
              <a:t>T</a:t>
            </a:r>
          </a:p>
        </p:txBody>
      </p:sp>
      <p:sp>
        <p:nvSpPr>
          <p:cNvPr id="632901" name="Text Box 69"/>
          <p:cNvSpPr txBox="1">
            <a:spLocks noChangeArrowheads="1"/>
          </p:cNvSpPr>
          <p:nvPr/>
        </p:nvSpPr>
        <p:spPr bwMode="auto">
          <a:xfrm>
            <a:off x="7315200" y="1536700"/>
            <a:ext cx="554038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Gain</a:t>
            </a:r>
          </a:p>
        </p:txBody>
      </p:sp>
      <p:sp>
        <p:nvSpPr>
          <p:cNvPr id="17472" name="Freeform 70"/>
          <p:cNvSpPr>
            <a:spLocks/>
          </p:cNvSpPr>
          <p:nvPr/>
        </p:nvSpPr>
        <p:spPr bwMode="auto">
          <a:xfrm>
            <a:off x="1344613" y="863600"/>
            <a:ext cx="6518275" cy="4198938"/>
          </a:xfrm>
          <a:custGeom>
            <a:avLst/>
            <a:gdLst>
              <a:gd name="T0" fmla="*/ 2147483647 w 3949"/>
              <a:gd name="T1" fmla="*/ 2147483647 h 2652"/>
              <a:gd name="T2" fmla="*/ 0 w 3949"/>
              <a:gd name="T3" fmla="*/ 2147483647 h 2652"/>
              <a:gd name="T4" fmla="*/ 0 w 3949"/>
              <a:gd name="T5" fmla="*/ 0 h 2652"/>
              <a:gd name="T6" fmla="*/ 0 60000 65536"/>
              <a:gd name="T7" fmla="*/ 0 60000 65536"/>
              <a:gd name="T8" fmla="*/ 0 60000 65536"/>
              <a:gd name="T9" fmla="*/ 0 w 3949"/>
              <a:gd name="T10" fmla="*/ 0 h 2652"/>
              <a:gd name="T11" fmla="*/ 3949 w 3949"/>
              <a:gd name="T12" fmla="*/ 2652 h 26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49" h="2652">
                <a:moveTo>
                  <a:pt x="3949" y="2652"/>
                </a:moveTo>
                <a:lnTo>
                  <a:pt x="0" y="2652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32845" name="Text Box 13"/>
          <p:cNvSpPr txBox="1">
            <a:spLocks noChangeArrowheads="1"/>
          </p:cNvSpPr>
          <p:nvPr/>
        </p:nvSpPr>
        <p:spPr bwMode="auto">
          <a:xfrm>
            <a:off x="4224338" y="2540000"/>
            <a:ext cx="293687" cy="2905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</a:t>
            </a:r>
          </a:p>
        </p:txBody>
      </p:sp>
      <p:sp>
        <p:nvSpPr>
          <p:cNvPr id="632846" name="Text Box 14"/>
          <p:cNvSpPr txBox="1">
            <a:spLocks noChangeArrowheads="1"/>
          </p:cNvSpPr>
          <p:nvPr/>
        </p:nvSpPr>
        <p:spPr bwMode="auto">
          <a:xfrm>
            <a:off x="4213225" y="3883025"/>
            <a:ext cx="293688" cy="2905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</a:t>
            </a:r>
          </a:p>
        </p:txBody>
      </p:sp>
      <p:sp>
        <p:nvSpPr>
          <p:cNvPr id="632847" name="Text Box 15"/>
          <p:cNvSpPr txBox="1">
            <a:spLocks noChangeArrowheads="1"/>
          </p:cNvSpPr>
          <p:nvPr/>
        </p:nvSpPr>
        <p:spPr bwMode="auto">
          <a:xfrm>
            <a:off x="4213225" y="4376738"/>
            <a:ext cx="293688" cy="2905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</a:t>
            </a:r>
          </a:p>
        </p:txBody>
      </p:sp>
      <p:sp>
        <p:nvSpPr>
          <p:cNvPr id="632851" name="Text Box 19"/>
          <p:cNvSpPr txBox="1">
            <a:spLocks noChangeArrowheads="1"/>
          </p:cNvSpPr>
          <p:nvPr/>
        </p:nvSpPr>
        <p:spPr bwMode="auto">
          <a:xfrm>
            <a:off x="7018338" y="609600"/>
            <a:ext cx="293687" cy="2905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</a:t>
            </a:r>
          </a:p>
        </p:txBody>
      </p:sp>
      <p:sp>
        <p:nvSpPr>
          <p:cNvPr id="17477" name="Freeform 72"/>
          <p:cNvSpPr>
            <a:spLocks/>
          </p:cNvSpPr>
          <p:nvPr/>
        </p:nvSpPr>
        <p:spPr bwMode="auto">
          <a:xfrm>
            <a:off x="3657600" y="2133600"/>
            <a:ext cx="2058988" cy="161925"/>
          </a:xfrm>
          <a:custGeom>
            <a:avLst/>
            <a:gdLst>
              <a:gd name="T0" fmla="*/ 0 w 970"/>
              <a:gd name="T1" fmla="*/ 2147483647 h 102"/>
              <a:gd name="T2" fmla="*/ 2147483647 w 970"/>
              <a:gd name="T3" fmla="*/ 0 h 102"/>
              <a:gd name="T4" fmla="*/ 2147483647 w 970"/>
              <a:gd name="T5" fmla="*/ 2147483647 h 102"/>
              <a:gd name="T6" fmla="*/ 0 60000 65536"/>
              <a:gd name="T7" fmla="*/ 0 60000 65536"/>
              <a:gd name="T8" fmla="*/ 0 60000 65536"/>
              <a:gd name="T9" fmla="*/ 0 w 970"/>
              <a:gd name="T10" fmla="*/ 0 h 102"/>
              <a:gd name="T11" fmla="*/ 970 w 970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0" h="102">
                <a:moveTo>
                  <a:pt x="0" y="1"/>
                </a:moveTo>
                <a:lnTo>
                  <a:pt x="773" y="0"/>
                </a:lnTo>
                <a:lnTo>
                  <a:pt x="970" y="102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78" name="Freeform 73"/>
          <p:cNvSpPr>
            <a:spLocks/>
          </p:cNvSpPr>
          <p:nvPr/>
        </p:nvSpPr>
        <p:spPr bwMode="auto">
          <a:xfrm>
            <a:off x="6934200" y="1600200"/>
            <a:ext cx="1008063" cy="209550"/>
          </a:xfrm>
          <a:custGeom>
            <a:avLst/>
            <a:gdLst>
              <a:gd name="T0" fmla="*/ 0 w 611"/>
              <a:gd name="T1" fmla="*/ 0 h 132"/>
              <a:gd name="T2" fmla="*/ 2147483647 w 611"/>
              <a:gd name="T3" fmla="*/ 2147483647 h 132"/>
              <a:gd name="T4" fmla="*/ 2147483647 w 611"/>
              <a:gd name="T5" fmla="*/ 2147483647 h 132"/>
              <a:gd name="T6" fmla="*/ 0 60000 65536"/>
              <a:gd name="T7" fmla="*/ 0 60000 65536"/>
              <a:gd name="T8" fmla="*/ 0 60000 65536"/>
              <a:gd name="T9" fmla="*/ 0 w 611"/>
              <a:gd name="T10" fmla="*/ 0 h 132"/>
              <a:gd name="T11" fmla="*/ 611 w 611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1" h="132">
                <a:moveTo>
                  <a:pt x="0" y="0"/>
                </a:moveTo>
                <a:lnTo>
                  <a:pt x="250" y="131"/>
                </a:lnTo>
                <a:lnTo>
                  <a:pt x="611" y="132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1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F5E0313572D40AE70A616AF2D175C" ma:contentTypeVersion="1" ma:contentTypeDescription="Create a new document." ma:contentTypeScope="" ma:versionID="1b38e693d0680f30e3feb9efd1187c7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fa53a8320f8b1c95a8960917c09239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02651F-B733-4B22-B8CC-E5FBC0647387}"/>
</file>

<file path=customXml/itemProps2.xml><?xml version="1.0" encoding="utf-8"?>
<ds:datastoreItem xmlns:ds="http://schemas.openxmlformats.org/officeDocument/2006/customXml" ds:itemID="{C7441D55-23E0-4358-B08C-081C13BDA363}"/>
</file>

<file path=customXml/itemProps3.xml><?xml version="1.0" encoding="utf-8"?>
<ds:datastoreItem xmlns:ds="http://schemas.openxmlformats.org/officeDocument/2006/customXml" ds:itemID="{22B40CC6-6BE3-47E6-8B2B-84F55A5228E0}"/>
</file>

<file path=docProps/app.xml><?xml version="1.0" encoding="utf-8"?>
<Properties xmlns="http://schemas.openxmlformats.org/officeDocument/2006/extended-properties" xmlns:vt="http://schemas.openxmlformats.org/officeDocument/2006/docPropsVTypes">
  <Template>ICAO</Template>
  <TotalTime>206</TotalTime>
  <Words>872</Words>
  <Application>Microsoft Office PowerPoint</Application>
  <PresentationFormat>On-screen Show (4:3)</PresentationFormat>
  <Paragraphs>312</Paragraphs>
  <Slides>21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ICAO</vt:lpstr>
      <vt:lpstr>Clip</vt:lpstr>
      <vt:lpstr>Drawing</vt:lpstr>
      <vt:lpstr>Chart</vt:lpstr>
      <vt:lpstr>Economic issues   Formulation of Business  cases  H. Sudarshan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Capital investment Who is responsible?</vt:lpstr>
      <vt:lpstr>Again, how much?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Business case ?</vt:lpstr>
      <vt:lpstr>Business Case and Business Plan </vt:lpstr>
      <vt:lpstr>Why do we need a Business case?</vt:lpstr>
      <vt:lpstr>Content of a Business Case</vt:lpstr>
      <vt:lpstr>Funding</vt:lpstr>
      <vt:lpstr>Cost recovery</vt:lpstr>
      <vt:lpstr>PowerPoint Presentation</vt:lpstr>
      <vt:lpstr>PowerPoint Presentation</vt:lpstr>
    </vt:vector>
  </TitlesOfParts>
  <Company>I.C.A.O.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lkhammar</dc:creator>
  <cp:lastModifiedBy>Sudarshan, Hindupur</cp:lastModifiedBy>
  <cp:revision>56</cp:revision>
  <dcterms:created xsi:type="dcterms:W3CDTF">2010-09-24T14:59:54Z</dcterms:created>
  <dcterms:modified xsi:type="dcterms:W3CDTF">2012-07-26T21:16:01Z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0x010100B50F5E0313572D40AE70A616AF2D175C</vt:lpwstr>
  </property>
</Properties>
</file>