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2" r:id="rId5"/>
  </p:sldMasterIdLst>
  <p:notesMasterIdLst>
    <p:notesMasterId r:id="rId29"/>
  </p:notesMasterIdLst>
  <p:sldIdLst>
    <p:sldId id="256" r:id="rId6"/>
    <p:sldId id="351" r:id="rId7"/>
    <p:sldId id="355" r:id="rId8"/>
    <p:sldId id="308" r:id="rId9"/>
    <p:sldId id="268" r:id="rId10"/>
    <p:sldId id="363" r:id="rId11"/>
    <p:sldId id="364" r:id="rId12"/>
    <p:sldId id="365" r:id="rId13"/>
    <p:sldId id="356" r:id="rId14"/>
    <p:sldId id="357" r:id="rId15"/>
    <p:sldId id="367" r:id="rId16"/>
    <p:sldId id="353" r:id="rId17"/>
    <p:sldId id="358" r:id="rId18"/>
    <p:sldId id="335" r:id="rId19"/>
    <p:sldId id="366" r:id="rId20"/>
    <p:sldId id="361" r:id="rId21"/>
    <p:sldId id="342" r:id="rId22"/>
    <p:sldId id="327" r:id="rId23"/>
    <p:sldId id="339" r:id="rId24"/>
    <p:sldId id="348" r:id="rId25"/>
    <p:sldId id="345" r:id="rId26"/>
    <p:sldId id="359" r:id="rId27"/>
    <p:sldId id="301"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GTe2lApgWiuTjTphRVioPA==" hashData="NIzJs/UVXFwJJHSibxUfueJAbgQ="/>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EB7"/>
    <a:srgbClr val="5A6870"/>
    <a:srgbClr val="279DD9"/>
    <a:srgbClr val="A2CFEF"/>
    <a:srgbClr val="8C99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0" autoAdjust="0"/>
  </p:normalViewPr>
  <p:slideViewPr>
    <p:cSldViewPr>
      <p:cViewPr varScale="1">
        <p:scale>
          <a:sx n="77" d="100"/>
          <a:sy n="77" d="100"/>
        </p:scale>
        <p:origin x="-504" y="-90"/>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p:cViewPr varScale="1">
        <p:scale>
          <a:sx n="85" d="100"/>
          <a:sy n="85" d="100"/>
        </p:scale>
        <p:origin x="-2580" y="-7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21D50E3-C709-43FE-9962-149F64C632B0}" type="datetimeFigureOut">
              <a:rPr lang="en-US" smtClean="0"/>
              <a:t>11/20/2014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D886960-47E7-4C90-B128-119D841822B7}" type="slidenum">
              <a:rPr lang="en-US" smtClean="0"/>
              <a:t>‹#›</a:t>
            </a:fld>
            <a:endParaRPr lang="en-US"/>
          </a:p>
        </p:txBody>
      </p:sp>
    </p:spTree>
    <p:extLst>
      <p:ext uri="{BB962C8B-B14F-4D97-AF65-F5344CB8AC3E}">
        <p14:creationId xmlns:p14="http://schemas.microsoft.com/office/powerpoint/2010/main" val="41384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AFI overview and objectives</a:t>
            </a:r>
            <a:endParaRPr lang="en-GB" dirty="0"/>
          </a:p>
        </p:txBody>
      </p:sp>
      <p:sp>
        <p:nvSpPr>
          <p:cNvPr id="4" name="Slide Number Placeholder 3"/>
          <p:cNvSpPr>
            <a:spLocks noGrp="1"/>
          </p:cNvSpPr>
          <p:nvPr>
            <p:ph type="sldNum" sz="quarter" idx="10"/>
          </p:nvPr>
        </p:nvSpPr>
        <p:spPr/>
        <p:txBody>
          <a:bodyPr/>
          <a:lstStyle/>
          <a:p>
            <a:fld id="{5D886960-47E7-4C90-B128-119D841822B7}" type="slidenum">
              <a:rPr lang="en-US" smtClean="0"/>
              <a:t>1</a:t>
            </a:fld>
            <a:endParaRPr lang="en-US"/>
          </a:p>
        </p:txBody>
      </p:sp>
    </p:spTree>
    <p:extLst>
      <p:ext uri="{BB962C8B-B14F-4D97-AF65-F5344CB8AC3E}">
        <p14:creationId xmlns:p14="http://schemas.microsoft.com/office/powerpoint/2010/main" val="179119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PBN Concept is now Mature, it is ripe for implementation.</a:t>
            </a:r>
          </a:p>
          <a:p>
            <a:endParaRPr lang="en-US" dirty="0"/>
          </a:p>
          <a:p>
            <a:r>
              <a:rPr lang="en-US" dirty="0" smtClean="0"/>
              <a:t>PBN SG completed a comprehensive amendment to the PBN concept  to include new navigation specifications and regulatory guidance material.  </a:t>
            </a:r>
          </a:p>
          <a:p>
            <a:endParaRPr lang="en-US" dirty="0"/>
          </a:p>
          <a:p>
            <a:endParaRPr lang="en-GB" dirty="0"/>
          </a:p>
        </p:txBody>
      </p:sp>
      <p:sp>
        <p:nvSpPr>
          <p:cNvPr id="4" name="Slide Number Placeholder 3"/>
          <p:cNvSpPr>
            <a:spLocks noGrp="1"/>
          </p:cNvSpPr>
          <p:nvPr>
            <p:ph type="sldNum" sz="quarter" idx="10"/>
          </p:nvPr>
        </p:nvSpPr>
        <p:spPr/>
        <p:txBody>
          <a:bodyPr/>
          <a:lstStyle/>
          <a:p>
            <a:fld id="{5D886960-47E7-4C90-B128-119D841822B7}" type="slidenum">
              <a:rPr lang="en-US" smtClean="0"/>
              <a:t>4</a:t>
            </a:fld>
            <a:endParaRPr lang="en-US"/>
          </a:p>
        </p:txBody>
      </p:sp>
    </p:spTree>
    <p:extLst>
      <p:ext uri="{BB962C8B-B14F-4D97-AF65-F5344CB8AC3E}">
        <p14:creationId xmlns:p14="http://schemas.microsoft.com/office/powerpoint/2010/main" val="2739136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2008 the PBN manual was published which provides the framework for PBN implementation:</a:t>
            </a:r>
          </a:p>
          <a:p>
            <a:pPr marL="174698" indent="-174698">
              <a:buFontTx/>
              <a:buChar char="-"/>
            </a:pPr>
            <a:r>
              <a:rPr lang="en-US" dirty="0" smtClean="0"/>
              <a:t>Volume 1 of this manual describes</a:t>
            </a:r>
            <a:r>
              <a:rPr lang="en-US" baseline="0" dirty="0" smtClean="0"/>
              <a:t> the concepts, the processes to be followed and short descriptions of all required stakeholders</a:t>
            </a:r>
          </a:p>
          <a:p>
            <a:pPr marL="174698" indent="-174698">
              <a:buFontTx/>
              <a:buChar char="-"/>
            </a:pPr>
            <a:r>
              <a:rPr lang="en-US" baseline="0" dirty="0" smtClean="0"/>
              <a:t>Volume 2 provides the navigation specifications which are the basis for operational requirements and ops approval for aircraft. These ops requirements are also the basis for the navigation applications such as flight  procedures and separation and route spacing requirements. This linkage is very important, because now we can make the airspace design fit the fleet capability and not the other way around.</a:t>
            </a:r>
          </a:p>
          <a:p>
            <a:endParaRPr lang="en-US" baseline="0" dirty="0" smtClean="0"/>
          </a:p>
          <a:p>
            <a:r>
              <a:rPr lang="en-US" baseline="0" dirty="0" smtClean="0"/>
              <a:t>Since the introduction of the PBN manual, the ICAO Annexes  have been amended to support the PBN concept, procedures have been amended to support obstacle clearance and separation requirements and a host of new guidance in the form of new manuals. </a:t>
            </a:r>
          </a:p>
          <a:p>
            <a:endParaRPr lang="en-US" baseline="0" dirty="0" smtClean="0"/>
          </a:p>
          <a:p>
            <a:r>
              <a:rPr lang="en-US" baseline="0" dirty="0" smtClean="0"/>
              <a:t>The original PBN manual contained globally harmonized requirements that were based on specifications that already pre-existed on a national or </a:t>
            </a:r>
            <a:r>
              <a:rPr lang="en-US" baseline="0" dirty="0" err="1" smtClean="0"/>
              <a:t>Rgional</a:t>
            </a:r>
            <a:r>
              <a:rPr lang="en-US" baseline="0" dirty="0" smtClean="0"/>
              <a:t> level. [CLICK] Now, the latest is the new PBN manual which includes new </a:t>
            </a:r>
            <a:r>
              <a:rPr lang="en-US" baseline="0" dirty="0" err="1" smtClean="0"/>
              <a:t>navspecs</a:t>
            </a:r>
            <a:r>
              <a:rPr lang="en-US" baseline="0" dirty="0" smtClean="0"/>
              <a:t>, such as Advanced RNP, RNP 2, RNP 0.3 for </a:t>
            </a:r>
            <a:r>
              <a:rPr lang="en-US" baseline="0" dirty="0" err="1" smtClean="0"/>
              <a:t>helis</a:t>
            </a:r>
            <a:r>
              <a:rPr lang="en-US" baseline="0" dirty="0" smtClean="0"/>
              <a:t> and RF legs. For sure this will be discussed in more detail later in the sessions.</a:t>
            </a:r>
            <a:endParaRPr lang="en-US" dirty="0"/>
          </a:p>
        </p:txBody>
      </p:sp>
      <p:sp>
        <p:nvSpPr>
          <p:cNvPr id="4" name="Slide Number Placeholder 3"/>
          <p:cNvSpPr>
            <a:spLocks noGrp="1"/>
          </p:cNvSpPr>
          <p:nvPr>
            <p:ph type="sldNum" sz="quarter" idx="10"/>
          </p:nvPr>
        </p:nvSpPr>
        <p:spPr/>
        <p:txBody>
          <a:bodyPr/>
          <a:lstStyle/>
          <a:p>
            <a:fld id="{F45D550C-52CF-4EDD-ABE6-64B9331ADC78}" type="slidenum">
              <a:rPr lang="en-GB" smtClean="0"/>
              <a:pPr/>
              <a:t>5</a:t>
            </a:fld>
            <a:endParaRPr lang="en-GB"/>
          </a:p>
        </p:txBody>
      </p:sp>
    </p:spTree>
    <p:extLst>
      <p:ext uri="{BB962C8B-B14F-4D97-AF65-F5344CB8AC3E}">
        <p14:creationId xmlns:p14="http://schemas.microsoft.com/office/powerpoint/2010/main" val="1664412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2008 the PBN manual was published which provides the framework for PBN implementation:</a:t>
            </a:r>
          </a:p>
          <a:p>
            <a:pPr marL="174698" indent="-174698">
              <a:buFontTx/>
              <a:buChar char="-"/>
            </a:pPr>
            <a:r>
              <a:rPr lang="en-US" dirty="0" smtClean="0"/>
              <a:t>Volume 1 of this manual describes</a:t>
            </a:r>
            <a:r>
              <a:rPr lang="en-US" baseline="0" dirty="0" smtClean="0"/>
              <a:t> the concepts, the processes to be followed and short descriptions of all required stakeholders</a:t>
            </a:r>
          </a:p>
          <a:p>
            <a:pPr marL="174698" indent="-174698">
              <a:buFontTx/>
              <a:buChar char="-"/>
            </a:pPr>
            <a:r>
              <a:rPr lang="en-US" baseline="0" dirty="0" smtClean="0"/>
              <a:t>Volume 2 provides the navigation specifications which are the basis for operational requirements and ops approval for aircraft. These ops requirements are also the basis for the navigation applications such as flight  procedures and separation and route spacing requirements. This linkage is very important, because now we can make the airspace design fit the fleet capability and not the other way around.</a:t>
            </a:r>
          </a:p>
          <a:p>
            <a:endParaRPr lang="en-US" baseline="0" dirty="0" smtClean="0"/>
          </a:p>
          <a:p>
            <a:r>
              <a:rPr lang="en-US" baseline="0" dirty="0" smtClean="0"/>
              <a:t>Since the introduction of the PBN manual, the ICAO Annexes  have been amended to support the PBN concept, procedures have been amended to support obstacle clearance and separation requirements and a host of new guidance in the form of new manuals. </a:t>
            </a:r>
          </a:p>
          <a:p>
            <a:endParaRPr lang="en-US" baseline="0" dirty="0" smtClean="0"/>
          </a:p>
          <a:p>
            <a:r>
              <a:rPr lang="en-US" baseline="0" dirty="0" smtClean="0"/>
              <a:t>The original PBN manual contained globally harmonized requirements that were based on specifications that already pre-existed on a national or </a:t>
            </a:r>
            <a:r>
              <a:rPr lang="en-US" baseline="0" dirty="0" err="1" smtClean="0"/>
              <a:t>Rgional</a:t>
            </a:r>
            <a:r>
              <a:rPr lang="en-US" baseline="0" dirty="0" smtClean="0"/>
              <a:t> level. [CLICK] Now, the latest is the new PBN manual which includes new </a:t>
            </a:r>
            <a:r>
              <a:rPr lang="en-US" baseline="0" dirty="0" err="1" smtClean="0"/>
              <a:t>navspecs</a:t>
            </a:r>
            <a:r>
              <a:rPr lang="en-US" baseline="0" dirty="0" smtClean="0"/>
              <a:t>, such as Advanced RNP, RNP 2, RNP 0.3 for </a:t>
            </a:r>
            <a:r>
              <a:rPr lang="en-US" baseline="0" dirty="0" err="1" smtClean="0"/>
              <a:t>helis</a:t>
            </a:r>
            <a:r>
              <a:rPr lang="en-US" baseline="0" dirty="0" smtClean="0"/>
              <a:t> and RF legs. For sure this will be discussed in more detail later in the sessions.</a:t>
            </a:r>
            <a:endParaRPr lang="en-US" dirty="0"/>
          </a:p>
        </p:txBody>
      </p:sp>
      <p:sp>
        <p:nvSpPr>
          <p:cNvPr id="4" name="Slide Number Placeholder 3"/>
          <p:cNvSpPr>
            <a:spLocks noGrp="1"/>
          </p:cNvSpPr>
          <p:nvPr>
            <p:ph type="sldNum" sz="quarter" idx="10"/>
          </p:nvPr>
        </p:nvSpPr>
        <p:spPr/>
        <p:txBody>
          <a:bodyPr/>
          <a:lstStyle/>
          <a:p>
            <a:fld id="{F45D550C-52CF-4EDD-ABE6-64B9331ADC78}" type="slidenum">
              <a:rPr lang="en-GB" smtClean="0"/>
              <a:pPr/>
              <a:t>6</a:t>
            </a:fld>
            <a:endParaRPr lang="en-GB"/>
          </a:p>
        </p:txBody>
      </p:sp>
    </p:spTree>
    <p:extLst>
      <p:ext uri="{BB962C8B-B14F-4D97-AF65-F5344CB8AC3E}">
        <p14:creationId xmlns:p14="http://schemas.microsoft.com/office/powerpoint/2010/main" val="2062101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D886960-47E7-4C90-B128-119D841822B7}" type="slidenum">
              <a:rPr lang="en-US" smtClean="0"/>
              <a:pPr/>
              <a:t>12</a:t>
            </a:fld>
            <a:endParaRPr lang="en-US"/>
          </a:p>
        </p:txBody>
      </p:sp>
    </p:spTree>
    <p:extLst>
      <p:ext uri="{BB962C8B-B14F-4D97-AF65-F5344CB8AC3E}">
        <p14:creationId xmlns:p14="http://schemas.microsoft.com/office/powerpoint/2010/main" val="3866644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D886960-47E7-4C90-B128-119D841822B7}" type="slidenum">
              <a:rPr lang="en-US" smtClean="0"/>
              <a:pPr/>
              <a:t>13</a:t>
            </a:fld>
            <a:endParaRPr lang="en-US"/>
          </a:p>
        </p:txBody>
      </p:sp>
    </p:spTree>
    <p:extLst>
      <p:ext uri="{BB962C8B-B14F-4D97-AF65-F5344CB8AC3E}">
        <p14:creationId xmlns:p14="http://schemas.microsoft.com/office/powerpoint/2010/main" val="1967059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E6CF-5FFD-4304-A075-47BEB5B72E38}" type="slidenum">
              <a:rPr lang="en-US" smtClean="0"/>
              <a:t>23</a:t>
            </a:fld>
            <a:endParaRPr lang="en-US"/>
          </a:p>
        </p:txBody>
      </p:sp>
    </p:spTree>
    <p:extLst>
      <p:ext uri="{BB962C8B-B14F-4D97-AF65-F5344CB8AC3E}">
        <p14:creationId xmlns:p14="http://schemas.microsoft.com/office/powerpoint/2010/main" val="540283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b="1">
                <a:solidFill>
                  <a:srgbClr val="279DD9"/>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5A687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a:p>
        </p:txBody>
      </p:sp>
      <p:sp>
        <p:nvSpPr>
          <p:cNvPr id="8" name="Content Placeholder 2"/>
          <p:cNvSpPr txBox="1">
            <a:spLocks/>
          </p:cNvSpPr>
          <p:nvPr userDrawn="1"/>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6" name="Slide Number Placeholder 5"/>
          <p:cNvSpPr>
            <a:spLocks noGrp="1"/>
          </p:cNvSpPr>
          <p:nvPr>
            <p:ph type="sldNum" sz="quarter" idx="12"/>
          </p:nvPr>
        </p:nvSpPr>
        <p:spPr>
          <a:xfrm>
            <a:off x="6553200" y="6525344"/>
            <a:ext cx="2133600" cy="365125"/>
          </a:xfrm>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15026022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256584"/>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052736"/>
            <a:ext cx="6019800" cy="525658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525344"/>
            <a:ext cx="2133600" cy="332656"/>
          </a:xfrm>
          <a:prstGeom prst="rect">
            <a:avLst/>
          </a:prstGeom>
        </p:spPr>
        <p:txBody>
          <a:bodyPr/>
          <a:lstStyle/>
          <a:p>
            <a:fld id="{0D80A6FC-5878-4441-804E-AF9BA13DC959}" type="datetime1">
              <a:rPr lang="en-CA" smtClean="0"/>
              <a:t>20/11/2014</a:t>
            </a:fld>
            <a:endParaRPr lang="en-CA"/>
          </a:p>
        </p:txBody>
      </p:sp>
      <p:sp>
        <p:nvSpPr>
          <p:cNvPr id="5" name="Footer Placeholder 4"/>
          <p:cNvSpPr>
            <a:spLocks noGrp="1"/>
          </p:cNvSpPr>
          <p:nvPr>
            <p:ph type="ftr" sz="quarter" idx="11"/>
          </p:nvPr>
        </p:nvSpPr>
        <p:spPr>
          <a:xfrm>
            <a:off x="3124200" y="6525344"/>
            <a:ext cx="2895600" cy="332656"/>
          </a:xfrm>
          <a:prstGeom prst="rect">
            <a:avLst/>
          </a:prstGeom>
        </p:spPr>
        <p:txBody>
          <a:bodyPr/>
          <a:lstStyle/>
          <a:p>
            <a:r>
              <a:rPr lang="en-CA" smtClean="0"/>
              <a:t>Advanced Air Traffic Management</a:t>
            </a:r>
            <a:endParaRPr lang="en-CA"/>
          </a:p>
        </p:txBody>
      </p:sp>
      <p:sp>
        <p:nvSpPr>
          <p:cNvPr id="6" name="Slide Number Placeholder 5"/>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378456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525344"/>
            <a:ext cx="2133600" cy="332656"/>
          </a:xfrm>
          <a:prstGeom prst="rect">
            <a:avLst/>
          </a:prstGeom>
        </p:spPr>
        <p:txBody>
          <a:bodyPr/>
          <a:lstStyle/>
          <a:p>
            <a:fld id="{C392DA94-DD88-4A36-AFEE-1B5DA4A58665}" type="datetime1">
              <a:rPr lang="en-CA" smtClean="0"/>
              <a:t>20/11/2014</a:t>
            </a:fld>
            <a:endParaRPr lang="en-CA" dirty="0"/>
          </a:p>
        </p:txBody>
      </p:sp>
      <p:sp>
        <p:nvSpPr>
          <p:cNvPr id="4" name="Footer Placeholder 3"/>
          <p:cNvSpPr>
            <a:spLocks noGrp="1"/>
          </p:cNvSpPr>
          <p:nvPr>
            <p:ph type="ftr" sz="quarter" idx="11"/>
          </p:nvPr>
        </p:nvSpPr>
        <p:spPr>
          <a:xfrm>
            <a:off x="3124200" y="6525344"/>
            <a:ext cx="2895600" cy="332656"/>
          </a:xfrm>
          <a:prstGeom prst="rect">
            <a:avLst/>
          </a:prstGeom>
        </p:spPr>
        <p:txBody>
          <a:bodyPr/>
          <a:lstStyle/>
          <a:p>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a:t>
            </a:fld>
            <a:endParaRPr lang="en-CA" dirty="0"/>
          </a:p>
        </p:txBody>
      </p:sp>
      <p:pic>
        <p:nvPicPr>
          <p:cNvPr id="6" name="Picture 2"/>
          <p:cNvPicPr>
            <a:picLocks noChangeAspect="1" noChangeArrowheads="1"/>
          </p:cNvPicPr>
          <p:nvPr userDrawn="1"/>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899593" y="2534664"/>
            <a:ext cx="7511234" cy="385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userDrawn="1"/>
        </p:nvSpPr>
        <p:spPr>
          <a:xfrm>
            <a:off x="2241689" y="3984507"/>
            <a:ext cx="4827042" cy="715089"/>
          </a:xfrm>
          <a:prstGeom prst="roundRect">
            <a:avLst/>
          </a:prstGeom>
          <a:gradFill flip="none" rotWithShape="1">
            <a:gsLst>
              <a:gs pos="0">
                <a:srgbClr val="A2CFEF">
                  <a:tint val="66000"/>
                  <a:satMod val="160000"/>
                </a:srgbClr>
              </a:gs>
              <a:gs pos="50000">
                <a:srgbClr val="A2CFEF">
                  <a:tint val="44500"/>
                  <a:satMod val="160000"/>
                </a:srgbClr>
              </a:gs>
              <a:gs pos="100000">
                <a:srgbClr val="A2CFEF">
                  <a:tint val="23500"/>
                  <a:satMod val="160000"/>
                </a:srgbClr>
              </a:gs>
            </a:gsLst>
            <a:path path="circle">
              <a:fillToRect l="50000" t="50000" r="50000" b="50000"/>
            </a:path>
            <a:tileRect/>
          </a:gradFill>
          <a:ln>
            <a:solidFill>
              <a:srgbClr val="8C99A1"/>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600" b="1" dirty="0">
                <a:solidFill>
                  <a:srgbClr val="279DD9"/>
                </a:solidFill>
                <a:effectLst>
                  <a:outerShdw blurRad="50800" dist="38100" dir="2700000" algn="tl" rotWithShape="0">
                    <a:prstClr val="black">
                      <a:alpha val="40000"/>
                    </a:prstClr>
                  </a:outerShdw>
                </a:effectLst>
              </a:rPr>
              <a:t>Thank </a:t>
            </a:r>
            <a:r>
              <a:rPr lang="en-GB" sz="3600" b="1" dirty="0" smtClean="0">
                <a:solidFill>
                  <a:srgbClr val="279DD9"/>
                </a:solidFill>
                <a:effectLst>
                  <a:outerShdw blurRad="50800" dist="38100" dir="2700000" algn="tl" rotWithShape="0">
                    <a:prstClr val="black">
                      <a:alpha val="40000"/>
                    </a:prstClr>
                  </a:outerShdw>
                </a:effectLst>
              </a:rPr>
              <a:t>You</a:t>
            </a:r>
            <a:endParaRPr lang="en-GB" sz="3600" b="1" dirty="0">
              <a:solidFill>
                <a:srgbClr val="279DD9"/>
              </a:solidFill>
              <a:effectLst>
                <a:outerShdw blurRad="50800" dist="38100" dir="2700000" algn="tl" rotWithShape="0">
                  <a:prstClr val="black">
                    <a:alpha val="40000"/>
                  </a:prstClr>
                </a:outerShdw>
              </a:effectLst>
            </a:endParaRPr>
          </a:p>
        </p:txBody>
      </p:sp>
      <p:grpSp>
        <p:nvGrpSpPr>
          <p:cNvPr id="8" name="Group 2"/>
          <p:cNvGrpSpPr>
            <a:grpSpLocks noChangeAspect="1"/>
          </p:cNvGrpSpPr>
          <p:nvPr userDrawn="1"/>
        </p:nvGrpSpPr>
        <p:grpSpPr bwMode="auto">
          <a:xfrm>
            <a:off x="3836736" y="980728"/>
            <a:ext cx="1636949" cy="1341389"/>
            <a:chOff x="240" y="144"/>
            <a:chExt cx="1296" cy="1062"/>
          </a:xfrm>
          <a:solidFill>
            <a:srgbClr val="006EB7"/>
          </a:solidFill>
        </p:grpSpPr>
        <p:sp>
          <p:nvSpPr>
            <p:cNvPr id="9" name="Freeform 3"/>
            <p:cNvSpPr>
              <a:spLocks/>
            </p:cNvSpPr>
            <p:nvPr/>
          </p:nvSpPr>
          <p:spPr bwMode="auto">
            <a:xfrm>
              <a:off x="420" y="425"/>
              <a:ext cx="74" cy="42"/>
            </a:xfrm>
            <a:custGeom>
              <a:avLst/>
              <a:gdLst>
                <a:gd name="T0" fmla="*/ 592 w 592"/>
                <a:gd name="T1" fmla="*/ 258 h 339"/>
                <a:gd name="T2" fmla="*/ 38 w 592"/>
                <a:gd name="T3" fmla="*/ 0 h 339"/>
                <a:gd name="T4" fmla="*/ 0 w 592"/>
                <a:gd name="T5" fmla="*/ 81 h 339"/>
                <a:gd name="T6" fmla="*/ 554 w 592"/>
                <a:gd name="T7" fmla="*/ 339 h 339"/>
                <a:gd name="T8" fmla="*/ 592 w 592"/>
                <a:gd name="T9" fmla="*/ 258 h 339"/>
                <a:gd name="T10" fmla="*/ 0 60000 65536"/>
                <a:gd name="T11" fmla="*/ 0 60000 65536"/>
                <a:gd name="T12" fmla="*/ 0 60000 65536"/>
                <a:gd name="T13" fmla="*/ 0 60000 65536"/>
                <a:gd name="T14" fmla="*/ 0 60000 65536"/>
                <a:gd name="T15" fmla="*/ 0 w 592"/>
                <a:gd name="T16" fmla="*/ 0 h 339"/>
                <a:gd name="T17" fmla="*/ 592 w 592"/>
                <a:gd name="T18" fmla="*/ 339 h 339"/>
              </a:gdLst>
              <a:ahLst/>
              <a:cxnLst>
                <a:cxn ang="T10">
                  <a:pos x="T0" y="T1"/>
                </a:cxn>
                <a:cxn ang="T11">
                  <a:pos x="T2" y="T3"/>
                </a:cxn>
                <a:cxn ang="T12">
                  <a:pos x="T4" y="T5"/>
                </a:cxn>
                <a:cxn ang="T13">
                  <a:pos x="T6" y="T7"/>
                </a:cxn>
                <a:cxn ang="T14">
                  <a:pos x="T8" y="T9"/>
                </a:cxn>
              </a:cxnLst>
              <a:rect l="T15" t="T16" r="T17" b="T18"/>
              <a:pathLst>
                <a:path w="592" h="339">
                  <a:moveTo>
                    <a:pt x="592" y="258"/>
                  </a:moveTo>
                  <a:lnTo>
                    <a:pt x="38" y="0"/>
                  </a:lnTo>
                  <a:lnTo>
                    <a:pt x="0" y="81"/>
                  </a:lnTo>
                  <a:lnTo>
                    <a:pt x="554" y="339"/>
                  </a:lnTo>
                  <a:lnTo>
                    <a:pt x="592" y="25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 name="Freeform 4"/>
            <p:cNvSpPr>
              <a:spLocks/>
            </p:cNvSpPr>
            <p:nvPr/>
          </p:nvSpPr>
          <p:spPr bwMode="auto">
            <a:xfrm>
              <a:off x="450" y="350"/>
              <a:ext cx="79" cy="79"/>
            </a:xfrm>
            <a:custGeom>
              <a:avLst/>
              <a:gdLst>
                <a:gd name="T0" fmla="*/ 323 w 634"/>
                <a:gd name="T1" fmla="*/ 0 h 632"/>
                <a:gd name="T2" fmla="*/ 252 w 634"/>
                <a:gd name="T3" fmla="*/ 6 h 632"/>
                <a:gd name="T4" fmla="*/ 207 w 634"/>
                <a:gd name="T5" fmla="*/ 19 h 632"/>
                <a:gd name="T6" fmla="*/ 154 w 634"/>
                <a:gd name="T7" fmla="*/ 45 h 632"/>
                <a:gd name="T8" fmla="*/ 112 w 634"/>
                <a:gd name="T9" fmla="*/ 76 h 632"/>
                <a:gd name="T10" fmla="*/ 78 w 634"/>
                <a:gd name="T11" fmla="*/ 109 h 632"/>
                <a:gd name="T12" fmla="*/ 53 w 634"/>
                <a:gd name="T13" fmla="*/ 140 h 632"/>
                <a:gd name="T14" fmla="*/ 24 w 634"/>
                <a:gd name="T15" fmla="*/ 196 h 632"/>
                <a:gd name="T16" fmla="*/ 5 w 634"/>
                <a:gd name="T17" fmla="*/ 255 h 632"/>
                <a:gd name="T18" fmla="*/ 0 w 634"/>
                <a:gd name="T19" fmla="*/ 314 h 632"/>
                <a:gd name="T20" fmla="*/ 4 w 634"/>
                <a:gd name="T21" fmla="*/ 374 h 632"/>
                <a:gd name="T22" fmla="*/ 22 w 634"/>
                <a:gd name="T23" fmla="*/ 432 h 632"/>
                <a:gd name="T24" fmla="*/ 50 w 634"/>
                <a:gd name="T25" fmla="*/ 487 h 632"/>
                <a:gd name="T26" fmla="*/ 89 w 634"/>
                <a:gd name="T27" fmla="*/ 535 h 632"/>
                <a:gd name="T28" fmla="*/ 139 w 634"/>
                <a:gd name="T29" fmla="*/ 578 h 632"/>
                <a:gd name="T30" fmla="*/ 195 w 634"/>
                <a:gd name="T31" fmla="*/ 608 h 632"/>
                <a:gd name="T32" fmla="*/ 254 w 634"/>
                <a:gd name="T33" fmla="*/ 625 h 632"/>
                <a:gd name="T34" fmla="*/ 315 w 634"/>
                <a:gd name="T35" fmla="*/ 632 h 632"/>
                <a:gd name="T36" fmla="*/ 376 w 634"/>
                <a:gd name="T37" fmla="*/ 626 h 632"/>
                <a:gd name="T38" fmla="*/ 435 w 634"/>
                <a:gd name="T39" fmla="*/ 610 h 632"/>
                <a:gd name="T40" fmla="*/ 489 w 634"/>
                <a:gd name="T41" fmla="*/ 583 h 632"/>
                <a:gd name="T42" fmla="*/ 538 w 634"/>
                <a:gd name="T43" fmla="*/ 544 h 632"/>
                <a:gd name="T44" fmla="*/ 579 w 634"/>
                <a:gd name="T45" fmla="*/ 495 h 632"/>
                <a:gd name="T46" fmla="*/ 614 w 634"/>
                <a:gd name="T47" fmla="*/ 430 h 632"/>
                <a:gd name="T48" fmla="*/ 629 w 634"/>
                <a:gd name="T49" fmla="*/ 372 h 632"/>
                <a:gd name="T50" fmla="*/ 634 w 634"/>
                <a:gd name="T51" fmla="*/ 331 h 632"/>
                <a:gd name="T52" fmla="*/ 633 w 634"/>
                <a:gd name="T53" fmla="*/ 288 h 632"/>
                <a:gd name="T54" fmla="*/ 625 w 634"/>
                <a:gd name="T55" fmla="*/ 243 h 632"/>
                <a:gd name="T56" fmla="*/ 609 w 634"/>
                <a:gd name="T57" fmla="*/ 198 h 632"/>
                <a:gd name="T58" fmla="*/ 538 w 634"/>
                <a:gd name="T59" fmla="*/ 266 h 632"/>
                <a:gd name="T60" fmla="*/ 546 w 634"/>
                <a:gd name="T61" fmla="*/ 313 h 632"/>
                <a:gd name="T62" fmla="*/ 545 w 634"/>
                <a:gd name="T63" fmla="*/ 361 h 632"/>
                <a:gd name="T64" fmla="*/ 534 w 634"/>
                <a:gd name="T65" fmla="*/ 407 h 632"/>
                <a:gd name="T66" fmla="*/ 512 w 634"/>
                <a:gd name="T67" fmla="*/ 449 h 632"/>
                <a:gd name="T68" fmla="*/ 483 w 634"/>
                <a:gd name="T69" fmla="*/ 483 h 632"/>
                <a:gd name="T70" fmla="*/ 448 w 634"/>
                <a:gd name="T71" fmla="*/ 510 h 632"/>
                <a:gd name="T72" fmla="*/ 408 w 634"/>
                <a:gd name="T73" fmla="*/ 530 h 632"/>
                <a:gd name="T74" fmla="*/ 366 w 634"/>
                <a:gd name="T75" fmla="*/ 541 h 632"/>
                <a:gd name="T76" fmla="*/ 322 w 634"/>
                <a:gd name="T77" fmla="*/ 545 h 632"/>
                <a:gd name="T78" fmla="*/ 276 w 634"/>
                <a:gd name="T79" fmla="*/ 540 h 632"/>
                <a:gd name="T80" fmla="*/ 232 w 634"/>
                <a:gd name="T81" fmla="*/ 527 h 632"/>
                <a:gd name="T82" fmla="*/ 190 w 634"/>
                <a:gd name="T83" fmla="*/ 503 h 632"/>
                <a:gd name="T84" fmla="*/ 153 w 634"/>
                <a:gd name="T85" fmla="*/ 473 h 632"/>
                <a:gd name="T86" fmla="*/ 124 w 634"/>
                <a:gd name="T87" fmla="*/ 439 h 632"/>
                <a:gd name="T88" fmla="*/ 102 w 634"/>
                <a:gd name="T89" fmla="*/ 399 h 632"/>
                <a:gd name="T90" fmla="*/ 89 w 634"/>
                <a:gd name="T91" fmla="*/ 357 h 632"/>
                <a:gd name="T92" fmla="*/ 84 w 634"/>
                <a:gd name="T93" fmla="*/ 313 h 632"/>
                <a:gd name="T94" fmla="*/ 88 w 634"/>
                <a:gd name="T95" fmla="*/ 269 h 632"/>
                <a:gd name="T96" fmla="*/ 101 w 634"/>
                <a:gd name="T97" fmla="*/ 226 h 632"/>
                <a:gd name="T98" fmla="*/ 122 w 634"/>
                <a:gd name="T99" fmla="*/ 185 h 632"/>
                <a:gd name="T100" fmla="*/ 144 w 634"/>
                <a:gd name="T101" fmla="*/ 157 h 632"/>
                <a:gd name="T102" fmla="*/ 192 w 634"/>
                <a:gd name="T103" fmla="*/ 120 h 632"/>
                <a:gd name="T104" fmla="*/ 240 w 634"/>
                <a:gd name="T105" fmla="*/ 100 h 632"/>
                <a:gd name="T106" fmla="*/ 290 w 634"/>
                <a:gd name="T107" fmla="*/ 90 h 63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34"/>
                <a:gd name="T163" fmla="*/ 0 h 632"/>
                <a:gd name="T164" fmla="*/ 634 w 634"/>
                <a:gd name="T165" fmla="*/ 632 h 63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34" h="632">
                  <a:moveTo>
                    <a:pt x="350" y="1"/>
                  </a:moveTo>
                  <a:lnTo>
                    <a:pt x="323" y="0"/>
                  </a:lnTo>
                  <a:lnTo>
                    <a:pt x="291" y="0"/>
                  </a:lnTo>
                  <a:lnTo>
                    <a:pt x="252" y="6"/>
                  </a:lnTo>
                  <a:lnTo>
                    <a:pt x="231" y="11"/>
                  </a:lnTo>
                  <a:lnTo>
                    <a:pt x="207" y="19"/>
                  </a:lnTo>
                  <a:lnTo>
                    <a:pt x="180" y="30"/>
                  </a:lnTo>
                  <a:lnTo>
                    <a:pt x="154" y="45"/>
                  </a:lnTo>
                  <a:lnTo>
                    <a:pt x="132" y="59"/>
                  </a:lnTo>
                  <a:lnTo>
                    <a:pt x="112" y="76"/>
                  </a:lnTo>
                  <a:lnTo>
                    <a:pt x="93" y="92"/>
                  </a:lnTo>
                  <a:lnTo>
                    <a:pt x="78" y="109"/>
                  </a:lnTo>
                  <a:lnTo>
                    <a:pt x="64" y="126"/>
                  </a:lnTo>
                  <a:lnTo>
                    <a:pt x="53" y="140"/>
                  </a:lnTo>
                  <a:lnTo>
                    <a:pt x="38" y="168"/>
                  </a:lnTo>
                  <a:lnTo>
                    <a:pt x="24" y="196"/>
                  </a:lnTo>
                  <a:lnTo>
                    <a:pt x="13" y="225"/>
                  </a:lnTo>
                  <a:lnTo>
                    <a:pt x="5" y="255"/>
                  </a:lnTo>
                  <a:lnTo>
                    <a:pt x="1" y="285"/>
                  </a:lnTo>
                  <a:lnTo>
                    <a:pt x="0" y="314"/>
                  </a:lnTo>
                  <a:lnTo>
                    <a:pt x="1" y="344"/>
                  </a:lnTo>
                  <a:lnTo>
                    <a:pt x="4" y="374"/>
                  </a:lnTo>
                  <a:lnTo>
                    <a:pt x="12" y="404"/>
                  </a:lnTo>
                  <a:lnTo>
                    <a:pt x="22" y="432"/>
                  </a:lnTo>
                  <a:lnTo>
                    <a:pt x="34" y="460"/>
                  </a:lnTo>
                  <a:lnTo>
                    <a:pt x="50" y="487"/>
                  </a:lnTo>
                  <a:lnTo>
                    <a:pt x="68" y="512"/>
                  </a:lnTo>
                  <a:lnTo>
                    <a:pt x="89" y="535"/>
                  </a:lnTo>
                  <a:lnTo>
                    <a:pt x="112" y="558"/>
                  </a:lnTo>
                  <a:lnTo>
                    <a:pt x="139" y="578"/>
                  </a:lnTo>
                  <a:lnTo>
                    <a:pt x="166" y="594"/>
                  </a:lnTo>
                  <a:lnTo>
                    <a:pt x="195" y="608"/>
                  </a:lnTo>
                  <a:lnTo>
                    <a:pt x="224" y="618"/>
                  </a:lnTo>
                  <a:lnTo>
                    <a:pt x="254" y="625"/>
                  </a:lnTo>
                  <a:lnTo>
                    <a:pt x="285" y="630"/>
                  </a:lnTo>
                  <a:lnTo>
                    <a:pt x="315" y="632"/>
                  </a:lnTo>
                  <a:lnTo>
                    <a:pt x="346" y="631"/>
                  </a:lnTo>
                  <a:lnTo>
                    <a:pt x="376" y="626"/>
                  </a:lnTo>
                  <a:lnTo>
                    <a:pt x="406" y="620"/>
                  </a:lnTo>
                  <a:lnTo>
                    <a:pt x="435" y="610"/>
                  </a:lnTo>
                  <a:lnTo>
                    <a:pt x="463" y="598"/>
                  </a:lnTo>
                  <a:lnTo>
                    <a:pt x="489" y="583"/>
                  </a:lnTo>
                  <a:lnTo>
                    <a:pt x="515" y="565"/>
                  </a:lnTo>
                  <a:lnTo>
                    <a:pt x="538" y="544"/>
                  </a:lnTo>
                  <a:lnTo>
                    <a:pt x="559" y="521"/>
                  </a:lnTo>
                  <a:lnTo>
                    <a:pt x="579" y="495"/>
                  </a:lnTo>
                  <a:lnTo>
                    <a:pt x="597" y="464"/>
                  </a:lnTo>
                  <a:lnTo>
                    <a:pt x="614" y="430"/>
                  </a:lnTo>
                  <a:lnTo>
                    <a:pt x="625" y="392"/>
                  </a:lnTo>
                  <a:lnTo>
                    <a:pt x="629" y="372"/>
                  </a:lnTo>
                  <a:lnTo>
                    <a:pt x="633" y="352"/>
                  </a:lnTo>
                  <a:lnTo>
                    <a:pt x="634" y="331"/>
                  </a:lnTo>
                  <a:lnTo>
                    <a:pt x="634" y="310"/>
                  </a:lnTo>
                  <a:lnTo>
                    <a:pt x="633" y="288"/>
                  </a:lnTo>
                  <a:lnTo>
                    <a:pt x="629" y="266"/>
                  </a:lnTo>
                  <a:lnTo>
                    <a:pt x="625" y="243"/>
                  </a:lnTo>
                  <a:lnTo>
                    <a:pt x="618" y="220"/>
                  </a:lnTo>
                  <a:lnTo>
                    <a:pt x="609" y="198"/>
                  </a:lnTo>
                  <a:lnTo>
                    <a:pt x="599" y="175"/>
                  </a:lnTo>
                  <a:lnTo>
                    <a:pt x="538" y="266"/>
                  </a:lnTo>
                  <a:lnTo>
                    <a:pt x="543" y="289"/>
                  </a:lnTo>
                  <a:lnTo>
                    <a:pt x="546" y="313"/>
                  </a:lnTo>
                  <a:lnTo>
                    <a:pt x="547" y="338"/>
                  </a:lnTo>
                  <a:lnTo>
                    <a:pt x="545" y="361"/>
                  </a:lnTo>
                  <a:lnTo>
                    <a:pt x="540" y="384"/>
                  </a:lnTo>
                  <a:lnTo>
                    <a:pt x="534" y="407"/>
                  </a:lnTo>
                  <a:lnTo>
                    <a:pt x="524" y="429"/>
                  </a:lnTo>
                  <a:lnTo>
                    <a:pt x="512" y="449"/>
                  </a:lnTo>
                  <a:lnTo>
                    <a:pt x="498" y="467"/>
                  </a:lnTo>
                  <a:lnTo>
                    <a:pt x="483" y="483"/>
                  </a:lnTo>
                  <a:lnTo>
                    <a:pt x="466" y="498"/>
                  </a:lnTo>
                  <a:lnTo>
                    <a:pt x="448" y="510"/>
                  </a:lnTo>
                  <a:lnTo>
                    <a:pt x="429" y="521"/>
                  </a:lnTo>
                  <a:lnTo>
                    <a:pt x="408" y="530"/>
                  </a:lnTo>
                  <a:lnTo>
                    <a:pt x="387" y="536"/>
                  </a:lnTo>
                  <a:lnTo>
                    <a:pt x="366" y="541"/>
                  </a:lnTo>
                  <a:lnTo>
                    <a:pt x="344" y="544"/>
                  </a:lnTo>
                  <a:lnTo>
                    <a:pt x="322" y="545"/>
                  </a:lnTo>
                  <a:lnTo>
                    <a:pt x="298" y="543"/>
                  </a:lnTo>
                  <a:lnTo>
                    <a:pt x="276" y="540"/>
                  </a:lnTo>
                  <a:lnTo>
                    <a:pt x="254" y="534"/>
                  </a:lnTo>
                  <a:lnTo>
                    <a:pt x="232" y="527"/>
                  </a:lnTo>
                  <a:lnTo>
                    <a:pt x="210" y="517"/>
                  </a:lnTo>
                  <a:lnTo>
                    <a:pt x="190" y="503"/>
                  </a:lnTo>
                  <a:lnTo>
                    <a:pt x="170" y="490"/>
                  </a:lnTo>
                  <a:lnTo>
                    <a:pt x="153" y="473"/>
                  </a:lnTo>
                  <a:lnTo>
                    <a:pt x="137" y="457"/>
                  </a:lnTo>
                  <a:lnTo>
                    <a:pt x="124" y="439"/>
                  </a:lnTo>
                  <a:lnTo>
                    <a:pt x="112" y="419"/>
                  </a:lnTo>
                  <a:lnTo>
                    <a:pt x="102" y="399"/>
                  </a:lnTo>
                  <a:lnTo>
                    <a:pt x="94" y="378"/>
                  </a:lnTo>
                  <a:lnTo>
                    <a:pt x="89" y="357"/>
                  </a:lnTo>
                  <a:lnTo>
                    <a:pt x="85" y="334"/>
                  </a:lnTo>
                  <a:lnTo>
                    <a:pt x="84" y="313"/>
                  </a:lnTo>
                  <a:lnTo>
                    <a:pt x="85" y="291"/>
                  </a:lnTo>
                  <a:lnTo>
                    <a:pt x="88" y="269"/>
                  </a:lnTo>
                  <a:lnTo>
                    <a:pt x="93" y="247"/>
                  </a:lnTo>
                  <a:lnTo>
                    <a:pt x="101" y="226"/>
                  </a:lnTo>
                  <a:lnTo>
                    <a:pt x="110" y="205"/>
                  </a:lnTo>
                  <a:lnTo>
                    <a:pt x="122" y="185"/>
                  </a:lnTo>
                  <a:lnTo>
                    <a:pt x="133" y="170"/>
                  </a:lnTo>
                  <a:lnTo>
                    <a:pt x="144" y="157"/>
                  </a:lnTo>
                  <a:lnTo>
                    <a:pt x="169" y="136"/>
                  </a:lnTo>
                  <a:lnTo>
                    <a:pt x="192" y="120"/>
                  </a:lnTo>
                  <a:lnTo>
                    <a:pt x="216" y="108"/>
                  </a:lnTo>
                  <a:lnTo>
                    <a:pt x="240" y="100"/>
                  </a:lnTo>
                  <a:lnTo>
                    <a:pt x="260" y="95"/>
                  </a:lnTo>
                  <a:lnTo>
                    <a:pt x="290" y="90"/>
                  </a:lnTo>
                  <a:lnTo>
                    <a:pt x="350" y="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 name="Freeform 5"/>
            <p:cNvSpPr>
              <a:spLocks noEditPoints="1"/>
            </p:cNvSpPr>
            <p:nvPr/>
          </p:nvSpPr>
          <p:spPr bwMode="auto">
            <a:xfrm>
              <a:off x="509" y="298"/>
              <a:ext cx="81" cy="81"/>
            </a:xfrm>
            <a:custGeom>
              <a:avLst/>
              <a:gdLst>
                <a:gd name="T0" fmla="*/ 653 w 653"/>
                <a:gd name="T1" fmla="*/ 268 h 653"/>
                <a:gd name="T2" fmla="*/ 57 w 653"/>
                <a:gd name="T3" fmla="*/ 0 h 653"/>
                <a:gd name="T4" fmla="*/ 0 w 653"/>
                <a:gd name="T5" fmla="*/ 57 h 653"/>
                <a:gd name="T6" fmla="*/ 269 w 653"/>
                <a:gd name="T7" fmla="*/ 653 h 653"/>
                <a:gd name="T8" fmla="*/ 336 w 653"/>
                <a:gd name="T9" fmla="*/ 586 h 653"/>
                <a:gd name="T10" fmla="*/ 256 w 653"/>
                <a:gd name="T11" fmla="*/ 411 h 653"/>
                <a:gd name="T12" fmla="*/ 411 w 653"/>
                <a:gd name="T13" fmla="*/ 255 h 653"/>
                <a:gd name="T14" fmla="*/ 586 w 653"/>
                <a:gd name="T15" fmla="*/ 335 h 653"/>
                <a:gd name="T16" fmla="*/ 653 w 653"/>
                <a:gd name="T17" fmla="*/ 268 h 653"/>
                <a:gd name="T18" fmla="*/ 220 w 653"/>
                <a:gd name="T19" fmla="*/ 331 h 653"/>
                <a:gd name="T20" fmla="*/ 110 w 653"/>
                <a:gd name="T21" fmla="*/ 110 h 653"/>
                <a:gd name="T22" fmla="*/ 111 w 653"/>
                <a:gd name="T23" fmla="*/ 109 h 653"/>
                <a:gd name="T24" fmla="*/ 331 w 653"/>
                <a:gd name="T25" fmla="*/ 220 h 653"/>
                <a:gd name="T26" fmla="*/ 220 w 653"/>
                <a:gd name="T27" fmla="*/ 331 h 65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53"/>
                <a:gd name="T43" fmla="*/ 0 h 653"/>
                <a:gd name="T44" fmla="*/ 653 w 653"/>
                <a:gd name="T45" fmla="*/ 653 h 65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53" h="653">
                  <a:moveTo>
                    <a:pt x="653" y="268"/>
                  </a:moveTo>
                  <a:lnTo>
                    <a:pt x="57" y="0"/>
                  </a:lnTo>
                  <a:lnTo>
                    <a:pt x="0" y="57"/>
                  </a:lnTo>
                  <a:lnTo>
                    <a:pt x="269" y="653"/>
                  </a:lnTo>
                  <a:lnTo>
                    <a:pt x="336" y="586"/>
                  </a:lnTo>
                  <a:lnTo>
                    <a:pt x="256" y="411"/>
                  </a:lnTo>
                  <a:lnTo>
                    <a:pt x="411" y="255"/>
                  </a:lnTo>
                  <a:lnTo>
                    <a:pt x="586" y="335"/>
                  </a:lnTo>
                  <a:lnTo>
                    <a:pt x="653" y="268"/>
                  </a:lnTo>
                  <a:close/>
                  <a:moveTo>
                    <a:pt x="220" y="331"/>
                  </a:moveTo>
                  <a:lnTo>
                    <a:pt x="110" y="110"/>
                  </a:lnTo>
                  <a:lnTo>
                    <a:pt x="111" y="109"/>
                  </a:lnTo>
                  <a:lnTo>
                    <a:pt x="331" y="220"/>
                  </a:lnTo>
                  <a:lnTo>
                    <a:pt x="220" y="3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2" name="Freeform 6"/>
            <p:cNvSpPr>
              <a:spLocks noEditPoints="1"/>
            </p:cNvSpPr>
            <p:nvPr/>
          </p:nvSpPr>
          <p:spPr bwMode="auto">
            <a:xfrm>
              <a:off x="562" y="234"/>
              <a:ext cx="79" cy="79"/>
            </a:xfrm>
            <a:custGeom>
              <a:avLst/>
              <a:gdLst>
                <a:gd name="T0" fmla="*/ 529 w 635"/>
                <a:gd name="T1" fmla="*/ 81 h 635"/>
                <a:gd name="T2" fmla="*/ 452 w 635"/>
                <a:gd name="T3" fmla="*/ 29 h 635"/>
                <a:gd name="T4" fmla="*/ 365 w 635"/>
                <a:gd name="T5" fmla="*/ 4 h 635"/>
                <a:gd name="T6" fmla="*/ 273 w 635"/>
                <a:gd name="T7" fmla="*/ 3 h 635"/>
                <a:gd name="T8" fmla="*/ 183 w 635"/>
                <a:gd name="T9" fmla="*/ 30 h 635"/>
                <a:gd name="T10" fmla="*/ 100 w 635"/>
                <a:gd name="T11" fmla="*/ 87 h 635"/>
                <a:gd name="T12" fmla="*/ 40 w 635"/>
                <a:gd name="T13" fmla="*/ 164 h 635"/>
                <a:gd name="T14" fmla="*/ 6 w 635"/>
                <a:gd name="T15" fmla="*/ 249 h 635"/>
                <a:gd name="T16" fmla="*/ 0 w 635"/>
                <a:gd name="T17" fmla="*/ 340 h 635"/>
                <a:gd name="T18" fmla="*/ 20 w 635"/>
                <a:gd name="T19" fmla="*/ 429 h 635"/>
                <a:gd name="T20" fmla="*/ 63 w 635"/>
                <a:gd name="T21" fmla="*/ 510 h 635"/>
                <a:gd name="T22" fmla="*/ 130 w 635"/>
                <a:gd name="T23" fmla="*/ 574 h 635"/>
                <a:gd name="T24" fmla="*/ 210 w 635"/>
                <a:gd name="T25" fmla="*/ 616 h 635"/>
                <a:gd name="T26" fmla="*/ 299 w 635"/>
                <a:gd name="T27" fmla="*/ 635 h 635"/>
                <a:gd name="T28" fmla="*/ 392 w 635"/>
                <a:gd name="T29" fmla="*/ 626 h 635"/>
                <a:gd name="T30" fmla="*/ 480 w 635"/>
                <a:gd name="T31" fmla="*/ 590 h 635"/>
                <a:gd name="T32" fmla="*/ 557 w 635"/>
                <a:gd name="T33" fmla="*/ 527 h 635"/>
                <a:gd name="T34" fmla="*/ 608 w 635"/>
                <a:gd name="T35" fmla="*/ 447 h 635"/>
                <a:gd name="T36" fmla="*/ 633 w 635"/>
                <a:gd name="T37" fmla="*/ 359 h 635"/>
                <a:gd name="T38" fmla="*/ 631 w 635"/>
                <a:gd name="T39" fmla="*/ 268 h 635"/>
                <a:gd name="T40" fmla="*/ 605 w 635"/>
                <a:gd name="T41" fmla="*/ 181 h 635"/>
                <a:gd name="T42" fmla="*/ 502 w 635"/>
                <a:gd name="T43" fmla="*/ 182 h 635"/>
                <a:gd name="T44" fmla="*/ 529 w 635"/>
                <a:gd name="T45" fmla="*/ 232 h 635"/>
                <a:gd name="T46" fmla="*/ 547 w 635"/>
                <a:gd name="T47" fmla="*/ 293 h 635"/>
                <a:gd name="T48" fmla="*/ 547 w 635"/>
                <a:gd name="T49" fmla="*/ 360 h 635"/>
                <a:gd name="T50" fmla="*/ 527 w 635"/>
                <a:gd name="T51" fmla="*/ 427 h 635"/>
                <a:gd name="T52" fmla="*/ 480 w 635"/>
                <a:gd name="T53" fmla="*/ 488 h 635"/>
                <a:gd name="T54" fmla="*/ 412 w 635"/>
                <a:gd name="T55" fmla="*/ 534 h 635"/>
                <a:gd name="T56" fmla="*/ 341 w 635"/>
                <a:gd name="T57" fmla="*/ 552 h 635"/>
                <a:gd name="T58" fmla="*/ 273 w 635"/>
                <a:gd name="T59" fmla="*/ 547 h 635"/>
                <a:gd name="T60" fmla="*/ 212 w 635"/>
                <a:gd name="T61" fmla="*/ 522 h 635"/>
                <a:gd name="T62" fmla="*/ 161 w 635"/>
                <a:gd name="T63" fmla="*/ 484 h 635"/>
                <a:gd name="T64" fmla="*/ 124 w 635"/>
                <a:gd name="T65" fmla="*/ 440 h 635"/>
                <a:gd name="T66" fmla="*/ 99 w 635"/>
                <a:gd name="T67" fmla="*/ 386 h 635"/>
                <a:gd name="T68" fmla="*/ 86 w 635"/>
                <a:gd name="T69" fmla="*/ 321 h 635"/>
                <a:gd name="T70" fmla="*/ 92 w 635"/>
                <a:gd name="T71" fmla="*/ 255 h 635"/>
                <a:gd name="T72" fmla="*/ 120 w 635"/>
                <a:gd name="T73" fmla="*/ 189 h 635"/>
                <a:gd name="T74" fmla="*/ 176 w 635"/>
                <a:gd name="T75" fmla="*/ 130 h 635"/>
                <a:gd name="T76" fmla="*/ 245 w 635"/>
                <a:gd name="T77" fmla="*/ 94 h 635"/>
                <a:gd name="T78" fmla="*/ 315 w 635"/>
                <a:gd name="T79" fmla="*/ 84 h 635"/>
                <a:gd name="T80" fmla="*/ 382 w 635"/>
                <a:gd name="T81" fmla="*/ 96 h 635"/>
                <a:gd name="T82" fmla="*/ 440 w 635"/>
                <a:gd name="T83" fmla="*/ 125 h 635"/>
                <a:gd name="T84" fmla="*/ 488 w 635"/>
                <a:gd name="T85" fmla="*/ 167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5"/>
                <a:gd name="T130" fmla="*/ 0 h 635"/>
                <a:gd name="T131" fmla="*/ 635 w 635"/>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5" h="635">
                  <a:moveTo>
                    <a:pt x="573" y="128"/>
                  </a:moveTo>
                  <a:lnTo>
                    <a:pt x="551" y="104"/>
                  </a:lnTo>
                  <a:lnTo>
                    <a:pt x="529" y="81"/>
                  </a:lnTo>
                  <a:lnTo>
                    <a:pt x="505" y="61"/>
                  </a:lnTo>
                  <a:lnTo>
                    <a:pt x="479" y="44"/>
                  </a:lnTo>
                  <a:lnTo>
                    <a:pt x="452" y="29"/>
                  </a:lnTo>
                  <a:lnTo>
                    <a:pt x="424" y="18"/>
                  </a:lnTo>
                  <a:lnTo>
                    <a:pt x="394" y="9"/>
                  </a:lnTo>
                  <a:lnTo>
                    <a:pt x="365" y="4"/>
                  </a:lnTo>
                  <a:lnTo>
                    <a:pt x="334" y="0"/>
                  </a:lnTo>
                  <a:lnTo>
                    <a:pt x="304" y="0"/>
                  </a:lnTo>
                  <a:lnTo>
                    <a:pt x="273" y="3"/>
                  </a:lnTo>
                  <a:lnTo>
                    <a:pt x="243" y="9"/>
                  </a:lnTo>
                  <a:lnTo>
                    <a:pt x="213" y="18"/>
                  </a:lnTo>
                  <a:lnTo>
                    <a:pt x="183" y="30"/>
                  </a:lnTo>
                  <a:lnTo>
                    <a:pt x="154" y="46"/>
                  </a:lnTo>
                  <a:lnTo>
                    <a:pt x="126" y="65"/>
                  </a:lnTo>
                  <a:lnTo>
                    <a:pt x="100" y="87"/>
                  </a:lnTo>
                  <a:lnTo>
                    <a:pt x="77" y="110"/>
                  </a:lnTo>
                  <a:lnTo>
                    <a:pt x="56" y="136"/>
                  </a:lnTo>
                  <a:lnTo>
                    <a:pt x="40" y="164"/>
                  </a:lnTo>
                  <a:lnTo>
                    <a:pt x="25" y="191"/>
                  </a:lnTo>
                  <a:lnTo>
                    <a:pt x="15" y="220"/>
                  </a:lnTo>
                  <a:lnTo>
                    <a:pt x="6" y="249"/>
                  </a:lnTo>
                  <a:lnTo>
                    <a:pt x="2" y="279"/>
                  </a:lnTo>
                  <a:lnTo>
                    <a:pt x="0" y="310"/>
                  </a:lnTo>
                  <a:lnTo>
                    <a:pt x="0" y="340"/>
                  </a:lnTo>
                  <a:lnTo>
                    <a:pt x="4" y="370"/>
                  </a:lnTo>
                  <a:lnTo>
                    <a:pt x="10" y="400"/>
                  </a:lnTo>
                  <a:lnTo>
                    <a:pt x="20" y="429"/>
                  </a:lnTo>
                  <a:lnTo>
                    <a:pt x="32" y="457"/>
                  </a:lnTo>
                  <a:lnTo>
                    <a:pt x="46" y="484"/>
                  </a:lnTo>
                  <a:lnTo>
                    <a:pt x="63" y="510"/>
                  </a:lnTo>
                  <a:lnTo>
                    <a:pt x="83" y="533"/>
                  </a:lnTo>
                  <a:lnTo>
                    <a:pt x="105" y="555"/>
                  </a:lnTo>
                  <a:lnTo>
                    <a:pt x="130" y="574"/>
                  </a:lnTo>
                  <a:lnTo>
                    <a:pt x="155" y="591"/>
                  </a:lnTo>
                  <a:lnTo>
                    <a:pt x="182" y="605"/>
                  </a:lnTo>
                  <a:lnTo>
                    <a:pt x="210" y="616"/>
                  </a:lnTo>
                  <a:lnTo>
                    <a:pt x="240" y="625"/>
                  </a:lnTo>
                  <a:lnTo>
                    <a:pt x="270" y="632"/>
                  </a:lnTo>
                  <a:lnTo>
                    <a:pt x="299" y="635"/>
                  </a:lnTo>
                  <a:lnTo>
                    <a:pt x="331" y="635"/>
                  </a:lnTo>
                  <a:lnTo>
                    <a:pt x="361" y="633"/>
                  </a:lnTo>
                  <a:lnTo>
                    <a:pt x="392" y="626"/>
                  </a:lnTo>
                  <a:lnTo>
                    <a:pt x="422" y="618"/>
                  </a:lnTo>
                  <a:lnTo>
                    <a:pt x="452" y="605"/>
                  </a:lnTo>
                  <a:lnTo>
                    <a:pt x="480" y="590"/>
                  </a:lnTo>
                  <a:lnTo>
                    <a:pt x="508" y="571"/>
                  </a:lnTo>
                  <a:lnTo>
                    <a:pt x="534" y="550"/>
                  </a:lnTo>
                  <a:lnTo>
                    <a:pt x="557" y="527"/>
                  </a:lnTo>
                  <a:lnTo>
                    <a:pt x="577" y="501"/>
                  </a:lnTo>
                  <a:lnTo>
                    <a:pt x="594" y="474"/>
                  </a:lnTo>
                  <a:lnTo>
                    <a:pt x="608" y="447"/>
                  </a:lnTo>
                  <a:lnTo>
                    <a:pt x="619" y="418"/>
                  </a:lnTo>
                  <a:lnTo>
                    <a:pt x="627" y="389"/>
                  </a:lnTo>
                  <a:lnTo>
                    <a:pt x="633" y="359"/>
                  </a:lnTo>
                  <a:lnTo>
                    <a:pt x="635" y="328"/>
                  </a:lnTo>
                  <a:lnTo>
                    <a:pt x="635" y="298"/>
                  </a:lnTo>
                  <a:lnTo>
                    <a:pt x="631" y="268"/>
                  </a:lnTo>
                  <a:lnTo>
                    <a:pt x="625" y="238"/>
                  </a:lnTo>
                  <a:lnTo>
                    <a:pt x="616" y="209"/>
                  </a:lnTo>
                  <a:lnTo>
                    <a:pt x="605" y="181"/>
                  </a:lnTo>
                  <a:lnTo>
                    <a:pt x="589" y="154"/>
                  </a:lnTo>
                  <a:lnTo>
                    <a:pt x="573" y="128"/>
                  </a:lnTo>
                  <a:close/>
                  <a:moveTo>
                    <a:pt x="502" y="182"/>
                  </a:moveTo>
                  <a:lnTo>
                    <a:pt x="512" y="198"/>
                  </a:lnTo>
                  <a:lnTo>
                    <a:pt x="522" y="215"/>
                  </a:lnTo>
                  <a:lnTo>
                    <a:pt x="529" y="232"/>
                  </a:lnTo>
                  <a:lnTo>
                    <a:pt x="537" y="252"/>
                  </a:lnTo>
                  <a:lnTo>
                    <a:pt x="543" y="272"/>
                  </a:lnTo>
                  <a:lnTo>
                    <a:pt x="547" y="293"/>
                  </a:lnTo>
                  <a:lnTo>
                    <a:pt x="549" y="316"/>
                  </a:lnTo>
                  <a:lnTo>
                    <a:pt x="549" y="338"/>
                  </a:lnTo>
                  <a:lnTo>
                    <a:pt x="547" y="360"/>
                  </a:lnTo>
                  <a:lnTo>
                    <a:pt x="543" y="382"/>
                  </a:lnTo>
                  <a:lnTo>
                    <a:pt x="536" y="404"/>
                  </a:lnTo>
                  <a:lnTo>
                    <a:pt x="527" y="427"/>
                  </a:lnTo>
                  <a:lnTo>
                    <a:pt x="515" y="448"/>
                  </a:lnTo>
                  <a:lnTo>
                    <a:pt x="499" y="468"/>
                  </a:lnTo>
                  <a:lnTo>
                    <a:pt x="480" y="488"/>
                  </a:lnTo>
                  <a:lnTo>
                    <a:pt x="459" y="507"/>
                  </a:lnTo>
                  <a:lnTo>
                    <a:pt x="435" y="522"/>
                  </a:lnTo>
                  <a:lnTo>
                    <a:pt x="412" y="534"/>
                  </a:lnTo>
                  <a:lnTo>
                    <a:pt x="387" y="543"/>
                  </a:lnTo>
                  <a:lnTo>
                    <a:pt x="364" y="549"/>
                  </a:lnTo>
                  <a:lnTo>
                    <a:pt x="341" y="552"/>
                  </a:lnTo>
                  <a:lnTo>
                    <a:pt x="317" y="553"/>
                  </a:lnTo>
                  <a:lnTo>
                    <a:pt x="295" y="551"/>
                  </a:lnTo>
                  <a:lnTo>
                    <a:pt x="273" y="547"/>
                  </a:lnTo>
                  <a:lnTo>
                    <a:pt x="251" y="540"/>
                  </a:lnTo>
                  <a:lnTo>
                    <a:pt x="231" y="532"/>
                  </a:lnTo>
                  <a:lnTo>
                    <a:pt x="212" y="522"/>
                  </a:lnTo>
                  <a:lnTo>
                    <a:pt x="193" y="511"/>
                  </a:lnTo>
                  <a:lnTo>
                    <a:pt x="176" y="498"/>
                  </a:lnTo>
                  <a:lnTo>
                    <a:pt x="161" y="484"/>
                  </a:lnTo>
                  <a:lnTo>
                    <a:pt x="147" y="471"/>
                  </a:lnTo>
                  <a:lnTo>
                    <a:pt x="135" y="455"/>
                  </a:lnTo>
                  <a:lnTo>
                    <a:pt x="124" y="440"/>
                  </a:lnTo>
                  <a:lnTo>
                    <a:pt x="114" y="423"/>
                  </a:lnTo>
                  <a:lnTo>
                    <a:pt x="106" y="404"/>
                  </a:lnTo>
                  <a:lnTo>
                    <a:pt x="99" y="386"/>
                  </a:lnTo>
                  <a:lnTo>
                    <a:pt x="93" y="364"/>
                  </a:lnTo>
                  <a:lnTo>
                    <a:pt x="89" y="343"/>
                  </a:lnTo>
                  <a:lnTo>
                    <a:pt x="86" y="321"/>
                  </a:lnTo>
                  <a:lnTo>
                    <a:pt x="86" y="299"/>
                  </a:lnTo>
                  <a:lnTo>
                    <a:pt x="87" y="277"/>
                  </a:lnTo>
                  <a:lnTo>
                    <a:pt x="92" y="255"/>
                  </a:lnTo>
                  <a:lnTo>
                    <a:pt x="99" y="232"/>
                  </a:lnTo>
                  <a:lnTo>
                    <a:pt x="107" y="210"/>
                  </a:lnTo>
                  <a:lnTo>
                    <a:pt x="120" y="189"/>
                  </a:lnTo>
                  <a:lnTo>
                    <a:pt x="135" y="168"/>
                  </a:lnTo>
                  <a:lnTo>
                    <a:pt x="154" y="149"/>
                  </a:lnTo>
                  <a:lnTo>
                    <a:pt x="176" y="130"/>
                  </a:lnTo>
                  <a:lnTo>
                    <a:pt x="198" y="115"/>
                  </a:lnTo>
                  <a:lnTo>
                    <a:pt x="222" y="103"/>
                  </a:lnTo>
                  <a:lnTo>
                    <a:pt x="245" y="94"/>
                  </a:lnTo>
                  <a:lnTo>
                    <a:pt x="268" y="88"/>
                  </a:lnTo>
                  <a:lnTo>
                    <a:pt x="292" y="85"/>
                  </a:lnTo>
                  <a:lnTo>
                    <a:pt x="315" y="84"/>
                  </a:lnTo>
                  <a:lnTo>
                    <a:pt x="337" y="86"/>
                  </a:lnTo>
                  <a:lnTo>
                    <a:pt x="359" y="89"/>
                  </a:lnTo>
                  <a:lnTo>
                    <a:pt x="382" y="96"/>
                  </a:lnTo>
                  <a:lnTo>
                    <a:pt x="402" y="104"/>
                  </a:lnTo>
                  <a:lnTo>
                    <a:pt x="422" y="114"/>
                  </a:lnTo>
                  <a:lnTo>
                    <a:pt x="440" y="125"/>
                  </a:lnTo>
                  <a:lnTo>
                    <a:pt x="458" y="138"/>
                  </a:lnTo>
                  <a:lnTo>
                    <a:pt x="474" y="151"/>
                  </a:lnTo>
                  <a:lnTo>
                    <a:pt x="488" y="167"/>
                  </a:lnTo>
                  <a:lnTo>
                    <a:pt x="502" y="1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3" name="Freeform 7"/>
            <p:cNvSpPr>
              <a:spLocks noEditPoints="1"/>
            </p:cNvSpPr>
            <p:nvPr/>
          </p:nvSpPr>
          <p:spPr bwMode="auto">
            <a:xfrm>
              <a:off x="665" y="216"/>
              <a:ext cx="30" cy="29"/>
            </a:xfrm>
            <a:custGeom>
              <a:avLst/>
              <a:gdLst>
                <a:gd name="T0" fmla="*/ 135 w 236"/>
                <a:gd name="T1" fmla="*/ 185 h 236"/>
                <a:gd name="T2" fmla="*/ 110 w 236"/>
                <a:gd name="T3" fmla="*/ 185 h 236"/>
                <a:gd name="T4" fmla="*/ 84 w 236"/>
                <a:gd name="T5" fmla="*/ 176 h 236"/>
                <a:gd name="T6" fmla="*/ 64 w 236"/>
                <a:gd name="T7" fmla="*/ 158 h 236"/>
                <a:gd name="T8" fmla="*/ 53 w 236"/>
                <a:gd name="T9" fmla="*/ 134 h 236"/>
                <a:gd name="T10" fmla="*/ 51 w 236"/>
                <a:gd name="T11" fmla="*/ 107 h 236"/>
                <a:gd name="T12" fmla="*/ 59 w 236"/>
                <a:gd name="T13" fmla="*/ 83 h 236"/>
                <a:gd name="T14" fmla="*/ 76 w 236"/>
                <a:gd name="T15" fmla="*/ 63 h 236"/>
                <a:gd name="T16" fmla="*/ 101 w 236"/>
                <a:gd name="T17" fmla="*/ 51 h 236"/>
                <a:gd name="T18" fmla="*/ 126 w 236"/>
                <a:gd name="T19" fmla="*/ 50 h 236"/>
                <a:gd name="T20" fmla="*/ 151 w 236"/>
                <a:gd name="T21" fmla="*/ 59 h 236"/>
                <a:gd name="T22" fmla="*/ 171 w 236"/>
                <a:gd name="T23" fmla="*/ 76 h 236"/>
                <a:gd name="T24" fmla="*/ 183 w 236"/>
                <a:gd name="T25" fmla="*/ 101 h 236"/>
                <a:gd name="T26" fmla="*/ 184 w 236"/>
                <a:gd name="T27" fmla="*/ 127 h 236"/>
                <a:gd name="T28" fmla="*/ 176 w 236"/>
                <a:gd name="T29" fmla="*/ 153 h 236"/>
                <a:gd name="T30" fmla="*/ 160 w 236"/>
                <a:gd name="T31" fmla="*/ 173 h 236"/>
                <a:gd name="T32" fmla="*/ 170 w 236"/>
                <a:gd name="T33" fmla="*/ 224 h 236"/>
                <a:gd name="T34" fmla="*/ 207 w 236"/>
                <a:gd name="T35" fmla="*/ 195 h 236"/>
                <a:gd name="T36" fmla="*/ 230 w 236"/>
                <a:gd name="T37" fmla="*/ 156 h 236"/>
                <a:gd name="T38" fmla="*/ 236 w 236"/>
                <a:gd name="T39" fmla="*/ 112 h 236"/>
                <a:gd name="T40" fmla="*/ 224 w 236"/>
                <a:gd name="T41" fmla="*/ 66 h 236"/>
                <a:gd name="T42" fmla="*/ 195 w 236"/>
                <a:gd name="T43" fmla="*/ 29 h 236"/>
                <a:gd name="T44" fmla="*/ 156 w 236"/>
                <a:gd name="T45" fmla="*/ 5 h 236"/>
                <a:gd name="T46" fmla="*/ 112 w 236"/>
                <a:gd name="T47" fmla="*/ 0 h 236"/>
                <a:gd name="T48" fmla="*/ 66 w 236"/>
                <a:gd name="T49" fmla="*/ 12 h 236"/>
                <a:gd name="T50" fmla="*/ 29 w 236"/>
                <a:gd name="T51" fmla="*/ 41 h 236"/>
                <a:gd name="T52" fmla="*/ 5 w 236"/>
                <a:gd name="T53" fmla="*/ 80 h 236"/>
                <a:gd name="T54" fmla="*/ 0 w 236"/>
                <a:gd name="T55" fmla="*/ 124 h 236"/>
                <a:gd name="T56" fmla="*/ 12 w 236"/>
                <a:gd name="T57" fmla="*/ 170 h 236"/>
                <a:gd name="T58" fmla="*/ 40 w 236"/>
                <a:gd name="T59" fmla="*/ 207 h 236"/>
                <a:gd name="T60" fmla="*/ 80 w 236"/>
                <a:gd name="T61" fmla="*/ 230 h 236"/>
                <a:gd name="T62" fmla="*/ 124 w 236"/>
                <a:gd name="T63" fmla="*/ 236 h 236"/>
                <a:gd name="T64" fmla="*/ 170 w 236"/>
                <a:gd name="T65" fmla="*/ 224 h 2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6"/>
                <a:gd name="T100" fmla="*/ 0 h 236"/>
                <a:gd name="T101" fmla="*/ 236 w 236"/>
                <a:gd name="T102" fmla="*/ 236 h 2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6" h="236">
                  <a:moveTo>
                    <a:pt x="149" y="181"/>
                  </a:moveTo>
                  <a:lnTo>
                    <a:pt x="135" y="185"/>
                  </a:lnTo>
                  <a:lnTo>
                    <a:pt x="122" y="186"/>
                  </a:lnTo>
                  <a:lnTo>
                    <a:pt x="110" y="185"/>
                  </a:lnTo>
                  <a:lnTo>
                    <a:pt x="96" y="182"/>
                  </a:lnTo>
                  <a:lnTo>
                    <a:pt x="84" y="176"/>
                  </a:lnTo>
                  <a:lnTo>
                    <a:pt x="74" y="168"/>
                  </a:lnTo>
                  <a:lnTo>
                    <a:pt x="64" y="158"/>
                  </a:lnTo>
                  <a:lnTo>
                    <a:pt x="58" y="146"/>
                  </a:lnTo>
                  <a:lnTo>
                    <a:pt x="53" y="134"/>
                  </a:lnTo>
                  <a:lnTo>
                    <a:pt x="51" y="121"/>
                  </a:lnTo>
                  <a:lnTo>
                    <a:pt x="51" y="107"/>
                  </a:lnTo>
                  <a:lnTo>
                    <a:pt x="54" y="95"/>
                  </a:lnTo>
                  <a:lnTo>
                    <a:pt x="59" y="83"/>
                  </a:lnTo>
                  <a:lnTo>
                    <a:pt x="66" y="72"/>
                  </a:lnTo>
                  <a:lnTo>
                    <a:pt x="76" y="63"/>
                  </a:lnTo>
                  <a:lnTo>
                    <a:pt x="88" y="55"/>
                  </a:lnTo>
                  <a:lnTo>
                    <a:pt x="101" y="51"/>
                  </a:lnTo>
                  <a:lnTo>
                    <a:pt x="113" y="49"/>
                  </a:lnTo>
                  <a:lnTo>
                    <a:pt x="126" y="50"/>
                  </a:lnTo>
                  <a:lnTo>
                    <a:pt x="140" y="53"/>
                  </a:lnTo>
                  <a:lnTo>
                    <a:pt x="151" y="59"/>
                  </a:lnTo>
                  <a:lnTo>
                    <a:pt x="162" y="66"/>
                  </a:lnTo>
                  <a:lnTo>
                    <a:pt x="171" y="76"/>
                  </a:lnTo>
                  <a:lnTo>
                    <a:pt x="177" y="87"/>
                  </a:lnTo>
                  <a:lnTo>
                    <a:pt x="183" y="101"/>
                  </a:lnTo>
                  <a:lnTo>
                    <a:pt x="184" y="114"/>
                  </a:lnTo>
                  <a:lnTo>
                    <a:pt x="184" y="127"/>
                  </a:lnTo>
                  <a:lnTo>
                    <a:pt x="182" y="141"/>
                  </a:lnTo>
                  <a:lnTo>
                    <a:pt x="176" y="153"/>
                  </a:lnTo>
                  <a:lnTo>
                    <a:pt x="170" y="164"/>
                  </a:lnTo>
                  <a:lnTo>
                    <a:pt x="160" y="173"/>
                  </a:lnTo>
                  <a:lnTo>
                    <a:pt x="149" y="181"/>
                  </a:lnTo>
                  <a:close/>
                  <a:moveTo>
                    <a:pt x="170" y="224"/>
                  </a:moveTo>
                  <a:lnTo>
                    <a:pt x="191" y="212"/>
                  </a:lnTo>
                  <a:lnTo>
                    <a:pt x="207" y="195"/>
                  </a:lnTo>
                  <a:lnTo>
                    <a:pt x="221" y="177"/>
                  </a:lnTo>
                  <a:lnTo>
                    <a:pt x="230" y="156"/>
                  </a:lnTo>
                  <a:lnTo>
                    <a:pt x="235" y="134"/>
                  </a:lnTo>
                  <a:lnTo>
                    <a:pt x="236" y="112"/>
                  </a:lnTo>
                  <a:lnTo>
                    <a:pt x="233" y="89"/>
                  </a:lnTo>
                  <a:lnTo>
                    <a:pt x="224" y="66"/>
                  </a:lnTo>
                  <a:lnTo>
                    <a:pt x="212" y="45"/>
                  </a:lnTo>
                  <a:lnTo>
                    <a:pt x="195" y="29"/>
                  </a:lnTo>
                  <a:lnTo>
                    <a:pt x="177" y="15"/>
                  </a:lnTo>
                  <a:lnTo>
                    <a:pt x="156" y="5"/>
                  </a:lnTo>
                  <a:lnTo>
                    <a:pt x="134" y="1"/>
                  </a:lnTo>
                  <a:lnTo>
                    <a:pt x="112" y="0"/>
                  </a:lnTo>
                  <a:lnTo>
                    <a:pt x="89" y="3"/>
                  </a:lnTo>
                  <a:lnTo>
                    <a:pt x="66" y="12"/>
                  </a:lnTo>
                  <a:lnTo>
                    <a:pt x="45" y="24"/>
                  </a:lnTo>
                  <a:lnTo>
                    <a:pt x="29" y="41"/>
                  </a:lnTo>
                  <a:lnTo>
                    <a:pt x="15" y="59"/>
                  </a:lnTo>
                  <a:lnTo>
                    <a:pt x="5" y="80"/>
                  </a:lnTo>
                  <a:lnTo>
                    <a:pt x="1" y="101"/>
                  </a:lnTo>
                  <a:lnTo>
                    <a:pt x="0" y="124"/>
                  </a:lnTo>
                  <a:lnTo>
                    <a:pt x="3" y="147"/>
                  </a:lnTo>
                  <a:lnTo>
                    <a:pt x="12" y="170"/>
                  </a:lnTo>
                  <a:lnTo>
                    <a:pt x="24" y="191"/>
                  </a:lnTo>
                  <a:lnTo>
                    <a:pt x="40" y="207"/>
                  </a:lnTo>
                  <a:lnTo>
                    <a:pt x="59" y="221"/>
                  </a:lnTo>
                  <a:lnTo>
                    <a:pt x="80" y="230"/>
                  </a:lnTo>
                  <a:lnTo>
                    <a:pt x="101" y="235"/>
                  </a:lnTo>
                  <a:lnTo>
                    <a:pt x="124" y="236"/>
                  </a:lnTo>
                  <a:lnTo>
                    <a:pt x="147" y="233"/>
                  </a:lnTo>
                  <a:lnTo>
                    <a:pt x="170" y="2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4" name="Freeform 8"/>
            <p:cNvSpPr>
              <a:spLocks noEditPoints="1"/>
            </p:cNvSpPr>
            <p:nvPr/>
          </p:nvSpPr>
          <p:spPr bwMode="auto">
            <a:xfrm>
              <a:off x="728" y="157"/>
              <a:ext cx="79" cy="79"/>
            </a:xfrm>
            <a:custGeom>
              <a:avLst/>
              <a:gdLst>
                <a:gd name="T0" fmla="*/ 603 w 635"/>
                <a:gd name="T1" fmla="*/ 177 h 635"/>
                <a:gd name="T2" fmla="*/ 551 w 635"/>
                <a:gd name="T3" fmla="*/ 100 h 635"/>
                <a:gd name="T4" fmla="*/ 480 w 635"/>
                <a:gd name="T5" fmla="*/ 44 h 635"/>
                <a:gd name="T6" fmla="*/ 395 w 635"/>
                <a:gd name="T7" fmla="*/ 9 h 635"/>
                <a:gd name="T8" fmla="*/ 301 w 635"/>
                <a:gd name="T9" fmla="*/ 0 h 635"/>
                <a:gd name="T10" fmla="*/ 203 w 635"/>
                <a:gd name="T11" fmla="*/ 22 h 635"/>
                <a:gd name="T12" fmla="*/ 119 w 635"/>
                <a:gd name="T13" fmla="*/ 70 h 635"/>
                <a:gd name="T14" fmla="*/ 56 w 635"/>
                <a:gd name="T15" fmla="*/ 138 h 635"/>
                <a:gd name="T16" fmla="*/ 16 w 635"/>
                <a:gd name="T17" fmla="*/ 219 h 635"/>
                <a:gd name="T18" fmla="*/ 0 w 635"/>
                <a:gd name="T19" fmla="*/ 309 h 635"/>
                <a:gd name="T20" fmla="*/ 11 w 635"/>
                <a:gd name="T21" fmla="*/ 400 h 635"/>
                <a:gd name="T22" fmla="*/ 48 w 635"/>
                <a:gd name="T23" fmla="*/ 485 h 635"/>
                <a:gd name="T24" fmla="*/ 107 w 635"/>
                <a:gd name="T25" fmla="*/ 554 h 635"/>
                <a:gd name="T26" fmla="*/ 182 w 635"/>
                <a:gd name="T27" fmla="*/ 605 h 635"/>
                <a:gd name="T28" fmla="*/ 271 w 635"/>
                <a:gd name="T29" fmla="*/ 632 h 635"/>
                <a:gd name="T30" fmla="*/ 366 w 635"/>
                <a:gd name="T31" fmla="*/ 631 h 635"/>
                <a:gd name="T32" fmla="*/ 462 w 635"/>
                <a:gd name="T33" fmla="*/ 601 h 635"/>
                <a:gd name="T34" fmla="*/ 539 w 635"/>
                <a:gd name="T35" fmla="*/ 546 h 635"/>
                <a:gd name="T36" fmla="*/ 595 w 635"/>
                <a:gd name="T37" fmla="*/ 473 h 635"/>
                <a:gd name="T38" fmla="*/ 627 w 635"/>
                <a:gd name="T39" fmla="*/ 389 h 635"/>
                <a:gd name="T40" fmla="*/ 635 w 635"/>
                <a:gd name="T41" fmla="*/ 298 h 635"/>
                <a:gd name="T42" fmla="*/ 540 w 635"/>
                <a:gd name="T43" fmla="*/ 261 h 635"/>
                <a:gd name="T44" fmla="*/ 547 w 635"/>
                <a:gd name="T45" fmla="*/ 318 h 635"/>
                <a:gd name="T46" fmla="*/ 540 w 635"/>
                <a:gd name="T47" fmla="*/ 381 h 635"/>
                <a:gd name="T48" fmla="*/ 515 w 635"/>
                <a:gd name="T49" fmla="*/ 442 h 635"/>
                <a:gd name="T50" fmla="*/ 472 w 635"/>
                <a:gd name="T51" fmla="*/ 496 h 635"/>
                <a:gd name="T52" fmla="*/ 406 w 635"/>
                <a:gd name="T53" fmla="*/ 536 h 635"/>
                <a:gd name="T54" fmla="*/ 324 w 635"/>
                <a:gd name="T55" fmla="*/ 553 h 635"/>
                <a:gd name="T56" fmla="*/ 251 w 635"/>
                <a:gd name="T57" fmla="*/ 543 h 635"/>
                <a:gd name="T58" fmla="*/ 191 w 635"/>
                <a:gd name="T59" fmla="*/ 512 h 635"/>
                <a:gd name="T60" fmla="*/ 143 w 635"/>
                <a:gd name="T61" fmla="*/ 466 h 635"/>
                <a:gd name="T62" fmla="*/ 110 w 635"/>
                <a:gd name="T63" fmla="*/ 413 h 635"/>
                <a:gd name="T64" fmla="*/ 93 w 635"/>
                <a:gd name="T65" fmla="*/ 359 h 635"/>
                <a:gd name="T66" fmla="*/ 90 w 635"/>
                <a:gd name="T67" fmla="*/ 298 h 635"/>
                <a:gd name="T68" fmla="*/ 102 w 635"/>
                <a:gd name="T69" fmla="*/ 234 h 635"/>
                <a:gd name="T70" fmla="*/ 132 w 635"/>
                <a:gd name="T71" fmla="*/ 175 h 635"/>
                <a:gd name="T72" fmla="*/ 183 w 635"/>
                <a:gd name="T73" fmla="*/ 123 h 635"/>
                <a:gd name="T74" fmla="*/ 257 w 635"/>
                <a:gd name="T75" fmla="*/ 90 h 635"/>
                <a:gd name="T76" fmla="*/ 335 w 635"/>
                <a:gd name="T77" fmla="*/ 82 h 635"/>
                <a:gd name="T78" fmla="*/ 403 w 635"/>
                <a:gd name="T79" fmla="*/ 99 h 635"/>
                <a:gd name="T80" fmla="*/ 461 w 635"/>
                <a:gd name="T81" fmla="*/ 136 h 635"/>
                <a:gd name="T82" fmla="*/ 504 w 635"/>
                <a:gd name="T83" fmla="*/ 184 h 635"/>
                <a:gd name="T84" fmla="*/ 533 w 635"/>
                <a:gd name="T85" fmla="*/ 241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5"/>
                <a:gd name="T130" fmla="*/ 0 h 635"/>
                <a:gd name="T131" fmla="*/ 635 w 635"/>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5" h="635">
                  <a:moveTo>
                    <a:pt x="625" y="237"/>
                  </a:moveTo>
                  <a:lnTo>
                    <a:pt x="615" y="207"/>
                  </a:lnTo>
                  <a:lnTo>
                    <a:pt x="603" y="177"/>
                  </a:lnTo>
                  <a:lnTo>
                    <a:pt x="587" y="150"/>
                  </a:lnTo>
                  <a:lnTo>
                    <a:pt x="570" y="125"/>
                  </a:lnTo>
                  <a:lnTo>
                    <a:pt x="551" y="100"/>
                  </a:lnTo>
                  <a:lnTo>
                    <a:pt x="529" y="79"/>
                  </a:lnTo>
                  <a:lnTo>
                    <a:pt x="505" y="60"/>
                  </a:lnTo>
                  <a:lnTo>
                    <a:pt x="480" y="44"/>
                  </a:lnTo>
                  <a:lnTo>
                    <a:pt x="453" y="29"/>
                  </a:lnTo>
                  <a:lnTo>
                    <a:pt x="424" y="18"/>
                  </a:lnTo>
                  <a:lnTo>
                    <a:pt x="395" y="9"/>
                  </a:lnTo>
                  <a:lnTo>
                    <a:pt x="364" y="4"/>
                  </a:lnTo>
                  <a:lnTo>
                    <a:pt x="333" y="0"/>
                  </a:lnTo>
                  <a:lnTo>
                    <a:pt x="301" y="0"/>
                  </a:lnTo>
                  <a:lnTo>
                    <a:pt x="269" y="5"/>
                  </a:lnTo>
                  <a:lnTo>
                    <a:pt x="235" y="11"/>
                  </a:lnTo>
                  <a:lnTo>
                    <a:pt x="203" y="22"/>
                  </a:lnTo>
                  <a:lnTo>
                    <a:pt x="172" y="36"/>
                  </a:lnTo>
                  <a:lnTo>
                    <a:pt x="144" y="51"/>
                  </a:lnTo>
                  <a:lnTo>
                    <a:pt x="119" y="70"/>
                  </a:lnTo>
                  <a:lnTo>
                    <a:pt x="96" y="90"/>
                  </a:lnTo>
                  <a:lnTo>
                    <a:pt x="74" y="113"/>
                  </a:lnTo>
                  <a:lnTo>
                    <a:pt x="56" y="138"/>
                  </a:lnTo>
                  <a:lnTo>
                    <a:pt x="40" y="163"/>
                  </a:lnTo>
                  <a:lnTo>
                    <a:pt x="27" y="191"/>
                  </a:lnTo>
                  <a:lnTo>
                    <a:pt x="16" y="219"/>
                  </a:lnTo>
                  <a:lnTo>
                    <a:pt x="8" y="249"/>
                  </a:lnTo>
                  <a:lnTo>
                    <a:pt x="2" y="279"/>
                  </a:lnTo>
                  <a:lnTo>
                    <a:pt x="0" y="309"/>
                  </a:lnTo>
                  <a:lnTo>
                    <a:pt x="1" y="339"/>
                  </a:lnTo>
                  <a:lnTo>
                    <a:pt x="5" y="370"/>
                  </a:lnTo>
                  <a:lnTo>
                    <a:pt x="11" y="400"/>
                  </a:lnTo>
                  <a:lnTo>
                    <a:pt x="20" y="430"/>
                  </a:lnTo>
                  <a:lnTo>
                    <a:pt x="32" y="458"/>
                  </a:lnTo>
                  <a:lnTo>
                    <a:pt x="48" y="485"/>
                  </a:lnTo>
                  <a:lnTo>
                    <a:pt x="66" y="510"/>
                  </a:lnTo>
                  <a:lnTo>
                    <a:pt x="84" y="533"/>
                  </a:lnTo>
                  <a:lnTo>
                    <a:pt x="107" y="554"/>
                  </a:lnTo>
                  <a:lnTo>
                    <a:pt x="130" y="574"/>
                  </a:lnTo>
                  <a:lnTo>
                    <a:pt x="155" y="591"/>
                  </a:lnTo>
                  <a:lnTo>
                    <a:pt x="182" y="605"/>
                  </a:lnTo>
                  <a:lnTo>
                    <a:pt x="211" y="616"/>
                  </a:lnTo>
                  <a:lnTo>
                    <a:pt x="240" y="625"/>
                  </a:lnTo>
                  <a:lnTo>
                    <a:pt x="271" y="632"/>
                  </a:lnTo>
                  <a:lnTo>
                    <a:pt x="302" y="635"/>
                  </a:lnTo>
                  <a:lnTo>
                    <a:pt x="334" y="634"/>
                  </a:lnTo>
                  <a:lnTo>
                    <a:pt x="366" y="631"/>
                  </a:lnTo>
                  <a:lnTo>
                    <a:pt x="400" y="624"/>
                  </a:lnTo>
                  <a:lnTo>
                    <a:pt x="432" y="614"/>
                  </a:lnTo>
                  <a:lnTo>
                    <a:pt x="462" y="601"/>
                  </a:lnTo>
                  <a:lnTo>
                    <a:pt x="490" y="584"/>
                  </a:lnTo>
                  <a:lnTo>
                    <a:pt x="515" y="566"/>
                  </a:lnTo>
                  <a:lnTo>
                    <a:pt x="539" y="546"/>
                  </a:lnTo>
                  <a:lnTo>
                    <a:pt x="560" y="523"/>
                  </a:lnTo>
                  <a:lnTo>
                    <a:pt x="578" y="499"/>
                  </a:lnTo>
                  <a:lnTo>
                    <a:pt x="595" y="473"/>
                  </a:lnTo>
                  <a:lnTo>
                    <a:pt x="608" y="446"/>
                  </a:lnTo>
                  <a:lnTo>
                    <a:pt x="620" y="418"/>
                  </a:lnTo>
                  <a:lnTo>
                    <a:pt x="627" y="389"/>
                  </a:lnTo>
                  <a:lnTo>
                    <a:pt x="633" y="359"/>
                  </a:lnTo>
                  <a:lnTo>
                    <a:pt x="635" y="329"/>
                  </a:lnTo>
                  <a:lnTo>
                    <a:pt x="635" y="298"/>
                  </a:lnTo>
                  <a:lnTo>
                    <a:pt x="632" y="268"/>
                  </a:lnTo>
                  <a:lnTo>
                    <a:pt x="625" y="237"/>
                  </a:lnTo>
                  <a:close/>
                  <a:moveTo>
                    <a:pt x="540" y="261"/>
                  </a:moveTo>
                  <a:lnTo>
                    <a:pt x="543" y="279"/>
                  </a:lnTo>
                  <a:lnTo>
                    <a:pt x="546" y="298"/>
                  </a:lnTo>
                  <a:lnTo>
                    <a:pt x="547" y="318"/>
                  </a:lnTo>
                  <a:lnTo>
                    <a:pt x="546" y="339"/>
                  </a:lnTo>
                  <a:lnTo>
                    <a:pt x="544" y="360"/>
                  </a:lnTo>
                  <a:lnTo>
                    <a:pt x="540" y="381"/>
                  </a:lnTo>
                  <a:lnTo>
                    <a:pt x="534" y="402"/>
                  </a:lnTo>
                  <a:lnTo>
                    <a:pt x="525" y="422"/>
                  </a:lnTo>
                  <a:lnTo>
                    <a:pt x="515" y="442"/>
                  </a:lnTo>
                  <a:lnTo>
                    <a:pt x="503" y="462"/>
                  </a:lnTo>
                  <a:lnTo>
                    <a:pt x="489" y="480"/>
                  </a:lnTo>
                  <a:lnTo>
                    <a:pt x="472" y="496"/>
                  </a:lnTo>
                  <a:lnTo>
                    <a:pt x="452" y="512"/>
                  </a:lnTo>
                  <a:lnTo>
                    <a:pt x="431" y="525"/>
                  </a:lnTo>
                  <a:lnTo>
                    <a:pt x="406" y="536"/>
                  </a:lnTo>
                  <a:lnTo>
                    <a:pt x="379" y="545"/>
                  </a:lnTo>
                  <a:lnTo>
                    <a:pt x="351" y="551"/>
                  </a:lnTo>
                  <a:lnTo>
                    <a:pt x="324" y="553"/>
                  </a:lnTo>
                  <a:lnTo>
                    <a:pt x="299" y="553"/>
                  </a:lnTo>
                  <a:lnTo>
                    <a:pt x="274" y="550"/>
                  </a:lnTo>
                  <a:lnTo>
                    <a:pt x="251" y="543"/>
                  </a:lnTo>
                  <a:lnTo>
                    <a:pt x="230" y="535"/>
                  </a:lnTo>
                  <a:lnTo>
                    <a:pt x="210" y="524"/>
                  </a:lnTo>
                  <a:lnTo>
                    <a:pt x="191" y="512"/>
                  </a:lnTo>
                  <a:lnTo>
                    <a:pt x="173" y="499"/>
                  </a:lnTo>
                  <a:lnTo>
                    <a:pt x="158" y="483"/>
                  </a:lnTo>
                  <a:lnTo>
                    <a:pt x="143" y="466"/>
                  </a:lnTo>
                  <a:lnTo>
                    <a:pt x="130" y="450"/>
                  </a:lnTo>
                  <a:lnTo>
                    <a:pt x="120" y="432"/>
                  </a:lnTo>
                  <a:lnTo>
                    <a:pt x="110" y="413"/>
                  </a:lnTo>
                  <a:lnTo>
                    <a:pt x="102" y="395"/>
                  </a:lnTo>
                  <a:lnTo>
                    <a:pt x="97" y="377"/>
                  </a:lnTo>
                  <a:lnTo>
                    <a:pt x="93" y="359"/>
                  </a:lnTo>
                  <a:lnTo>
                    <a:pt x="90" y="339"/>
                  </a:lnTo>
                  <a:lnTo>
                    <a:pt x="89" y="319"/>
                  </a:lnTo>
                  <a:lnTo>
                    <a:pt x="90" y="298"/>
                  </a:lnTo>
                  <a:lnTo>
                    <a:pt x="92" y="277"/>
                  </a:lnTo>
                  <a:lnTo>
                    <a:pt x="97" y="256"/>
                  </a:lnTo>
                  <a:lnTo>
                    <a:pt x="102" y="234"/>
                  </a:lnTo>
                  <a:lnTo>
                    <a:pt x="110" y="213"/>
                  </a:lnTo>
                  <a:lnTo>
                    <a:pt x="120" y="193"/>
                  </a:lnTo>
                  <a:lnTo>
                    <a:pt x="132" y="175"/>
                  </a:lnTo>
                  <a:lnTo>
                    <a:pt x="148" y="156"/>
                  </a:lnTo>
                  <a:lnTo>
                    <a:pt x="164" y="139"/>
                  </a:lnTo>
                  <a:lnTo>
                    <a:pt x="183" y="123"/>
                  </a:lnTo>
                  <a:lnTo>
                    <a:pt x="205" y="110"/>
                  </a:lnTo>
                  <a:lnTo>
                    <a:pt x="230" y="99"/>
                  </a:lnTo>
                  <a:lnTo>
                    <a:pt x="257" y="90"/>
                  </a:lnTo>
                  <a:lnTo>
                    <a:pt x="284" y="85"/>
                  </a:lnTo>
                  <a:lnTo>
                    <a:pt x="310" y="82"/>
                  </a:lnTo>
                  <a:lnTo>
                    <a:pt x="335" y="82"/>
                  </a:lnTo>
                  <a:lnTo>
                    <a:pt x="359" y="86"/>
                  </a:lnTo>
                  <a:lnTo>
                    <a:pt x="382" y="91"/>
                  </a:lnTo>
                  <a:lnTo>
                    <a:pt x="403" y="99"/>
                  </a:lnTo>
                  <a:lnTo>
                    <a:pt x="424" y="110"/>
                  </a:lnTo>
                  <a:lnTo>
                    <a:pt x="443" y="121"/>
                  </a:lnTo>
                  <a:lnTo>
                    <a:pt x="461" y="136"/>
                  </a:lnTo>
                  <a:lnTo>
                    <a:pt x="476" y="151"/>
                  </a:lnTo>
                  <a:lnTo>
                    <a:pt x="491" y="167"/>
                  </a:lnTo>
                  <a:lnTo>
                    <a:pt x="504" y="184"/>
                  </a:lnTo>
                  <a:lnTo>
                    <a:pt x="515" y="203"/>
                  </a:lnTo>
                  <a:lnTo>
                    <a:pt x="525" y="222"/>
                  </a:lnTo>
                  <a:lnTo>
                    <a:pt x="533" y="241"/>
                  </a:lnTo>
                  <a:lnTo>
                    <a:pt x="540" y="26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5" name="Freeform 9"/>
            <p:cNvSpPr>
              <a:spLocks noEditPoints="1"/>
            </p:cNvSpPr>
            <p:nvPr/>
          </p:nvSpPr>
          <p:spPr bwMode="auto">
            <a:xfrm>
              <a:off x="821" y="145"/>
              <a:ext cx="68" cy="78"/>
            </a:xfrm>
            <a:custGeom>
              <a:avLst/>
              <a:gdLst>
                <a:gd name="T0" fmla="*/ 543 w 543"/>
                <a:gd name="T1" fmla="*/ 593 h 631"/>
                <a:gd name="T2" fmla="*/ 269 w 543"/>
                <a:gd name="T3" fmla="*/ 0 h 631"/>
                <a:gd name="T4" fmla="*/ 189 w 543"/>
                <a:gd name="T5" fmla="*/ 6 h 631"/>
                <a:gd name="T6" fmla="*/ 0 w 543"/>
                <a:gd name="T7" fmla="*/ 631 h 631"/>
                <a:gd name="T8" fmla="*/ 94 w 543"/>
                <a:gd name="T9" fmla="*/ 624 h 631"/>
                <a:gd name="T10" fmla="*/ 149 w 543"/>
                <a:gd name="T11" fmla="*/ 440 h 631"/>
                <a:gd name="T12" fmla="*/ 368 w 543"/>
                <a:gd name="T13" fmla="*/ 426 h 631"/>
                <a:gd name="T14" fmla="*/ 448 w 543"/>
                <a:gd name="T15" fmla="*/ 600 h 631"/>
                <a:gd name="T16" fmla="*/ 543 w 543"/>
                <a:gd name="T17" fmla="*/ 593 h 631"/>
                <a:gd name="T18" fmla="*/ 175 w 543"/>
                <a:gd name="T19" fmla="*/ 357 h 631"/>
                <a:gd name="T20" fmla="*/ 237 w 543"/>
                <a:gd name="T21" fmla="*/ 118 h 631"/>
                <a:gd name="T22" fmla="*/ 238 w 543"/>
                <a:gd name="T23" fmla="*/ 118 h 631"/>
                <a:gd name="T24" fmla="*/ 331 w 543"/>
                <a:gd name="T25" fmla="*/ 346 h 631"/>
                <a:gd name="T26" fmla="*/ 175 w 543"/>
                <a:gd name="T27" fmla="*/ 357 h 6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43"/>
                <a:gd name="T43" fmla="*/ 0 h 631"/>
                <a:gd name="T44" fmla="*/ 543 w 543"/>
                <a:gd name="T45" fmla="*/ 631 h 6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43" h="631">
                  <a:moveTo>
                    <a:pt x="543" y="593"/>
                  </a:moveTo>
                  <a:lnTo>
                    <a:pt x="269" y="0"/>
                  </a:lnTo>
                  <a:lnTo>
                    <a:pt x="189" y="6"/>
                  </a:lnTo>
                  <a:lnTo>
                    <a:pt x="0" y="631"/>
                  </a:lnTo>
                  <a:lnTo>
                    <a:pt x="94" y="624"/>
                  </a:lnTo>
                  <a:lnTo>
                    <a:pt x="149" y="440"/>
                  </a:lnTo>
                  <a:lnTo>
                    <a:pt x="368" y="426"/>
                  </a:lnTo>
                  <a:lnTo>
                    <a:pt x="448" y="600"/>
                  </a:lnTo>
                  <a:lnTo>
                    <a:pt x="543" y="593"/>
                  </a:lnTo>
                  <a:close/>
                  <a:moveTo>
                    <a:pt x="175" y="357"/>
                  </a:moveTo>
                  <a:lnTo>
                    <a:pt x="237" y="118"/>
                  </a:lnTo>
                  <a:lnTo>
                    <a:pt x="238" y="118"/>
                  </a:lnTo>
                  <a:lnTo>
                    <a:pt x="331" y="346"/>
                  </a:lnTo>
                  <a:lnTo>
                    <a:pt x="175" y="35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6" name="Freeform 10"/>
            <p:cNvSpPr>
              <a:spLocks/>
            </p:cNvSpPr>
            <p:nvPr/>
          </p:nvSpPr>
          <p:spPr bwMode="auto">
            <a:xfrm>
              <a:off x="898" y="144"/>
              <a:ext cx="75" cy="79"/>
            </a:xfrm>
            <a:custGeom>
              <a:avLst/>
              <a:gdLst>
                <a:gd name="T0" fmla="*/ 594 w 605"/>
                <a:gd name="T1" fmla="*/ 164 h 634"/>
                <a:gd name="T2" fmla="*/ 566 w 605"/>
                <a:gd name="T3" fmla="*/ 121 h 634"/>
                <a:gd name="T4" fmla="*/ 537 w 605"/>
                <a:gd name="T5" fmla="*/ 89 h 634"/>
                <a:gd name="T6" fmla="*/ 495 w 605"/>
                <a:gd name="T7" fmla="*/ 56 h 634"/>
                <a:gd name="T8" fmla="*/ 446 w 605"/>
                <a:gd name="T9" fmla="*/ 28 h 634"/>
                <a:gd name="T10" fmla="*/ 399 w 605"/>
                <a:gd name="T11" fmla="*/ 11 h 634"/>
                <a:gd name="T12" fmla="*/ 338 w 605"/>
                <a:gd name="T13" fmla="*/ 1 h 634"/>
                <a:gd name="T14" fmla="*/ 274 w 605"/>
                <a:gd name="T15" fmla="*/ 2 h 634"/>
                <a:gd name="T16" fmla="*/ 214 w 605"/>
                <a:gd name="T17" fmla="*/ 17 h 634"/>
                <a:gd name="T18" fmla="*/ 159 w 605"/>
                <a:gd name="T19" fmla="*/ 41 h 634"/>
                <a:gd name="T20" fmla="*/ 110 w 605"/>
                <a:gd name="T21" fmla="*/ 75 h 634"/>
                <a:gd name="T22" fmla="*/ 68 w 605"/>
                <a:gd name="T23" fmla="*/ 119 h 634"/>
                <a:gd name="T24" fmla="*/ 35 w 605"/>
                <a:gd name="T25" fmla="*/ 170 h 634"/>
                <a:gd name="T26" fmla="*/ 12 w 605"/>
                <a:gd name="T27" fmla="*/ 229 h 634"/>
                <a:gd name="T28" fmla="*/ 1 w 605"/>
                <a:gd name="T29" fmla="*/ 293 h 634"/>
                <a:gd name="T30" fmla="*/ 3 w 605"/>
                <a:gd name="T31" fmla="*/ 356 h 634"/>
                <a:gd name="T32" fmla="*/ 17 w 605"/>
                <a:gd name="T33" fmla="*/ 417 h 634"/>
                <a:gd name="T34" fmla="*/ 42 w 605"/>
                <a:gd name="T35" fmla="*/ 473 h 634"/>
                <a:gd name="T36" fmla="*/ 77 w 605"/>
                <a:gd name="T37" fmla="*/ 523 h 634"/>
                <a:gd name="T38" fmla="*/ 121 w 605"/>
                <a:gd name="T39" fmla="*/ 566 h 634"/>
                <a:gd name="T40" fmla="*/ 172 w 605"/>
                <a:gd name="T41" fmla="*/ 599 h 634"/>
                <a:gd name="T42" fmla="*/ 229 w 605"/>
                <a:gd name="T43" fmla="*/ 623 h 634"/>
                <a:gd name="T44" fmla="*/ 292 w 605"/>
                <a:gd name="T45" fmla="*/ 634 h 634"/>
                <a:gd name="T46" fmla="*/ 367 w 605"/>
                <a:gd name="T47" fmla="*/ 630 h 634"/>
                <a:gd name="T48" fmla="*/ 443 w 605"/>
                <a:gd name="T49" fmla="*/ 607 h 634"/>
                <a:gd name="T50" fmla="*/ 499 w 605"/>
                <a:gd name="T51" fmla="*/ 576 h 634"/>
                <a:gd name="T52" fmla="*/ 533 w 605"/>
                <a:gd name="T53" fmla="*/ 547 h 634"/>
                <a:gd name="T54" fmla="*/ 565 w 605"/>
                <a:gd name="T55" fmla="*/ 511 h 634"/>
                <a:gd name="T56" fmla="*/ 471 w 605"/>
                <a:gd name="T57" fmla="*/ 483 h 634"/>
                <a:gd name="T58" fmla="*/ 433 w 605"/>
                <a:gd name="T59" fmla="*/ 514 h 634"/>
                <a:gd name="T60" fmla="*/ 392 w 605"/>
                <a:gd name="T61" fmla="*/ 536 h 634"/>
                <a:gd name="T62" fmla="*/ 347 w 605"/>
                <a:gd name="T63" fmla="*/ 549 h 634"/>
                <a:gd name="T64" fmla="*/ 299 w 605"/>
                <a:gd name="T65" fmla="*/ 552 h 634"/>
                <a:gd name="T66" fmla="*/ 254 w 605"/>
                <a:gd name="T67" fmla="*/ 544 h 634"/>
                <a:gd name="T68" fmla="*/ 214 w 605"/>
                <a:gd name="T69" fmla="*/ 527 h 634"/>
                <a:gd name="T70" fmla="*/ 178 w 605"/>
                <a:gd name="T71" fmla="*/ 503 h 634"/>
                <a:gd name="T72" fmla="*/ 147 w 605"/>
                <a:gd name="T73" fmla="*/ 472 h 634"/>
                <a:gd name="T74" fmla="*/ 120 w 605"/>
                <a:gd name="T75" fmla="*/ 435 h 634"/>
                <a:gd name="T76" fmla="*/ 102 w 605"/>
                <a:gd name="T77" fmla="*/ 393 h 634"/>
                <a:gd name="T78" fmla="*/ 91 w 605"/>
                <a:gd name="T79" fmla="*/ 347 h 634"/>
                <a:gd name="T80" fmla="*/ 90 w 605"/>
                <a:gd name="T81" fmla="*/ 300 h 634"/>
                <a:gd name="T82" fmla="*/ 98 w 605"/>
                <a:gd name="T83" fmla="*/ 253 h 634"/>
                <a:gd name="T84" fmla="*/ 115 w 605"/>
                <a:gd name="T85" fmla="*/ 210 h 634"/>
                <a:gd name="T86" fmla="*/ 138 w 605"/>
                <a:gd name="T87" fmla="*/ 172 h 634"/>
                <a:gd name="T88" fmla="*/ 168 w 605"/>
                <a:gd name="T89" fmla="*/ 140 h 634"/>
                <a:gd name="T90" fmla="*/ 203 w 605"/>
                <a:gd name="T91" fmla="*/ 113 h 634"/>
                <a:gd name="T92" fmla="*/ 243 w 605"/>
                <a:gd name="T93" fmla="*/ 94 h 634"/>
                <a:gd name="T94" fmla="*/ 287 w 605"/>
                <a:gd name="T95" fmla="*/ 84 h 634"/>
                <a:gd name="T96" fmla="*/ 333 w 605"/>
                <a:gd name="T97" fmla="*/ 82 h 634"/>
                <a:gd name="T98" fmla="*/ 368 w 605"/>
                <a:gd name="T99" fmla="*/ 88 h 634"/>
                <a:gd name="T100" fmla="*/ 424 w 605"/>
                <a:gd name="T101" fmla="*/ 111 h 634"/>
                <a:gd name="T102" fmla="*/ 465 w 605"/>
                <a:gd name="T103" fmla="*/ 141 h 634"/>
                <a:gd name="T104" fmla="*/ 499 w 605"/>
                <a:gd name="T105" fmla="*/ 180 h 6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5"/>
                <a:gd name="T160" fmla="*/ 0 h 634"/>
                <a:gd name="T161" fmla="*/ 605 w 605"/>
                <a:gd name="T162" fmla="*/ 634 h 63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5" h="634">
                  <a:moveTo>
                    <a:pt x="605" y="188"/>
                  </a:moveTo>
                  <a:lnTo>
                    <a:pt x="594" y="164"/>
                  </a:lnTo>
                  <a:lnTo>
                    <a:pt x="576" y="137"/>
                  </a:lnTo>
                  <a:lnTo>
                    <a:pt x="566" y="121"/>
                  </a:lnTo>
                  <a:lnTo>
                    <a:pt x="553" y="105"/>
                  </a:lnTo>
                  <a:lnTo>
                    <a:pt x="537" y="89"/>
                  </a:lnTo>
                  <a:lnTo>
                    <a:pt x="519" y="73"/>
                  </a:lnTo>
                  <a:lnTo>
                    <a:pt x="495" y="56"/>
                  </a:lnTo>
                  <a:lnTo>
                    <a:pt x="471" y="40"/>
                  </a:lnTo>
                  <a:lnTo>
                    <a:pt x="446" y="28"/>
                  </a:lnTo>
                  <a:lnTo>
                    <a:pt x="422" y="19"/>
                  </a:lnTo>
                  <a:lnTo>
                    <a:pt x="399" y="11"/>
                  </a:lnTo>
                  <a:lnTo>
                    <a:pt x="377" y="7"/>
                  </a:lnTo>
                  <a:lnTo>
                    <a:pt x="338" y="1"/>
                  </a:lnTo>
                  <a:lnTo>
                    <a:pt x="305" y="0"/>
                  </a:lnTo>
                  <a:lnTo>
                    <a:pt x="274" y="2"/>
                  </a:lnTo>
                  <a:lnTo>
                    <a:pt x="244" y="8"/>
                  </a:lnTo>
                  <a:lnTo>
                    <a:pt x="214" y="17"/>
                  </a:lnTo>
                  <a:lnTo>
                    <a:pt x="187" y="28"/>
                  </a:lnTo>
                  <a:lnTo>
                    <a:pt x="159" y="41"/>
                  </a:lnTo>
                  <a:lnTo>
                    <a:pt x="133" y="57"/>
                  </a:lnTo>
                  <a:lnTo>
                    <a:pt x="110" y="75"/>
                  </a:lnTo>
                  <a:lnTo>
                    <a:pt x="88" y="97"/>
                  </a:lnTo>
                  <a:lnTo>
                    <a:pt x="68" y="119"/>
                  </a:lnTo>
                  <a:lnTo>
                    <a:pt x="50" y="144"/>
                  </a:lnTo>
                  <a:lnTo>
                    <a:pt x="35" y="170"/>
                  </a:lnTo>
                  <a:lnTo>
                    <a:pt x="22" y="199"/>
                  </a:lnTo>
                  <a:lnTo>
                    <a:pt x="12" y="229"/>
                  </a:lnTo>
                  <a:lnTo>
                    <a:pt x="6" y="260"/>
                  </a:lnTo>
                  <a:lnTo>
                    <a:pt x="1" y="293"/>
                  </a:lnTo>
                  <a:lnTo>
                    <a:pt x="0" y="325"/>
                  </a:lnTo>
                  <a:lnTo>
                    <a:pt x="3" y="356"/>
                  </a:lnTo>
                  <a:lnTo>
                    <a:pt x="9" y="387"/>
                  </a:lnTo>
                  <a:lnTo>
                    <a:pt x="17" y="417"/>
                  </a:lnTo>
                  <a:lnTo>
                    <a:pt x="29" y="446"/>
                  </a:lnTo>
                  <a:lnTo>
                    <a:pt x="42" y="473"/>
                  </a:lnTo>
                  <a:lnTo>
                    <a:pt x="59" y="500"/>
                  </a:lnTo>
                  <a:lnTo>
                    <a:pt x="77" y="523"/>
                  </a:lnTo>
                  <a:lnTo>
                    <a:pt x="98" y="546"/>
                  </a:lnTo>
                  <a:lnTo>
                    <a:pt x="121" y="566"/>
                  </a:lnTo>
                  <a:lnTo>
                    <a:pt x="146" y="584"/>
                  </a:lnTo>
                  <a:lnTo>
                    <a:pt x="172" y="599"/>
                  </a:lnTo>
                  <a:lnTo>
                    <a:pt x="200" y="613"/>
                  </a:lnTo>
                  <a:lnTo>
                    <a:pt x="229" y="623"/>
                  </a:lnTo>
                  <a:lnTo>
                    <a:pt x="260" y="629"/>
                  </a:lnTo>
                  <a:lnTo>
                    <a:pt x="292" y="634"/>
                  </a:lnTo>
                  <a:lnTo>
                    <a:pt x="329" y="634"/>
                  </a:lnTo>
                  <a:lnTo>
                    <a:pt x="367" y="630"/>
                  </a:lnTo>
                  <a:lnTo>
                    <a:pt x="404" y="622"/>
                  </a:lnTo>
                  <a:lnTo>
                    <a:pt x="443" y="607"/>
                  </a:lnTo>
                  <a:lnTo>
                    <a:pt x="481" y="588"/>
                  </a:lnTo>
                  <a:lnTo>
                    <a:pt x="499" y="576"/>
                  </a:lnTo>
                  <a:lnTo>
                    <a:pt x="516" y="562"/>
                  </a:lnTo>
                  <a:lnTo>
                    <a:pt x="533" y="547"/>
                  </a:lnTo>
                  <a:lnTo>
                    <a:pt x="550" y="529"/>
                  </a:lnTo>
                  <a:lnTo>
                    <a:pt x="565" y="511"/>
                  </a:lnTo>
                  <a:lnTo>
                    <a:pt x="580" y="491"/>
                  </a:lnTo>
                  <a:lnTo>
                    <a:pt x="471" y="483"/>
                  </a:lnTo>
                  <a:lnTo>
                    <a:pt x="453" y="500"/>
                  </a:lnTo>
                  <a:lnTo>
                    <a:pt x="433" y="514"/>
                  </a:lnTo>
                  <a:lnTo>
                    <a:pt x="413" y="526"/>
                  </a:lnTo>
                  <a:lnTo>
                    <a:pt x="392" y="536"/>
                  </a:lnTo>
                  <a:lnTo>
                    <a:pt x="369" y="544"/>
                  </a:lnTo>
                  <a:lnTo>
                    <a:pt x="347" y="549"/>
                  </a:lnTo>
                  <a:lnTo>
                    <a:pt x="322" y="552"/>
                  </a:lnTo>
                  <a:lnTo>
                    <a:pt x="299" y="552"/>
                  </a:lnTo>
                  <a:lnTo>
                    <a:pt x="277" y="549"/>
                  </a:lnTo>
                  <a:lnTo>
                    <a:pt x="254" y="544"/>
                  </a:lnTo>
                  <a:lnTo>
                    <a:pt x="234" y="537"/>
                  </a:lnTo>
                  <a:lnTo>
                    <a:pt x="214" y="527"/>
                  </a:lnTo>
                  <a:lnTo>
                    <a:pt x="196" y="516"/>
                  </a:lnTo>
                  <a:lnTo>
                    <a:pt x="178" y="503"/>
                  </a:lnTo>
                  <a:lnTo>
                    <a:pt x="161" y="488"/>
                  </a:lnTo>
                  <a:lnTo>
                    <a:pt x="147" y="472"/>
                  </a:lnTo>
                  <a:lnTo>
                    <a:pt x="132" y="454"/>
                  </a:lnTo>
                  <a:lnTo>
                    <a:pt x="120" y="435"/>
                  </a:lnTo>
                  <a:lnTo>
                    <a:pt x="110" y="414"/>
                  </a:lnTo>
                  <a:lnTo>
                    <a:pt x="102" y="393"/>
                  </a:lnTo>
                  <a:lnTo>
                    <a:pt x="96" y="371"/>
                  </a:lnTo>
                  <a:lnTo>
                    <a:pt x="91" y="347"/>
                  </a:lnTo>
                  <a:lnTo>
                    <a:pt x="90" y="324"/>
                  </a:lnTo>
                  <a:lnTo>
                    <a:pt x="90" y="300"/>
                  </a:lnTo>
                  <a:lnTo>
                    <a:pt x="93" y="276"/>
                  </a:lnTo>
                  <a:lnTo>
                    <a:pt x="98" y="253"/>
                  </a:lnTo>
                  <a:lnTo>
                    <a:pt x="105" y="231"/>
                  </a:lnTo>
                  <a:lnTo>
                    <a:pt x="115" y="210"/>
                  </a:lnTo>
                  <a:lnTo>
                    <a:pt x="124" y="191"/>
                  </a:lnTo>
                  <a:lnTo>
                    <a:pt x="138" y="172"/>
                  </a:lnTo>
                  <a:lnTo>
                    <a:pt x="152" y="155"/>
                  </a:lnTo>
                  <a:lnTo>
                    <a:pt x="168" y="140"/>
                  </a:lnTo>
                  <a:lnTo>
                    <a:pt x="184" y="125"/>
                  </a:lnTo>
                  <a:lnTo>
                    <a:pt x="203" y="113"/>
                  </a:lnTo>
                  <a:lnTo>
                    <a:pt x="222" y="103"/>
                  </a:lnTo>
                  <a:lnTo>
                    <a:pt x="243" y="94"/>
                  </a:lnTo>
                  <a:lnTo>
                    <a:pt x="264" y="88"/>
                  </a:lnTo>
                  <a:lnTo>
                    <a:pt x="287" y="84"/>
                  </a:lnTo>
                  <a:lnTo>
                    <a:pt x="310" y="82"/>
                  </a:lnTo>
                  <a:lnTo>
                    <a:pt x="333" y="82"/>
                  </a:lnTo>
                  <a:lnTo>
                    <a:pt x="351" y="84"/>
                  </a:lnTo>
                  <a:lnTo>
                    <a:pt x="368" y="88"/>
                  </a:lnTo>
                  <a:lnTo>
                    <a:pt x="399" y="98"/>
                  </a:lnTo>
                  <a:lnTo>
                    <a:pt x="424" y="111"/>
                  </a:lnTo>
                  <a:lnTo>
                    <a:pt x="446" y="125"/>
                  </a:lnTo>
                  <a:lnTo>
                    <a:pt x="465" y="141"/>
                  </a:lnTo>
                  <a:lnTo>
                    <a:pt x="480" y="157"/>
                  </a:lnTo>
                  <a:lnTo>
                    <a:pt x="499" y="180"/>
                  </a:lnTo>
                  <a:lnTo>
                    <a:pt x="605" y="18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7" name="Freeform 11"/>
            <p:cNvSpPr>
              <a:spLocks/>
            </p:cNvSpPr>
            <p:nvPr/>
          </p:nvSpPr>
          <p:spPr bwMode="auto">
            <a:xfrm>
              <a:off x="982" y="155"/>
              <a:ext cx="28" cy="77"/>
            </a:xfrm>
            <a:custGeom>
              <a:avLst/>
              <a:gdLst>
                <a:gd name="T0" fmla="*/ 87 w 224"/>
                <a:gd name="T1" fmla="*/ 615 h 615"/>
                <a:gd name="T2" fmla="*/ 224 w 224"/>
                <a:gd name="T3" fmla="*/ 20 h 615"/>
                <a:gd name="T4" fmla="*/ 138 w 224"/>
                <a:gd name="T5" fmla="*/ 0 h 615"/>
                <a:gd name="T6" fmla="*/ 0 w 224"/>
                <a:gd name="T7" fmla="*/ 595 h 615"/>
                <a:gd name="T8" fmla="*/ 87 w 224"/>
                <a:gd name="T9" fmla="*/ 615 h 615"/>
                <a:gd name="T10" fmla="*/ 0 60000 65536"/>
                <a:gd name="T11" fmla="*/ 0 60000 65536"/>
                <a:gd name="T12" fmla="*/ 0 60000 65536"/>
                <a:gd name="T13" fmla="*/ 0 60000 65536"/>
                <a:gd name="T14" fmla="*/ 0 60000 65536"/>
                <a:gd name="T15" fmla="*/ 0 w 224"/>
                <a:gd name="T16" fmla="*/ 0 h 615"/>
                <a:gd name="T17" fmla="*/ 224 w 224"/>
                <a:gd name="T18" fmla="*/ 615 h 615"/>
              </a:gdLst>
              <a:ahLst/>
              <a:cxnLst>
                <a:cxn ang="T10">
                  <a:pos x="T0" y="T1"/>
                </a:cxn>
                <a:cxn ang="T11">
                  <a:pos x="T2" y="T3"/>
                </a:cxn>
                <a:cxn ang="T12">
                  <a:pos x="T4" y="T5"/>
                </a:cxn>
                <a:cxn ang="T13">
                  <a:pos x="T6" y="T7"/>
                </a:cxn>
                <a:cxn ang="T14">
                  <a:pos x="T8" y="T9"/>
                </a:cxn>
              </a:cxnLst>
              <a:rect l="T15" t="T16" r="T17" b="T18"/>
              <a:pathLst>
                <a:path w="224" h="615">
                  <a:moveTo>
                    <a:pt x="87" y="615"/>
                  </a:moveTo>
                  <a:lnTo>
                    <a:pt x="224" y="20"/>
                  </a:lnTo>
                  <a:lnTo>
                    <a:pt x="138" y="0"/>
                  </a:lnTo>
                  <a:lnTo>
                    <a:pt x="0" y="595"/>
                  </a:lnTo>
                  <a:lnTo>
                    <a:pt x="87" y="6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8" name="Freeform 12"/>
            <p:cNvSpPr>
              <a:spLocks noEditPoints="1"/>
            </p:cNvSpPr>
            <p:nvPr/>
          </p:nvSpPr>
          <p:spPr bwMode="auto">
            <a:xfrm>
              <a:off x="1039" y="198"/>
              <a:ext cx="30" cy="30"/>
            </a:xfrm>
            <a:custGeom>
              <a:avLst/>
              <a:gdLst>
                <a:gd name="T0" fmla="*/ 82 w 237"/>
                <a:gd name="T1" fmla="*/ 177 h 236"/>
                <a:gd name="T2" fmla="*/ 63 w 237"/>
                <a:gd name="T3" fmla="*/ 158 h 236"/>
                <a:gd name="T4" fmla="*/ 53 w 237"/>
                <a:gd name="T5" fmla="*/ 133 h 236"/>
                <a:gd name="T6" fmla="*/ 53 w 237"/>
                <a:gd name="T7" fmla="*/ 107 h 236"/>
                <a:gd name="T8" fmla="*/ 62 w 237"/>
                <a:gd name="T9" fmla="*/ 81 h 236"/>
                <a:gd name="T10" fmla="*/ 81 w 237"/>
                <a:gd name="T11" fmla="*/ 62 h 236"/>
                <a:gd name="T12" fmla="*/ 104 w 237"/>
                <a:gd name="T13" fmla="*/ 51 h 236"/>
                <a:gd name="T14" fmla="*/ 131 w 237"/>
                <a:gd name="T15" fmla="*/ 50 h 236"/>
                <a:gd name="T16" fmla="*/ 155 w 237"/>
                <a:gd name="T17" fmla="*/ 59 h 236"/>
                <a:gd name="T18" fmla="*/ 174 w 237"/>
                <a:gd name="T19" fmla="*/ 78 h 236"/>
                <a:gd name="T20" fmla="*/ 184 w 237"/>
                <a:gd name="T21" fmla="*/ 102 h 236"/>
                <a:gd name="T22" fmla="*/ 185 w 237"/>
                <a:gd name="T23" fmla="*/ 128 h 236"/>
                <a:gd name="T24" fmla="*/ 175 w 237"/>
                <a:gd name="T25" fmla="*/ 153 h 236"/>
                <a:gd name="T26" fmla="*/ 156 w 237"/>
                <a:gd name="T27" fmla="*/ 173 h 236"/>
                <a:gd name="T28" fmla="*/ 133 w 237"/>
                <a:gd name="T29" fmla="*/ 184 h 236"/>
                <a:gd name="T30" fmla="*/ 106 w 237"/>
                <a:gd name="T31" fmla="*/ 186 h 236"/>
                <a:gd name="T32" fmla="*/ 76 w 237"/>
                <a:gd name="T33" fmla="*/ 228 h 236"/>
                <a:gd name="T34" fmla="*/ 123 w 237"/>
                <a:gd name="T35" fmla="*/ 236 h 236"/>
                <a:gd name="T36" fmla="*/ 166 w 237"/>
                <a:gd name="T37" fmla="*/ 226 h 236"/>
                <a:gd name="T38" fmla="*/ 204 w 237"/>
                <a:gd name="T39" fmla="*/ 200 h 236"/>
                <a:gd name="T40" fmla="*/ 228 w 237"/>
                <a:gd name="T41" fmla="*/ 160 h 236"/>
                <a:gd name="T42" fmla="*/ 237 w 237"/>
                <a:gd name="T43" fmla="*/ 113 h 236"/>
                <a:gd name="T44" fmla="*/ 227 w 237"/>
                <a:gd name="T45" fmla="*/ 70 h 236"/>
                <a:gd name="T46" fmla="*/ 200 w 237"/>
                <a:gd name="T47" fmla="*/ 32 h 236"/>
                <a:gd name="T48" fmla="*/ 161 w 237"/>
                <a:gd name="T49" fmla="*/ 8 h 236"/>
                <a:gd name="T50" fmla="*/ 114 w 237"/>
                <a:gd name="T51" fmla="*/ 0 h 236"/>
                <a:gd name="T52" fmla="*/ 71 w 237"/>
                <a:gd name="T53" fmla="*/ 10 h 236"/>
                <a:gd name="T54" fmla="*/ 33 w 237"/>
                <a:gd name="T55" fmla="*/ 36 h 236"/>
                <a:gd name="T56" fmla="*/ 8 w 237"/>
                <a:gd name="T57" fmla="*/ 75 h 236"/>
                <a:gd name="T58" fmla="*/ 0 w 237"/>
                <a:gd name="T59" fmla="*/ 122 h 236"/>
                <a:gd name="T60" fmla="*/ 10 w 237"/>
                <a:gd name="T61" fmla="*/ 165 h 236"/>
                <a:gd name="T62" fmla="*/ 36 w 237"/>
                <a:gd name="T63" fmla="*/ 203 h 236"/>
                <a:gd name="T64" fmla="*/ 76 w 237"/>
                <a:gd name="T65" fmla="*/ 228 h 2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7"/>
                <a:gd name="T100" fmla="*/ 0 h 236"/>
                <a:gd name="T101" fmla="*/ 237 w 237"/>
                <a:gd name="T102" fmla="*/ 236 h 2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7" h="236">
                  <a:moveTo>
                    <a:pt x="94" y="182"/>
                  </a:moveTo>
                  <a:lnTo>
                    <a:pt x="82" y="177"/>
                  </a:lnTo>
                  <a:lnTo>
                    <a:pt x="71" y="168"/>
                  </a:lnTo>
                  <a:lnTo>
                    <a:pt x="63" y="158"/>
                  </a:lnTo>
                  <a:lnTo>
                    <a:pt x="57" y="145"/>
                  </a:lnTo>
                  <a:lnTo>
                    <a:pt x="53" y="133"/>
                  </a:lnTo>
                  <a:lnTo>
                    <a:pt x="52" y="120"/>
                  </a:lnTo>
                  <a:lnTo>
                    <a:pt x="53" y="107"/>
                  </a:lnTo>
                  <a:lnTo>
                    <a:pt x="56" y="93"/>
                  </a:lnTo>
                  <a:lnTo>
                    <a:pt x="62" y="81"/>
                  </a:lnTo>
                  <a:lnTo>
                    <a:pt x="71" y="71"/>
                  </a:lnTo>
                  <a:lnTo>
                    <a:pt x="81" y="62"/>
                  </a:lnTo>
                  <a:lnTo>
                    <a:pt x="92" y="56"/>
                  </a:lnTo>
                  <a:lnTo>
                    <a:pt x="104" y="51"/>
                  </a:lnTo>
                  <a:lnTo>
                    <a:pt x="117" y="49"/>
                  </a:lnTo>
                  <a:lnTo>
                    <a:pt x="131" y="50"/>
                  </a:lnTo>
                  <a:lnTo>
                    <a:pt x="143" y="53"/>
                  </a:lnTo>
                  <a:lnTo>
                    <a:pt x="155" y="59"/>
                  </a:lnTo>
                  <a:lnTo>
                    <a:pt x="166" y="68"/>
                  </a:lnTo>
                  <a:lnTo>
                    <a:pt x="174" y="78"/>
                  </a:lnTo>
                  <a:lnTo>
                    <a:pt x="181" y="89"/>
                  </a:lnTo>
                  <a:lnTo>
                    <a:pt x="184" y="102"/>
                  </a:lnTo>
                  <a:lnTo>
                    <a:pt x="185" y="114"/>
                  </a:lnTo>
                  <a:lnTo>
                    <a:pt x="185" y="128"/>
                  </a:lnTo>
                  <a:lnTo>
                    <a:pt x="181" y="141"/>
                  </a:lnTo>
                  <a:lnTo>
                    <a:pt x="175" y="153"/>
                  </a:lnTo>
                  <a:lnTo>
                    <a:pt x="166" y="164"/>
                  </a:lnTo>
                  <a:lnTo>
                    <a:pt x="156" y="173"/>
                  </a:lnTo>
                  <a:lnTo>
                    <a:pt x="145" y="180"/>
                  </a:lnTo>
                  <a:lnTo>
                    <a:pt x="133" y="184"/>
                  </a:lnTo>
                  <a:lnTo>
                    <a:pt x="119" y="186"/>
                  </a:lnTo>
                  <a:lnTo>
                    <a:pt x="106" y="186"/>
                  </a:lnTo>
                  <a:lnTo>
                    <a:pt x="94" y="182"/>
                  </a:lnTo>
                  <a:close/>
                  <a:moveTo>
                    <a:pt x="76" y="228"/>
                  </a:moveTo>
                  <a:lnTo>
                    <a:pt x="99" y="234"/>
                  </a:lnTo>
                  <a:lnTo>
                    <a:pt x="123" y="236"/>
                  </a:lnTo>
                  <a:lnTo>
                    <a:pt x="145" y="233"/>
                  </a:lnTo>
                  <a:lnTo>
                    <a:pt x="166" y="226"/>
                  </a:lnTo>
                  <a:lnTo>
                    <a:pt x="186" y="215"/>
                  </a:lnTo>
                  <a:lnTo>
                    <a:pt x="204" y="200"/>
                  </a:lnTo>
                  <a:lnTo>
                    <a:pt x="218" y="182"/>
                  </a:lnTo>
                  <a:lnTo>
                    <a:pt x="228" y="160"/>
                  </a:lnTo>
                  <a:lnTo>
                    <a:pt x="235" y="137"/>
                  </a:lnTo>
                  <a:lnTo>
                    <a:pt x="237" y="113"/>
                  </a:lnTo>
                  <a:lnTo>
                    <a:pt x="234" y="91"/>
                  </a:lnTo>
                  <a:lnTo>
                    <a:pt x="227" y="70"/>
                  </a:lnTo>
                  <a:lnTo>
                    <a:pt x="215" y="50"/>
                  </a:lnTo>
                  <a:lnTo>
                    <a:pt x="200" y="32"/>
                  </a:lnTo>
                  <a:lnTo>
                    <a:pt x="183" y="19"/>
                  </a:lnTo>
                  <a:lnTo>
                    <a:pt x="161" y="8"/>
                  </a:lnTo>
                  <a:lnTo>
                    <a:pt x="137" y="1"/>
                  </a:lnTo>
                  <a:lnTo>
                    <a:pt x="114" y="0"/>
                  </a:lnTo>
                  <a:lnTo>
                    <a:pt x="92" y="2"/>
                  </a:lnTo>
                  <a:lnTo>
                    <a:pt x="71" y="10"/>
                  </a:lnTo>
                  <a:lnTo>
                    <a:pt x="51" y="21"/>
                  </a:lnTo>
                  <a:lnTo>
                    <a:pt x="33" y="36"/>
                  </a:lnTo>
                  <a:lnTo>
                    <a:pt x="18" y="53"/>
                  </a:lnTo>
                  <a:lnTo>
                    <a:pt x="8" y="75"/>
                  </a:lnTo>
                  <a:lnTo>
                    <a:pt x="2" y="99"/>
                  </a:lnTo>
                  <a:lnTo>
                    <a:pt x="0" y="122"/>
                  </a:lnTo>
                  <a:lnTo>
                    <a:pt x="3" y="144"/>
                  </a:lnTo>
                  <a:lnTo>
                    <a:pt x="10" y="165"/>
                  </a:lnTo>
                  <a:lnTo>
                    <a:pt x="21" y="185"/>
                  </a:lnTo>
                  <a:lnTo>
                    <a:pt x="36" y="203"/>
                  </a:lnTo>
                  <a:lnTo>
                    <a:pt x="54" y="218"/>
                  </a:lnTo>
                  <a:lnTo>
                    <a:pt x="76" y="22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9" name="Freeform 13"/>
            <p:cNvSpPr>
              <a:spLocks/>
            </p:cNvSpPr>
            <p:nvPr/>
          </p:nvSpPr>
          <p:spPr bwMode="auto">
            <a:xfrm>
              <a:off x="1090" y="200"/>
              <a:ext cx="91" cy="97"/>
            </a:xfrm>
            <a:custGeom>
              <a:avLst/>
              <a:gdLst>
                <a:gd name="T0" fmla="*/ 0 w 730"/>
                <a:gd name="T1" fmla="*/ 522 h 773"/>
                <a:gd name="T2" fmla="*/ 314 w 730"/>
                <a:gd name="T3" fmla="*/ 0 h 773"/>
                <a:gd name="T4" fmla="*/ 391 w 730"/>
                <a:gd name="T5" fmla="*/ 45 h 773"/>
                <a:gd name="T6" fmla="*/ 152 w 730"/>
                <a:gd name="T7" fmla="*/ 444 h 773"/>
                <a:gd name="T8" fmla="*/ 153 w 730"/>
                <a:gd name="T9" fmla="*/ 445 h 773"/>
                <a:gd name="T10" fmla="*/ 647 w 730"/>
                <a:gd name="T11" fmla="*/ 199 h 773"/>
                <a:gd name="T12" fmla="*/ 730 w 730"/>
                <a:gd name="T13" fmla="*/ 249 h 773"/>
                <a:gd name="T14" fmla="*/ 416 w 730"/>
                <a:gd name="T15" fmla="*/ 773 h 773"/>
                <a:gd name="T16" fmla="*/ 339 w 730"/>
                <a:gd name="T17" fmla="*/ 727 h 773"/>
                <a:gd name="T18" fmla="*/ 583 w 730"/>
                <a:gd name="T19" fmla="*/ 323 h 773"/>
                <a:gd name="T20" fmla="*/ 581 w 730"/>
                <a:gd name="T21" fmla="*/ 321 h 773"/>
                <a:gd name="T22" fmla="*/ 79 w 730"/>
                <a:gd name="T23" fmla="*/ 570 h 773"/>
                <a:gd name="T24" fmla="*/ 0 w 730"/>
                <a:gd name="T25" fmla="*/ 522 h 7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30"/>
                <a:gd name="T40" fmla="*/ 0 h 773"/>
                <a:gd name="T41" fmla="*/ 730 w 730"/>
                <a:gd name="T42" fmla="*/ 773 h 7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30" h="773">
                  <a:moveTo>
                    <a:pt x="0" y="522"/>
                  </a:moveTo>
                  <a:lnTo>
                    <a:pt x="314" y="0"/>
                  </a:lnTo>
                  <a:lnTo>
                    <a:pt x="391" y="45"/>
                  </a:lnTo>
                  <a:lnTo>
                    <a:pt x="152" y="444"/>
                  </a:lnTo>
                  <a:lnTo>
                    <a:pt x="153" y="445"/>
                  </a:lnTo>
                  <a:lnTo>
                    <a:pt x="647" y="199"/>
                  </a:lnTo>
                  <a:lnTo>
                    <a:pt x="730" y="249"/>
                  </a:lnTo>
                  <a:lnTo>
                    <a:pt x="416" y="773"/>
                  </a:lnTo>
                  <a:lnTo>
                    <a:pt x="339" y="727"/>
                  </a:lnTo>
                  <a:lnTo>
                    <a:pt x="583" y="323"/>
                  </a:lnTo>
                  <a:lnTo>
                    <a:pt x="581" y="321"/>
                  </a:lnTo>
                  <a:lnTo>
                    <a:pt x="79" y="570"/>
                  </a:lnTo>
                  <a:lnTo>
                    <a:pt x="0" y="5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0" name="Freeform 14"/>
            <p:cNvSpPr>
              <a:spLocks/>
            </p:cNvSpPr>
            <p:nvPr/>
          </p:nvSpPr>
          <p:spPr bwMode="auto">
            <a:xfrm>
              <a:off x="1159" y="251"/>
              <a:ext cx="90" cy="93"/>
            </a:xfrm>
            <a:custGeom>
              <a:avLst/>
              <a:gdLst>
                <a:gd name="T0" fmla="*/ 331 w 724"/>
                <a:gd name="T1" fmla="*/ 746 h 746"/>
                <a:gd name="T2" fmla="*/ 347 w 724"/>
                <a:gd name="T3" fmla="*/ 357 h 746"/>
                <a:gd name="T4" fmla="*/ 724 w 724"/>
                <a:gd name="T5" fmla="*/ 278 h 746"/>
                <a:gd name="T6" fmla="*/ 640 w 724"/>
                <a:gd name="T7" fmla="*/ 207 h 746"/>
                <a:gd name="T8" fmla="*/ 268 w 724"/>
                <a:gd name="T9" fmla="*/ 290 h 746"/>
                <a:gd name="T10" fmla="*/ 267 w 724"/>
                <a:gd name="T11" fmla="*/ 289 h 746"/>
                <a:gd name="T12" fmla="*/ 461 w 724"/>
                <a:gd name="T13" fmla="*/ 57 h 746"/>
                <a:gd name="T14" fmla="*/ 393 w 724"/>
                <a:gd name="T15" fmla="*/ 0 h 746"/>
                <a:gd name="T16" fmla="*/ 0 w 724"/>
                <a:gd name="T17" fmla="*/ 468 h 746"/>
                <a:gd name="T18" fmla="*/ 68 w 724"/>
                <a:gd name="T19" fmla="*/ 526 h 746"/>
                <a:gd name="T20" fmla="*/ 267 w 724"/>
                <a:gd name="T21" fmla="*/ 289 h 746"/>
                <a:gd name="T22" fmla="*/ 268 w 724"/>
                <a:gd name="T23" fmla="*/ 290 h 746"/>
                <a:gd name="T24" fmla="*/ 248 w 724"/>
                <a:gd name="T25" fmla="*/ 675 h 746"/>
                <a:gd name="T26" fmla="*/ 331 w 724"/>
                <a:gd name="T27" fmla="*/ 746 h 7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24"/>
                <a:gd name="T43" fmla="*/ 0 h 746"/>
                <a:gd name="T44" fmla="*/ 724 w 724"/>
                <a:gd name="T45" fmla="*/ 746 h 7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24" h="746">
                  <a:moveTo>
                    <a:pt x="331" y="746"/>
                  </a:moveTo>
                  <a:lnTo>
                    <a:pt x="347" y="357"/>
                  </a:lnTo>
                  <a:lnTo>
                    <a:pt x="724" y="278"/>
                  </a:lnTo>
                  <a:lnTo>
                    <a:pt x="640" y="207"/>
                  </a:lnTo>
                  <a:lnTo>
                    <a:pt x="268" y="290"/>
                  </a:lnTo>
                  <a:lnTo>
                    <a:pt x="267" y="289"/>
                  </a:lnTo>
                  <a:lnTo>
                    <a:pt x="461" y="57"/>
                  </a:lnTo>
                  <a:lnTo>
                    <a:pt x="393" y="0"/>
                  </a:lnTo>
                  <a:lnTo>
                    <a:pt x="0" y="468"/>
                  </a:lnTo>
                  <a:lnTo>
                    <a:pt x="68" y="526"/>
                  </a:lnTo>
                  <a:lnTo>
                    <a:pt x="267" y="289"/>
                  </a:lnTo>
                  <a:lnTo>
                    <a:pt x="268" y="290"/>
                  </a:lnTo>
                  <a:lnTo>
                    <a:pt x="248" y="675"/>
                  </a:lnTo>
                  <a:lnTo>
                    <a:pt x="331" y="74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1" name="Freeform 15"/>
            <p:cNvSpPr>
              <a:spLocks noEditPoints="1"/>
            </p:cNvSpPr>
            <p:nvPr/>
          </p:nvSpPr>
          <p:spPr bwMode="auto">
            <a:xfrm>
              <a:off x="1202" y="317"/>
              <a:ext cx="83" cy="80"/>
            </a:xfrm>
            <a:custGeom>
              <a:avLst/>
              <a:gdLst>
                <a:gd name="T0" fmla="*/ 364 w 664"/>
                <a:gd name="T1" fmla="*/ 641 h 641"/>
                <a:gd name="T2" fmla="*/ 664 w 664"/>
                <a:gd name="T3" fmla="*/ 59 h 641"/>
                <a:gd name="T4" fmla="*/ 610 w 664"/>
                <a:gd name="T5" fmla="*/ 0 h 641"/>
                <a:gd name="T6" fmla="*/ 0 w 664"/>
                <a:gd name="T7" fmla="*/ 237 h 641"/>
                <a:gd name="T8" fmla="*/ 63 w 664"/>
                <a:gd name="T9" fmla="*/ 307 h 641"/>
                <a:gd name="T10" fmla="*/ 242 w 664"/>
                <a:gd name="T11" fmla="*/ 237 h 641"/>
                <a:gd name="T12" fmla="*/ 390 w 664"/>
                <a:gd name="T13" fmla="*/ 400 h 641"/>
                <a:gd name="T14" fmla="*/ 301 w 664"/>
                <a:gd name="T15" fmla="*/ 571 h 641"/>
                <a:gd name="T16" fmla="*/ 364 w 664"/>
                <a:gd name="T17" fmla="*/ 641 h 641"/>
                <a:gd name="T18" fmla="*/ 324 w 664"/>
                <a:gd name="T19" fmla="*/ 205 h 641"/>
                <a:gd name="T20" fmla="*/ 551 w 664"/>
                <a:gd name="T21" fmla="*/ 107 h 641"/>
                <a:gd name="T22" fmla="*/ 552 w 664"/>
                <a:gd name="T23" fmla="*/ 108 h 641"/>
                <a:gd name="T24" fmla="*/ 430 w 664"/>
                <a:gd name="T25" fmla="*/ 322 h 641"/>
                <a:gd name="T26" fmla="*/ 324 w 664"/>
                <a:gd name="T27" fmla="*/ 205 h 6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4"/>
                <a:gd name="T43" fmla="*/ 0 h 641"/>
                <a:gd name="T44" fmla="*/ 664 w 664"/>
                <a:gd name="T45" fmla="*/ 641 h 64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4" h="641">
                  <a:moveTo>
                    <a:pt x="364" y="641"/>
                  </a:moveTo>
                  <a:lnTo>
                    <a:pt x="664" y="59"/>
                  </a:lnTo>
                  <a:lnTo>
                    <a:pt x="610" y="0"/>
                  </a:lnTo>
                  <a:lnTo>
                    <a:pt x="0" y="237"/>
                  </a:lnTo>
                  <a:lnTo>
                    <a:pt x="63" y="307"/>
                  </a:lnTo>
                  <a:lnTo>
                    <a:pt x="242" y="237"/>
                  </a:lnTo>
                  <a:lnTo>
                    <a:pt x="390" y="400"/>
                  </a:lnTo>
                  <a:lnTo>
                    <a:pt x="301" y="571"/>
                  </a:lnTo>
                  <a:lnTo>
                    <a:pt x="364" y="641"/>
                  </a:lnTo>
                  <a:close/>
                  <a:moveTo>
                    <a:pt x="324" y="205"/>
                  </a:moveTo>
                  <a:lnTo>
                    <a:pt x="551" y="107"/>
                  </a:lnTo>
                  <a:lnTo>
                    <a:pt x="552" y="108"/>
                  </a:lnTo>
                  <a:lnTo>
                    <a:pt x="430" y="322"/>
                  </a:lnTo>
                  <a:lnTo>
                    <a:pt x="324" y="20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2" name="Freeform 16"/>
            <p:cNvSpPr>
              <a:spLocks noEditPoints="1"/>
            </p:cNvSpPr>
            <p:nvPr/>
          </p:nvSpPr>
          <p:spPr bwMode="auto">
            <a:xfrm>
              <a:off x="1263" y="376"/>
              <a:ext cx="80" cy="79"/>
            </a:xfrm>
            <a:custGeom>
              <a:avLst/>
              <a:gdLst>
                <a:gd name="T0" fmla="*/ 531 w 636"/>
                <a:gd name="T1" fmla="*/ 552 h 635"/>
                <a:gd name="T2" fmla="*/ 590 w 636"/>
                <a:gd name="T3" fmla="*/ 480 h 635"/>
                <a:gd name="T4" fmla="*/ 626 w 636"/>
                <a:gd name="T5" fmla="*/ 397 h 635"/>
                <a:gd name="T6" fmla="*/ 636 w 636"/>
                <a:gd name="T7" fmla="*/ 306 h 635"/>
                <a:gd name="T8" fmla="*/ 618 w 636"/>
                <a:gd name="T9" fmla="*/ 214 h 635"/>
                <a:gd name="T10" fmla="*/ 570 w 636"/>
                <a:gd name="T11" fmla="*/ 125 h 635"/>
                <a:gd name="T12" fmla="*/ 501 w 636"/>
                <a:gd name="T13" fmla="*/ 57 h 635"/>
                <a:gd name="T14" fmla="*/ 418 w 636"/>
                <a:gd name="T15" fmla="*/ 15 h 635"/>
                <a:gd name="T16" fmla="*/ 329 w 636"/>
                <a:gd name="T17" fmla="*/ 0 h 635"/>
                <a:gd name="T18" fmla="*/ 238 w 636"/>
                <a:gd name="T19" fmla="*/ 10 h 635"/>
                <a:gd name="T20" fmla="*/ 154 w 636"/>
                <a:gd name="T21" fmla="*/ 45 h 635"/>
                <a:gd name="T22" fmla="*/ 83 w 636"/>
                <a:gd name="T23" fmla="*/ 104 h 635"/>
                <a:gd name="T24" fmla="*/ 32 w 636"/>
                <a:gd name="T25" fmla="*/ 180 h 635"/>
                <a:gd name="T26" fmla="*/ 4 w 636"/>
                <a:gd name="T27" fmla="*/ 266 h 635"/>
                <a:gd name="T28" fmla="*/ 3 w 636"/>
                <a:gd name="T29" fmla="*/ 358 h 635"/>
                <a:gd name="T30" fmla="*/ 29 w 636"/>
                <a:gd name="T31" fmla="*/ 450 h 635"/>
                <a:gd name="T32" fmla="*/ 85 w 636"/>
                <a:gd name="T33" fmla="*/ 534 h 635"/>
                <a:gd name="T34" fmla="*/ 159 w 636"/>
                <a:gd name="T35" fmla="*/ 592 h 635"/>
                <a:gd name="T36" fmla="*/ 245 w 636"/>
                <a:gd name="T37" fmla="*/ 626 h 635"/>
                <a:gd name="T38" fmla="*/ 335 w 636"/>
                <a:gd name="T39" fmla="*/ 635 h 635"/>
                <a:gd name="T40" fmla="*/ 425 w 636"/>
                <a:gd name="T41" fmla="*/ 617 h 635"/>
                <a:gd name="T42" fmla="*/ 433 w 636"/>
                <a:gd name="T43" fmla="*/ 515 h 635"/>
                <a:gd name="T44" fmla="*/ 380 w 636"/>
                <a:gd name="T45" fmla="*/ 537 h 635"/>
                <a:gd name="T46" fmla="*/ 318 w 636"/>
                <a:gd name="T47" fmla="*/ 548 h 635"/>
                <a:gd name="T48" fmla="*/ 253 w 636"/>
                <a:gd name="T49" fmla="*/ 541 h 635"/>
                <a:gd name="T50" fmla="*/ 188 w 636"/>
                <a:gd name="T51" fmla="*/ 515 h 635"/>
                <a:gd name="T52" fmla="*/ 131 w 636"/>
                <a:gd name="T53" fmla="*/ 463 h 635"/>
                <a:gd name="T54" fmla="*/ 93 w 636"/>
                <a:gd name="T55" fmla="*/ 388 h 635"/>
                <a:gd name="T56" fmla="*/ 83 w 636"/>
                <a:gd name="T57" fmla="*/ 316 h 635"/>
                <a:gd name="T58" fmla="*/ 95 w 636"/>
                <a:gd name="T59" fmla="*/ 248 h 635"/>
                <a:gd name="T60" fmla="*/ 126 w 636"/>
                <a:gd name="T61" fmla="*/ 191 h 635"/>
                <a:gd name="T62" fmla="*/ 168 w 636"/>
                <a:gd name="T63" fmla="*/ 144 h 635"/>
                <a:gd name="T64" fmla="*/ 216 w 636"/>
                <a:gd name="T65" fmla="*/ 112 h 635"/>
                <a:gd name="T66" fmla="*/ 274 w 636"/>
                <a:gd name="T67" fmla="*/ 93 h 635"/>
                <a:gd name="T68" fmla="*/ 338 w 636"/>
                <a:gd name="T69" fmla="*/ 87 h 635"/>
                <a:gd name="T70" fmla="*/ 405 w 636"/>
                <a:gd name="T71" fmla="*/ 100 h 635"/>
                <a:gd name="T72" fmla="*/ 467 w 636"/>
                <a:gd name="T73" fmla="*/ 134 h 635"/>
                <a:gd name="T74" fmla="*/ 519 w 636"/>
                <a:gd name="T75" fmla="*/ 196 h 635"/>
                <a:gd name="T76" fmla="*/ 549 w 636"/>
                <a:gd name="T77" fmla="*/ 269 h 635"/>
                <a:gd name="T78" fmla="*/ 551 w 636"/>
                <a:gd name="T79" fmla="*/ 339 h 635"/>
                <a:gd name="T80" fmla="*/ 532 w 636"/>
                <a:gd name="T81" fmla="*/ 404 h 635"/>
                <a:gd name="T82" fmla="*/ 497 w 636"/>
                <a:gd name="T83" fmla="*/ 459 h 635"/>
                <a:gd name="T84" fmla="*/ 450 w 636"/>
                <a:gd name="T85" fmla="*/ 504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6"/>
                <a:gd name="T130" fmla="*/ 0 h 635"/>
                <a:gd name="T131" fmla="*/ 636 w 636"/>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6" h="635">
                  <a:moveTo>
                    <a:pt x="480" y="590"/>
                  </a:moveTo>
                  <a:lnTo>
                    <a:pt x="507" y="572"/>
                  </a:lnTo>
                  <a:lnTo>
                    <a:pt x="531" y="552"/>
                  </a:lnTo>
                  <a:lnTo>
                    <a:pt x="553" y="530"/>
                  </a:lnTo>
                  <a:lnTo>
                    <a:pt x="573" y="506"/>
                  </a:lnTo>
                  <a:lnTo>
                    <a:pt x="590" y="480"/>
                  </a:lnTo>
                  <a:lnTo>
                    <a:pt x="604" y="454"/>
                  </a:lnTo>
                  <a:lnTo>
                    <a:pt x="617" y="426"/>
                  </a:lnTo>
                  <a:lnTo>
                    <a:pt x="626" y="397"/>
                  </a:lnTo>
                  <a:lnTo>
                    <a:pt x="632" y="367"/>
                  </a:lnTo>
                  <a:lnTo>
                    <a:pt x="636" y="337"/>
                  </a:lnTo>
                  <a:lnTo>
                    <a:pt x="636" y="306"/>
                  </a:lnTo>
                  <a:lnTo>
                    <a:pt x="633" y="275"/>
                  </a:lnTo>
                  <a:lnTo>
                    <a:pt x="627" y="244"/>
                  </a:lnTo>
                  <a:lnTo>
                    <a:pt x="618" y="214"/>
                  </a:lnTo>
                  <a:lnTo>
                    <a:pt x="606" y="184"/>
                  </a:lnTo>
                  <a:lnTo>
                    <a:pt x="589" y="154"/>
                  </a:lnTo>
                  <a:lnTo>
                    <a:pt x="570" y="125"/>
                  </a:lnTo>
                  <a:lnTo>
                    <a:pt x="549" y="100"/>
                  </a:lnTo>
                  <a:lnTo>
                    <a:pt x="526" y="77"/>
                  </a:lnTo>
                  <a:lnTo>
                    <a:pt x="501" y="57"/>
                  </a:lnTo>
                  <a:lnTo>
                    <a:pt x="475" y="41"/>
                  </a:lnTo>
                  <a:lnTo>
                    <a:pt x="447" y="26"/>
                  </a:lnTo>
                  <a:lnTo>
                    <a:pt x="418" y="15"/>
                  </a:lnTo>
                  <a:lnTo>
                    <a:pt x="389" y="7"/>
                  </a:lnTo>
                  <a:lnTo>
                    <a:pt x="359" y="2"/>
                  </a:lnTo>
                  <a:lnTo>
                    <a:pt x="329" y="0"/>
                  </a:lnTo>
                  <a:lnTo>
                    <a:pt x="298" y="0"/>
                  </a:lnTo>
                  <a:lnTo>
                    <a:pt x="268" y="3"/>
                  </a:lnTo>
                  <a:lnTo>
                    <a:pt x="238" y="10"/>
                  </a:lnTo>
                  <a:lnTo>
                    <a:pt x="209" y="19"/>
                  </a:lnTo>
                  <a:lnTo>
                    <a:pt x="181" y="30"/>
                  </a:lnTo>
                  <a:lnTo>
                    <a:pt x="154" y="45"/>
                  </a:lnTo>
                  <a:lnTo>
                    <a:pt x="128" y="62"/>
                  </a:lnTo>
                  <a:lnTo>
                    <a:pt x="104" y="82"/>
                  </a:lnTo>
                  <a:lnTo>
                    <a:pt x="83" y="104"/>
                  </a:lnTo>
                  <a:lnTo>
                    <a:pt x="63" y="127"/>
                  </a:lnTo>
                  <a:lnTo>
                    <a:pt x="46" y="153"/>
                  </a:lnTo>
                  <a:lnTo>
                    <a:pt x="32" y="180"/>
                  </a:lnTo>
                  <a:lnTo>
                    <a:pt x="19" y="207"/>
                  </a:lnTo>
                  <a:lnTo>
                    <a:pt x="10" y="236"/>
                  </a:lnTo>
                  <a:lnTo>
                    <a:pt x="4" y="266"/>
                  </a:lnTo>
                  <a:lnTo>
                    <a:pt x="0" y="296"/>
                  </a:lnTo>
                  <a:lnTo>
                    <a:pt x="0" y="327"/>
                  </a:lnTo>
                  <a:lnTo>
                    <a:pt x="3" y="358"/>
                  </a:lnTo>
                  <a:lnTo>
                    <a:pt x="8" y="389"/>
                  </a:lnTo>
                  <a:lnTo>
                    <a:pt x="17" y="420"/>
                  </a:lnTo>
                  <a:lnTo>
                    <a:pt x="29" y="450"/>
                  </a:lnTo>
                  <a:lnTo>
                    <a:pt x="46" y="480"/>
                  </a:lnTo>
                  <a:lnTo>
                    <a:pt x="65" y="508"/>
                  </a:lnTo>
                  <a:lnTo>
                    <a:pt x="85" y="534"/>
                  </a:lnTo>
                  <a:lnTo>
                    <a:pt x="108" y="556"/>
                  </a:lnTo>
                  <a:lnTo>
                    <a:pt x="133" y="576"/>
                  </a:lnTo>
                  <a:lnTo>
                    <a:pt x="159" y="592"/>
                  </a:lnTo>
                  <a:lnTo>
                    <a:pt x="187" y="607"/>
                  </a:lnTo>
                  <a:lnTo>
                    <a:pt x="215" y="618"/>
                  </a:lnTo>
                  <a:lnTo>
                    <a:pt x="245" y="626"/>
                  </a:lnTo>
                  <a:lnTo>
                    <a:pt x="275" y="631"/>
                  </a:lnTo>
                  <a:lnTo>
                    <a:pt x="305" y="635"/>
                  </a:lnTo>
                  <a:lnTo>
                    <a:pt x="335" y="635"/>
                  </a:lnTo>
                  <a:lnTo>
                    <a:pt x="365" y="631"/>
                  </a:lnTo>
                  <a:lnTo>
                    <a:pt x="395" y="626"/>
                  </a:lnTo>
                  <a:lnTo>
                    <a:pt x="425" y="617"/>
                  </a:lnTo>
                  <a:lnTo>
                    <a:pt x="452" y="605"/>
                  </a:lnTo>
                  <a:lnTo>
                    <a:pt x="480" y="590"/>
                  </a:lnTo>
                  <a:close/>
                  <a:moveTo>
                    <a:pt x="433" y="515"/>
                  </a:moveTo>
                  <a:lnTo>
                    <a:pt x="417" y="524"/>
                  </a:lnTo>
                  <a:lnTo>
                    <a:pt x="399" y="531"/>
                  </a:lnTo>
                  <a:lnTo>
                    <a:pt x="380" y="537"/>
                  </a:lnTo>
                  <a:lnTo>
                    <a:pt x="360" y="543"/>
                  </a:lnTo>
                  <a:lnTo>
                    <a:pt x="339" y="546"/>
                  </a:lnTo>
                  <a:lnTo>
                    <a:pt x="318" y="548"/>
                  </a:lnTo>
                  <a:lnTo>
                    <a:pt x="296" y="548"/>
                  </a:lnTo>
                  <a:lnTo>
                    <a:pt x="275" y="546"/>
                  </a:lnTo>
                  <a:lnTo>
                    <a:pt x="253" y="541"/>
                  </a:lnTo>
                  <a:lnTo>
                    <a:pt x="230" y="535"/>
                  </a:lnTo>
                  <a:lnTo>
                    <a:pt x="209" y="526"/>
                  </a:lnTo>
                  <a:lnTo>
                    <a:pt x="188" y="515"/>
                  </a:lnTo>
                  <a:lnTo>
                    <a:pt x="168" y="500"/>
                  </a:lnTo>
                  <a:lnTo>
                    <a:pt x="149" y="483"/>
                  </a:lnTo>
                  <a:lnTo>
                    <a:pt x="131" y="463"/>
                  </a:lnTo>
                  <a:lnTo>
                    <a:pt x="116" y="438"/>
                  </a:lnTo>
                  <a:lnTo>
                    <a:pt x="103" y="414"/>
                  </a:lnTo>
                  <a:lnTo>
                    <a:pt x="93" y="388"/>
                  </a:lnTo>
                  <a:lnTo>
                    <a:pt x="86" y="364"/>
                  </a:lnTo>
                  <a:lnTo>
                    <a:pt x="83" y="339"/>
                  </a:lnTo>
                  <a:lnTo>
                    <a:pt x="83" y="316"/>
                  </a:lnTo>
                  <a:lnTo>
                    <a:pt x="84" y="293"/>
                  </a:lnTo>
                  <a:lnTo>
                    <a:pt x="88" y="271"/>
                  </a:lnTo>
                  <a:lnTo>
                    <a:pt x="95" y="248"/>
                  </a:lnTo>
                  <a:lnTo>
                    <a:pt x="104" y="228"/>
                  </a:lnTo>
                  <a:lnTo>
                    <a:pt x="114" y="208"/>
                  </a:lnTo>
                  <a:lnTo>
                    <a:pt x="126" y="191"/>
                  </a:lnTo>
                  <a:lnTo>
                    <a:pt x="139" y="174"/>
                  </a:lnTo>
                  <a:lnTo>
                    <a:pt x="154" y="158"/>
                  </a:lnTo>
                  <a:lnTo>
                    <a:pt x="168" y="144"/>
                  </a:lnTo>
                  <a:lnTo>
                    <a:pt x="184" y="132"/>
                  </a:lnTo>
                  <a:lnTo>
                    <a:pt x="199" y="121"/>
                  </a:lnTo>
                  <a:lnTo>
                    <a:pt x="216" y="112"/>
                  </a:lnTo>
                  <a:lnTo>
                    <a:pt x="234" y="104"/>
                  </a:lnTo>
                  <a:lnTo>
                    <a:pt x="254" y="97"/>
                  </a:lnTo>
                  <a:lnTo>
                    <a:pt x="274" y="93"/>
                  </a:lnTo>
                  <a:lnTo>
                    <a:pt x="295" y="89"/>
                  </a:lnTo>
                  <a:lnTo>
                    <a:pt x="316" y="87"/>
                  </a:lnTo>
                  <a:lnTo>
                    <a:pt x="338" y="87"/>
                  </a:lnTo>
                  <a:lnTo>
                    <a:pt x="360" y="89"/>
                  </a:lnTo>
                  <a:lnTo>
                    <a:pt x="382" y="93"/>
                  </a:lnTo>
                  <a:lnTo>
                    <a:pt x="405" y="100"/>
                  </a:lnTo>
                  <a:lnTo>
                    <a:pt x="426" y="108"/>
                  </a:lnTo>
                  <a:lnTo>
                    <a:pt x="447" y="121"/>
                  </a:lnTo>
                  <a:lnTo>
                    <a:pt x="467" y="134"/>
                  </a:lnTo>
                  <a:lnTo>
                    <a:pt x="486" y="152"/>
                  </a:lnTo>
                  <a:lnTo>
                    <a:pt x="503" y="172"/>
                  </a:lnTo>
                  <a:lnTo>
                    <a:pt x="519" y="196"/>
                  </a:lnTo>
                  <a:lnTo>
                    <a:pt x="532" y="221"/>
                  </a:lnTo>
                  <a:lnTo>
                    <a:pt x="542" y="245"/>
                  </a:lnTo>
                  <a:lnTo>
                    <a:pt x="549" y="269"/>
                  </a:lnTo>
                  <a:lnTo>
                    <a:pt x="552" y="293"/>
                  </a:lnTo>
                  <a:lnTo>
                    <a:pt x="552" y="316"/>
                  </a:lnTo>
                  <a:lnTo>
                    <a:pt x="551" y="339"/>
                  </a:lnTo>
                  <a:lnTo>
                    <a:pt x="547" y="362"/>
                  </a:lnTo>
                  <a:lnTo>
                    <a:pt x="540" y="383"/>
                  </a:lnTo>
                  <a:lnTo>
                    <a:pt x="532" y="404"/>
                  </a:lnTo>
                  <a:lnTo>
                    <a:pt x="522" y="424"/>
                  </a:lnTo>
                  <a:lnTo>
                    <a:pt x="510" y="443"/>
                  </a:lnTo>
                  <a:lnTo>
                    <a:pt x="497" y="459"/>
                  </a:lnTo>
                  <a:lnTo>
                    <a:pt x="482" y="476"/>
                  </a:lnTo>
                  <a:lnTo>
                    <a:pt x="467" y="490"/>
                  </a:lnTo>
                  <a:lnTo>
                    <a:pt x="450" y="504"/>
                  </a:lnTo>
                  <a:lnTo>
                    <a:pt x="433" y="5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3" name="Freeform 17"/>
            <p:cNvSpPr>
              <a:spLocks noEditPoints="1"/>
            </p:cNvSpPr>
            <p:nvPr/>
          </p:nvSpPr>
          <p:spPr bwMode="auto">
            <a:xfrm>
              <a:off x="492" y="951"/>
              <a:ext cx="92" cy="93"/>
            </a:xfrm>
            <a:custGeom>
              <a:avLst/>
              <a:gdLst>
                <a:gd name="T0" fmla="*/ 596 w 738"/>
                <a:gd name="T1" fmla="*/ 366 h 752"/>
                <a:gd name="T2" fmla="*/ 430 w 738"/>
                <a:gd name="T3" fmla="*/ 103 h 752"/>
                <a:gd name="T4" fmla="*/ 425 w 738"/>
                <a:gd name="T5" fmla="*/ 389 h 752"/>
                <a:gd name="T6" fmla="*/ 505 w 738"/>
                <a:gd name="T7" fmla="*/ 466 h 752"/>
                <a:gd name="T8" fmla="*/ 533 w 738"/>
                <a:gd name="T9" fmla="*/ 491 h 752"/>
                <a:gd name="T10" fmla="*/ 574 w 738"/>
                <a:gd name="T11" fmla="*/ 518 h 752"/>
                <a:gd name="T12" fmla="*/ 581 w 738"/>
                <a:gd name="T13" fmla="*/ 531 h 752"/>
                <a:gd name="T14" fmla="*/ 578 w 738"/>
                <a:gd name="T15" fmla="*/ 552 h 752"/>
                <a:gd name="T16" fmla="*/ 566 w 738"/>
                <a:gd name="T17" fmla="*/ 568 h 752"/>
                <a:gd name="T18" fmla="*/ 536 w 738"/>
                <a:gd name="T19" fmla="*/ 570 h 752"/>
                <a:gd name="T20" fmla="*/ 507 w 738"/>
                <a:gd name="T21" fmla="*/ 563 h 752"/>
                <a:gd name="T22" fmla="*/ 496 w 738"/>
                <a:gd name="T23" fmla="*/ 552 h 752"/>
                <a:gd name="T24" fmla="*/ 486 w 738"/>
                <a:gd name="T25" fmla="*/ 532 h 752"/>
                <a:gd name="T26" fmla="*/ 477 w 738"/>
                <a:gd name="T27" fmla="*/ 519 h 752"/>
                <a:gd name="T28" fmla="*/ 383 w 738"/>
                <a:gd name="T29" fmla="*/ 469 h 752"/>
                <a:gd name="T30" fmla="*/ 372 w 738"/>
                <a:gd name="T31" fmla="*/ 517 h 752"/>
                <a:gd name="T32" fmla="*/ 373 w 738"/>
                <a:gd name="T33" fmla="*/ 579 h 752"/>
                <a:gd name="T34" fmla="*/ 375 w 738"/>
                <a:gd name="T35" fmla="*/ 632 h 752"/>
                <a:gd name="T36" fmla="*/ 382 w 738"/>
                <a:gd name="T37" fmla="*/ 651 h 752"/>
                <a:gd name="T38" fmla="*/ 392 w 738"/>
                <a:gd name="T39" fmla="*/ 660 h 752"/>
                <a:gd name="T40" fmla="*/ 412 w 738"/>
                <a:gd name="T41" fmla="*/ 661 h 752"/>
                <a:gd name="T42" fmla="*/ 436 w 738"/>
                <a:gd name="T43" fmla="*/ 650 h 752"/>
                <a:gd name="T44" fmla="*/ 475 w 738"/>
                <a:gd name="T45" fmla="*/ 701 h 752"/>
                <a:gd name="T46" fmla="*/ 467 w 738"/>
                <a:gd name="T47" fmla="*/ 718 h 752"/>
                <a:gd name="T48" fmla="*/ 449 w 738"/>
                <a:gd name="T49" fmla="*/ 735 h 752"/>
                <a:gd name="T50" fmla="*/ 412 w 738"/>
                <a:gd name="T51" fmla="*/ 750 h 752"/>
                <a:gd name="T52" fmla="*/ 372 w 738"/>
                <a:gd name="T53" fmla="*/ 750 h 752"/>
                <a:gd name="T54" fmla="*/ 349 w 738"/>
                <a:gd name="T55" fmla="*/ 734 h 752"/>
                <a:gd name="T56" fmla="*/ 331 w 738"/>
                <a:gd name="T57" fmla="*/ 708 h 752"/>
                <a:gd name="T58" fmla="*/ 319 w 738"/>
                <a:gd name="T59" fmla="*/ 673 h 752"/>
                <a:gd name="T60" fmla="*/ 307 w 738"/>
                <a:gd name="T61" fmla="*/ 613 h 752"/>
                <a:gd name="T62" fmla="*/ 302 w 738"/>
                <a:gd name="T63" fmla="*/ 535 h 752"/>
                <a:gd name="T64" fmla="*/ 310 w 738"/>
                <a:gd name="T65" fmla="*/ 472 h 752"/>
                <a:gd name="T66" fmla="*/ 330 w 738"/>
                <a:gd name="T67" fmla="*/ 418 h 752"/>
                <a:gd name="T68" fmla="*/ 233 w 738"/>
                <a:gd name="T69" fmla="*/ 300 h 752"/>
                <a:gd name="T70" fmla="*/ 247 w 738"/>
                <a:gd name="T71" fmla="*/ 431 h 752"/>
                <a:gd name="T72" fmla="*/ 0 w 738"/>
                <a:gd name="T73" fmla="*/ 446 h 752"/>
                <a:gd name="T74" fmla="*/ 64 w 738"/>
                <a:gd name="T75" fmla="*/ 361 h 752"/>
                <a:gd name="T76" fmla="*/ 517 w 738"/>
                <a:gd name="T77" fmla="*/ 103 h 752"/>
                <a:gd name="T78" fmla="*/ 650 w 738"/>
                <a:gd name="T79" fmla="*/ 224 h 752"/>
                <a:gd name="T80" fmla="*/ 729 w 738"/>
                <a:gd name="T81" fmla="*/ 313 h 752"/>
                <a:gd name="T82" fmla="*/ 615 w 738"/>
                <a:gd name="T83" fmla="*/ 461 h 752"/>
                <a:gd name="T84" fmla="*/ 446 w 738"/>
                <a:gd name="T85" fmla="*/ 362 h 752"/>
                <a:gd name="T86" fmla="*/ 275 w 738"/>
                <a:gd name="T87" fmla="*/ 251 h 752"/>
                <a:gd name="T88" fmla="*/ 416 w 738"/>
                <a:gd name="T89" fmla="*/ 282 h 752"/>
                <a:gd name="T90" fmla="*/ 275 w 738"/>
                <a:gd name="T91" fmla="*/ 251 h 7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38"/>
                <a:gd name="T139" fmla="*/ 0 h 752"/>
                <a:gd name="T140" fmla="*/ 738 w 738"/>
                <a:gd name="T141" fmla="*/ 752 h 75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38" h="752">
                  <a:moveTo>
                    <a:pt x="375" y="156"/>
                  </a:moveTo>
                  <a:lnTo>
                    <a:pt x="596" y="366"/>
                  </a:lnTo>
                  <a:lnTo>
                    <a:pt x="651" y="306"/>
                  </a:lnTo>
                  <a:lnTo>
                    <a:pt x="430" y="103"/>
                  </a:lnTo>
                  <a:lnTo>
                    <a:pt x="375" y="156"/>
                  </a:lnTo>
                  <a:close/>
                  <a:moveTo>
                    <a:pt x="425" y="389"/>
                  </a:moveTo>
                  <a:lnTo>
                    <a:pt x="479" y="439"/>
                  </a:lnTo>
                  <a:lnTo>
                    <a:pt x="505" y="466"/>
                  </a:lnTo>
                  <a:lnTo>
                    <a:pt x="519" y="480"/>
                  </a:lnTo>
                  <a:lnTo>
                    <a:pt x="533" y="491"/>
                  </a:lnTo>
                  <a:lnTo>
                    <a:pt x="567" y="512"/>
                  </a:lnTo>
                  <a:lnTo>
                    <a:pt x="574" y="518"/>
                  </a:lnTo>
                  <a:lnTo>
                    <a:pt x="578" y="524"/>
                  </a:lnTo>
                  <a:lnTo>
                    <a:pt x="581" y="531"/>
                  </a:lnTo>
                  <a:lnTo>
                    <a:pt x="582" y="539"/>
                  </a:lnTo>
                  <a:lnTo>
                    <a:pt x="578" y="552"/>
                  </a:lnTo>
                  <a:lnTo>
                    <a:pt x="574" y="562"/>
                  </a:lnTo>
                  <a:lnTo>
                    <a:pt x="566" y="568"/>
                  </a:lnTo>
                  <a:lnTo>
                    <a:pt x="553" y="570"/>
                  </a:lnTo>
                  <a:lnTo>
                    <a:pt x="536" y="570"/>
                  </a:lnTo>
                  <a:lnTo>
                    <a:pt x="516" y="567"/>
                  </a:lnTo>
                  <a:lnTo>
                    <a:pt x="507" y="563"/>
                  </a:lnTo>
                  <a:lnTo>
                    <a:pt x="501" y="558"/>
                  </a:lnTo>
                  <a:lnTo>
                    <a:pt x="496" y="552"/>
                  </a:lnTo>
                  <a:lnTo>
                    <a:pt x="493" y="545"/>
                  </a:lnTo>
                  <a:lnTo>
                    <a:pt x="486" y="532"/>
                  </a:lnTo>
                  <a:lnTo>
                    <a:pt x="483" y="524"/>
                  </a:lnTo>
                  <a:lnTo>
                    <a:pt x="477" y="519"/>
                  </a:lnTo>
                  <a:lnTo>
                    <a:pt x="394" y="442"/>
                  </a:lnTo>
                  <a:lnTo>
                    <a:pt x="383" y="469"/>
                  </a:lnTo>
                  <a:lnTo>
                    <a:pt x="376" y="493"/>
                  </a:lnTo>
                  <a:lnTo>
                    <a:pt x="372" y="517"/>
                  </a:lnTo>
                  <a:lnTo>
                    <a:pt x="371" y="538"/>
                  </a:lnTo>
                  <a:lnTo>
                    <a:pt x="373" y="579"/>
                  </a:lnTo>
                  <a:lnTo>
                    <a:pt x="375" y="619"/>
                  </a:lnTo>
                  <a:lnTo>
                    <a:pt x="375" y="632"/>
                  </a:lnTo>
                  <a:lnTo>
                    <a:pt x="378" y="643"/>
                  </a:lnTo>
                  <a:lnTo>
                    <a:pt x="382" y="651"/>
                  </a:lnTo>
                  <a:lnTo>
                    <a:pt x="386" y="656"/>
                  </a:lnTo>
                  <a:lnTo>
                    <a:pt x="392" y="660"/>
                  </a:lnTo>
                  <a:lnTo>
                    <a:pt x="398" y="662"/>
                  </a:lnTo>
                  <a:lnTo>
                    <a:pt x="412" y="661"/>
                  </a:lnTo>
                  <a:lnTo>
                    <a:pt x="425" y="655"/>
                  </a:lnTo>
                  <a:lnTo>
                    <a:pt x="436" y="650"/>
                  </a:lnTo>
                  <a:lnTo>
                    <a:pt x="449" y="642"/>
                  </a:lnTo>
                  <a:lnTo>
                    <a:pt x="475" y="701"/>
                  </a:lnTo>
                  <a:lnTo>
                    <a:pt x="472" y="709"/>
                  </a:lnTo>
                  <a:lnTo>
                    <a:pt x="467" y="718"/>
                  </a:lnTo>
                  <a:lnTo>
                    <a:pt x="460" y="726"/>
                  </a:lnTo>
                  <a:lnTo>
                    <a:pt x="449" y="735"/>
                  </a:lnTo>
                  <a:lnTo>
                    <a:pt x="433" y="744"/>
                  </a:lnTo>
                  <a:lnTo>
                    <a:pt x="412" y="750"/>
                  </a:lnTo>
                  <a:lnTo>
                    <a:pt x="386" y="752"/>
                  </a:lnTo>
                  <a:lnTo>
                    <a:pt x="372" y="750"/>
                  </a:lnTo>
                  <a:lnTo>
                    <a:pt x="360" y="744"/>
                  </a:lnTo>
                  <a:lnTo>
                    <a:pt x="349" y="734"/>
                  </a:lnTo>
                  <a:lnTo>
                    <a:pt x="340" y="723"/>
                  </a:lnTo>
                  <a:lnTo>
                    <a:pt x="331" y="708"/>
                  </a:lnTo>
                  <a:lnTo>
                    <a:pt x="324" y="692"/>
                  </a:lnTo>
                  <a:lnTo>
                    <a:pt x="319" y="673"/>
                  </a:lnTo>
                  <a:lnTo>
                    <a:pt x="313" y="654"/>
                  </a:lnTo>
                  <a:lnTo>
                    <a:pt x="307" y="613"/>
                  </a:lnTo>
                  <a:lnTo>
                    <a:pt x="303" y="572"/>
                  </a:lnTo>
                  <a:lnTo>
                    <a:pt x="302" y="535"/>
                  </a:lnTo>
                  <a:lnTo>
                    <a:pt x="304" y="504"/>
                  </a:lnTo>
                  <a:lnTo>
                    <a:pt x="310" y="472"/>
                  </a:lnTo>
                  <a:lnTo>
                    <a:pt x="319" y="443"/>
                  </a:lnTo>
                  <a:lnTo>
                    <a:pt x="330" y="418"/>
                  </a:lnTo>
                  <a:lnTo>
                    <a:pt x="342" y="397"/>
                  </a:lnTo>
                  <a:lnTo>
                    <a:pt x="233" y="300"/>
                  </a:lnTo>
                  <a:lnTo>
                    <a:pt x="142" y="402"/>
                  </a:lnTo>
                  <a:lnTo>
                    <a:pt x="247" y="431"/>
                  </a:lnTo>
                  <a:lnTo>
                    <a:pt x="220" y="493"/>
                  </a:lnTo>
                  <a:lnTo>
                    <a:pt x="0" y="446"/>
                  </a:lnTo>
                  <a:lnTo>
                    <a:pt x="21" y="372"/>
                  </a:lnTo>
                  <a:lnTo>
                    <a:pt x="64" y="361"/>
                  </a:lnTo>
                  <a:lnTo>
                    <a:pt x="400" y="0"/>
                  </a:lnTo>
                  <a:lnTo>
                    <a:pt x="517" y="103"/>
                  </a:lnTo>
                  <a:lnTo>
                    <a:pt x="611" y="186"/>
                  </a:lnTo>
                  <a:lnTo>
                    <a:pt x="650" y="224"/>
                  </a:lnTo>
                  <a:lnTo>
                    <a:pt x="678" y="254"/>
                  </a:lnTo>
                  <a:lnTo>
                    <a:pt x="729" y="313"/>
                  </a:lnTo>
                  <a:lnTo>
                    <a:pt x="738" y="325"/>
                  </a:lnTo>
                  <a:lnTo>
                    <a:pt x="615" y="461"/>
                  </a:lnTo>
                  <a:lnTo>
                    <a:pt x="472" y="332"/>
                  </a:lnTo>
                  <a:lnTo>
                    <a:pt x="446" y="362"/>
                  </a:lnTo>
                  <a:lnTo>
                    <a:pt x="425" y="389"/>
                  </a:lnTo>
                  <a:close/>
                  <a:moveTo>
                    <a:pt x="275" y="251"/>
                  </a:moveTo>
                  <a:lnTo>
                    <a:pt x="375" y="343"/>
                  </a:lnTo>
                  <a:lnTo>
                    <a:pt x="416" y="282"/>
                  </a:lnTo>
                  <a:lnTo>
                    <a:pt x="322" y="198"/>
                  </a:lnTo>
                  <a:lnTo>
                    <a:pt x="275" y="25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4" name="Freeform 18"/>
            <p:cNvSpPr>
              <a:spLocks noEditPoints="1"/>
            </p:cNvSpPr>
            <p:nvPr/>
          </p:nvSpPr>
          <p:spPr bwMode="auto">
            <a:xfrm>
              <a:off x="876" y="1140"/>
              <a:ext cx="23" cy="23"/>
            </a:xfrm>
            <a:custGeom>
              <a:avLst/>
              <a:gdLst>
                <a:gd name="T0" fmla="*/ 35 w 186"/>
                <a:gd name="T1" fmla="*/ 105 h 186"/>
                <a:gd name="T2" fmla="*/ 44 w 186"/>
                <a:gd name="T3" fmla="*/ 126 h 186"/>
                <a:gd name="T4" fmla="*/ 60 w 186"/>
                <a:gd name="T5" fmla="*/ 143 h 186"/>
                <a:gd name="T6" fmla="*/ 81 w 186"/>
                <a:gd name="T7" fmla="*/ 152 h 186"/>
                <a:gd name="T8" fmla="*/ 105 w 186"/>
                <a:gd name="T9" fmla="*/ 152 h 186"/>
                <a:gd name="T10" fmla="*/ 126 w 186"/>
                <a:gd name="T11" fmla="*/ 143 h 186"/>
                <a:gd name="T12" fmla="*/ 142 w 186"/>
                <a:gd name="T13" fmla="*/ 126 h 186"/>
                <a:gd name="T14" fmla="*/ 151 w 186"/>
                <a:gd name="T15" fmla="*/ 105 h 186"/>
                <a:gd name="T16" fmla="*/ 151 w 186"/>
                <a:gd name="T17" fmla="*/ 82 h 186"/>
                <a:gd name="T18" fmla="*/ 142 w 186"/>
                <a:gd name="T19" fmla="*/ 61 h 186"/>
                <a:gd name="T20" fmla="*/ 126 w 186"/>
                <a:gd name="T21" fmla="*/ 44 h 186"/>
                <a:gd name="T22" fmla="*/ 105 w 186"/>
                <a:gd name="T23" fmla="*/ 35 h 186"/>
                <a:gd name="T24" fmla="*/ 81 w 186"/>
                <a:gd name="T25" fmla="*/ 35 h 186"/>
                <a:gd name="T26" fmla="*/ 60 w 186"/>
                <a:gd name="T27" fmla="*/ 44 h 186"/>
                <a:gd name="T28" fmla="*/ 44 w 186"/>
                <a:gd name="T29" fmla="*/ 61 h 186"/>
                <a:gd name="T30" fmla="*/ 35 w 186"/>
                <a:gd name="T31" fmla="*/ 82 h 186"/>
                <a:gd name="T32" fmla="*/ 0 w 186"/>
                <a:gd name="T33" fmla="*/ 93 h 186"/>
                <a:gd name="T34" fmla="*/ 8 w 186"/>
                <a:gd name="T35" fmla="*/ 57 h 186"/>
                <a:gd name="T36" fmla="*/ 28 w 186"/>
                <a:gd name="T37" fmla="*/ 27 h 186"/>
                <a:gd name="T38" fmla="*/ 56 w 186"/>
                <a:gd name="T39" fmla="*/ 8 h 186"/>
                <a:gd name="T40" fmla="*/ 93 w 186"/>
                <a:gd name="T41" fmla="*/ 0 h 186"/>
                <a:gd name="T42" fmla="*/ 130 w 186"/>
                <a:gd name="T43" fmla="*/ 8 h 186"/>
                <a:gd name="T44" fmla="*/ 159 w 186"/>
                <a:gd name="T45" fmla="*/ 27 h 186"/>
                <a:gd name="T46" fmla="*/ 180 w 186"/>
                <a:gd name="T47" fmla="*/ 57 h 186"/>
                <a:gd name="T48" fmla="*/ 186 w 186"/>
                <a:gd name="T49" fmla="*/ 93 h 186"/>
                <a:gd name="T50" fmla="*/ 180 w 186"/>
                <a:gd name="T51" fmla="*/ 130 h 186"/>
                <a:gd name="T52" fmla="*/ 159 w 186"/>
                <a:gd name="T53" fmla="*/ 160 h 186"/>
                <a:gd name="T54" fmla="*/ 130 w 186"/>
                <a:gd name="T55" fmla="*/ 180 h 186"/>
                <a:gd name="T56" fmla="*/ 93 w 186"/>
                <a:gd name="T57" fmla="*/ 186 h 186"/>
                <a:gd name="T58" fmla="*/ 56 w 186"/>
                <a:gd name="T59" fmla="*/ 180 h 186"/>
                <a:gd name="T60" fmla="*/ 28 w 186"/>
                <a:gd name="T61" fmla="*/ 160 h 186"/>
                <a:gd name="T62" fmla="*/ 8 w 186"/>
                <a:gd name="T63" fmla="*/ 130 h 186"/>
                <a:gd name="T64" fmla="*/ 0 w 186"/>
                <a:gd name="T65" fmla="*/ 93 h 1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
                <a:gd name="T100" fmla="*/ 0 h 186"/>
                <a:gd name="T101" fmla="*/ 186 w 186"/>
                <a:gd name="T102" fmla="*/ 186 h 1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 h="186">
                  <a:moveTo>
                    <a:pt x="34" y="93"/>
                  </a:moveTo>
                  <a:lnTo>
                    <a:pt x="35" y="105"/>
                  </a:lnTo>
                  <a:lnTo>
                    <a:pt x="39" y="116"/>
                  </a:lnTo>
                  <a:lnTo>
                    <a:pt x="44" y="126"/>
                  </a:lnTo>
                  <a:lnTo>
                    <a:pt x="51" y="135"/>
                  </a:lnTo>
                  <a:lnTo>
                    <a:pt x="60" y="143"/>
                  </a:lnTo>
                  <a:lnTo>
                    <a:pt x="70" y="147"/>
                  </a:lnTo>
                  <a:lnTo>
                    <a:pt x="81" y="152"/>
                  </a:lnTo>
                  <a:lnTo>
                    <a:pt x="93" y="153"/>
                  </a:lnTo>
                  <a:lnTo>
                    <a:pt x="105" y="152"/>
                  </a:lnTo>
                  <a:lnTo>
                    <a:pt x="116" y="147"/>
                  </a:lnTo>
                  <a:lnTo>
                    <a:pt x="126" y="143"/>
                  </a:lnTo>
                  <a:lnTo>
                    <a:pt x="135" y="135"/>
                  </a:lnTo>
                  <a:lnTo>
                    <a:pt x="142" y="126"/>
                  </a:lnTo>
                  <a:lnTo>
                    <a:pt x="148" y="116"/>
                  </a:lnTo>
                  <a:lnTo>
                    <a:pt x="151" y="105"/>
                  </a:lnTo>
                  <a:lnTo>
                    <a:pt x="152" y="93"/>
                  </a:lnTo>
                  <a:lnTo>
                    <a:pt x="151" y="82"/>
                  </a:lnTo>
                  <a:lnTo>
                    <a:pt x="148" y="71"/>
                  </a:lnTo>
                  <a:lnTo>
                    <a:pt x="142" y="61"/>
                  </a:lnTo>
                  <a:lnTo>
                    <a:pt x="135" y="52"/>
                  </a:lnTo>
                  <a:lnTo>
                    <a:pt x="126" y="44"/>
                  </a:lnTo>
                  <a:lnTo>
                    <a:pt x="116" y="39"/>
                  </a:lnTo>
                  <a:lnTo>
                    <a:pt x="105" y="35"/>
                  </a:lnTo>
                  <a:lnTo>
                    <a:pt x="93" y="34"/>
                  </a:lnTo>
                  <a:lnTo>
                    <a:pt x="81" y="35"/>
                  </a:lnTo>
                  <a:lnTo>
                    <a:pt x="70" y="39"/>
                  </a:lnTo>
                  <a:lnTo>
                    <a:pt x="60" y="44"/>
                  </a:lnTo>
                  <a:lnTo>
                    <a:pt x="51" y="52"/>
                  </a:lnTo>
                  <a:lnTo>
                    <a:pt x="44" y="61"/>
                  </a:lnTo>
                  <a:lnTo>
                    <a:pt x="39" y="71"/>
                  </a:lnTo>
                  <a:lnTo>
                    <a:pt x="35" y="82"/>
                  </a:lnTo>
                  <a:lnTo>
                    <a:pt x="34" y="93"/>
                  </a:lnTo>
                  <a:close/>
                  <a:moveTo>
                    <a:pt x="0" y="93"/>
                  </a:moveTo>
                  <a:lnTo>
                    <a:pt x="2" y="74"/>
                  </a:lnTo>
                  <a:lnTo>
                    <a:pt x="8" y="57"/>
                  </a:lnTo>
                  <a:lnTo>
                    <a:pt x="15" y="41"/>
                  </a:lnTo>
                  <a:lnTo>
                    <a:pt x="28" y="27"/>
                  </a:lnTo>
                  <a:lnTo>
                    <a:pt x="41" y="16"/>
                  </a:lnTo>
                  <a:lnTo>
                    <a:pt x="56" y="8"/>
                  </a:lnTo>
                  <a:lnTo>
                    <a:pt x="74" y="2"/>
                  </a:lnTo>
                  <a:lnTo>
                    <a:pt x="93" y="0"/>
                  </a:lnTo>
                  <a:lnTo>
                    <a:pt x="112" y="2"/>
                  </a:lnTo>
                  <a:lnTo>
                    <a:pt x="130" y="8"/>
                  </a:lnTo>
                  <a:lnTo>
                    <a:pt x="145" y="16"/>
                  </a:lnTo>
                  <a:lnTo>
                    <a:pt x="159" y="27"/>
                  </a:lnTo>
                  <a:lnTo>
                    <a:pt x="171" y="41"/>
                  </a:lnTo>
                  <a:lnTo>
                    <a:pt x="180" y="57"/>
                  </a:lnTo>
                  <a:lnTo>
                    <a:pt x="184" y="74"/>
                  </a:lnTo>
                  <a:lnTo>
                    <a:pt x="186" y="93"/>
                  </a:lnTo>
                  <a:lnTo>
                    <a:pt x="184" y="112"/>
                  </a:lnTo>
                  <a:lnTo>
                    <a:pt x="180" y="130"/>
                  </a:lnTo>
                  <a:lnTo>
                    <a:pt x="171" y="145"/>
                  </a:lnTo>
                  <a:lnTo>
                    <a:pt x="159" y="160"/>
                  </a:lnTo>
                  <a:lnTo>
                    <a:pt x="145" y="171"/>
                  </a:lnTo>
                  <a:lnTo>
                    <a:pt x="130" y="180"/>
                  </a:lnTo>
                  <a:lnTo>
                    <a:pt x="112" y="185"/>
                  </a:lnTo>
                  <a:lnTo>
                    <a:pt x="93" y="186"/>
                  </a:lnTo>
                  <a:lnTo>
                    <a:pt x="74" y="185"/>
                  </a:lnTo>
                  <a:lnTo>
                    <a:pt x="56" y="180"/>
                  </a:lnTo>
                  <a:lnTo>
                    <a:pt x="41" y="171"/>
                  </a:lnTo>
                  <a:lnTo>
                    <a:pt x="28" y="160"/>
                  </a:lnTo>
                  <a:lnTo>
                    <a:pt x="15" y="145"/>
                  </a:lnTo>
                  <a:lnTo>
                    <a:pt x="8" y="130"/>
                  </a:lnTo>
                  <a:lnTo>
                    <a:pt x="2" y="112"/>
                  </a:lnTo>
                  <a:lnTo>
                    <a:pt x="0" y="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5" name="Freeform 19"/>
            <p:cNvSpPr>
              <a:spLocks noEditPoints="1"/>
            </p:cNvSpPr>
            <p:nvPr/>
          </p:nvSpPr>
          <p:spPr bwMode="auto">
            <a:xfrm>
              <a:off x="960" y="1142"/>
              <a:ext cx="42" cy="64"/>
            </a:xfrm>
            <a:custGeom>
              <a:avLst/>
              <a:gdLst>
                <a:gd name="T0" fmla="*/ 79 w 339"/>
                <a:gd name="T1" fmla="*/ 233 h 514"/>
                <a:gd name="T2" fmla="*/ 116 w 339"/>
                <a:gd name="T3" fmla="*/ 235 h 514"/>
                <a:gd name="T4" fmla="*/ 165 w 339"/>
                <a:gd name="T5" fmla="*/ 228 h 514"/>
                <a:gd name="T6" fmla="*/ 204 w 339"/>
                <a:gd name="T7" fmla="*/ 210 h 514"/>
                <a:gd name="T8" fmla="*/ 205 w 339"/>
                <a:gd name="T9" fmla="*/ 177 h 514"/>
                <a:gd name="T10" fmla="*/ 183 w 339"/>
                <a:gd name="T11" fmla="*/ 141 h 514"/>
                <a:gd name="T12" fmla="*/ 160 w 339"/>
                <a:gd name="T13" fmla="*/ 122 h 514"/>
                <a:gd name="T14" fmla="*/ 138 w 339"/>
                <a:gd name="T15" fmla="*/ 113 h 514"/>
                <a:gd name="T16" fmla="*/ 115 w 339"/>
                <a:gd name="T17" fmla="*/ 113 h 514"/>
                <a:gd name="T18" fmla="*/ 97 w 339"/>
                <a:gd name="T19" fmla="*/ 121 h 514"/>
                <a:gd name="T20" fmla="*/ 84 w 339"/>
                <a:gd name="T21" fmla="*/ 138 h 514"/>
                <a:gd name="T22" fmla="*/ 72 w 339"/>
                <a:gd name="T23" fmla="*/ 170 h 514"/>
                <a:gd name="T24" fmla="*/ 66 w 339"/>
                <a:gd name="T25" fmla="*/ 212 h 514"/>
                <a:gd name="T26" fmla="*/ 34 w 339"/>
                <a:gd name="T27" fmla="*/ 484 h 514"/>
                <a:gd name="T28" fmla="*/ 24 w 339"/>
                <a:gd name="T29" fmla="*/ 478 h 514"/>
                <a:gd name="T30" fmla="*/ 25 w 339"/>
                <a:gd name="T31" fmla="*/ 473 h 514"/>
                <a:gd name="T32" fmla="*/ 34 w 339"/>
                <a:gd name="T33" fmla="*/ 470 h 514"/>
                <a:gd name="T34" fmla="*/ 54 w 339"/>
                <a:gd name="T35" fmla="*/ 471 h 514"/>
                <a:gd name="T36" fmla="*/ 84 w 339"/>
                <a:gd name="T37" fmla="*/ 472 h 514"/>
                <a:gd name="T38" fmla="*/ 158 w 339"/>
                <a:gd name="T39" fmla="*/ 454 h 514"/>
                <a:gd name="T40" fmla="*/ 207 w 339"/>
                <a:gd name="T41" fmla="*/ 430 h 514"/>
                <a:gd name="T42" fmla="*/ 230 w 339"/>
                <a:gd name="T43" fmla="*/ 407 h 514"/>
                <a:gd name="T44" fmla="*/ 245 w 339"/>
                <a:gd name="T45" fmla="*/ 382 h 514"/>
                <a:gd name="T46" fmla="*/ 252 w 339"/>
                <a:gd name="T47" fmla="*/ 356 h 514"/>
                <a:gd name="T48" fmla="*/ 250 w 339"/>
                <a:gd name="T49" fmla="*/ 316 h 514"/>
                <a:gd name="T50" fmla="*/ 238 w 339"/>
                <a:gd name="T51" fmla="*/ 268 h 514"/>
                <a:gd name="T52" fmla="*/ 193 w 339"/>
                <a:gd name="T53" fmla="*/ 284 h 514"/>
                <a:gd name="T54" fmla="*/ 125 w 339"/>
                <a:gd name="T55" fmla="*/ 301 h 514"/>
                <a:gd name="T56" fmla="*/ 47 w 339"/>
                <a:gd name="T57" fmla="*/ 310 h 514"/>
                <a:gd name="T58" fmla="*/ 8 w 339"/>
                <a:gd name="T59" fmla="*/ 306 h 514"/>
                <a:gd name="T60" fmla="*/ 1 w 339"/>
                <a:gd name="T61" fmla="*/ 260 h 514"/>
                <a:gd name="T62" fmla="*/ 1 w 339"/>
                <a:gd name="T63" fmla="*/ 209 h 514"/>
                <a:gd name="T64" fmla="*/ 7 w 339"/>
                <a:gd name="T65" fmla="*/ 158 h 514"/>
                <a:gd name="T66" fmla="*/ 20 w 339"/>
                <a:gd name="T67" fmla="*/ 109 h 514"/>
                <a:gd name="T68" fmla="*/ 39 w 339"/>
                <a:gd name="T69" fmla="*/ 66 h 514"/>
                <a:gd name="T70" fmla="*/ 65 w 339"/>
                <a:gd name="T71" fmla="*/ 31 h 514"/>
                <a:gd name="T72" fmla="*/ 97 w 339"/>
                <a:gd name="T73" fmla="*/ 9 h 514"/>
                <a:gd name="T74" fmla="*/ 134 w 339"/>
                <a:gd name="T75" fmla="*/ 0 h 514"/>
                <a:gd name="T76" fmla="*/ 173 w 339"/>
                <a:gd name="T77" fmla="*/ 8 h 514"/>
                <a:gd name="T78" fmla="*/ 210 w 339"/>
                <a:gd name="T79" fmla="*/ 30 h 514"/>
                <a:gd name="T80" fmla="*/ 245 w 339"/>
                <a:gd name="T81" fmla="*/ 62 h 514"/>
                <a:gd name="T82" fmla="*/ 276 w 339"/>
                <a:gd name="T83" fmla="*/ 104 h 514"/>
                <a:gd name="T84" fmla="*/ 301 w 339"/>
                <a:gd name="T85" fmla="*/ 153 h 514"/>
                <a:gd name="T86" fmla="*/ 321 w 339"/>
                <a:gd name="T87" fmla="*/ 205 h 514"/>
                <a:gd name="T88" fmla="*/ 335 w 339"/>
                <a:gd name="T89" fmla="*/ 260 h 514"/>
                <a:gd name="T90" fmla="*/ 339 w 339"/>
                <a:gd name="T91" fmla="*/ 313 h 514"/>
                <a:gd name="T92" fmla="*/ 333 w 339"/>
                <a:gd name="T93" fmla="*/ 362 h 514"/>
                <a:gd name="T94" fmla="*/ 315 w 339"/>
                <a:gd name="T95" fmla="*/ 403 h 514"/>
                <a:gd name="T96" fmla="*/ 288 w 339"/>
                <a:gd name="T97" fmla="*/ 439 h 514"/>
                <a:gd name="T98" fmla="*/ 257 w 339"/>
                <a:gd name="T99" fmla="*/ 466 h 514"/>
                <a:gd name="T100" fmla="*/ 224 w 339"/>
                <a:gd name="T101" fmla="*/ 487 h 514"/>
                <a:gd name="T102" fmla="*/ 165 w 339"/>
                <a:gd name="T103" fmla="*/ 511 h 514"/>
                <a:gd name="T104" fmla="*/ 129 w 339"/>
                <a:gd name="T105" fmla="*/ 513 h 514"/>
                <a:gd name="T106" fmla="*/ 82 w 339"/>
                <a:gd name="T107" fmla="*/ 502 h 51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39"/>
                <a:gd name="T163" fmla="*/ 0 h 514"/>
                <a:gd name="T164" fmla="*/ 339 w 339"/>
                <a:gd name="T165" fmla="*/ 514 h 51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39" h="514">
                  <a:moveTo>
                    <a:pt x="65" y="231"/>
                  </a:moveTo>
                  <a:lnTo>
                    <a:pt x="79" y="233"/>
                  </a:lnTo>
                  <a:lnTo>
                    <a:pt x="96" y="235"/>
                  </a:lnTo>
                  <a:lnTo>
                    <a:pt x="116" y="235"/>
                  </a:lnTo>
                  <a:lnTo>
                    <a:pt x="141" y="233"/>
                  </a:lnTo>
                  <a:lnTo>
                    <a:pt x="165" y="228"/>
                  </a:lnTo>
                  <a:lnTo>
                    <a:pt x="190" y="218"/>
                  </a:lnTo>
                  <a:lnTo>
                    <a:pt x="204" y="210"/>
                  </a:lnTo>
                  <a:lnTo>
                    <a:pt x="216" y="201"/>
                  </a:lnTo>
                  <a:lnTo>
                    <a:pt x="205" y="177"/>
                  </a:lnTo>
                  <a:lnTo>
                    <a:pt x="194" y="157"/>
                  </a:lnTo>
                  <a:lnTo>
                    <a:pt x="183" y="141"/>
                  </a:lnTo>
                  <a:lnTo>
                    <a:pt x="172" y="130"/>
                  </a:lnTo>
                  <a:lnTo>
                    <a:pt x="160" y="122"/>
                  </a:lnTo>
                  <a:lnTo>
                    <a:pt x="149" y="117"/>
                  </a:lnTo>
                  <a:lnTo>
                    <a:pt x="138" y="113"/>
                  </a:lnTo>
                  <a:lnTo>
                    <a:pt x="127" y="112"/>
                  </a:lnTo>
                  <a:lnTo>
                    <a:pt x="115" y="113"/>
                  </a:lnTo>
                  <a:lnTo>
                    <a:pt x="106" y="116"/>
                  </a:lnTo>
                  <a:lnTo>
                    <a:pt x="97" y="121"/>
                  </a:lnTo>
                  <a:lnTo>
                    <a:pt x="91" y="129"/>
                  </a:lnTo>
                  <a:lnTo>
                    <a:pt x="84" y="138"/>
                  </a:lnTo>
                  <a:lnTo>
                    <a:pt x="79" y="148"/>
                  </a:lnTo>
                  <a:lnTo>
                    <a:pt x="72" y="170"/>
                  </a:lnTo>
                  <a:lnTo>
                    <a:pt x="68" y="192"/>
                  </a:lnTo>
                  <a:lnTo>
                    <a:pt x="66" y="212"/>
                  </a:lnTo>
                  <a:lnTo>
                    <a:pt x="65" y="231"/>
                  </a:lnTo>
                  <a:close/>
                  <a:moveTo>
                    <a:pt x="34" y="484"/>
                  </a:moveTo>
                  <a:lnTo>
                    <a:pt x="27" y="482"/>
                  </a:lnTo>
                  <a:lnTo>
                    <a:pt x="24" y="478"/>
                  </a:lnTo>
                  <a:lnTo>
                    <a:pt x="23" y="475"/>
                  </a:lnTo>
                  <a:lnTo>
                    <a:pt x="25" y="473"/>
                  </a:lnTo>
                  <a:lnTo>
                    <a:pt x="28" y="471"/>
                  </a:lnTo>
                  <a:lnTo>
                    <a:pt x="34" y="470"/>
                  </a:lnTo>
                  <a:lnTo>
                    <a:pt x="43" y="470"/>
                  </a:lnTo>
                  <a:lnTo>
                    <a:pt x="54" y="471"/>
                  </a:lnTo>
                  <a:lnTo>
                    <a:pt x="67" y="472"/>
                  </a:lnTo>
                  <a:lnTo>
                    <a:pt x="84" y="472"/>
                  </a:lnTo>
                  <a:lnTo>
                    <a:pt x="121" y="466"/>
                  </a:lnTo>
                  <a:lnTo>
                    <a:pt x="158" y="454"/>
                  </a:lnTo>
                  <a:lnTo>
                    <a:pt x="193" y="439"/>
                  </a:lnTo>
                  <a:lnTo>
                    <a:pt x="207" y="430"/>
                  </a:lnTo>
                  <a:lnTo>
                    <a:pt x="219" y="420"/>
                  </a:lnTo>
                  <a:lnTo>
                    <a:pt x="230" y="407"/>
                  </a:lnTo>
                  <a:lnTo>
                    <a:pt x="238" y="395"/>
                  </a:lnTo>
                  <a:lnTo>
                    <a:pt x="245" y="382"/>
                  </a:lnTo>
                  <a:lnTo>
                    <a:pt x="249" y="369"/>
                  </a:lnTo>
                  <a:lnTo>
                    <a:pt x="252" y="356"/>
                  </a:lnTo>
                  <a:lnTo>
                    <a:pt x="253" y="343"/>
                  </a:lnTo>
                  <a:lnTo>
                    <a:pt x="250" y="316"/>
                  </a:lnTo>
                  <a:lnTo>
                    <a:pt x="246" y="292"/>
                  </a:lnTo>
                  <a:lnTo>
                    <a:pt x="238" y="268"/>
                  </a:lnTo>
                  <a:lnTo>
                    <a:pt x="217" y="275"/>
                  </a:lnTo>
                  <a:lnTo>
                    <a:pt x="193" y="284"/>
                  </a:lnTo>
                  <a:lnTo>
                    <a:pt x="160" y="293"/>
                  </a:lnTo>
                  <a:lnTo>
                    <a:pt x="125" y="301"/>
                  </a:lnTo>
                  <a:lnTo>
                    <a:pt x="86" y="308"/>
                  </a:lnTo>
                  <a:lnTo>
                    <a:pt x="47" y="310"/>
                  </a:lnTo>
                  <a:lnTo>
                    <a:pt x="27" y="309"/>
                  </a:lnTo>
                  <a:lnTo>
                    <a:pt x="8" y="306"/>
                  </a:lnTo>
                  <a:lnTo>
                    <a:pt x="3" y="283"/>
                  </a:lnTo>
                  <a:lnTo>
                    <a:pt x="1" y="260"/>
                  </a:lnTo>
                  <a:lnTo>
                    <a:pt x="0" y="234"/>
                  </a:lnTo>
                  <a:lnTo>
                    <a:pt x="1" y="209"/>
                  </a:lnTo>
                  <a:lnTo>
                    <a:pt x="3" y="183"/>
                  </a:lnTo>
                  <a:lnTo>
                    <a:pt x="7" y="158"/>
                  </a:lnTo>
                  <a:lnTo>
                    <a:pt x="13" y="132"/>
                  </a:lnTo>
                  <a:lnTo>
                    <a:pt x="20" y="109"/>
                  </a:lnTo>
                  <a:lnTo>
                    <a:pt x="29" y="87"/>
                  </a:lnTo>
                  <a:lnTo>
                    <a:pt x="39" y="66"/>
                  </a:lnTo>
                  <a:lnTo>
                    <a:pt x="52" y="48"/>
                  </a:lnTo>
                  <a:lnTo>
                    <a:pt x="65" y="31"/>
                  </a:lnTo>
                  <a:lnTo>
                    <a:pt x="81" y="18"/>
                  </a:lnTo>
                  <a:lnTo>
                    <a:pt x="97" y="9"/>
                  </a:lnTo>
                  <a:lnTo>
                    <a:pt x="115" y="2"/>
                  </a:lnTo>
                  <a:lnTo>
                    <a:pt x="134" y="0"/>
                  </a:lnTo>
                  <a:lnTo>
                    <a:pt x="153" y="2"/>
                  </a:lnTo>
                  <a:lnTo>
                    <a:pt x="173" y="8"/>
                  </a:lnTo>
                  <a:lnTo>
                    <a:pt x="192" y="17"/>
                  </a:lnTo>
                  <a:lnTo>
                    <a:pt x="210" y="30"/>
                  </a:lnTo>
                  <a:lnTo>
                    <a:pt x="228" y="44"/>
                  </a:lnTo>
                  <a:lnTo>
                    <a:pt x="245" y="62"/>
                  </a:lnTo>
                  <a:lnTo>
                    <a:pt x="260" y="82"/>
                  </a:lnTo>
                  <a:lnTo>
                    <a:pt x="276" y="104"/>
                  </a:lnTo>
                  <a:lnTo>
                    <a:pt x="289" y="128"/>
                  </a:lnTo>
                  <a:lnTo>
                    <a:pt x="301" y="153"/>
                  </a:lnTo>
                  <a:lnTo>
                    <a:pt x="313" y="179"/>
                  </a:lnTo>
                  <a:lnTo>
                    <a:pt x="321" y="205"/>
                  </a:lnTo>
                  <a:lnTo>
                    <a:pt x="329" y="233"/>
                  </a:lnTo>
                  <a:lnTo>
                    <a:pt x="335" y="260"/>
                  </a:lnTo>
                  <a:lnTo>
                    <a:pt x="338" y="286"/>
                  </a:lnTo>
                  <a:lnTo>
                    <a:pt x="339" y="313"/>
                  </a:lnTo>
                  <a:lnTo>
                    <a:pt x="337" y="339"/>
                  </a:lnTo>
                  <a:lnTo>
                    <a:pt x="333" y="362"/>
                  </a:lnTo>
                  <a:lnTo>
                    <a:pt x="325" y="384"/>
                  </a:lnTo>
                  <a:lnTo>
                    <a:pt x="315" y="403"/>
                  </a:lnTo>
                  <a:lnTo>
                    <a:pt x="303" y="422"/>
                  </a:lnTo>
                  <a:lnTo>
                    <a:pt x="288" y="439"/>
                  </a:lnTo>
                  <a:lnTo>
                    <a:pt x="273" y="453"/>
                  </a:lnTo>
                  <a:lnTo>
                    <a:pt x="257" y="466"/>
                  </a:lnTo>
                  <a:lnTo>
                    <a:pt x="240" y="477"/>
                  </a:lnTo>
                  <a:lnTo>
                    <a:pt x="224" y="487"/>
                  </a:lnTo>
                  <a:lnTo>
                    <a:pt x="192" y="502"/>
                  </a:lnTo>
                  <a:lnTo>
                    <a:pt x="165" y="511"/>
                  </a:lnTo>
                  <a:lnTo>
                    <a:pt x="145" y="514"/>
                  </a:lnTo>
                  <a:lnTo>
                    <a:pt x="129" y="513"/>
                  </a:lnTo>
                  <a:lnTo>
                    <a:pt x="114" y="511"/>
                  </a:lnTo>
                  <a:lnTo>
                    <a:pt x="82" y="502"/>
                  </a:lnTo>
                  <a:lnTo>
                    <a:pt x="34" y="48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6" name="Freeform 20"/>
            <p:cNvSpPr>
              <a:spLocks/>
            </p:cNvSpPr>
            <p:nvPr/>
          </p:nvSpPr>
          <p:spPr bwMode="auto">
            <a:xfrm>
              <a:off x="1313" y="972"/>
              <a:ext cx="17" cy="17"/>
            </a:xfrm>
            <a:custGeom>
              <a:avLst/>
              <a:gdLst>
                <a:gd name="T0" fmla="*/ 0 w 137"/>
                <a:gd name="T1" fmla="*/ 69 h 137"/>
                <a:gd name="T2" fmla="*/ 1 w 137"/>
                <a:gd name="T3" fmla="*/ 55 h 137"/>
                <a:gd name="T4" fmla="*/ 5 w 137"/>
                <a:gd name="T5" fmla="*/ 43 h 137"/>
                <a:gd name="T6" fmla="*/ 11 w 137"/>
                <a:gd name="T7" fmla="*/ 30 h 137"/>
                <a:gd name="T8" fmla="*/ 20 w 137"/>
                <a:gd name="T9" fmla="*/ 20 h 137"/>
                <a:gd name="T10" fmla="*/ 30 w 137"/>
                <a:gd name="T11" fmla="*/ 13 h 137"/>
                <a:gd name="T12" fmla="*/ 41 w 137"/>
                <a:gd name="T13" fmla="*/ 6 h 137"/>
                <a:gd name="T14" fmla="*/ 55 w 137"/>
                <a:gd name="T15" fmla="*/ 3 h 137"/>
                <a:gd name="T16" fmla="*/ 68 w 137"/>
                <a:gd name="T17" fmla="*/ 0 h 137"/>
                <a:gd name="T18" fmla="*/ 81 w 137"/>
                <a:gd name="T19" fmla="*/ 3 h 137"/>
                <a:gd name="T20" fmla="*/ 95 w 137"/>
                <a:gd name="T21" fmla="*/ 6 h 137"/>
                <a:gd name="T22" fmla="*/ 106 w 137"/>
                <a:gd name="T23" fmla="*/ 13 h 137"/>
                <a:gd name="T24" fmla="*/ 117 w 137"/>
                <a:gd name="T25" fmla="*/ 20 h 137"/>
                <a:gd name="T26" fmla="*/ 125 w 137"/>
                <a:gd name="T27" fmla="*/ 30 h 137"/>
                <a:gd name="T28" fmla="*/ 131 w 137"/>
                <a:gd name="T29" fmla="*/ 43 h 137"/>
                <a:gd name="T30" fmla="*/ 135 w 137"/>
                <a:gd name="T31" fmla="*/ 55 h 137"/>
                <a:gd name="T32" fmla="*/ 137 w 137"/>
                <a:gd name="T33" fmla="*/ 69 h 137"/>
                <a:gd name="T34" fmla="*/ 135 w 137"/>
                <a:gd name="T35" fmla="*/ 83 h 137"/>
                <a:gd name="T36" fmla="*/ 131 w 137"/>
                <a:gd name="T37" fmla="*/ 96 h 137"/>
                <a:gd name="T38" fmla="*/ 125 w 137"/>
                <a:gd name="T39" fmla="*/ 107 h 137"/>
                <a:gd name="T40" fmla="*/ 117 w 137"/>
                <a:gd name="T41" fmla="*/ 117 h 137"/>
                <a:gd name="T42" fmla="*/ 106 w 137"/>
                <a:gd name="T43" fmla="*/ 126 h 137"/>
                <a:gd name="T44" fmla="*/ 95 w 137"/>
                <a:gd name="T45" fmla="*/ 131 h 137"/>
                <a:gd name="T46" fmla="*/ 81 w 137"/>
                <a:gd name="T47" fmla="*/ 136 h 137"/>
                <a:gd name="T48" fmla="*/ 68 w 137"/>
                <a:gd name="T49" fmla="*/ 137 h 137"/>
                <a:gd name="T50" fmla="*/ 55 w 137"/>
                <a:gd name="T51" fmla="*/ 136 h 137"/>
                <a:gd name="T52" fmla="*/ 41 w 137"/>
                <a:gd name="T53" fmla="*/ 131 h 137"/>
                <a:gd name="T54" fmla="*/ 30 w 137"/>
                <a:gd name="T55" fmla="*/ 126 h 137"/>
                <a:gd name="T56" fmla="*/ 20 w 137"/>
                <a:gd name="T57" fmla="*/ 117 h 137"/>
                <a:gd name="T58" fmla="*/ 11 w 137"/>
                <a:gd name="T59" fmla="*/ 107 h 137"/>
                <a:gd name="T60" fmla="*/ 5 w 137"/>
                <a:gd name="T61" fmla="*/ 96 h 137"/>
                <a:gd name="T62" fmla="*/ 1 w 137"/>
                <a:gd name="T63" fmla="*/ 83 h 137"/>
                <a:gd name="T64" fmla="*/ 0 w 137"/>
                <a:gd name="T65" fmla="*/ 69 h 1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7"/>
                <a:gd name="T100" fmla="*/ 0 h 137"/>
                <a:gd name="T101" fmla="*/ 137 w 137"/>
                <a:gd name="T102" fmla="*/ 137 h 13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7" h="137">
                  <a:moveTo>
                    <a:pt x="0" y="69"/>
                  </a:moveTo>
                  <a:lnTo>
                    <a:pt x="1" y="55"/>
                  </a:lnTo>
                  <a:lnTo>
                    <a:pt x="5" y="43"/>
                  </a:lnTo>
                  <a:lnTo>
                    <a:pt x="11" y="30"/>
                  </a:lnTo>
                  <a:lnTo>
                    <a:pt x="20" y="20"/>
                  </a:lnTo>
                  <a:lnTo>
                    <a:pt x="30" y="13"/>
                  </a:lnTo>
                  <a:lnTo>
                    <a:pt x="41" y="6"/>
                  </a:lnTo>
                  <a:lnTo>
                    <a:pt x="55" y="3"/>
                  </a:lnTo>
                  <a:lnTo>
                    <a:pt x="68" y="0"/>
                  </a:lnTo>
                  <a:lnTo>
                    <a:pt x="81" y="3"/>
                  </a:lnTo>
                  <a:lnTo>
                    <a:pt x="95" y="6"/>
                  </a:lnTo>
                  <a:lnTo>
                    <a:pt x="106" y="13"/>
                  </a:lnTo>
                  <a:lnTo>
                    <a:pt x="117" y="20"/>
                  </a:lnTo>
                  <a:lnTo>
                    <a:pt x="125" y="30"/>
                  </a:lnTo>
                  <a:lnTo>
                    <a:pt x="131" y="43"/>
                  </a:lnTo>
                  <a:lnTo>
                    <a:pt x="135" y="55"/>
                  </a:lnTo>
                  <a:lnTo>
                    <a:pt x="137" y="69"/>
                  </a:lnTo>
                  <a:lnTo>
                    <a:pt x="135" y="83"/>
                  </a:lnTo>
                  <a:lnTo>
                    <a:pt x="131" y="96"/>
                  </a:lnTo>
                  <a:lnTo>
                    <a:pt x="125" y="107"/>
                  </a:lnTo>
                  <a:lnTo>
                    <a:pt x="117" y="117"/>
                  </a:lnTo>
                  <a:lnTo>
                    <a:pt x="106" y="126"/>
                  </a:lnTo>
                  <a:lnTo>
                    <a:pt x="95" y="131"/>
                  </a:lnTo>
                  <a:lnTo>
                    <a:pt x="81" y="136"/>
                  </a:lnTo>
                  <a:lnTo>
                    <a:pt x="68" y="137"/>
                  </a:lnTo>
                  <a:lnTo>
                    <a:pt x="55" y="136"/>
                  </a:lnTo>
                  <a:lnTo>
                    <a:pt x="41" y="131"/>
                  </a:lnTo>
                  <a:lnTo>
                    <a:pt x="30" y="126"/>
                  </a:lnTo>
                  <a:lnTo>
                    <a:pt x="20" y="117"/>
                  </a:lnTo>
                  <a:lnTo>
                    <a:pt x="11" y="107"/>
                  </a:lnTo>
                  <a:lnTo>
                    <a:pt x="5" y="96"/>
                  </a:lnTo>
                  <a:lnTo>
                    <a:pt x="1" y="83"/>
                  </a:lnTo>
                  <a:lnTo>
                    <a:pt x="0" y="6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7" name="Freeform 21"/>
            <p:cNvSpPr>
              <a:spLocks/>
            </p:cNvSpPr>
            <p:nvPr/>
          </p:nvSpPr>
          <p:spPr bwMode="auto">
            <a:xfrm>
              <a:off x="1329" y="952"/>
              <a:ext cx="17" cy="17"/>
            </a:xfrm>
            <a:custGeom>
              <a:avLst/>
              <a:gdLst>
                <a:gd name="T0" fmla="*/ 0 w 136"/>
                <a:gd name="T1" fmla="*/ 68 h 136"/>
                <a:gd name="T2" fmla="*/ 1 w 136"/>
                <a:gd name="T3" fmla="*/ 54 h 136"/>
                <a:gd name="T4" fmla="*/ 5 w 136"/>
                <a:gd name="T5" fmla="*/ 42 h 136"/>
                <a:gd name="T6" fmla="*/ 11 w 136"/>
                <a:gd name="T7" fmla="*/ 30 h 136"/>
                <a:gd name="T8" fmla="*/ 20 w 136"/>
                <a:gd name="T9" fmla="*/ 20 h 136"/>
                <a:gd name="T10" fmla="*/ 30 w 136"/>
                <a:gd name="T11" fmla="*/ 12 h 136"/>
                <a:gd name="T12" fmla="*/ 41 w 136"/>
                <a:gd name="T13" fmla="*/ 5 h 136"/>
                <a:gd name="T14" fmla="*/ 54 w 136"/>
                <a:gd name="T15" fmla="*/ 2 h 136"/>
                <a:gd name="T16" fmla="*/ 67 w 136"/>
                <a:gd name="T17" fmla="*/ 0 h 136"/>
                <a:gd name="T18" fmla="*/ 82 w 136"/>
                <a:gd name="T19" fmla="*/ 2 h 136"/>
                <a:gd name="T20" fmla="*/ 94 w 136"/>
                <a:gd name="T21" fmla="*/ 5 h 136"/>
                <a:gd name="T22" fmla="*/ 106 w 136"/>
                <a:gd name="T23" fmla="*/ 12 h 136"/>
                <a:gd name="T24" fmla="*/ 116 w 136"/>
                <a:gd name="T25" fmla="*/ 20 h 136"/>
                <a:gd name="T26" fmla="*/ 124 w 136"/>
                <a:gd name="T27" fmla="*/ 30 h 136"/>
                <a:gd name="T28" fmla="*/ 131 w 136"/>
                <a:gd name="T29" fmla="*/ 42 h 136"/>
                <a:gd name="T30" fmla="*/ 134 w 136"/>
                <a:gd name="T31" fmla="*/ 54 h 136"/>
                <a:gd name="T32" fmla="*/ 136 w 136"/>
                <a:gd name="T33" fmla="*/ 68 h 136"/>
                <a:gd name="T34" fmla="*/ 134 w 136"/>
                <a:gd name="T35" fmla="*/ 82 h 136"/>
                <a:gd name="T36" fmla="*/ 131 w 136"/>
                <a:gd name="T37" fmla="*/ 95 h 136"/>
                <a:gd name="T38" fmla="*/ 124 w 136"/>
                <a:gd name="T39" fmla="*/ 106 h 136"/>
                <a:gd name="T40" fmla="*/ 116 w 136"/>
                <a:gd name="T41" fmla="*/ 116 h 136"/>
                <a:gd name="T42" fmla="*/ 106 w 136"/>
                <a:gd name="T43" fmla="*/ 125 h 136"/>
                <a:gd name="T44" fmla="*/ 94 w 136"/>
                <a:gd name="T45" fmla="*/ 132 h 136"/>
                <a:gd name="T46" fmla="*/ 82 w 136"/>
                <a:gd name="T47" fmla="*/ 135 h 136"/>
                <a:gd name="T48" fmla="*/ 67 w 136"/>
                <a:gd name="T49" fmla="*/ 136 h 136"/>
                <a:gd name="T50" fmla="*/ 54 w 136"/>
                <a:gd name="T51" fmla="*/ 135 h 136"/>
                <a:gd name="T52" fmla="*/ 41 w 136"/>
                <a:gd name="T53" fmla="*/ 132 h 136"/>
                <a:gd name="T54" fmla="*/ 30 w 136"/>
                <a:gd name="T55" fmla="*/ 125 h 136"/>
                <a:gd name="T56" fmla="*/ 20 w 136"/>
                <a:gd name="T57" fmla="*/ 116 h 136"/>
                <a:gd name="T58" fmla="*/ 11 w 136"/>
                <a:gd name="T59" fmla="*/ 106 h 136"/>
                <a:gd name="T60" fmla="*/ 5 w 136"/>
                <a:gd name="T61" fmla="*/ 95 h 136"/>
                <a:gd name="T62" fmla="*/ 1 w 136"/>
                <a:gd name="T63" fmla="*/ 82 h 136"/>
                <a:gd name="T64" fmla="*/ 0 w 136"/>
                <a:gd name="T65" fmla="*/ 68 h 1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6"/>
                <a:gd name="T100" fmla="*/ 0 h 136"/>
                <a:gd name="T101" fmla="*/ 136 w 136"/>
                <a:gd name="T102" fmla="*/ 136 h 1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6" h="136">
                  <a:moveTo>
                    <a:pt x="0" y="68"/>
                  </a:moveTo>
                  <a:lnTo>
                    <a:pt x="1" y="54"/>
                  </a:lnTo>
                  <a:lnTo>
                    <a:pt x="5" y="42"/>
                  </a:lnTo>
                  <a:lnTo>
                    <a:pt x="11" y="30"/>
                  </a:lnTo>
                  <a:lnTo>
                    <a:pt x="20" y="20"/>
                  </a:lnTo>
                  <a:lnTo>
                    <a:pt x="30" y="12"/>
                  </a:lnTo>
                  <a:lnTo>
                    <a:pt x="41" y="5"/>
                  </a:lnTo>
                  <a:lnTo>
                    <a:pt x="54" y="2"/>
                  </a:lnTo>
                  <a:lnTo>
                    <a:pt x="67" y="0"/>
                  </a:lnTo>
                  <a:lnTo>
                    <a:pt x="82" y="2"/>
                  </a:lnTo>
                  <a:lnTo>
                    <a:pt x="94" y="5"/>
                  </a:lnTo>
                  <a:lnTo>
                    <a:pt x="106" y="12"/>
                  </a:lnTo>
                  <a:lnTo>
                    <a:pt x="116" y="20"/>
                  </a:lnTo>
                  <a:lnTo>
                    <a:pt x="124" y="30"/>
                  </a:lnTo>
                  <a:lnTo>
                    <a:pt x="131" y="42"/>
                  </a:lnTo>
                  <a:lnTo>
                    <a:pt x="134" y="54"/>
                  </a:lnTo>
                  <a:lnTo>
                    <a:pt x="136" y="68"/>
                  </a:lnTo>
                  <a:lnTo>
                    <a:pt x="134" y="82"/>
                  </a:lnTo>
                  <a:lnTo>
                    <a:pt x="131" y="95"/>
                  </a:lnTo>
                  <a:lnTo>
                    <a:pt x="124" y="106"/>
                  </a:lnTo>
                  <a:lnTo>
                    <a:pt x="116" y="116"/>
                  </a:lnTo>
                  <a:lnTo>
                    <a:pt x="106" y="125"/>
                  </a:lnTo>
                  <a:lnTo>
                    <a:pt x="94" y="132"/>
                  </a:lnTo>
                  <a:lnTo>
                    <a:pt x="82" y="135"/>
                  </a:lnTo>
                  <a:lnTo>
                    <a:pt x="67" y="136"/>
                  </a:lnTo>
                  <a:lnTo>
                    <a:pt x="54" y="135"/>
                  </a:lnTo>
                  <a:lnTo>
                    <a:pt x="41" y="132"/>
                  </a:lnTo>
                  <a:lnTo>
                    <a:pt x="30" y="125"/>
                  </a:lnTo>
                  <a:lnTo>
                    <a:pt x="20" y="116"/>
                  </a:lnTo>
                  <a:lnTo>
                    <a:pt x="11" y="106"/>
                  </a:lnTo>
                  <a:lnTo>
                    <a:pt x="5" y="95"/>
                  </a:lnTo>
                  <a:lnTo>
                    <a:pt x="1" y="82"/>
                  </a:lnTo>
                  <a:lnTo>
                    <a:pt x="0" y="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8" name="Freeform 22"/>
            <p:cNvSpPr>
              <a:spLocks/>
            </p:cNvSpPr>
            <p:nvPr/>
          </p:nvSpPr>
          <p:spPr bwMode="auto">
            <a:xfrm>
              <a:off x="1344" y="909"/>
              <a:ext cx="1" cy="1"/>
            </a:xfrm>
            <a:custGeom>
              <a:avLst/>
              <a:gdLst>
                <a:gd name="T0" fmla="*/ 0 w 2"/>
                <a:gd name="T1" fmla="*/ 0 h 1"/>
                <a:gd name="T2" fmla="*/ 1 w 2"/>
                <a:gd name="T3" fmla="*/ 0 h 1"/>
                <a:gd name="T4" fmla="*/ 2 w 2"/>
                <a:gd name="T5" fmla="*/ 0 h 1"/>
                <a:gd name="T6" fmla="*/ 1 w 2"/>
                <a:gd name="T7" fmla="*/ 0 h 1"/>
                <a:gd name="T8" fmla="*/ 0 w 2"/>
                <a:gd name="T9" fmla="*/ 0 h 1"/>
                <a:gd name="T10" fmla="*/ 0 60000 65536"/>
                <a:gd name="T11" fmla="*/ 0 60000 65536"/>
                <a:gd name="T12" fmla="*/ 0 60000 65536"/>
                <a:gd name="T13" fmla="*/ 0 60000 65536"/>
                <a:gd name="T14" fmla="*/ 0 60000 65536"/>
                <a:gd name="T15" fmla="*/ 0 w 2"/>
                <a:gd name="T16" fmla="*/ 0 h 1"/>
                <a:gd name="T17" fmla="*/ 2 w 2"/>
                <a:gd name="T18" fmla="*/ 1 h 1"/>
              </a:gdLst>
              <a:ahLst/>
              <a:cxnLst>
                <a:cxn ang="T10">
                  <a:pos x="T0" y="T1"/>
                </a:cxn>
                <a:cxn ang="T11">
                  <a:pos x="T2" y="T3"/>
                </a:cxn>
                <a:cxn ang="T12">
                  <a:pos x="T4" y="T5"/>
                </a:cxn>
                <a:cxn ang="T13">
                  <a:pos x="T6" y="T7"/>
                </a:cxn>
                <a:cxn ang="T14">
                  <a:pos x="T8" y="T9"/>
                </a:cxn>
              </a:cxnLst>
              <a:rect l="T15" t="T16" r="T17" b="T18"/>
              <a:pathLst>
                <a:path w="2" h="1">
                  <a:moveTo>
                    <a:pt x="0" y="0"/>
                  </a:moveTo>
                  <a:lnTo>
                    <a:pt x="1" y="0"/>
                  </a:lnTo>
                  <a:lnTo>
                    <a:pt x="2" y="0"/>
                  </a:lnTo>
                  <a:lnTo>
                    <a:pt x="1"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9" name="Freeform 23"/>
            <p:cNvSpPr>
              <a:spLocks/>
            </p:cNvSpPr>
            <p:nvPr/>
          </p:nvSpPr>
          <p:spPr bwMode="auto">
            <a:xfrm>
              <a:off x="1286" y="839"/>
              <a:ext cx="65" cy="69"/>
            </a:xfrm>
            <a:custGeom>
              <a:avLst/>
              <a:gdLst>
                <a:gd name="T0" fmla="*/ 0 w 517"/>
                <a:gd name="T1" fmla="*/ 138 h 553"/>
                <a:gd name="T2" fmla="*/ 26 w 517"/>
                <a:gd name="T3" fmla="*/ 81 h 553"/>
                <a:gd name="T4" fmla="*/ 48 w 517"/>
                <a:gd name="T5" fmla="*/ 35 h 553"/>
                <a:gd name="T6" fmla="*/ 62 w 517"/>
                <a:gd name="T7" fmla="*/ 0 h 553"/>
                <a:gd name="T8" fmla="*/ 167 w 517"/>
                <a:gd name="T9" fmla="*/ 104 h 553"/>
                <a:gd name="T10" fmla="*/ 321 w 517"/>
                <a:gd name="T11" fmla="*/ 259 h 553"/>
                <a:gd name="T12" fmla="*/ 517 w 517"/>
                <a:gd name="T13" fmla="*/ 460 h 553"/>
                <a:gd name="T14" fmla="*/ 462 w 517"/>
                <a:gd name="T15" fmla="*/ 553 h 553"/>
                <a:gd name="T16" fmla="*/ 82 w 517"/>
                <a:gd name="T17" fmla="*/ 151 h 553"/>
                <a:gd name="T18" fmla="*/ 42 w 517"/>
                <a:gd name="T19" fmla="*/ 186 h 553"/>
                <a:gd name="T20" fmla="*/ 0 w 517"/>
                <a:gd name="T21" fmla="*/ 138 h 5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17"/>
                <a:gd name="T34" fmla="*/ 0 h 553"/>
                <a:gd name="T35" fmla="*/ 517 w 517"/>
                <a:gd name="T36" fmla="*/ 553 h 5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17" h="553">
                  <a:moveTo>
                    <a:pt x="0" y="138"/>
                  </a:moveTo>
                  <a:lnTo>
                    <a:pt x="26" y="81"/>
                  </a:lnTo>
                  <a:lnTo>
                    <a:pt x="48" y="35"/>
                  </a:lnTo>
                  <a:lnTo>
                    <a:pt x="62" y="0"/>
                  </a:lnTo>
                  <a:lnTo>
                    <a:pt x="167" y="104"/>
                  </a:lnTo>
                  <a:lnTo>
                    <a:pt x="321" y="259"/>
                  </a:lnTo>
                  <a:lnTo>
                    <a:pt x="517" y="460"/>
                  </a:lnTo>
                  <a:lnTo>
                    <a:pt x="462" y="553"/>
                  </a:lnTo>
                  <a:lnTo>
                    <a:pt x="82" y="151"/>
                  </a:lnTo>
                  <a:lnTo>
                    <a:pt x="42" y="186"/>
                  </a:lnTo>
                  <a:lnTo>
                    <a:pt x="0" y="1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0" name="Freeform 24"/>
            <p:cNvSpPr>
              <a:spLocks noEditPoints="1"/>
            </p:cNvSpPr>
            <p:nvPr/>
          </p:nvSpPr>
          <p:spPr bwMode="auto">
            <a:xfrm>
              <a:off x="692" y="353"/>
              <a:ext cx="392" cy="542"/>
            </a:xfrm>
            <a:custGeom>
              <a:avLst/>
              <a:gdLst>
                <a:gd name="T0" fmla="*/ 1600 w 3137"/>
                <a:gd name="T1" fmla="*/ 2648 h 4338"/>
                <a:gd name="T2" fmla="*/ 1600 w 3137"/>
                <a:gd name="T3" fmla="*/ 4338 h 4338"/>
                <a:gd name="T4" fmla="*/ 1539 w 3137"/>
                <a:gd name="T5" fmla="*/ 4338 h 4338"/>
                <a:gd name="T6" fmla="*/ 1539 w 3137"/>
                <a:gd name="T7" fmla="*/ 2648 h 4338"/>
                <a:gd name="T8" fmla="*/ 1569 w 3137"/>
                <a:gd name="T9" fmla="*/ 2649 h 4338"/>
                <a:gd name="T10" fmla="*/ 1600 w 3137"/>
                <a:gd name="T11" fmla="*/ 2648 h 4338"/>
                <a:gd name="T12" fmla="*/ 1885 w 3137"/>
                <a:gd name="T13" fmla="*/ 2500 h 4338"/>
                <a:gd name="T14" fmla="*/ 3068 w 3137"/>
                <a:gd name="T15" fmla="*/ 3682 h 4338"/>
                <a:gd name="T16" fmla="*/ 3025 w 3137"/>
                <a:gd name="T17" fmla="*/ 3726 h 4338"/>
                <a:gd name="T18" fmla="*/ 1842 w 3137"/>
                <a:gd name="T19" fmla="*/ 2544 h 4338"/>
                <a:gd name="T20" fmla="*/ 1864 w 3137"/>
                <a:gd name="T21" fmla="*/ 2523 h 4338"/>
                <a:gd name="T22" fmla="*/ 1885 w 3137"/>
                <a:gd name="T23" fmla="*/ 2500 h 4338"/>
                <a:gd name="T24" fmla="*/ 1832 w 3137"/>
                <a:gd name="T25" fmla="*/ 1923 h 4338"/>
                <a:gd name="T26" fmla="*/ 3094 w 3137"/>
                <a:gd name="T27" fmla="*/ 662 h 4338"/>
                <a:gd name="T28" fmla="*/ 3137 w 3137"/>
                <a:gd name="T29" fmla="*/ 706 h 4338"/>
                <a:gd name="T30" fmla="*/ 1876 w 3137"/>
                <a:gd name="T31" fmla="*/ 1967 h 4338"/>
                <a:gd name="T32" fmla="*/ 1855 w 3137"/>
                <a:gd name="T33" fmla="*/ 1945 h 4338"/>
                <a:gd name="T34" fmla="*/ 1832 w 3137"/>
                <a:gd name="T35" fmla="*/ 1923 h 4338"/>
                <a:gd name="T36" fmla="*/ 1539 w 3137"/>
                <a:gd name="T37" fmla="*/ 1829 h 4338"/>
                <a:gd name="T38" fmla="*/ 1539 w 3137"/>
                <a:gd name="T39" fmla="*/ 0 h 4338"/>
                <a:gd name="T40" fmla="*/ 1600 w 3137"/>
                <a:gd name="T41" fmla="*/ 0 h 4338"/>
                <a:gd name="T42" fmla="*/ 1600 w 3137"/>
                <a:gd name="T43" fmla="*/ 1829 h 4338"/>
                <a:gd name="T44" fmla="*/ 1569 w 3137"/>
                <a:gd name="T45" fmla="*/ 1827 h 4338"/>
                <a:gd name="T46" fmla="*/ 1539 w 3137"/>
                <a:gd name="T47" fmla="*/ 1829 h 4338"/>
                <a:gd name="T48" fmla="*/ 1262 w 3137"/>
                <a:gd name="T49" fmla="*/ 1966 h 4338"/>
                <a:gd name="T50" fmla="*/ 0 w 3137"/>
                <a:gd name="T51" fmla="*/ 704 h 4338"/>
                <a:gd name="T52" fmla="*/ 44 w 3137"/>
                <a:gd name="T53" fmla="*/ 660 h 4338"/>
                <a:gd name="T54" fmla="*/ 1307 w 3137"/>
                <a:gd name="T55" fmla="*/ 1922 h 4338"/>
                <a:gd name="T56" fmla="*/ 1284 w 3137"/>
                <a:gd name="T57" fmla="*/ 1943 h 4338"/>
                <a:gd name="T58" fmla="*/ 1262 w 3137"/>
                <a:gd name="T59" fmla="*/ 1966 h 4338"/>
                <a:gd name="T60" fmla="*/ 72 w 3137"/>
                <a:gd name="T61" fmla="*/ 3682 h 4338"/>
                <a:gd name="T62" fmla="*/ 1254 w 3137"/>
                <a:gd name="T63" fmla="*/ 2501 h 4338"/>
                <a:gd name="T64" fmla="*/ 1274 w 3137"/>
                <a:gd name="T65" fmla="*/ 2524 h 4338"/>
                <a:gd name="T66" fmla="*/ 1297 w 3137"/>
                <a:gd name="T67" fmla="*/ 2545 h 4338"/>
                <a:gd name="T68" fmla="*/ 115 w 3137"/>
                <a:gd name="T69" fmla="*/ 3725 h 4338"/>
                <a:gd name="T70" fmla="*/ 72 w 3137"/>
                <a:gd name="T71" fmla="*/ 3682 h 4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137"/>
                <a:gd name="T109" fmla="*/ 0 h 4338"/>
                <a:gd name="T110" fmla="*/ 3137 w 3137"/>
                <a:gd name="T111" fmla="*/ 4338 h 433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137" h="4338">
                  <a:moveTo>
                    <a:pt x="1600" y="2648"/>
                  </a:moveTo>
                  <a:lnTo>
                    <a:pt x="1600" y="4338"/>
                  </a:lnTo>
                  <a:lnTo>
                    <a:pt x="1539" y="4338"/>
                  </a:lnTo>
                  <a:lnTo>
                    <a:pt x="1539" y="2648"/>
                  </a:lnTo>
                  <a:lnTo>
                    <a:pt x="1569" y="2649"/>
                  </a:lnTo>
                  <a:lnTo>
                    <a:pt x="1600" y="2648"/>
                  </a:lnTo>
                  <a:close/>
                  <a:moveTo>
                    <a:pt x="1885" y="2500"/>
                  </a:moveTo>
                  <a:lnTo>
                    <a:pt x="3068" y="3682"/>
                  </a:lnTo>
                  <a:lnTo>
                    <a:pt x="3025" y="3726"/>
                  </a:lnTo>
                  <a:lnTo>
                    <a:pt x="1842" y="2544"/>
                  </a:lnTo>
                  <a:lnTo>
                    <a:pt x="1864" y="2523"/>
                  </a:lnTo>
                  <a:lnTo>
                    <a:pt x="1885" y="2500"/>
                  </a:lnTo>
                  <a:close/>
                  <a:moveTo>
                    <a:pt x="1832" y="1923"/>
                  </a:moveTo>
                  <a:lnTo>
                    <a:pt x="3094" y="662"/>
                  </a:lnTo>
                  <a:lnTo>
                    <a:pt x="3137" y="706"/>
                  </a:lnTo>
                  <a:lnTo>
                    <a:pt x="1876" y="1967"/>
                  </a:lnTo>
                  <a:lnTo>
                    <a:pt x="1855" y="1945"/>
                  </a:lnTo>
                  <a:lnTo>
                    <a:pt x="1832" y="1923"/>
                  </a:lnTo>
                  <a:close/>
                  <a:moveTo>
                    <a:pt x="1539" y="1829"/>
                  </a:moveTo>
                  <a:lnTo>
                    <a:pt x="1539" y="0"/>
                  </a:lnTo>
                  <a:lnTo>
                    <a:pt x="1600" y="0"/>
                  </a:lnTo>
                  <a:lnTo>
                    <a:pt x="1600" y="1829"/>
                  </a:lnTo>
                  <a:lnTo>
                    <a:pt x="1569" y="1827"/>
                  </a:lnTo>
                  <a:lnTo>
                    <a:pt x="1539" y="1829"/>
                  </a:lnTo>
                  <a:close/>
                  <a:moveTo>
                    <a:pt x="1262" y="1966"/>
                  </a:moveTo>
                  <a:lnTo>
                    <a:pt x="0" y="704"/>
                  </a:lnTo>
                  <a:lnTo>
                    <a:pt x="44" y="660"/>
                  </a:lnTo>
                  <a:lnTo>
                    <a:pt x="1307" y="1922"/>
                  </a:lnTo>
                  <a:lnTo>
                    <a:pt x="1284" y="1943"/>
                  </a:lnTo>
                  <a:lnTo>
                    <a:pt x="1262" y="1966"/>
                  </a:lnTo>
                  <a:close/>
                  <a:moveTo>
                    <a:pt x="72" y="3682"/>
                  </a:moveTo>
                  <a:lnTo>
                    <a:pt x="1254" y="2501"/>
                  </a:lnTo>
                  <a:lnTo>
                    <a:pt x="1274" y="2524"/>
                  </a:lnTo>
                  <a:lnTo>
                    <a:pt x="1297" y="2545"/>
                  </a:lnTo>
                  <a:lnTo>
                    <a:pt x="115" y="3725"/>
                  </a:lnTo>
                  <a:lnTo>
                    <a:pt x="72" y="36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1" name="Freeform 25"/>
            <p:cNvSpPr>
              <a:spLocks/>
            </p:cNvSpPr>
            <p:nvPr/>
          </p:nvSpPr>
          <p:spPr bwMode="auto">
            <a:xfrm>
              <a:off x="888" y="578"/>
              <a:ext cx="55" cy="55"/>
            </a:xfrm>
            <a:custGeom>
              <a:avLst/>
              <a:gdLst>
                <a:gd name="T0" fmla="*/ 440 w 440"/>
                <a:gd name="T1" fmla="*/ 442 h 442"/>
                <a:gd name="T2" fmla="*/ 440 w 440"/>
                <a:gd name="T3" fmla="*/ 442 h 442"/>
                <a:gd name="T4" fmla="*/ 438 w 440"/>
                <a:gd name="T5" fmla="*/ 396 h 442"/>
                <a:gd name="T6" fmla="*/ 431 w 440"/>
                <a:gd name="T7" fmla="*/ 354 h 442"/>
                <a:gd name="T8" fmla="*/ 421 w 440"/>
                <a:gd name="T9" fmla="*/ 311 h 442"/>
                <a:gd name="T10" fmla="*/ 406 w 440"/>
                <a:gd name="T11" fmla="*/ 271 h 442"/>
                <a:gd name="T12" fmla="*/ 388 w 440"/>
                <a:gd name="T13" fmla="*/ 232 h 442"/>
                <a:gd name="T14" fmla="*/ 365 w 440"/>
                <a:gd name="T15" fmla="*/ 195 h 442"/>
                <a:gd name="T16" fmla="*/ 340 w 440"/>
                <a:gd name="T17" fmla="*/ 161 h 442"/>
                <a:gd name="T18" fmla="*/ 312 w 440"/>
                <a:gd name="T19" fmla="*/ 130 h 442"/>
                <a:gd name="T20" fmla="*/ 280 w 440"/>
                <a:gd name="T21" fmla="*/ 102 h 442"/>
                <a:gd name="T22" fmla="*/ 247 w 440"/>
                <a:gd name="T23" fmla="*/ 76 h 442"/>
                <a:gd name="T24" fmla="*/ 210 w 440"/>
                <a:gd name="T25" fmla="*/ 54 h 442"/>
                <a:gd name="T26" fmla="*/ 172 w 440"/>
                <a:gd name="T27" fmla="*/ 34 h 442"/>
                <a:gd name="T28" fmla="*/ 131 w 440"/>
                <a:gd name="T29" fmla="*/ 20 h 442"/>
                <a:gd name="T30" fmla="*/ 89 w 440"/>
                <a:gd name="T31" fmla="*/ 10 h 442"/>
                <a:gd name="T32" fmla="*/ 45 w 440"/>
                <a:gd name="T33" fmla="*/ 2 h 442"/>
                <a:gd name="T34" fmla="*/ 0 w 440"/>
                <a:gd name="T35" fmla="*/ 0 h 442"/>
                <a:gd name="T36" fmla="*/ 0 w 440"/>
                <a:gd name="T37" fmla="*/ 62 h 442"/>
                <a:gd name="T38" fmla="*/ 38 w 440"/>
                <a:gd name="T39" fmla="*/ 64 h 442"/>
                <a:gd name="T40" fmla="*/ 76 w 440"/>
                <a:gd name="T41" fmla="*/ 70 h 442"/>
                <a:gd name="T42" fmla="*/ 113 w 440"/>
                <a:gd name="T43" fmla="*/ 80 h 442"/>
                <a:gd name="T44" fmla="*/ 147 w 440"/>
                <a:gd name="T45" fmla="*/ 92 h 442"/>
                <a:gd name="T46" fmla="*/ 179 w 440"/>
                <a:gd name="T47" fmla="*/ 107 h 442"/>
                <a:gd name="T48" fmla="*/ 212 w 440"/>
                <a:gd name="T49" fmla="*/ 127 h 442"/>
                <a:gd name="T50" fmla="*/ 240 w 440"/>
                <a:gd name="T51" fmla="*/ 149 h 442"/>
                <a:gd name="T52" fmla="*/ 267 w 440"/>
                <a:gd name="T53" fmla="*/ 174 h 442"/>
                <a:gd name="T54" fmla="*/ 292 w 440"/>
                <a:gd name="T55" fmla="*/ 201 h 442"/>
                <a:gd name="T56" fmla="*/ 314 w 440"/>
                <a:gd name="T57" fmla="*/ 231 h 442"/>
                <a:gd name="T58" fmla="*/ 333 w 440"/>
                <a:gd name="T59" fmla="*/ 261 h 442"/>
                <a:gd name="T60" fmla="*/ 348 w 440"/>
                <a:gd name="T61" fmla="*/ 295 h 442"/>
                <a:gd name="T62" fmla="*/ 361 w 440"/>
                <a:gd name="T63" fmla="*/ 328 h 442"/>
                <a:gd name="T64" fmla="*/ 371 w 440"/>
                <a:gd name="T65" fmla="*/ 365 h 442"/>
                <a:gd name="T66" fmla="*/ 376 w 440"/>
                <a:gd name="T67" fmla="*/ 403 h 442"/>
                <a:gd name="T68" fmla="*/ 378 w 440"/>
                <a:gd name="T69" fmla="*/ 442 h 442"/>
                <a:gd name="T70" fmla="*/ 378 w 440"/>
                <a:gd name="T71" fmla="*/ 442 h 442"/>
                <a:gd name="T72" fmla="*/ 440 w 440"/>
                <a:gd name="T73" fmla="*/ 442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0"/>
                <a:gd name="T112" fmla="*/ 0 h 442"/>
                <a:gd name="T113" fmla="*/ 440 w 440"/>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0" h="442">
                  <a:moveTo>
                    <a:pt x="440" y="442"/>
                  </a:moveTo>
                  <a:lnTo>
                    <a:pt x="440" y="442"/>
                  </a:lnTo>
                  <a:lnTo>
                    <a:pt x="438" y="396"/>
                  </a:lnTo>
                  <a:lnTo>
                    <a:pt x="431" y="354"/>
                  </a:lnTo>
                  <a:lnTo>
                    <a:pt x="421" y="311"/>
                  </a:lnTo>
                  <a:lnTo>
                    <a:pt x="406" y="271"/>
                  </a:lnTo>
                  <a:lnTo>
                    <a:pt x="388" y="232"/>
                  </a:lnTo>
                  <a:lnTo>
                    <a:pt x="365" y="195"/>
                  </a:lnTo>
                  <a:lnTo>
                    <a:pt x="340" y="161"/>
                  </a:lnTo>
                  <a:lnTo>
                    <a:pt x="312" y="130"/>
                  </a:lnTo>
                  <a:lnTo>
                    <a:pt x="280" y="102"/>
                  </a:lnTo>
                  <a:lnTo>
                    <a:pt x="247" y="76"/>
                  </a:lnTo>
                  <a:lnTo>
                    <a:pt x="210" y="54"/>
                  </a:lnTo>
                  <a:lnTo>
                    <a:pt x="172" y="34"/>
                  </a:lnTo>
                  <a:lnTo>
                    <a:pt x="131" y="20"/>
                  </a:lnTo>
                  <a:lnTo>
                    <a:pt x="89" y="10"/>
                  </a:lnTo>
                  <a:lnTo>
                    <a:pt x="45" y="2"/>
                  </a:lnTo>
                  <a:lnTo>
                    <a:pt x="0" y="0"/>
                  </a:lnTo>
                  <a:lnTo>
                    <a:pt x="0" y="62"/>
                  </a:lnTo>
                  <a:lnTo>
                    <a:pt x="38" y="64"/>
                  </a:lnTo>
                  <a:lnTo>
                    <a:pt x="76" y="70"/>
                  </a:lnTo>
                  <a:lnTo>
                    <a:pt x="113" y="80"/>
                  </a:lnTo>
                  <a:lnTo>
                    <a:pt x="147" y="92"/>
                  </a:lnTo>
                  <a:lnTo>
                    <a:pt x="179" y="107"/>
                  </a:lnTo>
                  <a:lnTo>
                    <a:pt x="212" y="127"/>
                  </a:lnTo>
                  <a:lnTo>
                    <a:pt x="240" y="149"/>
                  </a:lnTo>
                  <a:lnTo>
                    <a:pt x="267" y="174"/>
                  </a:lnTo>
                  <a:lnTo>
                    <a:pt x="292" y="201"/>
                  </a:lnTo>
                  <a:lnTo>
                    <a:pt x="314" y="231"/>
                  </a:lnTo>
                  <a:lnTo>
                    <a:pt x="333" y="261"/>
                  </a:lnTo>
                  <a:lnTo>
                    <a:pt x="348" y="295"/>
                  </a:lnTo>
                  <a:lnTo>
                    <a:pt x="361" y="328"/>
                  </a:lnTo>
                  <a:lnTo>
                    <a:pt x="371" y="365"/>
                  </a:lnTo>
                  <a:lnTo>
                    <a:pt x="376" y="403"/>
                  </a:lnTo>
                  <a:lnTo>
                    <a:pt x="378" y="442"/>
                  </a:lnTo>
                  <a:lnTo>
                    <a:pt x="440" y="44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2" name="Freeform 26"/>
            <p:cNvSpPr>
              <a:spLocks/>
            </p:cNvSpPr>
            <p:nvPr/>
          </p:nvSpPr>
          <p:spPr bwMode="auto">
            <a:xfrm>
              <a:off x="888" y="633"/>
              <a:ext cx="55" cy="55"/>
            </a:xfrm>
            <a:custGeom>
              <a:avLst/>
              <a:gdLst>
                <a:gd name="T0" fmla="*/ 0 w 440"/>
                <a:gd name="T1" fmla="*/ 442 h 442"/>
                <a:gd name="T2" fmla="*/ 0 w 440"/>
                <a:gd name="T3" fmla="*/ 442 h 442"/>
                <a:gd name="T4" fmla="*/ 45 w 440"/>
                <a:gd name="T5" fmla="*/ 440 h 442"/>
                <a:gd name="T6" fmla="*/ 89 w 440"/>
                <a:gd name="T7" fmla="*/ 432 h 442"/>
                <a:gd name="T8" fmla="*/ 131 w 440"/>
                <a:gd name="T9" fmla="*/ 422 h 442"/>
                <a:gd name="T10" fmla="*/ 172 w 440"/>
                <a:gd name="T11" fmla="*/ 408 h 442"/>
                <a:gd name="T12" fmla="*/ 210 w 440"/>
                <a:gd name="T13" fmla="*/ 388 h 442"/>
                <a:gd name="T14" fmla="*/ 247 w 440"/>
                <a:gd name="T15" fmla="*/ 366 h 442"/>
                <a:gd name="T16" fmla="*/ 280 w 440"/>
                <a:gd name="T17" fmla="*/ 340 h 442"/>
                <a:gd name="T18" fmla="*/ 312 w 440"/>
                <a:gd name="T19" fmla="*/ 313 h 442"/>
                <a:gd name="T20" fmla="*/ 340 w 440"/>
                <a:gd name="T21" fmla="*/ 281 h 442"/>
                <a:gd name="T22" fmla="*/ 365 w 440"/>
                <a:gd name="T23" fmla="*/ 246 h 442"/>
                <a:gd name="T24" fmla="*/ 388 w 440"/>
                <a:gd name="T25" fmla="*/ 209 h 442"/>
                <a:gd name="T26" fmla="*/ 406 w 440"/>
                <a:gd name="T27" fmla="*/ 172 h 442"/>
                <a:gd name="T28" fmla="*/ 421 w 440"/>
                <a:gd name="T29" fmla="*/ 131 h 442"/>
                <a:gd name="T30" fmla="*/ 431 w 440"/>
                <a:gd name="T31" fmla="*/ 88 h 442"/>
                <a:gd name="T32" fmla="*/ 438 w 440"/>
                <a:gd name="T33" fmla="*/ 45 h 442"/>
                <a:gd name="T34" fmla="*/ 440 w 440"/>
                <a:gd name="T35" fmla="*/ 0 h 442"/>
                <a:gd name="T36" fmla="*/ 378 w 440"/>
                <a:gd name="T37" fmla="*/ 0 h 442"/>
                <a:gd name="T38" fmla="*/ 376 w 440"/>
                <a:gd name="T39" fmla="*/ 38 h 442"/>
                <a:gd name="T40" fmla="*/ 371 w 440"/>
                <a:gd name="T41" fmla="*/ 77 h 442"/>
                <a:gd name="T42" fmla="*/ 361 w 440"/>
                <a:gd name="T43" fmla="*/ 113 h 442"/>
                <a:gd name="T44" fmla="*/ 348 w 440"/>
                <a:gd name="T45" fmla="*/ 147 h 442"/>
                <a:gd name="T46" fmla="*/ 333 w 440"/>
                <a:gd name="T47" fmla="*/ 180 h 442"/>
                <a:gd name="T48" fmla="*/ 314 w 440"/>
                <a:gd name="T49" fmla="*/ 213 h 442"/>
                <a:gd name="T50" fmla="*/ 292 w 440"/>
                <a:gd name="T51" fmla="*/ 242 h 442"/>
                <a:gd name="T52" fmla="*/ 267 w 440"/>
                <a:gd name="T53" fmla="*/ 268 h 442"/>
                <a:gd name="T54" fmla="*/ 240 w 440"/>
                <a:gd name="T55" fmla="*/ 294 h 442"/>
                <a:gd name="T56" fmla="*/ 212 w 440"/>
                <a:gd name="T57" fmla="*/ 315 h 442"/>
                <a:gd name="T58" fmla="*/ 179 w 440"/>
                <a:gd name="T59" fmla="*/ 335 h 442"/>
                <a:gd name="T60" fmla="*/ 147 w 440"/>
                <a:gd name="T61" fmla="*/ 350 h 442"/>
                <a:gd name="T62" fmla="*/ 113 w 440"/>
                <a:gd name="T63" fmla="*/ 363 h 442"/>
                <a:gd name="T64" fmla="*/ 76 w 440"/>
                <a:gd name="T65" fmla="*/ 373 h 442"/>
                <a:gd name="T66" fmla="*/ 38 w 440"/>
                <a:gd name="T67" fmla="*/ 378 h 442"/>
                <a:gd name="T68" fmla="*/ 0 w 440"/>
                <a:gd name="T69" fmla="*/ 380 h 442"/>
                <a:gd name="T70" fmla="*/ 0 w 440"/>
                <a:gd name="T71" fmla="*/ 380 h 442"/>
                <a:gd name="T72" fmla="*/ 0 w 440"/>
                <a:gd name="T73" fmla="*/ 442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0"/>
                <a:gd name="T112" fmla="*/ 0 h 442"/>
                <a:gd name="T113" fmla="*/ 440 w 440"/>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0" h="442">
                  <a:moveTo>
                    <a:pt x="0" y="442"/>
                  </a:moveTo>
                  <a:lnTo>
                    <a:pt x="0" y="442"/>
                  </a:lnTo>
                  <a:lnTo>
                    <a:pt x="45" y="440"/>
                  </a:lnTo>
                  <a:lnTo>
                    <a:pt x="89" y="432"/>
                  </a:lnTo>
                  <a:lnTo>
                    <a:pt x="131" y="422"/>
                  </a:lnTo>
                  <a:lnTo>
                    <a:pt x="172" y="408"/>
                  </a:lnTo>
                  <a:lnTo>
                    <a:pt x="210" y="388"/>
                  </a:lnTo>
                  <a:lnTo>
                    <a:pt x="247" y="366"/>
                  </a:lnTo>
                  <a:lnTo>
                    <a:pt x="280" y="340"/>
                  </a:lnTo>
                  <a:lnTo>
                    <a:pt x="312" y="313"/>
                  </a:lnTo>
                  <a:lnTo>
                    <a:pt x="340" y="281"/>
                  </a:lnTo>
                  <a:lnTo>
                    <a:pt x="365" y="246"/>
                  </a:lnTo>
                  <a:lnTo>
                    <a:pt x="388" y="209"/>
                  </a:lnTo>
                  <a:lnTo>
                    <a:pt x="406" y="172"/>
                  </a:lnTo>
                  <a:lnTo>
                    <a:pt x="421" y="131"/>
                  </a:lnTo>
                  <a:lnTo>
                    <a:pt x="431" y="88"/>
                  </a:lnTo>
                  <a:lnTo>
                    <a:pt x="438" y="45"/>
                  </a:lnTo>
                  <a:lnTo>
                    <a:pt x="440" y="0"/>
                  </a:lnTo>
                  <a:lnTo>
                    <a:pt x="378" y="0"/>
                  </a:lnTo>
                  <a:lnTo>
                    <a:pt x="376" y="38"/>
                  </a:lnTo>
                  <a:lnTo>
                    <a:pt x="371" y="77"/>
                  </a:lnTo>
                  <a:lnTo>
                    <a:pt x="361" y="113"/>
                  </a:lnTo>
                  <a:lnTo>
                    <a:pt x="348" y="147"/>
                  </a:lnTo>
                  <a:lnTo>
                    <a:pt x="333" y="180"/>
                  </a:lnTo>
                  <a:lnTo>
                    <a:pt x="314" y="213"/>
                  </a:lnTo>
                  <a:lnTo>
                    <a:pt x="292" y="242"/>
                  </a:lnTo>
                  <a:lnTo>
                    <a:pt x="267" y="268"/>
                  </a:lnTo>
                  <a:lnTo>
                    <a:pt x="240" y="294"/>
                  </a:lnTo>
                  <a:lnTo>
                    <a:pt x="212" y="315"/>
                  </a:lnTo>
                  <a:lnTo>
                    <a:pt x="179" y="335"/>
                  </a:lnTo>
                  <a:lnTo>
                    <a:pt x="147" y="350"/>
                  </a:lnTo>
                  <a:lnTo>
                    <a:pt x="113" y="363"/>
                  </a:lnTo>
                  <a:lnTo>
                    <a:pt x="76" y="373"/>
                  </a:lnTo>
                  <a:lnTo>
                    <a:pt x="38" y="378"/>
                  </a:lnTo>
                  <a:lnTo>
                    <a:pt x="0" y="380"/>
                  </a:lnTo>
                  <a:lnTo>
                    <a:pt x="0" y="44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3" name="Freeform 27"/>
            <p:cNvSpPr>
              <a:spLocks/>
            </p:cNvSpPr>
            <p:nvPr/>
          </p:nvSpPr>
          <p:spPr bwMode="auto">
            <a:xfrm>
              <a:off x="833" y="633"/>
              <a:ext cx="55" cy="55"/>
            </a:xfrm>
            <a:custGeom>
              <a:avLst/>
              <a:gdLst>
                <a:gd name="T0" fmla="*/ 0 w 441"/>
                <a:gd name="T1" fmla="*/ 0 h 442"/>
                <a:gd name="T2" fmla="*/ 0 w 441"/>
                <a:gd name="T3" fmla="*/ 0 h 442"/>
                <a:gd name="T4" fmla="*/ 2 w 441"/>
                <a:gd name="T5" fmla="*/ 45 h 442"/>
                <a:gd name="T6" fmla="*/ 9 w 441"/>
                <a:gd name="T7" fmla="*/ 89 h 442"/>
                <a:gd name="T8" fmla="*/ 20 w 441"/>
                <a:gd name="T9" fmla="*/ 131 h 442"/>
                <a:gd name="T10" fmla="*/ 34 w 441"/>
                <a:gd name="T11" fmla="*/ 172 h 442"/>
                <a:gd name="T12" fmla="*/ 52 w 441"/>
                <a:gd name="T13" fmla="*/ 209 h 442"/>
                <a:gd name="T14" fmla="*/ 75 w 441"/>
                <a:gd name="T15" fmla="*/ 246 h 442"/>
                <a:gd name="T16" fmla="*/ 100 w 441"/>
                <a:gd name="T17" fmla="*/ 281 h 442"/>
                <a:gd name="T18" fmla="*/ 129 w 441"/>
                <a:gd name="T19" fmla="*/ 313 h 442"/>
                <a:gd name="T20" fmla="*/ 160 w 441"/>
                <a:gd name="T21" fmla="*/ 341 h 442"/>
                <a:gd name="T22" fmla="*/ 194 w 441"/>
                <a:gd name="T23" fmla="*/ 366 h 442"/>
                <a:gd name="T24" fmla="*/ 230 w 441"/>
                <a:gd name="T25" fmla="*/ 388 h 442"/>
                <a:gd name="T26" fmla="*/ 268 w 441"/>
                <a:gd name="T27" fmla="*/ 408 h 442"/>
                <a:gd name="T28" fmla="*/ 310 w 441"/>
                <a:gd name="T29" fmla="*/ 422 h 442"/>
                <a:gd name="T30" fmla="*/ 352 w 441"/>
                <a:gd name="T31" fmla="*/ 432 h 442"/>
                <a:gd name="T32" fmla="*/ 395 w 441"/>
                <a:gd name="T33" fmla="*/ 440 h 442"/>
                <a:gd name="T34" fmla="*/ 441 w 441"/>
                <a:gd name="T35" fmla="*/ 442 h 442"/>
                <a:gd name="T36" fmla="*/ 441 w 441"/>
                <a:gd name="T37" fmla="*/ 380 h 442"/>
                <a:gd name="T38" fmla="*/ 402 w 441"/>
                <a:gd name="T39" fmla="*/ 378 h 442"/>
                <a:gd name="T40" fmla="*/ 365 w 441"/>
                <a:gd name="T41" fmla="*/ 373 h 442"/>
                <a:gd name="T42" fmla="*/ 327 w 441"/>
                <a:gd name="T43" fmla="*/ 363 h 442"/>
                <a:gd name="T44" fmla="*/ 293 w 441"/>
                <a:gd name="T45" fmla="*/ 350 h 442"/>
                <a:gd name="T46" fmla="*/ 261 w 441"/>
                <a:gd name="T47" fmla="*/ 335 h 442"/>
                <a:gd name="T48" fmla="*/ 230 w 441"/>
                <a:gd name="T49" fmla="*/ 315 h 442"/>
                <a:gd name="T50" fmla="*/ 200 w 441"/>
                <a:gd name="T51" fmla="*/ 293 h 442"/>
                <a:gd name="T52" fmla="*/ 173 w 441"/>
                <a:gd name="T53" fmla="*/ 268 h 442"/>
                <a:gd name="T54" fmla="*/ 149 w 441"/>
                <a:gd name="T55" fmla="*/ 242 h 442"/>
                <a:gd name="T56" fmla="*/ 126 w 441"/>
                <a:gd name="T57" fmla="*/ 213 h 442"/>
                <a:gd name="T58" fmla="*/ 108 w 441"/>
                <a:gd name="T59" fmla="*/ 180 h 442"/>
                <a:gd name="T60" fmla="*/ 92 w 441"/>
                <a:gd name="T61" fmla="*/ 147 h 442"/>
                <a:gd name="T62" fmla="*/ 80 w 441"/>
                <a:gd name="T63" fmla="*/ 113 h 442"/>
                <a:gd name="T64" fmla="*/ 69 w 441"/>
                <a:gd name="T65" fmla="*/ 76 h 442"/>
                <a:gd name="T66" fmla="*/ 64 w 441"/>
                <a:gd name="T67" fmla="*/ 38 h 442"/>
                <a:gd name="T68" fmla="*/ 62 w 441"/>
                <a:gd name="T69" fmla="*/ 0 h 442"/>
                <a:gd name="T70" fmla="*/ 62 w 441"/>
                <a:gd name="T71" fmla="*/ 0 h 442"/>
                <a:gd name="T72" fmla="*/ 0 w 441"/>
                <a:gd name="T73" fmla="*/ 0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1"/>
                <a:gd name="T112" fmla="*/ 0 h 442"/>
                <a:gd name="T113" fmla="*/ 441 w 441"/>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1" h="442">
                  <a:moveTo>
                    <a:pt x="0" y="0"/>
                  </a:moveTo>
                  <a:lnTo>
                    <a:pt x="0" y="0"/>
                  </a:lnTo>
                  <a:lnTo>
                    <a:pt x="2" y="45"/>
                  </a:lnTo>
                  <a:lnTo>
                    <a:pt x="9" y="89"/>
                  </a:lnTo>
                  <a:lnTo>
                    <a:pt x="20" y="131"/>
                  </a:lnTo>
                  <a:lnTo>
                    <a:pt x="34" y="172"/>
                  </a:lnTo>
                  <a:lnTo>
                    <a:pt x="52" y="209"/>
                  </a:lnTo>
                  <a:lnTo>
                    <a:pt x="75" y="246"/>
                  </a:lnTo>
                  <a:lnTo>
                    <a:pt x="100" y="281"/>
                  </a:lnTo>
                  <a:lnTo>
                    <a:pt x="129" y="313"/>
                  </a:lnTo>
                  <a:lnTo>
                    <a:pt x="160" y="341"/>
                  </a:lnTo>
                  <a:lnTo>
                    <a:pt x="194" y="366"/>
                  </a:lnTo>
                  <a:lnTo>
                    <a:pt x="230" y="388"/>
                  </a:lnTo>
                  <a:lnTo>
                    <a:pt x="268" y="408"/>
                  </a:lnTo>
                  <a:lnTo>
                    <a:pt x="310" y="422"/>
                  </a:lnTo>
                  <a:lnTo>
                    <a:pt x="352" y="432"/>
                  </a:lnTo>
                  <a:lnTo>
                    <a:pt x="395" y="440"/>
                  </a:lnTo>
                  <a:lnTo>
                    <a:pt x="441" y="442"/>
                  </a:lnTo>
                  <a:lnTo>
                    <a:pt x="441" y="380"/>
                  </a:lnTo>
                  <a:lnTo>
                    <a:pt x="402" y="378"/>
                  </a:lnTo>
                  <a:lnTo>
                    <a:pt x="365" y="373"/>
                  </a:lnTo>
                  <a:lnTo>
                    <a:pt x="327" y="363"/>
                  </a:lnTo>
                  <a:lnTo>
                    <a:pt x="293" y="350"/>
                  </a:lnTo>
                  <a:lnTo>
                    <a:pt x="261" y="335"/>
                  </a:lnTo>
                  <a:lnTo>
                    <a:pt x="230" y="315"/>
                  </a:lnTo>
                  <a:lnTo>
                    <a:pt x="200" y="293"/>
                  </a:lnTo>
                  <a:lnTo>
                    <a:pt x="173" y="268"/>
                  </a:lnTo>
                  <a:lnTo>
                    <a:pt x="149" y="242"/>
                  </a:lnTo>
                  <a:lnTo>
                    <a:pt x="126" y="213"/>
                  </a:lnTo>
                  <a:lnTo>
                    <a:pt x="108" y="180"/>
                  </a:lnTo>
                  <a:lnTo>
                    <a:pt x="92" y="147"/>
                  </a:lnTo>
                  <a:lnTo>
                    <a:pt x="80" y="113"/>
                  </a:lnTo>
                  <a:lnTo>
                    <a:pt x="69" y="76"/>
                  </a:lnTo>
                  <a:lnTo>
                    <a:pt x="64" y="38"/>
                  </a:lnTo>
                  <a:lnTo>
                    <a:pt x="62"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4" name="Freeform 28"/>
            <p:cNvSpPr>
              <a:spLocks/>
            </p:cNvSpPr>
            <p:nvPr/>
          </p:nvSpPr>
          <p:spPr bwMode="auto">
            <a:xfrm>
              <a:off x="833" y="578"/>
              <a:ext cx="55" cy="55"/>
            </a:xfrm>
            <a:custGeom>
              <a:avLst/>
              <a:gdLst>
                <a:gd name="T0" fmla="*/ 441 w 441"/>
                <a:gd name="T1" fmla="*/ 0 h 442"/>
                <a:gd name="T2" fmla="*/ 441 w 441"/>
                <a:gd name="T3" fmla="*/ 0 h 442"/>
                <a:gd name="T4" fmla="*/ 395 w 441"/>
                <a:gd name="T5" fmla="*/ 2 h 442"/>
                <a:gd name="T6" fmla="*/ 352 w 441"/>
                <a:gd name="T7" fmla="*/ 10 h 442"/>
                <a:gd name="T8" fmla="*/ 310 w 441"/>
                <a:gd name="T9" fmla="*/ 20 h 442"/>
                <a:gd name="T10" fmla="*/ 268 w 441"/>
                <a:gd name="T11" fmla="*/ 34 h 442"/>
                <a:gd name="T12" fmla="*/ 230 w 441"/>
                <a:gd name="T13" fmla="*/ 54 h 442"/>
                <a:gd name="T14" fmla="*/ 194 w 441"/>
                <a:gd name="T15" fmla="*/ 76 h 442"/>
                <a:gd name="T16" fmla="*/ 160 w 441"/>
                <a:gd name="T17" fmla="*/ 101 h 442"/>
                <a:gd name="T18" fmla="*/ 129 w 441"/>
                <a:gd name="T19" fmla="*/ 130 h 442"/>
                <a:gd name="T20" fmla="*/ 100 w 441"/>
                <a:gd name="T21" fmla="*/ 161 h 442"/>
                <a:gd name="T22" fmla="*/ 75 w 441"/>
                <a:gd name="T23" fmla="*/ 195 h 442"/>
                <a:gd name="T24" fmla="*/ 52 w 441"/>
                <a:gd name="T25" fmla="*/ 232 h 442"/>
                <a:gd name="T26" fmla="*/ 34 w 441"/>
                <a:gd name="T27" fmla="*/ 271 h 442"/>
                <a:gd name="T28" fmla="*/ 20 w 441"/>
                <a:gd name="T29" fmla="*/ 311 h 442"/>
                <a:gd name="T30" fmla="*/ 9 w 441"/>
                <a:gd name="T31" fmla="*/ 353 h 442"/>
                <a:gd name="T32" fmla="*/ 2 w 441"/>
                <a:gd name="T33" fmla="*/ 396 h 442"/>
                <a:gd name="T34" fmla="*/ 0 w 441"/>
                <a:gd name="T35" fmla="*/ 442 h 442"/>
                <a:gd name="T36" fmla="*/ 62 w 441"/>
                <a:gd name="T37" fmla="*/ 442 h 442"/>
                <a:gd name="T38" fmla="*/ 64 w 441"/>
                <a:gd name="T39" fmla="*/ 403 h 442"/>
                <a:gd name="T40" fmla="*/ 69 w 441"/>
                <a:gd name="T41" fmla="*/ 366 h 442"/>
                <a:gd name="T42" fmla="*/ 80 w 441"/>
                <a:gd name="T43" fmla="*/ 328 h 442"/>
                <a:gd name="T44" fmla="*/ 92 w 441"/>
                <a:gd name="T45" fmla="*/ 295 h 442"/>
                <a:gd name="T46" fmla="*/ 108 w 441"/>
                <a:gd name="T47" fmla="*/ 261 h 442"/>
                <a:gd name="T48" fmla="*/ 126 w 441"/>
                <a:gd name="T49" fmla="*/ 231 h 442"/>
                <a:gd name="T50" fmla="*/ 149 w 441"/>
                <a:gd name="T51" fmla="*/ 201 h 442"/>
                <a:gd name="T52" fmla="*/ 173 w 441"/>
                <a:gd name="T53" fmla="*/ 174 h 442"/>
                <a:gd name="T54" fmla="*/ 200 w 441"/>
                <a:gd name="T55" fmla="*/ 150 h 442"/>
                <a:gd name="T56" fmla="*/ 230 w 441"/>
                <a:gd name="T57" fmla="*/ 127 h 442"/>
                <a:gd name="T58" fmla="*/ 261 w 441"/>
                <a:gd name="T59" fmla="*/ 107 h 442"/>
                <a:gd name="T60" fmla="*/ 293 w 441"/>
                <a:gd name="T61" fmla="*/ 92 h 442"/>
                <a:gd name="T62" fmla="*/ 327 w 441"/>
                <a:gd name="T63" fmla="*/ 80 h 442"/>
                <a:gd name="T64" fmla="*/ 365 w 441"/>
                <a:gd name="T65" fmla="*/ 70 h 442"/>
                <a:gd name="T66" fmla="*/ 402 w 441"/>
                <a:gd name="T67" fmla="*/ 64 h 442"/>
                <a:gd name="T68" fmla="*/ 441 w 441"/>
                <a:gd name="T69" fmla="*/ 62 h 442"/>
                <a:gd name="T70" fmla="*/ 441 w 441"/>
                <a:gd name="T71" fmla="*/ 62 h 442"/>
                <a:gd name="T72" fmla="*/ 441 w 441"/>
                <a:gd name="T73" fmla="*/ 0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1"/>
                <a:gd name="T112" fmla="*/ 0 h 442"/>
                <a:gd name="T113" fmla="*/ 441 w 441"/>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1" h="442">
                  <a:moveTo>
                    <a:pt x="441" y="0"/>
                  </a:moveTo>
                  <a:lnTo>
                    <a:pt x="441" y="0"/>
                  </a:lnTo>
                  <a:lnTo>
                    <a:pt x="395" y="2"/>
                  </a:lnTo>
                  <a:lnTo>
                    <a:pt x="352" y="10"/>
                  </a:lnTo>
                  <a:lnTo>
                    <a:pt x="310" y="20"/>
                  </a:lnTo>
                  <a:lnTo>
                    <a:pt x="268" y="34"/>
                  </a:lnTo>
                  <a:lnTo>
                    <a:pt x="230" y="54"/>
                  </a:lnTo>
                  <a:lnTo>
                    <a:pt x="194" y="76"/>
                  </a:lnTo>
                  <a:lnTo>
                    <a:pt x="160" y="101"/>
                  </a:lnTo>
                  <a:lnTo>
                    <a:pt x="129" y="130"/>
                  </a:lnTo>
                  <a:lnTo>
                    <a:pt x="100" y="161"/>
                  </a:lnTo>
                  <a:lnTo>
                    <a:pt x="75" y="195"/>
                  </a:lnTo>
                  <a:lnTo>
                    <a:pt x="52" y="232"/>
                  </a:lnTo>
                  <a:lnTo>
                    <a:pt x="34" y="271"/>
                  </a:lnTo>
                  <a:lnTo>
                    <a:pt x="20" y="311"/>
                  </a:lnTo>
                  <a:lnTo>
                    <a:pt x="9" y="353"/>
                  </a:lnTo>
                  <a:lnTo>
                    <a:pt x="2" y="396"/>
                  </a:lnTo>
                  <a:lnTo>
                    <a:pt x="0" y="442"/>
                  </a:lnTo>
                  <a:lnTo>
                    <a:pt x="62" y="442"/>
                  </a:lnTo>
                  <a:lnTo>
                    <a:pt x="64" y="403"/>
                  </a:lnTo>
                  <a:lnTo>
                    <a:pt x="69" y="366"/>
                  </a:lnTo>
                  <a:lnTo>
                    <a:pt x="80" y="328"/>
                  </a:lnTo>
                  <a:lnTo>
                    <a:pt x="92" y="295"/>
                  </a:lnTo>
                  <a:lnTo>
                    <a:pt x="108" y="261"/>
                  </a:lnTo>
                  <a:lnTo>
                    <a:pt x="126" y="231"/>
                  </a:lnTo>
                  <a:lnTo>
                    <a:pt x="149" y="201"/>
                  </a:lnTo>
                  <a:lnTo>
                    <a:pt x="173" y="174"/>
                  </a:lnTo>
                  <a:lnTo>
                    <a:pt x="200" y="150"/>
                  </a:lnTo>
                  <a:lnTo>
                    <a:pt x="230" y="127"/>
                  </a:lnTo>
                  <a:lnTo>
                    <a:pt x="261" y="107"/>
                  </a:lnTo>
                  <a:lnTo>
                    <a:pt x="293" y="92"/>
                  </a:lnTo>
                  <a:lnTo>
                    <a:pt x="327" y="80"/>
                  </a:lnTo>
                  <a:lnTo>
                    <a:pt x="365" y="70"/>
                  </a:lnTo>
                  <a:lnTo>
                    <a:pt x="402" y="64"/>
                  </a:lnTo>
                  <a:lnTo>
                    <a:pt x="441" y="62"/>
                  </a:lnTo>
                  <a:lnTo>
                    <a:pt x="44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5" name="Freeform 29"/>
            <p:cNvSpPr>
              <a:spLocks noEditPoints="1"/>
            </p:cNvSpPr>
            <p:nvPr/>
          </p:nvSpPr>
          <p:spPr bwMode="auto">
            <a:xfrm>
              <a:off x="775" y="520"/>
              <a:ext cx="226" cy="226"/>
            </a:xfrm>
            <a:custGeom>
              <a:avLst/>
              <a:gdLst>
                <a:gd name="T0" fmla="*/ 1792 w 1810"/>
                <a:gd name="T1" fmla="*/ 1086 h 1808"/>
                <a:gd name="T2" fmla="*/ 1721 w 1810"/>
                <a:gd name="T3" fmla="*/ 1295 h 1808"/>
                <a:gd name="T4" fmla="*/ 1604 w 1810"/>
                <a:gd name="T5" fmla="*/ 1479 h 1808"/>
                <a:gd name="T6" fmla="*/ 1446 w 1810"/>
                <a:gd name="T7" fmla="*/ 1628 h 1808"/>
                <a:gd name="T8" fmla="*/ 1258 w 1810"/>
                <a:gd name="T9" fmla="*/ 1737 h 1808"/>
                <a:gd name="T10" fmla="*/ 1043 w 1810"/>
                <a:gd name="T11" fmla="*/ 1798 h 1808"/>
                <a:gd name="T12" fmla="*/ 812 w 1810"/>
                <a:gd name="T13" fmla="*/ 1804 h 1808"/>
                <a:gd name="T14" fmla="*/ 594 w 1810"/>
                <a:gd name="T15" fmla="*/ 1754 h 1808"/>
                <a:gd name="T16" fmla="*/ 398 w 1810"/>
                <a:gd name="T17" fmla="*/ 1654 h 1808"/>
                <a:gd name="T18" fmla="*/ 235 w 1810"/>
                <a:gd name="T19" fmla="*/ 1512 h 1808"/>
                <a:gd name="T20" fmla="*/ 109 w 1810"/>
                <a:gd name="T21" fmla="*/ 1334 h 1808"/>
                <a:gd name="T22" fmla="*/ 29 w 1810"/>
                <a:gd name="T23" fmla="*/ 1130 h 1808"/>
                <a:gd name="T24" fmla="*/ 0 w 1810"/>
                <a:gd name="T25" fmla="*/ 904 h 1808"/>
                <a:gd name="T26" fmla="*/ 29 w 1810"/>
                <a:gd name="T27" fmla="*/ 677 h 1808"/>
                <a:gd name="T28" fmla="*/ 109 w 1810"/>
                <a:gd name="T29" fmla="*/ 473 h 1808"/>
                <a:gd name="T30" fmla="*/ 235 w 1810"/>
                <a:gd name="T31" fmla="*/ 296 h 1808"/>
                <a:gd name="T32" fmla="*/ 398 w 1810"/>
                <a:gd name="T33" fmla="*/ 154 h 1808"/>
                <a:gd name="T34" fmla="*/ 594 w 1810"/>
                <a:gd name="T35" fmla="*/ 56 h 1808"/>
                <a:gd name="T36" fmla="*/ 812 w 1810"/>
                <a:gd name="T37" fmla="*/ 4 h 1808"/>
                <a:gd name="T38" fmla="*/ 1043 w 1810"/>
                <a:gd name="T39" fmla="*/ 11 h 1808"/>
                <a:gd name="T40" fmla="*/ 1258 w 1810"/>
                <a:gd name="T41" fmla="*/ 71 h 1808"/>
                <a:gd name="T42" fmla="*/ 1446 w 1810"/>
                <a:gd name="T43" fmla="*/ 180 h 1808"/>
                <a:gd name="T44" fmla="*/ 1604 w 1810"/>
                <a:gd name="T45" fmla="*/ 329 h 1808"/>
                <a:gd name="T46" fmla="*/ 1721 w 1810"/>
                <a:gd name="T47" fmla="*/ 512 h 1808"/>
                <a:gd name="T48" fmla="*/ 1792 w 1810"/>
                <a:gd name="T49" fmla="*/ 722 h 1808"/>
                <a:gd name="T50" fmla="*/ 1748 w 1810"/>
                <a:gd name="T51" fmla="*/ 904 h 1808"/>
                <a:gd name="T52" fmla="*/ 1722 w 1810"/>
                <a:gd name="T53" fmla="*/ 693 h 1808"/>
                <a:gd name="T54" fmla="*/ 1646 w 1810"/>
                <a:gd name="T55" fmla="*/ 503 h 1808"/>
                <a:gd name="T56" fmla="*/ 1530 w 1810"/>
                <a:gd name="T57" fmla="*/ 337 h 1808"/>
                <a:gd name="T58" fmla="*/ 1376 w 1810"/>
                <a:gd name="T59" fmla="*/ 205 h 1808"/>
                <a:gd name="T60" fmla="*/ 1195 w 1810"/>
                <a:gd name="T61" fmla="*/ 113 h 1808"/>
                <a:gd name="T62" fmla="*/ 991 w 1810"/>
                <a:gd name="T63" fmla="*/ 67 h 1808"/>
                <a:gd name="T64" fmla="*/ 776 w 1810"/>
                <a:gd name="T65" fmla="*/ 72 h 1808"/>
                <a:gd name="T66" fmla="*/ 576 w 1810"/>
                <a:gd name="T67" fmla="*/ 128 h 1808"/>
                <a:gd name="T68" fmla="*/ 401 w 1810"/>
                <a:gd name="T69" fmla="*/ 229 h 1808"/>
                <a:gd name="T70" fmla="*/ 254 w 1810"/>
                <a:gd name="T71" fmla="*/ 369 h 1808"/>
                <a:gd name="T72" fmla="*/ 144 w 1810"/>
                <a:gd name="T73" fmla="*/ 538 h 1808"/>
                <a:gd name="T74" fmla="*/ 79 w 1810"/>
                <a:gd name="T75" fmla="*/ 734 h 1808"/>
                <a:gd name="T76" fmla="*/ 63 w 1810"/>
                <a:gd name="T77" fmla="*/ 947 h 1808"/>
                <a:gd name="T78" fmla="*/ 100 w 1810"/>
                <a:gd name="T79" fmla="*/ 1154 h 1808"/>
                <a:gd name="T80" fmla="*/ 183 w 1810"/>
                <a:gd name="T81" fmla="*/ 1341 h 1808"/>
                <a:gd name="T82" fmla="*/ 308 w 1810"/>
                <a:gd name="T83" fmla="*/ 1500 h 1808"/>
                <a:gd name="T84" fmla="*/ 467 w 1810"/>
                <a:gd name="T85" fmla="*/ 1625 h 1808"/>
                <a:gd name="T86" fmla="*/ 654 w 1810"/>
                <a:gd name="T87" fmla="*/ 1708 h 1808"/>
                <a:gd name="T88" fmla="*/ 861 w 1810"/>
                <a:gd name="T89" fmla="*/ 1745 h 1808"/>
                <a:gd name="T90" fmla="*/ 1076 w 1810"/>
                <a:gd name="T91" fmla="*/ 1729 h 1808"/>
                <a:gd name="T92" fmla="*/ 1271 w 1810"/>
                <a:gd name="T93" fmla="*/ 1664 h 1808"/>
                <a:gd name="T94" fmla="*/ 1442 w 1810"/>
                <a:gd name="T95" fmla="*/ 1554 h 1808"/>
                <a:gd name="T96" fmla="*/ 1581 w 1810"/>
                <a:gd name="T97" fmla="*/ 1408 h 1808"/>
                <a:gd name="T98" fmla="*/ 1682 w 1810"/>
                <a:gd name="T99" fmla="*/ 1232 h 1808"/>
                <a:gd name="T100" fmla="*/ 1738 w 1810"/>
                <a:gd name="T101" fmla="*/ 1031 h 18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10"/>
                <a:gd name="T154" fmla="*/ 0 h 1808"/>
                <a:gd name="T155" fmla="*/ 1810 w 1810"/>
                <a:gd name="T156" fmla="*/ 1808 h 18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10" h="1808">
                  <a:moveTo>
                    <a:pt x="1810" y="904"/>
                  </a:moveTo>
                  <a:lnTo>
                    <a:pt x="1809" y="950"/>
                  </a:lnTo>
                  <a:lnTo>
                    <a:pt x="1805" y="996"/>
                  </a:lnTo>
                  <a:lnTo>
                    <a:pt x="1799" y="1041"/>
                  </a:lnTo>
                  <a:lnTo>
                    <a:pt x="1792" y="1086"/>
                  </a:lnTo>
                  <a:lnTo>
                    <a:pt x="1782" y="1130"/>
                  </a:lnTo>
                  <a:lnTo>
                    <a:pt x="1769" y="1172"/>
                  </a:lnTo>
                  <a:lnTo>
                    <a:pt x="1755" y="1214"/>
                  </a:lnTo>
                  <a:lnTo>
                    <a:pt x="1739" y="1255"/>
                  </a:lnTo>
                  <a:lnTo>
                    <a:pt x="1721" y="1295"/>
                  </a:lnTo>
                  <a:lnTo>
                    <a:pt x="1701" y="1334"/>
                  </a:lnTo>
                  <a:lnTo>
                    <a:pt x="1679" y="1373"/>
                  </a:lnTo>
                  <a:lnTo>
                    <a:pt x="1655" y="1410"/>
                  </a:lnTo>
                  <a:lnTo>
                    <a:pt x="1631" y="1445"/>
                  </a:lnTo>
                  <a:lnTo>
                    <a:pt x="1604" y="1479"/>
                  </a:lnTo>
                  <a:lnTo>
                    <a:pt x="1575" y="1512"/>
                  </a:lnTo>
                  <a:lnTo>
                    <a:pt x="1545" y="1543"/>
                  </a:lnTo>
                  <a:lnTo>
                    <a:pt x="1514" y="1573"/>
                  </a:lnTo>
                  <a:lnTo>
                    <a:pt x="1481" y="1602"/>
                  </a:lnTo>
                  <a:lnTo>
                    <a:pt x="1446" y="1628"/>
                  </a:lnTo>
                  <a:lnTo>
                    <a:pt x="1411" y="1654"/>
                  </a:lnTo>
                  <a:lnTo>
                    <a:pt x="1374" y="1677"/>
                  </a:lnTo>
                  <a:lnTo>
                    <a:pt x="1336" y="1699"/>
                  </a:lnTo>
                  <a:lnTo>
                    <a:pt x="1298" y="1719"/>
                  </a:lnTo>
                  <a:lnTo>
                    <a:pt x="1258" y="1737"/>
                  </a:lnTo>
                  <a:lnTo>
                    <a:pt x="1217" y="1754"/>
                  </a:lnTo>
                  <a:lnTo>
                    <a:pt x="1174" y="1767"/>
                  </a:lnTo>
                  <a:lnTo>
                    <a:pt x="1131" y="1779"/>
                  </a:lnTo>
                  <a:lnTo>
                    <a:pt x="1088" y="1789"/>
                  </a:lnTo>
                  <a:lnTo>
                    <a:pt x="1043" y="1798"/>
                  </a:lnTo>
                  <a:lnTo>
                    <a:pt x="998" y="1804"/>
                  </a:lnTo>
                  <a:lnTo>
                    <a:pt x="951" y="1807"/>
                  </a:lnTo>
                  <a:lnTo>
                    <a:pt x="905" y="1808"/>
                  </a:lnTo>
                  <a:lnTo>
                    <a:pt x="858" y="1807"/>
                  </a:lnTo>
                  <a:lnTo>
                    <a:pt x="812" y="1804"/>
                  </a:lnTo>
                  <a:lnTo>
                    <a:pt x="767" y="1798"/>
                  </a:lnTo>
                  <a:lnTo>
                    <a:pt x="722" y="1789"/>
                  </a:lnTo>
                  <a:lnTo>
                    <a:pt x="678" y="1779"/>
                  </a:lnTo>
                  <a:lnTo>
                    <a:pt x="636" y="1767"/>
                  </a:lnTo>
                  <a:lnTo>
                    <a:pt x="594" y="1754"/>
                  </a:lnTo>
                  <a:lnTo>
                    <a:pt x="553" y="1737"/>
                  </a:lnTo>
                  <a:lnTo>
                    <a:pt x="513" y="1719"/>
                  </a:lnTo>
                  <a:lnTo>
                    <a:pt x="473" y="1699"/>
                  </a:lnTo>
                  <a:lnTo>
                    <a:pt x="435" y="1677"/>
                  </a:lnTo>
                  <a:lnTo>
                    <a:pt x="398" y="1654"/>
                  </a:lnTo>
                  <a:lnTo>
                    <a:pt x="363" y="1628"/>
                  </a:lnTo>
                  <a:lnTo>
                    <a:pt x="328" y="1602"/>
                  </a:lnTo>
                  <a:lnTo>
                    <a:pt x="296" y="1573"/>
                  </a:lnTo>
                  <a:lnTo>
                    <a:pt x="265" y="1543"/>
                  </a:lnTo>
                  <a:lnTo>
                    <a:pt x="235" y="1512"/>
                  </a:lnTo>
                  <a:lnTo>
                    <a:pt x="206" y="1479"/>
                  </a:lnTo>
                  <a:lnTo>
                    <a:pt x="180" y="1445"/>
                  </a:lnTo>
                  <a:lnTo>
                    <a:pt x="154" y="1410"/>
                  </a:lnTo>
                  <a:lnTo>
                    <a:pt x="131" y="1373"/>
                  </a:lnTo>
                  <a:lnTo>
                    <a:pt x="109" y="1334"/>
                  </a:lnTo>
                  <a:lnTo>
                    <a:pt x="89" y="1295"/>
                  </a:lnTo>
                  <a:lnTo>
                    <a:pt x="71" y="1255"/>
                  </a:lnTo>
                  <a:lnTo>
                    <a:pt x="54" y="1214"/>
                  </a:lnTo>
                  <a:lnTo>
                    <a:pt x="41" y="1172"/>
                  </a:lnTo>
                  <a:lnTo>
                    <a:pt x="29" y="1130"/>
                  </a:lnTo>
                  <a:lnTo>
                    <a:pt x="19" y="1086"/>
                  </a:lnTo>
                  <a:lnTo>
                    <a:pt x="10" y="1041"/>
                  </a:lnTo>
                  <a:lnTo>
                    <a:pt x="4" y="996"/>
                  </a:lnTo>
                  <a:lnTo>
                    <a:pt x="1" y="950"/>
                  </a:lnTo>
                  <a:lnTo>
                    <a:pt x="0" y="904"/>
                  </a:lnTo>
                  <a:lnTo>
                    <a:pt x="1" y="857"/>
                  </a:lnTo>
                  <a:lnTo>
                    <a:pt x="4" y="811"/>
                  </a:lnTo>
                  <a:lnTo>
                    <a:pt x="10" y="766"/>
                  </a:lnTo>
                  <a:lnTo>
                    <a:pt x="19" y="722"/>
                  </a:lnTo>
                  <a:lnTo>
                    <a:pt x="29" y="677"/>
                  </a:lnTo>
                  <a:lnTo>
                    <a:pt x="41" y="635"/>
                  </a:lnTo>
                  <a:lnTo>
                    <a:pt x="54" y="593"/>
                  </a:lnTo>
                  <a:lnTo>
                    <a:pt x="71" y="552"/>
                  </a:lnTo>
                  <a:lnTo>
                    <a:pt x="89" y="512"/>
                  </a:lnTo>
                  <a:lnTo>
                    <a:pt x="109" y="473"/>
                  </a:lnTo>
                  <a:lnTo>
                    <a:pt x="131" y="435"/>
                  </a:lnTo>
                  <a:lnTo>
                    <a:pt x="154" y="399"/>
                  </a:lnTo>
                  <a:lnTo>
                    <a:pt x="180" y="363"/>
                  </a:lnTo>
                  <a:lnTo>
                    <a:pt x="206" y="329"/>
                  </a:lnTo>
                  <a:lnTo>
                    <a:pt x="235" y="296"/>
                  </a:lnTo>
                  <a:lnTo>
                    <a:pt x="265" y="265"/>
                  </a:lnTo>
                  <a:lnTo>
                    <a:pt x="296" y="235"/>
                  </a:lnTo>
                  <a:lnTo>
                    <a:pt x="329" y="206"/>
                  </a:lnTo>
                  <a:lnTo>
                    <a:pt x="363" y="180"/>
                  </a:lnTo>
                  <a:lnTo>
                    <a:pt x="398" y="154"/>
                  </a:lnTo>
                  <a:lnTo>
                    <a:pt x="435" y="131"/>
                  </a:lnTo>
                  <a:lnTo>
                    <a:pt x="473" y="109"/>
                  </a:lnTo>
                  <a:lnTo>
                    <a:pt x="513" y="90"/>
                  </a:lnTo>
                  <a:lnTo>
                    <a:pt x="553" y="71"/>
                  </a:lnTo>
                  <a:lnTo>
                    <a:pt x="594" y="56"/>
                  </a:lnTo>
                  <a:lnTo>
                    <a:pt x="636" y="41"/>
                  </a:lnTo>
                  <a:lnTo>
                    <a:pt x="678" y="29"/>
                  </a:lnTo>
                  <a:lnTo>
                    <a:pt x="722" y="19"/>
                  </a:lnTo>
                  <a:lnTo>
                    <a:pt x="767" y="11"/>
                  </a:lnTo>
                  <a:lnTo>
                    <a:pt x="812" y="4"/>
                  </a:lnTo>
                  <a:lnTo>
                    <a:pt x="858" y="1"/>
                  </a:lnTo>
                  <a:lnTo>
                    <a:pt x="905" y="0"/>
                  </a:lnTo>
                  <a:lnTo>
                    <a:pt x="951" y="1"/>
                  </a:lnTo>
                  <a:lnTo>
                    <a:pt x="998" y="4"/>
                  </a:lnTo>
                  <a:lnTo>
                    <a:pt x="1043" y="11"/>
                  </a:lnTo>
                  <a:lnTo>
                    <a:pt x="1088" y="19"/>
                  </a:lnTo>
                  <a:lnTo>
                    <a:pt x="1131" y="29"/>
                  </a:lnTo>
                  <a:lnTo>
                    <a:pt x="1174" y="41"/>
                  </a:lnTo>
                  <a:lnTo>
                    <a:pt x="1217" y="56"/>
                  </a:lnTo>
                  <a:lnTo>
                    <a:pt x="1258" y="71"/>
                  </a:lnTo>
                  <a:lnTo>
                    <a:pt x="1298" y="90"/>
                  </a:lnTo>
                  <a:lnTo>
                    <a:pt x="1336" y="109"/>
                  </a:lnTo>
                  <a:lnTo>
                    <a:pt x="1374" y="131"/>
                  </a:lnTo>
                  <a:lnTo>
                    <a:pt x="1411" y="154"/>
                  </a:lnTo>
                  <a:lnTo>
                    <a:pt x="1446" y="180"/>
                  </a:lnTo>
                  <a:lnTo>
                    <a:pt x="1481" y="206"/>
                  </a:lnTo>
                  <a:lnTo>
                    <a:pt x="1514" y="235"/>
                  </a:lnTo>
                  <a:lnTo>
                    <a:pt x="1545" y="265"/>
                  </a:lnTo>
                  <a:lnTo>
                    <a:pt x="1575" y="296"/>
                  </a:lnTo>
                  <a:lnTo>
                    <a:pt x="1604" y="329"/>
                  </a:lnTo>
                  <a:lnTo>
                    <a:pt x="1631" y="363"/>
                  </a:lnTo>
                  <a:lnTo>
                    <a:pt x="1655" y="399"/>
                  </a:lnTo>
                  <a:lnTo>
                    <a:pt x="1679" y="435"/>
                  </a:lnTo>
                  <a:lnTo>
                    <a:pt x="1701" y="473"/>
                  </a:lnTo>
                  <a:lnTo>
                    <a:pt x="1721" y="512"/>
                  </a:lnTo>
                  <a:lnTo>
                    <a:pt x="1739" y="552"/>
                  </a:lnTo>
                  <a:lnTo>
                    <a:pt x="1755" y="593"/>
                  </a:lnTo>
                  <a:lnTo>
                    <a:pt x="1769" y="635"/>
                  </a:lnTo>
                  <a:lnTo>
                    <a:pt x="1782" y="677"/>
                  </a:lnTo>
                  <a:lnTo>
                    <a:pt x="1792" y="722"/>
                  </a:lnTo>
                  <a:lnTo>
                    <a:pt x="1799" y="766"/>
                  </a:lnTo>
                  <a:lnTo>
                    <a:pt x="1805" y="811"/>
                  </a:lnTo>
                  <a:lnTo>
                    <a:pt x="1809" y="857"/>
                  </a:lnTo>
                  <a:lnTo>
                    <a:pt x="1810" y="904"/>
                  </a:lnTo>
                  <a:close/>
                  <a:moveTo>
                    <a:pt x="1748" y="904"/>
                  </a:moveTo>
                  <a:lnTo>
                    <a:pt x="1747" y="860"/>
                  </a:lnTo>
                  <a:lnTo>
                    <a:pt x="1744" y="817"/>
                  </a:lnTo>
                  <a:lnTo>
                    <a:pt x="1738" y="775"/>
                  </a:lnTo>
                  <a:lnTo>
                    <a:pt x="1732" y="734"/>
                  </a:lnTo>
                  <a:lnTo>
                    <a:pt x="1722" y="693"/>
                  </a:lnTo>
                  <a:lnTo>
                    <a:pt x="1711" y="653"/>
                  </a:lnTo>
                  <a:lnTo>
                    <a:pt x="1697" y="614"/>
                  </a:lnTo>
                  <a:lnTo>
                    <a:pt x="1682" y="576"/>
                  </a:lnTo>
                  <a:lnTo>
                    <a:pt x="1665" y="538"/>
                  </a:lnTo>
                  <a:lnTo>
                    <a:pt x="1646" y="503"/>
                  </a:lnTo>
                  <a:lnTo>
                    <a:pt x="1626" y="467"/>
                  </a:lnTo>
                  <a:lnTo>
                    <a:pt x="1604" y="433"/>
                  </a:lnTo>
                  <a:lnTo>
                    <a:pt x="1581" y="400"/>
                  </a:lnTo>
                  <a:lnTo>
                    <a:pt x="1556" y="369"/>
                  </a:lnTo>
                  <a:lnTo>
                    <a:pt x="1530" y="337"/>
                  </a:lnTo>
                  <a:lnTo>
                    <a:pt x="1502" y="309"/>
                  </a:lnTo>
                  <a:lnTo>
                    <a:pt x="1472" y="281"/>
                  </a:lnTo>
                  <a:lnTo>
                    <a:pt x="1442" y="254"/>
                  </a:lnTo>
                  <a:lnTo>
                    <a:pt x="1410" y="229"/>
                  </a:lnTo>
                  <a:lnTo>
                    <a:pt x="1376" y="205"/>
                  </a:lnTo>
                  <a:lnTo>
                    <a:pt x="1342" y="184"/>
                  </a:lnTo>
                  <a:lnTo>
                    <a:pt x="1308" y="163"/>
                  </a:lnTo>
                  <a:lnTo>
                    <a:pt x="1271" y="145"/>
                  </a:lnTo>
                  <a:lnTo>
                    <a:pt x="1233" y="128"/>
                  </a:lnTo>
                  <a:lnTo>
                    <a:pt x="1195" y="113"/>
                  </a:lnTo>
                  <a:lnTo>
                    <a:pt x="1155" y="100"/>
                  </a:lnTo>
                  <a:lnTo>
                    <a:pt x="1115" y="89"/>
                  </a:lnTo>
                  <a:lnTo>
                    <a:pt x="1076" y="79"/>
                  </a:lnTo>
                  <a:lnTo>
                    <a:pt x="1033" y="72"/>
                  </a:lnTo>
                  <a:lnTo>
                    <a:pt x="991" y="67"/>
                  </a:lnTo>
                  <a:lnTo>
                    <a:pt x="948" y="63"/>
                  </a:lnTo>
                  <a:lnTo>
                    <a:pt x="905" y="62"/>
                  </a:lnTo>
                  <a:lnTo>
                    <a:pt x="861" y="63"/>
                  </a:lnTo>
                  <a:lnTo>
                    <a:pt x="819" y="67"/>
                  </a:lnTo>
                  <a:lnTo>
                    <a:pt x="776" y="72"/>
                  </a:lnTo>
                  <a:lnTo>
                    <a:pt x="735" y="79"/>
                  </a:lnTo>
                  <a:lnTo>
                    <a:pt x="694" y="89"/>
                  </a:lnTo>
                  <a:lnTo>
                    <a:pt x="654" y="100"/>
                  </a:lnTo>
                  <a:lnTo>
                    <a:pt x="615" y="113"/>
                  </a:lnTo>
                  <a:lnTo>
                    <a:pt x="576" y="128"/>
                  </a:lnTo>
                  <a:lnTo>
                    <a:pt x="539" y="145"/>
                  </a:lnTo>
                  <a:lnTo>
                    <a:pt x="503" y="163"/>
                  </a:lnTo>
                  <a:lnTo>
                    <a:pt x="467" y="184"/>
                  </a:lnTo>
                  <a:lnTo>
                    <a:pt x="433" y="205"/>
                  </a:lnTo>
                  <a:lnTo>
                    <a:pt x="401" y="229"/>
                  </a:lnTo>
                  <a:lnTo>
                    <a:pt x="368" y="254"/>
                  </a:lnTo>
                  <a:lnTo>
                    <a:pt x="337" y="281"/>
                  </a:lnTo>
                  <a:lnTo>
                    <a:pt x="308" y="309"/>
                  </a:lnTo>
                  <a:lnTo>
                    <a:pt x="281" y="337"/>
                  </a:lnTo>
                  <a:lnTo>
                    <a:pt x="254" y="369"/>
                  </a:lnTo>
                  <a:lnTo>
                    <a:pt x="228" y="400"/>
                  </a:lnTo>
                  <a:lnTo>
                    <a:pt x="205" y="433"/>
                  </a:lnTo>
                  <a:lnTo>
                    <a:pt x="183" y="467"/>
                  </a:lnTo>
                  <a:lnTo>
                    <a:pt x="163" y="503"/>
                  </a:lnTo>
                  <a:lnTo>
                    <a:pt x="144" y="538"/>
                  </a:lnTo>
                  <a:lnTo>
                    <a:pt x="127" y="576"/>
                  </a:lnTo>
                  <a:lnTo>
                    <a:pt x="113" y="614"/>
                  </a:lnTo>
                  <a:lnTo>
                    <a:pt x="100" y="653"/>
                  </a:lnTo>
                  <a:lnTo>
                    <a:pt x="87" y="693"/>
                  </a:lnTo>
                  <a:lnTo>
                    <a:pt x="79" y="734"/>
                  </a:lnTo>
                  <a:lnTo>
                    <a:pt x="71" y="775"/>
                  </a:lnTo>
                  <a:lnTo>
                    <a:pt x="65" y="817"/>
                  </a:lnTo>
                  <a:lnTo>
                    <a:pt x="63" y="860"/>
                  </a:lnTo>
                  <a:lnTo>
                    <a:pt x="62" y="904"/>
                  </a:lnTo>
                  <a:lnTo>
                    <a:pt x="63" y="947"/>
                  </a:lnTo>
                  <a:lnTo>
                    <a:pt x="65" y="989"/>
                  </a:lnTo>
                  <a:lnTo>
                    <a:pt x="71" y="1031"/>
                  </a:lnTo>
                  <a:lnTo>
                    <a:pt x="79" y="1073"/>
                  </a:lnTo>
                  <a:lnTo>
                    <a:pt x="87" y="1114"/>
                  </a:lnTo>
                  <a:lnTo>
                    <a:pt x="100" y="1154"/>
                  </a:lnTo>
                  <a:lnTo>
                    <a:pt x="113" y="1193"/>
                  </a:lnTo>
                  <a:lnTo>
                    <a:pt x="127" y="1232"/>
                  </a:lnTo>
                  <a:lnTo>
                    <a:pt x="144" y="1269"/>
                  </a:lnTo>
                  <a:lnTo>
                    <a:pt x="163" y="1305"/>
                  </a:lnTo>
                  <a:lnTo>
                    <a:pt x="183" y="1341"/>
                  </a:lnTo>
                  <a:lnTo>
                    <a:pt x="205" y="1375"/>
                  </a:lnTo>
                  <a:lnTo>
                    <a:pt x="228" y="1408"/>
                  </a:lnTo>
                  <a:lnTo>
                    <a:pt x="254" y="1440"/>
                  </a:lnTo>
                  <a:lnTo>
                    <a:pt x="281" y="1471"/>
                  </a:lnTo>
                  <a:lnTo>
                    <a:pt x="308" y="1500"/>
                  </a:lnTo>
                  <a:lnTo>
                    <a:pt x="337" y="1527"/>
                  </a:lnTo>
                  <a:lnTo>
                    <a:pt x="368" y="1554"/>
                  </a:lnTo>
                  <a:lnTo>
                    <a:pt x="401" y="1580"/>
                  </a:lnTo>
                  <a:lnTo>
                    <a:pt x="433" y="1603"/>
                  </a:lnTo>
                  <a:lnTo>
                    <a:pt x="467" y="1625"/>
                  </a:lnTo>
                  <a:lnTo>
                    <a:pt x="503" y="1645"/>
                  </a:lnTo>
                  <a:lnTo>
                    <a:pt x="539" y="1664"/>
                  </a:lnTo>
                  <a:lnTo>
                    <a:pt x="576" y="1681"/>
                  </a:lnTo>
                  <a:lnTo>
                    <a:pt x="615" y="1695"/>
                  </a:lnTo>
                  <a:lnTo>
                    <a:pt x="654" y="1708"/>
                  </a:lnTo>
                  <a:lnTo>
                    <a:pt x="694" y="1721"/>
                  </a:lnTo>
                  <a:lnTo>
                    <a:pt x="735" y="1729"/>
                  </a:lnTo>
                  <a:lnTo>
                    <a:pt x="776" y="1737"/>
                  </a:lnTo>
                  <a:lnTo>
                    <a:pt x="819" y="1742"/>
                  </a:lnTo>
                  <a:lnTo>
                    <a:pt x="861" y="1745"/>
                  </a:lnTo>
                  <a:lnTo>
                    <a:pt x="905" y="1746"/>
                  </a:lnTo>
                  <a:lnTo>
                    <a:pt x="948" y="1745"/>
                  </a:lnTo>
                  <a:lnTo>
                    <a:pt x="991" y="1742"/>
                  </a:lnTo>
                  <a:lnTo>
                    <a:pt x="1033" y="1737"/>
                  </a:lnTo>
                  <a:lnTo>
                    <a:pt x="1076" y="1729"/>
                  </a:lnTo>
                  <a:lnTo>
                    <a:pt x="1115" y="1721"/>
                  </a:lnTo>
                  <a:lnTo>
                    <a:pt x="1155" y="1708"/>
                  </a:lnTo>
                  <a:lnTo>
                    <a:pt x="1195" y="1695"/>
                  </a:lnTo>
                  <a:lnTo>
                    <a:pt x="1233" y="1681"/>
                  </a:lnTo>
                  <a:lnTo>
                    <a:pt x="1271" y="1664"/>
                  </a:lnTo>
                  <a:lnTo>
                    <a:pt x="1308" y="1645"/>
                  </a:lnTo>
                  <a:lnTo>
                    <a:pt x="1342" y="1625"/>
                  </a:lnTo>
                  <a:lnTo>
                    <a:pt x="1376" y="1603"/>
                  </a:lnTo>
                  <a:lnTo>
                    <a:pt x="1410" y="1580"/>
                  </a:lnTo>
                  <a:lnTo>
                    <a:pt x="1442" y="1554"/>
                  </a:lnTo>
                  <a:lnTo>
                    <a:pt x="1472" y="1527"/>
                  </a:lnTo>
                  <a:lnTo>
                    <a:pt x="1502" y="1500"/>
                  </a:lnTo>
                  <a:lnTo>
                    <a:pt x="1530" y="1471"/>
                  </a:lnTo>
                  <a:lnTo>
                    <a:pt x="1556" y="1440"/>
                  </a:lnTo>
                  <a:lnTo>
                    <a:pt x="1581" y="1408"/>
                  </a:lnTo>
                  <a:lnTo>
                    <a:pt x="1604" y="1375"/>
                  </a:lnTo>
                  <a:lnTo>
                    <a:pt x="1626" y="1341"/>
                  </a:lnTo>
                  <a:lnTo>
                    <a:pt x="1646" y="1305"/>
                  </a:lnTo>
                  <a:lnTo>
                    <a:pt x="1665" y="1269"/>
                  </a:lnTo>
                  <a:lnTo>
                    <a:pt x="1682" y="1232"/>
                  </a:lnTo>
                  <a:lnTo>
                    <a:pt x="1697" y="1193"/>
                  </a:lnTo>
                  <a:lnTo>
                    <a:pt x="1711" y="1154"/>
                  </a:lnTo>
                  <a:lnTo>
                    <a:pt x="1722" y="1114"/>
                  </a:lnTo>
                  <a:lnTo>
                    <a:pt x="1732" y="1073"/>
                  </a:lnTo>
                  <a:lnTo>
                    <a:pt x="1738" y="1031"/>
                  </a:lnTo>
                  <a:lnTo>
                    <a:pt x="1744" y="989"/>
                  </a:lnTo>
                  <a:lnTo>
                    <a:pt x="1747" y="947"/>
                  </a:lnTo>
                  <a:lnTo>
                    <a:pt x="1748" y="90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6" name="Freeform 30"/>
            <p:cNvSpPr>
              <a:spLocks noEditPoints="1"/>
            </p:cNvSpPr>
            <p:nvPr/>
          </p:nvSpPr>
          <p:spPr bwMode="auto">
            <a:xfrm>
              <a:off x="722" y="466"/>
              <a:ext cx="333" cy="334"/>
            </a:xfrm>
            <a:custGeom>
              <a:avLst/>
              <a:gdLst>
                <a:gd name="T0" fmla="*/ 2638 w 2665"/>
                <a:gd name="T1" fmla="*/ 1600 h 2666"/>
                <a:gd name="T2" fmla="*/ 2534 w 2665"/>
                <a:gd name="T3" fmla="*/ 1909 h 2666"/>
                <a:gd name="T4" fmla="*/ 2361 w 2665"/>
                <a:gd name="T5" fmla="*/ 2180 h 2666"/>
                <a:gd name="T6" fmla="*/ 2130 w 2665"/>
                <a:gd name="T7" fmla="*/ 2400 h 2666"/>
                <a:gd name="T8" fmla="*/ 1852 w 2665"/>
                <a:gd name="T9" fmla="*/ 2560 h 2666"/>
                <a:gd name="T10" fmla="*/ 1536 w 2665"/>
                <a:gd name="T11" fmla="*/ 2650 h 2666"/>
                <a:gd name="T12" fmla="*/ 1197 w 2665"/>
                <a:gd name="T13" fmla="*/ 2658 h 2666"/>
                <a:gd name="T14" fmla="*/ 875 w 2665"/>
                <a:gd name="T15" fmla="*/ 2585 h 2666"/>
                <a:gd name="T16" fmla="*/ 588 w 2665"/>
                <a:gd name="T17" fmla="*/ 2437 h 2666"/>
                <a:gd name="T18" fmla="*/ 347 w 2665"/>
                <a:gd name="T19" fmla="*/ 2227 h 2666"/>
                <a:gd name="T20" fmla="*/ 161 w 2665"/>
                <a:gd name="T21" fmla="*/ 1966 h 2666"/>
                <a:gd name="T22" fmla="*/ 43 w 2665"/>
                <a:gd name="T23" fmla="*/ 1665 h 2666"/>
                <a:gd name="T24" fmla="*/ 0 w 2665"/>
                <a:gd name="T25" fmla="*/ 1332 h 2666"/>
                <a:gd name="T26" fmla="*/ 43 w 2665"/>
                <a:gd name="T27" fmla="*/ 999 h 2666"/>
                <a:gd name="T28" fmla="*/ 161 w 2665"/>
                <a:gd name="T29" fmla="*/ 697 h 2666"/>
                <a:gd name="T30" fmla="*/ 347 w 2665"/>
                <a:gd name="T31" fmla="*/ 436 h 2666"/>
                <a:gd name="T32" fmla="*/ 588 w 2665"/>
                <a:gd name="T33" fmla="*/ 226 h 2666"/>
                <a:gd name="T34" fmla="*/ 875 w 2665"/>
                <a:gd name="T35" fmla="*/ 79 h 2666"/>
                <a:gd name="T36" fmla="*/ 1197 w 2665"/>
                <a:gd name="T37" fmla="*/ 6 h 2666"/>
                <a:gd name="T38" fmla="*/ 1536 w 2665"/>
                <a:gd name="T39" fmla="*/ 14 h 2666"/>
                <a:gd name="T40" fmla="*/ 1852 w 2665"/>
                <a:gd name="T41" fmla="*/ 104 h 2666"/>
                <a:gd name="T42" fmla="*/ 2130 w 2665"/>
                <a:gd name="T43" fmla="*/ 264 h 2666"/>
                <a:gd name="T44" fmla="*/ 2361 w 2665"/>
                <a:gd name="T45" fmla="*/ 484 h 2666"/>
                <a:gd name="T46" fmla="*/ 2534 w 2665"/>
                <a:gd name="T47" fmla="*/ 753 h 2666"/>
                <a:gd name="T48" fmla="*/ 2638 w 2665"/>
                <a:gd name="T49" fmla="*/ 1063 h 2666"/>
                <a:gd name="T50" fmla="*/ 2604 w 2665"/>
                <a:gd name="T51" fmla="*/ 1332 h 2666"/>
                <a:gd name="T52" fmla="*/ 2564 w 2665"/>
                <a:gd name="T53" fmla="*/ 1014 h 2666"/>
                <a:gd name="T54" fmla="*/ 2451 w 2665"/>
                <a:gd name="T55" fmla="*/ 725 h 2666"/>
                <a:gd name="T56" fmla="*/ 2274 w 2665"/>
                <a:gd name="T57" fmla="*/ 477 h 2666"/>
                <a:gd name="T58" fmla="*/ 2043 w 2665"/>
                <a:gd name="T59" fmla="*/ 278 h 2666"/>
                <a:gd name="T60" fmla="*/ 1770 w 2665"/>
                <a:gd name="T61" fmla="*/ 138 h 2666"/>
                <a:gd name="T62" fmla="*/ 1462 w 2665"/>
                <a:gd name="T63" fmla="*/ 67 h 2666"/>
                <a:gd name="T64" fmla="*/ 1139 w 2665"/>
                <a:gd name="T65" fmla="*/ 75 h 2666"/>
                <a:gd name="T66" fmla="*/ 839 w 2665"/>
                <a:gd name="T67" fmla="*/ 160 h 2666"/>
                <a:gd name="T68" fmla="*/ 572 w 2665"/>
                <a:gd name="T69" fmla="*/ 313 h 2666"/>
                <a:gd name="T70" fmla="*/ 352 w 2665"/>
                <a:gd name="T71" fmla="*/ 523 h 2666"/>
                <a:gd name="T72" fmla="*/ 188 w 2665"/>
                <a:gd name="T73" fmla="*/ 780 h 2666"/>
                <a:gd name="T74" fmla="*/ 88 w 2665"/>
                <a:gd name="T75" fmla="*/ 1075 h 2666"/>
                <a:gd name="T76" fmla="*/ 64 w 2665"/>
                <a:gd name="T77" fmla="*/ 1397 h 2666"/>
                <a:gd name="T78" fmla="*/ 119 w 2665"/>
                <a:gd name="T79" fmla="*/ 1709 h 2666"/>
                <a:gd name="T80" fmla="*/ 246 w 2665"/>
                <a:gd name="T81" fmla="*/ 1991 h 2666"/>
                <a:gd name="T82" fmla="*/ 434 w 2665"/>
                <a:gd name="T83" fmla="*/ 2231 h 2666"/>
                <a:gd name="T84" fmla="*/ 674 w 2665"/>
                <a:gd name="T85" fmla="*/ 2419 h 2666"/>
                <a:gd name="T86" fmla="*/ 955 w 2665"/>
                <a:gd name="T87" fmla="*/ 2547 h 2666"/>
                <a:gd name="T88" fmla="*/ 1267 w 2665"/>
                <a:gd name="T89" fmla="*/ 2603 h 2666"/>
                <a:gd name="T90" fmla="*/ 1589 w 2665"/>
                <a:gd name="T91" fmla="*/ 2578 h 2666"/>
                <a:gd name="T92" fmla="*/ 1884 w 2665"/>
                <a:gd name="T93" fmla="*/ 2478 h 2666"/>
                <a:gd name="T94" fmla="*/ 2141 w 2665"/>
                <a:gd name="T95" fmla="*/ 2313 h 2666"/>
                <a:gd name="T96" fmla="*/ 2352 w 2665"/>
                <a:gd name="T97" fmla="*/ 2092 h 2666"/>
                <a:gd name="T98" fmla="*/ 2504 w 2665"/>
                <a:gd name="T99" fmla="*/ 1827 h 2666"/>
                <a:gd name="T100" fmla="*/ 2589 w 2665"/>
                <a:gd name="T101" fmla="*/ 1525 h 266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65"/>
                <a:gd name="T154" fmla="*/ 0 h 2666"/>
                <a:gd name="T155" fmla="*/ 2665 w 2665"/>
                <a:gd name="T156" fmla="*/ 2666 h 266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65" h="2666">
                  <a:moveTo>
                    <a:pt x="2665" y="1332"/>
                  </a:moveTo>
                  <a:lnTo>
                    <a:pt x="2664" y="1399"/>
                  </a:lnTo>
                  <a:lnTo>
                    <a:pt x="2658" y="1467"/>
                  </a:lnTo>
                  <a:lnTo>
                    <a:pt x="2650" y="1534"/>
                  </a:lnTo>
                  <a:lnTo>
                    <a:pt x="2638" y="1600"/>
                  </a:lnTo>
                  <a:lnTo>
                    <a:pt x="2624" y="1665"/>
                  </a:lnTo>
                  <a:lnTo>
                    <a:pt x="2606" y="1728"/>
                  </a:lnTo>
                  <a:lnTo>
                    <a:pt x="2585" y="1790"/>
                  </a:lnTo>
                  <a:lnTo>
                    <a:pt x="2560" y="1850"/>
                  </a:lnTo>
                  <a:lnTo>
                    <a:pt x="2534" y="1909"/>
                  </a:lnTo>
                  <a:lnTo>
                    <a:pt x="2505" y="1966"/>
                  </a:lnTo>
                  <a:lnTo>
                    <a:pt x="2473" y="2023"/>
                  </a:lnTo>
                  <a:lnTo>
                    <a:pt x="2438" y="2076"/>
                  </a:lnTo>
                  <a:lnTo>
                    <a:pt x="2401" y="2129"/>
                  </a:lnTo>
                  <a:lnTo>
                    <a:pt x="2361" y="2180"/>
                  </a:lnTo>
                  <a:lnTo>
                    <a:pt x="2320" y="2227"/>
                  </a:lnTo>
                  <a:lnTo>
                    <a:pt x="2275" y="2274"/>
                  </a:lnTo>
                  <a:lnTo>
                    <a:pt x="2228" y="2318"/>
                  </a:lnTo>
                  <a:lnTo>
                    <a:pt x="2181" y="2361"/>
                  </a:lnTo>
                  <a:lnTo>
                    <a:pt x="2130" y="2400"/>
                  </a:lnTo>
                  <a:lnTo>
                    <a:pt x="2077" y="2437"/>
                  </a:lnTo>
                  <a:lnTo>
                    <a:pt x="2024" y="2472"/>
                  </a:lnTo>
                  <a:lnTo>
                    <a:pt x="1968" y="2504"/>
                  </a:lnTo>
                  <a:lnTo>
                    <a:pt x="1911" y="2534"/>
                  </a:lnTo>
                  <a:lnTo>
                    <a:pt x="1852" y="2560"/>
                  </a:lnTo>
                  <a:lnTo>
                    <a:pt x="1791" y="2585"/>
                  </a:lnTo>
                  <a:lnTo>
                    <a:pt x="1729" y="2606"/>
                  </a:lnTo>
                  <a:lnTo>
                    <a:pt x="1666" y="2624"/>
                  </a:lnTo>
                  <a:lnTo>
                    <a:pt x="1601" y="2638"/>
                  </a:lnTo>
                  <a:lnTo>
                    <a:pt x="1536" y="2650"/>
                  </a:lnTo>
                  <a:lnTo>
                    <a:pt x="1469" y="2658"/>
                  </a:lnTo>
                  <a:lnTo>
                    <a:pt x="1401" y="2664"/>
                  </a:lnTo>
                  <a:lnTo>
                    <a:pt x="1333" y="2666"/>
                  </a:lnTo>
                  <a:lnTo>
                    <a:pt x="1265" y="2664"/>
                  </a:lnTo>
                  <a:lnTo>
                    <a:pt x="1197" y="2658"/>
                  </a:lnTo>
                  <a:lnTo>
                    <a:pt x="1129" y="2650"/>
                  </a:lnTo>
                  <a:lnTo>
                    <a:pt x="1064" y="2638"/>
                  </a:lnTo>
                  <a:lnTo>
                    <a:pt x="1000" y="2624"/>
                  </a:lnTo>
                  <a:lnTo>
                    <a:pt x="936" y="2606"/>
                  </a:lnTo>
                  <a:lnTo>
                    <a:pt x="875" y="2585"/>
                  </a:lnTo>
                  <a:lnTo>
                    <a:pt x="814" y="2560"/>
                  </a:lnTo>
                  <a:lnTo>
                    <a:pt x="755" y="2534"/>
                  </a:lnTo>
                  <a:lnTo>
                    <a:pt x="698" y="2504"/>
                  </a:lnTo>
                  <a:lnTo>
                    <a:pt x="642" y="2472"/>
                  </a:lnTo>
                  <a:lnTo>
                    <a:pt x="588" y="2437"/>
                  </a:lnTo>
                  <a:lnTo>
                    <a:pt x="535" y="2400"/>
                  </a:lnTo>
                  <a:lnTo>
                    <a:pt x="485" y="2361"/>
                  </a:lnTo>
                  <a:lnTo>
                    <a:pt x="437" y="2318"/>
                  </a:lnTo>
                  <a:lnTo>
                    <a:pt x="391" y="2274"/>
                  </a:lnTo>
                  <a:lnTo>
                    <a:pt x="347" y="2227"/>
                  </a:lnTo>
                  <a:lnTo>
                    <a:pt x="305" y="2180"/>
                  </a:lnTo>
                  <a:lnTo>
                    <a:pt x="266" y="2129"/>
                  </a:lnTo>
                  <a:lnTo>
                    <a:pt x="228" y="2076"/>
                  </a:lnTo>
                  <a:lnTo>
                    <a:pt x="194" y="2023"/>
                  </a:lnTo>
                  <a:lnTo>
                    <a:pt x="161" y="1966"/>
                  </a:lnTo>
                  <a:lnTo>
                    <a:pt x="131" y="1909"/>
                  </a:lnTo>
                  <a:lnTo>
                    <a:pt x="105" y="1850"/>
                  </a:lnTo>
                  <a:lnTo>
                    <a:pt x="81" y="1790"/>
                  </a:lnTo>
                  <a:lnTo>
                    <a:pt x="60" y="1728"/>
                  </a:lnTo>
                  <a:lnTo>
                    <a:pt x="43" y="1665"/>
                  </a:lnTo>
                  <a:lnTo>
                    <a:pt x="28" y="1600"/>
                  </a:lnTo>
                  <a:lnTo>
                    <a:pt x="16" y="1535"/>
                  </a:lnTo>
                  <a:lnTo>
                    <a:pt x="7" y="1467"/>
                  </a:lnTo>
                  <a:lnTo>
                    <a:pt x="3" y="1399"/>
                  </a:lnTo>
                  <a:lnTo>
                    <a:pt x="0" y="1332"/>
                  </a:lnTo>
                  <a:lnTo>
                    <a:pt x="3" y="1263"/>
                  </a:lnTo>
                  <a:lnTo>
                    <a:pt x="7" y="1195"/>
                  </a:lnTo>
                  <a:lnTo>
                    <a:pt x="16" y="1128"/>
                  </a:lnTo>
                  <a:lnTo>
                    <a:pt x="28" y="1063"/>
                  </a:lnTo>
                  <a:lnTo>
                    <a:pt x="43" y="999"/>
                  </a:lnTo>
                  <a:lnTo>
                    <a:pt x="60" y="935"/>
                  </a:lnTo>
                  <a:lnTo>
                    <a:pt x="81" y="873"/>
                  </a:lnTo>
                  <a:lnTo>
                    <a:pt x="105" y="812"/>
                  </a:lnTo>
                  <a:lnTo>
                    <a:pt x="131" y="753"/>
                  </a:lnTo>
                  <a:lnTo>
                    <a:pt x="161" y="697"/>
                  </a:lnTo>
                  <a:lnTo>
                    <a:pt x="194" y="640"/>
                  </a:lnTo>
                  <a:lnTo>
                    <a:pt x="228" y="587"/>
                  </a:lnTo>
                  <a:lnTo>
                    <a:pt x="266" y="535"/>
                  </a:lnTo>
                  <a:lnTo>
                    <a:pt x="305" y="484"/>
                  </a:lnTo>
                  <a:lnTo>
                    <a:pt x="347" y="436"/>
                  </a:lnTo>
                  <a:lnTo>
                    <a:pt x="391" y="389"/>
                  </a:lnTo>
                  <a:lnTo>
                    <a:pt x="437" y="345"/>
                  </a:lnTo>
                  <a:lnTo>
                    <a:pt x="485" y="304"/>
                  </a:lnTo>
                  <a:lnTo>
                    <a:pt x="535" y="264"/>
                  </a:lnTo>
                  <a:lnTo>
                    <a:pt x="588" y="226"/>
                  </a:lnTo>
                  <a:lnTo>
                    <a:pt x="642" y="192"/>
                  </a:lnTo>
                  <a:lnTo>
                    <a:pt x="698" y="159"/>
                  </a:lnTo>
                  <a:lnTo>
                    <a:pt x="755" y="131"/>
                  </a:lnTo>
                  <a:lnTo>
                    <a:pt x="814" y="104"/>
                  </a:lnTo>
                  <a:lnTo>
                    <a:pt x="875" y="79"/>
                  </a:lnTo>
                  <a:lnTo>
                    <a:pt x="936" y="58"/>
                  </a:lnTo>
                  <a:lnTo>
                    <a:pt x="1000" y="41"/>
                  </a:lnTo>
                  <a:lnTo>
                    <a:pt x="1064" y="26"/>
                  </a:lnTo>
                  <a:lnTo>
                    <a:pt x="1131" y="14"/>
                  </a:lnTo>
                  <a:lnTo>
                    <a:pt x="1197" y="6"/>
                  </a:lnTo>
                  <a:lnTo>
                    <a:pt x="1265" y="1"/>
                  </a:lnTo>
                  <a:lnTo>
                    <a:pt x="1333" y="0"/>
                  </a:lnTo>
                  <a:lnTo>
                    <a:pt x="1401" y="1"/>
                  </a:lnTo>
                  <a:lnTo>
                    <a:pt x="1469" y="6"/>
                  </a:lnTo>
                  <a:lnTo>
                    <a:pt x="1536" y="14"/>
                  </a:lnTo>
                  <a:lnTo>
                    <a:pt x="1601" y="26"/>
                  </a:lnTo>
                  <a:lnTo>
                    <a:pt x="1666" y="41"/>
                  </a:lnTo>
                  <a:lnTo>
                    <a:pt x="1729" y="58"/>
                  </a:lnTo>
                  <a:lnTo>
                    <a:pt x="1791" y="79"/>
                  </a:lnTo>
                  <a:lnTo>
                    <a:pt x="1852" y="104"/>
                  </a:lnTo>
                  <a:lnTo>
                    <a:pt x="1911" y="131"/>
                  </a:lnTo>
                  <a:lnTo>
                    <a:pt x="1968" y="159"/>
                  </a:lnTo>
                  <a:lnTo>
                    <a:pt x="2024" y="192"/>
                  </a:lnTo>
                  <a:lnTo>
                    <a:pt x="2077" y="226"/>
                  </a:lnTo>
                  <a:lnTo>
                    <a:pt x="2130" y="264"/>
                  </a:lnTo>
                  <a:lnTo>
                    <a:pt x="2181" y="304"/>
                  </a:lnTo>
                  <a:lnTo>
                    <a:pt x="2228" y="345"/>
                  </a:lnTo>
                  <a:lnTo>
                    <a:pt x="2275" y="389"/>
                  </a:lnTo>
                  <a:lnTo>
                    <a:pt x="2320" y="436"/>
                  </a:lnTo>
                  <a:lnTo>
                    <a:pt x="2361" y="484"/>
                  </a:lnTo>
                  <a:lnTo>
                    <a:pt x="2401" y="535"/>
                  </a:lnTo>
                  <a:lnTo>
                    <a:pt x="2438" y="587"/>
                  </a:lnTo>
                  <a:lnTo>
                    <a:pt x="2473" y="640"/>
                  </a:lnTo>
                  <a:lnTo>
                    <a:pt x="2505" y="697"/>
                  </a:lnTo>
                  <a:lnTo>
                    <a:pt x="2534" y="753"/>
                  </a:lnTo>
                  <a:lnTo>
                    <a:pt x="2560" y="812"/>
                  </a:lnTo>
                  <a:lnTo>
                    <a:pt x="2585" y="873"/>
                  </a:lnTo>
                  <a:lnTo>
                    <a:pt x="2606" y="935"/>
                  </a:lnTo>
                  <a:lnTo>
                    <a:pt x="2624" y="999"/>
                  </a:lnTo>
                  <a:lnTo>
                    <a:pt x="2638" y="1063"/>
                  </a:lnTo>
                  <a:lnTo>
                    <a:pt x="2650" y="1128"/>
                  </a:lnTo>
                  <a:lnTo>
                    <a:pt x="2658" y="1195"/>
                  </a:lnTo>
                  <a:lnTo>
                    <a:pt x="2664" y="1263"/>
                  </a:lnTo>
                  <a:lnTo>
                    <a:pt x="2665" y="1332"/>
                  </a:lnTo>
                  <a:close/>
                  <a:moveTo>
                    <a:pt x="2604" y="1332"/>
                  </a:moveTo>
                  <a:lnTo>
                    <a:pt x="2601" y="1266"/>
                  </a:lnTo>
                  <a:lnTo>
                    <a:pt x="2597" y="1202"/>
                  </a:lnTo>
                  <a:lnTo>
                    <a:pt x="2589" y="1137"/>
                  </a:lnTo>
                  <a:lnTo>
                    <a:pt x="2578" y="1075"/>
                  </a:lnTo>
                  <a:lnTo>
                    <a:pt x="2564" y="1014"/>
                  </a:lnTo>
                  <a:lnTo>
                    <a:pt x="2546" y="953"/>
                  </a:lnTo>
                  <a:lnTo>
                    <a:pt x="2526" y="894"/>
                  </a:lnTo>
                  <a:lnTo>
                    <a:pt x="2504" y="836"/>
                  </a:lnTo>
                  <a:lnTo>
                    <a:pt x="2478" y="780"/>
                  </a:lnTo>
                  <a:lnTo>
                    <a:pt x="2451" y="725"/>
                  </a:lnTo>
                  <a:lnTo>
                    <a:pt x="2419" y="672"/>
                  </a:lnTo>
                  <a:lnTo>
                    <a:pt x="2386" y="621"/>
                  </a:lnTo>
                  <a:lnTo>
                    <a:pt x="2352" y="571"/>
                  </a:lnTo>
                  <a:lnTo>
                    <a:pt x="2314" y="523"/>
                  </a:lnTo>
                  <a:lnTo>
                    <a:pt x="2274" y="477"/>
                  </a:lnTo>
                  <a:lnTo>
                    <a:pt x="2232" y="432"/>
                  </a:lnTo>
                  <a:lnTo>
                    <a:pt x="2187" y="390"/>
                  </a:lnTo>
                  <a:lnTo>
                    <a:pt x="2141" y="350"/>
                  </a:lnTo>
                  <a:lnTo>
                    <a:pt x="2093" y="313"/>
                  </a:lnTo>
                  <a:lnTo>
                    <a:pt x="2043" y="278"/>
                  </a:lnTo>
                  <a:lnTo>
                    <a:pt x="1992" y="245"/>
                  </a:lnTo>
                  <a:lnTo>
                    <a:pt x="1939" y="214"/>
                  </a:lnTo>
                  <a:lnTo>
                    <a:pt x="1884" y="186"/>
                  </a:lnTo>
                  <a:lnTo>
                    <a:pt x="1828" y="160"/>
                  </a:lnTo>
                  <a:lnTo>
                    <a:pt x="1770" y="138"/>
                  </a:lnTo>
                  <a:lnTo>
                    <a:pt x="1711" y="118"/>
                  </a:lnTo>
                  <a:lnTo>
                    <a:pt x="1650" y="101"/>
                  </a:lnTo>
                  <a:lnTo>
                    <a:pt x="1589" y="86"/>
                  </a:lnTo>
                  <a:lnTo>
                    <a:pt x="1527" y="75"/>
                  </a:lnTo>
                  <a:lnTo>
                    <a:pt x="1462" y="67"/>
                  </a:lnTo>
                  <a:lnTo>
                    <a:pt x="1398" y="63"/>
                  </a:lnTo>
                  <a:lnTo>
                    <a:pt x="1333" y="61"/>
                  </a:lnTo>
                  <a:lnTo>
                    <a:pt x="1267" y="63"/>
                  </a:lnTo>
                  <a:lnTo>
                    <a:pt x="1203" y="67"/>
                  </a:lnTo>
                  <a:lnTo>
                    <a:pt x="1139" y="75"/>
                  </a:lnTo>
                  <a:lnTo>
                    <a:pt x="1077" y="86"/>
                  </a:lnTo>
                  <a:lnTo>
                    <a:pt x="1015" y="101"/>
                  </a:lnTo>
                  <a:lnTo>
                    <a:pt x="955" y="118"/>
                  </a:lnTo>
                  <a:lnTo>
                    <a:pt x="896" y="138"/>
                  </a:lnTo>
                  <a:lnTo>
                    <a:pt x="839" y="160"/>
                  </a:lnTo>
                  <a:lnTo>
                    <a:pt x="782" y="186"/>
                  </a:lnTo>
                  <a:lnTo>
                    <a:pt x="728" y="214"/>
                  </a:lnTo>
                  <a:lnTo>
                    <a:pt x="674" y="245"/>
                  </a:lnTo>
                  <a:lnTo>
                    <a:pt x="622" y="278"/>
                  </a:lnTo>
                  <a:lnTo>
                    <a:pt x="572" y="313"/>
                  </a:lnTo>
                  <a:lnTo>
                    <a:pt x="524" y="350"/>
                  </a:lnTo>
                  <a:lnTo>
                    <a:pt x="479" y="390"/>
                  </a:lnTo>
                  <a:lnTo>
                    <a:pt x="434" y="432"/>
                  </a:lnTo>
                  <a:lnTo>
                    <a:pt x="392" y="477"/>
                  </a:lnTo>
                  <a:lnTo>
                    <a:pt x="352" y="523"/>
                  </a:lnTo>
                  <a:lnTo>
                    <a:pt x="315" y="571"/>
                  </a:lnTo>
                  <a:lnTo>
                    <a:pt x="279" y="621"/>
                  </a:lnTo>
                  <a:lnTo>
                    <a:pt x="246" y="672"/>
                  </a:lnTo>
                  <a:lnTo>
                    <a:pt x="216" y="725"/>
                  </a:lnTo>
                  <a:lnTo>
                    <a:pt x="188" y="780"/>
                  </a:lnTo>
                  <a:lnTo>
                    <a:pt x="162" y="836"/>
                  </a:lnTo>
                  <a:lnTo>
                    <a:pt x="139" y="894"/>
                  </a:lnTo>
                  <a:lnTo>
                    <a:pt x="119" y="953"/>
                  </a:lnTo>
                  <a:lnTo>
                    <a:pt x="102" y="1014"/>
                  </a:lnTo>
                  <a:lnTo>
                    <a:pt x="88" y="1075"/>
                  </a:lnTo>
                  <a:lnTo>
                    <a:pt x="77" y="1137"/>
                  </a:lnTo>
                  <a:lnTo>
                    <a:pt x="69" y="1202"/>
                  </a:lnTo>
                  <a:lnTo>
                    <a:pt x="64" y="1266"/>
                  </a:lnTo>
                  <a:lnTo>
                    <a:pt x="63" y="1332"/>
                  </a:lnTo>
                  <a:lnTo>
                    <a:pt x="64" y="1397"/>
                  </a:lnTo>
                  <a:lnTo>
                    <a:pt x="69" y="1461"/>
                  </a:lnTo>
                  <a:lnTo>
                    <a:pt x="77" y="1525"/>
                  </a:lnTo>
                  <a:lnTo>
                    <a:pt x="88" y="1587"/>
                  </a:lnTo>
                  <a:lnTo>
                    <a:pt x="102" y="1649"/>
                  </a:lnTo>
                  <a:lnTo>
                    <a:pt x="119" y="1709"/>
                  </a:lnTo>
                  <a:lnTo>
                    <a:pt x="139" y="1769"/>
                  </a:lnTo>
                  <a:lnTo>
                    <a:pt x="162" y="1827"/>
                  </a:lnTo>
                  <a:lnTo>
                    <a:pt x="188" y="1882"/>
                  </a:lnTo>
                  <a:lnTo>
                    <a:pt x="216" y="1938"/>
                  </a:lnTo>
                  <a:lnTo>
                    <a:pt x="246" y="1991"/>
                  </a:lnTo>
                  <a:lnTo>
                    <a:pt x="279" y="2042"/>
                  </a:lnTo>
                  <a:lnTo>
                    <a:pt x="315" y="2092"/>
                  </a:lnTo>
                  <a:lnTo>
                    <a:pt x="352" y="2141"/>
                  </a:lnTo>
                  <a:lnTo>
                    <a:pt x="392" y="2186"/>
                  </a:lnTo>
                  <a:lnTo>
                    <a:pt x="434" y="2231"/>
                  </a:lnTo>
                  <a:lnTo>
                    <a:pt x="479" y="2273"/>
                  </a:lnTo>
                  <a:lnTo>
                    <a:pt x="524" y="2313"/>
                  </a:lnTo>
                  <a:lnTo>
                    <a:pt x="572" y="2351"/>
                  </a:lnTo>
                  <a:lnTo>
                    <a:pt x="622" y="2386"/>
                  </a:lnTo>
                  <a:lnTo>
                    <a:pt x="674" y="2419"/>
                  </a:lnTo>
                  <a:lnTo>
                    <a:pt x="728" y="2450"/>
                  </a:lnTo>
                  <a:lnTo>
                    <a:pt x="782" y="2478"/>
                  </a:lnTo>
                  <a:lnTo>
                    <a:pt x="839" y="2504"/>
                  </a:lnTo>
                  <a:lnTo>
                    <a:pt x="896" y="2526"/>
                  </a:lnTo>
                  <a:lnTo>
                    <a:pt x="955" y="2547"/>
                  </a:lnTo>
                  <a:lnTo>
                    <a:pt x="1015" y="2564"/>
                  </a:lnTo>
                  <a:lnTo>
                    <a:pt x="1077" y="2578"/>
                  </a:lnTo>
                  <a:lnTo>
                    <a:pt x="1139" y="2589"/>
                  </a:lnTo>
                  <a:lnTo>
                    <a:pt x="1203" y="2597"/>
                  </a:lnTo>
                  <a:lnTo>
                    <a:pt x="1267" y="2603"/>
                  </a:lnTo>
                  <a:lnTo>
                    <a:pt x="1333" y="2604"/>
                  </a:lnTo>
                  <a:lnTo>
                    <a:pt x="1398" y="2603"/>
                  </a:lnTo>
                  <a:lnTo>
                    <a:pt x="1462" y="2597"/>
                  </a:lnTo>
                  <a:lnTo>
                    <a:pt x="1527" y="2589"/>
                  </a:lnTo>
                  <a:lnTo>
                    <a:pt x="1589" y="2578"/>
                  </a:lnTo>
                  <a:lnTo>
                    <a:pt x="1650" y="2564"/>
                  </a:lnTo>
                  <a:lnTo>
                    <a:pt x="1711" y="2547"/>
                  </a:lnTo>
                  <a:lnTo>
                    <a:pt x="1770" y="2526"/>
                  </a:lnTo>
                  <a:lnTo>
                    <a:pt x="1828" y="2504"/>
                  </a:lnTo>
                  <a:lnTo>
                    <a:pt x="1884" y="2478"/>
                  </a:lnTo>
                  <a:lnTo>
                    <a:pt x="1939" y="2450"/>
                  </a:lnTo>
                  <a:lnTo>
                    <a:pt x="1992" y="2419"/>
                  </a:lnTo>
                  <a:lnTo>
                    <a:pt x="2043" y="2386"/>
                  </a:lnTo>
                  <a:lnTo>
                    <a:pt x="2093" y="2351"/>
                  </a:lnTo>
                  <a:lnTo>
                    <a:pt x="2141" y="2313"/>
                  </a:lnTo>
                  <a:lnTo>
                    <a:pt x="2187" y="2273"/>
                  </a:lnTo>
                  <a:lnTo>
                    <a:pt x="2232" y="2231"/>
                  </a:lnTo>
                  <a:lnTo>
                    <a:pt x="2274" y="2186"/>
                  </a:lnTo>
                  <a:lnTo>
                    <a:pt x="2314" y="2141"/>
                  </a:lnTo>
                  <a:lnTo>
                    <a:pt x="2352" y="2092"/>
                  </a:lnTo>
                  <a:lnTo>
                    <a:pt x="2386" y="2042"/>
                  </a:lnTo>
                  <a:lnTo>
                    <a:pt x="2419" y="1991"/>
                  </a:lnTo>
                  <a:lnTo>
                    <a:pt x="2451" y="1938"/>
                  </a:lnTo>
                  <a:lnTo>
                    <a:pt x="2478" y="1882"/>
                  </a:lnTo>
                  <a:lnTo>
                    <a:pt x="2504" y="1827"/>
                  </a:lnTo>
                  <a:lnTo>
                    <a:pt x="2526" y="1769"/>
                  </a:lnTo>
                  <a:lnTo>
                    <a:pt x="2546" y="1709"/>
                  </a:lnTo>
                  <a:lnTo>
                    <a:pt x="2564" y="1649"/>
                  </a:lnTo>
                  <a:lnTo>
                    <a:pt x="2578" y="1587"/>
                  </a:lnTo>
                  <a:lnTo>
                    <a:pt x="2589" y="1525"/>
                  </a:lnTo>
                  <a:lnTo>
                    <a:pt x="2597" y="1461"/>
                  </a:lnTo>
                  <a:lnTo>
                    <a:pt x="2601" y="1397"/>
                  </a:lnTo>
                  <a:lnTo>
                    <a:pt x="2604" y="13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7" name="Freeform 31"/>
            <p:cNvSpPr>
              <a:spLocks/>
            </p:cNvSpPr>
            <p:nvPr/>
          </p:nvSpPr>
          <p:spPr bwMode="auto">
            <a:xfrm>
              <a:off x="645" y="929"/>
              <a:ext cx="341" cy="86"/>
            </a:xfrm>
            <a:custGeom>
              <a:avLst/>
              <a:gdLst>
                <a:gd name="T0" fmla="*/ 2705 w 2722"/>
                <a:gd name="T1" fmla="*/ 625 h 680"/>
                <a:gd name="T2" fmla="*/ 2621 w 2722"/>
                <a:gd name="T3" fmla="*/ 540 h 680"/>
                <a:gd name="T4" fmla="*/ 2531 w 2722"/>
                <a:gd name="T5" fmla="*/ 459 h 680"/>
                <a:gd name="T6" fmla="*/ 2420 w 2722"/>
                <a:gd name="T7" fmla="*/ 368 h 680"/>
                <a:gd name="T8" fmla="*/ 2290 w 2722"/>
                <a:gd name="T9" fmla="*/ 277 h 680"/>
                <a:gd name="T10" fmla="*/ 2147 w 2722"/>
                <a:gd name="T11" fmla="*/ 193 h 680"/>
                <a:gd name="T12" fmla="*/ 2033 w 2722"/>
                <a:gd name="T13" fmla="*/ 141 h 680"/>
                <a:gd name="T14" fmla="*/ 1954 w 2722"/>
                <a:gd name="T15" fmla="*/ 113 h 680"/>
                <a:gd name="T16" fmla="*/ 1778 w 2722"/>
                <a:gd name="T17" fmla="*/ 66 h 680"/>
                <a:gd name="T18" fmla="*/ 1603 w 2722"/>
                <a:gd name="T19" fmla="*/ 28 h 680"/>
                <a:gd name="T20" fmla="*/ 1499 w 2722"/>
                <a:gd name="T21" fmla="*/ 10 h 680"/>
                <a:gd name="T22" fmla="*/ 1399 w 2722"/>
                <a:gd name="T23" fmla="*/ 1 h 680"/>
                <a:gd name="T24" fmla="*/ 1298 w 2722"/>
                <a:gd name="T25" fmla="*/ 0 h 680"/>
                <a:gd name="T26" fmla="*/ 1191 w 2722"/>
                <a:gd name="T27" fmla="*/ 9 h 680"/>
                <a:gd name="T28" fmla="*/ 1075 w 2722"/>
                <a:gd name="T29" fmla="*/ 25 h 680"/>
                <a:gd name="T30" fmla="*/ 881 w 2722"/>
                <a:gd name="T31" fmla="*/ 67 h 680"/>
                <a:gd name="T32" fmla="*/ 628 w 2722"/>
                <a:gd name="T33" fmla="*/ 125 h 680"/>
                <a:gd name="T34" fmla="*/ 505 w 2722"/>
                <a:gd name="T35" fmla="*/ 147 h 680"/>
                <a:gd name="T36" fmla="*/ 384 w 2722"/>
                <a:gd name="T37" fmla="*/ 162 h 680"/>
                <a:gd name="T38" fmla="*/ 265 w 2722"/>
                <a:gd name="T39" fmla="*/ 164 h 680"/>
                <a:gd name="T40" fmla="*/ 149 w 2722"/>
                <a:gd name="T41" fmla="*/ 151 h 680"/>
                <a:gd name="T42" fmla="*/ 33 w 2722"/>
                <a:gd name="T43" fmla="*/ 120 h 680"/>
                <a:gd name="T44" fmla="*/ 8 w 2722"/>
                <a:gd name="T45" fmla="*/ 115 h 680"/>
                <a:gd name="T46" fmla="*/ 0 w 2722"/>
                <a:gd name="T47" fmla="*/ 121 h 680"/>
                <a:gd name="T48" fmla="*/ 3 w 2722"/>
                <a:gd name="T49" fmla="*/ 133 h 680"/>
                <a:gd name="T50" fmla="*/ 32 w 2722"/>
                <a:gd name="T51" fmla="*/ 166 h 680"/>
                <a:gd name="T52" fmla="*/ 90 w 2722"/>
                <a:gd name="T53" fmla="*/ 224 h 680"/>
                <a:gd name="T54" fmla="*/ 156 w 2722"/>
                <a:gd name="T55" fmla="*/ 271 h 680"/>
                <a:gd name="T56" fmla="*/ 242 w 2722"/>
                <a:gd name="T57" fmla="*/ 305 h 680"/>
                <a:gd name="T58" fmla="*/ 356 w 2722"/>
                <a:gd name="T59" fmla="*/ 339 h 680"/>
                <a:gd name="T60" fmla="*/ 490 w 2722"/>
                <a:gd name="T61" fmla="*/ 368 h 680"/>
                <a:gd name="T62" fmla="*/ 626 w 2722"/>
                <a:gd name="T63" fmla="*/ 389 h 680"/>
                <a:gd name="T64" fmla="*/ 745 w 2722"/>
                <a:gd name="T65" fmla="*/ 398 h 680"/>
                <a:gd name="T66" fmla="*/ 867 w 2722"/>
                <a:gd name="T67" fmla="*/ 388 h 680"/>
                <a:gd name="T68" fmla="*/ 1019 w 2722"/>
                <a:gd name="T69" fmla="*/ 354 h 680"/>
                <a:gd name="T70" fmla="*/ 1210 w 2722"/>
                <a:gd name="T71" fmla="*/ 294 h 680"/>
                <a:gd name="T72" fmla="*/ 1371 w 2722"/>
                <a:gd name="T73" fmla="*/ 234 h 680"/>
                <a:gd name="T74" fmla="*/ 1481 w 2722"/>
                <a:gd name="T75" fmla="*/ 197 h 680"/>
                <a:gd name="T76" fmla="*/ 1555 w 2722"/>
                <a:gd name="T77" fmla="*/ 178 h 680"/>
                <a:gd name="T78" fmla="*/ 1634 w 2722"/>
                <a:gd name="T79" fmla="*/ 165 h 680"/>
                <a:gd name="T80" fmla="*/ 1723 w 2722"/>
                <a:gd name="T81" fmla="*/ 157 h 680"/>
                <a:gd name="T82" fmla="*/ 1823 w 2722"/>
                <a:gd name="T83" fmla="*/ 157 h 680"/>
                <a:gd name="T84" fmla="*/ 1912 w 2722"/>
                <a:gd name="T85" fmla="*/ 166 h 680"/>
                <a:gd name="T86" fmla="*/ 1991 w 2722"/>
                <a:gd name="T87" fmla="*/ 187 h 680"/>
                <a:gd name="T88" fmla="*/ 2067 w 2722"/>
                <a:gd name="T89" fmla="*/ 223 h 680"/>
                <a:gd name="T90" fmla="*/ 2149 w 2722"/>
                <a:gd name="T91" fmla="*/ 279 h 680"/>
                <a:gd name="T92" fmla="*/ 2244 w 2722"/>
                <a:gd name="T93" fmla="*/ 358 h 680"/>
                <a:gd name="T94" fmla="*/ 2429 w 2722"/>
                <a:gd name="T95" fmla="*/ 527 h 680"/>
                <a:gd name="T96" fmla="*/ 2688 w 2722"/>
                <a:gd name="T97" fmla="*/ 654 h 68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22"/>
                <a:gd name="T148" fmla="*/ 0 h 680"/>
                <a:gd name="T149" fmla="*/ 2722 w 2722"/>
                <a:gd name="T150" fmla="*/ 680 h 68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22" h="680">
                  <a:moveTo>
                    <a:pt x="2722" y="644"/>
                  </a:moveTo>
                  <a:lnTo>
                    <a:pt x="2705" y="625"/>
                  </a:lnTo>
                  <a:lnTo>
                    <a:pt x="2656" y="575"/>
                  </a:lnTo>
                  <a:lnTo>
                    <a:pt x="2621" y="540"/>
                  </a:lnTo>
                  <a:lnTo>
                    <a:pt x="2579" y="501"/>
                  </a:lnTo>
                  <a:lnTo>
                    <a:pt x="2531" y="459"/>
                  </a:lnTo>
                  <a:lnTo>
                    <a:pt x="2478" y="415"/>
                  </a:lnTo>
                  <a:lnTo>
                    <a:pt x="2420" y="368"/>
                  </a:lnTo>
                  <a:lnTo>
                    <a:pt x="2357" y="323"/>
                  </a:lnTo>
                  <a:lnTo>
                    <a:pt x="2290" y="277"/>
                  </a:lnTo>
                  <a:lnTo>
                    <a:pt x="2220" y="234"/>
                  </a:lnTo>
                  <a:lnTo>
                    <a:pt x="2147" y="193"/>
                  </a:lnTo>
                  <a:lnTo>
                    <a:pt x="2072" y="157"/>
                  </a:lnTo>
                  <a:lnTo>
                    <a:pt x="2033" y="141"/>
                  </a:lnTo>
                  <a:lnTo>
                    <a:pt x="1994" y="126"/>
                  </a:lnTo>
                  <a:lnTo>
                    <a:pt x="1954" y="113"/>
                  </a:lnTo>
                  <a:lnTo>
                    <a:pt x="1914" y="102"/>
                  </a:lnTo>
                  <a:lnTo>
                    <a:pt x="1778" y="66"/>
                  </a:lnTo>
                  <a:lnTo>
                    <a:pt x="1659" y="39"/>
                  </a:lnTo>
                  <a:lnTo>
                    <a:pt x="1603" y="28"/>
                  </a:lnTo>
                  <a:lnTo>
                    <a:pt x="1550" y="18"/>
                  </a:lnTo>
                  <a:lnTo>
                    <a:pt x="1499" y="10"/>
                  </a:lnTo>
                  <a:lnTo>
                    <a:pt x="1449" y="4"/>
                  </a:lnTo>
                  <a:lnTo>
                    <a:pt x="1399" y="1"/>
                  </a:lnTo>
                  <a:lnTo>
                    <a:pt x="1349" y="0"/>
                  </a:lnTo>
                  <a:lnTo>
                    <a:pt x="1298" y="0"/>
                  </a:lnTo>
                  <a:lnTo>
                    <a:pt x="1246" y="3"/>
                  </a:lnTo>
                  <a:lnTo>
                    <a:pt x="1191" y="9"/>
                  </a:lnTo>
                  <a:lnTo>
                    <a:pt x="1135" y="15"/>
                  </a:lnTo>
                  <a:lnTo>
                    <a:pt x="1075" y="25"/>
                  </a:lnTo>
                  <a:lnTo>
                    <a:pt x="1011" y="37"/>
                  </a:lnTo>
                  <a:lnTo>
                    <a:pt x="881" y="67"/>
                  </a:lnTo>
                  <a:lnTo>
                    <a:pt x="754" y="97"/>
                  </a:lnTo>
                  <a:lnTo>
                    <a:pt x="628" y="125"/>
                  </a:lnTo>
                  <a:lnTo>
                    <a:pt x="566" y="137"/>
                  </a:lnTo>
                  <a:lnTo>
                    <a:pt x="505" y="147"/>
                  </a:lnTo>
                  <a:lnTo>
                    <a:pt x="445" y="155"/>
                  </a:lnTo>
                  <a:lnTo>
                    <a:pt x="384" y="162"/>
                  </a:lnTo>
                  <a:lnTo>
                    <a:pt x="324" y="164"/>
                  </a:lnTo>
                  <a:lnTo>
                    <a:pt x="265" y="164"/>
                  </a:lnTo>
                  <a:lnTo>
                    <a:pt x="206" y="160"/>
                  </a:lnTo>
                  <a:lnTo>
                    <a:pt x="149" y="151"/>
                  </a:lnTo>
                  <a:lnTo>
                    <a:pt x="91" y="137"/>
                  </a:lnTo>
                  <a:lnTo>
                    <a:pt x="33" y="120"/>
                  </a:lnTo>
                  <a:lnTo>
                    <a:pt x="15" y="115"/>
                  </a:lnTo>
                  <a:lnTo>
                    <a:pt x="8" y="115"/>
                  </a:lnTo>
                  <a:lnTo>
                    <a:pt x="3" y="117"/>
                  </a:lnTo>
                  <a:lnTo>
                    <a:pt x="0" y="121"/>
                  </a:lnTo>
                  <a:lnTo>
                    <a:pt x="0" y="126"/>
                  </a:lnTo>
                  <a:lnTo>
                    <a:pt x="3" y="133"/>
                  </a:lnTo>
                  <a:lnTo>
                    <a:pt x="11" y="143"/>
                  </a:lnTo>
                  <a:lnTo>
                    <a:pt x="32" y="166"/>
                  </a:lnTo>
                  <a:lnTo>
                    <a:pt x="58" y="194"/>
                  </a:lnTo>
                  <a:lnTo>
                    <a:pt x="90" y="224"/>
                  </a:lnTo>
                  <a:lnTo>
                    <a:pt x="130" y="255"/>
                  </a:lnTo>
                  <a:lnTo>
                    <a:pt x="156" y="271"/>
                  </a:lnTo>
                  <a:lnTo>
                    <a:pt x="194" y="288"/>
                  </a:lnTo>
                  <a:lnTo>
                    <a:pt x="242" y="305"/>
                  </a:lnTo>
                  <a:lnTo>
                    <a:pt x="296" y="323"/>
                  </a:lnTo>
                  <a:lnTo>
                    <a:pt x="356" y="339"/>
                  </a:lnTo>
                  <a:lnTo>
                    <a:pt x="422" y="355"/>
                  </a:lnTo>
                  <a:lnTo>
                    <a:pt x="490" y="368"/>
                  </a:lnTo>
                  <a:lnTo>
                    <a:pt x="559" y="380"/>
                  </a:lnTo>
                  <a:lnTo>
                    <a:pt x="626" y="389"/>
                  </a:lnTo>
                  <a:lnTo>
                    <a:pt x="686" y="396"/>
                  </a:lnTo>
                  <a:lnTo>
                    <a:pt x="745" y="398"/>
                  </a:lnTo>
                  <a:lnTo>
                    <a:pt x="804" y="396"/>
                  </a:lnTo>
                  <a:lnTo>
                    <a:pt x="867" y="388"/>
                  </a:lnTo>
                  <a:lnTo>
                    <a:pt x="938" y="375"/>
                  </a:lnTo>
                  <a:lnTo>
                    <a:pt x="1019" y="354"/>
                  </a:lnTo>
                  <a:lnTo>
                    <a:pt x="1115" y="326"/>
                  </a:lnTo>
                  <a:lnTo>
                    <a:pt x="1210" y="294"/>
                  </a:lnTo>
                  <a:lnTo>
                    <a:pt x="1294" y="263"/>
                  </a:lnTo>
                  <a:lnTo>
                    <a:pt x="1371" y="234"/>
                  </a:lnTo>
                  <a:lnTo>
                    <a:pt x="1444" y="208"/>
                  </a:lnTo>
                  <a:lnTo>
                    <a:pt x="1481" y="197"/>
                  </a:lnTo>
                  <a:lnTo>
                    <a:pt x="1518" y="187"/>
                  </a:lnTo>
                  <a:lnTo>
                    <a:pt x="1555" y="178"/>
                  </a:lnTo>
                  <a:lnTo>
                    <a:pt x="1594" y="171"/>
                  </a:lnTo>
                  <a:lnTo>
                    <a:pt x="1634" y="165"/>
                  </a:lnTo>
                  <a:lnTo>
                    <a:pt x="1677" y="161"/>
                  </a:lnTo>
                  <a:lnTo>
                    <a:pt x="1723" y="157"/>
                  </a:lnTo>
                  <a:lnTo>
                    <a:pt x="1772" y="156"/>
                  </a:lnTo>
                  <a:lnTo>
                    <a:pt x="1823" y="157"/>
                  </a:lnTo>
                  <a:lnTo>
                    <a:pt x="1870" y="161"/>
                  </a:lnTo>
                  <a:lnTo>
                    <a:pt x="1912" y="166"/>
                  </a:lnTo>
                  <a:lnTo>
                    <a:pt x="1953" y="175"/>
                  </a:lnTo>
                  <a:lnTo>
                    <a:pt x="1991" y="187"/>
                  </a:lnTo>
                  <a:lnTo>
                    <a:pt x="2028" y="203"/>
                  </a:lnTo>
                  <a:lnTo>
                    <a:pt x="2067" y="223"/>
                  </a:lnTo>
                  <a:lnTo>
                    <a:pt x="2107" y="248"/>
                  </a:lnTo>
                  <a:lnTo>
                    <a:pt x="2149" y="279"/>
                  </a:lnTo>
                  <a:lnTo>
                    <a:pt x="2194" y="315"/>
                  </a:lnTo>
                  <a:lnTo>
                    <a:pt x="2244" y="358"/>
                  </a:lnTo>
                  <a:lnTo>
                    <a:pt x="2299" y="407"/>
                  </a:lnTo>
                  <a:lnTo>
                    <a:pt x="2429" y="527"/>
                  </a:lnTo>
                  <a:lnTo>
                    <a:pt x="2592" y="680"/>
                  </a:lnTo>
                  <a:lnTo>
                    <a:pt x="2688" y="654"/>
                  </a:lnTo>
                  <a:lnTo>
                    <a:pt x="2722" y="6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8" name="Freeform 32"/>
            <p:cNvSpPr>
              <a:spLocks/>
            </p:cNvSpPr>
            <p:nvPr/>
          </p:nvSpPr>
          <p:spPr bwMode="auto">
            <a:xfrm>
              <a:off x="570" y="825"/>
              <a:ext cx="182" cy="114"/>
            </a:xfrm>
            <a:custGeom>
              <a:avLst/>
              <a:gdLst>
                <a:gd name="T0" fmla="*/ 1314 w 1450"/>
                <a:gd name="T1" fmla="*/ 841 h 914"/>
                <a:gd name="T2" fmla="*/ 1177 w 1450"/>
                <a:gd name="T3" fmla="*/ 869 h 914"/>
                <a:gd name="T4" fmla="*/ 1061 w 1450"/>
                <a:gd name="T5" fmla="*/ 900 h 914"/>
                <a:gd name="T6" fmla="*/ 984 w 1450"/>
                <a:gd name="T7" fmla="*/ 912 h 914"/>
                <a:gd name="T8" fmla="*/ 904 w 1450"/>
                <a:gd name="T9" fmla="*/ 914 h 914"/>
                <a:gd name="T10" fmla="*/ 766 w 1450"/>
                <a:gd name="T11" fmla="*/ 903 h 914"/>
                <a:gd name="T12" fmla="*/ 603 w 1450"/>
                <a:gd name="T13" fmla="*/ 878 h 914"/>
                <a:gd name="T14" fmla="*/ 518 w 1450"/>
                <a:gd name="T15" fmla="*/ 853 h 914"/>
                <a:gd name="T16" fmla="*/ 460 w 1450"/>
                <a:gd name="T17" fmla="*/ 830 h 914"/>
                <a:gd name="T18" fmla="*/ 403 w 1450"/>
                <a:gd name="T19" fmla="*/ 797 h 914"/>
                <a:gd name="T20" fmla="*/ 349 w 1450"/>
                <a:gd name="T21" fmla="*/ 755 h 914"/>
                <a:gd name="T22" fmla="*/ 270 w 1450"/>
                <a:gd name="T23" fmla="*/ 675 h 914"/>
                <a:gd name="T24" fmla="*/ 168 w 1450"/>
                <a:gd name="T25" fmla="*/ 558 h 914"/>
                <a:gd name="T26" fmla="*/ 48 w 1450"/>
                <a:gd name="T27" fmla="*/ 411 h 914"/>
                <a:gd name="T28" fmla="*/ 5 w 1450"/>
                <a:gd name="T29" fmla="*/ 349 h 914"/>
                <a:gd name="T30" fmla="*/ 0 w 1450"/>
                <a:gd name="T31" fmla="*/ 334 h 914"/>
                <a:gd name="T32" fmla="*/ 7 w 1450"/>
                <a:gd name="T33" fmla="*/ 331 h 914"/>
                <a:gd name="T34" fmla="*/ 23 w 1450"/>
                <a:gd name="T35" fmla="*/ 338 h 914"/>
                <a:gd name="T36" fmla="*/ 49 w 1450"/>
                <a:gd name="T37" fmla="*/ 363 h 914"/>
                <a:gd name="T38" fmla="*/ 104 w 1450"/>
                <a:gd name="T39" fmla="*/ 405 h 914"/>
                <a:gd name="T40" fmla="*/ 194 w 1450"/>
                <a:gd name="T41" fmla="*/ 455 h 914"/>
                <a:gd name="T42" fmla="*/ 253 w 1450"/>
                <a:gd name="T43" fmla="*/ 480 h 914"/>
                <a:gd name="T44" fmla="*/ 323 w 1450"/>
                <a:gd name="T45" fmla="*/ 503 h 914"/>
                <a:gd name="T46" fmla="*/ 406 w 1450"/>
                <a:gd name="T47" fmla="*/ 522 h 914"/>
                <a:gd name="T48" fmla="*/ 563 w 1450"/>
                <a:gd name="T49" fmla="*/ 555 h 914"/>
                <a:gd name="T50" fmla="*/ 696 w 1450"/>
                <a:gd name="T51" fmla="*/ 594 h 914"/>
                <a:gd name="T52" fmla="*/ 823 w 1450"/>
                <a:gd name="T53" fmla="*/ 644 h 914"/>
                <a:gd name="T54" fmla="*/ 961 w 1450"/>
                <a:gd name="T55" fmla="*/ 712 h 914"/>
                <a:gd name="T56" fmla="*/ 1036 w 1450"/>
                <a:gd name="T57" fmla="*/ 748 h 914"/>
                <a:gd name="T58" fmla="*/ 1118 w 1450"/>
                <a:gd name="T59" fmla="*/ 776 h 914"/>
                <a:gd name="T60" fmla="*/ 1207 w 1450"/>
                <a:gd name="T61" fmla="*/ 791 h 914"/>
                <a:gd name="T62" fmla="*/ 1300 w 1450"/>
                <a:gd name="T63" fmla="*/ 789 h 914"/>
                <a:gd name="T64" fmla="*/ 1224 w 1450"/>
                <a:gd name="T65" fmla="*/ 749 h 914"/>
                <a:gd name="T66" fmla="*/ 1122 w 1450"/>
                <a:gd name="T67" fmla="*/ 704 h 914"/>
                <a:gd name="T68" fmla="*/ 1067 w 1450"/>
                <a:gd name="T69" fmla="*/ 671 h 914"/>
                <a:gd name="T70" fmla="*/ 1005 w 1450"/>
                <a:gd name="T71" fmla="*/ 628 h 914"/>
                <a:gd name="T72" fmla="*/ 946 w 1450"/>
                <a:gd name="T73" fmla="*/ 577 h 914"/>
                <a:gd name="T74" fmla="*/ 891 w 1450"/>
                <a:gd name="T75" fmla="*/ 516 h 914"/>
                <a:gd name="T76" fmla="*/ 840 w 1450"/>
                <a:gd name="T77" fmla="*/ 443 h 914"/>
                <a:gd name="T78" fmla="*/ 796 w 1450"/>
                <a:gd name="T79" fmla="*/ 359 h 914"/>
                <a:gd name="T80" fmla="*/ 766 w 1450"/>
                <a:gd name="T81" fmla="*/ 277 h 914"/>
                <a:gd name="T82" fmla="*/ 746 w 1450"/>
                <a:gd name="T83" fmla="*/ 205 h 914"/>
                <a:gd name="T84" fmla="*/ 738 w 1450"/>
                <a:gd name="T85" fmla="*/ 152 h 914"/>
                <a:gd name="T86" fmla="*/ 735 w 1450"/>
                <a:gd name="T87" fmla="*/ 82 h 914"/>
                <a:gd name="T88" fmla="*/ 733 w 1450"/>
                <a:gd name="T89" fmla="*/ 44 h 914"/>
                <a:gd name="T90" fmla="*/ 724 w 1450"/>
                <a:gd name="T91" fmla="*/ 15 h 914"/>
                <a:gd name="T92" fmla="*/ 725 w 1450"/>
                <a:gd name="T93" fmla="*/ 3 h 914"/>
                <a:gd name="T94" fmla="*/ 734 w 1450"/>
                <a:gd name="T95" fmla="*/ 1 h 914"/>
                <a:gd name="T96" fmla="*/ 749 w 1450"/>
                <a:gd name="T97" fmla="*/ 14 h 914"/>
                <a:gd name="T98" fmla="*/ 816 w 1450"/>
                <a:gd name="T99" fmla="*/ 90 h 914"/>
                <a:gd name="T100" fmla="*/ 896 w 1450"/>
                <a:gd name="T101" fmla="*/ 166 h 914"/>
                <a:gd name="T102" fmla="*/ 987 w 1450"/>
                <a:gd name="T103" fmla="*/ 243 h 914"/>
                <a:gd name="T104" fmla="*/ 1046 w 1450"/>
                <a:gd name="T105" fmla="*/ 301 h 914"/>
                <a:gd name="T106" fmla="*/ 1102 w 1450"/>
                <a:gd name="T107" fmla="*/ 369 h 914"/>
                <a:gd name="T108" fmla="*/ 1154 w 1450"/>
                <a:gd name="T109" fmla="*/ 456 h 914"/>
                <a:gd name="T110" fmla="*/ 1212 w 1450"/>
                <a:gd name="T111" fmla="*/ 579 h 914"/>
                <a:gd name="T112" fmla="*/ 1248 w 1450"/>
                <a:gd name="T113" fmla="*/ 644 h 914"/>
                <a:gd name="T114" fmla="*/ 1303 w 1450"/>
                <a:gd name="T115" fmla="*/ 706 h 914"/>
                <a:gd name="T116" fmla="*/ 1409 w 1450"/>
                <a:gd name="T117" fmla="*/ 790 h 914"/>
                <a:gd name="T118" fmla="*/ 1445 w 1450"/>
                <a:gd name="T119" fmla="*/ 821 h 914"/>
                <a:gd name="T120" fmla="*/ 1450 w 1450"/>
                <a:gd name="T121" fmla="*/ 832 h 914"/>
                <a:gd name="T122" fmla="*/ 1437 w 1450"/>
                <a:gd name="T123" fmla="*/ 837 h 914"/>
                <a:gd name="T124" fmla="*/ 1358 w 1450"/>
                <a:gd name="T125" fmla="*/ 838 h 9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50"/>
                <a:gd name="T190" fmla="*/ 0 h 914"/>
                <a:gd name="T191" fmla="*/ 1450 w 1450"/>
                <a:gd name="T192" fmla="*/ 914 h 9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50" h="914">
                  <a:moveTo>
                    <a:pt x="1358" y="838"/>
                  </a:moveTo>
                  <a:lnTo>
                    <a:pt x="1314" y="841"/>
                  </a:lnTo>
                  <a:lnTo>
                    <a:pt x="1252" y="852"/>
                  </a:lnTo>
                  <a:lnTo>
                    <a:pt x="1177" y="869"/>
                  </a:lnTo>
                  <a:lnTo>
                    <a:pt x="1099" y="890"/>
                  </a:lnTo>
                  <a:lnTo>
                    <a:pt x="1061" y="900"/>
                  </a:lnTo>
                  <a:lnTo>
                    <a:pt x="1023" y="908"/>
                  </a:lnTo>
                  <a:lnTo>
                    <a:pt x="984" y="912"/>
                  </a:lnTo>
                  <a:lnTo>
                    <a:pt x="944" y="914"/>
                  </a:lnTo>
                  <a:lnTo>
                    <a:pt x="904" y="914"/>
                  </a:lnTo>
                  <a:lnTo>
                    <a:pt x="861" y="912"/>
                  </a:lnTo>
                  <a:lnTo>
                    <a:pt x="766" y="903"/>
                  </a:lnTo>
                  <a:lnTo>
                    <a:pt x="660" y="889"/>
                  </a:lnTo>
                  <a:lnTo>
                    <a:pt x="603" y="878"/>
                  </a:lnTo>
                  <a:lnTo>
                    <a:pt x="545" y="863"/>
                  </a:lnTo>
                  <a:lnTo>
                    <a:pt x="518" y="853"/>
                  </a:lnTo>
                  <a:lnTo>
                    <a:pt x="489" y="842"/>
                  </a:lnTo>
                  <a:lnTo>
                    <a:pt x="460" y="830"/>
                  </a:lnTo>
                  <a:lnTo>
                    <a:pt x="432" y="815"/>
                  </a:lnTo>
                  <a:lnTo>
                    <a:pt x="403" y="797"/>
                  </a:lnTo>
                  <a:lnTo>
                    <a:pt x="377" y="778"/>
                  </a:lnTo>
                  <a:lnTo>
                    <a:pt x="349" y="755"/>
                  </a:lnTo>
                  <a:lnTo>
                    <a:pt x="323" y="730"/>
                  </a:lnTo>
                  <a:lnTo>
                    <a:pt x="270" y="675"/>
                  </a:lnTo>
                  <a:lnTo>
                    <a:pt x="218" y="616"/>
                  </a:lnTo>
                  <a:lnTo>
                    <a:pt x="168" y="558"/>
                  </a:lnTo>
                  <a:lnTo>
                    <a:pt x="122" y="503"/>
                  </a:lnTo>
                  <a:lnTo>
                    <a:pt x="48" y="411"/>
                  </a:lnTo>
                  <a:lnTo>
                    <a:pt x="10" y="359"/>
                  </a:lnTo>
                  <a:lnTo>
                    <a:pt x="5" y="349"/>
                  </a:lnTo>
                  <a:lnTo>
                    <a:pt x="1" y="341"/>
                  </a:lnTo>
                  <a:lnTo>
                    <a:pt x="0" y="334"/>
                  </a:lnTo>
                  <a:lnTo>
                    <a:pt x="3" y="331"/>
                  </a:lnTo>
                  <a:lnTo>
                    <a:pt x="7" y="331"/>
                  </a:lnTo>
                  <a:lnTo>
                    <a:pt x="14" y="333"/>
                  </a:lnTo>
                  <a:lnTo>
                    <a:pt x="23" y="338"/>
                  </a:lnTo>
                  <a:lnTo>
                    <a:pt x="34" y="348"/>
                  </a:lnTo>
                  <a:lnTo>
                    <a:pt x="49" y="363"/>
                  </a:lnTo>
                  <a:lnTo>
                    <a:pt x="73" y="382"/>
                  </a:lnTo>
                  <a:lnTo>
                    <a:pt x="104" y="405"/>
                  </a:lnTo>
                  <a:lnTo>
                    <a:pt x="144" y="429"/>
                  </a:lnTo>
                  <a:lnTo>
                    <a:pt x="194" y="455"/>
                  </a:lnTo>
                  <a:lnTo>
                    <a:pt x="222" y="468"/>
                  </a:lnTo>
                  <a:lnTo>
                    <a:pt x="253" y="480"/>
                  </a:lnTo>
                  <a:lnTo>
                    <a:pt x="287" y="492"/>
                  </a:lnTo>
                  <a:lnTo>
                    <a:pt x="323" y="503"/>
                  </a:lnTo>
                  <a:lnTo>
                    <a:pt x="363" y="513"/>
                  </a:lnTo>
                  <a:lnTo>
                    <a:pt x="406" y="522"/>
                  </a:lnTo>
                  <a:lnTo>
                    <a:pt x="489" y="538"/>
                  </a:lnTo>
                  <a:lnTo>
                    <a:pt x="563" y="555"/>
                  </a:lnTo>
                  <a:lnTo>
                    <a:pt x="632" y="573"/>
                  </a:lnTo>
                  <a:lnTo>
                    <a:pt x="696" y="594"/>
                  </a:lnTo>
                  <a:lnTo>
                    <a:pt x="759" y="616"/>
                  </a:lnTo>
                  <a:lnTo>
                    <a:pt x="823" y="644"/>
                  </a:lnTo>
                  <a:lnTo>
                    <a:pt x="890" y="675"/>
                  </a:lnTo>
                  <a:lnTo>
                    <a:pt x="961" y="712"/>
                  </a:lnTo>
                  <a:lnTo>
                    <a:pt x="997" y="731"/>
                  </a:lnTo>
                  <a:lnTo>
                    <a:pt x="1036" y="748"/>
                  </a:lnTo>
                  <a:lnTo>
                    <a:pt x="1076" y="763"/>
                  </a:lnTo>
                  <a:lnTo>
                    <a:pt x="1118" y="776"/>
                  </a:lnTo>
                  <a:lnTo>
                    <a:pt x="1163" y="786"/>
                  </a:lnTo>
                  <a:lnTo>
                    <a:pt x="1207" y="791"/>
                  </a:lnTo>
                  <a:lnTo>
                    <a:pt x="1254" y="792"/>
                  </a:lnTo>
                  <a:lnTo>
                    <a:pt x="1300" y="789"/>
                  </a:lnTo>
                  <a:lnTo>
                    <a:pt x="1258" y="766"/>
                  </a:lnTo>
                  <a:lnTo>
                    <a:pt x="1224" y="749"/>
                  </a:lnTo>
                  <a:lnTo>
                    <a:pt x="1169" y="725"/>
                  </a:lnTo>
                  <a:lnTo>
                    <a:pt x="1122" y="704"/>
                  </a:lnTo>
                  <a:lnTo>
                    <a:pt x="1096" y="689"/>
                  </a:lnTo>
                  <a:lnTo>
                    <a:pt x="1067" y="671"/>
                  </a:lnTo>
                  <a:lnTo>
                    <a:pt x="1035" y="651"/>
                  </a:lnTo>
                  <a:lnTo>
                    <a:pt x="1005" y="628"/>
                  </a:lnTo>
                  <a:lnTo>
                    <a:pt x="975" y="604"/>
                  </a:lnTo>
                  <a:lnTo>
                    <a:pt x="946" y="577"/>
                  </a:lnTo>
                  <a:lnTo>
                    <a:pt x="917" y="548"/>
                  </a:lnTo>
                  <a:lnTo>
                    <a:pt x="891" y="516"/>
                  </a:lnTo>
                  <a:lnTo>
                    <a:pt x="864" y="482"/>
                  </a:lnTo>
                  <a:lnTo>
                    <a:pt x="840" y="443"/>
                  </a:lnTo>
                  <a:lnTo>
                    <a:pt x="816" y="402"/>
                  </a:lnTo>
                  <a:lnTo>
                    <a:pt x="796" y="359"/>
                  </a:lnTo>
                  <a:lnTo>
                    <a:pt x="780" y="318"/>
                  </a:lnTo>
                  <a:lnTo>
                    <a:pt x="766" y="277"/>
                  </a:lnTo>
                  <a:lnTo>
                    <a:pt x="755" y="240"/>
                  </a:lnTo>
                  <a:lnTo>
                    <a:pt x="746" y="205"/>
                  </a:lnTo>
                  <a:lnTo>
                    <a:pt x="741" y="175"/>
                  </a:lnTo>
                  <a:lnTo>
                    <a:pt x="738" y="152"/>
                  </a:lnTo>
                  <a:lnTo>
                    <a:pt x="735" y="113"/>
                  </a:lnTo>
                  <a:lnTo>
                    <a:pt x="735" y="82"/>
                  </a:lnTo>
                  <a:lnTo>
                    <a:pt x="735" y="56"/>
                  </a:lnTo>
                  <a:lnTo>
                    <a:pt x="733" y="44"/>
                  </a:lnTo>
                  <a:lnTo>
                    <a:pt x="730" y="34"/>
                  </a:lnTo>
                  <a:lnTo>
                    <a:pt x="724" y="15"/>
                  </a:lnTo>
                  <a:lnTo>
                    <a:pt x="724" y="8"/>
                  </a:lnTo>
                  <a:lnTo>
                    <a:pt x="725" y="3"/>
                  </a:lnTo>
                  <a:lnTo>
                    <a:pt x="729" y="0"/>
                  </a:lnTo>
                  <a:lnTo>
                    <a:pt x="734" y="1"/>
                  </a:lnTo>
                  <a:lnTo>
                    <a:pt x="741" y="5"/>
                  </a:lnTo>
                  <a:lnTo>
                    <a:pt x="749" y="14"/>
                  </a:lnTo>
                  <a:lnTo>
                    <a:pt x="775" y="46"/>
                  </a:lnTo>
                  <a:lnTo>
                    <a:pt x="816" y="90"/>
                  </a:lnTo>
                  <a:lnTo>
                    <a:pt x="867" y="141"/>
                  </a:lnTo>
                  <a:lnTo>
                    <a:pt x="896" y="166"/>
                  </a:lnTo>
                  <a:lnTo>
                    <a:pt x="926" y="192"/>
                  </a:lnTo>
                  <a:lnTo>
                    <a:pt x="987" y="243"/>
                  </a:lnTo>
                  <a:lnTo>
                    <a:pt x="1017" y="271"/>
                  </a:lnTo>
                  <a:lnTo>
                    <a:pt x="1046" y="301"/>
                  </a:lnTo>
                  <a:lnTo>
                    <a:pt x="1075" y="333"/>
                  </a:lnTo>
                  <a:lnTo>
                    <a:pt x="1102" y="369"/>
                  </a:lnTo>
                  <a:lnTo>
                    <a:pt x="1128" y="409"/>
                  </a:lnTo>
                  <a:lnTo>
                    <a:pt x="1154" y="456"/>
                  </a:lnTo>
                  <a:lnTo>
                    <a:pt x="1195" y="543"/>
                  </a:lnTo>
                  <a:lnTo>
                    <a:pt x="1212" y="579"/>
                  </a:lnTo>
                  <a:lnTo>
                    <a:pt x="1229" y="613"/>
                  </a:lnTo>
                  <a:lnTo>
                    <a:pt x="1248" y="644"/>
                  </a:lnTo>
                  <a:lnTo>
                    <a:pt x="1273" y="675"/>
                  </a:lnTo>
                  <a:lnTo>
                    <a:pt x="1303" y="706"/>
                  </a:lnTo>
                  <a:lnTo>
                    <a:pt x="1340" y="738"/>
                  </a:lnTo>
                  <a:lnTo>
                    <a:pt x="1409" y="790"/>
                  </a:lnTo>
                  <a:lnTo>
                    <a:pt x="1430" y="808"/>
                  </a:lnTo>
                  <a:lnTo>
                    <a:pt x="1445" y="821"/>
                  </a:lnTo>
                  <a:lnTo>
                    <a:pt x="1450" y="829"/>
                  </a:lnTo>
                  <a:lnTo>
                    <a:pt x="1450" y="832"/>
                  </a:lnTo>
                  <a:lnTo>
                    <a:pt x="1448" y="835"/>
                  </a:lnTo>
                  <a:lnTo>
                    <a:pt x="1437" y="837"/>
                  </a:lnTo>
                  <a:lnTo>
                    <a:pt x="1419" y="838"/>
                  </a:lnTo>
                  <a:lnTo>
                    <a:pt x="1358" y="8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9" name="Freeform 33"/>
            <p:cNvSpPr>
              <a:spLocks/>
            </p:cNvSpPr>
            <p:nvPr/>
          </p:nvSpPr>
          <p:spPr bwMode="auto">
            <a:xfrm>
              <a:off x="526" y="761"/>
              <a:ext cx="137" cy="130"/>
            </a:xfrm>
            <a:custGeom>
              <a:avLst/>
              <a:gdLst>
                <a:gd name="T0" fmla="*/ 870 w 1101"/>
                <a:gd name="T1" fmla="*/ 971 h 1046"/>
                <a:gd name="T2" fmla="*/ 614 w 1101"/>
                <a:gd name="T3" fmla="*/ 882 h 1046"/>
                <a:gd name="T4" fmla="*/ 508 w 1101"/>
                <a:gd name="T5" fmla="*/ 836 h 1046"/>
                <a:gd name="T6" fmla="*/ 420 w 1101"/>
                <a:gd name="T7" fmla="*/ 785 h 1046"/>
                <a:gd name="T8" fmla="*/ 361 w 1101"/>
                <a:gd name="T9" fmla="*/ 741 h 1046"/>
                <a:gd name="T10" fmla="*/ 303 w 1101"/>
                <a:gd name="T11" fmla="*/ 689 h 1046"/>
                <a:gd name="T12" fmla="*/ 251 w 1101"/>
                <a:gd name="T13" fmla="*/ 627 h 1046"/>
                <a:gd name="T14" fmla="*/ 205 w 1101"/>
                <a:gd name="T15" fmla="*/ 555 h 1046"/>
                <a:gd name="T16" fmla="*/ 119 w 1101"/>
                <a:gd name="T17" fmla="*/ 361 h 1046"/>
                <a:gd name="T18" fmla="*/ 40 w 1101"/>
                <a:gd name="T19" fmla="*/ 184 h 1046"/>
                <a:gd name="T20" fmla="*/ 10 w 1101"/>
                <a:gd name="T21" fmla="*/ 105 h 1046"/>
                <a:gd name="T22" fmla="*/ 0 w 1101"/>
                <a:gd name="T23" fmla="*/ 43 h 1046"/>
                <a:gd name="T24" fmla="*/ 2 w 1101"/>
                <a:gd name="T25" fmla="*/ 14 h 1046"/>
                <a:gd name="T26" fmla="*/ 8 w 1101"/>
                <a:gd name="T27" fmla="*/ 3 h 1046"/>
                <a:gd name="T28" fmla="*/ 15 w 1101"/>
                <a:gd name="T29" fmla="*/ 1 h 1046"/>
                <a:gd name="T30" fmla="*/ 51 w 1101"/>
                <a:gd name="T31" fmla="*/ 51 h 1046"/>
                <a:gd name="T32" fmla="*/ 160 w 1101"/>
                <a:gd name="T33" fmla="*/ 201 h 1046"/>
                <a:gd name="T34" fmla="*/ 249 w 1101"/>
                <a:gd name="T35" fmla="*/ 305 h 1046"/>
                <a:gd name="T36" fmla="*/ 293 w 1101"/>
                <a:gd name="T37" fmla="*/ 346 h 1046"/>
                <a:gd name="T38" fmla="*/ 381 w 1101"/>
                <a:gd name="T39" fmla="*/ 415 h 1046"/>
                <a:gd name="T40" fmla="*/ 558 w 1101"/>
                <a:gd name="T41" fmla="*/ 539 h 1046"/>
                <a:gd name="T42" fmla="*/ 628 w 1101"/>
                <a:gd name="T43" fmla="*/ 595 h 1046"/>
                <a:gd name="T44" fmla="*/ 745 w 1101"/>
                <a:gd name="T45" fmla="*/ 708 h 1046"/>
                <a:gd name="T46" fmla="*/ 878 w 1101"/>
                <a:gd name="T47" fmla="*/ 845 h 1046"/>
                <a:gd name="T48" fmla="*/ 921 w 1101"/>
                <a:gd name="T49" fmla="*/ 882 h 1046"/>
                <a:gd name="T50" fmla="*/ 964 w 1101"/>
                <a:gd name="T51" fmla="*/ 910 h 1046"/>
                <a:gd name="T52" fmla="*/ 914 w 1101"/>
                <a:gd name="T53" fmla="*/ 823 h 1046"/>
                <a:gd name="T54" fmla="*/ 774 w 1101"/>
                <a:gd name="T55" fmla="*/ 612 h 1046"/>
                <a:gd name="T56" fmla="*/ 738 w 1101"/>
                <a:gd name="T57" fmla="*/ 551 h 1046"/>
                <a:gd name="T58" fmla="*/ 714 w 1101"/>
                <a:gd name="T59" fmla="*/ 482 h 1046"/>
                <a:gd name="T60" fmla="*/ 706 w 1101"/>
                <a:gd name="T61" fmla="*/ 424 h 1046"/>
                <a:gd name="T62" fmla="*/ 708 w 1101"/>
                <a:gd name="T63" fmla="*/ 203 h 1046"/>
                <a:gd name="T64" fmla="*/ 715 w 1101"/>
                <a:gd name="T65" fmla="*/ 55 h 1046"/>
                <a:gd name="T66" fmla="*/ 718 w 1101"/>
                <a:gd name="T67" fmla="*/ 48 h 1046"/>
                <a:gd name="T68" fmla="*/ 726 w 1101"/>
                <a:gd name="T69" fmla="*/ 50 h 1046"/>
                <a:gd name="T70" fmla="*/ 764 w 1101"/>
                <a:gd name="T71" fmla="*/ 97 h 1046"/>
                <a:gd name="T72" fmla="*/ 834 w 1101"/>
                <a:gd name="T73" fmla="*/ 190 h 1046"/>
                <a:gd name="T74" fmla="*/ 885 w 1101"/>
                <a:gd name="T75" fmla="*/ 269 h 1046"/>
                <a:gd name="T76" fmla="*/ 928 w 1101"/>
                <a:gd name="T77" fmla="*/ 352 h 1046"/>
                <a:gd name="T78" fmla="*/ 961 w 1101"/>
                <a:gd name="T79" fmla="*/ 436 h 1046"/>
                <a:gd name="T80" fmla="*/ 985 w 1101"/>
                <a:gd name="T81" fmla="*/ 513 h 1046"/>
                <a:gd name="T82" fmla="*/ 997 w 1101"/>
                <a:gd name="T83" fmla="*/ 573 h 1046"/>
                <a:gd name="T84" fmla="*/ 999 w 1101"/>
                <a:gd name="T85" fmla="*/ 679 h 1046"/>
                <a:gd name="T86" fmla="*/ 1009 w 1101"/>
                <a:gd name="T87" fmla="*/ 770 h 1046"/>
                <a:gd name="T88" fmla="*/ 1047 w 1101"/>
                <a:gd name="T89" fmla="*/ 897 h 1046"/>
                <a:gd name="T90" fmla="*/ 1090 w 1101"/>
                <a:gd name="T91" fmla="*/ 1016 h 1046"/>
                <a:gd name="T92" fmla="*/ 1101 w 1101"/>
                <a:gd name="T93" fmla="*/ 1043 h 1046"/>
                <a:gd name="T94" fmla="*/ 1093 w 1101"/>
                <a:gd name="T95" fmla="*/ 1046 h 1046"/>
                <a:gd name="T96" fmla="*/ 1059 w 1101"/>
                <a:gd name="T97" fmla="*/ 1032 h 10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1"/>
                <a:gd name="T148" fmla="*/ 0 h 1046"/>
                <a:gd name="T149" fmla="*/ 1101 w 1101"/>
                <a:gd name="T150" fmla="*/ 1046 h 10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1" h="1046">
                  <a:moveTo>
                    <a:pt x="1059" y="1032"/>
                  </a:moveTo>
                  <a:lnTo>
                    <a:pt x="870" y="971"/>
                  </a:lnTo>
                  <a:lnTo>
                    <a:pt x="730" y="925"/>
                  </a:lnTo>
                  <a:lnTo>
                    <a:pt x="614" y="882"/>
                  </a:lnTo>
                  <a:lnTo>
                    <a:pt x="564" y="862"/>
                  </a:lnTo>
                  <a:lnTo>
                    <a:pt x="508" y="836"/>
                  </a:lnTo>
                  <a:lnTo>
                    <a:pt x="449" y="804"/>
                  </a:lnTo>
                  <a:lnTo>
                    <a:pt x="420" y="785"/>
                  </a:lnTo>
                  <a:lnTo>
                    <a:pt x="391" y="764"/>
                  </a:lnTo>
                  <a:lnTo>
                    <a:pt x="361" y="741"/>
                  </a:lnTo>
                  <a:lnTo>
                    <a:pt x="332" y="716"/>
                  </a:lnTo>
                  <a:lnTo>
                    <a:pt x="303" y="689"/>
                  </a:lnTo>
                  <a:lnTo>
                    <a:pt x="276" y="659"/>
                  </a:lnTo>
                  <a:lnTo>
                    <a:pt x="251" y="627"/>
                  </a:lnTo>
                  <a:lnTo>
                    <a:pt x="227" y="593"/>
                  </a:lnTo>
                  <a:lnTo>
                    <a:pt x="205" y="555"/>
                  </a:lnTo>
                  <a:lnTo>
                    <a:pt x="186" y="515"/>
                  </a:lnTo>
                  <a:lnTo>
                    <a:pt x="119" y="361"/>
                  </a:lnTo>
                  <a:lnTo>
                    <a:pt x="62" y="236"/>
                  </a:lnTo>
                  <a:lnTo>
                    <a:pt x="40" y="184"/>
                  </a:lnTo>
                  <a:lnTo>
                    <a:pt x="22" y="141"/>
                  </a:lnTo>
                  <a:lnTo>
                    <a:pt x="10" y="105"/>
                  </a:lnTo>
                  <a:lnTo>
                    <a:pt x="4" y="79"/>
                  </a:lnTo>
                  <a:lnTo>
                    <a:pt x="0" y="43"/>
                  </a:lnTo>
                  <a:lnTo>
                    <a:pt x="0" y="24"/>
                  </a:lnTo>
                  <a:lnTo>
                    <a:pt x="2" y="14"/>
                  </a:lnTo>
                  <a:lnTo>
                    <a:pt x="4" y="8"/>
                  </a:lnTo>
                  <a:lnTo>
                    <a:pt x="8" y="3"/>
                  </a:lnTo>
                  <a:lnTo>
                    <a:pt x="11" y="0"/>
                  </a:lnTo>
                  <a:lnTo>
                    <a:pt x="15" y="1"/>
                  </a:lnTo>
                  <a:lnTo>
                    <a:pt x="21" y="7"/>
                  </a:lnTo>
                  <a:lnTo>
                    <a:pt x="51" y="51"/>
                  </a:lnTo>
                  <a:lnTo>
                    <a:pt x="118" y="145"/>
                  </a:lnTo>
                  <a:lnTo>
                    <a:pt x="160" y="201"/>
                  </a:lnTo>
                  <a:lnTo>
                    <a:pt x="204" y="255"/>
                  </a:lnTo>
                  <a:lnTo>
                    <a:pt x="249" y="305"/>
                  </a:lnTo>
                  <a:lnTo>
                    <a:pt x="271" y="327"/>
                  </a:lnTo>
                  <a:lnTo>
                    <a:pt x="293" y="346"/>
                  </a:lnTo>
                  <a:lnTo>
                    <a:pt x="336" y="382"/>
                  </a:lnTo>
                  <a:lnTo>
                    <a:pt x="381" y="415"/>
                  </a:lnTo>
                  <a:lnTo>
                    <a:pt x="473" y="480"/>
                  </a:lnTo>
                  <a:lnTo>
                    <a:pt x="558" y="539"/>
                  </a:lnTo>
                  <a:lnTo>
                    <a:pt x="595" y="568"/>
                  </a:lnTo>
                  <a:lnTo>
                    <a:pt x="628" y="595"/>
                  </a:lnTo>
                  <a:lnTo>
                    <a:pt x="687" y="650"/>
                  </a:lnTo>
                  <a:lnTo>
                    <a:pt x="745" y="708"/>
                  </a:lnTo>
                  <a:lnTo>
                    <a:pt x="854" y="820"/>
                  </a:lnTo>
                  <a:lnTo>
                    <a:pt x="878" y="845"/>
                  </a:lnTo>
                  <a:lnTo>
                    <a:pt x="900" y="866"/>
                  </a:lnTo>
                  <a:lnTo>
                    <a:pt x="921" y="882"/>
                  </a:lnTo>
                  <a:lnTo>
                    <a:pt x="938" y="895"/>
                  </a:lnTo>
                  <a:lnTo>
                    <a:pt x="964" y="910"/>
                  </a:lnTo>
                  <a:lnTo>
                    <a:pt x="972" y="915"/>
                  </a:lnTo>
                  <a:lnTo>
                    <a:pt x="914" y="823"/>
                  </a:lnTo>
                  <a:lnTo>
                    <a:pt x="813" y="670"/>
                  </a:lnTo>
                  <a:lnTo>
                    <a:pt x="774" y="612"/>
                  </a:lnTo>
                  <a:lnTo>
                    <a:pt x="755" y="582"/>
                  </a:lnTo>
                  <a:lnTo>
                    <a:pt x="738" y="551"/>
                  </a:lnTo>
                  <a:lnTo>
                    <a:pt x="725" y="517"/>
                  </a:lnTo>
                  <a:lnTo>
                    <a:pt x="714" y="482"/>
                  </a:lnTo>
                  <a:lnTo>
                    <a:pt x="707" y="444"/>
                  </a:lnTo>
                  <a:lnTo>
                    <a:pt x="706" y="424"/>
                  </a:lnTo>
                  <a:lnTo>
                    <a:pt x="705" y="403"/>
                  </a:lnTo>
                  <a:lnTo>
                    <a:pt x="708" y="203"/>
                  </a:lnTo>
                  <a:lnTo>
                    <a:pt x="713" y="71"/>
                  </a:lnTo>
                  <a:lnTo>
                    <a:pt x="715" y="55"/>
                  </a:lnTo>
                  <a:lnTo>
                    <a:pt x="716" y="50"/>
                  </a:lnTo>
                  <a:lnTo>
                    <a:pt x="718" y="48"/>
                  </a:lnTo>
                  <a:lnTo>
                    <a:pt x="721" y="48"/>
                  </a:lnTo>
                  <a:lnTo>
                    <a:pt x="726" y="50"/>
                  </a:lnTo>
                  <a:lnTo>
                    <a:pt x="738" y="63"/>
                  </a:lnTo>
                  <a:lnTo>
                    <a:pt x="764" y="97"/>
                  </a:lnTo>
                  <a:lnTo>
                    <a:pt x="808" y="154"/>
                  </a:lnTo>
                  <a:lnTo>
                    <a:pt x="834" y="190"/>
                  </a:lnTo>
                  <a:lnTo>
                    <a:pt x="859" y="228"/>
                  </a:lnTo>
                  <a:lnTo>
                    <a:pt x="885" y="269"/>
                  </a:lnTo>
                  <a:lnTo>
                    <a:pt x="907" y="310"/>
                  </a:lnTo>
                  <a:lnTo>
                    <a:pt x="928" y="352"/>
                  </a:lnTo>
                  <a:lnTo>
                    <a:pt x="946" y="395"/>
                  </a:lnTo>
                  <a:lnTo>
                    <a:pt x="961" y="436"/>
                  </a:lnTo>
                  <a:lnTo>
                    <a:pt x="975" y="476"/>
                  </a:lnTo>
                  <a:lnTo>
                    <a:pt x="985" y="513"/>
                  </a:lnTo>
                  <a:lnTo>
                    <a:pt x="992" y="545"/>
                  </a:lnTo>
                  <a:lnTo>
                    <a:pt x="997" y="573"/>
                  </a:lnTo>
                  <a:lnTo>
                    <a:pt x="998" y="594"/>
                  </a:lnTo>
                  <a:lnTo>
                    <a:pt x="999" y="679"/>
                  </a:lnTo>
                  <a:lnTo>
                    <a:pt x="1002" y="727"/>
                  </a:lnTo>
                  <a:lnTo>
                    <a:pt x="1009" y="770"/>
                  </a:lnTo>
                  <a:lnTo>
                    <a:pt x="1025" y="825"/>
                  </a:lnTo>
                  <a:lnTo>
                    <a:pt x="1047" y="897"/>
                  </a:lnTo>
                  <a:lnTo>
                    <a:pt x="1071" y="967"/>
                  </a:lnTo>
                  <a:lnTo>
                    <a:pt x="1090" y="1016"/>
                  </a:lnTo>
                  <a:lnTo>
                    <a:pt x="1100" y="1038"/>
                  </a:lnTo>
                  <a:lnTo>
                    <a:pt x="1101" y="1043"/>
                  </a:lnTo>
                  <a:lnTo>
                    <a:pt x="1099" y="1046"/>
                  </a:lnTo>
                  <a:lnTo>
                    <a:pt x="1093" y="1046"/>
                  </a:lnTo>
                  <a:lnTo>
                    <a:pt x="1086" y="1043"/>
                  </a:lnTo>
                  <a:lnTo>
                    <a:pt x="1059" y="10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0" name="Freeform 34"/>
            <p:cNvSpPr>
              <a:spLocks/>
            </p:cNvSpPr>
            <p:nvPr/>
          </p:nvSpPr>
          <p:spPr bwMode="auto">
            <a:xfrm>
              <a:off x="536" y="755"/>
              <a:ext cx="63" cy="56"/>
            </a:xfrm>
            <a:custGeom>
              <a:avLst/>
              <a:gdLst>
                <a:gd name="T0" fmla="*/ 0 w 505"/>
                <a:gd name="T1" fmla="*/ 0 h 452"/>
                <a:gd name="T2" fmla="*/ 68 w 505"/>
                <a:gd name="T3" fmla="*/ 76 h 452"/>
                <a:gd name="T4" fmla="*/ 132 w 505"/>
                <a:gd name="T5" fmla="*/ 145 h 452"/>
                <a:gd name="T6" fmla="*/ 166 w 505"/>
                <a:gd name="T7" fmla="*/ 179 h 452"/>
                <a:gd name="T8" fmla="*/ 199 w 505"/>
                <a:gd name="T9" fmla="*/ 210 h 452"/>
                <a:gd name="T10" fmla="*/ 272 w 505"/>
                <a:gd name="T11" fmla="*/ 278 h 452"/>
                <a:gd name="T12" fmla="*/ 352 w 505"/>
                <a:gd name="T13" fmla="*/ 349 h 452"/>
                <a:gd name="T14" fmla="*/ 419 w 505"/>
                <a:gd name="T15" fmla="*/ 409 h 452"/>
                <a:gd name="T16" fmla="*/ 453 w 505"/>
                <a:gd name="T17" fmla="*/ 442 h 452"/>
                <a:gd name="T18" fmla="*/ 463 w 505"/>
                <a:gd name="T19" fmla="*/ 451 h 452"/>
                <a:gd name="T20" fmla="*/ 467 w 505"/>
                <a:gd name="T21" fmla="*/ 452 h 452"/>
                <a:gd name="T22" fmla="*/ 470 w 505"/>
                <a:gd name="T23" fmla="*/ 452 h 452"/>
                <a:gd name="T24" fmla="*/ 472 w 505"/>
                <a:gd name="T25" fmla="*/ 449 h 452"/>
                <a:gd name="T26" fmla="*/ 474 w 505"/>
                <a:gd name="T27" fmla="*/ 443 h 452"/>
                <a:gd name="T28" fmla="*/ 477 w 505"/>
                <a:gd name="T29" fmla="*/ 429 h 452"/>
                <a:gd name="T30" fmla="*/ 481 w 505"/>
                <a:gd name="T31" fmla="*/ 318 h 452"/>
                <a:gd name="T32" fmla="*/ 487 w 505"/>
                <a:gd name="T33" fmla="*/ 238 h 452"/>
                <a:gd name="T34" fmla="*/ 494 w 505"/>
                <a:gd name="T35" fmla="*/ 168 h 452"/>
                <a:gd name="T36" fmla="*/ 501 w 505"/>
                <a:gd name="T37" fmla="*/ 109 h 452"/>
                <a:gd name="T38" fmla="*/ 504 w 505"/>
                <a:gd name="T39" fmla="*/ 56 h 452"/>
                <a:gd name="T40" fmla="*/ 505 w 505"/>
                <a:gd name="T41" fmla="*/ 0 h 452"/>
                <a:gd name="T42" fmla="*/ 322 w 505"/>
                <a:gd name="T43" fmla="*/ 0 h 452"/>
                <a:gd name="T44" fmla="*/ 347 w 505"/>
                <a:gd name="T45" fmla="*/ 65 h 452"/>
                <a:gd name="T46" fmla="*/ 365 w 505"/>
                <a:gd name="T47" fmla="*/ 120 h 452"/>
                <a:gd name="T48" fmla="*/ 380 w 505"/>
                <a:gd name="T49" fmla="*/ 168 h 452"/>
                <a:gd name="T50" fmla="*/ 388 w 505"/>
                <a:gd name="T51" fmla="*/ 202 h 452"/>
                <a:gd name="T52" fmla="*/ 391 w 505"/>
                <a:gd name="T53" fmla="*/ 226 h 452"/>
                <a:gd name="T54" fmla="*/ 392 w 505"/>
                <a:gd name="T55" fmla="*/ 243 h 452"/>
                <a:gd name="T56" fmla="*/ 385 w 505"/>
                <a:gd name="T57" fmla="*/ 237 h 452"/>
                <a:gd name="T58" fmla="*/ 370 w 505"/>
                <a:gd name="T59" fmla="*/ 215 h 452"/>
                <a:gd name="T60" fmla="*/ 347 w 505"/>
                <a:gd name="T61" fmla="*/ 175 h 452"/>
                <a:gd name="T62" fmla="*/ 333 w 505"/>
                <a:gd name="T63" fmla="*/ 146 h 452"/>
                <a:gd name="T64" fmla="*/ 319 w 505"/>
                <a:gd name="T65" fmla="*/ 112 h 452"/>
                <a:gd name="T66" fmla="*/ 281 w 505"/>
                <a:gd name="T67" fmla="*/ 19 h 452"/>
                <a:gd name="T68" fmla="*/ 274 w 505"/>
                <a:gd name="T69" fmla="*/ 0 h 452"/>
                <a:gd name="T70" fmla="*/ 0 w 505"/>
                <a:gd name="T71" fmla="*/ 0 h 4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5"/>
                <a:gd name="T109" fmla="*/ 0 h 452"/>
                <a:gd name="T110" fmla="*/ 505 w 505"/>
                <a:gd name="T111" fmla="*/ 452 h 4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5" h="452">
                  <a:moveTo>
                    <a:pt x="0" y="0"/>
                  </a:moveTo>
                  <a:lnTo>
                    <a:pt x="68" y="76"/>
                  </a:lnTo>
                  <a:lnTo>
                    <a:pt x="132" y="145"/>
                  </a:lnTo>
                  <a:lnTo>
                    <a:pt x="166" y="179"/>
                  </a:lnTo>
                  <a:lnTo>
                    <a:pt x="199" y="210"/>
                  </a:lnTo>
                  <a:lnTo>
                    <a:pt x="272" y="278"/>
                  </a:lnTo>
                  <a:lnTo>
                    <a:pt x="352" y="349"/>
                  </a:lnTo>
                  <a:lnTo>
                    <a:pt x="419" y="409"/>
                  </a:lnTo>
                  <a:lnTo>
                    <a:pt x="453" y="442"/>
                  </a:lnTo>
                  <a:lnTo>
                    <a:pt x="463" y="451"/>
                  </a:lnTo>
                  <a:lnTo>
                    <a:pt x="467" y="452"/>
                  </a:lnTo>
                  <a:lnTo>
                    <a:pt x="470" y="452"/>
                  </a:lnTo>
                  <a:lnTo>
                    <a:pt x="472" y="449"/>
                  </a:lnTo>
                  <a:lnTo>
                    <a:pt x="474" y="443"/>
                  </a:lnTo>
                  <a:lnTo>
                    <a:pt x="477" y="429"/>
                  </a:lnTo>
                  <a:lnTo>
                    <a:pt x="481" y="318"/>
                  </a:lnTo>
                  <a:lnTo>
                    <a:pt x="487" y="238"/>
                  </a:lnTo>
                  <a:lnTo>
                    <a:pt x="494" y="168"/>
                  </a:lnTo>
                  <a:lnTo>
                    <a:pt x="501" y="109"/>
                  </a:lnTo>
                  <a:lnTo>
                    <a:pt x="504" y="56"/>
                  </a:lnTo>
                  <a:lnTo>
                    <a:pt x="505" y="0"/>
                  </a:lnTo>
                  <a:lnTo>
                    <a:pt x="322" y="0"/>
                  </a:lnTo>
                  <a:lnTo>
                    <a:pt x="347" y="65"/>
                  </a:lnTo>
                  <a:lnTo>
                    <a:pt x="365" y="120"/>
                  </a:lnTo>
                  <a:lnTo>
                    <a:pt x="380" y="168"/>
                  </a:lnTo>
                  <a:lnTo>
                    <a:pt x="388" y="202"/>
                  </a:lnTo>
                  <a:lnTo>
                    <a:pt x="391" y="226"/>
                  </a:lnTo>
                  <a:lnTo>
                    <a:pt x="392" y="243"/>
                  </a:lnTo>
                  <a:lnTo>
                    <a:pt x="385" y="237"/>
                  </a:lnTo>
                  <a:lnTo>
                    <a:pt x="370" y="215"/>
                  </a:lnTo>
                  <a:lnTo>
                    <a:pt x="347" y="175"/>
                  </a:lnTo>
                  <a:lnTo>
                    <a:pt x="333" y="146"/>
                  </a:lnTo>
                  <a:lnTo>
                    <a:pt x="319" y="112"/>
                  </a:lnTo>
                  <a:lnTo>
                    <a:pt x="281" y="19"/>
                  </a:lnTo>
                  <a:lnTo>
                    <a:pt x="274"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1" name="Freeform 35"/>
            <p:cNvSpPr>
              <a:spLocks/>
            </p:cNvSpPr>
            <p:nvPr/>
          </p:nvSpPr>
          <p:spPr bwMode="auto">
            <a:xfrm>
              <a:off x="522" y="447"/>
              <a:ext cx="41" cy="105"/>
            </a:xfrm>
            <a:custGeom>
              <a:avLst/>
              <a:gdLst>
                <a:gd name="T0" fmla="*/ 0 w 327"/>
                <a:gd name="T1" fmla="*/ 843 h 843"/>
                <a:gd name="T2" fmla="*/ 0 w 327"/>
                <a:gd name="T3" fmla="*/ 814 h 843"/>
                <a:gd name="T4" fmla="*/ 2 w 327"/>
                <a:gd name="T5" fmla="*/ 779 h 843"/>
                <a:gd name="T6" fmla="*/ 6 w 327"/>
                <a:gd name="T7" fmla="*/ 734 h 843"/>
                <a:gd name="T8" fmla="*/ 12 w 327"/>
                <a:gd name="T9" fmla="*/ 678 h 843"/>
                <a:gd name="T10" fmla="*/ 22 w 327"/>
                <a:gd name="T11" fmla="*/ 615 h 843"/>
                <a:gd name="T12" fmla="*/ 38 w 327"/>
                <a:gd name="T13" fmla="*/ 545 h 843"/>
                <a:gd name="T14" fmla="*/ 58 w 327"/>
                <a:gd name="T15" fmla="*/ 471 h 843"/>
                <a:gd name="T16" fmla="*/ 82 w 327"/>
                <a:gd name="T17" fmla="*/ 397 h 843"/>
                <a:gd name="T18" fmla="*/ 108 w 327"/>
                <a:gd name="T19" fmla="*/ 331 h 843"/>
                <a:gd name="T20" fmla="*/ 134 w 327"/>
                <a:gd name="T21" fmla="*/ 269 h 843"/>
                <a:gd name="T22" fmla="*/ 163 w 327"/>
                <a:gd name="T23" fmla="*/ 211 h 843"/>
                <a:gd name="T24" fmla="*/ 193 w 327"/>
                <a:gd name="T25" fmla="*/ 158 h 843"/>
                <a:gd name="T26" fmla="*/ 227 w 327"/>
                <a:gd name="T27" fmla="*/ 108 h 843"/>
                <a:gd name="T28" fmla="*/ 262 w 327"/>
                <a:gd name="T29" fmla="*/ 59 h 843"/>
                <a:gd name="T30" fmla="*/ 301 w 327"/>
                <a:gd name="T31" fmla="*/ 12 h 843"/>
                <a:gd name="T32" fmla="*/ 312 w 327"/>
                <a:gd name="T33" fmla="*/ 3 h 843"/>
                <a:gd name="T34" fmla="*/ 317 w 327"/>
                <a:gd name="T35" fmla="*/ 1 h 843"/>
                <a:gd name="T36" fmla="*/ 321 w 327"/>
                <a:gd name="T37" fmla="*/ 0 h 843"/>
                <a:gd name="T38" fmla="*/ 324 w 327"/>
                <a:gd name="T39" fmla="*/ 1 h 843"/>
                <a:gd name="T40" fmla="*/ 327 w 327"/>
                <a:gd name="T41" fmla="*/ 6 h 843"/>
                <a:gd name="T42" fmla="*/ 327 w 327"/>
                <a:gd name="T43" fmla="*/ 11 h 843"/>
                <a:gd name="T44" fmla="*/ 323 w 327"/>
                <a:gd name="T45" fmla="*/ 21 h 843"/>
                <a:gd name="T46" fmla="*/ 308 w 327"/>
                <a:gd name="T47" fmla="*/ 61 h 843"/>
                <a:gd name="T48" fmla="*/ 297 w 327"/>
                <a:gd name="T49" fmla="*/ 95 h 843"/>
                <a:gd name="T50" fmla="*/ 284 w 327"/>
                <a:gd name="T51" fmla="*/ 142 h 843"/>
                <a:gd name="T52" fmla="*/ 272 w 327"/>
                <a:gd name="T53" fmla="*/ 199 h 843"/>
                <a:gd name="T54" fmla="*/ 262 w 327"/>
                <a:gd name="T55" fmla="*/ 269 h 843"/>
                <a:gd name="T56" fmla="*/ 259 w 327"/>
                <a:gd name="T57" fmla="*/ 308 h 843"/>
                <a:gd name="T58" fmla="*/ 255 w 327"/>
                <a:gd name="T59" fmla="*/ 351 h 843"/>
                <a:gd name="T60" fmla="*/ 253 w 327"/>
                <a:gd name="T61" fmla="*/ 396 h 843"/>
                <a:gd name="T62" fmla="*/ 253 w 327"/>
                <a:gd name="T63" fmla="*/ 446 h 843"/>
                <a:gd name="T64" fmla="*/ 254 w 327"/>
                <a:gd name="T65" fmla="*/ 584 h 843"/>
                <a:gd name="T66" fmla="*/ 258 w 327"/>
                <a:gd name="T67" fmla="*/ 642 h 843"/>
                <a:gd name="T68" fmla="*/ 261 w 327"/>
                <a:gd name="T69" fmla="*/ 700 h 843"/>
                <a:gd name="T70" fmla="*/ 262 w 327"/>
                <a:gd name="T71" fmla="*/ 756 h 843"/>
                <a:gd name="T72" fmla="*/ 263 w 327"/>
                <a:gd name="T73" fmla="*/ 843 h 843"/>
                <a:gd name="T74" fmla="*/ 0 w 327"/>
                <a:gd name="T75" fmla="*/ 843 h 8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7"/>
                <a:gd name="T115" fmla="*/ 0 h 843"/>
                <a:gd name="T116" fmla="*/ 327 w 327"/>
                <a:gd name="T117" fmla="*/ 843 h 84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7" h="843">
                  <a:moveTo>
                    <a:pt x="0" y="843"/>
                  </a:moveTo>
                  <a:lnTo>
                    <a:pt x="0" y="814"/>
                  </a:lnTo>
                  <a:lnTo>
                    <a:pt x="2" y="779"/>
                  </a:lnTo>
                  <a:lnTo>
                    <a:pt x="6" y="734"/>
                  </a:lnTo>
                  <a:lnTo>
                    <a:pt x="12" y="678"/>
                  </a:lnTo>
                  <a:lnTo>
                    <a:pt x="22" y="615"/>
                  </a:lnTo>
                  <a:lnTo>
                    <a:pt x="38" y="545"/>
                  </a:lnTo>
                  <a:lnTo>
                    <a:pt x="58" y="471"/>
                  </a:lnTo>
                  <a:lnTo>
                    <a:pt x="82" y="397"/>
                  </a:lnTo>
                  <a:lnTo>
                    <a:pt x="108" y="331"/>
                  </a:lnTo>
                  <a:lnTo>
                    <a:pt x="134" y="269"/>
                  </a:lnTo>
                  <a:lnTo>
                    <a:pt x="163" y="211"/>
                  </a:lnTo>
                  <a:lnTo>
                    <a:pt x="193" y="158"/>
                  </a:lnTo>
                  <a:lnTo>
                    <a:pt x="227" y="108"/>
                  </a:lnTo>
                  <a:lnTo>
                    <a:pt x="262" y="59"/>
                  </a:lnTo>
                  <a:lnTo>
                    <a:pt x="301" y="12"/>
                  </a:lnTo>
                  <a:lnTo>
                    <a:pt x="312" y="3"/>
                  </a:lnTo>
                  <a:lnTo>
                    <a:pt x="317" y="1"/>
                  </a:lnTo>
                  <a:lnTo>
                    <a:pt x="321" y="0"/>
                  </a:lnTo>
                  <a:lnTo>
                    <a:pt x="324" y="1"/>
                  </a:lnTo>
                  <a:lnTo>
                    <a:pt x="327" y="6"/>
                  </a:lnTo>
                  <a:lnTo>
                    <a:pt x="327" y="11"/>
                  </a:lnTo>
                  <a:lnTo>
                    <a:pt x="323" y="21"/>
                  </a:lnTo>
                  <a:lnTo>
                    <a:pt x="308" y="61"/>
                  </a:lnTo>
                  <a:lnTo>
                    <a:pt x="297" y="95"/>
                  </a:lnTo>
                  <a:lnTo>
                    <a:pt x="284" y="142"/>
                  </a:lnTo>
                  <a:lnTo>
                    <a:pt x="272" y="199"/>
                  </a:lnTo>
                  <a:lnTo>
                    <a:pt x="262" y="269"/>
                  </a:lnTo>
                  <a:lnTo>
                    <a:pt x="259" y="308"/>
                  </a:lnTo>
                  <a:lnTo>
                    <a:pt x="255" y="351"/>
                  </a:lnTo>
                  <a:lnTo>
                    <a:pt x="253" y="396"/>
                  </a:lnTo>
                  <a:lnTo>
                    <a:pt x="253" y="446"/>
                  </a:lnTo>
                  <a:lnTo>
                    <a:pt x="254" y="584"/>
                  </a:lnTo>
                  <a:lnTo>
                    <a:pt x="258" y="642"/>
                  </a:lnTo>
                  <a:lnTo>
                    <a:pt x="261" y="700"/>
                  </a:lnTo>
                  <a:lnTo>
                    <a:pt x="262" y="756"/>
                  </a:lnTo>
                  <a:lnTo>
                    <a:pt x="263" y="843"/>
                  </a:lnTo>
                  <a:lnTo>
                    <a:pt x="0" y="84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2" name="Freeform 36"/>
            <p:cNvSpPr>
              <a:spLocks/>
            </p:cNvSpPr>
            <p:nvPr/>
          </p:nvSpPr>
          <p:spPr bwMode="auto">
            <a:xfrm>
              <a:off x="565" y="490"/>
              <a:ext cx="61" cy="62"/>
            </a:xfrm>
            <a:custGeom>
              <a:avLst/>
              <a:gdLst>
                <a:gd name="T0" fmla="*/ 0 w 488"/>
                <a:gd name="T1" fmla="*/ 493 h 493"/>
                <a:gd name="T2" fmla="*/ 91 w 488"/>
                <a:gd name="T3" fmla="*/ 408 h 493"/>
                <a:gd name="T4" fmla="*/ 184 w 488"/>
                <a:gd name="T5" fmla="*/ 319 h 493"/>
                <a:gd name="T6" fmla="*/ 235 w 488"/>
                <a:gd name="T7" fmla="*/ 267 h 493"/>
                <a:gd name="T8" fmla="*/ 288 w 488"/>
                <a:gd name="T9" fmla="*/ 214 h 493"/>
                <a:gd name="T10" fmla="*/ 372 w 488"/>
                <a:gd name="T11" fmla="*/ 124 h 493"/>
                <a:gd name="T12" fmla="*/ 421 w 488"/>
                <a:gd name="T13" fmla="*/ 70 h 493"/>
                <a:gd name="T14" fmla="*/ 447 w 488"/>
                <a:gd name="T15" fmla="*/ 39 h 493"/>
                <a:gd name="T16" fmla="*/ 459 w 488"/>
                <a:gd name="T17" fmla="*/ 19 h 493"/>
                <a:gd name="T18" fmla="*/ 464 w 488"/>
                <a:gd name="T19" fmla="*/ 11 h 493"/>
                <a:gd name="T20" fmla="*/ 470 w 488"/>
                <a:gd name="T21" fmla="*/ 5 h 493"/>
                <a:gd name="T22" fmla="*/ 476 w 488"/>
                <a:gd name="T23" fmla="*/ 1 h 493"/>
                <a:gd name="T24" fmla="*/ 481 w 488"/>
                <a:gd name="T25" fmla="*/ 0 h 493"/>
                <a:gd name="T26" fmla="*/ 484 w 488"/>
                <a:gd name="T27" fmla="*/ 1 h 493"/>
                <a:gd name="T28" fmla="*/ 487 w 488"/>
                <a:gd name="T29" fmla="*/ 5 h 493"/>
                <a:gd name="T30" fmla="*/ 488 w 488"/>
                <a:gd name="T31" fmla="*/ 13 h 493"/>
                <a:gd name="T32" fmla="*/ 486 w 488"/>
                <a:gd name="T33" fmla="*/ 24 h 493"/>
                <a:gd name="T34" fmla="*/ 467 w 488"/>
                <a:gd name="T35" fmla="*/ 86 h 493"/>
                <a:gd name="T36" fmla="*/ 427 w 488"/>
                <a:gd name="T37" fmla="*/ 202 h 493"/>
                <a:gd name="T38" fmla="*/ 400 w 488"/>
                <a:gd name="T39" fmla="*/ 272 h 493"/>
                <a:gd name="T40" fmla="*/ 369 w 488"/>
                <a:gd name="T41" fmla="*/ 345 h 493"/>
                <a:gd name="T42" fmla="*/ 335 w 488"/>
                <a:gd name="T43" fmla="*/ 420 h 493"/>
                <a:gd name="T44" fmla="*/ 298 w 488"/>
                <a:gd name="T45" fmla="*/ 493 h 493"/>
                <a:gd name="T46" fmla="*/ 0 w 488"/>
                <a:gd name="T47" fmla="*/ 493 h 4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8"/>
                <a:gd name="T73" fmla="*/ 0 h 493"/>
                <a:gd name="T74" fmla="*/ 488 w 488"/>
                <a:gd name="T75" fmla="*/ 493 h 49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8" h="493">
                  <a:moveTo>
                    <a:pt x="0" y="493"/>
                  </a:moveTo>
                  <a:lnTo>
                    <a:pt x="91" y="408"/>
                  </a:lnTo>
                  <a:lnTo>
                    <a:pt x="184" y="319"/>
                  </a:lnTo>
                  <a:lnTo>
                    <a:pt x="235" y="267"/>
                  </a:lnTo>
                  <a:lnTo>
                    <a:pt x="288" y="214"/>
                  </a:lnTo>
                  <a:lnTo>
                    <a:pt x="372" y="124"/>
                  </a:lnTo>
                  <a:lnTo>
                    <a:pt x="421" y="70"/>
                  </a:lnTo>
                  <a:lnTo>
                    <a:pt x="447" y="39"/>
                  </a:lnTo>
                  <a:lnTo>
                    <a:pt x="459" y="19"/>
                  </a:lnTo>
                  <a:lnTo>
                    <a:pt x="464" y="11"/>
                  </a:lnTo>
                  <a:lnTo>
                    <a:pt x="470" y="5"/>
                  </a:lnTo>
                  <a:lnTo>
                    <a:pt x="476" y="1"/>
                  </a:lnTo>
                  <a:lnTo>
                    <a:pt x="481" y="0"/>
                  </a:lnTo>
                  <a:lnTo>
                    <a:pt x="484" y="1"/>
                  </a:lnTo>
                  <a:lnTo>
                    <a:pt x="487" y="5"/>
                  </a:lnTo>
                  <a:lnTo>
                    <a:pt x="488" y="13"/>
                  </a:lnTo>
                  <a:lnTo>
                    <a:pt x="486" y="24"/>
                  </a:lnTo>
                  <a:lnTo>
                    <a:pt x="467" y="86"/>
                  </a:lnTo>
                  <a:lnTo>
                    <a:pt x="427" y="202"/>
                  </a:lnTo>
                  <a:lnTo>
                    <a:pt x="400" y="272"/>
                  </a:lnTo>
                  <a:lnTo>
                    <a:pt x="369" y="345"/>
                  </a:lnTo>
                  <a:lnTo>
                    <a:pt x="335" y="420"/>
                  </a:lnTo>
                  <a:lnTo>
                    <a:pt x="298" y="493"/>
                  </a:lnTo>
                  <a:lnTo>
                    <a:pt x="0" y="4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3" name="Freeform 37"/>
            <p:cNvSpPr>
              <a:spLocks/>
            </p:cNvSpPr>
            <p:nvPr/>
          </p:nvSpPr>
          <p:spPr bwMode="auto">
            <a:xfrm>
              <a:off x="566" y="390"/>
              <a:ext cx="97" cy="145"/>
            </a:xfrm>
            <a:custGeom>
              <a:avLst/>
              <a:gdLst>
                <a:gd name="T0" fmla="*/ 2 w 779"/>
                <a:gd name="T1" fmla="*/ 633 h 1160"/>
                <a:gd name="T2" fmla="*/ 15 w 779"/>
                <a:gd name="T3" fmla="*/ 525 h 1160"/>
                <a:gd name="T4" fmla="*/ 32 w 779"/>
                <a:gd name="T5" fmla="*/ 450 h 1160"/>
                <a:gd name="T6" fmla="*/ 56 w 779"/>
                <a:gd name="T7" fmla="*/ 377 h 1160"/>
                <a:gd name="T8" fmla="*/ 90 w 779"/>
                <a:gd name="T9" fmla="*/ 305 h 1160"/>
                <a:gd name="T10" fmla="*/ 133 w 779"/>
                <a:gd name="T11" fmla="*/ 237 h 1160"/>
                <a:gd name="T12" fmla="*/ 186 w 779"/>
                <a:gd name="T13" fmla="*/ 174 h 1160"/>
                <a:gd name="T14" fmla="*/ 298 w 779"/>
                <a:gd name="T15" fmla="*/ 72 h 1160"/>
                <a:gd name="T16" fmla="*/ 369 w 779"/>
                <a:gd name="T17" fmla="*/ 4 h 1160"/>
                <a:gd name="T18" fmla="*/ 382 w 779"/>
                <a:gd name="T19" fmla="*/ 0 h 1160"/>
                <a:gd name="T20" fmla="*/ 385 w 779"/>
                <a:gd name="T21" fmla="*/ 8 h 1160"/>
                <a:gd name="T22" fmla="*/ 375 w 779"/>
                <a:gd name="T23" fmla="*/ 31 h 1160"/>
                <a:gd name="T24" fmla="*/ 337 w 779"/>
                <a:gd name="T25" fmla="*/ 104 h 1160"/>
                <a:gd name="T26" fmla="*/ 304 w 779"/>
                <a:gd name="T27" fmla="*/ 186 h 1160"/>
                <a:gd name="T28" fmla="*/ 268 w 779"/>
                <a:gd name="T29" fmla="*/ 298 h 1160"/>
                <a:gd name="T30" fmla="*/ 221 w 779"/>
                <a:gd name="T31" fmla="*/ 509 h 1160"/>
                <a:gd name="T32" fmla="*/ 156 w 779"/>
                <a:gd name="T33" fmla="*/ 756 h 1160"/>
                <a:gd name="T34" fmla="*/ 187 w 779"/>
                <a:gd name="T35" fmla="*/ 741 h 1160"/>
                <a:gd name="T36" fmla="*/ 243 w 779"/>
                <a:gd name="T37" fmla="*/ 655 h 1160"/>
                <a:gd name="T38" fmla="*/ 276 w 779"/>
                <a:gd name="T39" fmla="*/ 618 h 1160"/>
                <a:gd name="T40" fmla="*/ 316 w 779"/>
                <a:gd name="T41" fmla="*/ 583 h 1160"/>
                <a:gd name="T42" fmla="*/ 434 w 779"/>
                <a:gd name="T43" fmla="*/ 503 h 1160"/>
                <a:gd name="T44" fmla="*/ 564 w 779"/>
                <a:gd name="T45" fmla="*/ 416 h 1160"/>
                <a:gd name="T46" fmla="*/ 658 w 779"/>
                <a:gd name="T47" fmla="*/ 337 h 1160"/>
                <a:gd name="T48" fmla="*/ 720 w 779"/>
                <a:gd name="T49" fmla="*/ 275 h 1160"/>
                <a:gd name="T50" fmla="*/ 751 w 779"/>
                <a:gd name="T51" fmla="*/ 233 h 1160"/>
                <a:gd name="T52" fmla="*/ 766 w 779"/>
                <a:gd name="T53" fmla="*/ 213 h 1160"/>
                <a:gd name="T54" fmla="*/ 776 w 779"/>
                <a:gd name="T55" fmla="*/ 209 h 1160"/>
                <a:gd name="T56" fmla="*/ 779 w 779"/>
                <a:gd name="T57" fmla="*/ 218 h 1160"/>
                <a:gd name="T58" fmla="*/ 775 w 779"/>
                <a:gd name="T59" fmla="*/ 241 h 1160"/>
                <a:gd name="T60" fmla="*/ 752 w 779"/>
                <a:gd name="T61" fmla="*/ 301 h 1160"/>
                <a:gd name="T62" fmla="*/ 702 w 779"/>
                <a:gd name="T63" fmla="*/ 409 h 1160"/>
                <a:gd name="T64" fmla="*/ 645 w 779"/>
                <a:gd name="T65" fmla="*/ 508 h 1160"/>
                <a:gd name="T66" fmla="*/ 595 w 779"/>
                <a:gd name="T67" fmla="*/ 577 h 1160"/>
                <a:gd name="T68" fmla="*/ 536 w 779"/>
                <a:gd name="T69" fmla="*/ 645 h 1160"/>
                <a:gd name="T70" fmla="*/ 434 w 779"/>
                <a:gd name="T71" fmla="*/ 738 h 1160"/>
                <a:gd name="T72" fmla="*/ 297 w 779"/>
                <a:gd name="T73" fmla="*/ 856 h 1160"/>
                <a:gd name="T74" fmla="*/ 174 w 779"/>
                <a:gd name="T75" fmla="*/ 968 h 1160"/>
                <a:gd name="T76" fmla="*/ 122 w 779"/>
                <a:gd name="T77" fmla="*/ 1023 h 1160"/>
                <a:gd name="T78" fmla="*/ 78 w 779"/>
                <a:gd name="T79" fmla="*/ 1078 h 1160"/>
                <a:gd name="T80" fmla="*/ 46 w 779"/>
                <a:gd name="T81" fmla="*/ 1133 h 1160"/>
                <a:gd name="T82" fmla="*/ 31 w 779"/>
                <a:gd name="T83" fmla="*/ 1156 h 1160"/>
                <a:gd name="T84" fmla="*/ 22 w 779"/>
                <a:gd name="T85" fmla="*/ 1159 h 1160"/>
                <a:gd name="T86" fmla="*/ 16 w 779"/>
                <a:gd name="T87" fmla="*/ 1143 h 1160"/>
                <a:gd name="T88" fmla="*/ 6 w 779"/>
                <a:gd name="T89" fmla="*/ 969 h 1160"/>
                <a:gd name="T90" fmla="*/ 0 w 779"/>
                <a:gd name="T91" fmla="*/ 776 h 11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79"/>
                <a:gd name="T139" fmla="*/ 0 h 1160"/>
                <a:gd name="T140" fmla="*/ 779 w 779"/>
                <a:gd name="T141" fmla="*/ 1160 h 116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79" h="1160">
                  <a:moveTo>
                    <a:pt x="0" y="701"/>
                  </a:moveTo>
                  <a:lnTo>
                    <a:pt x="2" y="633"/>
                  </a:lnTo>
                  <a:lnTo>
                    <a:pt x="10" y="561"/>
                  </a:lnTo>
                  <a:lnTo>
                    <a:pt x="15" y="525"/>
                  </a:lnTo>
                  <a:lnTo>
                    <a:pt x="23" y="487"/>
                  </a:lnTo>
                  <a:lnTo>
                    <a:pt x="32" y="450"/>
                  </a:lnTo>
                  <a:lnTo>
                    <a:pt x="43" y="414"/>
                  </a:lnTo>
                  <a:lnTo>
                    <a:pt x="56" y="377"/>
                  </a:lnTo>
                  <a:lnTo>
                    <a:pt x="72" y="341"/>
                  </a:lnTo>
                  <a:lnTo>
                    <a:pt x="90" y="305"/>
                  </a:lnTo>
                  <a:lnTo>
                    <a:pt x="110" y="271"/>
                  </a:lnTo>
                  <a:lnTo>
                    <a:pt x="133" y="237"/>
                  </a:lnTo>
                  <a:lnTo>
                    <a:pt x="158" y="205"/>
                  </a:lnTo>
                  <a:lnTo>
                    <a:pt x="186" y="174"/>
                  </a:lnTo>
                  <a:lnTo>
                    <a:pt x="217" y="144"/>
                  </a:lnTo>
                  <a:lnTo>
                    <a:pt x="298" y="72"/>
                  </a:lnTo>
                  <a:lnTo>
                    <a:pt x="350" y="21"/>
                  </a:lnTo>
                  <a:lnTo>
                    <a:pt x="369" y="4"/>
                  </a:lnTo>
                  <a:lnTo>
                    <a:pt x="376" y="1"/>
                  </a:lnTo>
                  <a:lnTo>
                    <a:pt x="382" y="0"/>
                  </a:lnTo>
                  <a:lnTo>
                    <a:pt x="385" y="2"/>
                  </a:lnTo>
                  <a:lnTo>
                    <a:pt x="385" y="8"/>
                  </a:lnTo>
                  <a:lnTo>
                    <a:pt x="382" y="18"/>
                  </a:lnTo>
                  <a:lnTo>
                    <a:pt x="375" y="31"/>
                  </a:lnTo>
                  <a:lnTo>
                    <a:pt x="353" y="74"/>
                  </a:lnTo>
                  <a:lnTo>
                    <a:pt x="337" y="104"/>
                  </a:lnTo>
                  <a:lnTo>
                    <a:pt x="320" y="142"/>
                  </a:lnTo>
                  <a:lnTo>
                    <a:pt x="304" y="186"/>
                  </a:lnTo>
                  <a:lnTo>
                    <a:pt x="286" y="238"/>
                  </a:lnTo>
                  <a:lnTo>
                    <a:pt x="268" y="298"/>
                  </a:lnTo>
                  <a:lnTo>
                    <a:pt x="252" y="368"/>
                  </a:lnTo>
                  <a:lnTo>
                    <a:pt x="221" y="509"/>
                  </a:lnTo>
                  <a:lnTo>
                    <a:pt x="189" y="638"/>
                  </a:lnTo>
                  <a:lnTo>
                    <a:pt x="156" y="756"/>
                  </a:lnTo>
                  <a:lnTo>
                    <a:pt x="121" y="863"/>
                  </a:lnTo>
                  <a:lnTo>
                    <a:pt x="187" y="741"/>
                  </a:lnTo>
                  <a:lnTo>
                    <a:pt x="215" y="695"/>
                  </a:lnTo>
                  <a:lnTo>
                    <a:pt x="243" y="655"/>
                  </a:lnTo>
                  <a:lnTo>
                    <a:pt x="258" y="636"/>
                  </a:lnTo>
                  <a:lnTo>
                    <a:pt x="276" y="618"/>
                  </a:lnTo>
                  <a:lnTo>
                    <a:pt x="295" y="600"/>
                  </a:lnTo>
                  <a:lnTo>
                    <a:pt x="316" y="583"/>
                  </a:lnTo>
                  <a:lnTo>
                    <a:pt x="367" y="545"/>
                  </a:lnTo>
                  <a:lnTo>
                    <a:pt x="434" y="503"/>
                  </a:lnTo>
                  <a:lnTo>
                    <a:pt x="503" y="458"/>
                  </a:lnTo>
                  <a:lnTo>
                    <a:pt x="564" y="416"/>
                  </a:lnTo>
                  <a:lnTo>
                    <a:pt x="615" y="375"/>
                  </a:lnTo>
                  <a:lnTo>
                    <a:pt x="658" y="337"/>
                  </a:lnTo>
                  <a:lnTo>
                    <a:pt x="692" y="304"/>
                  </a:lnTo>
                  <a:lnTo>
                    <a:pt x="720" y="275"/>
                  </a:lnTo>
                  <a:lnTo>
                    <a:pt x="739" y="251"/>
                  </a:lnTo>
                  <a:lnTo>
                    <a:pt x="751" y="233"/>
                  </a:lnTo>
                  <a:lnTo>
                    <a:pt x="759" y="221"/>
                  </a:lnTo>
                  <a:lnTo>
                    <a:pt x="766" y="213"/>
                  </a:lnTo>
                  <a:lnTo>
                    <a:pt x="771" y="209"/>
                  </a:lnTo>
                  <a:lnTo>
                    <a:pt x="776" y="209"/>
                  </a:lnTo>
                  <a:lnTo>
                    <a:pt x="778" y="212"/>
                  </a:lnTo>
                  <a:lnTo>
                    <a:pt x="779" y="218"/>
                  </a:lnTo>
                  <a:lnTo>
                    <a:pt x="778" y="228"/>
                  </a:lnTo>
                  <a:lnTo>
                    <a:pt x="775" y="241"/>
                  </a:lnTo>
                  <a:lnTo>
                    <a:pt x="767" y="263"/>
                  </a:lnTo>
                  <a:lnTo>
                    <a:pt x="752" y="301"/>
                  </a:lnTo>
                  <a:lnTo>
                    <a:pt x="731" y="351"/>
                  </a:lnTo>
                  <a:lnTo>
                    <a:pt x="702" y="409"/>
                  </a:lnTo>
                  <a:lnTo>
                    <a:pt x="666" y="475"/>
                  </a:lnTo>
                  <a:lnTo>
                    <a:pt x="645" y="508"/>
                  </a:lnTo>
                  <a:lnTo>
                    <a:pt x="620" y="543"/>
                  </a:lnTo>
                  <a:lnTo>
                    <a:pt x="595" y="577"/>
                  </a:lnTo>
                  <a:lnTo>
                    <a:pt x="566" y="611"/>
                  </a:lnTo>
                  <a:lnTo>
                    <a:pt x="536" y="645"/>
                  </a:lnTo>
                  <a:lnTo>
                    <a:pt x="503" y="677"/>
                  </a:lnTo>
                  <a:lnTo>
                    <a:pt x="434" y="738"/>
                  </a:lnTo>
                  <a:lnTo>
                    <a:pt x="364" y="798"/>
                  </a:lnTo>
                  <a:lnTo>
                    <a:pt x="297" y="856"/>
                  </a:lnTo>
                  <a:lnTo>
                    <a:pt x="233" y="912"/>
                  </a:lnTo>
                  <a:lnTo>
                    <a:pt x="174" y="968"/>
                  </a:lnTo>
                  <a:lnTo>
                    <a:pt x="147" y="996"/>
                  </a:lnTo>
                  <a:lnTo>
                    <a:pt x="122" y="1023"/>
                  </a:lnTo>
                  <a:lnTo>
                    <a:pt x="100" y="1050"/>
                  </a:lnTo>
                  <a:lnTo>
                    <a:pt x="78" y="1078"/>
                  </a:lnTo>
                  <a:lnTo>
                    <a:pt x="61" y="1105"/>
                  </a:lnTo>
                  <a:lnTo>
                    <a:pt x="46" y="1133"/>
                  </a:lnTo>
                  <a:lnTo>
                    <a:pt x="36" y="1151"/>
                  </a:lnTo>
                  <a:lnTo>
                    <a:pt x="31" y="1156"/>
                  </a:lnTo>
                  <a:lnTo>
                    <a:pt x="26" y="1160"/>
                  </a:lnTo>
                  <a:lnTo>
                    <a:pt x="22" y="1159"/>
                  </a:lnTo>
                  <a:lnTo>
                    <a:pt x="18" y="1154"/>
                  </a:lnTo>
                  <a:lnTo>
                    <a:pt x="16" y="1143"/>
                  </a:lnTo>
                  <a:lnTo>
                    <a:pt x="15" y="1125"/>
                  </a:lnTo>
                  <a:lnTo>
                    <a:pt x="6" y="969"/>
                  </a:lnTo>
                  <a:lnTo>
                    <a:pt x="2" y="846"/>
                  </a:lnTo>
                  <a:lnTo>
                    <a:pt x="0" y="776"/>
                  </a:lnTo>
                  <a:lnTo>
                    <a:pt x="0" y="70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4" name="Freeform 38"/>
            <p:cNvSpPr>
              <a:spLocks/>
            </p:cNvSpPr>
            <p:nvPr/>
          </p:nvSpPr>
          <p:spPr bwMode="auto">
            <a:xfrm>
              <a:off x="602" y="360"/>
              <a:ext cx="86" cy="89"/>
            </a:xfrm>
            <a:custGeom>
              <a:avLst/>
              <a:gdLst>
                <a:gd name="T0" fmla="*/ 5 w 687"/>
                <a:gd name="T1" fmla="*/ 670 h 706"/>
                <a:gd name="T2" fmla="*/ 21 w 687"/>
                <a:gd name="T3" fmla="*/ 608 h 706"/>
                <a:gd name="T4" fmla="*/ 38 w 687"/>
                <a:gd name="T5" fmla="*/ 558 h 706"/>
                <a:gd name="T6" fmla="*/ 61 w 687"/>
                <a:gd name="T7" fmla="*/ 501 h 706"/>
                <a:gd name="T8" fmla="*/ 91 w 687"/>
                <a:gd name="T9" fmla="*/ 439 h 706"/>
                <a:gd name="T10" fmla="*/ 109 w 687"/>
                <a:gd name="T11" fmla="*/ 407 h 706"/>
                <a:gd name="T12" fmla="*/ 129 w 687"/>
                <a:gd name="T13" fmla="*/ 375 h 706"/>
                <a:gd name="T14" fmla="*/ 151 w 687"/>
                <a:gd name="T15" fmla="*/ 344 h 706"/>
                <a:gd name="T16" fmla="*/ 176 w 687"/>
                <a:gd name="T17" fmla="*/ 314 h 706"/>
                <a:gd name="T18" fmla="*/ 202 w 687"/>
                <a:gd name="T19" fmla="*/ 285 h 706"/>
                <a:gd name="T20" fmla="*/ 232 w 687"/>
                <a:gd name="T21" fmla="*/ 257 h 706"/>
                <a:gd name="T22" fmla="*/ 263 w 687"/>
                <a:gd name="T23" fmla="*/ 232 h 706"/>
                <a:gd name="T24" fmla="*/ 294 w 687"/>
                <a:gd name="T25" fmla="*/ 207 h 706"/>
                <a:gd name="T26" fmla="*/ 360 w 687"/>
                <a:gd name="T27" fmla="*/ 162 h 706"/>
                <a:gd name="T28" fmla="*/ 423 w 687"/>
                <a:gd name="T29" fmla="*/ 123 h 706"/>
                <a:gd name="T30" fmla="*/ 484 w 687"/>
                <a:gd name="T31" fmla="*/ 90 h 706"/>
                <a:gd name="T32" fmla="*/ 540 w 687"/>
                <a:gd name="T33" fmla="*/ 61 h 706"/>
                <a:gd name="T34" fmla="*/ 586 w 687"/>
                <a:gd name="T35" fmla="*/ 38 h 706"/>
                <a:gd name="T36" fmla="*/ 649 w 687"/>
                <a:gd name="T37" fmla="*/ 11 h 706"/>
                <a:gd name="T38" fmla="*/ 663 w 687"/>
                <a:gd name="T39" fmla="*/ 4 h 706"/>
                <a:gd name="T40" fmla="*/ 675 w 687"/>
                <a:gd name="T41" fmla="*/ 1 h 706"/>
                <a:gd name="T42" fmla="*/ 683 w 687"/>
                <a:gd name="T43" fmla="*/ 0 h 706"/>
                <a:gd name="T44" fmla="*/ 687 w 687"/>
                <a:gd name="T45" fmla="*/ 2 h 706"/>
                <a:gd name="T46" fmla="*/ 687 w 687"/>
                <a:gd name="T47" fmla="*/ 6 h 706"/>
                <a:gd name="T48" fmla="*/ 685 w 687"/>
                <a:gd name="T49" fmla="*/ 12 h 706"/>
                <a:gd name="T50" fmla="*/ 679 w 687"/>
                <a:gd name="T51" fmla="*/ 21 h 706"/>
                <a:gd name="T52" fmla="*/ 670 w 687"/>
                <a:gd name="T53" fmla="*/ 30 h 706"/>
                <a:gd name="T54" fmla="*/ 634 w 687"/>
                <a:gd name="T55" fmla="*/ 68 h 706"/>
                <a:gd name="T56" fmla="*/ 578 w 687"/>
                <a:gd name="T57" fmla="*/ 137 h 706"/>
                <a:gd name="T58" fmla="*/ 544 w 687"/>
                <a:gd name="T59" fmla="*/ 181 h 706"/>
                <a:gd name="T60" fmla="*/ 510 w 687"/>
                <a:gd name="T61" fmla="*/ 227 h 706"/>
                <a:gd name="T62" fmla="*/ 475 w 687"/>
                <a:gd name="T63" fmla="*/ 277 h 706"/>
                <a:gd name="T64" fmla="*/ 442 w 687"/>
                <a:gd name="T65" fmla="*/ 328 h 706"/>
                <a:gd name="T66" fmla="*/ 411 w 687"/>
                <a:gd name="T67" fmla="*/ 377 h 706"/>
                <a:gd name="T68" fmla="*/ 381 w 687"/>
                <a:gd name="T69" fmla="*/ 419 h 706"/>
                <a:gd name="T70" fmla="*/ 352 w 687"/>
                <a:gd name="T71" fmla="*/ 455 h 706"/>
                <a:gd name="T72" fmla="*/ 324 w 687"/>
                <a:gd name="T73" fmla="*/ 486 h 706"/>
                <a:gd name="T74" fmla="*/ 297 w 687"/>
                <a:gd name="T75" fmla="*/ 511 h 706"/>
                <a:gd name="T76" fmla="*/ 267 w 687"/>
                <a:gd name="T77" fmla="*/ 535 h 706"/>
                <a:gd name="T78" fmla="*/ 237 w 687"/>
                <a:gd name="T79" fmla="*/ 554 h 706"/>
                <a:gd name="T80" fmla="*/ 203 w 687"/>
                <a:gd name="T81" fmla="*/ 571 h 706"/>
                <a:gd name="T82" fmla="*/ 139 w 687"/>
                <a:gd name="T83" fmla="*/ 605 h 706"/>
                <a:gd name="T84" fmla="*/ 87 w 687"/>
                <a:gd name="T85" fmla="*/ 637 h 706"/>
                <a:gd name="T86" fmla="*/ 48 w 687"/>
                <a:gd name="T87" fmla="*/ 666 h 706"/>
                <a:gd name="T88" fmla="*/ 35 w 687"/>
                <a:gd name="T89" fmla="*/ 678 h 706"/>
                <a:gd name="T90" fmla="*/ 26 w 687"/>
                <a:gd name="T91" fmla="*/ 689 h 706"/>
                <a:gd name="T92" fmla="*/ 19 w 687"/>
                <a:gd name="T93" fmla="*/ 698 h 706"/>
                <a:gd name="T94" fmla="*/ 12 w 687"/>
                <a:gd name="T95" fmla="*/ 703 h 706"/>
                <a:gd name="T96" fmla="*/ 7 w 687"/>
                <a:gd name="T97" fmla="*/ 706 h 706"/>
                <a:gd name="T98" fmla="*/ 4 w 687"/>
                <a:gd name="T99" fmla="*/ 704 h 706"/>
                <a:gd name="T100" fmla="*/ 1 w 687"/>
                <a:gd name="T101" fmla="*/ 700 h 706"/>
                <a:gd name="T102" fmla="*/ 0 w 687"/>
                <a:gd name="T103" fmla="*/ 693 h 706"/>
                <a:gd name="T104" fmla="*/ 1 w 687"/>
                <a:gd name="T105" fmla="*/ 683 h 706"/>
                <a:gd name="T106" fmla="*/ 5 w 687"/>
                <a:gd name="T107" fmla="*/ 670 h 7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87"/>
                <a:gd name="T163" fmla="*/ 0 h 706"/>
                <a:gd name="T164" fmla="*/ 687 w 687"/>
                <a:gd name="T165" fmla="*/ 706 h 7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87" h="706">
                  <a:moveTo>
                    <a:pt x="5" y="670"/>
                  </a:moveTo>
                  <a:lnTo>
                    <a:pt x="21" y="608"/>
                  </a:lnTo>
                  <a:lnTo>
                    <a:pt x="38" y="558"/>
                  </a:lnTo>
                  <a:lnTo>
                    <a:pt x="61" y="501"/>
                  </a:lnTo>
                  <a:lnTo>
                    <a:pt x="91" y="439"/>
                  </a:lnTo>
                  <a:lnTo>
                    <a:pt x="109" y="407"/>
                  </a:lnTo>
                  <a:lnTo>
                    <a:pt x="129" y="375"/>
                  </a:lnTo>
                  <a:lnTo>
                    <a:pt x="151" y="344"/>
                  </a:lnTo>
                  <a:lnTo>
                    <a:pt x="176" y="314"/>
                  </a:lnTo>
                  <a:lnTo>
                    <a:pt x="202" y="285"/>
                  </a:lnTo>
                  <a:lnTo>
                    <a:pt x="232" y="257"/>
                  </a:lnTo>
                  <a:lnTo>
                    <a:pt x="263" y="232"/>
                  </a:lnTo>
                  <a:lnTo>
                    <a:pt x="294" y="207"/>
                  </a:lnTo>
                  <a:lnTo>
                    <a:pt x="360" y="162"/>
                  </a:lnTo>
                  <a:lnTo>
                    <a:pt x="423" y="123"/>
                  </a:lnTo>
                  <a:lnTo>
                    <a:pt x="484" y="90"/>
                  </a:lnTo>
                  <a:lnTo>
                    <a:pt x="540" y="61"/>
                  </a:lnTo>
                  <a:lnTo>
                    <a:pt x="586" y="38"/>
                  </a:lnTo>
                  <a:lnTo>
                    <a:pt x="649" y="11"/>
                  </a:lnTo>
                  <a:lnTo>
                    <a:pt x="663" y="4"/>
                  </a:lnTo>
                  <a:lnTo>
                    <a:pt x="675" y="1"/>
                  </a:lnTo>
                  <a:lnTo>
                    <a:pt x="683" y="0"/>
                  </a:lnTo>
                  <a:lnTo>
                    <a:pt x="687" y="2"/>
                  </a:lnTo>
                  <a:lnTo>
                    <a:pt x="687" y="6"/>
                  </a:lnTo>
                  <a:lnTo>
                    <a:pt x="685" y="12"/>
                  </a:lnTo>
                  <a:lnTo>
                    <a:pt x="679" y="21"/>
                  </a:lnTo>
                  <a:lnTo>
                    <a:pt x="670" y="30"/>
                  </a:lnTo>
                  <a:lnTo>
                    <a:pt x="634" y="68"/>
                  </a:lnTo>
                  <a:lnTo>
                    <a:pt x="578" y="137"/>
                  </a:lnTo>
                  <a:lnTo>
                    <a:pt x="544" y="181"/>
                  </a:lnTo>
                  <a:lnTo>
                    <a:pt x="510" y="227"/>
                  </a:lnTo>
                  <a:lnTo>
                    <a:pt x="475" y="277"/>
                  </a:lnTo>
                  <a:lnTo>
                    <a:pt x="442" y="328"/>
                  </a:lnTo>
                  <a:lnTo>
                    <a:pt x="411" y="377"/>
                  </a:lnTo>
                  <a:lnTo>
                    <a:pt x="381" y="419"/>
                  </a:lnTo>
                  <a:lnTo>
                    <a:pt x="352" y="455"/>
                  </a:lnTo>
                  <a:lnTo>
                    <a:pt x="324" y="486"/>
                  </a:lnTo>
                  <a:lnTo>
                    <a:pt x="297" y="511"/>
                  </a:lnTo>
                  <a:lnTo>
                    <a:pt x="267" y="535"/>
                  </a:lnTo>
                  <a:lnTo>
                    <a:pt x="237" y="554"/>
                  </a:lnTo>
                  <a:lnTo>
                    <a:pt x="203" y="571"/>
                  </a:lnTo>
                  <a:lnTo>
                    <a:pt x="139" y="605"/>
                  </a:lnTo>
                  <a:lnTo>
                    <a:pt x="87" y="637"/>
                  </a:lnTo>
                  <a:lnTo>
                    <a:pt x="48" y="666"/>
                  </a:lnTo>
                  <a:lnTo>
                    <a:pt x="35" y="678"/>
                  </a:lnTo>
                  <a:lnTo>
                    <a:pt x="26" y="689"/>
                  </a:lnTo>
                  <a:lnTo>
                    <a:pt x="19" y="698"/>
                  </a:lnTo>
                  <a:lnTo>
                    <a:pt x="12" y="703"/>
                  </a:lnTo>
                  <a:lnTo>
                    <a:pt x="7" y="706"/>
                  </a:lnTo>
                  <a:lnTo>
                    <a:pt x="4" y="704"/>
                  </a:lnTo>
                  <a:lnTo>
                    <a:pt x="1" y="700"/>
                  </a:lnTo>
                  <a:lnTo>
                    <a:pt x="0" y="693"/>
                  </a:lnTo>
                  <a:lnTo>
                    <a:pt x="1" y="683"/>
                  </a:lnTo>
                  <a:lnTo>
                    <a:pt x="5" y="67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5" name="Freeform 39"/>
            <p:cNvSpPr>
              <a:spLocks/>
            </p:cNvSpPr>
            <p:nvPr/>
          </p:nvSpPr>
          <p:spPr bwMode="auto">
            <a:xfrm>
              <a:off x="790" y="929"/>
              <a:ext cx="341" cy="86"/>
            </a:xfrm>
            <a:custGeom>
              <a:avLst/>
              <a:gdLst>
                <a:gd name="T0" fmla="*/ 18 w 2723"/>
                <a:gd name="T1" fmla="*/ 625 h 680"/>
                <a:gd name="T2" fmla="*/ 102 w 2723"/>
                <a:gd name="T3" fmla="*/ 540 h 680"/>
                <a:gd name="T4" fmla="*/ 191 w 2723"/>
                <a:gd name="T5" fmla="*/ 459 h 680"/>
                <a:gd name="T6" fmla="*/ 303 w 2723"/>
                <a:gd name="T7" fmla="*/ 368 h 680"/>
                <a:gd name="T8" fmla="*/ 432 w 2723"/>
                <a:gd name="T9" fmla="*/ 277 h 680"/>
                <a:gd name="T10" fmla="*/ 576 w 2723"/>
                <a:gd name="T11" fmla="*/ 193 h 680"/>
                <a:gd name="T12" fmla="*/ 691 w 2723"/>
                <a:gd name="T13" fmla="*/ 141 h 680"/>
                <a:gd name="T14" fmla="*/ 769 w 2723"/>
                <a:gd name="T15" fmla="*/ 113 h 680"/>
                <a:gd name="T16" fmla="*/ 945 w 2723"/>
                <a:gd name="T17" fmla="*/ 66 h 680"/>
                <a:gd name="T18" fmla="*/ 1119 w 2723"/>
                <a:gd name="T19" fmla="*/ 28 h 680"/>
                <a:gd name="T20" fmla="*/ 1223 w 2723"/>
                <a:gd name="T21" fmla="*/ 10 h 680"/>
                <a:gd name="T22" fmla="*/ 1324 w 2723"/>
                <a:gd name="T23" fmla="*/ 1 h 680"/>
                <a:gd name="T24" fmla="*/ 1425 w 2723"/>
                <a:gd name="T25" fmla="*/ 0 h 680"/>
                <a:gd name="T26" fmla="*/ 1532 w 2723"/>
                <a:gd name="T27" fmla="*/ 9 h 680"/>
                <a:gd name="T28" fmla="*/ 1647 w 2723"/>
                <a:gd name="T29" fmla="*/ 25 h 680"/>
                <a:gd name="T30" fmla="*/ 1842 w 2723"/>
                <a:gd name="T31" fmla="*/ 67 h 680"/>
                <a:gd name="T32" fmla="*/ 2094 w 2723"/>
                <a:gd name="T33" fmla="*/ 125 h 680"/>
                <a:gd name="T34" fmla="*/ 2217 w 2723"/>
                <a:gd name="T35" fmla="*/ 147 h 680"/>
                <a:gd name="T36" fmla="*/ 2338 w 2723"/>
                <a:gd name="T37" fmla="*/ 162 h 680"/>
                <a:gd name="T38" fmla="*/ 2457 w 2723"/>
                <a:gd name="T39" fmla="*/ 164 h 680"/>
                <a:gd name="T40" fmla="*/ 2575 w 2723"/>
                <a:gd name="T41" fmla="*/ 151 h 680"/>
                <a:gd name="T42" fmla="*/ 2689 w 2723"/>
                <a:gd name="T43" fmla="*/ 120 h 680"/>
                <a:gd name="T44" fmla="*/ 2714 w 2723"/>
                <a:gd name="T45" fmla="*/ 115 h 680"/>
                <a:gd name="T46" fmla="*/ 2723 w 2723"/>
                <a:gd name="T47" fmla="*/ 121 h 680"/>
                <a:gd name="T48" fmla="*/ 2719 w 2723"/>
                <a:gd name="T49" fmla="*/ 133 h 680"/>
                <a:gd name="T50" fmla="*/ 2691 w 2723"/>
                <a:gd name="T51" fmla="*/ 166 h 680"/>
                <a:gd name="T52" fmla="*/ 2632 w 2723"/>
                <a:gd name="T53" fmla="*/ 224 h 680"/>
                <a:gd name="T54" fmla="*/ 2566 w 2723"/>
                <a:gd name="T55" fmla="*/ 271 h 680"/>
                <a:gd name="T56" fmla="*/ 2481 w 2723"/>
                <a:gd name="T57" fmla="*/ 305 h 680"/>
                <a:gd name="T58" fmla="*/ 2367 w 2723"/>
                <a:gd name="T59" fmla="*/ 339 h 680"/>
                <a:gd name="T60" fmla="*/ 2234 w 2723"/>
                <a:gd name="T61" fmla="*/ 368 h 680"/>
                <a:gd name="T62" fmla="*/ 2097 w 2723"/>
                <a:gd name="T63" fmla="*/ 389 h 680"/>
                <a:gd name="T64" fmla="*/ 1978 w 2723"/>
                <a:gd name="T65" fmla="*/ 398 h 680"/>
                <a:gd name="T66" fmla="*/ 1855 w 2723"/>
                <a:gd name="T67" fmla="*/ 388 h 680"/>
                <a:gd name="T68" fmla="*/ 1703 w 2723"/>
                <a:gd name="T69" fmla="*/ 354 h 680"/>
                <a:gd name="T70" fmla="*/ 1513 w 2723"/>
                <a:gd name="T71" fmla="*/ 294 h 680"/>
                <a:gd name="T72" fmla="*/ 1351 w 2723"/>
                <a:gd name="T73" fmla="*/ 234 h 680"/>
                <a:gd name="T74" fmla="*/ 1242 w 2723"/>
                <a:gd name="T75" fmla="*/ 197 h 680"/>
                <a:gd name="T76" fmla="*/ 1168 w 2723"/>
                <a:gd name="T77" fmla="*/ 178 h 680"/>
                <a:gd name="T78" fmla="*/ 1088 w 2723"/>
                <a:gd name="T79" fmla="*/ 165 h 680"/>
                <a:gd name="T80" fmla="*/ 1000 w 2723"/>
                <a:gd name="T81" fmla="*/ 157 h 680"/>
                <a:gd name="T82" fmla="*/ 900 w 2723"/>
                <a:gd name="T83" fmla="*/ 157 h 680"/>
                <a:gd name="T84" fmla="*/ 810 w 2723"/>
                <a:gd name="T85" fmla="*/ 166 h 680"/>
                <a:gd name="T86" fmla="*/ 732 w 2723"/>
                <a:gd name="T87" fmla="*/ 187 h 680"/>
                <a:gd name="T88" fmla="*/ 656 w 2723"/>
                <a:gd name="T89" fmla="*/ 223 h 680"/>
                <a:gd name="T90" fmla="*/ 574 w 2723"/>
                <a:gd name="T91" fmla="*/ 279 h 680"/>
                <a:gd name="T92" fmla="*/ 478 w 2723"/>
                <a:gd name="T93" fmla="*/ 358 h 680"/>
                <a:gd name="T94" fmla="*/ 294 w 2723"/>
                <a:gd name="T95" fmla="*/ 527 h 680"/>
                <a:gd name="T96" fmla="*/ 36 w 2723"/>
                <a:gd name="T97" fmla="*/ 654 h 68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23"/>
                <a:gd name="T148" fmla="*/ 0 h 680"/>
                <a:gd name="T149" fmla="*/ 2723 w 2723"/>
                <a:gd name="T150" fmla="*/ 680 h 68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23" h="680">
                  <a:moveTo>
                    <a:pt x="0" y="644"/>
                  </a:moveTo>
                  <a:lnTo>
                    <a:pt x="18" y="625"/>
                  </a:lnTo>
                  <a:lnTo>
                    <a:pt x="67" y="575"/>
                  </a:lnTo>
                  <a:lnTo>
                    <a:pt x="102" y="540"/>
                  </a:lnTo>
                  <a:lnTo>
                    <a:pt x="143" y="501"/>
                  </a:lnTo>
                  <a:lnTo>
                    <a:pt x="191" y="459"/>
                  </a:lnTo>
                  <a:lnTo>
                    <a:pt x="244" y="415"/>
                  </a:lnTo>
                  <a:lnTo>
                    <a:pt x="303" y="368"/>
                  </a:lnTo>
                  <a:lnTo>
                    <a:pt x="365" y="323"/>
                  </a:lnTo>
                  <a:lnTo>
                    <a:pt x="432" y="277"/>
                  </a:lnTo>
                  <a:lnTo>
                    <a:pt x="503" y="234"/>
                  </a:lnTo>
                  <a:lnTo>
                    <a:pt x="576" y="193"/>
                  </a:lnTo>
                  <a:lnTo>
                    <a:pt x="652" y="157"/>
                  </a:lnTo>
                  <a:lnTo>
                    <a:pt x="691" y="141"/>
                  </a:lnTo>
                  <a:lnTo>
                    <a:pt x="729" y="126"/>
                  </a:lnTo>
                  <a:lnTo>
                    <a:pt x="769" y="113"/>
                  </a:lnTo>
                  <a:lnTo>
                    <a:pt x="809" y="102"/>
                  </a:lnTo>
                  <a:lnTo>
                    <a:pt x="945" y="66"/>
                  </a:lnTo>
                  <a:lnTo>
                    <a:pt x="1065" y="39"/>
                  </a:lnTo>
                  <a:lnTo>
                    <a:pt x="1119" y="28"/>
                  </a:lnTo>
                  <a:lnTo>
                    <a:pt x="1172" y="18"/>
                  </a:lnTo>
                  <a:lnTo>
                    <a:pt x="1223" y="10"/>
                  </a:lnTo>
                  <a:lnTo>
                    <a:pt x="1274" y="4"/>
                  </a:lnTo>
                  <a:lnTo>
                    <a:pt x="1324" y="1"/>
                  </a:lnTo>
                  <a:lnTo>
                    <a:pt x="1374" y="0"/>
                  </a:lnTo>
                  <a:lnTo>
                    <a:pt x="1425" y="0"/>
                  </a:lnTo>
                  <a:lnTo>
                    <a:pt x="1478" y="3"/>
                  </a:lnTo>
                  <a:lnTo>
                    <a:pt x="1532" y="9"/>
                  </a:lnTo>
                  <a:lnTo>
                    <a:pt x="1589" y="15"/>
                  </a:lnTo>
                  <a:lnTo>
                    <a:pt x="1647" y="25"/>
                  </a:lnTo>
                  <a:lnTo>
                    <a:pt x="1712" y="37"/>
                  </a:lnTo>
                  <a:lnTo>
                    <a:pt x="1842" y="67"/>
                  </a:lnTo>
                  <a:lnTo>
                    <a:pt x="1969" y="97"/>
                  </a:lnTo>
                  <a:lnTo>
                    <a:pt x="2094" y="125"/>
                  </a:lnTo>
                  <a:lnTo>
                    <a:pt x="2156" y="137"/>
                  </a:lnTo>
                  <a:lnTo>
                    <a:pt x="2217" y="147"/>
                  </a:lnTo>
                  <a:lnTo>
                    <a:pt x="2278" y="155"/>
                  </a:lnTo>
                  <a:lnTo>
                    <a:pt x="2338" y="162"/>
                  </a:lnTo>
                  <a:lnTo>
                    <a:pt x="2398" y="164"/>
                  </a:lnTo>
                  <a:lnTo>
                    <a:pt x="2457" y="164"/>
                  </a:lnTo>
                  <a:lnTo>
                    <a:pt x="2516" y="160"/>
                  </a:lnTo>
                  <a:lnTo>
                    <a:pt x="2575" y="151"/>
                  </a:lnTo>
                  <a:lnTo>
                    <a:pt x="2632" y="137"/>
                  </a:lnTo>
                  <a:lnTo>
                    <a:pt x="2689" y="120"/>
                  </a:lnTo>
                  <a:lnTo>
                    <a:pt x="2708" y="115"/>
                  </a:lnTo>
                  <a:lnTo>
                    <a:pt x="2714" y="115"/>
                  </a:lnTo>
                  <a:lnTo>
                    <a:pt x="2720" y="117"/>
                  </a:lnTo>
                  <a:lnTo>
                    <a:pt x="2723" y="121"/>
                  </a:lnTo>
                  <a:lnTo>
                    <a:pt x="2722" y="126"/>
                  </a:lnTo>
                  <a:lnTo>
                    <a:pt x="2719" y="133"/>
                  </a:lnTo>
                  <a:lnTo>
                    <a:pt x="2712" y="143"/>
                  </a:lnTo>
                  <a:lnTo>
                    <a:pt x="2691" y="166"/>
                  </a:lnTo>
                  <a:lnTo>
                    <a:pt x="2664" y="194"/>
                  </a:lnTo>
                  <a:lnTo>
                    <a:pt x="2632" y="224"/>
                  </a:lnTo>
                  <a:lnTo>
                    <a:pt x="2593" y="255"/>
                  </a:lnTo>
                  <a:lnTo>
                    <a:pt x="2566" y="271"/>
                  </a:lnTo>
                  <a:lnTo>
                    <a:pt x="2528" y="288"/>
                  </a:lnTo>
                  <a:lnTo>
                    <a:pt x="2481" y="305"/>
                  </a:lnTo>
                  <a:lnTo>
                    <a:pt x="2427" y="323"/>
                  </a:lnTo>
                  <a:lnTo>
                    <a:pt x="2367" y="339"/>
                  </a:lnTo>
                  <a:lnTo>
                    <a:pt x="2301" y="355"/>
                  </a:lnTo>
                  <a:lnTo>
                    <a:pt x="2234" y="368"/>
                  </a:lnTo>
                  <a:lnTo>
                    <a:pt x="2164" y="380"/>
                  </a:lnTo>
                  <a:lnTo>
                    <a:pt x="2097" y="389"/>
                  </a:lnTo>
                  <a:lnTo>
                    <a:pt x="2036" y="396"/>
                  </a:lnTo>
                  <a:lnTo>
                    <a:pt x="1978" y="398"/>
                  </a:lnTo>
                  <a:lnTo>
                    <a:pt x="1918" y="396"/>
                  </a:lnTo>
                  <a:lnTo>
                    <a:pt x="1855" y="388"/>
                  </a:lnTo>
                  <a:lnTo>
                    <a:pt x="1785" y="375"/>
                  </a:lnTo>
                  <a:lnTo>
                    <a:pt x="1703" y="354"/>
                  </a:lnTo>
                  <a:lnTo>
                    <a:pt x="1609" y="326"/>
                  </a:lnTo>
                  <a:lnTo>
                    <a:pt x="1513" y="294"/>
                  </a:lnTo>
                  <a:lnTo>
                    <a:pt x="1428" y="263"/>
                  </a:lnTo>
                  <a:lnTo>
                    <a:pt x="1351" y="234"/>
                  </a:lnTo>
                  <a:lnTo>
                    <a:pt x="1278" y="208"/>
                  </a:lnTo>
                  <a:lnTo>
                    <a:pt x="1242" y="197"/>
                  </a:lnTo>
                  <a:lnTo>
                    <a:pt x="1206" y="187"/>
                  </a:lnTo>
                  <a:lnTo>
                    <a:pt x="1168" y="178"/>
                  </a:lnTo>
                  <a:lnTo>
                    <a:pt x="1129" y="171"/>
                  </a:lnTo>
                  <a:lnTo>
                    <a:pt x="1088" y="165"/>
                  </a:lnTo>
                  <a:lnTo>
                    <a:pt x="1046" y="161"/>
                  </a:lnTo>
                  <a:lnTo>
                    <a:pt x="1000" y="157"/>
                  </a:lnTo>
                  <a:lnTo>
                    <a:pt x="951" y="156"/>
                  </a:lnTo>
                  <a:lnTo>
                    <a:pt x="900" y="157"/>
                  </a:lnTo>
                  <a:lnTo>
                    <a:pt x="854" y="161"/>
                  </a:lnTo>
                  <a:lnTo>
                    <a:pt x="810" y="166"/>
                  </a:lnTo>
                  <a:lnTo>
                    <a:pt x="770" y="175"/>
                  </a:lnTo>
                  <a:lnTo>
                    <a:pt x="732" y="187"/>
                  </a:lnTo>
                  <a:lnTo>
                    <a:pt x="694" y="203"/>
                  </a:lnTo>
                  <a:lnTo>
                    <a:pt x="656" y="223"/>
                  </a:lnTo>
                  <a:lnTo>
                    <a:pt x="616" y="248"/>
                  </a:lnTo>
                  <a:lnTo>
                    <a:pt x="574" y="279"/>
                  </a:lnTo>
                  <a:lnTo>
                    <a:pt x="528" y="315"/>
                  </a:lnTo>
                  <a:lnTo>
                    <a:pt x="478" y="358"/>
                  </a:lnTo>
                  <a:lnTo>
                    <a:pt x="424" y="407"/>
                  </a:lnTo>
                  <a:lnTo>
                    <a:pt x="294" y="527"/>
                  </a:lnTo>
                  <a:lnTo>
                    <a:pt x="131" y="680"/>
                  </a:lnTo>
                  <a:lnTo>
                    <a:pt x="36" y="654"/>
                  </a:lnTo>
                  <a:lnTo>
                    <a:pt x="0" y="6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6" name="Freeform 40"/>
            <p:cNvSpPr>
              <a:spLocks/>
            </p:cNvSpPr>
            <p:nvPr/>
          </p:nvSpPr>
          <p:spPr bwMode="auto">
            <a:xfrm>
              <a:off x="1025" y="825"/>
              <a:ext cx="181" cy="114"/>
            </a:xfrm>
            <a:custGeom>
              <a:avLst/>
              <a:gdLst>
                <a:gd name="T0" fmla="*/ 137 w 1449"/>
                <a:gd name="T1" fmla="*/ 841 h 914"/>
                <a:gd name="T2" fmla="*/ 272 w 1449"/>
                <a:gd name="T3" fmla="*/ 869 h 914"/>
                <a:gd name="T4" fmla="*/ 389 w 1449"/>
                <a:gd name="T5" fmla="*/ 900 h 914"/>
                <a:gd name="T6" fmla="*/ 466 w 1449"/>
                <a:gd name="T7" fmla="*/ 912 h 914"/>
                <a:gd name="T8" fmla="*/ 546 w 1449"/>
                <a:gd name="T9" fmla="*/ 914 h 914"/>
                <a:gd name="T10" fmla="*/ 684 w 1449"/>
                <a:gd name="T11" fmla="*/ 903 h 914"/>
                <a:gd name="T12" fmla="*/ 847 w 1449"/>
                <a:gd name="T13" fmla="*/ 878 h 914"/>
                <a:gd name="T14" fmla="*/ 933 w 1449"/>
                <a:gd name="T15" fmla="*/ 853 h 914"/>
                <a:gd name="T16" fmla="*/ 990 w 1449"/>
                <a:gd name="T17" fmla="*/ 830 h 914"/>
                <a:gd name="T18" fmla="*/ 1046 w 1449"/>
                <a:gd name="T19" fmla="*/ 797 h 914"/>
                <a:gd name="T20" fmla="*/ 1100 w 1449"/>
                <a:gd name="T21" fmla="*/ 755 h 914"/>
                <a:gd name="T22" fmla="*/ 1179 w 1449"/>
                <a:gd name="T23" fmla="*/ 675 h 914"/>
                <a:gd name="T24" fmla="*/ 1281 w 1449"/>
                <a:gd name="T25" fmla="*/ 558 h 914"/>
                <a:gd name="T26" fmla="*/ 1402 w 1449"/>
                <a:gd name="T27" fmla="*/ 411 h 914"/>
                <a:gd name="T28" fmla="*/ 1445 w 1449"/>
                <a:gd name="T29" fmla="*/ 349 h 914"/>
                <a:gd name="T30" fmla="*/ 1449 w 1449"/>
                <a:gd name="T31" fmla="*/ 334 h 914"/>
                <a:gd name="T32" fmla="*/ 1443 w 1449"/>
                <a:gd name="T33" fmla="*/ 331 h 914"/>
                <a:gd name="T34" fmla="*/ 1428 w 1449"/>
                <a:gd name="T35" fmla="*/ 338 h 914"/>
                <a:gd name="T36" fmla="*/ 1400 w 1449"/>
                <a:gd name="T37" fmla="*/ 363 h 914"/>
                <a:gd name="T38" fmla="*/ 1346 w 1449"/>
                <a:gd name="T39" fmla="*/ 405 h 914"/>
                <a:gd name="T40" fmla="*/ 1257 w 1449"/>
                <a:gd name="T41" fmla="*/ 455 h 914"/>
                <a:gd name="T42" fmla="*/ 1197 w 1449"/>
                <a:gd name="T43" fmla="*/ 480 h 914"/>
                <a:gd name="T44" fmla="*/ 1126 w 1449"/>
                <a:gd name="T45" fmla="*/ 503 h 914"/>
                <a:gd name="T46" fmla="*/ 1044 w 1449"/>
                <a:gd name="T47" fmla="*/ 522 h 914"/>
                <a:gd name="T48" fmla="*/ 886 w 1449"/>
                <a:gd name="T49" fmla="*/ 555 h 914"/>
                <a:gd name="T50" fmla="*/ 754 w 1449"/>
                <a:gd name="T51" fmla="*/ 594 h 914"/>
                <a:gd name="T52" fmla="*/ 627 w 1449"/>
                <a:gd name="T53" fmla="*/ 644 h 914"/>
                <a:gd name="T54" fmla="*/ 488 w 1449"/>
                <a:gd name="T55" fmla="*/ 712 h 914"/>
                <a:gd name="T56" fmla="*/ 414 w 1449"/>
                <a:gd name="T57" fmla="*/ 748 h 914"/>
                <a:gd name="T58" fmla="*/ 331 w 1449"/>
                <a:gd name="T59" fmla="*/ 776 h 914"/>
                <a:gd name="T60" fmla="*/ 242 w 1449"/>
                <a:gd name="T61" fmla="*/ 791 h 914"/>
                <a:gd name="T62" fmla="*/ 150 w 1449"/>
                <a:gd name="T63" fmla="*/ 789 h 914"/>
                <a:gd name="T64" fmla="*/ 226 w 1449"/>
                <a:gd name="T65" fmla="*/ 749 h 914"/>
                <a:gd name="T66" fmla="*/ 329 w 1449"/>
                <a:gd name="T67" fmla="*/ 704 h 914"/>
                <a:gd name="T68" fmla="*/ 383 w 1449"/>
                <a:gd name="T69" fmla="*/ 671 h 914"/>
                <a:gd name="T70" fmla="*/ 445 w 1449"/>
                <a:gd name="T71" fmla="*/ 628 h 914"/>
                <a:gd name="T72" fmla="*/ 504 w 1449"/>
                <a:gd name="T73" fmla="*/ 577 h 914"/>
                <a:gd name="T74" fmla="*/ 560 w 1449"/>
                <a:gd name="T75" fmla="*/ 516 h 914"/>
                <a:gd name="T76" fmla="*/ 611 w 1449"/>
                <a:gd name="T77" fmla="*/ 443 h 914"/>
                <a:gd name="T78" fmla="*/ 653 w 1449"/>
                <a:gd name="T79" fmla="*/ 359 h 914"/>
                <a:gd name="T80" fmla="*/ 684 w 1449"/>
                <a:gd name="T81" fmla="*/ 277 h 914"/>
                <a:gd name="T82" fmla="*/ 704 w 1449"/>
                <a:gd name="T83" fmla="*/ 205 h 914"/>
                <a:gd name="T84" fmla="*/ 713 w 1449"/>
                <a:gd name="T85" fmla="*/ 152 h 914"/>
                <a:gd name="T86" fmla="*/ 714 w 1449"/>
                <a:gd name="T87" fmla="*/ 82 h 914"/>
                <a:gd name="T88" fmla="*/ 717 w 1449"/>
                <a:gd name="T89" fmla="*/ 44 h 914"/>
                <a:gd name="T90" fmla="*/ 726 w 1449"/>
                <a:gd name="T91" fmla="*/ 15 h 914"/>
                <a:gd name="T92" fmla="*/ 724 w 1449"/>
                <a:gd name="T93" fmla="*/ 3 h 914"/>
                <a:gd name="T94" fmla="*/ 716 w 1449"/>
                <a:gd name="T95" fmla="*/ 1 h 914"/>
                <a:gd name="T96" fmla="*/ 701 w 1449"/>
                <a:gd name="T97" fmla="*/ 14 h 914"/>
                <a:gd name="T98" fmla="*/ 634 w 1449"/>
                <a:gd name="T99" fmla="*/ 90 h 914"/>
                <a:gd name="T100" fmla="*/ 554 w 1449"/>
                <a:gd name="T101" fmla="*/ 166 h 914"/>
                <a:gd name="T102" fmla="*/ 462 w 1449"/>
                <a:gd name="T103" fmla="*/ 243 h 914"/>
                <a:gd name="T104" fmla="*/ 403 w 1449"/>
                <a:gd name="T105" fmla="*/ 301 h 914"/>
                <a:gd name="T106" fmla="*/ 347 w 1449"/>
                <a:gd name="T107" fmla="*/ 369 h 914"/>
                <a:gd name="T108" fmla="*/ 296 w 1449"/>
                <a:gd name="T109" fmla="*/ 456 h 914"/>
                <a:gd name="T110" fmla="*/ 239 w 1449"/>
                <a:gd name="T111" fmla="*/ 579 h 914"/>
                <a:gd name="T112" fmla="*/ 201 w 1449"/>
                <a:gd name="T113" fmla="*/ 644 h 914"/>
                <a:gd name="T114" fmla="*/ 148 w 1449"/>
                <a:gd name="T115" fmla="*/ 706 h 914"/>
                <a:gd name="T116" fmla="*/ 41 w 1449"/>
                <a:gd name="T117" fmla="*/ 790 h 914"/>
                <a:gd name="T118" fmla="*/ 6 w 1449"/>
                <a:gd name="T119" fmla="*/ 821 h 914"/>
                <a:gd name="T120" fmla="*/ 0 w 1449"/>
                <a:gd name="T121" fmla="*/ 832 h 914"/>
                <a:gd name="T122" fmla="*/ 12 w 1449"/>
                <a:gd name="T123" fmla="*/ 837 h 914"/>
                <a:gd name="T124" fmla="*/ 92 w 1449"/>
                <a:gd name="T125" fmla="*/ 838 h 9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49"/>
                <a:gd name="T190" fmla="*/ 0 h 914"/>
                <a:gd name="T191" fmla="*/ 1449 w 1449"/>
                <a:gd name="T192" fmla="*/ 914 h 9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49" h="914">
                  <a:moveTo>
                    <a:pt x="92" y="838"/>
                  </a:moveTo>
                  <a:lnTo>
                    <a:pt x="137" y="841"/>
                  </a:lnTo>
                  <a:lnTo>
                    <a:pt x="199" y="852"/>
                  </a:lnTo>
                  <a:lnTo>
                    <a:pt x="272" y="869"/>
                  </a:lnTo>
                  <a:lnTo>
                    <a:pt x="350" y="890"/>
                  </a:lnTo>
                  <a:lnTo>
                    <a:pt x="389" y="900"/>
                  </a:lnTo>
                  <a:lnTo>
                    <a:pt x="427" y="908"/>
                  </a:lnTo>
                  <a:lnTo>
                    <a:pt x="466" y="912"/>
                  </a:lnTo>
                  <a:lnTo>
                    <a:pt x="505" y="914"/>
                  </a:lnTo>
                  <a:lnTo>
                    <a:pt x="546" y="914"/>
                  </a:lnTo>
                  <a:lnTo>
                    <a:pt x="589" y="912"/>
                  </a:lnTo>
                  <a:lnTo>
                    <a:pt x="684" y="903"/>
                  </a:lnTo>
                  <a:lnTo>
                    <a:pt x="790" y="889"/>
                  </a:lnTo>
                  <a:lnTo>
                    <a:pt x="847" y="878"/>
                  </a:lnTo>
                  <a:lnTo>
                    <a:pt x="904" y="863"/>
                  </a:lnTo>
                  <a:lnTo>
                    <a:pt x="933" y="853"/>
                  </a:lnTo>
                  <a:lnTo>
                    <a:pt x="961" y="842"/>
                  </a:lnTo>
                  <a:lnTo>
                    <a:pt x="990" y="830"/>
                  </a:lnTo>
                  <a:lnTo>
                    <a:pt x="1018" y="815"/>
                  </a:lnTo>
                  <a:lnTo>
                    <a:pt x="1046" y="797"/>
                  </a:lnTo>
                  <a:lnTo>
                    <a:pt x="1074" y="778"/>
                  </a:lnTo>
                  <a:lnTo>
                    <a:pt x="1100" y="755"/>
                  </a:lnTo>
                  <a:lnTo>
                    <a:pt x="1127" y="730"/>
                  </a:lnTo>
                  <a:lnTo>
                    <a:pt x="1179" y="675"/>
                  </a:lnTo>
                  <a:lnTo>
                    <a:pt x="1231" y="616"/>
                  </a:lnTo>
                  <a:lnTo>
                    <a:pt x="1281" y="558"/>
                  </a:lnTo>
                  <a:lnTo>
                    <a:pt x="1328" y="503"/>
                  </a:lnTo>
                  <a:lnTo>
                    <a:pt x="1402" y="411"/>
                  </a:lnTo>
                  <a:lnTo>
                    <a:pt x="1439" y="359"/>
                  </a:lnTo>
                  <a:lnTo>
                    <a:pt x="1445" y="349"/>
                  </a:lnTo>
                  <a:lnTo>
                    <a:pt x="1449" y="341"/>
                  </a:lnTo>
                  <a:lnTo>
                    <a:pt x="1449" y="334"/>
                  </a:lnTo>
                  <a:lnTo>
                    <a:pt x="1447" y="331"/>
                  </a:lnTo>
                  <a:lnTo>
                    <a:pt x="1443" y="331"/>
                  </a:lnTo>
                  <a:lnTo>
                    <a:pt x="1437" y="333"/>
                  </a:lnTo>
                  <a:lnTo>
                    <a:pt x="1428" y="338"/>
                  </a:lnTo>
                  <a:lnTo>
                    <a:pt x="1417" y="348"/>
                  </a:lnTo>
                  <a:lnTo>
                    <a:pt x="1400" y="363"/>
                  </a:lnTo>
                  <a:lnTo>
                    <a:pt x="1377" y="382"/>
                  </a:lnTo>
                  <a:lnTo>
                    <a:pt x="1346" y="405"/>
                  </a:lnTo>
                  <a:lnTo>
                    <a:pt x="1306" y="429"/>
                  </a:lnTo>
                  <a:lnTo>
                    <a:pt x="1257" y="455"/>
                  </a:lnTo>
                  <a:lnTo>
                    <a:pt x="1228" y="468"/>
                  </a:lnTo>
                  <a:lnTo>
                    <a:pt x="1197" y="480"/>
                  </a:lnTo>
                  <a:lnTo>
                    <a:pt x="1162" y="492"/>
                  </a:lnTo>
                  <a:lnTo>
                    <a:pt x="1126" y="503"/>
                  </a:lnTo>
                  <a:lnTo>
                    <a:pt x="1087" y="513"/>
                  </a:lnTo>
                  <a:lnTo>
                    <a:pt x="1044" y="522"/>
                  </a:lnTo>
                  <a:lnTo>
                    <a:pt x="961" y="538"/>
                  </a:lnTo>
                  <a:lnTo>
                    <a:pt x="886" y="555"/>
                  </a:lnTo>
                  <a:lnTo>
                    <a:pt x="818" y="573"/>
                  </a:lnTo>
                  <a:lnTo>
                    <a:pt x="754" y="594"/>
                  </a:lnTo>
                  <a:lnTo>
                    <a:pt x="691" y="616"/>
                  </a:lnTo>
                  <a:lnTo>
                    <a:pt x="627" y="644"/>
                  </a:lnTo>
                  <a:lnTo>
                    <a:pt x="561" y="675"/>
                  </a:lnTo>
                  <a:lnTo>
                    <a:pt x="488" y="712"/>
                  </a:lnTo>
                  <a:lnTo>
                    <a:pt x="453" y="731"/>
                  </a:lnTo>
                  <a:lnTo>
                    <a:pt x="414" y="748"/>
                  </a:lnTo>
                  <a:lnTo>
                    <a:pt x="373" y="763"/>
                  </a:lnTo>
                  <a:lnTo>
                    <a:pt x="331" y="776"/>
                  </a:lnTo>
                  <a:lnTo>
                    <a:pt x="288" y="786"/>
                  </a:lnTo>
                  <a:lnTo>
                    <a:pt x="242" y="791"/>
                  </a:lnTo>
                  <a:lnTo>
                    <a:pt x="196" y="792"/>
                  </a:lnTo>
                  <a:lnTo>
                    <a:pt x="150" y="789"/>
                  </a:lnTo>
                  <a:lnTo>
                    <a:pt x="192" y="766"/>
                  </a:lnTo>
                  <a:lnTo>
                    <a:pt x="226" y="749"/>
                  </a:lnTo>
                  <a:lnTo>
                    <a:pt x="281" y="725"/>
                  </a:lnTo>
                  <a:lnTo>
                    <a:pt x="329" y="704"/>
                  </a:lnTo>
                  <a:lnTo>
                    <a:pt x="354" y="689"/>
                  </a:lnTo>
                  <a:lnTo>
                    <a:pt x="383" y="671"/>
                  </a:lnTo>
                  <a:lnTo>
                    <a:pt x="414" y="651"/>
                  </a:lnTo>
                  <a:lnTo>
                    <a:pt x="445" y="628"/>
                  </a:lnTo>
                  <a:lnTo>
                    <a:pt x="475" y="604"/>
                  </a:lnTo>
                  <a:lnTo>
                    <a:pt x="504" y="577"/>
                  </a:lnTo>
                  <a:lnTo>
                    <a:pt x="532" y="548"/>
                  </a:lnTo>
                  <a:lnTo>
                    <a:pt x="560" y="516"/>
                  </a:lnTo>
                  <a:lnTo>
                    <a:pt x="585" y="482"/>
                  </a:lnTo>
                  <a:lnTo>
                    <a:pt x="611" y="443"/>
                  </a:lnTo>
                  <a:lnTo>
                    <a:pt x="633" y="402"/>
                  </a:lnTo>
                  <a:lnTo>
                    <a:pt x="653" y="359"/>
                  </a:lnTo>
                  <a:lnTo>
                    <a:pt x="669" y="318"/>
                  </a:lnTo>
                  <a:lnTo>
                    <a:pt x="684" y="277"/>
                  </a:lnTo>
                  <a:lnTo>
                    <a:pt x="695" y="240"/>
                  </a:lnTo>
                  <a:lnTo>
                    <a:pt x="704" y="205"/>
                  </a:lnTo>
                  <a:lnTo>
                    <a:pt x="709" y="175"/>
                  </a:lnTo>
                  <a:lnTo>
                    <a:pt x="713" y="152"/>
                  </a:lnTo>
                  <a:lnTo>
                    <a:pt x="715" y="113"/>
                  </a:lnTo>
                  <a:lnTo>
                    <a:pt x="714" y="82"/>
                  </a:lnTo>
                  <a:lnTo>
                    <a:pt x="715" y="56"/>
                  </a:lnTo>
                  <a:lnTo>
                    <a:pt x="717" y="44"/>
                  </a:lnTo>
                  <a:lnTo>
                    <a:pt x="720" y="34"/>
                  </a:lnTo>
                  <a:lnTo>
                    <a:pt x="726" y="15"/>
                  </a:lnTo>
                  <a:lnTo>
                    <a:pt x="726" y="8"/>
                  </a:lnTo>
                  <a:lnTo>
                    <a:pt x="724" y="3"/>
                  </a:lnTo>
                  <a:lnTo>
                    <a:pt x="722" y="0"/>
                  </a:lnTo>
                  <a:lnTo>
                    <a:pt x="716" y="1"/>
                  </a:lnTo>
                  <a:lnTo>
                    <a:pt x="709" y="5"/>
                  </a:lnTo>
                  <a:lnTo>
                    <a:pt x="701" y="14"/>
                  </a:lnTo>
                  <a:lnTo>
                    <a:pt x="674" y="46"/>
                  </a:lnTo>
                  <a:lnTo>
                    <a:pt x="634" y="90"/>
                  </a:lnTo>
                  <a:lnTo>
                    <a:pt x="583" y="141"/>
                  </a:lnTo>
                  <a:lnTo>
                    <a:pt x="554" y="166"/>
                  </a:lnTo>
                  <a:lnTo>
                    <a:pt x="524" y="192"/>
                  </a:lnTo>
                  <a:lnTo>
                    <a:pt x="462" y="243"/>
                  </a:lnTo>
                  <a:lnTo>
                    <a:pt x="433" y="271"/>
                  </a:lnTo>
                  <a:lnTo>
                    <a:pt x="403" y="301"/>
                  </a:lnTo>
                  <a:lnTo>
                    <a:pt x="375" y="333"/>
                  </a:lnTo>
                  <a:lnTo>
                    <a:pt x="347" y="369"/>
                  </a:lnTo>
                  <a:lnTo>
                    <a:pt x="322" y="409"/>
                  </a:lnTo>
                  <a:lnTo>
                    <a:pt x="296" y="456"/>
                  </a:lnTo>
                  <a:lnTo>
                    <a:pt x="255" y="543"/>
                  </a:lnTo>
                  <a:lnTo>
                    <a:pt x="239" y="579"/>
                  </a:lnTo>
                  <a:lnTo>
                    <a:pt x="221" y="613"/>
                  </a:lnTo>
                  <a:lnTo>
                    <a:pt x="201" y="644"/>
                  </a:lnTo>
                  <a:lnTo>
                    <a:pt x="178" y="675"/>
                  </a:lnTo>
                  <a:lnTo>
                    <a:pt x="148" y="706"/>
                  </a:lnTo>
                  <a:lnTo>
                    <a:pt x="109" y="738"/>
                  </a:lnTo>
                  <a:lnTo>
                    <a:pt x="41" y="790"/>
                  </a:lnTo>
                  <a:lnTo>
                    <a:pt x="19" y="808"/>
                  </a:lnTo>
                  <a:lnTo>
                    <a:pt x="6" y="821"/>
                  </a:lnTo>
                  <a:lnTo>
                    <a:pt x="0" y="829"/>
                  </a:lnTo>
                  <a:lnTo>
                    <a:pt x="0" y="832"/>
                  </a:lnTo>
                  <a:lnTo>
                    <a:pt x="2" y="835"/>
                  </a:lnTo>
                  <a:lnTo>
                    <a:pt x="12" y="837"/>
                  </a:lnTo>
                  <a:lnTo>
                    <a:pt x="30" y="838"/>
                  </a:lnTo>
                  <a:lnTo>
                    <a:pt x="92" y="8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7" name="Freeform 41"/>
            <p:cNvSpPr>
              <a:spLocks/>
            </p:cNvSpPr>
            <p:nvPr/>
          </p:nvSpPr>
          <p:spPr bwMode="auto">
            <a:xfrm>
              <a:off x="1113" y="761"/>
              <a:ext cx="138" cy="130"/>
            </a:xfrm>
            <a:custGeom>
              <a:avLst/>
              <a:gdLst>
                <a:gd name="T0" fmla="*/ 231 w 1101"/>
                <a:gd name="T1" fmla="*/ 971 h 1046"/>
                <a:gd name="T2" fmla="*/ 486 w 1101"/>
                <a:gd name="T3" fmla="*/ 882 h 1046"/>
                <a:gd name="T4" fmla="*/ 592 w 1101"/>
                <a:gd name="T5" fmla="*/ 836 h 1046"/>
                <a:gd name="T6" fmla="*/ 681 w 1101"/>
                <a:gd name="T7" fmla="*/ 785 h 1046"/>
                <a:gd name="T8" fmla="*/ 741 w 1101"/>
                <a:gd name="T9" fmla="*/ 741 h 1046"/>
                <a:gd name="T10" fmla="*/ 797 w 1101"/>
                <a:gd name="T11" fmla="*/ 689 h 1046"/>
                <a:gd name="T12" fmla="*/ 849 w 1101"/>
                <a:gd name="T13" fmla="*/ 627 h 1046"/>
                <a:gd name="T14" fmla="*/ 895 w 1101"/>
                <a:gd name="T15" fmla="*/ 555 h 1046"/>
                <a:gd name="T16" fmla="*/ 983 w 1101"/>
                <a:gd name="T17" fmla="*/ 361 h 1046"/>
                <a:gd name="T18" fmla="*/ 1060 w 1101"/>
                <a:gd name="T19" fmla="*/ 184 h 1046"/>
                <a:gd name="T20" fmla="*/ 1090 w 1101"/>
                <a:gd name="T21" fmla="*/ 105 h 1046"/>
                <a:gd name="T22" fmla="*/ 1101 w 1101"/>
                <a:gd name="T23" fmla="*/ 43 h 1046"/>
                <a:gd name="T24" fmla="*/ 1099 w 1101"/>
                <a:gd name="T25" fmla="*/ 14 h 1046"/>
                <a:gd name="T26" fmla="*/ 1092 w 1101"/>
                <a:gd name="T27" fmla="*/ 3 h 1046"/>
                <a:gd name="T28" fmla="*/ 1085 w 1101"/>
                <a:gd name="T29" fmla="*/ 1 h 1046"/>
                <a:gd name="T30" fmla="*/ 1050 w 1101"/>
                <a:gd name="T31" fmla="*/ 51 h 1046"/>
                <a:gd name="T32" fmla="*/ 941 w 1101"/>
                <a:gd name="T33" fmla="*/ 201 h 1046"/>
                <a:gd name="T34" fmla="*/ 852 w 1101"/>
                <a:gd name="T35" fmla="*/ 305 h 1046"/>
                <a:gd name="T36" fmla="*/ 808 w 1101"/>
                <a:gd name="T37" fmla="*/ 346 h 1046"/>
                <a:gd name="T38" fmla="*/ 719 w 1101"/>
                <a:gd name="T39" fmla="*/ 415 h 1046"/>
                <a:gd name="T40" fmla="*/ 543 w 1101"/>
                <a:gd name="T41" fmla="*/ 539 h 1046"/>
                <a:gd name="T42" fmla="*/ 473 w 1101"/>
                <a:gd name="T43" fmla="*/ 595 h 1046"/>
                <a:gd name="T44" fmla="*/ 355 w 1101"/>
                <a:gd name="T45" fmla="*/ 708 h 1046"/>
                <a:gd name="T46" fmla="*/ 223 w 1101"/>
                <a:gd name="T47" fmla="*/ 845 h 1046"/>
                <a:gd name="T48" fmla="*/ 180 w 1101"/>
                <a:gd name="T49" fmla="*/ 882 h 1046"/>
                <a:gd name="T50" fmla="*/ 137 w 1101"/>
                <a:gd name="T51" fmla="*/ 910 h 1046"/>
                <a:gd name="T52" fmla="*/ 188 w 1101"/>
                <a:gd name="T53" fmla="*/ 823 h 1046"/>
                <a:gd name="T54" fmla="*/ 328 w 1101"/>
                <a:gd name="T55" fmla="*/ 612 h 1046"/>
                <a:gd name="T56" fmla="*/ 362 w 1101"/>
                <a:gd name="T57" fmla="*/ 551 h 1046"/>
                <a:gd name="T58" fmla="*/ 386 w 1101"/>
                <a:gd name="T59" fmla="*/ 482 h 1046"/>
                <a:gd name="T60" fmla="*/ 395 w 1101"/>
                <a:gd name="T61" fmla="*/ 424 h 1046"/>
                <a:gd name="T62" fmla="*/ 393 w 1101"/>
                <a:gd name="T63" fmla="*/ 203 h 1046"/>
                <a:gd name="T64" fmla="*/ 386 w 1101"/>
                <a:gd name="T65" fmla="*/ 55 h 1046"/>
                <a:gd name="T66" fmla="*/ 382 w 1101"/>
                <a:gd name="T67" fmla="*/ 48 h 1046"/>
                <a:gd name="T68" fmla="*/ 375 w 1101"/>
                <a:gd name="T69" fmla="*/ 50 h 1046"/>
                <a:gd name="T70" fmla="*/ 336 w 1101"/>
                <a:gd name="T71" fmla="*/ 97 h 1046"/>
                <a:gd name="T72" fmla="*/ 268 w 1101"/>
                <a:gd name="T73" fmla="*/ 190 h 1046"/>
                <a:gd name="T74" fmla="*/ 217 w 1101"/>
                <a:gd name="T75" fmla="*/ 269 h 1046"/>
                <a:gd name="T76" fmla="*/ 173 w 1101"/>
                <a:gd name="T77" fmla="*/ 352 h 1046"/>
                <a:gd name="T78" fmla="*/ 140 w 1101"/>
                <a:gd name="T79" fmla="*/ 436 h 1046"/>
                <a:gd name="T80" fmla="*/ 117 w 1101"/>
                <a:gd name="T81" fmla="*/ 513 h 1046"/>
                <a:gd name="T82" fmla="*/ 104 w 1101"/>
                <a:gd name="T83" fmla="*/ 573 h 1046"/>
                <a:gd name="T84" fmla="*/ 101 w 1101"/>
                <a:gd name="T85" fmla="*/ 679 h 1046"/>
                <a:gd name="T86" fmla="*/ 91 w 1101"/>
                <a:gd name="T87" fmla="*/ 770 h 1046"/>
                <a:gd name="T88" fmla="*/ 53 w 1101"/>
                <a:gd name="T89" fmla="*/ 897 h 1046"/>
                <a:gd name="T90" fmla="*/ 10 w 1101"/>
                <a:gd name="T91" fmla="*/ 1016 h 1046"/>
                <a:gd name="T92" fmla="*/ 0 w 1101"/>
                <a:gd name="T93" fmla="*/ 1043 h 1046"/>
                <a:gd name="T94" fmla="*/ 7 w 1101"/>
                <a:gd name="T95" fmla="*/ 1046 h 1046"/>
                <a:gd name="T96" fmla="*/ 42 w 1101"/>
                <a:gd name="T97" fmla="*/ 1032 h 10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1"/>
                <a:gd name="T148" fmla="*/ 0 h 1046"/>
                <a:gd name="T149" fmla="*/ 1101 w 1101"/>
                <a:gd name="T150" fmla="*/ 1046 h 10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1" h="1046">
                  <a:moveTo>
                    <a:pt x="42" y="1032"/>
                  </a:moveTo>
                  <a:lnTo>
                    <a:pt x="231" y="971"/>
                  </a:lnTo>
                  <a:lnTo>
                    <a:pt x="370" y="925"/>
                  </a:lnTo>
                  <a:lnTo>
                    <a:pt x="486" y="882"/>
                  </a:lnTo>
                  <a:lnTo>
                    <a:pt x="536" y="862"/>
                  </a:lnTo>
                  <a:lnTo>
                    <a:pt x="592" y="836"/>
                  </a:lnTo>
                  <a:lnTo>
                    <a:pt x="651" y="804"/>
                  </a:lnTo>
                  <a:lnTo>
                    <a:pt x="681" y="785"/>
                  </a:lnTo>
                  <a:lnTo>
                    <a:pt x="711" y="764"/>
                  </a:lnTo>
                  <a:lnTo>
                    <a:pt x="741" y="741"/>
                  </a:lnTo>
                  <a:lnTo>
                    <a:pt x="769" y="716"/>
                  </a:lnTo>
                  <a:lnTo>
                    <a:pt x="797" y="689"/>
                  </a:lnTo>
                  <a:lnTo>
                    <a:pt x="824" y="659"/>
                  </a:lnTo>
                  <a:lnTo>
                    <a:pt x="849" y="627"/>
                  </a:lnTo>
                  <a:lnTo>
                    <a:pt x="874" y="593"/>
                  </a:lnTo>
                  <a:lnTo>
                    <a:pt x="895" y="555"/>
                  </a:lnTo>
                  <a:lnTo>
                    <a:pt x="915" y="515"/>
                  </a:lnTo>
                  <a:lnTo>
                    <a:pt x="983" y="361"/>
                  </a:lnTo>
                  <a:lnTo>
                    <a:pt x="1039" y="236"/>
                  </a:lnTo>
                  <a:lnTo>
                    <a:pt x="1060" y="184"/>
                  </a:lnTo>
                  <a:lnTo>
                    <a:pt x="1078" y="141"/>
                  </a:lnTo>
                  <a:lnTo>
                    <a:pt x="1090" y="105"/>
                  </a:lnTo>
                  <a:lnTo>
                    <a:pt x="1097" y="79"/>
                  </a:lnTo>
                  <a:lnTo>
                    <a:pt x="1101" y="43"/>
                  </a:lnTo>
                  <a:lnTo>
                    <a:pt x="1101" y="24"/>
                  </a:lnTo>
                  <a:lnTo>
                    <a:pt x="1099" y="14"/>
                  </a:lnTo>
                  <a:lnTo>
                    <a:pt x="1096" y="8"/>
                  </a:lnTo>
                  <a:lnTo>
                    <a:pt x="1092" y="3"/>
                  </a:lnTo>
                  <a:lnTo>
                    <a:pt x="1089" y="0"/>
                  </a:lnTo>
                  <a:lnTo>
                    <a:pt x="1085" y="1"/>
                  </a:lnTo>
                  <a:lnTo>
                    <a:pt x="1080" y="7"/>
                  </a:lnTo>
                  <a:lnTo>
                    <a:pt x="1050" y="51"/>
                  </a:lnTo>
                  <a:lnTo>
                    <a:pt x="984" y="145"/>
                  </a:lnTo>
                  <a:lnTo>
                    <a:pt x="941" y="201"/>
                  </a:lnTo>
                  <a:lnTo>
                    <a:pt x="897" y="255"/>
                  </a:lnTo>
                  <a:lnTo>
                    <a:pt x="852" y="305"/>
                  </a:lnTo>
                  <a:lnTo>
                    <a:pt x="829" y="327"/>
                  </a:lnTo>
                  <a:lnTo>
                    <a:pt x="808" y="346"/>
                  </a:lnTo>
                  <a:lnTo>
                    <a:pt x="765" y="382"/>
                  </a:lnTo>
                  <a:lnTo>
                    <a:pt x="719" y="415"/>
                  </a:lnTo>
                  <a:lnTo>
                    <a:pt x="628" y="480"/>
                  </a:lnTo>
                  <a:lnTo>
                    <a:pt x="543" y="539"/>
                  </a:lnTo>
                  <a:lnTo>
                    <a:pt x="505" y="568"/>
                  </a:lnTo>
                  <a:lnTo>
                    <a:pt x="473" y="595"/>
                  </a:lnTo>
                  <a:lnTo>
                    <a:pt x="414" y="650"/>
                  </a:lnTo>
                  <a:lnTo>
                    <a:pt x="355" y="708"/>
                  </a:lnTo>
                  <a:lnTo>
                    <a:pt x="248" y="820"/>
                  </a:lnTo>
                  <a:lnTo>
                    <a:pt x="223" y="845"/>
                  </a:lnTo>
                  <a:lnTo>
                    <a:pt x="200" y="866"/>
                  </a:lnTo>
                  <a:lnTo>
                    <a:pt x="180" y="882"/>
                  </a:lnTo>
                  <a:lnTo>
                    <a:pt x="162" y="895"/>
                  </a:lnTo>
                  <a:lnTo>
                    <a:pt x="137" y="910"/>
                  </a:lnTo>
                  <a:lnTo>
                    <a:pt x="128" y="915"/>
                  </a:lnTo>
                  <a:lnTo>
                    <a:pt x="188" y="823"/>
                  </a:lnTo>
                  <a:lnTo>
                    <a:pt x="288" y="670"/>
                  </a:lnTo>
                  <a:lnTo>
                    <a:pt x="328" y="612"/>
                  </a:lnTo>
                  <a:lnTo>
                    <a:pt x="345" y="582"/>
                  </a:lnTo>
                  <a:lnTo>
                    <a:pt x="362" y="551"/>
                  </a:lnTo>
                  <a:lnTo>
                    <a:pt x="376" y="517"/>
                  </a:lnTo>
                  <a:lnTo>
                    <a:pt x="386" y="482"/>
                  </a:lnTo>
                  <a:lnTo>
                    <a:pt x="393" y="444"/>
                  </a:lnTo>
                  <a:lnTo>
                    <a:pt x="395" y="424"/>
                  </a:lnTo>
                  <a:lnTo>
                    <a:pt x="396" y="403"/>
                  </a:lnTo>
                  <a:lnTo>
                    <a:pt x="393" y="203"/>
                  </a:lnTo>
                  <a:lnTo>
                    <a:pt x="389" y="71"/>
                  </a:lnTo>
                  <a:lnTo>
                    <a:pt x="386" y="55"/>
                  </a:lnTo>
                  <a:lnTo>
                    <a:pt x="384" y="50"/>
                  </a:lnTo>
                  <a:lnTo>
                    <a:pt x="382" y="48"/>
                  </a:lnTo>
                  <a:lnTo>
                    <a:pt x="379" y="48"/>
                  </a:lnTo>
                  <a:lnTo>
                    <a:pt x="375" y="50"/>
                  </a:lnTo>
                  <a:lnTo>
                    <a:pt x="363" y="63"/>
                  </a:lnTo>
                  <a:lnTo>
                    <a:pt x="336" y="97"/>
                  </a:lnTo>
                  <a:lnTo>
                    <a:pt x="293" y="154"/>
                  </a:lnTo>
                  <a:lnTo>
                    <a:pt x="268" y="190"/>
                  </a:lnTo>
                  <a:lnTo>
                    <a:pt x="242" y="228"/>
                  </a:lnTo>
                  <a:lnTo>
                    <a:pt x="217" y="269"/>
                  </a:lnTo>
                  <a:lnTo>
                    <a:pt x="193" y="310"/>
                  </a:lnTo>
                  <a:lnTo>
                    <a:pt x="173" y="352"/>
                  </a:lnTo>
                  <a:lnTo>
                    <a:pt x="154" y="395"/>
                  </a:lnTo>
                  <a:lnTo>
                    <a:pt x="140" y="436"/>
                  </a:lnTo>
                  <a:lnTo>
                    <a:pt x="127" y="476"/>
                  </a:lnTo>
                  <a:lnTo>
                    <a:pt x="117" y="513"/>
                  </a:lnTo>
                  <a:lnTo>
                    <a:pt x="109" y="545"/>
                  </a:lnTo>
                  <a:lnTo>
                    <a:pt x="104" y="573"/>
                  </a:lnTo>
                  <a:lnTo>
                    <a:pt x="103" y="594"/>
                  </a:lnTo>
                  <a:lnTo>
                    <a:pt x="101" y="679"/>
                  </a:lnTo>
                  <a:lnTo>
                    <a:pt x="98" y="727"/>
                  </a:lnTo>
                  <a:lnTo>
                    <a:pt x="91" y="770"/>
                  </a:lnTo>
                  <a:lnTo>
                    <a:pt x="77" y="825"/>
                  </a:lnTo>
                  <a:lnTo>
                    <a:pt x="53" y="897"/>
                  </a:lnTo>
                  <a:lnTo>
                    <a:pt x="30" y="967"/>
                  </a:lnTo>
                  <a:lnTo>
                    <a:pt x="10" y="1016"/>
                  </a:lnTo>
                  <a:lnTo>
                    <a:pt x="1" y="1038"/>
                  </a:lnTo>
                  <a:lnTo>
                    <a:pt x="0" y="1043"/>
                  </a:lnTo>
                  <a:lnTo>
                    <a:pt x="2" y="1046"/>
                  </a:lnTo>
                  <a:lnTo>
                    <a:pt x="7" y="1046"/>
                  </a:lnTo>
                  <a:lnTo>
                    <a:pt x="16" y="1043"/>
                  </a:lnTo>
                  <a:lnTo>
                    <a:pt x="42" y="10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8" name="Freeform 42"/>
            <p:cNvSpPr>
              <a:spLocks/>
            </p:cNvSpPr>
            <p:nvPr/>
          </p:nvSpPr>
          <p:spPr bwMode="auto">
            <a:xfrm>
              <a:off x="1177" y="755"/>
              <a:ext cx="63" cy="56"/>
            </a:xfrm>
            <a:custGeom>
              <a:avLst/>
              <a:gdLst>
                <a:gd name="T0" fmla="*/ 505 w 505"/>
                <a:gd name="T1" fmla="*/ 0 h 452"/>
                <a:gd name="T2" fmla="*/ 437 w 505"/>
                <a:gd name="T3" fmla="*/ 76 h 452"/>
                <a:gd name="T4" fmla="*/ 373 w 505"/>
                <a:gd name="T5" fmla="*/ 145 h 452"/>
                <a:gd name="T6" fmla="*/ 338 w 505"/>
                <a:gd name="T7" fmla="*/ 179 h 452"/>
                <a:gd name="T8" fmla="*/ 306 w 505"/>
                <a:gd name="T9" fmla="*/ 210 h 452"/>
                <a:gd name="T10" fmla="*/ 233 w 505"/>
                <a:gd name="T11" fmla="*/ 278 h 452"/>
                <a:gd name="T12" fmla="*/ 153 w 505"/>
                <a:gd name="T13" fmla="*/ 349 h 452"/>
                <a:gd name="T14" fmla="*/ 85 w 505"/>
                <a:gd name="T15" fmla="*/ 409 h 452"/>
                <a:gd name="T16" fmla="*/ 52 w 505"/>
                <a:gd name="T17" fmla="*/ 442 h 452"/>
                <a:gd name="T18" fmla="*/ 42 w 505"/>
                <a:gd name="T19" fmla="*/ 451 h 452"/>
                <a:gd name="T20" fmla="*/ 38 w 505"/>
                <a:gd name="T21" fmla="*/ 452 h 452"/>
                <a:gd name="T22" fmla="*/ 35 w 505"/>
                <a:gd name="T23" fmla="*/ 452 h 452"/>
                <a:gd name="T24" fmla="*/ 32 w 505"/>
                <a:gd name="T25" fmla="*/ 449 h 452"/>
                <a:gd name="T26" fmla="*/ 31 w 505"/>
                <a:gd name="T27" fmla="*/ 443 h 452"/>
                <a:gd name="T28" fmla="*/ 29 w 505"/>
                <a:gd name="T29" fmla="*/ 429 h 452"/>
                <a:gd name="T30" fmla="*/ 23 w 505"/>
                <a:gd name="T31" fmla="*/ 318 h 452"/>
                <a:gd name="T32" fmla="*/ 19 w 505"/>
                <a:gd name="T33" fmla="*/ 238 h 452"/>
                <a:gd name="T34" fmla="*/ 11 w 505"/>
                <a:gd name="T35" fmla="*/ 168 h 452"/>
                <a:gd name="T36" fmla="*/ 4 w 505"/>
                <a:gd name="T37" fmla="*/ 109 h 452"/>
                <a:gd name="T38" fmla="*/ 1 w 505"/>
                <a:gd name="T39" fmla="*/ 56 h 452"/>
                <a:gd name="T40" fmla="*/ 0 w 505"/>
                <a:gd name="T41" fmla="*/ 0 h 452"/>
                <a:gd name="T42" fmla="*/ 183 w 505"/>
                <a:gd name="T43" fmla="*/ 0 h 452"/>
                <a:gd name="T44" fmla="*/ 159 w 505"/>
                <a:gd name="T45" fmla="*/ 65 h 452"/>
                <a:gd name="T46" fmla="*/ 140 w 505"/>
                <a:gd name="T47" fmla="*/ 120 h 452"/>
                <a:gd name="T48" fmla="*/ 125 w 505"/>
                <a:gd name="T49" fmla="*/ 168 h 452"/>
                <a:gd name="T50" fmla="*/ 118 w 505"/>
                <a:gd name="T51" fmla="*/ 202 h 452"/>
                <a:gd name="T52" fmla="*/ 114 w 505"/>
                <a:gd name="T53" fmla="*/ 226 h 452"/>
                <a:gd name="T54" fmla="*/ 113 w 505"/>
                <a:gd name="T55" fmla="*/ 243 h 452"/>
                <a:gd name="T56" fmla="*/ 119 w 505"/>
                <a:gd name="T57" fmla="*/ 237 h 452"/>
                <a:gd name="T58" fmla="*/ 134 w 505"/>
                <a:gd name="T59" fmla="*/ 215 h 452"/>
                <a:gd name="T60" fmla="*/ 157 w 505"/>
                <a:gd name="T61" fmla="*/ 175 h 452"/>
                <a:gd name="T62" fmla="*/ 172 w 505"/>
                <a:gd name="T63" fmla="*/ 146 h 452"/>
                <a:gd name="T64" fmla="*/ 186 w 505"/>
                <a:gd name="T65" fmla="*/ 112 h 452"/>
                <a:gd name="T66" fmla="*/ 224 w 505"/>
                <a:gd name="T67" fmla="*/ 19 h 452"/>
                <a:gd name="T68" fmla="*/ 231 w 505"/>
                <a:gd name="T69" fmla="*/ 0 h 452"/>
                <a:gd name="T70" fmla="*/ 505 w 505"/>
                <a:gd name="T71" fmla="*/ 0 h 4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5"/>
                <a:gd name="T109" fmla="*/ 0 h 452"/>
                <a:gd name="T110" fmla="*/ 505 w 505"/>
                <a:gd name="T111" fmla="*/ 452 h 4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5" h="452">
                  <a:moveTo>
                    <a:pt x="505" y="0"/>
                  </a:moveTo>
                  <a:lnTo>
                    <a:pt x="437" y="76"/>
                  </a:lnTo>
                  <a:lnTo>
                    <a:pt x="373" y="145"/>
                  </a:lnTo>
                  <a:lnTo>
                    <a:pt x="338" y="179"/>
                  </a:lnTo>
                  <a:lnTo>
                    <a:pt x="306" y="210"/>
                  </a:lnTo>
                  <a:lnTo>
                    <a:pt x="233" y="278"/>
                  </a:lnTo>
                  <a:lnTo>
                    <a:pt x="153" y="349"/>
                  </a:lnTo>
                  <a:lnTo>
                    <a:pt x="85" y="409"/>
                  </a:lnTo>
                  <a:lnTo>
                    <a:pt x="52" y="442"/>
                  </a:lnTo>
                  <a:lnTo>
                    <a:pt x="42" y="451"/>
                  </a:lnTo>
                  <a:lnTo>
                    <a:pt x="38" y="452"/>
                  </a:lnTo>
                  <a:lnTo>
                    <a:pt x="35" y="452"/>
                  </a:lnTo>
                  <a:lnTo>
                    <a:pt x="32" y="449"/>
                  </a:lnTo>
                  <a:lnTo>
                    <a:pt x="31" y="443"/>
                  </a:lnTo>
                  <a:lnTo>
                    <a:pt x="29" y="429"/>
                  </a:lnTo>
                  <a:lnTo>
                    <a:pt x="23" y="318"/>
                  </a:lnTo>
                  <a:lnTo>
                    <a:pt x="19" y="238"/>
                  </a:lnTo>
                  <a:lnTo>
                    <a:pt x="11" y="168"/>
                  </a:lnTo>
                  <a:lnTo>
                    <a:pt x="4" y="109"/>
                  </a:lnTo>
                  <a:lnTo>
                    <a:pt x="1" y="56"/>
                  </a:lnTo>
                  <a:lnTo>
                    <a:pt x="0" y="0"/>
                  </a:lnTo>
                  <a:lnTo>
                    <a:pt x="183" y="0"/>
                  </a:lnTo>
                  <a:lnTo>
                    <a:pt x="159" y="65"/>
                  </a:lnTo>
                  <a:lnTo>
                    <a:pt x="140" y="120"/>
                  </a:lnTo>
                  <a:lnTo>
                    <a:pt x="125" y="168"/>
                  </a:lnTo>
                  <a:lnTo>
                    <a:pt x="118" y="202"/>
                  </a:lnTo>
                  <a:lnTo>
                    <a:pt x="114" y="226"/>
                  </a:lnTo>
                  <a:lnTo>
                    <a:pt x="113" y="243"/>
                  </a:lnTo>
                  <a:lnTo>
                    <a:pt x="119" y="237"/>
                  </a:lnTo>
                  <a:lnTo>
                    <a:pt x="134" y="215"/>
                  </a:lnTo>
                  <a:lnTo>
                    <a:pt x="157" y="175"/>
                  </a:lnTo>
                  <a:lnTo>
                    <a:pt x="172" y="146"/>
                  </a:lnTo>
                  <a:lnTo>
                    <a:pt x="186" y="112"/>
                  </a:lnTo>
                  <a:lnTo>
                    <a:pt x="224" y="19"/>
                  </a:lnTo>
                  <a:lnTo>
                    <a:pt x="231" y="0"/>
                  </a:lnTo>
                  <a:lnTo>
                    <a:pt x="50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9" name="Freeform 43"/>
            <p:cNvSpPr>
              <a:spLocks/>
            </p:cNvSpPr>
            <p:nvPr/>
          </p:nvSpPr>
          <p:spPr bwMode="auto">
            <a:xfrm>
              <a:off x="1213" y="447"/>
              <a:ext cx="41" cy="105"/>
            </a:xfrm>
            <a:custGeom>
              <a:avLst/>
              <a:gdLst>
                <a:gd name="T0" fmla="*/ 325 w 325"/>
                <a:gd name="T1" fmla="*/ 843 h 843"/>
                <a:gd name="T2" fmla="*/ 325 w 325"/>
                <a:gd name="T3" fmla="*/ 814 h 843"/>
                <a:gd name="T4" fmla="*/ 324 w 325"/>
                <a:gd name="T5" fmla="*/ 779 h 843"/>
                <a:gd name="T6" fmla="*/ 321 w 325"/>
                <a:gd name="T7" fmla="*/ 734 h 843"/>
                <a:gd name="T8" fmla="*/ 314 w 325"/>
                <a:gd name="T9" fmla="*/ 678 h 843"/>
                <a:gd name="T10" fmla="*/ 303 w 325"/>
                <a:gd name="T11" fmla="*/ 615 h 843"/>
                <a:gd name="T12" fmla="*/ 288 w 325"/>
                <a:gd name="T13" fmla="*/ 545 h 843"/>
                <a:gd name="T14" fmla="*/ 267 w 325"/>
                <a:gd name="T15" fmla="*/ 471 h 843"/>
                <a:gd name="T16" fmla="*/ 243 w 325"/>
                <a:gd name="T17" fmla="*/ 397 h 843"/>
                <a:gd name="T18" fmla="*/ 217 w 325"/>
                <a:gd name="T19" fmla="*/ 331 h 843"/>
                <a:gd name="T20" fmla="*/ 191 w 325"/>
                <a:gd name="T21" fmla="*/ 269 h 843"/>
                <a:gd name="T22" fmla="*/ 163 w 325"/>
                <a:gd name="T23" fmla="*/ 211 h 843"/>
                <a:gd name="T24" fmla="*/ 132 w 325"/>
                <a:gd name="T25" fmla="*/ 158 h 843"/>
                <a:gd name="T26" fmla="*/ 100 w 325"/>
                <a:gd name="T27" fmla="*/ 108 h 843"/>
                <a:gd name="T28" fmla="*/ 63 w 325"/>
                <a:gd name="T29" fmla="*/ 59 h 843"/>
                <a:gd name="T30" fmla="*/ 24 w 325"/>
                <a:gd name="T31" fmla="*/ 12 h 843"/>
                <a:gd name="T32" fmla="*/ 14 w 325"/>
                <a:gd name="T33" fmla="*/ 3 h 843"/>
                <a:gd name="T34" fmla="*/ 9 w 325"/>
                <a:gd name="T35" fmla="*/ 1 h 843"/>
                <a:gd name="T36" fmla="*/ 4 w 325"/>
                <a:gd name="T37" fmla="*/ 0 h 843"/>
                <a:gd name="T38" fmla="*/ 1 w 325"/>
                <a:gd name="T39" fmla="*/ 1 h 843"/>
                <a:gd name="T40" fmla="*/ 0 w 325"/>
                <a:gd name="T41" fmla="*/ 6 h 843"/>
                <a:gd name="T42" fmla="*/ 0 w 325"/>
                <a:gd name="T43" fmla="*/ 11 h 843"/>
                <a:gd name="T44" fmla="*/ 2 w 325"/>
                <a:gd name="T45" fmla="*/ 21 h 843"/>
                <a:gd name="T46" fmla="*/ 17 w 325"/>
                <a:gd name="T47" fmla="*/ 61 h 843"/>
                <a:gd name="T48" fmla="*/ 30 w 325"/>
                <a:gd name="T49" fmla="*/ 95 h 843"/>
                <a:gd name="T50" fmla="*/ 42 w 325"/>
                <a:gd name="T51" fmla="*/ 142 h 843"/>
                <a:gd name="T52" fmla="*/ 53 w 325"/>
                <a:gd name="T53" fmla="*/ 199 h 843"/>
                <a:gd name="T54" fmla="*/ 63 w 325"/>
                <a:gd name="T55" fmla="*/ 269 h 843"/>
                <a:gd name="T56" fmla="*/ 67 w 325"/>
                <a:gd name="T57" fmla="*/ 308 h 843"/>
                <a:gd name="T58" fmla="*/ 70 w 325"/>
                <a:gd name="T59" fmla="*/ 351 h 843"/>
                <a:gd name="T60" fmla="*/ 72 w 325"/>
                <a:gd name="T61" fmla="*/ 396 h 843"/>
                <a:gd name="T62" fmla="*/ 73 w 325"/>
                <a:gd name="T63" fmla="*/ 446 h 843"/>
                <a:gd name="T64" fmla="*/ 71 w 325"/>
                <a:gd name="T65" fmla="*/ 584 h 843"/>
                <a:gd name="T66" fmla="*/ 67 w 325"/>
                <a:gd name="T67" fmla="*/ 642 h 843"/>
                <a:gd name="T68" fmla="*/ 64 w 325"/>
                <a:gd name="T69" fmla="*/ 700 h 843"/>
                <a:gd name="T70" fmla="*/ 63 w 325"/>
                <a:gd name="T71" fmla="*/ 756 h 843"/>
                <a:gd name="T72" fmla="*/ 63 w 325"/>
                <a:gd name="T73" fmla="*/ 843 h 843"/>
                <a:gd name="T74" fmla="*/ 325 w 325"/>
                <a:gd name="T75" fmla="*/ 843 h 8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5"/>
                <a:gd name="T115" fmla="*/ 0 h 843"/>
                <a:gd name="T116" fmla="*/ 325 w 325"/>
                <a:gd name="T117" fmla="*/ 843 h 84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5" h="843">
                  <a:moveTo>
                    <a:pt x="325" y="843"/>
                  </a:moveTo>
                  <a:lnTo>
                    <a:pt x="325" y="814"/>
                  </a:lnTo>
                  <a:lnTo>
                    <a:pt x="324" y="779"/>
                  </a:lnTo>
                  <a:lnTo>
                    <a:pt x="321" y="734"/>
                  </a:lnTo>
                  <a:lnTo>
                    <a:pt x="314" y="678"/>
                  </a:lnTo>
                  <a:lnTo>
                    <a:pt x="303" y="615"/>
                  </a:lnTo>
                  <a:lnTo>
                    <a:pt x="288" y="545"/>
                  </a:lnTo>
                  <a:lnTo>
                    <a:pt x="267" y="471"/>
                  </a:lnTo>
                  <a:lnTo>
                    <a:pt x="243" y="397"/>
                  </a:lnTo>
                  <a:lnTo>
                    <a:pt x="217" y="331"/>
                  </a:lnTo>
                  <a:lnTo>
                    <a:pt x="191" y="269"/>
                  </a:lnTo>
                  <a:lnTo>
                    <a:pt x="163" y="211"/>
                  </a:lnTo>
                  <a:lnTo>
                    <a:pt x="132" y="158"/>
                  </a:lnTo>
                  <a:lnTo>
                    <a:pt x="100" y="108"/>
                  </a:lnTo>
                  <a:lnTo>
                    <a:pt x="63" y="59"/>
                  </a:lnTo>
                  <a:lnTo>
                    <a:pt x="24" y="12"/>
                  </a:lnTo>
                  <a:lnTo>
                    <a:pt x="14" y="3"/>
                  </a:lnTo>
                  <a:lnTo>
                    <a:pt x="9" y="1"/>
                  </a:lnTo>
                  <a:lnTo>
                    <a:pt x="4" y="0"/>
                  </a:lnTo>
                  <a:lnTo>
                    <a:pt x="1" y="1"/>
                  </a:lnTo>
                  <a:lnTo>
                    <a:pt x="0" y="6"/>
                  </a:lnTo>
                  <a:lnTo>
                    <a:pt x="0" y="11"/>
                  </a:lnTo>
                  <a:lnTo>
                    <a:pt x="2" y="21"/>
                  </a:lnTo>
                  <a:lnTo>
                    <a:pt x="17" y="61"/>
                  </a:lnTo>
                  <a:lnTo>
                    <a:pt x="30" y="95"/>
                  </a:lnTo>
                  <a:lnTo>
                    <a:pt x="42" y="142"/>
                  </a:lnTo>
                  <a:lnTo>
                    <a:pt x="53" y="199"/>
                  </a:lnTo>
                  <a:lnTo>
                    <a:pt x="63" y="269"/>
                  </a:lnTo>
                  <a:lnTo>
                    <a:pt x="67" y="308"/>
                  </a:lnTo>
                  <a:lnTo>
                    <a:pt x="70" y="351"/>
                  </a:lnTo>
                  <a:lnTo>
                    <a:pt x="72" y="396"/>
                  </a:lnTo>
                  <a:lnTo>
                    <a:pt x="73" y="446"/>
                  </a:lnTo>
                  <a:lnTo>
                    <a:pt x="71" y="584"/>
                  </a:lnTo>
                  <a:lnTo>
                    <a:pt x="67" y="642"/>
                  </a:lnTo>
                  <a:lnTo>
                    <a:pt x="64" y="700"/>
                  </a:lnTo>
                  <a:lnTo>
                    <a:pt x="63" y="756"/>
                  </a:lnTo>
                  <a:lnTo>
                    <a:pt x="63" y="843"/>
                  </a:lnTo>
                  <a:lnTo>
                    <a:pt x="325" y="84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0" name="Freeform 44"/>
            <p:cNvSpPr>
              <a:spLocks/>
            </p:cNvSpPr>
            <p:nvPr/>
          </p:nvSpPr>
          <p:spPr bwMode="auto">
            <a:xfrm>
              <a:off x="1150" y="490"/>
              <a:ext cx="61" cy="62"/>
            </a:xfrm>
            <a:custGeom>
              <a:avLst/>
              <a:gdLst>
                <a:gd name="T0" fmla="*/ 487 w 487"/>
                <a:gd name="T1" fmla="*/ 493 h 493"/>
                <a:gd name="T2" fmla="*/ 397 w 487"/>
                <a:gd name="T3" fmla="*/ 408 h 493"/>
                <a:gd name="T4" fmla="*/ 305 w 487"/>
                <a:gd name="T5" fmla="*/ 319 h 493"/>
                <a:gd name="T6" fmla="*/ 252 w 487"/>
                <a:gd name="T7" fmla="*/ 267 h 493"/>
                <a:gd name="T8" fmla="*/ 200 w 487"/>
                <a:gd name="T9" fmla="*/ 214 h 493"/>
                <a:gd name="T10" fmla="*/ 116 w 487"/>
                <a:gd name="T11" fmla="*/ 124 h 493"/>
                <a:gd name="T12" fmla="*/ 67 w 487"/>
                <a:gd name="T13" fmla="*/ 70 h 493"/>
                <a:gd name="T14" fmla="*/ 42 w 487"/>
                <a:gd name="T15" fmla="*/ 39 h 493"/>
                <a:gd name="T16" fmla="*/ 28 w 487"/>
                <a:gd name="T17" fmla="*/ 19 h 493"/>
                <a:gd name="T18" fmla="*/ 23 w 487"/>
                <a:gd name="T19" fmla="*/ 11 h 493"/>
                <a:gd name="T20" fmla="*/ 17 w 487"/>
                <a:gd name="T21" fmla="*/ 5 h 493"/>
                <a:gd name="T22" fmla="*/ 12 w 487"/>
                <a:gd name="T23" fmla="*/ 1 h 493"/>
                <a:gd name="T24" fmla="*/ 7 w 487"/>
                <a:gd name="T25" fmla="*/ 0 h 493"/>
                <a:gd name="T26" fmla="*/ 3 w 487"/>
                <a:gd name="T27" fmla="*/ 1 h 493"/>
                <a:gd name="T28" fmla="*/ 0 w 487"/>
                <a:gd name="T29" fmla="*/ 5 h 493"/>
                <a:gd name="T30" fmla="*/ 0 w 487"/>
                <a:gd name="T31" fmla="*/ 13 h 493"/>
                <a:gd name="T32" fmla="*/ 3 w 487"/>
                <a:gd name="T33" fmla="*/ 24 h 493"/>
                <a:gd name="T34" fmla="*/ 22 w 487"/>
                <a:gd name="T35" fmla="*/ 86 h 493"/>
                <a:gd name="T36" fmla="*/ 62 w 487"/>
                <a:gd name="T37" fmla="*/ 202 h 493"/>
                <a:gd name="T38" fmla="*/ 88 w 487"/>
                <a:gd name="T39" fmla="*/ 272 h 493"/>
                <a:gd name="T40" fmla="*/ 118 w 487"/>
                <a:gd name="T41" fmla="*/ 345 h 493"/>
                <a:gd name="T42" fmla="*/ 153 w 487"/>
                <a:gd name="T43" fmla="*/ 420 h 493"/>
                <a:gd name="T44" fmla="*/ 190 w 487"/>
                <a:gd name="T45" fmla="*/ 493 h 493"/>
                <a:gd name="T46" fmla="*/ 487 w 487"/>
                <a:gd name="T47" fmla="*/ 493 h 4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7"/>
                <a:gd name="T73" fmla="*/ 0 h 493"/>
                <a:gd name="T74" fmla="*/ 487 w 487"/>
                <a:gd name="T75" fmla="*/ 493 h 49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7" h="493">
                  <a:moveTo>
                    <a:pt x="487" y="493"/>
                  </a:moveTo>
                  <a:lnTo>
                    <a:pt x="397" y="408"/>
                  </a:lnTo>
                  <a:lnTo>
                    <a:pt x="305" y="319"/>
                  </a:lnTo>
                  <a:lnTo>
                    <a:pt x="252" y="267"/>
                  </a:lnTo>
                  <a:lnTo>
                    <a:pt x="200" y="214"/>
                  </a:lnTo>
                  <a:lnTo>
                    <a:pt x="116" y="124"/>
                  </a:lnTo>
                  <a:lnTo>
                    <a:pt x="67" y="70"/>
                  </a:lnTo>
                  <a:lnTo>
                    <a:pt x="42" y="39"/>
                  </a:lnTo>
                  <a:lnTo>
                    <a:pt x="28" y="19"/>
                  </a:lnTo>
                  <a:lnTo>
                    <a:pt x="23" y="11"/>
                  </a:lnTo>
                  <a:lnTo>
                    <a:pt x="17" y="5"/>
                  </a:lnTo>
                  <a:lnTo>
                    <a:pt x="12" y="1"/>
                  </a:lnTo>
                  <a:lnTo>
                    <a:pt x="7" y="0"/>
                  </a:lnTo>
                  <a:lnTo>
                    <a:pt x="3" y="1"/>
                  </a:lnTo>
                  <a:lnTo>
                    <a:pt x="0" y="5"/>
                  </a:lnTo>
                  <a:lnTo>
                    <a:pt x="0" y="13"/>
                  </a:lnTo>
                  <a:lnTo>
                    <a:pt x="3" y="24"/>
                  </a:lnTo>
                  <a:lnTo>
                    <a:pt x="22" y="86"/>
                  </a:lnTo>
                  <a:lnTo>
                    <a:pt x="62" y="202"/>
                  </a:lnTo>
                  <a:lnTo>
                    <a:pt x="88" y="272"/>
                  </a:lnTo>
                  <a:lnTo>
                    <a:pt x="118" y="345"/>
                  </a:lnTo>
                  <a:lnTo>
                    <a:pt x="153" y="420"/>
                  </a:lnTo>
                  <a:lnTo>
                    <a:pt x="190" y="493"/>
                  </a:lnTo>
                  <a:lnTo>
                    <a:pt x="487" y="4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1" name="Freeform 45"/>
            <p:cNvSpPr>
              <a:spLocks/>
            </p:cNvSpPr>
            <p:nvPr/>
          </p:nvSpPr>
          <p:spPr bwMode="auto">
            <a:xfrm>
              <a:off x="1113" y="390"/>
              <a:ext cx="98" cy="145"/>
            </a:xfrm>
            <a:custGeom>
              <a:avLst/>
              <a:gdLst>
                <a:gd name="T0" fmla="*/ 777 w 780"/>
                <a:gd name="T1" fmla="*/ 633 h 1160"/>
                <a:gd name="T2" fmla="*/ 764 w 780"/>
                <a:gd name="T3" fmla="*/ 525 h 1160"/>
                <a:gd name="T4" fmla="*/ 746 w 780"/>
                <a:gd name="T5" fmla="*/ 450 h 1160"/>
                <a:gd name="T6" fmla="*/ 722 w 780"/>
                <a:gd name="T7" fmla="*/ 377 h 1160"/>
                <a:gd name="T8" fmla="*/ 689 w 780"/>
                <a:gd name="T9" fmla="*/ 305 h 1160"/>
                <a:gd name="T10" fmla="*/ 646 w 780"/>
                <a:gd name="T11" fmla="*/ 237 h 1160"/>
                <a:gd name="T12" fmla="*/ 593 w 780"/>
                <a:gd name="T13" fmla="*/ 174 h 1160"/>
                <a:gd name="T14" fmla="*/ 481 w 780"/>
                <a:gd name="T15" fmla="*/ 72 h 1160"/>
                <a:gd name="T16" fmla="*/ 410 w 780"/>
                <a:gd name="T17" fmla="*/ 4 h 1160"/>
                <a:gd name="T18" fmla="*/ 398 w 780"/>
                <a:gd name="T19" fmla="*/ 0 h 1160"/>
                <a:gd name="T20" fmla="*/ 394 w 780"/>
                <a:gd name="T21" fmla="*/ 8 h 1160"/>
                <a:gd name="T22" fmla="*/ 403 w 780"/>
                <a:gd name="T23" fmla="*/ 31 h 1160"/>
                <a:gd name="T24" fmla="*/ 441 w 780"/>
                <a:gd name="T25" fmla="*/ 104 h 1160"/>
                <a:gd name="T26" fmla="*/ 475 w 780"/>
                <a:gd name="T27" fmla="*/ 186 h 1160"/>
                <a:gd name="T28" fmla="*/ 510 w 780"/>
                <a:gd name="T29" fmla="*/ 298 h 1160"/>
                <a:gd name="T30" fmla="*/ 559 w 780"/>
                <a:gd name="T31" fmla="*/ 509 h 1160"/>
                <a:gd name="T32" fmla="*/ 622 w 780"/>
                <a:gd name="T33" fmla="*/ 756 h 1160"/>
                <a:gd name="T34" fmla="*/ 592 w 780"/>
                <a:gd name="T35" fmla="*/ 741 h 1160"/>
                <a:gd name="T36" fmla="*/ 535 w 780"/>
                <a:gd name="T37" fmla="*/ 655 h 1160"/>
                <a:gd name="T38" fmla="*/ 503 w 780"/>
                <a:gd name="T39" fmla="*/ 618 h 1160"/>
                <a:gd name="T40" fmla="*/ 463 w 780"/>
                <a:gd name="T41" fmla="*/ 583 h 1160"/>
                <a:gd name="T42" fmla="*/ 346 w 780"/>
                <a:gd name="T43" fmla="*/ 503 h 1160"/>
                <a:gd name="T44" fmla="*/ 216 w 780"/>
                <a:gd name="T45" fmla="*/ 416 h 1160"/>
                <a:gd name="T46" fmla="*/ 121 w 780"/>
                <a:gd name="T47" fmla="*/ 337 h 1160"/>
                <a:gd name="T48" fmla="*/ 59 w 780"/>
                <a:gd name="T49" fmla="*/ 275 h 1160"/>
                <a:gd name="T50" fmla="*/ 28 w 780"/>
                <a:gd name="T51" fmla="*/ 233 h 1160"/>
                <a:gd name="T52" fmla="*/ 12 w 780"/>
                <a:gd name="T53" fmla="*/ 213 h 1160"/>
                <a:gd name="T54" fmla="*/ 4 w 780"/>
                <a:gd name="T55" fmla="*/ 209 h 1160"/>
                <a:gd name="T56" fmla="*/ 0 w 780"/>
                <a:gd name="T57" fmla="*/ 218 h 1160"/>
                <a:gd name="T58" fmla="*/ 5 w 780"/>
                <a:gd name="T59" fmla="*/ 241 h 1160"/>
                <a:gd name="T60" fmla="*/ 26 w 780"/>
                <a:gd name="T61" fmla="*/ 301 h 1160"/>
                <a:gd name="T62" fmla="*/ 76 w 780"/>
                <a:gd name="T63" fmla="*/ 409 h 1160"/>
                <a:gd name="T64" fmla="*/ 135 w 780"/>
                <a:gd name="T65" fmla="*/ 508 h 1160"/>
                <a:gd name="T66" fmla="*/ 185 w 780"/>
                <a:gd name="T67" fmla="*/ 577 h 1160"/>
                <a:gd name="T68" fmla="*/ 243 w 780"/>
                <a:gd name="T69" fmla="*/ 645 h 1160"/>
                <a:gd name="T70" fmla="*/ 346 w 780"/>
                <a:gd name="T71" fmla="*/ 738 h 1160"/>
                <a:gd name="T72" fmla="*/ 482 w 780"/>
                <a:gd name="T73" fmla="*/ 856 h 1160"/>
                <a:gd name="T74" fmla="*/ 604 w 780"/>
                <a:gd name="T75" fmla="*/ 968 h 1160"/>
                <a:gd name="T76" fmla="*/ 656 w 780"/>
                <a:gd name="T77" fmla="*/ 1023 h 1160"/>
                <a:gd name="T78" fmla="*/ 700 w 780"/>
                <a:gd name="T79" fmla="*/ 1078 h 1160"/>
                <a:gd name="T80" fmla="*/ 733 w 780"/>
                <a:gd name="T81" fmla="*/ 1133 h 1160"/>
                <a:gd name="T82" fmla="*/ 747 w 780"/>
                <a:gd name="T83" fmla="*/ 1156 h 1160"/>
                <a:gd name="T84" fmla="*/ 756 w 780"/>
                <a:gd name="T85" fmla="*/ 1159 h 1160"/>
                <a:gd name="T86" fmla="*/ 763 w 780"/>
                <a:gd name="T87" fmla="*/ 1143 h 1160"/>
                <a:gd name="T88" fmla="*/ 772 w 780"/>
                <a:gd name="T89" fmla="*/ 969 h 1160"/>
                <a:gd name="T90" fmla="*/ 779 w 780"/>
                <a:gd name="T91" fmla="*/ 776 h 11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80"/>
                <a:gd name="T139" fmla="*/ 0 h 1160"/>
                <a:gd name="T140" fmla="*/ 780 w 780"/>
                <a:gd name="T141" fmla="*/ 1160 h 116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80" h="1160">
                  <a:moveTo>
                    <a:pt x="780" y="701"/>
                  </a:moveTo>
                  <a:lnTo>
                    <a:pt x="777" y="633"/>
                  </a:lnTo>
                  <a:lnTo>
                    <a:pt x="770" y="561"/>
                  </a:lnTo>
                  <a:lnTo>
                    <a:pt x="764" y="525"/>
                  </a:lnTo>
                  <a:lnTo>
                    <a:pt x="756" y="487"/>
                  </a:lnTo>
                  <a:lnTo>
                    <a:pt x="746" y="450"/>
                  </a:lnTo>
                  <a:lnTo>
                    <a:pt x="735" y="414"/>
                  </a:lnTo>
                  <a:lnTo>
                    <a:pt x="722" y="377"/>
                  </a:lnTo>
                  <a:lnTo>
                    <a:pt x="706" y="341"/>
                  </a:lnTo>
                  <a:lnTo>
                    <a:pt x="689" y="305"/>
                  </a:lnTo>
                  <a:lnTo>
                    <a:pt x="669" y="271"/>
                  </a:lnTo>
                  <a:lnTo>
                    <a:pt x="646" y="237"/>
                  </a:lnTo>
                  <a:lnTo>
                    <a:pt x="621" y="205"/>
                  </a:lnTo>
                  <a:lnTo>
                    <a:pt x="593" y="174"/>
                  </a:lnTo>
                  <a:lnTo>
                    <a:pt x="562" y="144"/>
                  </a:lnTo>
                  <a:lnTo>
                    <a:pt x="481" y="72"/>
                  </a:lnTo>
                  <a:lnTo>
                    <a:pt x="429" y="21"/>
                  </a:lnTo>
                  <a:lnTo>
                    <a:pt x="410" y="4"/>
                  </a:lnTo>
                  <a:lnTo>
                    <a:pt x="402" y="1"/>
                  </a:lnTo>
                  <a:lnTo>
                    <a:pt x="398" y="0"/>
                  </a:lnTo>
                  <a:lnTo>
                    <a:pt x="394" y="2"/>
                  </a:lnTo>
                  <a:lnTo>
                    <a:pt x="394" y="8"/>
                  </a:lnTo>
                  <a:lnTo>
                    <a:pt x="397" y="18"/>
                  </a:lnTo>
                  <a:lnTo>
                    <a:pt x="403" y="31"/>
                  </a:lnTo>
                  <a:lnTo>
                    <a:pt x="427" y="74"/>
                  </a:lnTo>
                  <a:lnTo>
                    <a:pt x="441" y="104"/>
                  </a:lnTo>
                  <a:lnTo>
                    <a:pt x="458" y="142"/>
                  </a:lnTo>
                  <a:lnTo>
                    <a:pt x="475" y="186"/>
                  </a:lnTo>
                  <a:lnTo>
                    <a:pt x="493" y="238"/>
                  </a:lnTo>
                  <a:lnTo>
                    <a:pt x="510" y="298"/>
                  </a:lnTo>
                  <a:lnTo>
                    <a:pt x="526" y="368"/>
                  </a:lnTo>
                  <a:lnTo>
                    <a:pt x="559" y="509"/>
                  </a:lnTo>
                  <a:lnTo>
                    <a:pt x="590" y="638"/>
                  </a:lnTo>
                  <a:lnTo>
                    <a:pt x="622" y="756"/>
                  </a:lnTo>
                  <a:lnTo>
                    <a:pt x="658" y="863"/>
                  </a:lnTo>
                  <a:lnTo>
                    <a:pt x="592" y="741"/>
                  </a:lnTo>
                  <a:lnTo>
                    <a:pt x="564" y="695"/>
                  </a:lnTo>
                  <a:lnTo>
                    <a:pt x="535" y="655"/>
                  </a:lnTo>
                  <a:lnTo>
                    <a:pt x="520" y="636"/>
                  </a:lnTo>
                  <a:lnTo>
                    <a:pt x="503" y="618"/>
                  </a:lnTo>
                  <a:lnTo>
                    <a:pt x="484" y="600"/>
                  </a:lnTo>
                  <a:lnTo>
                    <a:pt x="463" y="583"/>
                  </a:lnTo>
                  <a:lnTo>
                    <a:pt x="412" y="545"/>
                  </a:lnTo>
                  <a:lnTo>
                    <a:pt x="346" y="503"/>
                  </a:lnTo>
                  <a:lnTo>
                    <a:pt x="276" y="458"/>
                  </a:lnTo>
                  <a:lnTo>
                    <a:pt x="216" y="416"/>
                  </a:lnTo>
                  <a:lnTo>
                    <a:pt x="163" y="375"/>
                  </a:lnTo>
                  <a:lnTo>
                    <a:pt x="121" y="337"/>
                  </a:lnTo>
                  <a:lnTo>
                    <a:pt x="86" y="304"/>
                  </a:lnTo>
                  <a:lnTo>
                    <a:pt x="59" y="275"/>
                  </a:lnTo>
                  <a:lnTo>
                    <a:pt x="40" y="251"/>
                  </a:lnTo>
                  <a:lnTo>
                    <a:pt x="28" y="233"/>
                  </a:lnTo>
                  <a:lnTo>
                    <a:pt x="19" y="221"/>
                  </a:lnTo>
                  <a:lnTo>
                    <a:pt x="12" y="213"/>
                  </a:lnTo>
                  <a:lnTo>
                    <a:pt x="7" y="209"/>
                  </a:lnTo>
                  <a:lnTo>
                    <a:pt x="4" y="209"/>
                  </a:lnTo>
                  <a:lnTo>
                    <a:pt x="0" y="212"/>
                  </a:lnTo>
                  <a:lnTo>
                    <a:pt x="0" y="218"/>
                  </a:lnTo>
                  <a:lnTo>
                    <a:pt x="1" y="228"/>
                  </a:lnTo>
                  <a:lnTo>
                    <a:pt x="5" y="241"/>
                  </a:lnTo>
                  <a:lnTo>
                    <a:pt x="12" y="263"/>
                  </a:lnTo>
                  <a:lnTo>
                    <a:pt x="26" y="301"/>
                  </a:lnTo>
                  <a:lnTo>
                    <a:pt x="47" y="351"/>
                  </a:lnTo>
                  <a:lnTo>
                    <a:pt x="76" y="409"/>
                  </a:lnTo>
                  <a:lnTo>
                    <a:pt x="112" y="475"/>
                  </a:lnTo>
                  <a:lnTo>
                    <a:pt x="135" y="508"/>
                  </a:lnTo>
                  <a:lnTo>
                    <a:pt x="158" y="543"/>
                  </a:lnTo>
                  <a:lnTo>
                    <a:pt x="185" y="577"/>
                  </a:lnTo>
                  <a:lnTo>
                    <a:pt x="212" y="611"/>
                  </a:lnTo>
                  <a:lnTo>
                    <a:pt x="243" y="645"/>
                  </a:lnTo>
                  <a:lnTo>
                    <a:pt x="277" y="677"/>
                  </a:lnTo>
                  <a:lnTo>
                    <a:pt x="346" y="738"/>
                  </a:lnTo>
                  <a:lnTo>
                    <a:pt x="414" y="798"/>
                  </a:lnTo>
                  <a:lnTo>
                    <a:pt x="482" y="856"/>
                  </a:lnTo>
                  <a:lnTo>
                    <a:pt x="545" y="912"/>
                  </a:lnTo>
                  <a:lnTo>
                    <a:pt x="604" y="968"/>
                  </a:lnTo>
                  <a:lnTo>
                    <a:pt x="632" y="996"/>
                  </a:lnTo>
                  <a:lnTo>
                    <a:pt x="656" y="1023"/>
                  </a:lnTo>
                  <a:lnTo>
                    <a:pt x="680" y="1050"/>
                  </a:lnTo>
                  <a:lnTo>
                    <a:pt x="700" y="1078"/>
                  </a:lnTo>
                  <a:lnTo>
                    <a:pt x="717" y="1105"/>
                  </a:lnTo>
                  <a:lnTo>
                    <a:pt x="733" y="1133"/>
                  </a:lnTo>
                  <a:lnTo>
                    <a:pt x="743" y="1151"/>
                  </a:lnTo>
                  <a:lnTo>
                    <a:pt x="747" y="1156"/>
                  </a:lnTo>
                  <a:lnTo>
                    <a:pt x="753" y="1160"/>
                  </a:lnTo>
                  <a:lnTo>
                    <a:pt x="756" y="1159"/>
                  </a:lnTo>
                  <a:lnTo>
                    <a:pt x="760" y="1154"/>
                  </a:lnTo>
                  <a:lnTo>
                    <a:pt x="763" y="1143"/>
                  </a:lnTo>
                  <a:lnTo>
                    <a:pt x="764" y="1125"/>
                  </a:lnTo>
                  <a:lnTo>
                    <a:pt x="772" y="969"/>
                  </a:lnTo>
                  <a:lnTo>
                    <a:pt x="777" y="846"/>
                  </a:lnTo>
                  <a:lnTo>
                    <a:pt x="779" y="776"/>
                  </a:lnTo>
                  <a:lnTo>
                    <a:pt x="780" y="70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2" name="Freeform 46"/>
            <p:cNvSpPr>
              <a:spLocks/>
            </p:cNvSpPr>
            <p:nvPr/>
          </p:nvSpPr>
          <p:spPr bwMode="auto">
            <a:xfrm>
              <a:off x="1088" y="360"/>
              <a:ext cx="86" cy="89"/>
            </a:xfrm>
            <a:custGeom>
              <a:avLst/>
              <a:gdLst>
                <a:gd name="T0" fmla="*/ 684 w 688"/>
                <a:gd name="T1" fmla="*/ 670 h 706"/>
                <a:gd name="T2" fmla="*/ 666 w 688"/>
                <a:gd name="T3" fmla="*/ 608 h 706"/>
                <a:gd name="T4" fmla="*/ 649 w 688"/>
                <a:gd name="T5" fmla="*/ 558 h 706"/>
                <a:gd name="T6" fmla="*/ 627 w 688"/>
                <a:gd name="T7" fmla="*/ 501 h 706"/>
                <a:gd name="T8" fmla="*/ 597 w 688"/>
                <a:gd name="T9" fmla="*/ 439 h 706"/>
                <a:gd name="T10" fmla="*/ 579 w 688"/>
                <a:gd name="T11" fmla="*/ 407 h 706"/>
                <a:gd name="T12" fmla="*/ 559 w 688"/>
                <a:gd name="T13" fmla="*/ 375 h 706"/>
                <a:gd name="T14" fmla="*/ 537 w 688"/>
                <a:gd name="T15" fmla="*/ 344 h 706"/>
                <a:gd name="T16" fmla="*/ 513 w 688"/>
                <a:gd name="T17" fmla="*/ 314 h 706"/>
                <a:gd name="T18" fmla="*/ 485 w 688"/>
                <a:gd name="T19" fmla="*/ 285 h 706"/>
                <a:gd name="T20" fmla="*/ 456 w 688"/>
                <a:gd name="T21" fmla="*/ 257 h 706"/>
                <a:gd name="T22" fmla="*/ 425 w 688"/>
                <a:gd name="T23" fmla="*/ 232 h 706"/>
                <a:gd name="T24" fmla="*/ 393 w 688"/>
                <a:gd name="T25" fmla="*/ 207 h 706"/>
                <a:gd name="T26" fmla="*/ 328 w 688"/>
                <a:gd name="T27" fmla="*/ 162 h 706"/>
                <a:gd name="T28" fmla="*/ 264 w 688"/>
                <a:gd name="T29" fmla="*/ 123 h 706"/>
                <a:gd name="T30" fmla="*/ 204 w 688"/>
                <a:gd name="T31" fmla="*/ 90 h 706"/>
                <a:gd name="T32" fmla="*/ 148 w 688"/>
                <a:gd name="T33" fmla="*/ 61 h 706"/>
                <a:gd name="T34" fmla="*/ 101 w 688"/>
                <a:gd name="T35" fmla="*/ 38 h 706"/>
                <a:gd name="T36" fmla="*/ 40 w 688"/>
                <a:gd name="T37" fmla="*/ 11 h 706"/>
                <a:gd name="T38" fmla="*/ 24 w 688"/>
                <a:gd name="T39" fmla="*/ 4 h 706"/>
                <a:gd name="T40" fmla="*/ 13 w 688"/>
                <a:gd name="T41" fmla="*/ 1 h 706"/>
                <a:gd name="T42" fmla="*/ 5 w 688"/>
                <a:gd name="T43" fmla="*/ 0 h 706"/>
                <a:gd name="T44" fmla="*/ 1 w 688"/>
                <a:gd name="T45" fmla="*/ 2 h 706"/>
                <a:gd name="T46" fmla="*/ 0 w 688"/>
                <a:gd name="T47" fmla="*/ 6 h 706"/>
                <a:gd name="T48" fmla="*/ 3 w 688"/>
                <a:gd name="T49" fmla="*/ 12 h 706"/>
                <a:gd name="T50" fmla="*/ 10 w 688"/>
                <a:gd name="T51" fmla="*/ 21 h 706"/>
                <a:gd name="T52" fmla="*/ 19 w 688"/>
                <a:gd name="T53" fmla="*/ 30 h 706"/>
                <a:gd name="T54" fmla="*/ 54 w 688"/>
                <a:gd name="T55" fmla="*/ 68 h 706"/>
                <a:gd name="T56" fmla="*/ 111 w 688"/>
                <a:gd name="T57" fmla="*/ 137 h 706"/>
                <a:gd name="T58" fmla="*/ 143 w 688"/>
                <a:gd name="T59" fmla="*/ 181 h 706"/>
                <a:gd name="T60" fmla="*/ 177 w 688"/>
                <a:gd name="T61" fmla="*/ 227 h 706"/>
                <a:gd name="T62" fmla="*/ 213 w 688"/>
                <a:gd name="T63" fmla="*/ 277 h 706"/>
                <a:gd name="T64" fmla="*/ 246 w 688"/>
                <a:gd name="T65" fmla="*/ 328 h 706"/>
                <a:gd name="T66" fmla="*/ 277 w 688"/>
                <a:gd name="T67" fmla="*/ 377 h 706"/>
                <a:gd name="T68" fmla="*/ 307 w 688"/>
                <a:gd name="T69" fmla="*/ 419 h 706"/>
                <a:gd name="T70" fmla="*/ 335 w 688"/>
                <a:gd name="T71" fmla="*/ 455 h 706"/>
                <a:gd name="T72" fmla="*/ 363 w 688"/>
                <a:gd name="T73" fmla="*/ 486 h 706"/>
                <a:gd name="T74" fmla="*/ 392 w 688"/>
                <a:gd name="T75" fmla="*/ 511 h 706"/>
                <a:gd name="T76" fmla="*/ 420 w 688"/>
                <a:gd name="T77" fmla="*/ 535 h 706"/>
                <a:gd name="T78" fmla="*/ 452 w 688"/>
                <a:gd name="T79" fmla="*/ 554 h 706"/>
                <a:gd name="T80" fmla="*/ 485 w 688"/>
                <a:gd name="T81" fmla="*/ 571 h 706"/>
                <a:gd name="T82" fmla="*/ 549 w 688"/>
                <a:gd name="T83" fmla="*/ 605 h 706"/>
                <a:gd name="T84" fmla="*/ 601 w 688"/>
                <a:gd name="T85" fmla="*/ 637 h 706"/>
                <a:gd name="T86" fmla="*/ 639 w 688"/>
                <a:gd name="T87" fmla="*/ 666 h 706"/>
                <a:gd name="T88" fmla="*/ 652 w 688"/>
                <a:gd name="T89" fmla="*/ 678 h 706"/>
                <a:gd name="T90" fmla="*/ 662 w 688"/>
                <a:gd name="T91" fmla="*/ 689 h 706"/>
                <a:gd name="T92" fmla="*/ 669 w 688"/>
                <a:gd name="T93" fmla="*/ 698 h 706"/>
                <a:gd name="T94" fmla="*/ 676 w 688"/>
                <a:gd name="T95" fmla="*/ 703 h 706"/>
                <a:gd name="T96" fmla="*/ 680 w 688"/>
                <a:gd name="T97" fmla="*/ 706 h 706"/>
                <a:gd name="T98" fmla="*/ 685 w 688"/>
                <a:gd name="T99" fmla="*/ 704 h 706"/>
                <a:gd name="T100" fmla="*/ 687 w 688"/>
                <a:gd name="T101" fmla="*/ 700 h 706"/>
                <a:gd name="T102" fmla="*/ 688 w 688"/>
                <a:gd name="T103" fmla="*/ 693 h 706"/>
                <a:gd name="T104" fmla="*/ 687 w 688"/>
                <a:gd name="T105" fmla="*/ 683 h 706"/>
                <a:gd name="T106" fmla="*/ 684 w 688"/>
                <a:gd name="T107" fmla="*/ 670 h 7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88"/>
                <a:gd name="T163" fmla="*/ 0 h 706"/>
                <a:gd name="T164" fmla="*/ 688 w 688"/>
                <a:gd name="T165" fmla="*/ 706 h 7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88" h="706">
                  <a:moveTo>
                    <a:pt x="684" y="670"/>
                  </a:moveTo>
                  <a:lnTo>
                    <a:pt x="666" y="608"/>
                  </a:lnTo>
                  <a:lnTo>
                    <a:pt x="649" y="558"/>
                  </a:lnTo>
                  <a:lnTo>
                    <a:pt x="627" y="501"/>
                  </a:lnTo>
                  <a:lnTo>
                    <a:pt x="597" y="439"/>
                  </a:lnTo>
                  <a:lnTo>
                    <a:pt x="579" y="407"/>
                  </a:lnTo>
                  <a:lnTo>
                    <a:pt x="559" y="375"/>
                  </a:lnTo>
                  <a:lnTo>
                    <a:pt x="537" y="344"/>
                  </a:lnTo>
                  <a:lnTo>
                    <a:pt x="513" y="314"/>
                  </a:lnTo>
                  <a:lnTo>
                    <a:pt x="485" y="285"/>
                  </a:lnTo>
                  <a:lnTo>
                    <a:pt x="456" y="257"/>
                  </a:lnTo>
                  <a:lnTo>
                    <a:pt x="425" y="232"/>
                  </a:lnTo>
                  <a:lnTo>
                    <a:pt x="393" y="207"/>
                  </a:lnTo>
                  <a:lnTo>
                    <a:pt x="328" y="162"/>
                  </a:lnTo>
                  <a:lnTo>
                    <a:pt x="264" y="123"/>
                  </a:lnTo>
                  <a:lnTo>
                    <a:pt x="204" y="90"/>
                  </a:lnTo>
                  <a:lnTo>
                    <a:pt x="148" y="61"/>
                  </a:lnTo>
                  <a:lnTo>
                    <a:pt x="101" y="38"/>
                  </a:lnTo>
                  <a:lnTo>
                    <a:pt x="40" y="11"/>
                  </a:lnTo>
                  <a:lnTo>
                    <a:pt x="24" y="4"/>
                  </a:lnTo>
                  <a:lnTo>
                    <a:pt x="13" y="1"/>
                  </a:lnTo>
                  <a:lnTo>
                    <a:pt x="5" y="0"/>
                  </a:lnTo>
                  <a:lnTo>
                    <a:pt x="1" y="2"/>
                  </a:lnTo>
                  <a:lnTo>
                    <a:pt x="0" y="6"/>
                  </a:lnTo>
                  <a:lnTo>
                    <a:pt x="3" y="12"/>
                  </a:lnTo>
                  <a:lnTo>
                    <a:pt x="10" y="21"/>
                  </a:lnTo>
                  <a:lnTo>
                    <a:pt x="19" y="30"/>
                  </a:lnTo>
                  <a:lnTo>
                    <a:pt x="54" y="68"/>
                  </a:lnTo>
                  <a:lnTo>
                    <a:pt x="111" y="137"/>
                  </a:lnTo>
                  <a:lnTo>
                    <a:pt x="143" y="181"/>
                  </a:lnTo>
                  <a:lnTo>
                    <a:pt x="177" y="227"/>
                  </a:lnTo>
                  <a:lnTo>
                    <a:pt x="213" y="277"/>
                  </a:lnTo>
                  <a:lnTo>
                    <a:pt x="246" y="328"/>
                  </a:lnTo>
                  <a:lnTo>
                    <a:pt x="277" y="377"/>
                  </a:lnTo>
                  <a:lnTo>
                    <a:pt x="307" y="419"/>
                  </a:lnTo>
                  <a:lnTo>
                    <a:pt x="335" y="455"/>
                  </a:lnTo>
                  <a:lnTo>
                    <a:pt x="363" y="486"/>
                  </a:lnTo>
                  <a:lnTo>
                    <a:pt x="392" y="511"/>
                  </a:lnTo>
                  <a:lnTo>
                    <a:pt x="420" y="535"/>
                  </a:lnTo>
                  <a:lnTo>
                    <a:pt x="452" y="554"/>
                  </a:lnTo>
                  <a:lnTo>
                    <a:pt x="485" y="571"/>
                  </a:lnTo>
                  <a:lnTo>
                    <a:pt x="549" y="605"/>
                  </a:lnTo>
                  <a:lnTo>
                    <a:pt x="601" y="637"/>
                  </a:lnTo>
                  <a:lnTo>
                    <a:pt x="639" y="666"/>
                  </a:lnTo>
                  <a:lnTo>
                    <a:pt x="652" y="678"/>
                  </a:lnTo>
                  <a:lnTo>
                    <a:pt x="662" y="689"/>
                  </a:lnTo>
                  <a:lnTo>
                    <a:pt x="669" y="698"/>
                  </a:lnTo>
                  <a:lnTo>
                    <a:pt x="676" y="703"/>
                  </a:lnTo>
                  <a:lnTo>
                    <a:pt x="680" y="706"/>
                  </a:lnTo>
                  <a:lnTo>
                    <a:pt x="685" y="704"/>
                  </a:lnTo>
                  <a:lnTo>
                    <a:pt x="687" y="700"/>
                  </a:lnTo>
                  <a:lnTo>
                    <a:pt x="688" y="693"/>
                  </a:lnTo>
                  <a:lnTo>
                    <a:pt x="687" y="683"/>
                  </a:lnTo>
                  <a:lnTo>
                    <a:pt x="684" y="67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3" name="Freeform 47"/>
            <p:cNvSpPr>
              <a:spLocks/>
            </p:cNvSpPr>
            <p:nvPr/>
          </p:nvSpPr>
          <p:spPr bwMode="auto">
            <a:xfrm>
              <a:off x="648" y="653"/>
              <a:ext cx="146" cy="130"/>
            </a:xfrm>
            <a:custGeom>
              <a:avLst/>
              <a:gdLst>
                <a:gd name="T0" fmla="*/ 758 w 1164"/>
                <a:gd name="T1" fmla="*/ 59 h 1039"/>
                <a:gd name="T2" fmla="*/ 812 w 1164"/>
                <a:gd name="T3" fmla="*/ 72 h 1039"/>
                <a:gd name="T4" fmla="*/ 837 w 1164"/>
                <a:gd name="T5" fmla="*/ 92 h 1039"/>
                <a:gd name="T6" fmla="*/ 900 w 1164"/>
                <a:gd name="T7" fmla="*/ 194 h 1039"/>
                <a:gd name="T8" fmla="*/ 927 w 1164"/>
                <a:gd name="T9" fmla="*/ 252 h 1039"/>
                <a:gd name="T10" fmla="*/ 933 w 1164"/>
                <a:gd name="T11" fmla="*/ 328 h 1039"/>
                <a:gd name="T12" fmla="*/ 919 w 1164"/>
                <a:gd name="T13" fmla="*/ 349 h 1039"/>
                <a:gd name="T14" fmla="*/ 931 w 1164"/>
                <a:gd name="T15" fmla="*/ 383 h 1039"/>
                <a:gd name="T16" fmla="*/ 964 w 1164"/>
                <a:gd name="T17" fmla="*/ 433 h 1039"/>
                <a:gd name="T18" fmla="*/ 975 w 1164"/>
                <a:gd name="T19" fmla="*/ 468 h 1039"/>
                <a:gd name="T20" fmla="*/ 973 w 1164"/>
                <a:gd name="T21" fmla="*/ 635 h 1039"/>
                <a:gd name="T22" fmla="*/ 959 w 1164"/>
                <a:gd name="T23" fmla="*/ 662 h 1039"/>
                <a:gd name="T24" fmla="*/ 1029 w 1164"/>
                <a:gd name="T25" fmla="*/ 710 h 1039"/>
                <a:gd name="T26" fmla="*/ 1048 w 1164"/>
                <a:gd name="T27" fmla="*/ 728 h 1039"/>
                <a:gd name="T28" fmla="*/ 1095 w 1164"/>
                <a:gd name="T29" fmla="*/ 760 h 1039"/>
                <a:gd name="T30" fmla="*/ 1146 w 1164"/>
                <a:gd name="T31" fmla="*/ 876 h 1039"/>
                <a:gd name="T32" fmla="*/ 1151 w 1164"/>
                <a:gd name="T33" fmla="*/ 937 h 1039"/>
                <a:gd name="T34" fmla="*/ 1162 w 1164"/>
                <a:gd name="T35" fmla="*/ 948 h 1039"/>
                <a:gd name="T36" fmla="*/ 1115 w 1164"/>
                <a:gd name="T37" fmla="*/ 993 h 1039"/>
                <a:gd name="T38" fmla="*/ 1028 w 1164"/>
                <a:gd name="T39" fmla="*/ 1000 h 1039"/>
                <a:gd name="T40" fmla="*/ 973 w 1164"/>
                <a:gd name="T41" fmla="*/ 1022 h 1039"/>
                <a:gd name="T42" fmla="*/ 918 w 1164"/>
                <a:gd name="T43" fmla="*/ 1039 h 1039"/>
                <a:gd name="T44" fmla="*/ 844 w 1164"/>
                <a:gd name="T45" fmla="*/ 1015 h 1039"/>
                <a:gd name="T46" fmla="*/ 792 w 1164"/>
                <a:gd name="T47" fmla="*/ 959 h 1039"/>
                <a:gd name="T48" fmla="*/ 736 w 1164"/>
                <a:gd name="T49" fmla="*/ 929 h 1039"/>
                <a:gd name="T50" fmla="*/ 731 w 1164"/>
                <a:gd name="T51" fmla="*/ 928 h 1039"/>
                <a:gd name="T52" fmla="*/ 719 w 1164"/>
                <a:gd name="T53" fmla="*/ 938 h 1039"/>
                <a:gd name="T54" fmla="*/ 661 w 1164"/>
                <a:gd name="T55" fmla="*/ 938 h 1039"/>
                <a:gd name="T56" fmla="*/ 631 w 1164"/>
                <a:gd name="T57" fmla="*/ 949 h 1039"/>
                <a:gd name="T58" fmla="*/ 624 w 1164"/>
                <a:gd name="T59" fmla="*/ 958 h 1039"/>
                <a:gd name="T60" fmla="*/ 472 w 1164"/>
                <a:gd name="T61" fmla="*/ 840 h 1039"/>
                <a:gd name="T62" fmla="*/ 460 w 1164"/>
                <a:gd name="T63" fmla="*/ 782 h 1039"/>
                <a:gd name="T64" fmla="*/ 336 w 1164"/>
                <a:gd name="T65" fmla="*/ 711 h 1039"/>
                <a:gd name="T66" fmla="*/ 289 w 1164"/>
                <a:gd name="T67" fmla="*/ 668 h 1039"/>
                <a:gd name="T68" fmla="*/ 237 w 1164"/>
                <a:gd name="T69" fmla="*/ 651 h 1039"/>
                <a:gd name="T70" fmla="*/ 204 w 1164"/>
                <a:gd name="T71" fmla="*/ 605 h 1039"/>
                <a:gd name="T72" fmla="*/ 141 w 1164"/>
                <a:gd name="T73" fmla="*/ 601 h 1039"/>
                <a:gd name="T74" fmla="*/ 54 w 1164"/>
                <a:gd name="T75" fmla="*/ 550 h 1039"/>
                <a:gd name="T76" fmla="*/ 49 w 1164"/>
                <a:gd name="T77" fmla="*/ 533 h 1039"/>
                <a:gd name="T78" fmla="*/ 12 w 1164"/>
                <a:gd name="T79" fmla="*/ 517 h 1039"/>
                <a:gd name="T80" fmla="*/ 2 w 1164"/>
                <a:gd name="T81" fmla="*/ 396 h 1039"/>
                <a:gd name="T82" fmla="*/ 60 w 1164"/>
                <a:gd name="T83" fmla="*/ 365 h 1039"/>
                <a:gd name="T84" fmla="*/ 110 w 1164"/>
                <a:gd name="T85" fmla="*/ 353 h 1039"/>
                <a:gd name="T86" fmla="*/ 152 w 1164"/>
                <a:gd name="T87" fmla="*/ 350 h 1039"/>
                <a:gd name="T88" fmla="*/ 260 w 1164"/>
                <a:gd name="T89" fmla="*/ 331 h 1039"/>
                <a:gd name="T90" fmla="*/ 294 w 1164"/>
                <a:gd name="T91" fmla="*/ 347 h 1039"/>
                <a:gd name="T92" fmla="*/ 329 w 1164"/>
                <a:gd name="T93" fmla="*/ 338 h 1039"/>
                <a:gd name="T94" fmla="*/ 350 w 1164"/>
                <a:gd name="T95" fmla="*/ 335 h 1039"/>
                <a:gd name="T96" fmla="*/ 401 w 1164"/>
                <a:gd name="T97" fmla="*/ 328 h 1039"/>
                <a:gd name="T98" fmla="*/ 470 w 1164"/>
                <a:gd name="T99" fmla="*/ 311 h 1039"/>
                <a:gd name="T100" fmla="*/ 489 w 1164"/>
                <a:gd name="T101" fmla="*/ 201 h 1039"/>
                <a:gd name="T102" fmla="*/ 590 w 1164"/>
                <a:gd name="T103" fmla="*/ 21 h 1039"/>
                <a:gd name="T104" fmla="*/ 598 w 1164"/>
                <a:gd name="T105" fmla="*/ 32 h 1039"/>
                <a:gd name="T106" fmla="*/ 596 w 1164"/>
                <a:gd name="T107" fmla="*/ 23 h 1039"/>
                <a:gd name="T108" fmla="*/ 656 w 1164"/>
                <a:gd name="T109" fmla="*/ 17 h 103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64"/>
                <a:gd name="T166" fmla="*/ 0 h 1039"/>
                <a:gd name="T167" fmla="*/ 1164 w 1164"/>
                <a:gd name="T168" fmla="*/ 1039 h 103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64" h="1039">
                  <a:moveTo>
                    <a:pt x="659" y="0"/>
                  </a:moveTo>
                  <a:lnTo>
                    <a:pt x="759" y="53"/>
                  </a:lnTo>
                  <a:lnTo>
                    <a:pt x="756" y="56"/>
                  </a:lnTo>
                  <a:lnTo>
                    <a:pt x="758" y="59"/>
                  </a:lnTo>
                  <a:lnTo>
                    <a:pt x="774" y="63"/>
                  </a:lnTo>
                  <a:lnTo>
                    <a:pt x="800" y="67"/>
                  </a:lnTo>
                  <a:lnTo>
                    <a:pt x="806" y="69"/>
                  </a:lnTo>
                  <a:lnTo>
                    <a:pt x="812" y="72"/>
                  </a:lnTo>
                  <a:lnTo>
                    <a:pt x="820" y="82"/>
                  </a:lnTo>
                  <a:lnTo>
                    <a:pt x="825" y="87"/>
                  </a:lnTo>
                  <a:lnTo>
                    <a:pt x="830" y="91"/>
                  </a:lnTo>
                  <a:lnTo>
                    <a:pt x="837" y="92"/>
                  </a:lnTo>
                  <a:lnTo>
                    <a:pt x="846" y="91"/>
                  </a:lnTo>
                  <a:lnTo>
                    <a:pt x="895" y="137"/>
                  </a:lnTo>
                  <a:lnTo>
                    <a:pt x="895" y="166"/>
                  </a:lnTo>
                  <a:lnTo>
                    <a:pt x="900" y="194"/>
                  </a:lnTo>
                  <a:lnTo>
                    <a:pt x="912" y="221"/>
                  </a:lnTo>
                  <a:lnTo>
                    <a:pt x="918" y="232"/>
                  </a:lnTo>
                  <a:lnTo>
                    <a:pt x="927" y="243"/>
                  </a:lnTo>
                  <a:lnTo>
                    <a:pt x="927" y="252"/>
                  </a:lnTo>
                  <a:lnTo>
                    <a:pt x="929" y="259"/>
                  </a:lnTo>
                  <a:lnTo>
                    <a:pt x="940" y="273"/>
                  </a:lnTo>
                  <a:lnTo>
                    <a:pt x="947" y="331"/>
                  </a:lnTo>
                  <a:lnTo>
                    <a:pt x="933" y="328"/>
                  </a:lnTo>
                  <a:lnTo>
                    <a:pt x="916" y="326"/>
                  </a:lnTo>
                  <a:lnTo>
                    <a:pt x="914" y="331"/>
                  </a:lnTo>
                  <a:lnTo>
                    <a:pt x="914" y="336"/>
                  </a:lnTo>
                  <a:lnTo>
                    <a:pt x="919" y="349"/>
                  </a:lnTo>
                  <a:lnTo>
                    <a:pt x="926" y="365"/>
                  </a:lnTo>
                  <a:lnTo>
                    <a:pt x="927" y="373"/>
                  </a:lnTo>
                  <a:lnTo>
                    <a:pt x="927" y="379"/>
                  </a:lnTo>
                  <a:lnTo>
                    <a:pt x="931" y="383"/>
                  </a:lnTo>
                  <a:lnTo>
                    <a:pt x="943" y="394"/>
                  </a:lnTo>
                  <a:lnTo>
                    <a:pt x="958" y="410"/>
                  </a:lnTo>
                  <a:lnTo>
                    <a:pt x="959" y="420"/>
                  </a:lnTo>
                  <a:lnTo>
                    <a:pt x="964" y="433"/>
                  </a:lnTo>
                  <a:lnTo>
                    <a:pt x="968" y="447"/>
                  </a:lnTo>
                  <a:lnTo>
                    <a:pt x="970" y="458"/>
                  </a:lnTo>
                  <a:lnTo>
                    <a:pt x="971" y="464"/>
                  </a:lnTo>
                  <a:lnTo>
                    <a:pt x="975" y="468"/>
                  </a:lnTo>
                  <a:lnTo>
                    <a:pt x="979" y="471"/>
                  </a:lnTo>
                  <a:lnTo>
                    <a:pt x="984" y="477"/>
                  </a:lnTo>
                  <a:lnTo>
                    <a:pt x="984" y="624"/>
                  </a:lnTo>
                  <a:lnTo>
                    <a:pt x="973" y="635"/>
                  </a:lnTo>
                  <a:lnTo>
                    <a:pt x="964" y="645"/>
                  </a:lnTo>
                  <a:lnTo>
                    <a:pt x="960" y="650"/>
                  </a:lnTo>
                  <a:lnTo>
                    <a:pt x="959" y="656"/>
                  </a:lnTo>
                  <a:lnTo>
                    <a:pt x="959" y="662"/>
                  </a:lnTo>
                  <a:lnTo>
                    <a:pt x="961" y="670"/>
                  </a:lnTo>
                  <a:lnTo>
                    <a:pt x="1005" y="689"/>
                  </a:lnTo>
                  <a:lnTo>
                    <a:pt x="1011" y="695"/>
                  </a:lnTo>
                  <a:lnTo>
                    <a:pt x="1029" y="710"/>
                  </a:lnTo>
                  <a:lnTo>
                    <a:pt x="1037" y="717"/>
                  </a:lnTo>
                  <a:lnTo>
                    <a:pt x="1040" y="721"/>
                  </a:lnTo>
                  <a:lnTo>
                    <a:pt x="1041" y="725"/>
                  </a:lnTo>
                  <a:lnTo>
                    <a:pt x="1048" y="728"/>
                  </a:lnTo>
                  <a:lnTo>
                    <a:pt x="1080" y="736"/>
                  </a:lnTo>
                  <a:lnTo>
                    <a:pt x="1080" y="743"/>
                  </a:lnTo>
                  <a:lnTo>
                    <a:pt x="1084" y="748"/>
                  </a:lnTo>
                  <a:lnTo>
                    <a:pt x="1095" y="760"/>
                  </a:lnTo>
                  <a:lnTo>
                    <a:pt x="1129" y="840"/>
                  </a:lnTo>
                  <a:lnTo>
                    <a:pt x="1164" y="869"/>
                  </a:lnTo>
                  <a:lnTo>
                    <a:pt x="1152" y="871"/>
                  </a:lnTo>
                  <a:lnTo>
                    <a:pt x="1146" y="876"/>
                  </a:lnTo>
                  <a:lnTo>
                    <a:pt x="1144" y="882"/>
                  </a:lnTo>
                  <a:lnTo>
                    <a:pt x="1142" y="891"/>
                  </a:lnTo>
                  <a:lnTo>
                    <a:pt x="1147" y="912"/>
                  </a:lnTo>
                  <a:lnTo>
                    <a:pt x="1151" y="937"/>
                  </a:lnTo>
                  <a:lnTo>
                    <a:pt x="1158" y="938"/>
                  </a:lnTo>
                  <a:lnTo>
                    <a:pt x="1162" y="940"/>
                  </a:lnTo>
                  <a:lnTo>
                    <a:pt x="1164" y="943"/>
                  </a:lnTo>
                  <a:lnTo>
                    <a:pt x="1162" y="948"/>
                  </a:lnTo>
                  <a:lnTo>
                    <a:pt x="1146" y="975"/>
                  </a:lnTo>
                  <a:lnTo>
                    <a:pt x="1136" y="983"/>
                  </a:lnTo>
                  <a:lnTo>
                    <a:pt x="1126" y="990"/>
                  </a:lnTo>
                  <a:lnTo>
                    <a:pt x="1115" y="993"/>
                  </a:lnTo>
                  <a:lnTo>
                    <a:pt x="1102" y="997"/>
                  </a:lnTo>
                  <a:lnTo>
                    <a:pt x="1078" y="999"/>
                  </a:lnTo>
                  <a:lnTo>
                    <a:pt x="1053" y="999"/>
                  </a:lnTo>
                  <a:lnTo>
                    <a:pt x="1028" y="1000"/>
                  </a:lnTo>
                  <a:lnTo>
                    <a:pt x="1004" y="1004"/>
                  </a:lnTo>
                  <a:lnTo>
                    <a:pt x="993" y="1008"/>
                  </a:lnTo>
                  <a:lnTo>
                    <a:pt x="983" y="1014"/>
                  </a:lnTo>
                  <a:lnTo>
                    <a:pt x="973" y="1022"/>
                  </a:lnTo>
                  <a:lnTo>
                    <a:pt x="965" y="1032"/>
                  </a:lnTo>
                  <a:lnTo>
                    <a:pt x="949" y="1036"/>
                  </a:lnTo>
                  <a:lnTo>
                    <a:pt x="934" y="1039"/>
                  </a:lnTo>
                  <a:lnTo>
                    <a:pt x="918" y="1039"/>
                  </a:lnTo>
                  <a:lnTo>
                    <a:pt x="902" y="1036"/>
                  </a:lnTo>
                  <a:lnTo>
                    <a:pt x="886" y="1033"/>
                  </a:lnTo>
                  <a:lnTo>
                    <a:pt x="872" y="1029"/>
                  </a:lnTo>
                  <a:lnTo>
                    <a:pt x="844" y="1015"/>
                  </a:lnTo>
                  <a:lnTo>
                    <a:pt x="837" y="1012"/>
                  </a:lnTo>
                  <a:lnTo>
                    <a:pt x="830" y="1005"/>
                  </a:lnTo>
                  <a:lnTo>
                    <a:pt x="813" y="987"/>
                  </a:lnTo>
                  <a:lnTo>
                    <a:pt x="792" y="959"/>
                  </a:lnTo>
                  <a:lnTo>
                    <a:pt x="788" y="959"/>
                  </a:lnTo>
                  <a:lnTo>
                    <a:pt x="781" y="955"/>
                  </a:lnTo>
                  <a:lnTo>
                    <a:pt x="756" y="942"/>
                  </a:lnTo>
                  <a:lnTo>
                    <a:pt x="736" y="929"/>
                  </a:lnTo>
                  <a:lnTo>
                    <a:pt x="732" y="924"/>
                  </a:lnTo>
                  <a:lnTo>
                    <a:pt x="735" y="924"/>
                  </a:lnTo>
                  <a:lnTo>
                    <a:pt x="732" y="925"/>
                  </a:lnTo>
                  <a:lnTo>
                    <a:pt x="731" y="928"/>
                  </a:lnTo>
                  <a:lnTo>
                    <a:pt x="731" y="932"/>
                  </a:lnTo>
                  <a:lnTo>
                    <a:pt x="731" y="938"/>
                  </a:lnTo>
                  <a:lnTo>
                    <a:pt x="728" y="943"/>
                  </a:lnTo>
                  <a:lnTo>
                    <a:pt x="719" y="938"/>
                  </a:lnTo>
                  <a:lnTo>
                    <a:pt x="709" y="933"/>
                  </a:lnTo>
                  <a:lnTo>
                    <a:pt x="683" y="924"/>
                  </a:lnTo>
                  <a:lnTo>
                    <a:pt x="671" y="931"/>
                  </a:lnTo>
                  <a:lnTo>
                    <a:pt x="661" y="938"/>
                  </a:lnTo>
                  <a:lnTo>
                    <a:pt x="648" y="944"/>
                  </a:lnTo>
                  <a:lnTo>
                    <a:pt x="641" y="945"/>
                  </a:lnTo>
                  <a:lnTo>
                    <a:pt x="633" y="947"/>
                  </a:lnTo>
                  <a:lnTo>
                    <a:pt x="631" y="949"/>
                  </a:lnTo>
                  <a:lnTo>
                    <a:pt x="630" y="951"/>
                  </a:lnTo>
                  <a:lnTo>
                    <a:pt x="628" y="958"/>
                  </a:lnTo>
                  <a:lnTo>
                    <a:pt x="627" y="959"/>
                  </a:lnTo>
                  <a:lnTo>
                    <a:pt x="624" y="958"/>
                  </a:lnTo>
                  <a:lnTo>
                    <a:pt x="611" y="940"/>
                  </a:lnTo>
                  <a:lnTo>
                    <a:pt x="575" y="897"/>
                  </a:lnTo>
                  <a:lnTo>
                    <a:pt x="512" y="887"/>
                  </a:lnTo>
                  <a:lnTo>
                    <a:pt x="472" y="840"/>
                  </a:lnTo>
                  <a:lnTo>
                    <a:pt x="472" y="797"/>
                  </a:lnTo>
                  <a:lnTo>
                    <a:pt x="467" y="789"/>
                  </a:lnTo>
                  <a:lnTo>
                    <a:pt x="464" y="786"/>
                  </a:lnTo>
                  <a:lnTo>
                    <a:pt x="460" y="782"/>
                  </a:lnTo>
                  <a:lnTo>
                    <a:pt x="396" y="802"/>
                  </a:lnTo>
                  <a:lnTo>
                    <a:pt x="345" y="736"/>
                  </a:lnTo>
                  <a:lnTo>
                    <a:pt x="342" y="722"/>
                  </a:lnTo>
                  <a:lnTo>
                    <a:pt x="336" y="711"/>
                  </a:lnTo>
                  <a:lnTo>
                    <a:pt x="329" y="701"/>
                  </a:lnTo>
                  <a:lnTo>
                    <a:pt x="319" y="693"/>
                  </a:lnTo>
                  <a:lnTo>
                    <a:pt x="298" y="677"/>
                  </a:lnTo>
                  <a:lnTo>
                    <a:pt x="289" y="668"/>
                  </a:lnTo>
                  <a:lnTo>
                    <a:pt x="280" y="658"/>
                  </a:lnTo>
                  <a:lnTo>
                    <a:pt x="255" y="656"/>
                  </a:lnTo>
                  <a:lnTo>
                    <a:pt x="243" y="654"/>
                  </a:lnTo>
                  <a:lnTo>
                    <a:pt x="237" y="651"/>
                  </a:lnTo>
                  <a:lnTo>
                    <a:pt x="228" y="642"/>
                  </a:lnTo>
                  <a:lnTo>
                    <a:pt x="221" y="616"/>
                  </a:lnTo>
                  <a:lnTo>
                    <a:pt x="213" y="610"/>
                  </a:lnTo>
                  <a:lnTo>
                    <a:pt x="204" y="605"/>
                  </a:lnTo>
                  <a:lnTo>
                    <a:pt x="188" y="608"/>
                  </a:lnTo>
                  <a:lnTo>
                    <a:pt x="172" y="609"/>
                  </a:lnTo>
                  <a:lnTo>
                    <a:pt x="157" y="607"/>
                  </a:lnTo>
                  <a:lnTo>
                    <a:pt x="141" y="601"/>
                  </a:lnTo>
                  <a:lnTo>
                    <a:pt x="123" y="587"/>
                  </a:lnTo>
                  <a:lnTo>
                    <a:pt x="109" y="570"/>
                  </a:lnTo>
                  <a:lnTo>
                    <a:pt x="61" y="554"/>
                  </a:lnTo>
                  <a:lnTo>
                    <a:pt x="54" y="550"/>
                  </a:lnTo>
                  <a:lnTo>
                    <a:pt x="52" y="547"/>
                  </a:lnTo>
                  <a:lnTo>
                    <a:pt x="52" y="539"/>
                  </a:lnTo>
                  <a:lnTo>
                    <a:pt x="52" y="536"/>
                  </a:lnTo>
                  <a:lnTo>
                    <a:pt x="49" y="533"/>
                  </a:lnTo>
                  <a:lnTo>
                    <a:pt x="42" y="531"/>
                  </a:lnTo>
                  <a:lnTo>
                    <a:pt x="30" y="530"/>
                  </a:lnTo>
                  <a:lnTo>
                    <a:pt x="21" y="525"/>
                  </a:lnTo>
                  <a:lnTo>
                    <a:pt x="12" y="517"/>
                  </a:lnTo>
                  <a:lnTo>
                    <a:pt x="4" y="508"/>
                  </a:lnTo>
                  <a:lnTo>
                    <a:pt x="0" y="497"/>
                  </a:lnTo>
                  <a:lnTo>
                    <a:pt x="0" y="404"/>
                  </a:lnTo>
                  <a:lnTo>
                    <a:pt x="2" y="396"/>
                  </a:lnTo>
                  <a:lnTo>
                    <a:pt x="8" y="388"/>
                  </a:lnTo>
                  <a:lnTo>
                    <a:pt x="14" y="383"/>
                  </a:lnTo>
                  <a:lnTo>
                    <a:pt x="23" y="379"/>
                  </a:lnTo>
                  <a:lnTo>
                    <a:pt x="60" y="365"/>
                  </a:lnTo>
                  <a:lnTo>
                    <a:pt x="98" y="350"/>
                  </a:lnTo>
                  <a:lnTo>
                    <a:pt x="100" y="348"/>
                  </a:lnTo>
                  <a:lnTo>
                    <a:pt x="103" y="348"/>
                  </a:lnTo>
                  <a:lnTo>
                    <a:pt x="110" y="353"/>
                  </a:lnTo>
                  <a:lnTo>
                    <a:pt x="118" y="359"/>
                  </a:lnTo>
                  <a:lnTo>
                    <a:pt x="121" y="362"/>
                  </a:lnTo>
                  <a:lnTo>
                    <a:pt x="127" y="363"/>
                  </a:lnTo>
                  <a:lnTo>
                    <a:pt x="152" y="350"/>
                  </a:lnTo>
                  <a:lnTo>
                    <a:pt x="178" y="322"/>
                  </a:lnTo>
                  <a:lnTo>
                    <a:pt x="254" y="322"/>
                  </a:lnTo>
                  <a:lnTo>
                    <a:pt x="259" y="325"/>
                  </a:lnTo>
                  <a:lnTo>
                    <a:pt x="260" y="331"/>
                  </a:lnTo>
                  <a:lnTo>
                    <a:pt x="261" y="336"/>
                  </a:lnTo>
                  <a:lnTo>
                    <a:pt x="263" y="343"/>
                  </a:lnTo>
                  <a:lnTo>
                    <a:pt x="272" y="345"/>
                  </a:lnTo>
                  <a:lnTo>
                    <a:pt x="294" y="347"/>
                  </a:lnTo>
                  <a:lnTo>
                    <a:pt x="324" y="350"/>
                  </a:lnTo>
                  <a:lnTo>
                    <a:pt x="326" y="348"/>
                  </a:lnTo>
                  <a:lnTo>
                    <a:pt x="328" y="344"/>
                  </a:lnTo>
                  <a:lnTo>
                    <a:pt x="329" y="338"/>
                  </a:lnTo>
                  <a:lnTo>
                    <a:pt x="331" y="336"/>
                  </a:lnTo>
                  <a:lnTo>
                    <a:pt x="334" y="335"/>
                  </a:lnTo>
                  <a:lnTo>
                    <a:pt x="341" y="336"/>
                  </a:lnTo>
                  <a:lnTo>
                    <a:pt x="350" y="335"/>
                  </a:lnTo>
                  <a:lnTo>
                    <a:pt x="360" y="334"/>
                  </a:lnTo>
                  <a:lnTo>
                    <a:pt x="369" y="334"/>
                  </a:lnTo>
                  <a:lnTo>
                    <a:pt x="384" y="331"/>
                  </a:lnTo>
                  <a:lnTo>
                    <a:pt x="401" y="328"/>
                  </a:lnTo>
                  <a:lnTo>
                    <a:pt x="431" y="325"/>
                  </a:lnTo>
                  <a:lnTo>
                    <a:pt x="445" y="323"/>
                  </a:lnTo>
                  <a:lnTo>
                    <a:pt x="457" y="317"/>
                  </a:lnTo>
                  <a:lnTo>
                    <a:pt x="470" y="311"/>
                  </a:lnTo>
                  <a:lnTo>
                    <a:pt x="482" y="298"/>
                  </a:lnTo>
                  <a:lnTo>
                    <a:pt x="480" y="214"/>
                  </a:lnTo>
                  <a:lnTo>
                    <a:pt x="483" y="210"/>
                  </a:lnTo>
                  <a:lnTo>
                    <a:pt x="489" y="201"/>
                  </a:lnTo>
                  <a:lnTo>
                    <a:pt x="497" y="186"/>
                  </a:lnTo>
                  <a:lnTo>
                    <a:pt x="506" y="125"/>
                  </a:lnTo>
                  <a:lnTo>
                    <a:pt x="566" y="40"/>
                  </a:lnTo>
                  <a:lnTo>
                    <a:pt x="590" y="21"/>
                  </a:lnTo>
                  <a:lnTo>
                    <a:pt x="594" y="16"/>
                  </a:lnTo>
                  <a:lnTo>
                    <a:pt x="593" y="22"/>
                  </a:lnTo>
                  <a:lnTo>
                    <a:pt x="594" y="26"/>
                  </a:lnTo>
                  <a:lnTo>
                    <a:pt x="598" y="32"/>
                  </a:lnTo>
                  <a:lnTo>
                    <a:pt x="594" y="30"/>
                  </a:lnTo>
                  <a:lnTo>
                    <a:pt x="593" y="27"/>
                  </a:lnTo>
                  <a:lnTo>
                    <a:pt x="594" y="25"/>
                  </a:lnTo>
                  <a:lnTo>
                    <a:pt x="596" y="23"/>
                  </a:lnTo>
                  <a:lnTo>
                    <a:pt x="606" y="21"/>
                  </a:lnTo>
                  <a:lnTo>
                    <a:pt x="621" y="19"/>
                  </a:lnTo>
                  <a:lnTo>
                    <a:pt x="648" y="16"/>
                  </a:lnTo>
                  <a:lnTo>
                    <a:pt x="656" y="17"/>
                  </a:lnTo>
                  <a:lnTo>
                    <a:pt x="657" y="17"/>
                  </a:lnTo>
                  <a:lnTo>
                    <a:pt x="657" y="19"/>
                  </a:lnTo>
                  <a:lnTo>
                    <a:pt x="659"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4" name="Freeform 48"/>
            <p:cNvSpPr>
              <a:spLocks/>
            </p:cNvSpPr>
            <p:nvPr/>
          </p:nvSpPr>
          <p:spPr bwMode="auto">
            <a:xfrm>
              <a:off x="849" y="626"/>
              <a:ext cx="36" cy="46"/>
            </a:xfrm>
            <a:custGeom>
              <a:avLst/>
              <a:gdLst>
                <a:gd name="T0" fmla="*/ 162 w 290"/>
                <a:gd name="T1" fmla="*/ 7 h 368"/>
                <a:gd name="T2" fmla="*/ 181 w 290"/>
                <a:gd name="T3" fmla="*/ 38 h 368"/>
                <a:gd name="T4" fmla="*/ 192 w 290"/>
                <a:gd name="T5" fmla="*/ 52 h 368"/>
                <a:gd name="T6" fmla="*/ 205 w 290"/>
                <a:gd name="T7" fmla="*/ 65 h 368"/>
                <a:gd name="T8" fmla="*/ 218 w 290"/>
                <a:gd name="T9" fmla="*/ 77 h 368"/>
                <a:gd name="T10" fmla="*/ 232 w 290"/>
                <a:gd name="T11" fmla="*/ 84 h 368"/>
                <a:gd name="T12" fmla="*/ 248 w 290"/>
                <a:gd name="T13" fmla="*/ 90 h 368"/>
                <a:gd name="T14" fmla="*/ 266 w 290"/>
                <a:gd name="T15" fmla="*/ 92 h 368"/>
                <a:gd name="T16" fmla="*/ 278 w 290"/>
                <a:gd name="T17" fmla="*/ 108 h 368"/>
                <a:gd name="T18" fmla="*/ 286 w 290"/>
                <a:gd name="T19" fmla="*/ 124 h 368"/>
                <a:gd name="T20" fmla="*/ 290 w 290"/>
                <a:gd name="T21" fmla="*/ 141 h 368"/>
                <a:gd name="T22" fmla="*/ 290 w 290"/>
                <a:gd name="T23" fmla="*/ 159 h 368"/>
                <a:gd name="T24" fmla="*/ 288 w 290"/>
                <a:gd name="T25" fmla="*/ 176 h 368"/>
                <a:gd name="T26" fmla="*/ 283 w 290"/>
                <a:gd name="T27" fmla="*/ 195 h 368"/>
                <a:gd name="T28" fmla="*/ 276 w 290"/>
                <a:gd name="T29" fmla="*/ 212 h 368"/>
                <a:gd name="T30" fmla="*/ 266 w 290"/>
                <a:gd name="T31" fmla="*/ 230 h 368"/>
                <a:gd name="T32" fmla="*/ 253 w 290"/>
                <a:gd name="T33" fmla="*/ 245 h 368"/>
                <a:gd name="T34" fmla="*/ 240 w 290"/>
                <a:gd name="T35" fmla="*/ 261 h 368"/>
                <a:gd name="T36" fmla="*/ 226 w 290"/>
                <a:gd name="T37" fmla="*/ 274 h 368"/>
                <a:gd name="T38" fmla="*/ 209 w 290"/>
                <a:gd name="T39" fmla="*/ 285 h 368"/>
                <a:gd name="T40" fmla="*/ 193 w 290"/>
                <a:gd name="T41" fmla="*/ 295 h 368"/>
                <a:gd name="T42" fmla="*/ 177 w 290"/>
                <a:gd name="T43" fmla="*/ 303 h 368"/>
                <a:gd name="T44" fmla="*/ 160 w 290"/>
                <a:gd name="T45" fmla="*/ 307 h 368"/>
                <a:gd name="T46" fmla="*/ 145 w 290"/>
                <a:gd name="T47" fmla="*/ 309 h 368"/>
                <a:gd name="T48" fmla="*/ 122 w 290"/>
                <a:gd name="T49" fmla="*/ 327 h 368"/>
                <a:gd name="T50" fmla="*/ 96 w 290"/>
                <a:gd name="T51" fmla="*/ 345 h 368"/>
                <a:gd name="T52" fmla="*/ 67 w 290"/>
                <a:gd name="T53" fmla="*/ 361 h 368"/>
                <a:gd name="T54" fmla="*/ 55 w 290"/>
                <a:gd name="T55" fmla="*/ 365 h 368"/>
                <a:gd name="T56" fmla="*/ 42 w 290"/>
                <a:gd name="T57" fmla="*/ 368 h 368"/>
                <a:gd name="T58" fmla="*/ 30 w 290"/>
                <a:gd name="T59" fmla="*/ 368 h 368"/>
                <a:gd name="T60" fmla="*/ 24 w 290"/>
                <a:gd name="T61" fmla="*/ 366 h 368"/>
                <a:gd name="T62" fmla="*/ 18 w 290"/>
                <a:gd name="T63" fmla="*/ 362 h 368"/>
                <a:gd name="T64" fmla="*/ 12 w 290"/>
                <a:gd name="T65" fmla="*/ 355 h 368"/>
                <a:gd name="T66" fmla="*/ 8 w 290"/>
                <a:gd name="T67" fmla="*/ 346 h 368"/>
                <a:gd name="T68" fmla="*/ 2 w 290"/>
                <a:gd name="T69" fmla="*/ 327 h 368"/>
                <a:gd name="T70" fmla="*/ 0 w 290"/>
                <a:gd name="T71" fmla="*/ 314 h 368"/>
                <a:gd name="T72" fmla="*/ 17 w 290"/>
                <a:gd name="T73" fmla="*/ 292 h 368"/>
                <a:gd name="T74" fmla="*/ 34 w 290"/>
                <a:gd name="T75" fmla="*/ 265 h 368"/>
                <a:gd name="T76" fmla="*/ 49 w 290"/>
                <a:gd name="T77" fmla="*/ 237 h 368"/>
                <a:gd name="T78" fmla="*/ 60 w 290"/>
                <a:gd name="T79" fmla="*/ 212 h 368"/>
                <a:gd name="T80" fmla="*/ 71 w 290"/>
                <a:gd name="T81" fmla="*/ 192 h 368"/>
                <a:gd name="T82" fmla="*/ 85 w 290"/>
                <a:gd name="T83" fmla="*/ 174 h 368"/>
                <a:gd name="T84" fmla="*/ 115 w 290"/>
                <a:gd name="T85" fmla="*/ 143 h 368"/>
                <a:gd name="T86" fmla="*/ 128 w 290"/>
                <a:gd name="T87" fmla="*/ 128 h 368"/>
                <a:gd name="T88" fmla="*/ 133 w 290"/>
                <a:gd name="T89" fmla="*/ 119 h 368"/>
                <a:gd name="T90" fmla="*/ 137 w 290"/>
                <a:gd name="T91" fmla="*/ 110 h 368"/>
                <a:gd name="T92" fmla="*/ 140 w 290"/>
                <a:gd name="T93" fmla="*/ 99 h 368"/>
                <a:gd name="T94" fmla="*/ 141 w 290"/>
                <a:gd name="T95" fmla="*/ 88 h 368"/>
                <a:gd name="T96" fmla="*/ 141 w 290"/>
                <a:gd name="T97" fmla="*/ 75 h 368"/>
                <a:gd name="T98" fmla="*/ 139 w 290"/>
                <a:gd name="T99" fmla="*/ 61 h 368"/>
                <a:gd name="T100" fmla="*/ 139 w 290"/>
                <a:gd name="T101" fmla="*/ 38 h 368"/>
                <a:gd name="T102" fmla="*/ 130 w 290"/>
                <a:gd name="T103" fmla="*/ 28 h 368"/>
                <a:gd name="T104" fmla="*/ 128 w 290"/>
                <a:gd name="T105" fmla="*/ 21 h 368"/>
                <a:gd name="T106" fmla="*/ 127 w 290"/>
                <a:gd name="T107" fmla="*/ 13 h 368"/>
                <a:gd name="T108" fmla="*/ 131 w 290"/>
                <a:gd name="T109" fmla="*/ 12 h 368"/>
                <a:gd name="T110" fmla="*/ 136 w 290"/>
                <a:gd name="T111" fmla="*/ 10 h 368"/>
                <a:gd name="T112" fmla="*/ 140 w 290"/>
                <a:gd name="T113" fmla="*/ 8 h 368"/>
                <a:gd name="T114" fmla="*/ 145 w 290"/>
                <a:gd name="T115" fmla="*/ 7 h 368"/>
                <a:gd name="T116" fmla="*/ 146 w 290"/>
                <a:gd name="T117" fmla="*/ 3 h 368"/>
                <a:gd name="T118" fmla="*/ 151 w 290"/>
                <a:gd name="T119" fmla="*/ 0 h 368"/>
                <a:gd name="T120" fmla="*/ 157 w 290"/>
                <a:gd name="T121" fmla="*/ 1 h 368"/>
                <a:gd name="T122" fmla="*/ 162 w 290"/>
                <a:gd name="T123" fmla="*/ 7 h 3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90"/>
                <a:gd name="T187" fmla="*/ 0 h 368"/>
                <a:gd name="T188" fmla="*/ 290 w 290"/>
                <a:gd name="T189" fmla="*/ 368 h 3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90" h="368">
                  <a:moveTo>
                    <a:pt x="162" y="7"/>
                  </a:moveTo>
                  <a:lnTo>
                    <a:pt x="181" y="38"/>
                  </a:lnTo>
                  <a:lnTo>
                    <a:pt x="192" y="52"/>
                  </a:lnTo>
                  <a:lnTo>
                    <a:pt x="205" y="65"/>
                  </a:lnTo>
                  <a:lnTo>
                    <a:pt x="218" y="77"/>
                  </a:lnTo>
                  <a:lnTo>
                    <a:pt x="232" y="84"/>
                  </a:lnTo>
                  <a:lnTo>
                    <a:pt x="248" y="90"/>
                  </a:lnTo>
                  <a:lnTo>
                    <a:pt x="266" y="92"/>
                  </a:lnTo>
                  <a:lnTo>
                    <a:pt x="278" y="108"/>
                  </a:lnTo>
                  <a:lnTo>
                    <a:pt x="286" y="124"/>
                  </a:lnTo>
                  <a:lnTo>
                    <a:pt x="290" y="141"/>
                  </a:lnTo>
                  <a:lnTo>
                    <a:pt x="290" y="159"/>
                  </a:lnTo>
                  <a:lnTo>
                    <a:pt x="288" y="176"/>
                  </a:lnTo>
                  <a:lnTo>
                    <a:pt x="283" y="195"/>
                  </a:lnTo>
                  <a:lnTo>
                    <a:pt x="276" y="212"/>
                  </a:lnTo>
                  <a:lnTo>
                    <a:pt x="266" y="230"/>
                  </a:lnTo>
                  <a:lnTo>
                    <a:pt x="253" y="245"/>
                  </a:lnTo>
                  <a:lnTo>
                    <a:pt x="240" y="261"/>
                  </a:lnTo>
                  <a:lnTo>
                    <a:pt x="226" y="274"/>
                  </a:lnTo>
                  <a:lnTo>
                    <a:pt x="209" y="285"/>
                  </a:lnTo>
                  <a:lnTo>
                    <a:pt x="193" y="295"/>
                  </a:lnTo>
                  <a:lnTo>
                    <a:pt x="177" y="303"/>
                  </a:lnTo>
                  <a:lnTo>
                    <a:pt x="160" y="307"/>
                  </a:lnTo>
                  <a:lnTo>
                    <a:pt x="145" y="309"/>
                  </a:lnTo>
                  <a:lnTo>
                    <a:pt x="122" y="327"/>
                  </a:lnTo>
                  <a:lnTo>
                    <a:pt x="96" y="345"/>
                  </a:lnTo>
                  <a:lnTo>
                    <a:pt x="67" y="361"/>
                  </a:lnTo>
                  <a:lnTo>
                    <a:pt x="55" y="365"/>
                  </a:lnTo>
                  <a:lnTo>
                    <a:pt x="42" y="368"/>
                  </a:lnTo>
                  <a:lnTo>
                    <a:pt x="30" y="368"/>
                  </a:lnTo>
                  <a:lnTo>
                    <a:pt x="24" y="366"/>
                  </a:lnTo>
                  <a:lnTo>
                    <a:pt x="18" y="362"/>
                  </a:lnTo>
                  <a:lnTo>
                    <a:pt x="12" y="355"/>
                  </a:lnTo>
                  <a:lnTo>
                    <a:pt x="8" y="346"/>
                  </a:lnTo>
                  <a:lnTo>
                    <a:pt x="2" y="327"/>
                  </a:lnTo>
                  <a:lnTo>
                    <a:pt x="0" y="314"/>
                  </a:lnTo>
                  <a:lnTo>
                    <a:pt x="17" y="292"/>
                  </a:lnTo>
                  <a:lnTo>
                    <a:pt x="34" y="265"/>
                  </a:lnTo>
                  <a:lnTo>
                    <a:pt x="49" y="237"/>
                  </a:lnTo>
                  <a:lnTo>
                    <a:pt x="60" y="212"/>
                  </a:lnTo>
                  <a:lnTo>
                    <a:pt x="71" y="192"/>
                  </a:lnTo>
                  <a:lnTo>
                    <a:pt x="85" y="174"/>
                  </a:lnTo>
                  <a:lnTo>
                    <a:pt x="115" y="143"/>
                  </a:lnTo>
                  <a:lnTo>
                    <a:pt x="128" y="128"/>
                  </a:lnTo>
                  <a:lnTo>
                    <a:pt x="133" y="119"/>
                  </a:lnTo>
                  <a:lnTo>
                    <a:pt x="137" y="110"/>
                  </a:lnTo>
                  <a:lnTo>
                    <a:pt x="140" y="99"/>
                  </a:lnTo>
                  <a:lnTo>
                    <a:pt x="141" y="88"/>
                  </a:lnTo>
                  <a:lnTo>
                    <a:pt x="141" y="75"/>
                  </a:lnTo>
                  <a:lnTo>
                    <a:pt x="139" y="61"/>
                  </a:lnTo>
                  <a:lnTo>
                    <a:pt x="139" y="38"/>
                  </a:lnTo>
                  <a:lnTo>
                    <a:pt x="130" y="28"/>
                  </a:lnTo>
                  <a:lnTo>
                    <a:pt x="128" y="21"/>
                  </a:lnTo>
                  <a:lnTo>
                    <a:pt x="127" y="13"/>
                  </a:lnTo>
                  <a:lnTo>
                    <a:pt x="131" y="12"/>
                  </a:lnTo>
                  <a:lnTo>
                    <a:pt x="136" y="10"/>
                  </a:lnTo>
                  <a:lnTo>
                    <a:pt x="140" y="8"/>
                  </a:lnTo>
                  <a:lnTo>
                    <a:pt x="145" y="7"/>
                  </a:lnTo>
                  <a:lnTo>
                    <a:pt x="146" y="3"/>
                  </a:lnTo>
                  <a:lnTo>
                    <a:pt x="151" y="0"/>
                  </a:lnTo>
                  <a:lnTo>
                    <a:pt x="157" y="1"/>
                  </a:lnTo>
                  <a:lnTo>
                    <a:pt x="162" y="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5" name="Freeform 49"/>
            <p:cNvSpPr>
              <a:spLocks/>
            </p:cNvSpPr>
            <p:nvPr/>
          </p:nvSpPr>
          <p:spPr bwMode="auto">
            <a:xfrm>
              <a:off x="1016" y="745"/>
              <a:ext cx="20" cy="36"/>
            </a:xfrm>
            <a:custGeom>
              <a:avLst/>
              <a:gdLst>
                <a:gd name="T0" fmla="*/ 43 w 158"/>
                <a:gd name="T1" fmla="*/ 0 h 289"/>
                <a:gd name="T2" fmla="*/ 51 w 158"/>
                <a:gd name="T3" fmla="*/ 1 h 289"/>
                <a:gd name="T4" fmla="*/ 60 w 158"/>
                <a:gd name="T5" fmla="*/ 5 h 289"/>
                <a:gd name="T6" fmla="*/ 76 w 158"/>
                <a:gd name="T7" fmla="*/ 12 h 289"/>
                <a:gd name="T8" fmla="*/ 91 w 158"/>
                <a:gd name="T9" fmla="*/ 21 h 289"/>
                <a:gd name="T10" fmla="*/ 100 w 158"/>
                <a:gd name="T11" fmla="*/ 23 h 289"/>
                <a:gd name="T12" fmla="*/ 109 w 158"/>
                <a:gd name="T13" fmla="*/ 25 h 289"/>
                <a:gd name="T14" fmla="*/ 117 w 158"/>
                <a:gd name="T15" fmla="*/ 39 h 289"/>
                <a:gd name="T16" fmla="*/ 130 w 158"/>
                <a:gd name="T17" fmla="*/ 55 h 289"/>
                <a:gd name="T18" fmla="*/ 142 w 158"/>
                <a:gd name="T19" fmla="*/ 70 h 289"/>
                <a:gd name="T20" fmla="*/ 151 w 158"/>
                <a:gd name="T21" fmla="*/ 83 h 289"/>
                <a:gd name="T22" fmla="*/ 154 w 158"/>
                <a:gd name="T23" fmla="*/ 94 h 289"/>
                <a:gd name="T24" fmla="*/ 157 w 158"/>
                <a:gd name="T25" fmla="*/ 107 h 289"/>
                <a:gd name="T26" fmla="*/ 158 w 158"/>
                <a:gd name="T27" fmla="*/ 130 h 289"/>
                <a:gd name="T28" fmla="*/ 156 w 158"/>
                <a:gd name="T29" fmla="*/ 153 h 289"/>
                <a:gd name="T30" fmla="*/ 151 w 158"/>
                <a:gd name="T31" fmla="*/ 177 h 289"/>
                <a:gd name="T32" fmla="*/ 139 w 158"/>
                <a:gd name="T33" fmla="*/ 224 h 289"/>
                <a:gd name="T34" fmla="*/ 134 w 158"/>
                <a:gd name="T35" fmla="*/ 248 h 289"/>
                <a:gd name="T36" fmla="*/ 133 w 158"/>
                <a:gd name="T37" fmla="*/ 270 h 289"/>
                <a:gd name="T38" fmla="*/ 116 w 158"/>
                <a:gd name="T39" fmla="*/ 289 h 289"/>
                <a:gd name="T40" fmla="*/ 100 w 158"/>
                <a:gd name="T41" fmla="*/ 288 h 289"/>
                <a:gd name="T42" fmla="*/ 86 w 158"/>
                <a:gd name="T43" fmla="*/ 284 h 289"/>
                <a:gd name="T44" fmla="*/ 73 w 158"/>
                <a:gd name="T45" fmla="*/ 279 h 289"/>
                <a:gd name="T46" fmla="*/ 61 w 158"/>
                <a:gd name="T47" fmla="*/ 272 h 289"/>
                <a:gd name="T48" fmla="*/ 51 w 158"/>
                <a:gd name="T49" fmla="*/ 263 h 289"/>
                <a:gd name="T50" fmla="*/ 41 w 158"/>
                <a:gd name="T51" fmla="*/ 253 h 289"/>
                <a:gd name="T52" fmla="*/ 33 w 158"/>
                <a:gd name="T53" fmla="*/ 242 h 289"/>
                <a:gd name="T54" fmla="*/ 26 w 158"/>
                <a:gd name="T55" fmla="*/ 230 h 289"/>
                <a:gd name="T56" fmla="*/ 15 w 158"/>
                <a:gd name="T57" fmla="*/ 203 h 289"/>
                <a:gd name="T58" fmla="*/ 6 w 158"/>
                <a:gd name="T59" fmla="*/ 174 h 289"/>
                <a:gd name="T60" fmla="*/ 1 w 158"/>
                <a:gd name="T61" fmla="*/ 147 h 289"/>
                <a:gd name="T62" fmla="*/ 0 w 158"/>
                <a:gd name="T63" fmla="*/ 120 h 289"/>
                <a:gd name="T64" fmla="*/ 55 w 158"/>
                <a:gd name="T65" fmla="*/ 67 h 289"/>
                <a:gd name="T66" fmla="*/ 52 w 158"/>
                <a:gd name="T67" fmla="*/ 49 h 289"/>
                <a:gd name="T68" fmla="*/ 49 w 158"/>
                <a:gd name="T69" fmla="*/ 31 h 289"/>
                <a:gd name="T70" fmla="*/ 45 w 158"/>
                <a:gd name="T71" fmla="*/ 16 h 289"/>
                <a:gd name="T72" fmla="*/ 43 w 158"/>
                <a:gd name="T73" fmla="*/ 0 h 2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8"/>
                <a:gd name="T112" fmla="*/ 0 h 289"/>
                <a:gd name="T113" fmla="*/ 158 w 158"/>
                <a:gd name="T114" fmla="*/ 289 h 2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8" h="289">
                  <a:moveTo>
                    <a:pt x="43" y="0"/>
                  </a:moveTo>
                  <a:lnTo>
                    <a:pt x="51" y="1"/>
                  </a:lnTo>
                  <a:lnTo>
                    <a:pt x="60" y="5"/>
                  </a:lnTo>
                  <a:lnTo>
                    <a:pt x="76" y="12"/>
                  </a:lnTo>
                  <a:lnTo>
                    <a:pt x="91" y="21"/>
                  </a:lnTo>
                  <a:lnTo>
                    <a:pt x="100" y="23"/>
                  </a:lnTo>
                  <a:lnTo>
                    <a:pt x="109" y="25"/>
                  </a:lnTo>
                  <a:lnTo>
                    <a:pt x="117" y="39"/>
                  </a:lnTo>
                  <a:lnTo>
                    <a:pt x="130" y="55"/>
                  </a:lnTo>
                  <a:lnTo>
                    <a:pt x="142" y="70"/>
                  </a:lnTo>
                  <a:lnTo>
                    <a:pt x="151" y="83"/>
                  </a:lnTo>
                  <a:lnTo>
                    <a:pt x="154" y="94"/>
                  </a:lnTo>
                  <a:lnTo>
                    <a:pt x="157" y="107"/>
                  </a:lnTo>
                  <a:lnTo>
                    <a:pt x="158" y="130"/>
                  </a:lnTo>
                  <a:lnTo>
                    <a:pt x="156" y="153"/>
                  </a:lnTo>
                  <a:lnTo>
                    <a:pt x="151" y="177"/>
                  </a:lnTo>
                  <a:lnTo>
                    <a:pt x="139" y="224"/>
                  </a:lnTo>
                  <a:lnTo>
                    <a:pt x="134" y="248"/>
                  </a:lnTo>
                  <a:lnTo>
                    <a:pt x="133" y="270"/>
                  </a:lnTo>
                  <a:lnTo>
                    <a:pt x="116" y="289"/>
                  </a:lnTo>
                  <a:lnTo>
                    <a:pt x="100" y="288"/>
                  </a:lnTo>
                  <a:lnTo>
                    <a:pt x="86" y="284"/>
                  </a:lnTo>
                  <a:lnTo>
                    <a:pt x="73" y="279"/>
                  </a:lnTo>
                  <a:lnTo>
                    <a:pt x="61" y="272"/>
                  </a:lnTo>
                  <a:lnTo>
                    <a:pt x="51" y="263"/>
                  </a:lnTo>
                  <a:lnTo>
                    <a:pt x="41" y="253"/>
                  </a:lnTo>
                  <a:lnTo>
                    <a:pt x="33" y="242"/>
                  </a:lnTo>
                  <a:lnTo>
                    <a:pt x="26" y="230"/>
                  </a:lnTo>
                  <a:lnTo>
                    <a:pt x="15" y="203"/>
                  </a:lnTo>
                  <a:lnTo>
                    <a:pt x="6" y="174"/>
                  </a:lnTo>
                  <a:lnTo>
                    <a:pt x="1" y="147"/>
                  </a:lnTo>
                  <a:lnTo>
                    <a:pt x="0" y="120"/>
                  </a:lnTo>
                  <a:lnTo>
                    <a:pt x="55" y="67"/>
                  </a:lnTo>
                  <a:lnTo>
                    <a:pt x="52" y="49"/>
                  </a:lnTo>
                  <a:lnTo>
                    <a:pt x="49" y="31"/>
                  </a:lnTo>
                  <a:lnTo>
                    <a:pt x="45" y="16"/>
                  </a:lnTo>
                  <a:lnTo>
                    <a:pt x="43"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6" name="Freeform 50"/>
            <p:cNvSpPr>
              <a:spLocks/>
            </p:cNvSpPr>
            <p:nvPr/>
          </p:nvSpPr>
          <p:spPr bwMode="auto">
            <a:xfrm>
              <a:off x="769" y="663"/>
              <a:ext cx="12" cy="19"/>
            </a:xfrm>
            <a:custGeom>
              <a:avLst/>
              <a:gdLst>
                <a:gd name="T0" fmla="*/ 17 w 90"/>
                <a:gd name="T1" fmla="*/ 0 h 152"/>
                <a:gd name="T2" fmla="*/ 30 w 90"/>
                <a:gd name="T3" fmla="*/ 2 h 152"/>
                <a:gd name="T4" fmla="*/ 44 w 90"/>
                <a:gd name="T5" fmla="*/ 8 h 152"/>
                <a:gd name="T6" fmla="*/ 56 w 90"/>
                <a:gd name="T7" fmla="*/ 16 h 152"/>
                <a:gd name="T8" fmla="*/ 66 w 90"/>
                <a:gd name="T9" fmla="*/ 25 h 152"/>
                <a:gd name="T10" fmla="*/ 67 w 90"/>
                <a:gd name="T11" fmla="*/ 38 h 152"/>
                <a:gd name="T12" fmla="*/ 70 w 90"/>
                <a:gd name="T13" fmla="*/ 52 h 152"/>
                <a:gd name="T14" fmla="*/ 80 w 90"/>
                <a:gd name="T15" fmla="*/ 87 h 152"/>
                <a:gd name="T16" fmla="*/ 88 w 90"/>
                <a:gd name="T17" fmla="*/ 121 h 152"/>
                <a:gd name="T18" fmla="*/ 90 w 90"/>
                <a:gd name="T19" fmla="*/ 135 h 152"/>
                <a:gd name="T20" fmla="*/ 90 w 90"/>
                <a:gd name="T21" fmla="*/ 146 h 152"/>
                <a:gd name="T22" fmla="*/ 84 w 90"/>
                <a:gd name="T23" fmla="*/ 151 h 152"/>
                <a:gd name="T24" fmla="*/ 78 w 90"/>
                <a:gd name="T25" fmla="*/ 152 h 152"/>
                <a:gd name="T26" fmla="*/ 74 w 90"/>
                <a:gd name="T27" fmla="*/ 150 h 152"/>
                <a:gd name="T28" fmla="*/ 61 w 90"/>
                <a:gd name="T29" fmla="*/ 142 h 152"/>
                <a:gd name="T30" fmla="*/ 49 w 90"/>
                <a:gd name="T31" fmla="*/ 132 h 152"/>
                <a:gd name="T32" fmla="*/ 42 w 90"/>
                <a:gd name="T33" fmla="*/ 129 h 152"/>
                <a:gd name="T34" fmla="*/ 36 w 90"/>
                <a:gd name="T35" fmla="*/ 128 h 152"/>
                <a:gd name="T36" fmla="*/ 17 w 90"/>
                <a:gd name="T37" fmla="*/ 98 h 152"/>
                <a:gd name="T38" fmla="*/ 9 w 90"/>
                <a:gd name="T39" fmla="*/ 83 h 152"/>
                <a:gd name="T40" fmla="*/ 4 w 90"/>
                <a:gd name="T41" fmla="*/ 69 h 152"/>
                <a:gd name="T42" fmla="*/ 0 w 90"/>
                <a:gd name="T43" fmla="*/ 53 h 152"/>
                <a:gd name="T44" fmla="*/ 1 w 90"/>
                <a:gd name="T45" fmla="*/ 37 h 152"/>
                <a:gd name="T46" fmla="*/ 6 w 90"/>
                <a:gd name="T47" fmla="*/ 20 h 152"/>
                <a:gd name="T48" fmla="*/ 17 w 90"/>
                <a:gd name="T49" fmla="*/ 0 h 1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152"/>
                <a:gd name="T77" fmla="*/ 90 w 90"/>
                <a:gd name="T78" fmla="*/ 152 h 1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152">
                  <a:moveTo>
                    <a:pt x="17" y="0"/>
                  </a:moveTo>
                  <a:lnTo>
                    <a:pt x="30" y="2"/>
                  </a:lnTo>
                  <a:lnTo>
                    <a:pt x="44" y="8"/>
                  </a:lnTo>
                  <a:lnTo>
                    <a:pt x="56" y="16"/>
                  </a:lnTo>
                  <a:lnTo>
                    <a:pt x="66" y="25"/>
                  </a:lnTo>
                  <a:lnTo>
                    <a:pt x="67" y="38"/>
                  </a:lnTo>
                  <a:lnTo>
                    <a:pt x="70" y="52"/>
                  </a:lnTo>
                  <a:lnTo>
                    <a:pt x="80" y="87"/>
                  </a:lnTo>
                  <a:lnTo>
                    <a:pt x="88" y="121"/>
                  </a:lnTo>
                  <a:lnTo>
                    <a:pt x="90" y="135"/>
                  </a:lnTo>
                  <a:lnTo>
                    <a:pt x="90" y="146"/>
                  </a:lnTo>
                  <a:lnTo>
                    <a:pt x="84" y="151"/>
                  </a:lnTo>
                  <a:lnTo>
                    <a:pt x="78" y="152"/>
                  </a:lnTo>
                  <a:lnTo>
                    <a:pt x="74" y="150"/>
                  </a:lnTo>
                  <a:lnTo>
                    <a:pt x="61" y="142"/>
                  </a:lnTo>
                  <a:lnTo>
                    <a:pt x="49" y="132"/>
                  </a:lnTo>
                  <a:lnTo>
                    <a:pt x="42" y="129"/>
                  </a:lnTo>
                  <a:lnTo>
                    <a:pt x="36" y="128"/>
                  </a:lnTo>
                  <a:lnTo>
                    <a:pt x="17" y="98"/>
                  </a:lnTo>
                  <a:lnTo>
                    <a:pt x="9" y="83"/>
                  </a:lnTo>
                  <a:lnTo>
                    <a:pt x="4" y="69"/>
                  </a:lnTo>
                  <a:lnTo>
                    <a:pt x="0" y="53"/>
                  </a:lnTo>
                  <a:lnTo>
                    <a:pt x="1" y="37"/>
                  </a:lnTo>
                  <a:lnTo>
                    <a:pt x="6" y="20"/>
                  </a:lnTo>
                  <a:lnTo>
                    <a:pt x="17"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7" name="Freeform 51"/>
            <p:cNvSpPr>
              <a:spLocks/>
            </p:cNvSpPr>
            <p:nvPr/>
          </p:nvSpPr>
          <p:spPr bwMode="auto">
            <a:xfrm>
              <a:off x="764" y="641"/>
              <a:ext cx="13" cy="16"/>
            </a:xfrm>
            <a:custGeom>
              <a:avLst/>
              <a:gdLst>
                <a:gd name="T0" fmla="*/ 48 w 102"/>
                <a:gd name="T1" fmla="*/ 126 h 128"/>
                <a:gd name="T2" fmla="*/ 63 w 102"/>
                <a:gd name="T3" fmla="*/ 124 h 128"/>
                <a:gd name="T4" fmla="*/ 77 w 102"/>
                <a:gd name="T5" fmla="*/ 118 h 128"/>
                <a:gd name="T6" fmla="*/ 89 w 102"/>
                <a:gd name="T7" fmla="*/ 110 h 128"/>
                <a:gd name="T8" fmla="*/ 102 w 102"/>
                <a:gd name="T9" fmla="*/ 97 h 128"/>
                <a:gd name="T10" fmla="*/ 93 w 102"/>
                <a:gd name="T11" fmla="*/ 66 h 128"/>
                <a:gd name="T12" fmla="*/ 91 w 102"/>
                <a:gd name="T13" fmla="*/ 49 h 128"/>
                <a:gd name="T14" fmla="*/ 90 w 102"/>
                <a:gd name="T15" fmla="*/ 31 h 128"/>
                <a:gd name="T16" fmla="*/ 79 w 102"/>
                <a:gd name="T17" fmla="*/ 15 h 128"/>
                <a:gd name="T18" fmla="*/ 73 w 102"/>
                <a:gd name="T19" fmla="*/ 6 h 128"/>
                <a:gd name="T20" fmla="*/ 72 w 102"/>
                <a:gd name="T21" fmla="*/ 0 h 128"/>
                <a:gd name="T22" fmla="*/ 48 w 102"/>
                <a:gd name="T23" fmla="*/ 0 h 128"/>
                <a:gd name="T24" fmla="*/ 30 w 102"/>
                <a:gd name="T25" fmla="*/ 19 h 128"/>
                <a:gd name="T26" fmla="*/ 30 w 102"/>
                <a:gd name="T27" fmla="*/ 66 h 128"/>
                <a:gd name="T28" fmla="*/ 21 w 102"/>
                <a:gd name="T29" fmla="*/ 79 h 128"/>
                <a:gd name="T30" fmla="*/ 12 w 102"/>
                <a:gd name="T31" fmla="*/ 94 h 128"/>
                <a:gd name="T32" fmla="*/ 0 w 102"/>
                <a:gd name="T33" fmla="*/ 121 h 128"/>
                <a:gd name="T34" fmla="*/ 5 w 102"/>
                <a:gd name="T35" fmla="*/ 123 h 128"/>
                <a:gd name="T36" fmla="*/ 14 w 102"/>
                <a:gd name="T37" fmla="*/ 126 h 128"/>
                <a:gd name="T38" fmla="*/ 28 w 102"/>
                <a:gd name="T39" fmla="*/ 128 h 128"/>
                <a:gd name="T40" fmla="*/ 48 w 102"/>
                <a:gd name="T41" fmla="*/ 126 h 1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2"/>
                <a:gd name="T64" fmla="*/ 0 h 128"/>
                <a:gd name="T65" fmla="*/ 102 w 102"/>
                <a:gd name="T66" fmla="*/ 128 h 12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2" h="128">
                  <a:moveTo>
                    <a:pt x="48" y="126"/>
                  </a:moveTo>
                  <a:lnTo>
                    <a:pt x="63" y="124"/>
                  </a:lnTo>
                  <a:lnTo>
                    <a:pt x="77" y="118"/>
                  </a:lnTo>
                  <a:lnTo>
                    <a:pt x="89" y="110"/>
                  </a:lnTo>
                  <a:lnTo>
                    <a:pt x="102" y="97"/>
                  </a:lnTo>
                  <a:lnTo>
                    <a:pt x="93" y="66"/>
                  </a:lnTo>
                  <a:lnTo>
                    <a:pt x="91" y="49"/>
                  </a:lnTo>
                  <a:lnTo>
                    <a:pt x="90" y="31"/>
                  </a:lnTo>
                  <a:lnTo>
                    <a:pt x="79" y="15"/>
                  </a:lnTo>
                  <a:lnTo>
                    <a:pt x="73" y="6"/>
                  </a:lnTo>
                  <a:lnTo>
                    <a:pt x="72" y="0"/>
                  </a:lnTo>
                  <a:lnTo>
                    <a:pt x="48" y="0"/>
                  </a:lnTo>
                  <a:lnTo>
                    <a:pt x="30" y="19"/>
                  </a:lnTo>
                  <a:lnTo>
                    <a:pt x="30" y="66"/>
                  </a:lnTo>
                  <a:lnTo>
                    <a:pt x="21" y="79"/>
                  </a:lnTo>
                  <a:lnTo>
                    <a:pt x="12" y="94"/>
                  </a:lnTo>
                  <a:lnTo>
                    <a:pt x="0" y="121"/>
                  </a:lnTo>
                  <a:lnTo>
                    <a:pt x="5" y="123"/>
                  </a:lnTo>
                  <a:lnTo>
                    <a:pt x="14" y="126"/>
                  </a:lnTo>
                  <a:lnTo>
                    <a:pt x="28" y="128"/>
                  </a:lnTo>
                  <a:lnTo>
                    <a:pt x="48" y="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8" name="Freeform 52"/>
            <p:cNvSpPr>
              <a:spLocks/>
            </p:cNvSpPr>
            <p:nvPr/>
          </p:nvSpPr>
          <p:spPr bwMode="auto">
            <a:xfrm>
              <a:off x="874" y="683"/>
              <a:ext cx="13" cy="14"/>
            </a:xfrm>
            <a:custGeom>
              <a:avLst/>
              <a:gdLst>
                <a:gd name="T0" fmla="*/ 11 w 101"/>
                <a:gd name="T1" fmla="*/ 115 h 115"/>
                <a:gd name="T2" fmla="*/ 5 w 101"/>
                <a:gd name="T3" fmla="*/ 103 h 115"/>
                <a:gd name="T4" fmla="*/ 1 w 101"/>
                <a:gd name="T5" fmla="*/ 90 h 115"/>
                <a:gd name="T6" fmla="*/ 0 w 101"/>
                <a:gd name="T7" fmla="*/ 77 h 115"/>
                <a:gd name="T8" fmla="*/ 0 w 101"/>
                <a:gd name="T9" fmla="*/ 60 h 115"/>
                <a:gd name="T10" fmla="*/ 9 w 101"/>
                <a:gd name="T11" fmla="*/ 53 h 115"/>
                <a:gd name="T12" fmla="*/ 15 w 101"/>
                <a:gd name="T13" fmla="*/ 50 h 115"/>
                <a:gd name="T14" fmla="*/ 24 w 101"/>
                <a:gd name="T15" fmla="*/ 49 h 115"/>
                <a:gd name="T16" fmla="*/ 34 w 101"/>
                <a:gd name="T17" fmla="*/ 36 h 115"/>
                <a:gd name="T18" fmla="*/ 45 w 101"/>
                <a:gd name="T19" fmla="*/ 23 h 115"/>
                <a:gd name="T20" fmla="*/ 66 w 101"/>
                <a:gd name="T21" fmla="*/ 0 h 115"/>
                <a:gd name="T22" fmla="*/ 75 w 101"/>
                <a:gd name="T23" fmla="*/ 4 h 115"/>
                <a:gd name="T24" fmla="*/ 85 w 101"/>
                <a:gd name="T25" fmla="*/ 6 h 115"/>
                <a:gd name="T26" fmla="*/ 86 w 101"/>
                <a:gd name="T27" fmla="*/ 14 h 115"/>
                <a:gd name="T28" fmla="*/ 88 w 101"/>
                <a:gd name="T29" fmla="*/ 20 h 115"/>
                <a:gd name="T30" fmla="*/ 91 w 101"/>
                <a:gd name="T31" fmla="*/ 26 h 115"/>
                <a:gd name="T32" fmla="*/ 97 w 101"/>
                <a:gd name="T33" fmla="*/ 30 h 115"/>
                <a:gd name="T34" fmla="*/ 99 w 101"/>
                <a:gd name="T35" fmla="*/ 58 h 115"/>
                <a:gd name="T36" fmla="*/ 101 w 101"/>
                <a:gd name="T37" fmla="*/ 85 h 115"/>
                <a:gd name="T38" fmla="*/ 96 w 101"/>
                <a:gd name="T39" fmla="*/ 90 h 115"/>
                <a:gd name="T40" fmla="*/ 89 w 101"/>
                <a:gd name="T41" fmla="*/ 97 h 115"/>
                <a:gd name="T42" fmla="*/ 81 w 101"/>
                <a:gd name="T43" fmla="*/ 101 h 115"/>
                <a:gd name="T44" fmla="*/ 72 w 101"/>
                <a:gd name="T45" fmla="*/ 104 h 115"/>
                <a:gd name="T46" fmla="*/ 71 w 101"/>
                <a:gd name="T47" fmla="*/ 86 h 115"/>
                <a:gd name="T48" fmla="*/ 69 w 101"/>
                <a:gd name="T49" fmla="*/ 77 h 115"/>
                <a:gd name="T50" fmla="*/ 68 w 101"/>
                <a:gd name="T51" fmla="*/ 74 h 115"/>
                <a:gd name="T52" fmla="*/ 66 w 101"/>
                <a:gd name="T53" fmla="*/ 73 h 115"/>
                <a:gd name="T54" fmla="*/ 54 w 101"/>
                <a:gd name="T55" fmla="*/ 73 h 115"/>
                <a:gd name="T56" fmla="*/ 51 w 101"/>
                <a:gd name="T57" fmla="*/ 75 h 115"/>
                <a:gd name="T58" fmla="*/ 48 w 101"/>
                <a:gd name="T59" fmla="*/ 78 h 115"/>
                <a:gd name="T60" fmla="*/ 43 w 101"/>
                <a:gd name="T61" fmla="*/ 91 h 115"/>
                <a:gd name="T62" fmla="*/ 36 w 101"/>
                <a:gd name="T63" fmla="*/ 115 h 115"/>
                <a:gd name="T64" fmla="*/ 21 w 101"/>
                <a:gd name="T65" fmla="*/ 112 h 115"/>
                <a:gd name="T66" fmla="*/ 16 w 101"/>
                <a:gd name="T67" fmla="*/ 112 h 115"/>
                <a:gd name="T68" fmla="*/ 11 w 101"/>
                <a:gd name="T69" fmla="*/ 115 h 1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1"/>
                <a:gd name="T106" fmla="*/ 0 h 115"/>
                <a:gd name="T107" fmla="*/ 101 w 101"/>
                <a:gd name="T108" fmla="*/ 115 h 1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1" h="115">
                  <a:moveTo>
                    <a:pt x="11" y="115"/>
                  </a:moveTo>
                  <a:lnTo>
                    <a:pt x="5" y="103"/>
                  </a:lnTo>
                  <a:lnTo>
                    <a:pt x="1" y="90"/>
                  </a:lnTo>
                  <a:lnTo>
                    <a:pt x="0" y="77"/>
                  </a:lnTo>
                  <a:lnTo>
                    <a:pt x="0" y="60"/>
                  </a:lnTo>
                  <a:lnTo>
                    <a:pt x="9" y="53"/>
                  </a:lnTo>
                  <a:lnTo>
                    <a:pt x="15" y="50"/>
                  </a:lnTo>
                  <a:lnTo>
                    <a:pt x="24" y="49"/>
                  </a:lnTo>
                  <a:lnTo>
                    <a:pt x="34" y="36"/>
                  </a:lnTo>
                  <a:lnTo>
                    <a:pt x="45" y="23"/>
                  </a:lnTo>
                  <a:lnTo>
                    <a:pt x="66" y="0"/>
                  </a:lnTo>
                  <a:lnTo>
                    <a:pt x="75" y="4"/>
                  </a:lnTo>
                  <a:lnTo>
                    <a:pt x="85" y="6"/>
                  </a:lnTo>
                  <a:lnTo>
                    <a:pt x="86" y="14"/>
                  </a:lnTo>
                  <a:lnTo>
                    <a:pt x="88" y="20"/>
                  </a:lnTo>
                  <a:lnTo>
                    <a:pt x="91" y="26"/>
                  </a:lnTo>
                  <a:lnTo>
                    <a:pt x="97" y="30"/>
                  </a:lnTo>
                  <a:lnTo>
                    <a:pt x="99" y="58"/>
                  </a:lnTo>
                  <a:lnTo>
                    <a:pt x="101" y="85"/>
                  </a:lnTo>
                  <a:lnTo>
                    <a:pt x="96" y="90"/>
                  </a:lnTo>
                  <a:lnTo>
                    <a:pt x="89" y="97"/>
                  </a:lnTo>
                  <a:lnTo>
                    <a:pt x="81" y="101"/>
                  </a:lnTo>
                  <a:lnTo>
                    <a:pt x="72" y="104"/>
                  </a:lnTo>
                  <a:lnTo>
                    <a:pt x="71" y="86"/>
                  </a:lnTo>
                  <a:lnTo>
                    <a:pt x="69" y="77"/>
                  </a:lnTo>
                  <a:lnTo>
                    <a:pt x="68" y="74"/>
                  </a:lnTo>
                  <a:lnTo>
                    <a:pt x="66" y="73"/>
                  </a:lnTo>
                  <a:lnTo>
                    <a:pt x="54" y="73"/>
                  </a:lnTo>
                  <a:lnTo>
                    <a:pt x="51" y="75"/>
                  </a:lnTo>
                  <a:lnTo>
                    <a:pt x="48" y="78"/>
                  </a:lnTo>
                  <a:lnTo>
                    <a:pt x="43" y="91"/>
                  </a:lnTo>
                  <a:lnTo>
                    <a:pt x="36" y="115"/>
                  </a:lnTo>
                  <a:lnTo>
                    <a:pt x="21" y="112"/>
                  </a:lnTo>
                  <a:lnTo>
                    <a:pt x="16" y="112"/>
                  </a:lnTo>
                  <a:lnTo>
                    <a:pt x="11" y="1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9" name="Freeform 53"/>
            <p:cNvSpPr>
              <a:spLocks/>
            </p:cNvSpPr>
            <p:nvPr/>
          </p:nvSpPr>
          <p:spPr bwMode="auto">
            <a:xfrm>
              <a:off x="991" y="541"/>
              <a:ext cx="20" cy="28"/>
            </a:xfrm>
            <a:custGeom>
              <a:avLst/>
              <a:gdLst>
                <a:gd name="T0" fmla="*/ 19 w 163"/>
                <a:gd name="T1" fmla="*/ 222 h 230"/>
                <a:gd name="T2" fmla="*/ 74 w 163"/>
                <a:gd name="T3" fmla="*/ 189 h 230"/>
                <a:gd name="T4" fmla="*/ 103 w 163"/>
                <a:gd name="T5" fmla="*/ 169 h 230"/>
                <a:gd name="T6" fmla="*/ 127 w 163"/>
                <a:gd name="T7" fmla="*/ 150 h 230"/>
                <a:gd name="T8" fmla="*/ 124 w 163"/>
                <a:gd name="T9" fmla="*/ 140 h 230"/>
                <a:gd name="T10" fmla="*/ 121 w 163"/>
                <a:gd name="T11" fmla="*/ 130 h 230"/>
                <a:gd name="T12" fmla="*/ 116 w 163"/>
                <a:gd name="T13" fmla="*/ 115 h 230"/>
                <a:gd name="T14" fmla="*/ 151 w 163"/>
                <a:gd name="T15" fmla="*/ 115 h 230"/>
                <a:gd name="T16" fmla="*/ 163 w 163"/>
                <a:gd name="T17" fmla="*/ 103 h 230"/>
                <a:gd name="T18" fmla="*/ 161 w 163"/>
                <a:gd name="T19" fmla="*/ 86 h 230"/>
                <a:gd name="T20" fmla="*/ 154 w 163"/>
                <a:gd name="T21" fmla="*/ 70 h 230"/>
                <a:gd name="T22" fmla="*/ 146 w 163"/>
                <a:gd name="T23" fmla="*/ 56 h 230"/>
                <a:gd name="T24" fmla="*/ 133 w 163"/>
                <a:gd name="T25" fmla="*/ 43 h 230"/>
                <a:gd name="T26" fmla="*/ 130 w 163"/>
                <a:gd name="T27" fmla="*/ 21 h 230"/>
                <a:gd name="T28" fmla="*/ 127 w 163"/>
                <a:gd name="T29" fmla="*/ 0 h 230"/>
                <a:gd name="T30" fmla="*/ 116 w 163"/>
                <a:gd name="T31" fmla="*/ 2 h 230"/>
                <a:gd name="T32" fmla="*/ 107 w 163"/>
                <a:gd name="T33" fmla="*/ 3 h 230"/>
                <a:gd name="T34" fmla="*/ 100 w 163"/>
                <a:gd name="T35" fmla="*/ 6 h 230"/>
                <a:gd name="T36" fmla="*/ 93 w 163"/>
                <a:gd name="T37" fmla="*/ 10 h 230"/>
                <a:gd name="T38" fmla="*/ 83 w 163"/>
                <a:gd name="T39" fmla="*/ 21 h 230"/>
                <a:gd name="T40" fmla="*/ 78 w 163"/>
                <a:gd name="T41" fmla="*/ 34 h 230"/>
                <a:gd name="T42" fmla="*/ 70 w 163"/>
                <a:gd name="T43" fmla="*/ 64 h 230"/>
                <a:gd name="T44" fmla="*/ 67 w 163"/>
                <a:gd name="T45" fmla="*/ 78 h 230"/>
                <a:gd name="T46" fmla="*/ 61 w 163"/>
                <a:gd name="T47" fmla="*/ 90 h 230"/>
                <a:gd name="T48" fmla="*/ 54 w 163"/>
                <a:gd name="T49" fmla="*/ 96 h 230"/>
                <a:gd name="T50" fmla="*/ 48 w 163"/>
                <a:gd name="T51" fmla="*/ 100 h 230"/>
                <a:gd name="T52" fmla="*/ 39 w 163"/>
                <a:gd name="T53" fmla="*/ 106 h 230"/>
                <a:gd name="T54" fmla="*/ 30 w 163"/>
                <a:gd name="T55" fmla="*/ 110 h 230"/>
                <a:gd name="T56" fmla="*/ 25 w 163"/>
                <a:gd name="T57" fmla="*/ 115 h 230"/>
                <a:gd name="T58" fmla="*/ 27 w 163"/>
                <a:gd name="T59" fmla="*/ 148 h 230"/>
                <a:gd name="T60" fmla="*/ 30 w 163"/>
                <a:gd name="T61" fmla="*/ 181 h 230"/>
                <a:gd name="T62" fmla="*/ 16 w 163"/>
                <a:gd name="T63" fmla="*/ 189 h 230"/>
                <a:gd name="T64" fmla="*/ 6 w 163"/>
                <a:gd name="T65" fmla="*/ 198 h 230"/>
                <a:gd name="T66" fmla="*/ 1 w 163"/>
                <a:gd name="T67" fmla="*/ 210 h 230"/>
                <a:gd name="T68" fmla="*/ 0 w 163"/>
                <a:gd name="T69" fmla="*/ 229 h 230"/>
                <a:gd name="T70" fmla="*/ 25 w 163"/>
                <a:gd name="T71" fmla="*/ 230 h 230"/>
                <a:gd name="T72" fmla="*/ 30 w 163"/>
                <a:gd name="T73" fmla="*/ 230 h 230"/>
                <a:gd name="T74" fmla="*/ 31 w 163"/>
                <a:gd name="T75" fmla="*/ 229 h 230"/>
                <a:gd name="T76" fmla="*/ 28 w 163"/>
                <a:gd name="T77" fmla="*/ 227 h 230"/>
                <a:gd name="T78" fmla="*/ 19 w 163"/>
                <a:gd name="T79" fmla="*/ 222 h 23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63"/>
                <a:gd name="T121" fmla="*/ 0 h 230"/>
                <a:gd name="T122" fmla="*/ 163 w 163"/>
                <a:gd name="T123" fmla="*/ 230 h 23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63" h="230">
                  <a:moveTo>
                    <a:pt x="19" y="222"/>
                  </a:moveTo>
                  <a:lnTo>
                    <a:pt x="74" y="189"/>
                  </a:lnTo>
                  <a:lnTo>
                    <a:pt x="103" y="169"/>
                  </a:lnTo>
                  <a:lnTo>
                    <a:pt x="127" y="150"/>
                  </a:lnTo>
                  <a:lnTo>
                    <a:pt x="124" y="140"/>
                  </a:lnTo>
                  <a:lnTo>
                    <a:pt x="121" y="130"/>
                  </a:lnTo>
                  <a:lnTo>
                    <a:pt x="116" y="115"/>
                  </a:lnTo>
                  <a:lnTo>
                    <a:pt x="151" y="115"/>
                  </a:lnTo>
                  <a:lnTo>
                    <a:pt x="163" y="103"/>
                  </a:lnTo>
                  <a:lnTo>
                    <a:pt x="161" y="86"/>
                  </a:lnTo>
                  <a:lnTo>
                    <a:pt x="154" y="70"/>
                  </a:lnTo>
                  <a:lnTo>
                    <a:pt x="146" y="56"/>
                  </a:lnTo>
                  <a:lnTo>
                    <a:pt x="133" y="43"/>
                  </a:lnTo>
                  <a:lnTo>
                    <a:pt x="130" y="21"/>
                  </a:lnTo>
                  <a:lnTo>
                    <a:pt x="127" y="0"/>
                  </a:lnTo>
                  <a:lnTo>
                    <a:pt x="116" y="2"/>
                  </a:lnTo>
                  <a:lnTo>
                    <a:pt x="107" y="3"/>
                  </a:lnTo>
                  <a:lnTo>
                    <a:pt x="100" y="6"/>
                  </a:lnTo>
                  <a:lnTo>
                    <a:pt x="93" y="10"/>
                  </a:lnTo>
                  <a:lnTo>
                    <a:pt x="83" y="21"/>
                  </a:lnTo>
                  <a:lnTo>
                    <a:pt x="78" y="34"/>
                  </a:lnTo>
                  <a:lnTo>
                    <a:pt x="70" y="64"/>
                  </a:lnTo>
                  <a:lnTo>
                    <a:pt x="67" y="78"/>
                  </a:lnTo>
                  <a:lnTo>
                    <a:pt x="61" y="90"/>
                  </a:lnTo>
                  <a:lnTo>
                    <a:pt x="54" y="96"/>
                  </a:lnTo>
                  <a:lnTo>
                    <a:pt x="48" y="100"/>
                  </a:lnTo>
                  <a:lnTo>
                    <a:pt x="39" y="106"/>
                  </a:lnTo>
                  <a:lnTo>
                    <a:pt x="30" y="110"/>
                  </a:lnTo>
                  <a:lnTo>
                    <a:pt x="25" y="115"/>
                  </a:lnTo>
                  <a:lnTo>
                    <a:pt x="27" y="148"/>
                  </a:lnTo>
                  <a:lnTo>
                    <a:pt x="30" y="181"/>
                  </a:lnTo>
                  <a:lnTo>
                    <a:pt x="16" y="189"/>
                  </a:lnTo>
                  <a:lnTo>
                    <a:pt x="6" y="198"/>
                  </a:lnTo>
                  <a:lnTo>
                    <a:pt x="1" y="210"/>
                  </a:lnTo>
                  <a:lnTo>
                    <a:pt x="0" y="229"/>
                  </a:lnTo>
                  <a:lnTo>
                    <a:pt x="25" y="230"/>
                  </a:lnTo>
                  <a:lnTo>
                    <a:pt x="30" y="230"/>
                  </a:lnTo>
                  <a:lnTo>
                    <a:pt x="31" y="229"/>
                  </a:lnTo>
                  <a:lnTo>
                    <a:pt x="28" y="227"/>
                  </a:lnTo>
                  <a:lnTo>
                    <a:pt x="19" y="2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0" name="Freeform 54"/>
            <p:cNvSpPr>
              <a:spLocks/>
            </p:cNvSpPr>
            <p:nvPr/>
          </p:nvSpPr>
          <p:spPr bwMode="auto">
            <a:xfrm>
              <a:off x="912" y="393"/>
              <a:ext cx="31" cy="12"/>
            </a:xfrm>
            <a:custGeom>
              <a:avLst/>
              <a:gdLst>
                <a:gd name="T0" fmla="*/ 64 w 250"/>
                <a:gd name="T1" fmla="*/ 11 h 96"/>
                <a:gd name="T2" fmla="*/ 222 w 250"/>
                <a:gd name="T3" fmla="*/ 2 h 96"/>
                <a:gd name="T4" fmla="*/ 240 w 250"/>
                <a:gd name="T5" fmla="*/ 20 h 96"/>
                <a:gd name="T6" fmla="*/ 247 w 250"/>
                <a:gd name="T7" fmla="*/ 29 h 96"/>
                <a:gd name="T8" fmla="*/ 249 w 250"/>
                <a:gd name="T9" fmla="*/ 35 h 96"/>
                <a:gd name="T10" fmla="*/ 250 w 250"/>
                <a:gd name="T11" fmla="*/ 41 h 96"/>
                <a:gd name="T12" fmla="*/ 233 w 250"/>
                <a:gd name="T13" fmla="*/ 53 h 96"/>
                <a:gd name="T14" fmla="*/ 215 w 250"/>
                <a:gd name="T15" fmla="*/ 63 h 96"/>
                <a:gd name="T16" fmla="*/ 193 w 250"/>
                <a:gd name="T17" fmla="*/ 69 h 96"/>
                <a:gd name="T18" fmla="*/ 171 w 250"/>
                <a:gd name="T19" fmla="*/ 71 h 96"/>
                <a:gd name="T20" fmla="*/ 163 w 250"/>
                <a:gd name="T21" fmla="*/ 78 h 96"/>
                <a:gd name="T22" fmla="*/ 156 w 250"/>
                <a:gd name="T23" fmla="*/ 82 h 96"/>
                <a:gd name="T24" fmla="*/ 137 w 250"/>
                <a:gd name="T25" fmla="*/ 90 h 96"/>
                <a:gd name="T26" fmla="*/ 115 w 250"/>
                <a:gd name="T27" fmla="*/ 94 h 96"/>
                <a:gd name="T28" fmla="*/ 92 w 250"/>
                <a:gd name="T29" fmla="*/ 96 h 96"/>
                <a:gd name="T30" fmla="*/ 45 w 250"/>
                <a:gd name="T31" fmla="*/ 96 h 96"/>
                <a:gd name="T32" fmla="*/ 4 w 250"/>
                <a:gd name="T33" fmla="*/ 93 h 96"/>
                <a:gd name="T34" fmla="*/ 1 w 250"/>
                <a:gd name="T35" fmla="*/ 76 h 96"/>
                <a:gd name="T36" fmla="*/ 0 w 250"/>
                <a:gd name="T37" fmla="*/ 62 h 96"/>
                <a:gd name="T38" fmla="*/ 0 w 250"/>
                <a:gd name="T39" fmla="*/ 50 h 96"/>
                <a:gd name="T40" fmla="*/ 6 w 250"/>
                <a:gd name="T41" fmla="*/ 35 h 96"/>
                <a:gd name="T42" fmla="*/ 5 w 250"/>
                <a:gd name="T43" fmla="*/ 35 h 96"/>
                <a:gd name="T44" fmla="*/ 5 w 250"/>
                <a:gd name="T45" fmla="*/ 35 h 96"/>
                <a:gd name="T46" fmla="*/ 6 w 250"/>
                <a:gd name="T47" fmla="*/ 33 h 96"/>
                <a:gd name="T48" fmla="*/ 15 w 250"/>
                <a:gd name="T49" fmla="*/ 27 h 96"/>
                <a:gd name="T50" fmla="*/ 44 w 250"/>
                <a:gd name="T51" fmla="*/ 10 h 96"/>
                <a:gd name="T52" fmla="*/ 57 w 250"/>
                <a:gd name="T53" fmla="*/ 3 h 96"/>
                <a:gd name="T54" fmla="*/ 67 w 250"/>
                <a:gd name="T55" fmla="*/ 0 h 96"/>
                <a:gd name="T56" fmla="*/ 70 w 250"/>
                <a:gd name="T57" fmla="*/ 0 h 96"/>
                <a:gd name="T58" fmla="*/ 70 w 250"/>
                <a:gd name="T59" fmla="*/ 2 h 96"/>
                <a:gd name="T60" fmla="*/ 64 w 250"/>
                <a:gd name="T61" fmla="*/ 11 h 9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50"/>
                <a:gd name="T94" fmla="*/ 0 h 96"/>
                <a:gd name="T95" fmla="*/ 250 w 250"/>
                <a:gd name="T96" fmla="*/ 96 h 9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50" h="96">
                  <a:moveTo>
                    <a:pt x="64" y="11"/>
                  </a:moveTo>
                  <a:lnTo>
                    <a:pt x="222" y="2"/>
                  </a:lnTo>
                  <a:lnTo>
                    <a:pt x="240" y="20"/>
                  </a:lnTo>
                  <a:lnTo>
                    <a:pt x="247" y="29"/>
                  </a:lnTo>
                  <a:lnTo>
                    <a:pt x="249" y="35"/>
                  </a:lnTo>
                  <a:lnTo>
                    <a:pt x="250" y="41"/>
                  </a:lnTo>
                  <a:lnTo>
                    <a:pt x="233" y="53"/>
                  </a:lnTo>
                  <a:lnTo>
                    <a:pt x="215" y="63"/>
                  </a:lnTo>
                  <a:lnTo>
                    <a:pt x="193" y="69"/>
                  </a:lnTo>
                  <a:lnTo>
                    <a:pt x="171" y="71"/>
                  </a:lnTo>
                  <a:lnTo>
                    <a:pt x="163" y="78"/>
                  </a:lnTo>
                  <a:lnTo>
                    <a:pt x="156" y="82"/>
                  </a:lnTo>
                  <a:lnTo>
                    <a:pt x="137" y="90"/>
                  </a:lnTo>
                  <a:lnTo>
                    <a:pt x="115" y="94"/>
                  </a:lnTo>
                  <a:lnTo>
                    <a:pt x="92" y="96"/>
                  </a:lnTo>
                  <a:lnTo>
                    <a:pt x="45" y="96"/>
                  </a:lnTo>
                  <a:lnTo>
                    <a:pt x="4" y="93"/>
                  </a:lnTo>
                  <a:lnTo>
                    <a:pt x="1" y="76"/>
                  </a:lnTo>
                  <a:lnTo>
                    <a:pt x="0" y="62"/>
                  </a:lnTo>
                  <a:lnTo>
                    <a:pt x="0" y="50"/>
                  </a:lnTo>
                  <a:lnTo>
                    <a:pt x="6" y="35"/>
                  </a:lnTo>
                  <a:lnTo>
                    <a:pt x="5" y="35"/>
                  </a:lnTo>
                  <a:lnTo>
                    <a:pt x="6" y="33"/>
                  </a:lnTo>
                  <a:lnTo>
                    <a:pt x="15" y="27"/>
                  </a:lnTo>
                  <a:lnTo>
                    <a:pt x="44" y="10"/>
                  </a:lnTo>
                  <a:lnTo>
                    <a:pt x="57" y="3"/>
                  </a:lnTo>
                  <a:lnTo>
                    <a:pt x="67" y="0"/>
                  </a:lnTo>
                  <a:lnTo>
                    <a:pt x="70" y="0"/>
                  </a:lnTo>
                  <a:lnTo>
                    <a:pt x="70" y="2"/>
                  </a:lnTo>
                  <a:lnTo>
                    <a:pt x="64" y="1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1" name="Freeform 55"/>
            <p:cNvSpPr>
              <a:spLocks/>
            </p:cNvSpPr>
            <p:nvPr/>
          </p:nvSpPr>
          <p:spPr bwMode="auto">
            <a:xfrm>
              <a:off x="895" y="397"/>
              <a:ext cx="24" cy="19"/>
            </a:xfrm>
            <a:custGeom>
              <a:avLst/>
              <a:gdLst>
                <a:gd name="T0" fmla="*/ 82 w 195"/>
                <a:gd name="T1" fmla="*/ 9 h 149"/>
                <a:gd name="T2" fmla="*/ 61 w 195"/>
                <a:gd name="T3" fmla="*/ 13 h 149"/>
                <a:gd name="T4" fmla="*/ 38 w 195"/>
                <a:gd name="T5" fmla="*/ 17 h 149"/>
                <a:gd name="T6" fmla="*/ 16 w 195"/>
                <a:gd name="T7" fmla="*/ 22 h 149"/>
                <a:gd name="T8" fmla="*/ 8 w 195"/>
                <a:gd name="T9" fmla="*/ 28 h 149"/>
                <a:gd name="T10" fmla="*/ 0 w 195"/>
                <a:gd name="T11" fmla="*/ 33 h 149"/>
                <a:gd name="T12" fmla="*/ 13 w 195"/>
                <a:gd name="T13" fmla="*/ 84 h 149"/>
                <a:gd name="T14" fmla="*/ 18 w 195"/>
                <a:gd name="T15" fmla="*/ 96 h 149"/>
                <a:gd name="T16" fmla="*/ 26 w 195"/>
                <a:gd name="T17" fmla="*/ 104 h 149"/>
                <a:gd name="T18" fmla="*/ 38 w 195"/>
                <a:gd name="T19" fmla="*/ 111 h 149"/>
                <a:gd name="T20" fmla="*/ 52 w 195"/>
                <a:gd name="T21" fmla="*/ 115 h 149"/>
                <a:gd name="T22" fmla="*/ 84 w 195"/>
                <a:gd name="T23" fmla="*/ 120 h 149"/>
                <a:gd name="T24" fmla="*/ 118 w 195"/>
                <a:gd name="T25" fmla="*/ 124 h 149"/>
                <a:gd name="T26" fmla="*/ 119 w 195"/>
                <a:gd name="T27" fmla="*/ 125 h 149"/>
                <a:gd name="T28" fmla="*/ 119 w 195"/>
                <a:gd name="T29" fmla="*/ 129 h 149"/>
                <a:gd name="T30" fmla="*/ 119 w 195"/>
                <a:gd name="T31" fmla="*/ 138 h 149"/>
                <a:gd name="T32" fmla="*/ 120 w 195"/>
                <a:gd name="T33" fmla="*/ 143 h 149"/>
                <a:gd name="T34" fmla="*/ 121 w 195"/>
                <a:gd name="T35" fmla="*/ 146 h 149"/>
                <a:gd name="T36" fmla="*/ 125 w 195"/>
                <a:gd name="T37" fmla="*/ 149 h 149"/>
                <a:gd name="T38" fmla="*/ 132 w 195"/>
                <a:gd name="T39" fmla="*/ 148 h 149"/>
                <a:gd name="T40" fmla="*/ 195 w 195"/>
                <a:gd name="T41" fmla="*/ 133 h 149"/>
                <a:gd name="T42" fmla="*/ 177 w 195"/>
                <a:gd name="T43" fmla="*/ 120 h 149"/>
                <a:gd name="T44" fmla="*/ 157 w 195"/>
                <a:gd name="T45" fmla="*/ 104 h 149"/>
                <a:gd name="T46" fmla="*/ 149 w 195"/>
                <a:gd name="T47" fmla="*/ 95 h 149"/>
                <a:gd name="T48" fmla="*/ 141 w 195"/>
                <a:gd name="T49" fmla="*/ 85 h 149"/>
                <a:gd name="T50" fmla="*/ 136 w 195"/>
                <a:gd name="T51" fmla="*/ 75 h 149"/>
                <a:gd name="T52" fmla="*/ 135 w 195"/>
                <a:gd name="T53" fmla="*/ 63 h 149"/>
                <a:gd name="T54" fmla="*/ 140 w 195"/>
                <a:gd name="T55" fmla="*/ 0 h 149"/>
                <a:gd name="T56" fmla="*/ 124 w 195"/>
                <a:gd name="T57" fmla="*/ 1 h 149"/>
                <a:gd name="T58" fmla="*/ 108 w 195"/>
                <a:gd name="T59" fmla="*/ 4 h 149"/>
                <a:gd name="T60" fmla="*/ 82 w 195"/>
                <a:gd name="T61" fmla="*/ 9 h 14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95"/>
                <a:gd name="T94" fmla="*/ 0 h 149"/>
                <a:gd name="T95" fmla="*/ 195 w 195"/>
                <a:gd name="T96" fmla="*/ 149 h 14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95" h="149">
                  <a:moveTo>
                    <a:pt x="82" y="9"/>
                  </a:moveTo>
                  <a:lnTo>
                    <a:pt x="61" y="13"/>
                  </a:lnTo>
                  <a:lnTo>
                    <a:pt x="38" y="17"/>
                  </a:lnTo>
                  <a:lnTo>
                    <a:pt x="16" y="22"/>
                  </a:lnTo>
                  <a:lnTo>
                    <a:pt x="8" y="28"/>
                  </a:lnTo>
                  <a:lnTo>
                    <a:pt x="0" y="33"/>
                  </a:lnTo>
                  <a:lnTo>
                    <a:pt x="13" y="84"/>
                  </a:lnTo>
                  <a:lnTo>
                    <a:pt x="18" y="96"/>
                  </a:lnTo>
                  <a:lnTo>
                    <a:pt x="26" y="104"/>
                  </a:lnTo>
                  <a:lnTo>
                    <a:pt x="38" y="111"/>
                  </a:lnTo>
                  <a:lnTo>
                    <a:pt x="52" y="115"/>
                  </a:lnTo>
                  <a:lnTo>
                    <a:pt x="84" y="120"/>
                  </a:lnTo>
                  <a:lnTo>
                    <a:pt x="118" y="124"/>
                  </a:lnTo>
                  <a:lnTo>
                    <a:pt x="119" y="125"/>
                  </a:lnTo>
                  <a:lnTo>
                    <a:pt x="119" y="129"/>
                  </a:lnTo>
                  <a:lnTo>
                    <a:pt x="119" y="138"/>
                  </a:lnTo>
                  <a:lnTo>
                    <a:pt x="120" y="143"/>
                  </a:lnTo>
                  <a:lnTo>
                    <a:pt x="121" y="146"/>
                  </a:lnTo>
                  <a:lnTo>
                    <a:pt x="125" y="149"/>
                  </a:lnTo>
                  <a:lnTo>
                    <a:pt x="132" y="148"/>
                  </a:lnTo>
                  <a:lnTo>
                    <a:pt x="195" y="133"/>
                  </a:lnTo>
                  <a:lnTo>
                    <a:pt x="177" y="120"/>
                  </a:lnTo>
                  <a:lnTo>
                    <a:pt x="157" y="104"/>
                  </a:lnTo>
                  <a:lnTo>
                    <a:pt x="149" y="95"/>
                  </a:lnTo>
                  <a:lnTo>
                    <a:pt x="141" y="85"/>
                  </a:lnTo>
                  <a:lnTo>
                    <a:pt x="136" y="75"/>
                  </a:lnTo>
                  <a:lnTo>
                    <a:pt x="135" y="63"/>
                  </a:lnTo>
                  <a:lnTo>
                    <a:pt x="140" y="0"/>
                  </a:lnTo>
                  <a:lnTo>
                    <a:pt x="124" y="1"/>
                  </a:lnTo>
                  <a:lnTo>
                    <a:pt x="108" y="4"/>
                  </a:lnTo>
                  <a:lnTo>
                    <a:pt x="82" y="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2" name="Freeform 56"/>
            <p:cNvSpPr>
              <a:spLocks/>
            </p:cNvSpPr>
            <p:nvPr/>
          </p:nvSpPr>
          <p:spPr bwMode="auto">
            <a:xfrm>
              <a:off x="935" y="439"/>
              <a:ext cx="10" cy="9"/>
            </a:xfrm>
            <a:custGeom>
              <a:avLst/>
              <a:gdLst>
                <a:gd name="T0" fmla="*/ 43 w 80"/>
                <a:gd name="T1" fmla="*/ 0 h 72"/>
                <a:gd name="T2" fmla="*/ 49 w 80"/>
                <a:gd name="T3" fmla="*/ 10 h 72"/>
                <a:gd name="T4" fmla="*/ 59 w 80"/>
                <a:gd name="T5" fmla="*/ 20 h 72"/>
                <a:gd name="T6" fmla="*/ 80 w 80"/>
                <a:gd name="T7" fmla="*/ 38 h 72"/>
                <a:gd name="T8" fmla="*/ 65 w 80"/>
                <a:gd name="T9" fmla="*/ 72 h 72"/>
                <a:gd name="T10" fmla="*/ 41 w 80"/>
                <a:gd name="T11" fmla="*/ 69 h 72"/>
                <a:gd name="T12" fmla="*/ 29 w 80"/>
                <a:gd name="T13" fmla="*/ 64 h 72"/>
                <a:gd name="T14" fmla="*/ 21 w 80"/>
                <a:gd name="T15" fmla="*/ 55 h 72"/>
                <a:gd name="T16" fmla="*/ 5 w 80"/>
                <a:gd name="T17" fmla="*/ 36 h 72"/>
                <a:gd name="T18" fmla="*/ 1 w 80"/>
                <a:gd name="T19" fmla="*/ 21 h 72"/>
                <a:gd name="T20" fmla="*/ 0 w 80"/>
                <a:gd name="T21" fmla="*/ 12 h 72"/>
                <a:gd name="T22" fmla="*/ 1 w 80"/>
                <a:gd name="T23" fmla="*/ 8 h 72"/>
                <a:gd name="T24" fmla="*/ 3 w 80"/>
                <a:gd name="T25" fmla="*/ 5 h 72"/>
                <a:gd name="T26" fmla="*/ 5 w 80"/>
                <a:gd name="T27" fmla="*/ 3 h 72"/>
                <a:gd name="T28" fmla="*/ 11 w 80"/>
                <a:gd name="T29" fmla="*/ 2 h 72"/>
                <a:gd name="T30" fmla="*/ 22 w 80"/>
                <a:gd name="T31" fmla="*/ 2 h 72"/>
                <a:gd name="T32" fmla="*/ 34 w 80"/>
                <a:gd name="T33" fmla="*/ 2 h 72"/>
                <a:gd name="T34" fmla="*/ 43 w 80"/>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0"/>
                <a:gd name="T55" fmla="*/ 0 h 72"/>
                <a:gd name="T56" fmla="*/ 80 w 80"/>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0" h="72">
                  <a:moveTo>
                    <a:pt x="43" y="0"/>
                  </a:moveTo>
                  <a:lnTo>
                    <a:pt x="49" y="10"/>
                  </a:lnTo>
                  <a:lnTo>
                    <a:pt x="59" y="20"/>
                  </a:lnTo>
                  <a:lnTo>
                    <a:pt x="80" y="38"/>
                  </a:lnTo>
                  <a:lnTo>
                    <a:pt x="65" y="72"/>
                  </a:lnTo>
                  <a:lnTo>
                    <a:pt x="41" y="69"/>
                  </a:lnTo>
                  <a:lnTo>
                    <a:pt x="29" y="64"/>
                  </a:lnTo>
                  <a:lnTo>
                    <a:pt x="21" y="55"/>
                  </a:lnTo>
                  <a:lnTo>
                    <a:pt x="5" y="36"/>
                  </a:lnTo>
                  <a:lnTo>
                    <a:pt x="1" y="21"/>
                  </a:lnTo>
                  <a:lnTo>
                    <a:pt x="0" y="12"/>
                  </a:lnTo>
                  <a:lnTo>
                    <a:pt x="1" y="8"/>
                  </a:lnTo>
                  <a:lnTo>
                    <a:pt x="3" y="5"/>
                  </a:lnTo>
                  <a:lnTo>
                    <a:pt x="5" y="3"/>
                  </a:lnTo>
                  <a:lnTo>
                    <a:pt x="11" y="2"/>
                  </a:lnTo>
                  <a:lnTo>
                    <a:pt x="22" y="2"/>
                  </a:lnTo>
                  <a:lnTo>
                    <a:pt x="34" y="2"/>
                  </a:lnTo>
                  <a:lnTo>
                    <a:pt x="43"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3" name="Freeform 57"/>
            <p:cNvSpPr>
              <a:spLocks/>
            </p:cNvSpPr>
            <p:nvPr/>
          </p:nvSpPr>
          <p:spPr bwMode="auto">
            <a:xfrm>
              <a:off x="926" y="448"/>
              <a:ext cx="7" cy="9"/>
            </a:xfrm>
            <a:custGeom>
              <a:avLst/>
              <a:gdLst>
                <a:gd name="T0" fmla="*/ 41 w 53"/>
                <a:gd name="T1" fmla="*/ 0 h 69"/>
                <a:gd name="T2" fmla="*/ 43 w 53"/>
                <a:gd name="T3" fmla="*/ 9 h 69"/>
                <a:gd name="T4" fmla="*/ 44 w 53"/>
                <a:gd name="T5" fmla="*/ 16 h 69"/>
                <a:gd name="T6" fmla="*/ 47 w 53"/>
                <a:gd name="T7" fmla="*/ 24 h 69"/>
                <a:gd name="T8" fmla="*/ 53 w 53"/>
                <a:gd name="T9" fmla="*/ 31 h 69"/>
                <a:gd name="T10" fmla="*/ 51 w 53"/>
                <a:gd name="T11" fmla="*/ 69 h 69"/>
                <a:gd name="T12" fmla="*/ 30 w 53"/>
                <a:gd name="T13" fmla="*/ 69 h 69"/>
                <a:gd name="T14" fmla="*/ 23 w 53"/>
                <a:gd name="T15" fmla="*/ 66 h 69"/>
                <a:gd name="T16" fmla="*/ 19 w 53"/>
                <a:gd name="T17" fmla="*/ 61 h 69"/>
                <a:gd name="T18" fmla="*/ 12 w 53"/>
                <a:gd name="T19" fmla="*/ 47 h 69"/>
                <a:gd name="T20" fmla="*/ 7 w 53"/>
                <a:gd name="T21" fmla="*/ 32 h 69"/>
                <a:gd name="T22" fmla="*/ 3 w 53"/>
                <a:gd name="T23" fmla="*/ 26 h 69"/>
                <a:gd name="T24" fmla="*/ 0 w 53"/>
                <a:gd name="T25" fmla="*/ 20 h 69"/>
                <a:gd name="T26" fmla="*/ 1 w 53"/>
                <a:gd name="T27" fmla="*/ 17 h 69"/>
                <a:gd name="T28" fmla="*/ 4 w 53"/>
                <a:gd name="T29" fmla="*/ 14 h 69"/>
                <a:gd name="T30" fmla="*/ 16 w 53"/>
                <a:gd name="T31" fmla="*/ 10 h 69"/>
                <a:gd name="T32" fmla="*/ 29 w 53"/>
                <a:gd name="T33" fmla="*/ 7 h 69"/>
                <a:gd name="T34" fmla="*/ 35 w 53"/>
                <a:gd name="T35" fmla="*/ 5 h 69"/>
                <a:gd name="T36" fmla="*/ 41 w 53"/>
                <a:gd name="T37" fmla="*/ 0 h 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
                <a:gd name="T58" fmla="*/ 0 h 69"/>
                <a:gd name="T59" fmla="*/ 53 w 53"/>
                <a:gd name="T60" fmla="*/ 69 h 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 h="69">
                  <a:moveTo>
                    <a:pt x="41" y="0"/>
                  </a:moveTo>
                  <a:lnTo>
                    <a:pt x="43" y="9"/>
                  </a:lnTo>
                  <a:lnTo>
                    <a:pt x="44" y="16"/>
                  </a:lnTo>
                  <a:lnTo>
                    <a:pt x="47" y="24"/>
                  </a:lnTo>
                  <a:lnTo>
                    <a:pt x="53" y="31"/>
                  </a:lnTo>
                  <a:lnTo>
                    <a:pt x="51" y="69"/>
                  </a:lnTo>
                  <a:lnTo>
                    <a:pt x="30" y="69"/>
                  </a:lnTo>
                  <a:lnTo>
                    <a:pt x="23" y="66"/>
                  </a:lnTo>
                  <a:lnTo>
                    <a:pt x="19" y="61"/>
                  </a:lnTo>
                  <a:lnTo>
                    <a:pt x="12" y="47"/>
                  </a:lnTo>
                  <a:lnTo>
                    <a:pt x="7" y="32"/>
                  </a:lnTo>
                  <a:lnTo>
                    <a:pt x="3" y="26"/>
                  </a:lnTo>
                  <a:lnTo>
                    <a:pt x="0" y="20"/>
                  </a:lnTo>
                  <a:lnTo>
                    <a:pt x="1" y="17"/>
                  </a:lnTo>
                  <a:lnTo>
                    <a:pt x="4" y="14"/>
                  </a:lnTo>
                  <a:lnTo>
                    <a:pt x="16" y="10"/>
                  </a:lnTo>
                  <a:lnTo>
                    <a:pt x="29" y="7"/>
                  </a:lnTo>
                  <a:lnTo>
                    <a:pt x="35" y="5"/>
                  </a:lnTo>
                  <a:lnTo>
                    <a:pt x="4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4" name="Freeform 58"/>
            <p:cNvSpPr>
              <a:spLocks/>
            </p:cNvSpPr>
            <p:nvPr/>
          </p:nvSpPr>
          <p:spPr bwMode="auto">
            <a:xfrm>
              <a:off x="922" y="437"/>
              <a:ext cx="10" cy="10"/>
            </a:xfrm>
            <a:custGeom>
              <a:avLst/>
              <a:gdLst>
                <a:gd name="T0" fmla="*/ 50 w 85"/>
                <a:gd name="T1" fmla="*/ 0 h 83"/>
                <a:gd name="T2" fmla="*/ 53 w 85"/>
                <a:gd name="T3" fmla="*/ 3 h 83"/>
                <a:gd name="T4" fmla="*/ 56 w 85"/>
                <a:gd name="T5" fmla="*/ 7 h 83"/>
                <a:gd name="T6" fmla="*/ 65 w 85"/>
                <a:gd name="T7" fmla="*/ 9 h 83"/>
                <a:gd name="T8" fmla="*/ 75 w 85"/>
                <a:gd name="T9" fmla="*/ 11 h 83"/>
                <a:gd name="T10" fmla="*/ 79 w 85"/>
                <a:gd name="T11" fmla="*/ 13 h 83"/>
                <a:gd name="T12" fmla="*/ 85 w 85"/>
                <a:gd name="T13" fmla="*/ 17 h 83"/>
                <a:gd name="T14" fmla="*/ 79 w 85"/>
                <a:gd name="T15" fmla="*/ 48 h 83"/>
                <a:gd name="T16" fmla="*/ 56 w 85"/>
                <a:gd name="T17" fmla="*/ 50 h 83"/>
                <a:gd name="T18" fmla="*/ 53 w 85"/>
                <a:gd name="T19" fmla="*/ 83 h 83"/>
                <a:gd name="T20" fmla="*/ 7 w 85"/>
                <a:gd name="T21" fmla="*/ 83 h 83"/>
                <a:gd name="T22" fmla="*/ 1 w 85"/>
                <a:gd name="T23" fmla="*/ 81 h 83"/>
                <a:gd name="T24" fmla="*/ 0 w 85"/>
                <a:gd name="T25" fmla="*/ 78 h 83"/>
                <a:gd name="T26" fmla="*/ 4 w 85"/>
                <a:gd name="T27" fmla="*/ 70 h 83"/>
                <a:gd name="T28" fmla="*/ 7 w 85"/>
                <a:gd name="T29" fmla="*/ 61 h 83"/>
                <a:gd name="T30" fmla="*/ 7 w 85"/>
                <a:gd name="T31" fmla="*/ 56 h 83"/>
                <a:gd name="T32" fmla="*/ 5 w 85"/>
                <a:gd name="T33" fmla="*/ 51 h 83"/>
                <a:gd name="T34" fmla="*/ 5 w 85"/>
                <a:gd name="T35" fmla="*/ 49 h 83"/>
                <a:gd name="T36" fmla="*/ 7 w 85"/>
                <a:gd name="T37" fmla="*/ 48 h 83"/>
                <a:gd name="T38" fmla="*/ 14 w 85"/>
                <a:gd name="T39" fmla="*/ 46 h 83"/>
                <a:gd name="T40" fmla="*/ 21 w 85"/>
                <a:gd name="T41" fmla="*/ 42 h 83"/>
                <a:gd name="T42" fmla="*/ 25 w 85"/>
                <a:gd name="T43" fmla="*/ 39 h 83"/>
                <a:gd name="T44" fmla="*/ 29 w 85"/>
                <a:gd name="T45" fmla="*/ 34 h 83"/>
                <a:gd name="T46" fmla="*/ 39 w 85"/>
                <a:gd name="T47" fmla="*/ 16 h 83"/>
                <a:gd name="T48" fmla="*/ 50 w 85"/>
                <a:gd name="T49" fmla="*/ 0 h 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5"/>
                <a:gd name="T76" fmla="*/ 0 h 83"/>
                <a:gd name="T77" fmla="*/ 85 w 85"/>
                <a:gd name="T78" fmla="*/ 83 h 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5" h="83">
                  <a:moveTo>
                    <a:pt x="50" y="0"/>
                  </a:moveTo>
                  <a:lnTo>
                    <a:pt x="53" y="3"/>
                  </a:lnTo>
                  <a:lnTo>
                    <a:pt x="56" y="7"/>
                  </a:lnTo>
                  <a:lnTo>
                    <a:pt x="65" y="9"/>
                  </a:lnTo>
                  <a:lnTo>
                    <a:pt x="75" y="11"/>
                  </a:lnTo>
                  <a:lnTo>
                    <a:pt x="79" y="13"/>
                  </a:lnTo>
                  <a:lnTo>
                    <a:pt x="85" y="17"/>
                  </a:lnTo>
                  <a:lnTo>
                    <a:pt x="79" y="48"/>
                  </a:lnTo>
                  <a:lnTo>
                    <a:pt x="56" y="50"/>
                  </a:lnTo>
                  <a:lnTo>
                    <a:pt x="53" y="83"/>
                  </a:lnTo>
                  <a:lnTo>
                    <a:pt x="7" y="83"/>
                  </a:lnTo>
                  <a:lnTo>
                    <a:pt x="1" y="81"/>
                  </a:lnTo>
                  <a:lnTo>
                    <a:pt x="0" y="78"/>
                  </a:lnTo>
                  <a:lnTo>
                    <a:pt x="4" y="70"/>
                  </a:lnTo>
                  <a:lnTo>
                    <a:pt x="7" y="61"/>
                  </a:lnTo>
                  <a:lnTo>
                    <a:pt x="7" y="56"/>
                  </a:lnTo>
                  <a:lnTo>
                    <a:pt x="5" y="51"/>
                  </a:lnTo>
                  <a:lnTo>
                    <a:pt x="5" y="49"/>
                  </a:lnTo>
                  <a:lnTo>
                    <a:pt x="7" y="48"/>
                  </a:lnTo>
                  <a:lnTo>
                    <a:pt x="14" y="46"/>
                  </a:lnTo>
                  <a:lnTo>
                    <a:pt x="21" y="42"/>
                  </a:lnTo>
                  <a:lnTo>
                    <a:pt x="25" y="39"/>
                  </a:lnTo>
                  <a:lnTo>
                    <a:pt x="29" y="34"/>
                  </a:lnTo>
                  <a:lnTo>
                    <a:pt x="39" y="16"/>
                  </a:lnTo>
                  <a:lnTo>
                    <a:pt x="5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5" name="Freeform 59"/>
            <p:cNvSpPr>
              <a:spLocks/>
            </p:cNvSpPr>
            <p:nvPr/>
          </p:nvSpPr>
          <p:spPr bwMode="auto">
            <a:xfrm>
              <a:off x="929" y="381"/>
              <a:ext cx="8" cy="7"/>
            </a:xfrm>
            <a:custGeom>
              <a:avLst/>
              <a:gdLst>
                <a:gd name="T0" fmla="*/ 30 w 58"/>
                <a:gd name="T1" fmla="*/ 0 h 57"/>
                <a:gd name="T2" fmla="*/ 40 w 58"/>
                <a:gd name="T3" fmla="*/ 10 h 57"/>
                <a:gd name="T4" fmla="*/ 46 w 58"/>
                <a:gd name="T5" fmla="*/ 18 h 57"/>
                <a:gd name="T6" fmla="*/ 49 w 58"/>
                <a:gd name="T7" fmla="*/ 27 h 57"/>
                <a:gd name="T8" fmla="*/ 50 w 58"/>
                <a:gd name="T9" fmla="*/ 34 h 57"/>
                <a:gd name="T10" fmla="*/ 50 w 58"/>
                <a:gd name="T11" fmla="*/ 45 h 57"/>
                <a:gd name="T12" fmla="*/ 52 w 58"/>
                <a:gd name="T13" fmla="*/ 47 h 57"/>
                <a:gd name="T14" fmla="*/ 58 w 58"/>
                <a:gd name="T15" fmla="*/ 48 h 57"/>
                <a:gd name="T16" fmla="*/ 44 w 58"/>
                <a:gd name="T17" fmla="*/ 54 h 57"/>
                <a:gd name="T18" fmla="*/ 29 w 58"/>
                <a:gd name="T19" fmla="*/ 57 h 57"/>
                <a:gd name="T20" fmla="*/ 21 w 58"/>
                <a:gd name="T21" fmla="*/ 57 h 57"/>
                <a:gd name="T22" fmla="*/ 14 w 58"/>
                <a:gd name="T23" fmla="*/ 55 h 57"/>
                <a:gd name="T24" fmla="*/ 7 w 58"/>
                <a:gd name="T25" fmla="*/ 52 h 57"/>
                <a:gd name="T26" fmla="*/ 0 w 58"/>
                <a:gd name="T27" fmla="*/ 46 h 57"/>
                <a:gd name="T28" fmla="*/ 11 w 58"/>
                <a:gd name="T29" fmla="*/ 20 h 57"/>
                <a:gd name="T30" fmla="*/ 21 w 58"/>
                <a:gd name="T31" fmla="*/ 4 h 57"/>
                <a:gd name="T32" fmla="*/ 26 w 58"/>
                <a:gd name="T33" fmla="*/ 0 h 57"/>
                <a:gd name="T34" fmla="*/ 30 w 58"/>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7"/>
                <a:gd name="T56" fmla="*/ 58 w 58"/>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7">
                  <a:moveTo>
                    <a:pt x="30" y="0"/>
                  </a:moveTo>
                  <a:lnTo>
                    <a:pt x="40" y="10"/>
                  </a:lnTo>
                  <a:lnTo>
                    <a:pt x="46" y="18"/>
                  </a:lnTo>
                  <a:lnTo>
                    <a:pt x="49" y="27"/>
                  </a:lnTo>
                  <a:lnTo>
                    <a:pt x="50" y="34"/>
                  </a:lnTo>
                  <a:lnTo>
                    <a:pt x="50" y="45"/>
                  </a:lnTo>
                  <a:lnTo>
                    <a:pt x="52" y="47"/>
                  </a:lnTo>
                  <a:lnTo>
                    <a:pt x="58" y="48"/>
                  </a:lnTo>
                  <a:lnTo>
                    <a:pt x="44" y="54"/>
                  </a:lnTo>
                  <a:lnTo>
                    <a:pt x="29" y="57"/>
                  </a:lnTo>
                  <a:lnTo>
                    <a:pt x="21" y="57"/>
                  </a:lnTo>
                  <a:lnTo>
                    <a:pt x="14" y="55"/>
                  </a:lnTo>
                  <a:lnTo>
                    <a:pt x="7" y="52"/>
                  </a:lnTo>
                  <a:lnTo>
                    <a:pt x="0" y="46"/>
                  </a:lnTo>
                  <a:lnTo>
                    <a:pt x="11" y="20"/>
                  </a:lnTo>
                  <a:lnTo>
                    <a:pt x="21" y="4"/>
                  </a:lnTo>
                  <a:lnTo>
                    <a:pt x="26" y="0"/>
                  </a:lnTo>
                  <a:lnTo>
                    <a:pt x="3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6" name="Freeform 60"/>
            <p:cNvSpPr>
              <a:spLocks/>
            </p:cNvSpPr>
            <p:nvPr/>
          </p:nvSpPr>
          <p:spPr bwMode="auto">
            <a:xfrm>
              <a:off x="940" y="428"/>
              <a:ext cx="142" cy="194"/>
            </a:xfrm>
            <a:custGeom>
              <a:avLst/>
              <a:gdLst>
                <a:gd name="T0" fmla="*/ 476 w 1133"/>
                <a:gd name="T1" fmla="*/ 732 h 1555"/>
                <a:gd name="T2" fmla="*/ 434 w 1133"/>
                <a:gd name="T3" fmla="*/ 675 h 1555"/>
                <a:gd name="T4" fmla="*/ 373 w 1133"/>
                <a:gd name="T5" fmla="*/ 623 h 1555"/>
                <a:gd name="T6" fmla="*/ 228 w 1133"/>
                <a:gd name="T7" fmla="*/ 545 h 1555"/>
                <a:gd name="T8" fmla="*/ 163 w 1133"/>
                <a:gd name="T9" fmla="*/ 462 h 1555"/>
                <a:gd name="T10" fmla="*/ 4 w 1133"/>
                <a:gd name="T11" fmla="*/ 296 h 1555"/>
                <a:gd name="T12" fmla="*/ 93 w 1133"/>
                <a:gd name="T13" fmla="*/ 335 h 1555"/>
                <a:gd name="T14" fmla="*/ 172 w 1133"/>
                <a:gd name="T15" fmla="*/ 416 h 1555"/>
                <a:gd name="T16" fmla="*/ 196 w 1133"/>
                <a:gd name="T17" fmla="*/ 448 h 1555"/>
                <a:gd name="T18" fmla="*/ 337 w 1133"/>
                <a:gd name="T19" fmla="*/ 494 h 1555"/>
                <a:gd name="T20" fmla="*/ 445 w 1133"/>
                <a:gd name="T21" fmla="*/ 522 h 1555"/>
                <a:gd name="T22" fmla="*/ 418 w 1133"/>
                <a:gd name="T23" fmla="*/ 437 h 1555"/>
                <a:gd name="T24" fmla="*/ 362 w 1133"/>
                <a:gd name="T25" fmla="*/ 278 h 1555"/>
                <a:gd name="T26" fmla="*/ 293 w 1133"/>
                <a:gd name="T27" fmla="*/ 197 h 1555"/>
                <a:gd name="T28" fmla="*/ 312 w 1133"/>
                <a:gd name="T29" fmla="*/ 129 h 1555"/>
                <a:gd name="T30" fmla="*/ 342 w 1133"/>
                <a:gd name="T31" fmla="*/ 86 h 1555"/>
                <a:gd name="T32" fmla="*/ 428 w 1133"/>
                <a:gd name="T33" fmla="*/ 54 h 1555"/>
                <a:gd name="T34" fmla="*/ 534 w 1133"/>
                <a:gd name="T35" fmla="*/ 76 h 1555"/>
                <a:gd name="T36" fmla="*/ 546 w 1133"/>
                <a:gd name="T37" fmla="*/ 48 h 1555"/>
                <a:gd name="T38" fmla="*/ 588 w 1133"/>
                <a:gd name="T39" fmla="*/ 1 h 1555"/>
                <a:gd name="T40" fmla="*/ 626 w 1133"/>
                <a:gd name="T41" fmla="*/ 45 h 1555"/>
                <a:gd name="T42" fmla="*/ 776 w 1133"/>
                <a:gd name="T43" fmla="*/ 330 h 1555"/>
                <a:gd name="T44" fmla="*/ 771 w 1133"/>
                <a:gd name="T45" fmla="*/ 398 h 1555"/>
                <a:gd name="T46" fmla="*/ 906 w 1133"/>
                <a:gd name="T47" fmla="*/ 523 h 1555"/>
                <a:gd name="T48" fmla="*/ 987 w 1133"/>
                <a:gd name="T49" fmla="*/ 618 h 1555"/>
                <a:gd name="T50" fmla="*/ 1074 w 1133"/>
                <a:gd name="T51" fmla="*/ 752 h 1555"/>
                <a:gd name="T52" fmla="*/ 1132 w 1133"/>
                <a:gd name="T53" fmla="*/ 875 h 1555"/>
                <a:gd name="T54" fmla="*/ 1107 w 1133"/>
                <a:gd name="T55" fmla="*/ 908 h 1555"/>
                <a:gd name="T56" fmla="*/ 1045 w 1133"/>
                <a:gd name="T57" fmla="*/ 959 h 1555"/>
                <a:gd name="T58" fmla="*/ 1068 w 1133"/>
                <a:gd name="T59" fmla="*/ 968 h 1555"/>
                <a:gd name="T60" fmla="*/ 988 w 1133"/>
                <a:gd name="T61" fmla="*/ 992 h 1555"/>
                <a:gd name="T62" fmla="*/ 847 w 1133"/>
                <a:gd name="T63" fmla="*/ 840 h 1555"/>
                <a:gd name="T64" fmla="*/ 706 w 1133"/>
                <a:gd name="T65" fmla="*/ 762 h 1555"/>
                <a:gd name="T66" fmla="*/ 647 w 1133"/>
                <a:gd name="T67" fmla="*/ 705 h 1555"/>
                <a:gd name="T68" fmla="*/ 588 w 1133"/>
                <a:gd name="T69" fmla="*/ 630 h 1555"/>
                <a:gd name="T70" fmla="*/ 566 w 1133"/>
                <a:gd name="T71" fmla="*/ 588 h 1555"/>
                <a:gd name="T72" fmla="*/ 554 w 1133"/>
                <a:gd name="T73" fmla="*/ 526 h 1555"/>
                <a:gd name="T74" fmla="*/ 517 w 1133"/>
                <a:gd name="T75" fmla="*/ 480 h 1555"/>
                <a:gd name="T76" fmla="*/ 458 w 1133"/>
                <a:gd name="T77" fmla="*/ 504 h 1555"/>
                <a:gd name="T78" fmla="*/ 486 w 1133"/>
                <a:gd name="T79" fmla="*/ 621 h 1555"/>
                <a:gd name="T80" fmla="*/ 545 w 1133"/>
                <a:gd name="T81" fmla="*/ 725 h 1555"/>
                <a:gd name="T82" fmla="*/ 586 w 1133"/>
                <a:gd name="T83" fmla="*/ 796 h 1555"/>
                <a:gd name="T84" fmla="*/ 617 w 1133"/>
                <a:gd name="T85" fmla="*/ 857 h 1555"/>
                <a:gd name="T86" fmla="*/ 694 w 1133"/>
                <a:gd name="T87" fmla="*/ 919 h 1555"/>
                <a:gd name="T88" fmla="*/ 732 w 1133"/>
                <a:gd name="T89" fmla="*/ 1020 h 1555"/>
                <a:gd name="T90" fmla="*/ 816 w 1133"/>
                <a:gd name="T91" fmla="*/ 1098 h 1555"/>
                <a:gd name="T92" fmla="*/ 761 w 1133"/>
                <a:gd name="T93" fmla="*/ 1031 h 1555"/>
                <a:gd name="T94" fmla="*/ 789 w 1133"/>
                <a:gd name="T95" fmla="*/ 972 h 1555"/>
                <a:gd name="T96" fmla="*/ 859 w 1133"/>
                <a:gd name="T97" fmla="*/ 1069 h 1555"/>
                <a:gd name="T98" fmla="*/ 904 w 1133"/>
                <a:gd name="T99" fmla="*/ 1208 h 1555"/>
                <a:gd name="T100" fmla="*/ 920 w 1133"/>
                <a:gd name="T101" fmla="*/ 1353 h 1555"/>
                <a:gd name="T102" fmla="*/ 828 w 1133"/>
                <a:gd name="T103" fmla="*/ 1488 h 1555"/>
                <a:gd name="T104" fmla="*/ 792 w 1133"/>
                <a:gd name="T105" fmla="*/ 1555 h 1555"/>
                <a:gd name="T106" fmla="*/ 707 w 1133"/>
                <a:gd name="T107" fmla="*/ 1488 h 1555"/>
                <a:gd name="T108" fmla="*/ 677 w 1133"/>
                <a:gd name="T109" fmla="*/ 1463 h 1555"/>
                <a:gd name="T110" fmla="*/ 777 w 1133"/>
                <a:gd name="T111" fmla="*/ 1356 h 1555"/>
                <a:gd name="T112" fmla="*/ 781 w 1133"/>
                <a:gd name="T113" fmla="*/ 1242 h 1555"/>
                <a:gd name="T114" fmla="*/ 635 w 1133"/>
                <a:gd name="T115" fmla="*/ 1145 h 1555"/>
                <a:gd name="T116" fmla="*/ 691 w 1133"/>
                <a:gd name="T117" fmla="*/ 990 h 1555"/>
                <a:gd name="T118" fmla="*/ 622 w 1133"/>
                <a:gd name="T119" fmla="*/ 913 h 1555"/>
                <a:gd name="T120" fmla="*/ 501 w 1133"/>
                <a:gd name="T121" fmla="*/ 770 h 15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33"/>
                <a:gd name="T184" fmla="*/ 0 h 1555"/>
                <a:gd name="T185" fmla="*/ 1133 w 1133"/>
                <a:gd name="T186" fmla="*/ 1555 h 15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33" h="1555">
                  <a:moveTo>
                    <a:pt x="501" y="768"/>
                  </a:moveTo>
                  <a:lnTo>
                    <a:pt x="495" y="767"/>
                  </a:lnTo>
                  <a:lnTo>
                    <a:pt x="489" y="765"/>
                  </a:lnTo>
                  <a:lnTo>
                    <a:pt x="477" y="754"/>
                  </a:lnTo>
                  <a:lnTo>
                    <a:pt x="477" y="737"/>
                  </a:lnTo>
                  <a:lnTo>
                    <a:pt x="476" y="732"/>
                  </a:lnTo>
                  <a:lnTo>
                    <a:pt x="473" y="731"/>
                  </a:lnTo>
                  <a:lnTo>
                    <a:pt x="465" y="727"/>
                  </a:lnTo>
                  <a:lnTo>
                    <a:pt x="447" y="710"/>
                  </a:lnTo>
                  <a:lnTo>
                    <a:pt x="439" y="702"/>
                  </a:lnTo>
                  <a:lnTo>
                    <a:pt x="436" y="695"/>
                  </a:lnTo>
                  <a:lnTo>
                    <a:pt x="434" y="675"/>
                  </a:lnTo>
                  <a:lnTo>
                    <a:pt x="423" y="665"/>
                  </a:lnTo>
                  <a:lnTo>
                    <a:pt x="413" y="653"/>
                  </a:lnTo>
                  <a:lnTo>
                    <a:pt x="403" y="640"/>
                  </a:lnTo>
                  <a:lnTo>
                    <a:pt x="396" y="636"/>
                  </a:lnTo>
                  <a:lnTo>
                    <a:pt x="388" y="631"/>
                  </a:lnTo>
                  <a:lnTo>
                    <a:pt x="373" y="623"/>
                  </a:lnTo>
                  <a:lnTo>
                    <a:pt x="350" y="614"/>
                  </a:lnTo>
                  <a:lnTo>
                    <a:pt x="324" y="603"/>
                  </a:lnTo>
                  <a:lnTo>
                    <a:pt x="294" y="588"/>
                  </a:lnTo>
                  <a:lnTo>
                    <a:pt x="262" y="569"/>
                  </a:lnTo>
                  <a:lnTo>
                    <a:pt x="245" y="557"/>
                  </a:lnTo>
                  <a:lnTo>
                    <a:pt x="228" y="545"/>
                  </a:lnTo>
                  <a:lnTo>
                    <a:pt x="213" y="529"/>
                  </a:lnTo>
                  <a:lnTo>
                    <a:pt x="197" y="512"/>
                  </a:lnTo>
                  <a:lnTo>
                    <a:pt x="182" y="493"/>
                  </a:lnTo>
                  <a:lnTo>
                    <a:pt x="168" y="470"/>
                  </a:lnTo>
                  <a:lnTo>
                    <a:pt x="167" y="467"/>
                  </a:lnTo>
                  <a:lnTo>
                    <a:pt x="163" y="462"/>
                  </a:lnTo>
                  <a:lnTo>
                    <a:pt x="145" y="442"/>
                  </a:lnTo>
                  <a:lnTo>
                    <a:pt x="86" y="387"/>
                  </a:lnTo>
                  <a:lnTo>
                    <a:pt x="27" y="333"/>
                  </a:lnTo>
                  <a:lnTo>
                    <a:pt x="7" y="314"/>
                  </a:lnTo>
                  <a:lnTo>
                    <a:pt x="0" y="305"/>
                  </a:lnTo>
                  <a:lnTo>
                    <a:pt x="4" y="296"/>
                  </a:lnTo>
                  <a:lnTo>
                    <a:pt x="12" y="292"/>
                  </a:lnTo>
                  <a:lnTo>
                    <a:pt x="23" y="292"/>
                  </a:lnTo>
                  <a:lnTo>
                    <a:pt x="34" y="295"/>
                  </a:lnTo>
                  <a:lnTo>
                    <a:pt x="49" y="302"/>
                  </a:lnTo>
                  <a:lnTo>
                    <a:pt x="63" y="312"/>
                  </a:lnTo>
                  <a:lnTo>
                    <a:pt x="93" y="335"/>
                  </a:lnTo>
                  <a:lnTo>
                    <a:pt x="123" y="362"/>
                  </a:lnTo>
                  <a:lnTo>
                    <a:pt x="147" y="387"/>
                  </a:lnTo>
                  <a:lnTo>
                    <a:pt x="164" y="407"/>
                  </a:lnTo>
                  <a:lnTo>
                    <a:pt x="167" y="414"/>
                  </a:lnTo>
                  <a:lnTo>
                    <a:pt x="168" y="417"/>
                  </a:lnTo>
                  <a:lnTo>
                    <a:pt x="172" y="416"/>
                  </a:lnTo>
                  <a:lnTo>
                    <a:pt x="175" y="419"/>
                  </a:lnTo>
                  <a:lnTo>
                    <a:pt x="180" y="434"/>
                  </a:lnTo>
                  <a:lnTo>
                    <a:pt x="185" y="449"/>
                  </a:lnTo>
                  <a:lnTo>
                    <a:pt x="188" y="454"/>
                  </a:lnTo>
                  <a:lnTo>
                    <a:pt x="193" y="454"/>
                  </a:lnTo>
                  <a:lnTo>
                    <a:pt x="196" y="448"/>
                  </a:lnTo>
                  <a:lnTo>
                    <a:pt x="204" y="446"/>
                  </a:lnTo>
                  <a:lnTo>
                    <a:pt x="214" y="447"/>
                  </a:lnTo>
                  <a:lnTo>
                    <a:pt x="227" y="449"/>
                  </a:lnTo>
                  <a:lnTo>
                    <a:pt x="259" y="461"/>
                  </a:lnTo>
                  <a:lnTo>
                    <a:pt x="297" y="476"/>
                  </a:lnTo>
                  <a:lnTo>
                    <a:pt x="337" y="494"/>
                  </a:lnTo>
                  <a:lnTo>
                    <a:pt x="376" y="509"/>
                  </a:lnTo>
                  <a:lnTo>
                    <a:pt x="412" y="522"/>
                  </a:lnTo>
                  <a:lnTo>
                    <a:pt x="427" y="524"/>
                  </a:lnTo>
                  <a:lnTo>
                    <a:pt x="440" y="525"/>
                  </a:lnTo>
                  <a:lnTo>
                    <a:pt x="443" y="524"/>
                  </a:lnTo>
                  <a:lnTo>
                    <a:pt x="445" y="522"/>
                  </a:lnTo>
                  <a:lnTo>
                    <a:pt x="445" y="513"/>
                  </a:lnTo>
                  <a:lnTo>
                    <a:pt x="442" y="500"/>
                  </a:lnTo>
                  <a:lnTo>
                    <a:pt x="436" y="486"/>
                  </a:lnTo>
                  <a:lnTo>
                    <a:pt x="424" y="457"/>
                  </a:lnTo>
                  <a:lnTo>
                    <a:pt x="419" y="445"/>
                  </a:lnTo>
                  <a:lnTo>
                    <a:pt x="418" y="437"/>
                  </a:lnTo>
                  <a:lnTo>
                    <a:pt x="394" y="404"/>
                  </a:lnTo>
                  <a:lnTo>
                    <a:pt x="393" y="371"/>
                  </a:lnTo>
                  <a:lnTo>
                    <a:pt x="395" y="362"/>
                  </a:lnTo>
                  <a:lnTo>
                    <a:pt x="402" y="350"/>
                  </a:lnTo>
                  <a:lnTo>
                    <a:pt x="373" y="298"/>
                  </a:lnTo>
                  <a:lnTo>
                    <a:pt x="362" y="278"/>
                  </a:lnTo>
                  <a:lnTo>
                    <a:pt x="358" y="267"/>
                  </a:lnTo>
                  <a:lnTo>
                    <a:pt x="357" y="257"/>
                  </a:lnTo>
                  <a:lnTo>
                    <a:pt x="353" y="252"/>
                  </a:lnTo>
                  <a:lnTo>
                    <a:pt x="343" y="241"/>
                  </a:lnTo>
                  <a:lnTo>
                    <a:pt x="292" y="192"/>
                  </a:lnTo>
                  <a:lnTo>
                    <a:pt x="293" y="197"/>
                  </a:lnTo>
                  <a:lnTo>
                    <a:pt x="294" y="199"/>
                  </a:lnTo>
                  <a:lnTo>
                    <a:pt x="296" y="197"/>
                  </a:lnTo>
                  <a:lnTo>
                    <a:pt x="298" y="194"/>
                  </a:lnTo>
                  <a:lnTo>
                    <a:pt x="306" y="163"/>
                  </a:lnTo>
                  <a:lnTo>
                    <a:pt x="312" y="133"/>
                  </a:lnTo>
                  <a:lnTo>
                    <a:pt x="312" y="129"/>
                  </a:lnTo>
                  <a:lnTo>
                    <a:pt x="309" y="137"/>
                  </a:lnTo>
                  <a:lnTo>
                    <a:pt x="313" y="128"/>
                  </a:lnTo>
                  <a:lnTo>
                    <a:pt x="318" y="119"/>
                  </a:lnTo>
                  <a:lnTo>
                    <a:pt x="333" y="102"/>
                  </a:lnTo>
                  <a:lnTo>
                    <a:pt x="338" y="94"/>
                  </a:lnTo>
                  <a:lnTo>
                    <a:pt x="342" y="86"/>
                  </a:lnTo>
                  <a:lnTo>
                    <a:pt x="340" y="79"/>
                  </a:lnTo>
                  <a:lnTo>
                    <a:pt x="335" y="71"/>
                  </a:lnTo>
                  <a:lnTo>
                    <a:pt x="359" y="70"/>
                  </a:lnTo>
                  <a:lnTo>
                    <a:pt x="383" y="65"/>
                  </a:lnTo>
                  <a:lnTo>
                    <a:pt x="405" y="59"/>
                  </a:lnTo>
                  <a:lnTo>
                    <a:pt x="428" y="54"/>
                  </a:lnTo>
                  <a:lnTo>
                    <a:pt x="453" y="52"/>
                  </a:lnTo>
                  <a:lnTo>
                    <a:pt x="477" y="53"/>
                  </a:lnTo>
                  <a:lnTo>
                    <a:pt x="490" y="56"/>
                  </a:lnTo>
                  <a:lnTo>
                    <a:pt x="504" y="61"/>
                  </a:lnTo>
                  <a:lnTo>
                    <a:pt x="518" y="68"/>
                  </a:lnTo>
                  <a:lnTo>
                    <a:pt x="534" y="76"/>
                  </a:lnTo>
                  <a:lnTo>
                    <a:pt x="536" y="75"/>
                  </a:lnTo>
                  <a:lnTo>
                    <a:pt x="539" y="73"/>
                  </a:lnTo>
                  <a:lnTo>
                    <a:pt x="545" y="64"/>
                  </a:lnTo>
                  <a:lnTo>
                    <a:pt x="548" y="54"/>
                  </a:lnTo>
                  <a:lnTo>
                    <a:pt x="547" y="51"/>
                  </a:lnTo>
                  <a:lnTo>
                    <a:pt x="546" y="48"/>
                  </a:lnTo>
                  <a:lnTo>
                    <a:pt x="543" y="46"/>
                  </a:lnTo>
                  <a:lnTo>
                    <a:pt x="544" y="43"/>
                  </a:lnTo>
                  <a:lnTo>
                    <a:pt x="555" y="32"/>
                  </a:lnTo>
                  <a:lnTo>
                    <a:pt x="573" y="18"/>
                  </a:lnTo>
                  <a:lnTo>
                    <a:pt x="582" y="4"/>
                  </a:lnTo>
                  <a:lnTo>
                    <a:pt x="588" y="1"/>
                  </a:lnTo>
                  <a:lnTo>
                    <a:pt x="591" y="0"/>
                  </a:lnTo>
                  <a:lnTo>
                    <a:pt x="596" y="0"/>
                  </a:lnTo>
                  <a:lnTo>
                    <a:pt x="599" y="1"/>
                  </a:lnTo>
                  <a:lnTo>
                    <a:pt x="606" y="9"/>
                  </a:lnTo>
                  <a:lnTo>
                    <a:pt x="618" y="32"/>
                  </a:lnTo>
                  <a:lnTo>
                    <a:pt x="626" y="45"/>
                  </a:lnTo>
                  <a:lnTo>
                    <a:pt x="635" y="58"/>
                  </a:lnTo>
                  <a:lnTo>
                    <a:pt x="636" y="131"/>
                  </a:lnTo>
                  <a:lnTo>
                    <a:pt x="699" y="199"/>
                  </a:lnTo>
                  <a:lnTo>
                    <a:pt x="718" y="270"/>
                  </a:lnTo>
                  <a:lnTo>
                    <a:pt x="777" y="317"/>
                  </a:lnTo>
                  <a:lnTo>
                    <a:pt x="776" y="330"/>
                  </a:lnTo>
                  <a:lnTo>
                    <a:pt x="773" y="336"/>
                  </a:lnTo>
                  <a:lnTo>
                    <a:pt x="768" y="340"/>
                  </a:lnTo>
                  <a:lnTo>
                    <a:pt x="759" y="343"/>
                  </a:lnTo>
                  <a:lnTo>
                    <a:pt x="768" y="385"/>
                  </a:lnTo>
                  <a:lnTo>
                    <a:pt x="770" y="397"/>
                  </a:lnTo>
                  <a:lnTo>
                    <a:pt x="771" y="398"/>
                  </a:lnTo>
                  <a:lnTo>
                    <a:pt x="773" y="399"/>
                  </a:lnTo>
                  <a:lnTo>
                    <a:pt x="778" y="402"/>
                  </a:lnTo>
                  <a:lnTo>
                    <a:pt x="787" y="407"/>
                  </a:lnTo>
                  <a:lnTo>
                    <a:pt x="821" y="449"/>
                  </a:lnTo>
                  <a:lnTo>
                    <a:pt x="899" y="502"/>
                  </a:lnTo>
                  <a:lnTo>
                    <a:pt x="906" y="523"/>
                  </a:lnTo>
                  <a:lnTo>
                    <a:pt x="914" y="543"/>
                  </a:lnTo>
                  <a:lnTo>
                    <a:pt x="926" y="562"/>
                  </a:lnTo>
                  <a:lnTo>
                    <a:pt x="938" y="578"/>
                  </a:lnTo>
                  <a:lnTo>
                    <a:pt x="952" y="594"/>
                  </a:lnTo>
                  <a:lnTo>
                    <a:pt x="968" y="607"/>
                  </a:lnTo>
                  <a:lnTo>
                    <a:pt x="987" y="618"/>
                  </a:lnTo>
                  <a:lnTo>
                    <a:pt x="1008" y="627"/>
                  </a:lnTo>
                  <a:lnTo>
                    <a:pt x="1039" y="675"/>
                  </a:lnTo>
                  <a:lnTo>
                    <a:pt x="1042" y="697"/>
                  </a:lnTo>
                  <a:lnTo>
                    <a:pt x="1050" y="717"/>
                  </a:lnTo>
                  <a:lnTo>
                    <a:pt x="1061" y="735"/>
                  </a:lnTo>
                  <a:lnTo>
                    <a:pt x="1074" y="752"/>
                  </a:lnTo>
                  <a:lnTo>
                    <a:pt x="1103" y="786"/>
                  </a:lnTo>
                  <a:lnTo>
                    <a:pt x="1116" y="804"/>
                  </a:lnTo>
                  <a:lnTo>
                    <a:pt x="1130" y="821"/>
                  </a:lnTo>
                  <a:lnTo>
                    <a:pt x="1132" y="839"/>
                  </a:lnTo>
                  <a:lnTo>
                    <a:pt x="1133" y="857"/>
                  </a:lnTo>
                  <a:lnTo>
                    <a:pt x="1132" y="875"/>
                  </a:lnTo>
                  <a:lnTo>
                    <a:pt x="1130" y="892"/>
                  </a:lnTo>
                  <a:lnTo>
                    <a:pt x="1126" y="901"/>
                  </a:lnTo>
                  <a:lnTo>
                    <a:pt x="1122" y="906"/>
                  </a:lnTo>
                  <a:lnTo>
                    <a:pt x="1118" y="907"/>
                  </a:lnTo>
                  <a:lnTo>
                    <a:pt x="1112" y="907"/>
                  </a:lnTo>
                  <a:lnTo>
                    <a:pt x="1107" y="908"/>
                  </a:lnTo>
                  <a:lnTo>
                    <a:pt x="1102" y="910"/>
                  </a:lnTo>
                  <a:lnTo>
                    <a:pt x="1098" y="916"/>
                  </a:lnTo>
                  <a:lnTo>
                    <a:pt x="1094" y="927"/>
                  </a:lnTo>
                  <a:lnTo>
                    <a:pt x="1060" y="947"/>
                  </a:lnTo>
                  <a:lnTo>
                    <a:pt x="1045" y="957"/>
                  </a:lnTo>
                  <a:lnTo>
                    <a:pt x="1045" y="959"/>
                  </a:lnTo>
                  <a:lnTo>
                    <a:pt x="1047" y="960"/>
                  </a:lnTo>
                  <a:lnTo>
                    <a:pt x="1055" y="959"/>
                  </a:lnTo>
                  <a:lnTo>
                    <a:pt x="1065" y="960"/>
                  </a:lnTo>
                  <a:lnTo>
                    <a:pt x="1069" y="961"/>
                  </a:lnTo>
                  <a:lnTo>
                    <a:pt x="1070" y="963"/>
                  </a:lnTo>
                  <a:lnTo>
                    <a:pt x="1068" y="968"/>
                  </a:lnTo>
                  <a:lnTo>
                    <a:pt x="1061" y="973"/>
                  </a:lnTo>
                  <a:lnTo>
                    <a:pt x="1033" y="994"/>
                  </a:lnTo>
                  <a:lnTo>
                    <a:pt x="1010" y="999"/>
                  </a:lnTo>
                  <a:lnTo>
                    <a:pt x="1001" y="999"/>
                  </a:lnTo>
                  <a:lnTo>
                    <a:pt x="993" y="997"/>
                  </a:lnTo>
                  <a:lnTo>
                    <a:pt x="988" y="992"/>
                  </a:lnTo>
                  <a:lnTo>
                    <a:pt x="982" y="987"/>
                  </a:lnTo>
                  <a:lnTo>
                    <a:pt x="978" y="977"/>
                  </a:lnTo>
                  <a:lnTo>
                    <a:pt x="974" y="966"/>
                  </a:lnTo>
                  <a:lnTo>
                    <a:pt x="916" y="913"/>
                  </a:lnTo>
                  <a:lnTo>
                    <a:pt x="868" y="848"/>
                  </a:lnTo>
                  <a:lnTo>
                    <a:pt x="847" y="840"/>
                  </a:lnTo>
                  <a:lnTo>
                    <a:pt x="828" y="830"/>
                  </a:lnTo>
                  <a:lnTo>
                    <a:pt x="791" y="807"/>
                  </a:lnTo>
                  <a:lnTo>
                    <a:pt x="753" y="784"/>
                  </a:lnTo>
                  <a:lnTo>
                    <a:pt x="733" y="774"/>
                  </a:lnTo>
                  <a:lnTo>
                    <a:pt x="711" y="766"/>
                  </a:lnTo>
                  <a:lnTo>
                    <a:pt x="706" y="762"/>
                  </a:lnTo>
                  <a:lnTo>
                    <a:pt x="700" y="757"/>
                  </a:lnTo>
                  <a:lnTo>
                    <a:pt x="694" y="746"/>
                  </a:lnTo>
                  <a:lnTo>
                    <a:pt x="685" y="721"/>
                  </a:lnTo>
                  <a:lnTo>
                    <a:pt x="678" y="715"/>
                  </a:lnTo>
                  <a:lnTo>
                    <a:pt x="669" y="711"/>
                  </a:lnTo>
                  <a:lnTo>
                    <a:pt x="647" y="705"/>
                  </a:lnTo>
                  <a:lnTo>
                    <a:pt x="599" y="659"/>
                  </a:lnTo>
                  <a:lnTo>
                    <a:pt x="585" y="635"/>
                  </a:lnTo>
                  <a:lnTo>
                    <a:pt x="584" y="631"/>
                  </a:lnTo>
                  <a:lnTo>
                    <a:pt x="585" y="631"/>
                  </a:lnTo>
                  <a:lnTo>
                    <a:pt x="587" y="631"/>
                  </a:lnTo>
                  <a:lnTo>
                    <a:pt x="588" y="630"/>
                  </a:lnTo>
                  <a:lnTo>
                    <a:pt x="588" y="625"/>
                  </a:lnTo>
                  <a:lnTo>
                    <a:pt x="585" y="613"/>
                  </a:lnTo>
                  <a:lnTo>
                    <a:pt x="579" y="613"/>
                  </a:lnTo>
                  <a:lnTo>
                    <a:pt x="575" y="610"/>
                  </a:lnTo>
                  <a:lnTo>
                    <a:pt x="570" y="604"/>
                  </a:lnTo>
                  <a:lnTo>
                    <a:pt x="566" y="588"/>
                  </a:lnTo>
                  <a:lnTo>
                    <a:pt x="558" y="586"/>
                  </a:lnTo>
                  <a:lnTo>
                    <a:pt x="554" y="582"/>
                  </a:lnTo>
                  <a:lnTo>
                    <a:pt x="550" y="575"/>
                  </a:lnTo>
                  <a:lnTo>
                    <a:pt x="550" y="566"/>
                  </a:lnTo>
                  <a:lnTo>
                    <a:pt x="551" y="547"/>
                  </a:lnTo>
                  <a:lnTo>
                    <a:pt x="554" y="526"/>
                  </a:lnTo>
                  <a:lnTo>
                    <a:pt x="554" y="516"/>
                  </a:lnTo>
                  <a:lnTo>
                    <a:pt x="551" y="506"/>
                  </a:lnTo>
                  <a:lnTo>
                    <a:pt x="547" y="497"/>
                  </a:lnTo>
                  <a:lnTo>
                    <a:pt x="540" y="490"/>
                  </a:lnTo>
                  <a:lnTo>
                    <a:pt x="531" y="485"/>
                  </a:lnTo>
                  <a:lnTo>
                    <a:pt x="517" y="480"/>
                  </a:lnTo>
                  <a:lnTo>
                    <a:pt x="499" y="479"/>
                  </a:lnTo>
                  <a:lnTo>
                    <a:pt x="477" y="482"/>
                  </a:lnTo>
                  <a:lnTo>
                    <a:pt x="469" y="485"/>
                  </a:lnTo>
                  <a:lnTo>
                    <a:pt x="465" y="490"/>
                  </a:lnTo>
                  <a:lnTo>
                    <a:pt x="460" y="496"/>
                  </a:lnTo>
                  <a:lnTo>
                    <a:pt x="458" y="504"/>
                  </a:lnTo>
                  <a:lnTo>
                    <a:pt x="456" y="520"/>
                  </a:lnTo>
                  <a:lnTo>
                    <a:pt x="456" y="537"/>
                  </a:lnTo>
                  <a:lnTo>
                    <a:pt x="468" y="559"/>
                  </a:lnTo>
                  <a:lnTo>
                    <a:pt x="475" y="570"/>
                  </a:lnTo>
                  <a:lnTo>
                    <a:pt x="479" y="586"/>
                  </a:lnTo>
                  <a:lnTo>
                    <a:pt x="486" y="621"/>
                  </a:lnTo>
                  <a:lnTo>
                    <a:pt x="491" y="629"/>
                  </a:lnTo>
                  <a:lnTo>
                    <a:pt x="500" y="643"/>
                  </a:lnTo>
                  <a:lnTo>
                    <a:pt x="517" y="678"/>
                  </a:lnTo>
                  <a:lnTo>
                    <a:pt x="537" y="724"/>
                  </a:lnTo>
                  <a:lnTo>
                    <a:pt x="541" y="722"/>
                  </a:lnTo>
                  <a:lnTo>
                    <a:pt x="545" y="725"/>
                  </a:lnTo>
                  <a:lnTo>
                    <a:pt x="553" y="732"/>
                  </a:lnTo>
                  <a:lnTo>
                    <a:pt x="559" y="744"/>
                  </a:lnTo>
                  <a:lnTo>
                    <a:pt x="568" y="755"/>
                  </a:lnTo>
                  <a:lnTo>
                    <a:pt x="568" y="778"/>
                  </a:lnTo>
                  <a:lnTo>
                    <a:pt x="581" y="790"/>
                  </a:lnTo>
                  <a:lnTo>
                    <a:pt x="586" y="796"/>
                  </a:lnTo>
                  <a:lnTo>
                    <a:pt x="587" y="802"/>
                  </a:lnTo>
                  <a:lnTo>
                    <a:pt x="629" y="802"/>
                  </a:lnTo>
                  <a:lnTo>
                    <a:pt x="627" y="817"/>
                  </a:lnTo>
                  <a:lnTo>
                    <a:pt x="622" y="830"/>
                  </a:lnTo>
                  <a:lnTo>
                    <a:pt x="618" y="843"/>
                  </a:lnTo>
                  <a:lnTo>
                    <a:pt x="617" y="857"/>
                  </a:lnTo>
                  <a:lnTo>
                    <a:pt x="636" y="859"/>
                  </a:lnTo>
                  <a:lnTo>
                    <a:pt x="655" y="866"/>
                  </a:lnTo>
                  <a:lnTo>
                    <a:pt x="674" y="875"/>
                  </a:lnTo>
                  <a:lnTo>
                    <a:pt x="689" y="887"/>
                  </a:lnTo>
                  <a:lnTo>
                    <a:pt x="690" y="905"/>
                  </a:lnTo>
                  <a:lnTo>
                    <a:pt x="694" y="919"/>
                  </a:lnTo>
                  <a:lnTo>
                    <a:pt x="701" y="933"/>
                  </a:lnTo>
                  <a:lnTo>
                    <a:pt x="714" y="947"/>
                  </a:lnTo>
                  <a:lnTo>
                    <a:pt x="715" y="959"/>
                  </a:lnTo>
                  <a:lnTo>
                    <a:pt x="717" y="971"/>
                  </a:lnTo>
                  <a:lnTo>
                    <a:pt x="725" y="996"/>
                  </a:lnTo>
                  <a:lnTo>
                    <a:pt x="732" y="1020"/>
                  </a:lnTo>
                  <a:lnTo>
                    <a:pt x="736" y="1032"/>
                  </a:lnTo>
                  <a:lnTo>
                    <a:pt x="737" y="1043"/>
                  </a:lnTo>
                  <a:lnTo>
                    <a:pt x="757" y="1054"/>
                  </a:lnTo>
                  <a:lnTo>
                    <a:pt x="778" y="1069"/>
                  </a:lnTo>
                  <a:lnTo>
                    <a:pt x="798" y="1083"/>
                  </a:lnTo>
                  <a:lnTo>
                    <a:pt x="816" y="1098"/>
                  </a:lnTo>
                  <a:lnTo>
                    <a:pt x="813" y="1087"/>
                  </a:lnTo>
                  <a:lnTo>
                    <a:pt x="810" y="1077"/>
                  </a:lnTo>
                  <a:lnTo>
                    <a:pt x="805" y="1067"/>
                  </a:lnTo>
                  <a:lnTo>
                    <a:pt x="797" y="1058"/>
                  </a:lnTo>
                  <a:lnTo>
                    <a:pt x="780" y="1042"/>
                  </a:lnTo>
                  <a:lnTo>
                    <a:pt x="761" y="1031"/>
                  </a:lnTo>
                  <a:lnTo>
                    <a:pt x="762" y="1017"/>
                  </a:lnTo>
                  <a:lnTo>
                    <a:pt x="765" y="1002"/>
                  </a:lnTo>
                  <a:lnTo>
                    <a:pt x="768" y="978"/>
                  </a:lnTo>
                  <a:lnTo>
                    <a:pt x="776" y="977"/>
                  </a:lnTo>
                  <a:lnTo>
                    <a:pt x="782" y="974"/>
                  </a:lnTo>
                  <a:lnTo>
                    <a:pt x="789" y="972"/>
                  </a:lnTo>
                  <a:lnTo>
                    <a:pt x="797" y="971"/>
                  </a:lnTo>
                  <a:lnTo>
                    <a:pt x="812" y="991"/>
                  </a:lnTo>
                  <a:lnTo>
                    <a:pt x="827" y="1013"/>
                  </a:lnTo>
                  <a:lnTo>
                    <a:pt x="841" y="1035"/>
                  </a:lnTo>
                  <a:lnTo>
                    <a:pt x="858" y="1055"/>
                  </a:lnTo>
                  <a:lnTo>
                    <a:pt x="859" y="1069"/>
                  </a:lnTo>
                  <a:lnTo>
                    <a:pt x="862" y="1084"/>
                  </a:lnTo>
                  <a:lnTo>
                    <a:pt x="874" y="1120"/>
                  </a:lnTo>
                  <a:lnTo>
                    <a:pt x="891" y="1154"/>
                  </a:lnTo>
                  <a:lnTo>
                    <a:pt x="899" y="1168"/>
                  </a:lnTo>
                  <a:lnTo>
                    <a:pt x="907" y="1176"/>
                  </a:lnTo>
                  <a:lnTo>
                    <a:pt x="904" y="1208"/>
                  </a:lnTo>
                  <a:lnTo>
                    <a:pt x="900" y="1236"/>
                  </a:lnTo>
                  <a:lnTo>
                    <a:pt x="896" y="1266"/>
                  </a:lnTo>
                  <a:lnTo>
                    <a:pt x="894" y="1296"/>
                  </a:lnTo>
                  <a:lnTo>
                    <a:pt x="923" y="1326"/>
                  </a:lnTo>
                  <a:lnTo>
                    <a:pt x="922" y="1340"/>
                  </a:lnTo>
                  <a:lnTo>
                    <a:pt x="920" y="1353"/>
                  </a:lnTo>
                  <a:lnTo>
                    <a:pt x="911" y="1378"/>
                  </a:lnTo>
                  <a:lnTo>
                    <a:pt x="899" y="1403"/>
                  </a:lnTo>
                  <a:lnTo>
                    <a:pt x="882" y="1423"/>
                  </a:lnTo>
                  <a:lnTo>
                    <a:pt x="882" y="1495"/>
                  </a:lnTo>
                  <a:lnTo>
                    <a:pt x="858" y="1519"/>
                  </a:lnTo>
                  <a:lnTo>
                    <a:pt x="828" y="1488"/>
                  </a:lnTo>
                  <a:lnTo>
                    <a:pt x="825" y="1507"/>
                  </a:lnTo>
                  <a:lnTo>
                    <a:pt x="820" y="1528"/>
                  </a:lnTo>
                  <a:lnTo>
                    <a:pt x="817" y="1539"/>
                  </a:lnTo>
                  <a:lnTo>
                    <a:pt x="811" y="1547"/>
                  </a:lnTo>
                  <a:lnTo>
                    <a:pt x="803" y="1553"/>
                  </a:lnTo>
                  <a:lnTo>
                    <a:pt x="792" y="1555"/>
                  </a:lnTo>
                  <a:lnTo>
                    <a:pt x="786" y="1447"/>
                  </a:lnTo>
                  <a:lnTo>
                    <a:pt x="778" y="1448"/>
                  </a:lnTo>
                  <a:lnTo>
                    <a:pt x="771" y="1452"/>
                  </a:lnTo>
                  <a:lnTo>
                    <a:pt x="756" y="1463"/>
                  </a:lnTo>
                  <a:lnTo>
                    <a:pt x="731" y="1488"/>
                  </a:lnTo>
                  <a:lnTo>
                    <a:pt x="707" y="1488"/>
                  </a:lnTo>
                  <a:lnTo>
                    <a:pt x="687" y="1470"/>
                  </a:lnTo>
                  <a:lnTo>
                    <a:pt x="679" y="1460"/>
                  </a:lnTo>
                  <a:lnTo>
                    <a:pt x="677" y="1454"/>
                  </a:lnTo>
                  <a:lnTo>
                    <a:pt x="677" y="1447"/>
                  </a:lnTo>
                  <a:lnTo>
                    <a:pt x="675" y="1458"/>
                  </a:lnTo>
                  <a:lnTo>
                    <a:pt x="677" y="1463"/>
                  </a:lnTo>
                  <a:lnTo>
                    <a:pt x="682" y="1465"/>
                  </a:lnTo>
                  <a:lnTo>
                    <a:pt x="695" y="1465"/>
                  </a:lnTo>
                  <a:lnTo>
                    <a:pt x="726" y="1435"/>
                  </a:lnTo>
                  <a:lnTo>
                    <a:pt x="735" y="1418"/>
                  </a:lnTo>
                  <a:lnTo>
                    <a:pt x="747" y="1398"/>
                  </a:lnTo>
                  <a:lnTo>
                    <a:pt x="777" y="1356"/>
                  </a:lnTo>
                  <a:lnTo>
                    <a:pt x="791" y="1334"/>
                  </a:lnTo>
                  <a:lnTo>
                    <a:pt x="803" y="1312"/>
                  </a:lnTo>
                  <a:lnTo>
                    <a:pt x="812" y="1292"/>
                  </a:lnTo>
                  <a:lnTo>
                    <a:pt x="815" y="1282"/>
                  </a:lnTo>
                  <a:lnTo>
                    <a:pt x="816" y="1272"/>
                  </a:lnTo>
                  <a:lnTo>
                    <a:pt x="781" y="1242"/>
                  </a:lnTo>
                  <a:lnTo>
                    <a:pt x="746" y="1212"/>
                  </a:lnTo>
                  <a:lnTo>
                    <a:pt x="710" y="1183"/>
                  </a:lnTo>
                  <a:lnTo>
                    <a:pt x="677" y="1152"/>
                  </a:lnTo>
                  <a:lnTo>
                    <a:pt x="656" y="1149"/>
                  </a:lnTo>
                  <a:lnTo>
                    <a:pt x="645" y="1146"/>
                  </a:lnTo>
                  <a:lnTo>
                    <a:pt x="635" y="1145"/>
                  </a:lnTo>
                  <a:lnTo>
                    <a:pt x="626" y="1133"/>
                  </a:lnTo>
                  <a:lnTo>
                    <a:pt x="624" y="1125"/>
                  </a:lnTo>
                  <a:lnTo>
                    <a:pt x="622" y="1117"/>
                  </a:lnTo>
                  <a:lnTo>
                    <a:pt x="707" y="1031"/>
                  </a:lnTo>
                  <a:lnTo>
                    <a:pt x="707" y="996"/>
                  </a:lnTo>
                  <a:lnTo>
                    <a:pt x="691" y="990"/>
                  </a:lnTo>
                  <a:lnTo>
                    <a:pt x="674" y="982"/>
                  </a:lnTo>
                  <a:lnTo>
                    <a:pt x="656" y="972"/>
                  </a:lnTo>
                  <a:lnTo>
                    <a:pt x="641" y="959"/>
                  </a:lnTo>
                  <a:lnTo>
                    <a:pt x="638" y="944"/>
                  </a:lnTo>
                  <a:lnTo>
                    <a:pt x="631" y="929"/>
                  </a:lnTo>
                  <a:lnTo>
                    <a:pt x="622" y="913"/>
                  </a:lnTo>
                  <a:lnTo>
                    <a:pt x="617" y="899"/>
                  </a:lnTo>
                  <a:lnTo>
                    <a:pt x="587" y="867"/>
                  </a:lnTo>
                  <a:lnTo>
                    <a:pt x="547" y="823"/>
                  </a:lnTo>
                  <a:lnTo>
                    <a:pt x="513" y="786"/>
                  </a:lnTo>
                  <a:lnTo>
                    <a:pt x="504" y="774"/>
                  </a:lnTo>
                  <a:lnTo>
                    <a:pt x="501" y="770"/>
                  </a:lnTo>
                  <a:lnTo>
                    <a:pt x="501" y="7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7" name="Freeform 61"/>
            <p:cNvSpPr>
              <a:spLocks/>
            </p:cNvSpPr>
            <p:nvPr/>
          </p:nvSpPr>
          <p:spPr bwMode="auto">
            <a:xfrm>
              <a:off x="739" y="568"/>
              <a:ext cx="146" cy="96"/>
            </a:xfrm>
            <a:custGeom>
              <a:avLst/>
              <a:gdLst>
                <a:gd name="T0" fmla="*/ 1129 w 1165"/>
                <a:gd name="T1" fmla="*/ 49 h 768"/>
                <a:gd name="T2" fmla="*/ 1134 w 1165"/>
                <a:gd name="T3" fmla="*/ 119 h 768"/>
                <a:gd name="T4" fmla="*/ 1113 w 1165"/>
                <a:gd name="T5" fmla="*/ 207 h 768"/>
                <a:gd name="T6" fmla="*/ 998 w 1165"/>
                <a:gd name="T7" fmla="*/ 288 h 768"/>
                <a:gd name="T8" fmla="*/ 903 w 1165"/>
                <a:gd name="T9" fmla="*/ 389 h 768"/>
                <a:gd name="T10" fmla="*/ 926 w 1165"/>
                <a:gd name="T11" fmla="*/ 465 h 768"/>
                <a:gd name="T12" fmla="*/ 932 w 1165"/>
                <a:gd name="T13" fmla="*/ 495 h 768"/>
                <a:gd name="T14" fmla="*/ 928 w 1165"/>
                <a:gd name="T15" fmla="*/ 562 h 768"/>
                <a:gd name="T16" fmla="*/ 898 w 1165"/>
                <a:gd name="T17" fmla="*/ 583 h 768"/>
                <a:gd name="T18" fmla="*/ 884 w 1165"/>
                <a:gd name="T19" fmla="*/ 522 h 768"/>
                <a:gd name="T20" fmla="*/ 842 w 1165"/>
                <a:gd name="T21" fmla="*/ 455 h 768"/>
                <a:gd name="T22" fmla="*/ 752 w 1165"/>
                <a:gd name="T23" fmla="*/ 438 h 768"/>
                <a:gd name="T24" fmla="*/ 721 w 1165"/>
                <a:gd name="T25" fmla="*/ 506 h 768"/>
                <a:gd name="T26" fmla="*/ 716 w 1165"/>
                <a:gd name="T27" fmla="*/ 555 h 768"/>
                <a:gd name="T28" fmla="*/ 799 w 1165"/>
                <a:gd name="T29" fmla="*/ 559 h 768"/>
                <a:gd name="T30" fmla="*/ 827 w 1165"/>
                <a:gd name="T31" fmla="*/ 603 h 768"/>
                <a:gd name="T32" fmla="*/ 800 w 1165"/>
                <a:gd name="T33" fmla="*/ 660 h 768"/>
                <a:gd name="T34" fmla="*/ 805 w 1165"/>
                <a:gd name="T35" fmla="*/ 676 h 768"/>
                <a:gd name="T36" fmla="*/ 766 w 1165"/>
                <a:gd name="T37" fmla="*/ 741 h 768"/>
                <a:gd name="T38" fmla="*/ 757 w 1165"/>
                <a:gd name="T39" fmla="*/ 727 h 768"/>
                <a:gd name="T40" fmla="*/ 719 w 1165"/>
                <a:gd name="T41" fmla="*/ 749 h 768"/>
                <a:gd name="T42" fmla="*/ 658 w 1165"/>
                <a:gd name="T43" fmla="*/ 755 h 768"/>
                <a:gd name="T44" fmla="*/ 604 w 1165"/>
                <a:gd name="T45" fmla="*/ 759 h 768"/>
                <a:gd name="T46" fmla="*/ 561 w 1165"/>
                <a:gd name="T47" fmla="*/ 712 h 768"/>
                <a:gd name="T48" fmla="*/ 492 w 1165"/>
                <a:gd name="T49" fmla="*/ 671 h 768"/>
                <a:gd name="T50" fmla="*/ 456 w 1165"/>
                <a:gd name="T51" fmla="*/ 647 h 768"/>
                <a:gd name="T52" fmla="*/ 439 w 1165"/>
                <a:gd name="T53" fmla="*/ 664 h 768"/>
                <a:gd name="T54" fmla="*/ 392 w 1165"/>
                <a:gd name="T55" fmla="*/ 635 h 768"/>
                <a:gd name="T56" fmla="*/ 330 w 1165"/>
                <a:gd name="T57" fmla="*/ 616 h 768"/>
                <a:gd name="T58" fmla="*/ 322 w 1165"/>
                <a:gd name="T59" fmla="*/ 500 h 768"/>
                <a:gd name="T60" fmla="*/ 287 w 1165"/>
                <a:gd name="T61" fmla="*/ 421 h 768"/>
                <a:gd name="T62" fmla="*/ 208 w 1165"/>
                <a:gd name="T63" fmla="*/ 433 h 768"/>
                <a:gd name="T64" fmla="*/ 223 w 1165"/>
                <a:gd name="T65" fmla="*/ 462 h 768"/>
                <a:gd name="T66" fmla="*/ 218 w 1165"/>
                <a:gd name="T67" fmla="*/ 497 h 768"/>
                <a:gd name="T68" fmla="*/ 174 w 1165"/>
                <a:gd name="T69" fmla="*/ 562 h 768"/>
                <a:gd name="T70" fmla="*/ 57 w 1165"/>
                <a:gd name="T71" fmla="*/ 627 h 768"/>
                <a:gd name="T72" fmla="*/ 0 w 1165"/>
                <a:gd name="T73" fmla="*/ 693 h 768"/>
                <a:gd name="T74" fmla="*/ 45 w 1165"/>
                <a:gd name="T75" fmla="*/ 562 h 768"/>
                <a:gd name="T76" fmla="*/ 111 w 1165"/>
                <a:gd name="T77" fmla="*/ 434 h 768"/>
                <a:gd name="T78" fmla="*/ 177 w 1165"/>
                <a:gd name="T79" fmla="*/ 293 h 768"/>
                <a:gd name="T80" fmla="*/ 252 w 1165"/>
                <a:gd name="T81" fmla="*/ 190 h 768"/>
                <a:gd name="T82" fmla="*/ 280 w 1165"/>
                <a:gd name="T83" fmla="*/ 204 h 768"/>
                <a:gd name="T84" fmla="*/ 368 w 1165"/>
                <a:gd name="T85" fmla="*/ 171 h 768"/>
                <a:gd name="T86" fmla="*/ 396 w 1165"/>
                <a:gd name="T87" fmla="*/ 77 h 768"/>
                <a:gd name="T88" fmla="*/ 433 w 1165"/>
                <a:gd name="T89" fmla="*/ 80 h 768"/>
                <a:gd name="T90" fmla="*/ 475 w 1165"/>
                <a:gd name="T91" fmla="*/ 76 h 768"/>
                <a:gd name="T92" fmla="*/ 552 w 1165"/>
                <a:gd name="T93" fmla="*/ 53 h 768"/>
                <a:gd name="T94" fmla="*/ 656 w 1165"/>
                <a:gd name="T95" fmla="*/ 75 h 768"/>
                <a:gd name="T96" fmla="*/ 690 w 1165"/>
                <a:gd name="T97" fmla="*/ 121 h 768"/>
                <a:gd name="T98" fmla="*/ 781 w 1165"/>
                <a:gd name="T99" fmla="*/ 160 h 768"/>
                <a:gd name="T100" fmla="*/ 800 w 1165"/>
                <a:gd name="T101" fmla="*/ 142 h 768"/>
                <a:gd name="T102" fmla="*/ 885 w 1165"/>
                <a:gd name="T103" fmla="*/ 134 h 768"/>
                <a:gd name="T104" fmla="*/ 967 w 1165"/>
                <a:gd name="T105" fmla="*/ 79 h 768"/>
                <a:gd name="T106" fmla="*/ 1018 w 1165"/>
                <a:gd name="T107" fmla="*/ 40 h 768"/>
                <a:gd name="T108" fmla="*/ 1093 w 1165"/>
                <a:gd name="T109" fmla="*/ 27 h 768"/>
                <a:gd name="T110" fmla="*/ 1165 w 1165"/>
                <a:gd name="T111" fmla="*/ 2 h 76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65"/>
                <a:gd name="T169" fmla="*/ 0 h 768"/>
                <a:gd name="T170" fmla="*/ 1165 w 1165"/>
                <a:gd name="T171" fmla="*/ 768 h 76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65" h="768">
                  <a:moveTo>
                    <a:pt x="1165" y="2"/>
                  </a:moveTo>
                  <a:lnTo>
                    <a:pt x="1158" y="11"/>
                  </a:lnTo>
                  <a:lnTo>
                    <a:pt x="1150" y="19"/>
                  </a:lnTo>
                  <a:lnTo>
                    <a:pt x="1136" y="32"/>
                  </a:lnTo>
                  <a:lnTo>
                    <a:pt x="1130" y="40"/>
                  </a:lnTo>
                  <a:lnTo>
                    <a:pt x="1129" y="49"/>
                  </a:lnTo>
                  <a:lnTo>
                    <a:pt x="1132" y="59"/>
                  </a:lnTo>
                  <a:lnTo>
                    <a:pt x="1139" y="71"/>
                  </a:lnTo>
                  <a:lnTo>
                    <a:pt x="1136" y="93"/>
                  </a:lnTo>
                  <a:lnTo>
                    <a:pt x="1135" y="107"/>
                  </a:lnTo>
                  <a:lnTo>
                    <a:pt x="1137" y="116"/>
                  </a:lnTo>
                  <a:lnTo>
                    <a:pt x="1134" y="119"/>
                  </a:lnTo>
                  <a:lnTo>
                    <a:pt x="1129" y="119"/>
                  </a:lnTo>
                  <a:lnTo>
                    <a:pt x="1125" y="119"/>
                  </a:lnTo>
                  <a:lnTo>
                    <a:pt x="1121" y="121"/>
                  </a:lnTo>
                  <a:lnTo>
                    <a:pt x="1113" y="183"/>
                  </a:lnTo>
                  <a:lnTo>
                    <a:pt x="1134" y="187"/>
                  </a:lnTo>
                  <a:lnTo>
                    <a:pt x="1113" y="207"/>
                  </a:lnTo>
                  <a:lnTo>
                    <a:pt x="1082" y="222"/>
                  </a:lnTo>
                  <a:lnTo>
                    <a:pt x="1051" y="239"/>
                  </a:lnTo>
                  <a:lnTo>
                    <a:pt x="1036" y="249"/>
                  </a:lnTo>
                  <a:lnTo>
                    <a:pt x="1022" y="260"/>
                  </a:lnTo>
                  <a:lnTo>
                    <a:pt x="1009" y="273"/>
                  </a:lnTo>
                  <a:lnTo>
                    <a:pt x="998" y="288"/>
                  </a:lnTo>
                  <a:lnTo>
                    <a:pt x="940" y="305"/>
                  </a:lnTo>
                  <a:lnTo>
                    <a:pt x="924" y="321"/>
                  </a:lnTo>
                  <a:lnTo>
                    <a:pt x="911" y="338"/>
                  </a:lnTo>
                  <a:lnTo>
                    <a:pt x="911" y="353"/>
                  </a:lnTo>
                  <a:lnTo>
                    <a:pt x="908" y="370"/>
                  </a:lnTo>
                  <a:lnTo>
                    <a:pt x="903" y="389"/>
                  </a:lnTo>
                  <a:lnTo>
                    <a:pt x="895" y="405"/>
                  </a:lnTo>
                  <a:lnTo>
                    <a:pt x="896" y="418"/>
                  </a:lnTo>
                  <a:lnTo>
                    <a:pt x="901" y="429"/>
                  </a:lnTo>
                  <a:lnTo>
                    <a:pt x="905" y="439"/>
                  </a:lnTo>
                  <a:lnTo>
                    <a:pt x="912" y="448"/>
                  </a:lnTo>
                  <a:lnTo>
                    <a:pt x="926" y="465"/>
                  </a:lnTo>
                  <a:lnTo>
                    <a:pt x="940" y="483"/>
                  </a:lnTo>
                  <a:lnTo>
                    <a:pt x="941" y="493"/>
                  </a:lnTo>
                  <a:lnTo>
                    <a:pt x="944" y="504"/>
                  </a:lnTo>
                  <a:lnTo>
                    <a:pt x="938" y="497"/>
                  </a:lnTo>
                  <a:lnTo>
                    <a:pt x="935" y="494"/>
                  </a:lnTo>
                  <a:lnTo>
                    <a:pt x="932" y="495"/>
                  </a:lnTo>
                  <a:lnTo>
                    <a:pt x="930" y="500"/>
                  </a:lnTo>
                  <a:lnTo>
                    <a:pt x="927" y="514"/>
                  </a:lnTo>
                  <a:lnTo>
                    <a:pt x="926" y="532"/>
                  </a:lnTo>
                  <a:lnTo>
                    <a:pt x="927" y="563"/>
                  </a:lnTo>
                  <a:lnTo>
                    <a:pt x="927" y="550"/>
                  </a:lnTo>
                  <a:lnTo>
                    <a:pt x="928" y="562"/>
                  </a:lnTo>
                  <a:lnTo>
                    <a:pt x="931" y="569"/>
                  </a:lnTo>
                  <a:lnTo>
                    <a:pt x="934" y="572"/>
                  </a:lnTo>
                  <a:lnTo>
                    <a:pt x="935" y="573"/>
                  </a:lnTo>
                  <a:lnTo>
                    <a:pt x="931" y="574"/>
                  </a:lnTo>
                  <a:lnTo>
                    <a:pt x="907" y="585"/>
                  </a:lnTo>
                  <a:lnTo>
                    <a:pt x="898" y="583"/>
                  </a:lnTo>
                  <a:lnTo>
                    <a:pt x="890" y="576"/>
                  </a:lnTo>
                  <a:lnTo>
                    <a:pt x="882" y="567"/>
                  </a:lnTo>
                  <a:lnTo>
                    <a:pt x="876" y="556"/>
                  </a:lnTo>
                  <a:lnTo>
                    <a:pt x="890" y="530"/>
                  </a:lnTo>
                  <a:lnTo>
                    <a:pt x="887" y="525"/>
                  </a:lnTo>
                  <a:lnTo>
                    <a:pt x="884" y="522"/>
                  </a:lnTo>
                  <a:lnTo>
                    <a:pt x="876" y="516"/>
                  </a:lnTo>
                  <a:lnTo>
                    <a:pt x="866" y="512"/>
                  </a:lnTo>
                  <a:lnTo>
                    <a:pt x="857" y="504"/>
                  </a:lnTo>
                  <a:lnTo>
                    <a:pt x="856" y="469"/>
                  </a:lnTo>
                  <a:lnTo>
                    <a:pt x="850" y="460"/>
                  </a:lnTo>
                  <a:lnTo>
                    <a:pt x="842" y="455"/>
                  </a:lnTo>
                  <a:lnTo>
                    <a:pt x="832" y="452"/>
                  </a:lnTo>
                  <a:lnTo>
                    <a:pt x="822" y="450"/>
                  </a:lnTo>
                  <a:lnTo>
                    <a:pt x="800" y="446"/>
                  </a:lnTo>
                  <a:lnTo>
                    <a:pt x="790" y="443"/>
                  </a:lnTo>
                  <a:lnTo>
                    <a:pt x="781" y="438"/>
                  </a:lnTo>
                  <a:lnTo>
                    <a:pt x="752" y="438"/>
                  </a:lnTo>
                  <a:lnTo>
                    <a:pt x="746" y="440"/>
                  </a:lnTo>
                  <a:lnTo>
                    <a:pt x="742" y="445"/>
                  </a:lnTo>
                  <a:lnTo>
                    <a:pt x="735" y="461"/>
                  </a:lnTo>
                  <a:lnTo>
                    <a:pt x="724" y="491"/>
                  </a:lnTo>
                  <a:lnTo>
                    <a:pt x="721" y="501"/>
                  </a:lnTo>
                  <a:lnTo>
                    <a:pt x="721" y="506"/>
                  </a:lnTo>
                  <a:lnTo>
                    <a:pt x="723" y="510"/>
                  </a:lnTo>
                  <a:lnTo>
                    <a:pt x="719" y="514"/>
                  </a:lnTo>
                  <a:lnTo>
                    <a:pt x="699" y="537"/>
                  </a:lnTo>
                  <a:lnTo>
                    <a:pt x="701" y="546"/>
                  </a:lnTo>
                  <a:lnTo>
                    <a:pt x="708" y="552"/>
                  </a:lnTo>
                  <a:lnTo>
                    <a:pt x="716" y="555"/>
                  </a:lnTo>
                  <a:lnTo>
                    <a:pt x="729" y="556"/>
                  </a:lnTo>
                  <a:lnTo>
                    <a:pt x="751" y="556"/>
                  </a:lnTo>
                  <a:lnTo>
                    <a:pt x="767" y="556"/>
                  </a:lnTo>
                  <a:lnTo>
                    <a:pt x="793" y="546"/>
                  </a:lnTo>
                  <a:lnTo>
                    <a:pt x="794" y="554"/>
                  </a:lnTo>
                  <a:lnTo>
                    <a:pt x="799" y="559"/>
                  </a:lnTo>
                  <a:lnTo>
                    <a:pt x="804" y="563"/>
                  </a:lnTo>
                  <a:lnTo>
                    <a:pt x="811" y="565"/>
                  </a:lnTo>
                  <a:lnTo>
                    <a:pt x="821" y="582"/>
                  </a:lnTo>
                  <a:lnTo>
                    <a:pt x="830" y="594"/>
                  </a:lnTo>
                  <a:lnTo>
                    <a:pt x="835" y="600"/>
                  </a:lnTo>
                  <a:lnTo>
                    <a:pt x="827" y="603"/>
                  </a:lnTo>
                  <a:lnTo>
                    <a:pt x="822" y="608"/>
                  </a:lnTo>
                  <a:lnTo>
                    <a:pt x="814" y="623"/>
                  </a:lnTo>
                  <a:lnTo>
                    <a:pt x="807" y="641"/>
                  </a:lnTo>
                  <a:lnTo>
                    <a:pt x="803" y="648"/>
                  </a:lnTo>
                  <a:lnTo>
                    <a:pt x="797" y="656"/>
                  </a:lnTo>
                  <a:lnTo>
                    <a:pt x="800" y="660"/>
                  </a:lnTo>
                  <a:lnTo>
                    <a:pt x="805" y="660"/>
                  </a:lnTo>
                  <a:lnTo>
                    <a:pt x="812" y="660"/>
                  </a:lnTo>
                  <a:lnTo>
                    <a:pt x="819" y="661"/>
                  </a:lnTo>
                  <a:lnTo>
                    <a:pt x="816" y="666"/>
                  </a:lnTo>
                  <a:lnTo>
                    <a:pt x="813" y="671"/>
                  </a:lnTo>
                  <a:lnTo>
                    <a:pt x="805" y="676"/>
                  </a:lnTo>
                  <a:lnTo>
                    <a:pt x="796" y="682"/>
                  </a:lnTo>
                  <a:lnTo>
                    <a:pt x="789" y="688"/>
                  </a:lnTo>
                  <a:lnTo>
                    <a:pt x="781" y="723"/>
                  </a:lnTo>
                  <a:lnTo>
                    <a:pt x="776" y="728"/>
                  </a:lnTo>
                  <a:lnTo>
                    <a:pt x="771" y="734"/>
                  </a:lnTo>
                  <a:lnTo>
                    <a:pt x="766" y="741"/>
                  </a:lnTo>
                  <a:lnTo>
                    <a:pt x="767" y="749"/>
                  </a:lnTo>
                  <a:lnTo>
                    <a:pt x="763" y="746"/>
                  </a:lnTo>
                  <a:lnTo>
                    <a:pt x="763" y="742"/>
                  </a:lnTo>
                  <a:lnTo>
                    <a:pt x="764" y="735"/>
                  </a:lnTo>
                  <a:lnTo>
                    <a:pt x="763" y="728"/>
                  </a:lnTo>
                  <a:lnTo>
                    <a:pt x="757" y="727"/>
                  </a:lnTo>
                  <a:lnTo>
                    <a:pt x="754" y="729"/>
                  </a:lnTo>
                  <a:lnTo>
                    <a:pt x="746" y="737"/>
                  </a:lnTo>
                  <a:lnTo>
                    <a:pt x="739" y="745"/>
                  </a:lnTo>
                  <a:lnTo>
                    <a:pt x="734" y="748"/>
                  </a:lnTo>
                  <a:lnTo>
                    <a:pt x="729" y="749"/>
                  </a:lnTo>
                  <a:lnTo>
                    <a:pt x="719" y="749"/>
                  </a:lnTo>
                  <a:lnTo>
                    <a:pt x="710" y="748"/>
                  </a:lnTo>
                  <a:lnTo>
                    <a:pt x="693" y="743"/>
                  </a:lnTo>
                  <a:lnTo>
                    <a:pt x="685" y="742"/>
                  </a:lnTo>
                  <a:lnTo>
                    <a:pt x="676" y="743"/>
                  </a:lnTo>
                  <a:lnTo>
                    <a:pt x="668" y="747"/>
                  </a:lnTo>
                  <a:lnTo>
                    <a:pt x="658" y="755"/>
                  </a:lnTo>
                  <a:lnTo>
                    <a:pt x="638" y="758"/>
                  </a:lnTo>
                  <a:lnTo>
                    <a:pt x="625" y="763"/>
                  </a:lnTo>
                  <a:lnTo>
                    <a:pt x="621" y="766"/>
                  </a:lnTo>
                  <a:lnTo>
                    <a:pt x="620" y="768"/>
                  </a:lnTo>
                  <a:lnTo>
                    <a:pt x="611" y="765"/>
                  </a:lnTo>
                  <a:lnTo>
                    <a:pt x="604" y="759"/>
                  </a:lnTo>
                  <a:lnTo>
                    <a:pt x="599" y="752"/>
                  </a:lnTo>
                  <a:lnTo>
                    <a:pt x="594" y="742"/>
                  </a:lnTo>
                  <a:lnTo>
                    <a:pt x="590" y="732"/>
                  </a:lnTo>
                  <a:lnTo>
                    <a:pt x="582" y="724"/>
                  </a:lnTo>
                  <a:lnTo>
                    <a:pt x="572" y="717"/>
                  </a:lnTo>
                  <a:lnTo>
                    <a:pt x="561" y="712"/>
                  </a:lnTo>
                  <a:lnTo>
                    <a:pt x="537" y="704"/>
                  </a:lnTo>
                  <a:lnTo>
                    <a:pt x="513" y="695"/>
                  </a:lnTo>
                  <a:lnTo>
                    <a:pt x="511" y="686"/>
                  </a:lnTo>
                  <a:lnTo>
                    <a:pt x="507" y="680"/>
                  </a:lnTo>
                  <a:lnTo>
                    <a:pt x="500" y="674"/>
                  </a:lnTo>
                  <a:lnTo>
                    <a:pt x="492" y="671"/>
                  </a:lnTo>
                  <a:lnTo>
                    <a:pt x="474" y="667"/>
                  </a:lnTo>
                  <a:lnTo>
                    <a:pt x="460" y="668"/>
                  </a:lnTo>
                  <a:lnTo>
                    <a:pt x="481" y="656"/>
                  </a:lnTo>
                  <a:lnTo>
                    <a:pt x="475" y="653"/>
                  </a:lnTo>
                  <a:lnTo>
                    <a:pt x="470" y="651"/>
                  </a:lnTo>
                  <a:lnTo>
                    <a:pt x="456" y="647"/>
                  </a:lnTo>
                  <a:lnTo>
                    <a:pt x="441" y="648"/>
                  </a:lnTo>
                  <a:lnTo>
                    <a:pt x="427" y="651"/>
                  </a:lnTo>
                  <a:lnTo>
                    <a:pt x="426" y="655"/>
                  </a:lnTo>
                  <a:lnTo>
                    <a:pt x="427" y="658"/>
                  </a:lnTo>
                  <a:lnTo>
                    <a:pt x="432" y="662"/>
                  </a:lnTo>
                  <a:lnTo>
                    <a:pt x="439" y="664"/>
                  </a:lnTo>
                  <a:lnTo>
                    <a:pt x="442" y="666"/>
                  </a:lnTo>
                  <a:lnTo>
                    <a:pt x="443" y="668"/>
                  </a:lnTo>
                  <a:lnTo>
                    <a:pt x="413" y="657"/>
                  </a:lnTo>
                  <a:lnTo>
                    <a:pt x="407" y="651"/>
                  </a:lnTo>
                  <a:lnTo>
                    <a:pt x="399" y="644"/>
                  </a:lnTo>
                  <a:lnTo>
                    <a:pt x="392" y="635"/>
                  </a:lnTo>
                  <a:lnTo>
                    <a:pt x="386" y="623"/>
                  </a:lnTo>
                  <a:lnTo>
                    <a:pt x="380" y="620"/>
                  </a:lnTo>
                  <a:lnTo>
                    <a:pt x="374" y="617"/>
                  </a:lnTo>
                  <a:lnTo>
                    <a:pt x="360" y="616"/>
                  </a:lnTo>
                  <a:lnTo>
                    <a:pt x="344" y="617"/>
                  </a:lnTo>
                  <a:lnTo>
                    <a:pt x="330" y="616"/>
                  </a:lnTo>
                  <a:lnTo>
                    <a:pt x="329" y="615"/>
                  </a:lnTo>
                  <a:lnTo>
                    <a:pt x="328" y="611"/>
                  </a:lnTo>
                  <a:lnTo>
                    <a:pt x="328" y="596"/>
                  </a:lnTo>
                  <a:lnTo>
                    <a:pt x="329" y="576"/>
                  </a:lnTo>
                  <a:lnTo>
                    <a:pt x="318" y="504"/>
                  </a:lnTo>
                  <a:lnTo>
                    <a:pt x="322" y="500"/>
                  </a:lnTo>
                  <a:lnTo>
                    <a:pt x="330" y="495"/>
                  </a:lnTo>
                  <a:lnTo>
                    <a:pt x="309" y="438"/>
                  </a:lnTo>
                  <a:lnTo>
                    <a:pt x="307" y="435"/>
                  </a:lnTo>
                  <a:lnTo>
                    <a:pt x="302" y="433"/>
                  </a:lnTo>
                  <a:lnTo>
                    <a:pt x="292" y="429"/>
                  </a:lnTo>
                  <a:lnTo>
                    <a:pt x="287" y="421"/>
                  </a:lnTo>
                  <a:lnTo>
                    <a:pt x="279" y="414"/>
                  </a:lnTo>
                  <a:lnTo>
                    <a:pt x="259" y="400"/>
                  </a:lnTo>
                  <a:lnTo>
                    <a:pt x="247" y="408"/>
                  </a:lnTo>
                  <a:lnTo>
                    <a:pt x="233" y="418"/>
                  </a:lnTo>
                  <a:lnTo>
                    <a:pt x="219" y="428"/>
                  </a:lnTo>
                  <a:lnTo>
                    <a:pt x="208" y="433"/>
                  </a:lnTo>
                  <a:lnTo>
                    <a:pt x="206" y="438"/>
                  </a:lnTo>
                  <a:lnTo>
                    <a:pt x="207" y="441"/>
                  </a:lnTo>
                  <a:lnTo>
                    <a:pt x="212" y="448"/>
                  </a:lnTo>
                  <a:lnTo>
                    <a:pt x="219" y="454"/>
                  </a:lnTo>
                  <a:lnTo>
                    <a:pt x="222" y="458"/>
                  </a:lnTo>
                  <a:lnTo>
                    <a:pt x="223" y="462"/>
                  </a:lnTo>
                  <a:lnTo>
                    <a:pt x="222" y="469"/>
                  </a:lnTo>
                  <a:lnTo>
                    <a:pt x="219" y="473"/>
                  </a:lnTo>
                  <a:lnTo>
                    <a:pt x="216" y="477"/>
                  </a:lnTo>
                  <a:lnTo>
                    <a:pt x="212" y="483"/>
                  </a:lnTo>
                  <a:lnTo>
                    <a:pt x="213" y="492"/>
                  </a:lnTo>
                  <a:lnTo>
                    <a:pt x="218" y="497"/>
                  </a:lnTo>
                  <a:lnTo>
                    <a:pt x="223" y="500"/>
                  </a:lnTo>
                  <a:lnTo>
                    <a:pt x="232" y="502"/>
                  </a:lnTo>
                  <a:lnTo>
                    <a:pt x="226" y="509"/>
                  </a:lnTo>
                  <a:lnTo>
                    <a:pt x="219" y="517"/>
                  </a:lnTo>
                  <a:lnTo>
                    <a:pt x="191" y="539"/>
                  </a:lnTo>
                  <a:lnTo>
                    <a:pt x="174" y="562"/>
                  </a:lnTo>
                  <a:lnTo>
                    <a:pt x="162" y="570"/>
                  </a:lnTo>
                  <a:lnTo>
                    <a:pt x="145" y="578"/>
                  </a:lnTo>
                  <a:lnTo>
                    <a:pt x="127" y="588"/>
                  </a:lnTo>
                  <a:lnTo>
                    <a:pt x="120" y="594"/>
                  </a:lnTo>
                  <a:lnTo>
                    <a:pt x="118" y="600"/>
                  </a:lnTo>
                  <a:lnTo>
                    <a:pt x="57" y="627"/>
                  </a:lnTo>
                  <a:lnTo>
                    <a:pt x="50" y="638"/>
                  </a:lnTo>
                  <a:lnTo>
                    <a:pt x="39" y="663"/>
                  </a:lnTo>
                  <a:lnTo>
                    <a:pt x="26" y="688"/>
                  </a:lnTo>
                  <a:lnTo>
                    <a:pt x="21" y="697"/>
                  </a:lnTo>
                  <a:lnTo>
                    <a:pt x="18" y="701"/>
                  </a:lnTo>
                  <a:lnTo>
                    <a:pt x="0" y="693"/>
                  </a:lnTo>
                  <a:lnTo>
                    <a:pt x="3" y="675"/>
                  </a:lnTo>
                  <a:lnTo>
                    <a:pt x="9" y="656"/>
                  </a:lnTo>
                  <a:lnTo>
                    <a:pt x="18" y="635"/>
                  </a:lnTo>
                  <a:lnTo>
                    <a:pt x="26" y="611"/>
                  </a:lnTo>
                  <a:lnTo>
                    <a:pt x="33" y="588"/>
                  </a:lnTo>
                  <a:lnTo>
                    <a:pt x="45" y="562"/>
                  </a:lnTo>
                  <a:lnTo>
                    <a:pt x="64" y="533"/>
                  </a:lnTo>
                  <a:lnTo>
                    <a:pt x="88" y="502"/>
                  </a:lnTo>
                  <a:lnTo>
                    <a:pt x="116" y="464"/>
                  </a:lnTo>
                  <a:lnTo>
                    <a:pt x="117" y="455"/>
                  </a:lnTo>
                  <a:lnTo>
                    <a:pt x="115" y="445"/>
                  </a:lnTo>
                  <a:lnTo>
                    <a:pt x="111" y="434"/>
                  </a:lnTo>
                  <a:lnTo>
                    <a:pt x="110" y="423"/>
                  </a:lnTo>
                  <a:lnTo>
                    <a:pt x="148" y="376"/>
                  </a:lnTo>
                  <a:lnTo>
                    <a:pt x="149" y="324"/>
                  </a:lnTo>
                  <a:lnTo>
                    <a:pt x="161" y="313"/>
                  </a:lnTo>
                  <a:lnTo>
                    <a:pt x="172" y="300"/>
                  </a:lnTo>
                  <a:lnTo>
                    <a:pt x="177" y="293"/>
                  </a:lnTo>
                  <a:lnTo>
                    <a:pt x="181" y="284"/>
                  </a:lnTo>
                  <a:lnTo>
                    <a:pt x="184" y="275"/>
                  </a:lnTo>
                  <a:lnTo>
                    <a:pt x="185" y="264"/>
                  </a:lnTo>
                  <a:lnTo>
                    <a:pt x="229" y="201"/>
                  </a:lnTo>
                  <a:lnTo>
                    <a:pt x="239" y="197"/>
                  </a:lnTo>
                  <a:lnTo>
                    <a:pt x="252" y="190"/>
                  </a:lnTo>
                  <a:lnTo>
                    <a:pt x="267" y="186"/>
                  </a:lnTo>
                  <a:lnTo>
                    <a:pt x="272" y="186"/>
                  </a:lnTo>
                  <a:lnTo>
                    <a:pt x="278" y="187"/>
                  </a:lnTo>
                  <a:lnTo>
                    <a:pt x="277" y="194"/>
                  </a:lnTo>
                  <a:lnTo>
                    <a:pt x="278" y="199"/>
                  </a:lnTo>
                  <a:lnTo>
                    <a:pt x="280" y="204"/>
                  </a:lnTo>
                  <a:lnTo>
                    <a:pt x="311" y="187"/>
                  </a:lnTo>
                  <a:lnTo>
                    <a:pt x="326" y="187"/>
                  </a:lnTo>
                  <a:lnTo>
                    <a:pt x="340" y="186"/>
                  </a:lnTo>
                  <a:lnTo>
                    <a:pt x="354" y="181"/>
                  </a:lnTo>
                  <a:lnTo>
                    <a:pt x="361" y="177"/>
                  </a:lnTo>
                  <a:lnTo>
                    <a:pt x="368" y="171"/>
                  </a:lnTo>
                  <a:lnTo>
                    <a:pt x="370" y="139"/>
                  </a:lnTo>
                  <a:lnTo>
                    <a:pt x="367" y="131"/>
                  </a:lnTo>
                  <a:lnTo>
                    <a:pt x="359" y="123"/>
                  </a:lnTo>
                  <a:lnTo>
                    <a:pt x="371" y="108"/>
                  </a:lnTo>
                  <a:lnTo>
                    <a:pt x="384" y="92"/>
                  </a:lnTo>
                  <a:lnTo>
                    <a:pt x="396" y="77"/>
                  </a:lnTo>
                  <a:lnTo>
                    <a:pt x="400" y="69"/>
                  </a:lnTo>
                  <a:lnTo>
                    <a:pt x="404" y="59"/>
                  </a:lnTo>
                  <a:lnTo>
                    <a:pt x="407" y="65"/>
                  </a:lnTo>
                  <a:lnTo>
                    <a:pt x="412" y="70"/>
                  </a:lnTo>
                  <a:lnTo>
                    <a:pt x="422" y="78"/>
                  </a:lnTo>
                  <a:lnTo>
                    <a:pt x="433" y="80"/>
                  </a:lnTo>
                  <a:lnTo>
                    <a:pt x="440" y="83"/>
                  </a:lnTo>
                  <a:lnTo>
                    <a:pt x="447" y="87"/>
                  </a:lnTo>
                  <a:lnTo>
                    <a:pt x="460" y="86"/>
                  </a:lnTo>
                  <a:lnTo>
                    <a:pt x="464" y="82"/>
                  </a:lnTo>
                  <a:lnTo>
                    <a:pt x="470" y="79"/>
                  </a:lnTo>
                  <a:lnTo>
                    <a:pt x="475" y="76"/>
                  </a:lnTo>
                  <a:lnTo>
                    <a:pt x="477" y="73"/>
                  </a:lnTo>
                  <a:lnTo>
                    <a:pt x="477" y="71"/>
                  </a:lnTo>
                  <a:lnTo>
                    <a:pt x="485" y="73"/>
                  </a:lnTo>
                  <a:lnTo>
                    <a:pt x="498" y="79"/>
                  </a:lnTo>
                  <a:lnTo>
                    <a:pt x="535" y="56"/>
                  </a:lnTo>
                  <a:lnTo>
                    <a:pt x="552" y="53"/>
                  </a:lnTo>
                  <a:lnTo>
                    <a:pt x="570" y="52"/>
                  </a:lnTo>
                  <a:lnTo>
                    <a:pt x="588" y="52"/>
                  </a:lnTo>
                  <a:lnTo>
                    <a:pt x="606" y="55"/>
                  </a:lnTo>
                  <a:lnTo>
                    <a:pt x="624" y="59"/>
                  </a:lnTo>
                  <a:lnTo>
                    <a:pt x="641" y="66"/>
                  </a:lnTo>
                  <a:lnTo>
                    <a:pt x="656" y="75"/>
                  </a:lnTo>
                  <a:lnTo>
                    <a:pt x="670" y="87"/>
                  </a:lnTo>
                  <a:lnTo>
                    <a:pt x="678" y="95"/>
                  </a:lnTo>
                  <a:lnTo>
                    <a:pt x="681" y="99"/>
                  </a:lnTo>
                  <a:lnTo>
                    <a:pt x="684" y="106"/>
                  </a:lnTo>
                  <a:lnTo>
                    <a:pt x="684" y="115"/>
                  </a:lnTo>
                  <a:lnTo>
                    <a:pt x="690" y="121"/>
                  </a:lnTo>
                  <a:lnTo>
                    <a:pt x="703" y="137"/>
                  </a:lnTo>
                  <a:lnTo>
                    <a:pt x="710" y="136"/>
                  </a:lnTo>
                  <a:lnTo>
                    <a:pt x="714" y="134"/>
                  </a:lnTo>
                  <a:lnTo>
                    <a:pt x="716" y="137"/>
                  </a:lnTo>
                  <a:lnTo>
                    <a:pt x="722" y="143"/>
                  </a:lnTo>
                  <a:lnTo>
                    <a:pt x="781" y="160"/>
                  </a:lnTo>
                  <a:lnTo>
                    <a:pt x="784" y="157"/>
                  </a:lnTo>
                  <a:lnTo>
                    <a:pt x="784" y="151"/>
                  </a:lnTo>
                  <a:lnTo>
                    <a:pt x="783" y="146"/>
                  </a:lnTo>
                  <a:lnTo>
                    <a:pt x="783" y="139"/>
                  </a:lnTo>
                  <a:lnTo>
                    <a:pt x="792" y="140"/>
                  </a:lnTo>
                  <a:lnTo>
                    <a:pt x="800" y="142"/>
                  </a:lnTo>
                  <a:lnTo>
                    <a:pt x="809" y="143"/>
                  </a:lnTo>
                  <a:lnTo>
                    <a:pt x="825" y="144"/>
                  </a:lnTo>
                  <a:lnTo>
                    <a:pt x="826" y="157"/>
                  </a:lnTo>
                  <a:lnTo>
                    <a:pt x="860" y="157"/>
                  </a:lnTo>
                  <a:lnTo>
                    <a:pt x="875" y="143"/>
                  </a:lnTo>
                  <a:lnTo>
                    <a:pt x="885" y="134"/>
                  </a:lnTo>
                  <a:lnTo>
                    <a:pt x="893" y="125"/>
                  </a:lnTo>
                  <a:lnTo>
                    <a:pt x="898" y="120"/>
                  </a:lnTo>
                  <a:lnTo>
                    <a:pt x="908" y="113"/>
                  </a:lnTo>
                  <a:lnTo>
                    <a:pt x="958" y="90"/>
                  </a:lnTo>
                  <a:lnTo>
                    <a:pt x="963" y="87"/>
                  </a:lnTo>
                  <a:lnTo>
                    <a:pt x="967" y="79"/>
                  </a:lnTo>
                  <a:lnTo>
                    <a:pt x="971" y="69"/>
                  </a:lnTo>
                  <a:lnTo>
                    <a:pt x="973" y="59"/>
                  </a:lnTo>
                  <a:lnTo>
                    <a:pt x="992" y="31"/>
                  </a:lnTo>
                  <a:lnTo>
                    <a:pt x="1001" y="32"/>
                  </a:lnTo>
                  <a:lnTo>
                    <a:pt x="1007" y="36"/>
                  </a:lnTo>
                  <a:lnTo>
                    <a:pt x="1018" y="40"/>
                  </a:lnTo>
                  <a:lnTo>
                    <a:pt x="1036" y="43"/>
                  </a:lnTo>
                  <a:lnTo>
                    <a:pt x="1045" y="42"/>
                  </a:lnTo>
                  <a:lnTo>
                    <a:pt x="1052" y="39"/>
                  </a:lnTo>
                  <a:lnTo>
                    <a:pt x="1059" y="33"/>
                  </a:lnTo>
                  <a:lnTo>
                    <a:pt x="1069" y="27"/>
                  </a:lnTo>
                  <a:lnTo>
                    <a:pt x="1093" y="27"/>
                  </a:lnTo>
                  <a:lnTo>
                    <a:pt x="1113" y="23"/>
                  </a:lnTo>
                  <a:lnTo>
                    <a:pt x="1129" y="18"/>
                  </a:lnTo>
                  <a:lnTo>
                    <a:pt x="1143" y="11"/>
                  </a:lnTo>
                  <a:lnTo>
                    <a:pt x="1159" y="1"/>
                  </a:lnTo>
                  <a:lnTo>
                    <a:pt x="1164" y="0"/>
                  </a:lnTo>
                  <a:lnTo>
                    <a:pt x="1165"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8" name="Freeform 62"/>
            <p:cNvSpPr>
              <a:spLocks/>
            </p:cNvSpPr>
            <p:nvPr/>
          </p:nvSpPr>
          <p:spPr bwMode="auto">
            <a:xfrm>
              <a:off x="885" y="569"/>
              <a:ext cx="1" cy="1"/>
            </a:xfrm>
            <a:custGeom>
              <a:avLst/>
              <a:gdLst>
                <a:gd name="T0" fmla="*/ 5 w 5"/>
                <a:gd name="T1" fmla="*/ 4 h 4"/>
                <a:gd name="T2" fmla="*/ 5 w 5"/>
                <a:gd name="T3" fmla="*/ 0 h 4"/>
                <a:gd name="T4" fmla="*/ 0 w 5"/>
                <a:gd name="T5" fmla="*/ 0 h 4"/>
                <a:gd name="T6" fmla="*/ 5 w 5"/>
                <a:gd name="T7" fmla="*/ 4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5" y="4"/>
                  </a:moveTo>
                  <a:lnTo>
                    <a:pt x="5" y="0"/>
                  </a:lnTo>
                  <a:lnTo>
                    <a:pt x="0" y="0"/>
                  </a:lnTo>
                  <a:lnTo>
                    <a:pt x="5" y="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9" name="Freeform 63"/>
            <p:cNvSpPr>
              <a:spLocks/>
            </p:cNvSpPr>
            <p:nvPr/>
          </p:nvSpPr>
          <p:spPr bwMode="auto">
            <a:xfrm>
              <a:off x="885" y="589"/>
              <a:ext cx="1" cy="1"/>
            </a:xfrm>
            <a:custGeom>
              <a:avLst/>
              <a:gdLst>
                <a:gd name="T0" fmla="*/ 3 w 3"/>
                <a:gd name="T1" fmla="*/ 2 h 2"/>
                <a:gd name="T2" fmla="*/ 3 w 3"/>
                <a:gd name="T3" fmla="*/ 1 h 2"/>
                <a:gd name="T4" fmla="*/ 0 w 3"/>
                <a:gd name="T5" fmla="*/ 0 h 2"/>
                <a:gd name="T6" fmla="*/ 3 w 3"/>
                <a:gd name="T7" fmla="*/ 2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lnTo>
                    <a:pt x="3" y="1"/>
                  </a:lnTo>
                  <a:lnTo>
                    <a:pt x="0" y="0"/>
                  </a:lnTo>
                  <a:lnTo>
                    <a:pt x="3"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0" name="Freeform 64"/>
            <p:cNvSpPr>
              <a:spLocks/>
            </p:cNvSpPr>
            <p:nvPr/>
          </p:nvSpPr>
          <p:spPr bwMode="auto">
            <a:xfrm>
              <a:off x="849" y="720"/>
              <a:ext cx="156" cy="127"/>
            </a:xfrm>
            <a:custGeom>
              <a:avLst/>
              <a:gdLst>
                <a:gd name="T0" fmla="*/ 1105 w 1255"/>
                <a:gd name="T1" fmla="*/ 88 h 1018"/>
                <a:gd name="T2" fmla="*/ 1132 w 1255"/>
                <a:gd name="T3" fmla="*/ 33 h 1018"/>
                <a:gd name="T4" fmla="*/ 1145 w 1255"/>
                <a:gd name="T5" fmla="*/ 37 h 1018"/>
                <a:gd name="T6" fmla="*/ 1190 w 1255"/>
                <a:gd name="T7" fmla="*/ 38 h 1018"/>
                <a:gd name="T8" fmla="*/ 1208 w 1255"/>
                <a:gd name="T9" fmla="*/ 146 h 1018"/>
                <a:gd name="T10" fmla="*/ 1194 w 1255"/>
                <a:gd name="T11" fmla="*/ 156 h 1018"/>
                <a:gd name="T12" fmla="*/ 1207 w 1255"/>
                <a:gd name="T13" fmla="*/ 198 h 1018"/>
                <a:gd name="T14" fmla="*/ 1214 w 1255"/>
                <a:gd name="T15" fmla="*/ 378 h 1018"/>
                <a:gd name="T16" fmla="*/ 1255 w 1255"/>
                <a:gd name="T17" fmla="*/ 424 h 1018"/>
                <a:gd name="T18" fmla="*/ 1218 w 1255"/>
                <a:gd name="T19" fmla="*/ 523 h 1018"/>
                <a:gd name="T20" fmla="*/ 1197 w 1255"/>
                <a:gd name="T21" fmla="*/ 663 h 1018"/>
                <a:gd name="T22" fmla="*/ 1188 w 1255"/>
                <a:gd name="T23" fmla="*/ 720 h 1018"/>
                <a:gd name="T24" fmla="*/ 1199 w 1255"/>
                <a:gd name="T25" fmla="*/ 741 h 1018"/>
                <a:gd name="T26" fmla="*/ 1164 w 1255"/>
                <a:gd name="T27" fmla="*/ 780 h 1018"/>
                <a:gd name="T28" fmla="*/ 1115 w 1255"/>
                <a:gd name="T29" fmla="*/ 838 h 1018"/>
                <a:gd name="T30" fmla="*/ 1053 w 1255"/>
                <a:gd name="T31" fmla="*/ 894 h 1018"/>
                <a:gd name="T32" fmla="*/ 958 w 1255"/>
                <a:gd name="T33" fmla="*/ 938 h 1018"/>
                <a:gd name="T34" fmla="*/ 892 w 1255"/>
                <a:gd name="T35" fmla="*/ 959 h 1018"/>
                <a:gd name="T36" fmla="*/ 837 w 1255"/>
                <a:gd name="T37" fmla="*/ 1012 h 1018"/>
                <a:gd name="T38" fmla="*/ 807 w 1255"/>
                <a:gd name="T39" fmla="*/ 1009 h 1018"/>
                <a:gd name="T40" fmla="*/ 770 w 1255"/>
                <a:gd name="T41" fmla="*/ 944 h 1018"/>
                <a:gd name="T42" fmla="*/ 742 w 1255"/>
                <a:gd name="T43" fmla="*/ 922 h 1018"/>
                <a:gd name="T44" fmla="*/ 680 w 1255"/>
                <a:gd name="T45" fmla="*/ 878 h 1018"/>
                <a:gd name="T46" fmla="*/ 585 w 1255"/>
                <a:gd name="T47" fmla="*/ 744 h 1018"/>
                <a:gd name="T48" fmla="*/ 551 w 1255"/>
                <a:gd name="T49" fmla="*/ 623 h 1018"/>
                <a:gd name="T50" fmla="*/ 512 w 1255"/>
                <a:gd name="T51" fmla="*/ 551 h 1018"/>
                <a:gd name="T52" fmla="*/ 474 w 1255"/>
                <a:gd name="T53" fmla="*/ 514 h 1018"/>
                <a:gd name="T54" fmla="*/ 391 w 1255"/>
                <a:gd name="T55" fmla="*/ 492 h 1018"/>
                <a:gd name="T56" fmla="*/ 313 w 1255"/>
                <a:gd name="T57" fmla="*/ 480 h 1018"/>
                <a:gd name="T58" fmla="*/ 270 w 1255"/>
                <a:gd name="T59" fmla="*/ 489 h 1018"/>
                <a:gd name="T60" fmla="*/ 203 w 1255"/>
                <a:gd name="T61" fmla="*/ 516 h 1018"/>
                <a:gd name="T62" fmla="*/ 126 w 1255"/>
                <a:gd name="T63" fmla="*/ 499 h 1018"/>
                <a:gd name="T64" fmla="*/ 30 w 1255"/>
                <a:gd name="T65" fmla="*/ 418 h 1018"/>
                <a:gd name="T66" fmla="*/ 0 w 1255"/>
                <a:gd name="T67" fmla="*/ 352 h 1018"/>
                <a:gd name="T68" fmla="*/ 2 w 1255"/>
                <a:gd name="T69" fmla="*/ 240 h 1018"/>
                <a:gd name="T70" fmla="*/ 30 w 1255"/>
                <a:gd name="T71" fmla="*/ 191 h 1018"/>
                <a:gd name="T72" fmla="*/ 129 w 1255"/>
                <a:gd name="T73" fmla="*/ 105 h 1018"/>
                <a:gd name="T74" fmla="*/ 136 w 1255"/>
                <a:gd name="T75" fmla="*/ 72 h 1018"/>
                <a:gd name="T76" fmla="*/ 193 w 1255"/>
                <a:gd name="T77" fmla="*/ 89 h 1018"/>
                <a:gd name="T78" fmla="*/ 232 w 1255"/>
                <a:gd name="T79" fmla="*/ 77 h 1018"/>
                <a:gd name="T80" fmla="*/ 273 w 1255"/>
                <a:gd name="T81" fmla="*/ 70 h 1018"/>
                <a:gd name="T82" fmla="*/ 310 w 1255"/>
                <a:gd name="T83" fmla="*/ 52 h 1018"/>
                <a:gd name="T84" fmla="*/ 346 w 1255"/>
                <a:gd name="T85" fmla="*/ 24 h 1018"/>
                <a:gd name="T86" fmla="*/ 398 w 1255"/>
                <a:gd name="T87" fmla="*/ 5 h 1018"/>
                <a:gd name="T88" fmla="*/ 444 w 1255"/>
                <a:gd name="T89" fmla="*/ 11 h 1018"/>
                <a:gd name="T90" fmla="*/ 480 w 1255"/>
                <a:gd name="T91" fmla="*/ 59 h 1018"/>
                <a:gd name="T92" fmla="*/ 595 w 1255"/>
                <a:gd name="T93" fmla="*/ 27 h 1018"/>
                <a:gd name="T94" fmla="*/ 675 w 1255"/>
                <a:gd name="T95" fmla="*/ 4 h 1018"/>
                <a:gd name="T96" fmla="*/ 729 w 1255"/>
                <a:gd name="T97" fmla="*/ 16 h 1018"/>
                <a:gd name="T98" fmla="*/ 755 w 1255"/>
                <a:gd name="T99" fmla="*/ 40 h 1018"/>
                <a:gd name="T100" fmla="*/ 822 w 1255"/>
                <a:gd name="T101" fmla="*/ 42 h 1018"/>
                <a:gd name="T102" fmla="*/ 902 w 1255"/>
                <a:gd name="T103" fmla="*/ 61 h 1018"/>
                <a:gd name="T104" fmla="*/ 986 w 1255"/>
                <a:gd name="T105" fmla="*/ 87 h 1018"/>
                <a:gd name="T106" fmla="*/ 1032 w 1255"/>
                <a:gd name="T107" fmla="*/ 89 h 1018"/>
                <a:gd name="T108" fmla="*/ 1052 w 1255"/>
                <a:gd name="T109" fmla="*/ 94 h 101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55"/>
                <a:gd name="T166" fmla="*/ 0 h 1018"/>
                <a:gd name="T167" fmla="*/ 1255 w 1255"/>
                <a:gd name="T168" fmla="*/ 1018 h 101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55" h="1018">
                  <a:moveTo>
                    <a:pt x="1075" y="86"/>
                  </a:moveTo>
                  <a:lnTo>
                    <a:pt x="1083" y="89"/>
                  </a:lnTo>
                  <a:lnTo>
                    <a:pt x="1098" y="90"/>
                  </a:lnTo>
                  <a:lnTo>
                    <a:pt x="1105" y="88"/>
                  </a:lnTo>
                  <a:lnTo>
                    <a:pt x="1112" y="84"/>
                  </a:lnTo>
                  <a:lnTo>
                    <a:pt x="1115" y="77"/>
                  </a:lnTo>
                  <a:lnTo>
                    <a:pt x="1115" y="67"/>
                  </a:lnTo>
                  <a:lnTo>
                    <a:pt x="1132" y="33"/>
                  </a:lnTo>
                  <a:lnTo>
                    <a:pt x="1133" y="35"/>
                  </a:lnTo>
                  <a:lnTo>
                    <a:pt x="1136" y="38"/>
                  </a:lnTo>
                  <a:lnTo>
                    <a:pt x="1139" y="38"/>
                  </a:lnTo>
                  <a:lnTo>
                    <a:pt x="1145" y="37"/>
                  </a:lnTo>
                  <a:lnTo>
                    <a:pt x="1164" y="28"/>
                  </a:lnTo>
                  <a:lnTo>
                    <a:pt x="1181" y="37"/>
                  </a:lnTo>
                  <a:lnTo>
                    <a:pt x="1187" y="38"/>
                  </a:lnTo>
                  <a:lnTo>
                    <a:pt x="1190" y="38"/>
                  </a:lnTo>
                  <a:lnTo>
                    <a:pt x="1194" y="35"/>
                  </a:lnTo>
                  <a:lnTo>
                    <a:pt x="1195" y="33"/>
                  </a:lnTo>
                  <a:lnTo>
                    <a:pt x="1211" y="67"/>
                  </a:lnTo>
                  <a:lnTo>
                    <a:pt x="1208" y="146"/>
                  </a:lnTo>
                  <a:lnTo>
                    <a:pt x="1197" y="144"/>
                  </a:lnTo>
                  <a:lnTo>
                    <a:pt x="1191" y="146"/>
                  </a:lnTo>
                  <a:lnTo>
                    <a:pt x="1191" y="150"/>
                  </a:lnTo>
                  <a:lnTo>
                    <a:pt x="1194" y="156"/>
                  </a:lnTo>
                  <a:lnTo>
                    <a:pt x="1204" y="170"/>
                  </a:lnTo>
                  <a:lnTo>
                    <a:pt x="1211" y="179"/>
                  </a:lnTo>
                  <a:lnTo>
                    <a:pt x="1210" y="192"/>
                  </a:lnTo>
                  <a:lnTo>
                    <a:pt x="1207" y="198"/>
                  </a:lnTo>
                  <a:lnTo>
                    <a:pt x="1190" y="207"/>
                  </a:lnTo>
                  <a:lnTo>
                    <a:pt x="1166" y="252"/>
                  </a:lnTo>
                  <a:lnTo>
                    <a:pt x="1164" y="283"/>
                  </a:lnTo>
                  <a:lnTo>
                    <a:pt x="1214" y="378"/>
                  </a:lnTo>
                  <a:lnTo>
                    <a:pt x="1224" y="390"/>
                  </a:lnTo>
                  <a:lnTo>
                    <a:pt x="1234" y="399"/>
                  </a:lnTo>
                  <a:lnTo>
                    <a:pt x="1244" y="409"/>
                  </a:lnTo>
                  <a:lnTo>
                    <a:pt x="1255" y="424"/>
                  </a:lnTo>
                  <a:lnTo>
                    <a:pt x="1255" y="471"/>
                  </a:lnTo>
                  <a:lnTo>
                    <a:pt x="1247" y="483"/>
                  </a:lnTo>
                  <a:lnTo>
                    <a:pt x="1237" y="496"/>
                  </a:lnTo>
                  <a:lnTo>
                    <a:pt x="1218" y="523"/>
                  </a:lnTo>
                  <a:lnTo>
                    <a:pt x="1211" y="661"/>
                  </a:lnTo>
                  <a:lnTo>
                    <a:pt x="1206" y="660"/>
                  </a:lnTo>
                  <a:lnTo>
                    <a:pt x="1200" y="661"/>
                  </a:lnTo>
                  <a:lnTo>
                    <a:pt x="1197" y="663"/>
                  </a:lnTo>
                  <a:lnTo>
                    <a:pt x="1194" y="667"/>
                  </a:lnTo>
                  <a:lnTo>
                    <a:pt x="1189" y="680"/>
                  </a:lnTo>
                  <a:lnTo>
                    <a:pt x="1188" y="693"/>
                  </a:lnTo>
                  <a:lnTo>
                    <a:pt x="1188" y="720"/>
                  </a:lnTo>
                  <a:lnTo>
                    <a:pt x="1190" y="726"/>
                  </a:lnTo>
                  <a:lnTo>
                    <a:pt x="1211" y="727"/>
                  </a:lnTo>
                  <a:lnTo>
                    <a:pt x="1205" y="733"/>
                  </a:lnTo>
                  <a:lnTo>
                    <a:pt x="1199" y="741"/>
                  </a:lnTo>
                  <a:lnTo>
                    <a:pt x="1189" y="755"/>
                  </a:lnTo>
                  <a:lnTo>
                    <a:pt x="1179" y="771"/>
                  </a:lnTo>
                  <a:lnTo>
                    <a:pt x="1173" y="776"/>
                  </a:lnTo>
                  <a:lnTo>
                    <a:pt x="1164" y="780"/>
                  </a:lnTo>
                  <a:lnTo>
                    <a:pt x="1144" y="805"/>
                  </a:lnTo>
                  <a:lnTo>
                    <a:pt x="1133" y="817"/>
                  </a:lnTo>
                  <a:lnTo>
                    <a:pt x="1125" y="825"/>
                  </a:lnTo>
                  <a:lnTo>
                    <a:pt x="1115" y="838"/>
                  </a:lnTo>
                  <a:lnTo>
                    <a:pt x="1103" y="855"/>
                  </a:lnTo>
                  <a:lnTo>
                    <a:pt x="1087" y="869"/>
                  </a:lnTo>
                  <a:lnTo>
                    <a:pt x="1070" y="882"/>
                  </a:lnTo>
                  <a:lnTo>
                    <a:pt x="1053" y="894"/>
                  </a:lnTo>
                  <a:lnTo>
                    <a:pt x="1032" y="906"/>
                  </a:lnTo>
                  <a:lnTo>
                    <a:pt x="1008" y="918"/>
                  </a:lnTo>
                  <a:lnTo>
                    <a:pt x="983" y="929"/>
                  </a:lnTo>
                  <a:lnTo>
                    <a:pt x="958" y="938"/>
                  </a:lnTo>
                  <a:lnTo>
                    <a:pt x="916" y="952"/>
                  </a:lnTo>
                  <a:lnTo>
                    <a:pt x="903" y="954"/>
                  </a:lnTo>
                  <a:lnTo>
                    <a:pt x="898" y="954"/>
                  </a:lnTo>
                  <a:lnTo>
                    <a:pt x="892" y="959"/>
                  </a:lnTo>
                  <a:lnTo>
                    <a:pt x="883" y="968"/>
                  </a:lnTo>
                  <a:lnTo>
                    <a:pt x="861" y="990"/>
                  </a:lnTo>
                  <a:lnTo>
                    <a:pt x="848" y="1003"/>
                  </a:lnTo>
                  <a:lnTo>
                    <a:pt x="837" y="1012"/>
                  </a:lnTo>
                  <a:lnTo>
                    <a:pt x="827" y="1017"/>
                  </a:lnTo>
                  <a:lnTo>
                    <a:pt x="822" y="1018"/>
                  </a:lnTo>
                  <a:lnTo>
                    <a:pt x="818" y="1017"/>
                  </a:lnTo>
                  <a:lnTo>
                    <a:pt x="807" y="1009"/>
                  </a:lnTo>
                  <a:lnTo>
                    <a:pt x="800" y="997"/>
                  </a:lnTo>
                  <a:lnTo>
                    <a:pt x="786" y="969"/>
                  </a:lnTo>
                  <a:lnTo>
                    <a:pt x="779" y="956"/>
                  </a:lnTo>
                  <a:lnTo>
                    <a:pt x="770" y="944"/>
                  </a:lnTo>
                  <a:lnTo>
                    <a:pt x="760" y="935"/>
                  </a:lnTo>
                  <a:lnTo>
                    <a:pt x="753" y="932"/>
                  </a:lnTo>
                  <a:lnTo>
                    <a:pt x="745" y="930"/>
                  </a:lnTo>
                  <a:lnTo>
                    <a:pt x="742" y="922"/>
                  </a:lnTo>
                  <a:lnTo>
                    <a:pt x="733" y="913"/>
                  </a:lnTo>
                  <a:lnTo>
                    <a:pt x="721" y="903"/>
                  </a:lnTo>
                  <a:lnTo>
                    <a:pt x="707" y="893"/>
                  </a:lnTo>
                  <a:lnTo>
                    <a:pt x="680" y="878"/>
                  </a:lnTo>
                  <a:lnTo>
                    <a:pt x="665" y="871"/>
                  </a:lnTo>
                  <a:lnTo>
                    <a:pt x="589" y="788"/>
                  </a:lnTo>
                  <a:lnTo>
                    <a:pt x="586" y="758"/>
                  </a:lnTo>
                  <a:lnTo>
                    <a:pt x="585" y="744"/>
                  </a:lnTo>
                  <a:lnTo>
                    <a:pt x="586" y="740"/>
                  </a:lnTo>
                  <a:lnTo>
                    <a:pt x="589" y="735"/>
                  </a:lnTo>
                  <a:lnTo>
                    <a:pt x="601" y="722"/>
                  </a:lnTo>
                  <a:lnTo>
                    <a:pt x="551" y="623"/>
                  </a:lnTo>
                  <a:lnTo>
                    <a:pt x="507" y="576"/>
                  </a:lnTo>
                  <a:lnTo>
                    <a:pt x="511" y="568"/>
                  </a:lnTo>
                  <a:lnTo>
                    <a:pt x="513" y="560"/>
                  </a:lnTo>
                  <a:lnTo>
                    <a:pt x="512" y="551"/>
                  </a:lnTo>
                  <a:lnTo>
                    <a:pt x="508" y="543"/>
                  </a:lnTo>
                  <a:lnTo>
                    <a:pt x="502" y="535"/>
                  </a:lnTo>
                  <a:lnTo>
                    <a:pt x="494" y="528"/>
                  </a:lnTo>
                  <a:lnTo>
                    <a:pt x="474" y="514"/>
                  </a:lnTo>
                  <a:lnTo>
                    <a:pt x="453" y="503"/>
                  </a:lnTo>
                  <a:lnTo>
                    <a:pt x="433" y="494"/>
                  </a:lnTo>
                  <a:lnTo>
                    <a:pt x="409" y="486"/>
                  </a:lnTo>
                  <a:lnTo>
                    <a:pt x="391" y="492"/>
                  </a:lnTo>
                  <a:lnTo>
                    <a:pt x="380" y="495"/>
                  </a:lnTo>
                  <a:lnTo>
                    <a:pt x="373" y="500"/>
                  </a:lnTo>
                  <a:lnTo>
                    <a:pt x="332" y="485"/>
                  </a:lnTo>
                  <a:lnTo>
                    <a:pt x="313" y="480"/>
                  </a:lnTo>
                  <a:lnTo>
                    <a:pt x="304" y="480"/>
                  </a:lnTo>
                  <a:lnTo>
                    <a:pt x="297" y="480"/>
                  </a:lnTo>
                  <a:lnTo>
                    <a:pt x="283" y="483"/>
                  </a:lnTo>
                  <a:lnTo>
                    <a:pt x="270" y="489"/>
                  </a:lnTo>
                  <a:lnTo>
                    <a:pt x="258" y="500"/>
                  </a:lnTo>
                  <a:lnTo>
                    <a:pt x="246" y="514"/>
                  </a:lnTo>
                  <a:lnTo>
                    <a:pt x="225" y="516"/>
                  </a:lnTo>
                  <a:lnTo>
                    <a:pt x="203" y="516"/>
                  </a:lnTo>
                  <a:lnTo>
                    <a:pt x="182" y="514"/>
                  </a:lnTo>
                  <a:lnTo>
                    <a:pt x="162" y="510"/>
                  </a:lnTo>
                  <a:lnTo>
                    <a:pt x="143" y="505"/>
                  </a:lnTo>
                  <a:lnTo>
                    <a:pt x="126" y="499"/>
                  </a:lnTo>
                  <a:lnTo>
                    <a:pt x="94" y="482"/>
                  </a:lnTo>
                  <a:lnTo>
                    <a:pt x="58" y="450"/>
                  </a:lnTo>
                  <a:lnTo>
                    <a:pt x="44" y="433"/>
                  </a:lnTo>
                  <a:lnTo>
                    <a:pt x="30" y="418"/>
                  </a:lnTo>
                  <a:lnTo>
                    <a:pt x="20" y="402"/>
                  </a:lnTo>
                  <a:lnTo>
                    <a:pt x="11" y="387"/>
                  </a:lnTo>
                  <a:lnTo>
                    <a:pt x="5" y="370"/>
                  </a:lnTo>
                  <a:lnTo>
                    <a:pt x="0" y="352"/>
                  </a:lnTo>
                  <a:lnTo>
                    <a:pt x="7" y="311"/>
                  </a:lnTo>
                  <a:lnTo>
                    <a:pt x="12" y="276"/>
                  </a:lnTo>
                  <a:lnTo>
                    <a:pt x="5" y="257"/>
                  </a:lnTo>
                  <a:lnTo>
                    <a:pt x="2" y="240"/>
                  </a:lnTo>
                  <a:lnTo>
                    <a:pt x="5" y="226"/>
                  </a:lnTo>
                  <a:lnTo>
                    <a:pt x="10" y="212"/>
                  </a:lnTo>
                  <a:lnTo>
                    <a:pt x="19" y="201"/>
                  </a:lnTo>
                  <a:lnTo>
                    <a:pt x="30" y="191"/>
                  </a:lnTo>
                  <a:lnTo>
                    <a:pt x="57" y="172"/>
                  </a:lnTo>
                  <a:lnTo>
                    <a:pt x="111" y="117"/>
                  </a:lnTo>
                  <a:lnTo>
                    <a:pt x="120" y="114"/>
                  </a:lnTo>
                  <a:lnTo>
                    <a:pt x="129" y="105"/>
                  </a:lnTo>
                  <a:lnTo>
                    <a:pt x="132" y="99"/>
                  </a:lnTo>
                  <a:lnTo>
                    <a:pt x="135" y="91"/>
                  </a:lnTo>
                  <a:lnTo>
                    <a:pt x="136" y="84"/>
                  </a:lnTo>
                  <a:lnTo>
                    <a:pt x="136" y="72"/>
                  </a:lnTo>
                  <a:lnTo>
                    <a:pt x="146" y="76"/>
                  </a:lnTo>
                  <a:lnTo>
                    <a:pt x="165" y="84"/>
                  </a:lnTo>
                  <a:lnTo>
                    <a:pt x="186" y="89"/>
                  </a:lnTo>
                  <a:lnTo>
                    <a:pt x="193" y="89"/>
                  </a:lnTo>
                  <a:lnTo>
                    <a:pt x="200" y="87"/>
                  </a:lnTo>
                  <a:lnTo>
                    <a:pt x="207" y="87"/>
                  </a:lnTo>
                  <a:lnTo>
                    <a:pt x="216" y="85"/>
                  </a:lnTo>
                  <a:lnTo>
                    <a:pt x="232" y="77"/>
                  </a:lnTo>
                  <a:lnTo>
                    <a:pt x="246" y="70"/>
                  </a:lnTo>
                  <a:lnTo>
                    <a:pt x="250" y="69"/>
                  </a:lnTo>
                  <a:lnTo>
                    <a:pt x="253" y="70"/>
                  </a:lnTo>
                  <a:lnTo>
                    <a:pt x="273" y="70"/>
                  </a:lnTo>
                  <a:lnTo>
                    <a:pt x="286" y="68"/>
                  </a:lnTo>
                  <a:lnTo>
                    <a:pt x="297" y="66"/>
                  </a:lnTo>
                  <a:lnTo>
                    <a:pt x="302" y="62"/>
                  </a:lnTo>
                  <a:lnTo>
                    <a:pt x="310" y="52"/>
                  </a:lnTo>
                  <a:lnTo>
                    <a:pt x="323" y="41"/>
                  </a:lnTo>
                  <a:lnTo>
                    <a:pt x="346" y="24"/>
                  </a:lnTo>
                  <a:lnTo>
                    <a:pt x="349" y="21"/>
                  </a:lnTo>
                  <a:lnTo>
                    <a:pt x="346" y="24"/>
                  </a:lnTo>
                  <a:lnTo>
                    <a:pt x="367" y="20"/>
                  </a:lnTo>
                  <a:lnTo>
                    <a:pt x="378" y="16"/>
                  </a:lnTo>
                  <a:lnTo>
                    <a:pt x="389" y="9"/>
                  </a:lnTo>
                  <a:lnTo>
                    <a:pt x="398" y="5"/>
                  </a:lnTo>
                  <a:lnTo>
                    <a:pt x="407" y="3"/>
                  </a:lnTo>
                  <a:lnTo>
                    <a:pt x="417" y="3"/>
                  </a:lnTo>
                  <a:lnTo>
                    <a:pt x="427" y="4"/>
                  </a:lnTo>
                  <a:lnTo>
                    <a:pt x="444" y="11"/>
                  </a:lnTo>
                  <a:lnTo>
                    <a:pt x="459" y="21"/>
                  </a:lnTo>
                  <a:lnTo>
                    <a:pt x="460" y="33"/>
                  </a:lnTo>
                  <a:lnTo>
                    <a:pt x="459" y="34"/>
                  </a:lnTo>
                  <a:lnTo>
                    <a:pt x="480" y="59"/>
                  </a:lnTo>
                  <a:lnTo>
                    <a:pt x="578" y="48"/>
                  </a:lnTo>
                  <a:lnTo>
                    <a:pt x="581" y="40"/>
                  </a:lnTo>
                  <a:lnTo>
                    <a:pt x="588" y="33"/>
                  </a:lnTo>
                  <a:lnTo>
                    <a:pt x="595" y="27"/>
                  </a:lnTo>
                  <a:lnTo>
                    <a:pt x="605" y="21"/>
                  </a:lnTo>
                  <a:lnTo>
                    <a:pt x="628" y="13"/>
                  </a:lnTo>
                  <a:lnTo>
                    <a:pt x="652" y="7"/>
                  </a:lnTo>
                  <a:lnTo>
                    <a:pt x="675" y="4"/>
                  </a:lnTo>
                  <a:lnTo>
                    <a:pt x="696" y="1"/>
                  </a:lnTo>
                  <a:lnTo>
                    <a:pt x="716" y="0"/>
                  </a:lnTo>
                  <a:lnTo>
                    <a:pt x="721" y="9"/>
                  </a:lnTo>
                  <a:lnTo>
                    <a:pt x="729" y="16"/>
                  </a:lnTo>
                  <a:lnTo>
                    <a:pt x="737" y="25"/>
                  </a:lnTo>
                  <a:lnTo>
                    <a:pt x="744" y="37"/>
                  </a:lnTo>
                  <a:lnTo>
                    <a:pt x="749" y="39"/>
                  </a:lnTo>
                  <a:lnTo>
                    <a:pt x="755" y="40"/>
                  </a:lnTo>
                  <a:lnTo>
                    <a:pt x="774" y="39"/>
                  </a:lnTo>
                  <a:lnTo>
                    <a:pt x="793" y="38"/>
                  </a:lnTo>
                  <a:lnTo>
                    <a:pt x="807" y="37"/>
                  </a:lnTo>
                  <a:lnTo>
                    <a:pt x="822" y="42"/>
                  </a:lnTo>
                  <a:lnTo>
                    <a:pt x="837" y="47"/>
                  </a:lnTo>
                  <a:lnTo>
                    <a:pt x="870" y="54"/>
                  </a:lnTo>
                  <a:lnTo>
                    <a:pt x="886" y="57"/>
                  </a:lnTo>
                  <a:lnTo>
                    <a:pt x="902" y="61"/>
                  </a:lnTo>
                  <a:lnTo>
                    <a:pt x="917" y="68"/>
                  </a:lnTo>
                  <a:lnTo>
                    <a:pt x="932" y="78"/>
                  </a:lnTo>
                  <a:lnTo>
                    <a:pt x="959" y="82"/>
                  </a:lnTo>
                  <a:lnTo>
                    <a:pt x="986" y="87"/>
                  </a:lnTo>
                  <a:lnTo>
                    <a:pt x="1011" y="89"/>
                  </a:lnTo>
                  <a:lnTo>
                    <a:pt x="1021" y="88"/>
                  </a:lnTo>
                  <a:lnTo>
                    <a:pt x="1031" y="84"/>
                  </a:lnTo>
                  <a:lnTo>
                    <a:pt x="1032" y="89"/>
                  </a:lnTo>
                  <a:lnTo>
                    <a:pt x="1034" y="91"/>
                  </a:lnTo>
                  <a:lnTo>
                    <a:pt x="1038" y="92"/>
                  </a:lnTo>
                  <a:lnTo>
                    <a:pt x="1044" y="94"/>
                  </a:lnTo>
                  <a:lnTo>
                    <a:pt x="1052" y="94"/>
                  </a:lnTo>
                  <a:lnTo>
                    <a:pt x="1062" y="90"/>
                  </a:lnTo>
                  <a:lnTo>
                    <a:pt x="1075" y="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1" name="Freeform 65"/>
            <p:cNvSpPr>
              <a:spLocks/>
            </p:cNvSpPr>
            <p:nvPr/>
          </p:nvSpPr>
          <p:spPr bwMode="auto">
            <a:xfrm>
              <a:off x="892" y="722"/>
              <a:ext cx="1" cy="1"/>
            </a:xfrm>
            <a:custGeom>
              <a:avLst/>
              <a:gdLst>
                <a:gd name="T0" fmla="*/ 0 w 3"/>
                <a:gd name="T1" fmla="*/ 3 h 3"/>
                <a:gd name="T2" fmla="*/ 3 w 3"/>
                <a:gd name="T3" fmla="*/ 0 h 3"/>
                <a:gd name="T4" fmla="*/ 0 w 3"/>
                <a:gd name="T5" fmla="*/ 3 h 3"/>
                <a:gd name="T6" fmla="*/ 0 w 3"/>
                <a:gd name="T7" fmla="*/ 3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lnTo>
                    <a:pt x="3" y="0"/>
                  </a:lnTo>
                  <a:lnTo>
                    <a:pt x="0" y="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2" name="Freeform 66"/>
            <p:cNvSpPr>
              <a:spLocks/>
            </p:cNvSpPr>
            <p:nvPr/>
          </p:nvSpPr>
          <p:spPr bwMode="auto">
            <a:xfrm>
              <a:off x="864" y="562"/>
              <a:ext cx="163" cy="168"/>
            </a:xfrm>
            <a:custGeom>
              <a:avLst/>
              <a:gdLst>
                <a:gd name="T0" fmla="*/ 832 w 1305"/>
                <a:gd name="T1" fmla="*/ 169 h 1340"/>
                <a:gd name="T2" fmla="*/ 861 w 1305"/>
                <a:gd name="T3" fmla="*/ 84 h 1340"/>
                <a:gd name="T4" fmla="*/ 913 w 1305"/>
                <a:gd name="T5" fmla="*/ 13 h 1340"/>
                <a:gd name="T6" fmla="*/ 951 w 1305"/>
                <a:gd name="T7" fmla="*/ 40 h 1340"/>
                <a:gd name="T8" fmla="*/ 1166 w 1305"/>
                <a:gd name="T9" fmla="*/ 188 h 1340"/>
                <a:gd name="T10" fmla="*/ 1246 w 1305"/>
                <a:gd name="T11" fmla="*/ 256 h 1340"/>
                <a:gd name="T12" fmla="*/ 1255 w 1305"/>
                <a:gd name="T13" fmla="*/ 311 h 1340"/>
                <a:gd name="T14" fmla="*/ 1140 w 1305"/>
                <a:gd name="T15" fmla="*/ 500 h 1340"/>
                <a:gd name="T16" fmla="*/ 1251 w 1305"/>
                <a:gd name="T17" fmla="*/ 728 h 1340"/>
                <a:gd name="T18" fmla="*/ 1165 w 1305"/>
                <a:gd name="T19" fmla="*/ 864 h 1340"/>
                <a:gd name="T20" fmla="*/ 1053 w 1305"/>
                <a:gd name="T21" fmla="*/ 870 h 1340"/>
                <a:gd name="T22" fmla="*/ 910 w 1305"/>
                <a:gd name="T23" fmla="*/ 1021 h 1340"/>
                <a:gd name="T24" fmla="*/ 858 w 1305"/>
                <a:gd name="T25" fmla="*/ 1078 h 1340"/>
                <a:gd name="T26" fmla="*/ 865 w 1305"/>
                <a:gd name="T27" fmla="*/ 1112 h 1340"/>
                <a:gd name="T28" fmla="*/ 933 w 1305"/>
                <a:gd name="T29" fmla="*/ 1040 h 1340"/>
                <a:gd name="T30" fmla="*/ 1004 w 1305"/>
                <a:gd name="T31" fmla="*/ 1069 h 1340"/>
                <a:gd name="T32" fmla="*/ 977 w 1305"/>
                <a:gd name="T33" fmla="*/ 1305 h 1340"/>
                <a:gd name="T34" fmla="*/ 762 w 1305"/>
                <a:gd name="T35" fmla="*/ 1291 h 1340"/>
                <a:gd name="T36" fmla="*/ 611 w 1305"/>
                <a:gd name="T37" fmla="*/ 1192 h 1340"/>
                <a:gd name="T38" fmla="*/ 586 w 1305"/>
                <a:gd name="T39" fmla="*/ 1157 h 1340"/>
                <a:gd name="T40" fmla="*/ 534 w 1305"/>
                <a:gd name="T41" fmla="*/ 1197 h 1340"/>
                <a:gd name="T42" fmla="*/ 505 w 1305"/>
                <a:gd name="T43" fmla="*/ 1150 h 1340"/>
                <a:gd name="T44" fmla="*/ 554 w 1305"/>
                <a:gd name="T45" fmla="*/ 1074 h 1340"/>
                <a:gd name="T46" fmla="*/ 534 w 1305"/>
                <a:gd name="T47" fmla="*/ 1024 h 1340"/>
                <a:gd name="T48" fmla="*/ 479 w 1305"/>
                <a:gd name="T49" fmla="*/ 1127 h 1340"/>
                <a:gd name="T50" fmla="*/ 438 w 1305"/>
                <a:gd name="T51" fmla="*/ 1158 h 1340"/>
                <a:gd name="T52" fmla="*/ 453 w 1305"/>
                <a:gd name="T53" fmla="*/ 1184 h 1340"/>
                <a:gd name="T54" fmla="*/ 489 w 1305"/>
                <a:gd name="T55" fmla="*/ 1237 h 1340"/>
                <a:gd name="T56" fmla="*/ 468 w 1305"/>
                <a:gd name="T57" fmla="*/ 1243 h 1340"/>
                <a:gd name="T58" fmla="*/ 262 w 1305"/>
                <a:gd name="T59" fmla="*/ 1214 h 1340"/>
                <a:gd name="T60" fmla="*/ 198 w 1305"/>
                <a:gd name="T61" fmla="*/ 1254 h 1340"/>
                <a:gd name="T62" fmla="*/ 118 w 1305"/>
                <a:gd name="T63" fmla="*/ 1307 h 1340"/>
                <a:gd name="T64" fmla="*/ 9 w 1305"/>
                <a:gd name="T65" fmla="*/ 1323 h 1340"/>
                <a:gd name="T66" fmla="*/ 58 w 1305"/>
                <a:gd name="T67" fmla="*/ 1212 h 1340"/>
                <a:gd name="T68" fmla="*/ 164 w 1305"/>
                <a:gd name="T69" fmla="*/ 1134 h 1340"/>
                <a:gd name="T70" fmla="*/ 188 w 1305"/>
                <a:gd name="T71" fmla="*/ 1080 h 1340"/>
                <a:gd name="T72" fmla="*/ 260 w 1305"/>
                <a:gd name="T73" fmla="*/ 1009 h 1340"/>
                <a:gd name="T74" fmla="*/ 312 w 1305"/>
                <a:gd name="T75" fmla="*/ 878 h 1340"/>
                <a:gd name="T76" fmla="*/ 309 w 1305"/>
                <a:gd name="T77" fmla="*/ 915 h 1340"/>
                <a:gd name="T78" fmla="*/ 277 w 1305"/>
                <a:gd name="T79" fmla="*/ 955 h 1340"/>
                <a:gd name="T80" fmla="*/ 197 w 1305"/>
                <a:gd name="T81" fmla="*/ 946 h 1340"/>
                <a:gd name="T82" fmla="*/ 344 w 1305"/>
                <a:gd name="T83" fmla="*/ 742 h 1340"/>
                <a:gd name="T84" fmla="*/ 375 w 1305"/>
                <a:gd name="T85" fmla="*/ 519 h 1340"/>
                <a:gd name="T86" fmla="*/ 374 w 1305"/>
                <a:gd name="T87" fmla="*/ 409 h 1340"/>
                <a:gd name="T88" fmla="*/ 300 w 1305"/>
                <a:gd name="T89" fmla="*/ 315 h 1340"/>
                <a:gd name="T90" fmla="*/ 257 w 1305"/>
                <a:gd name="T91" fmla="*/ 284 h 1340"/>
                <a:gd name="T92" fmla="*/ 203 w 1305"/>
                <a:gd name="T93" fmla="*/ 164 h 1340"/>
                <a:gd name="T94" fmla="*/ 204 w 1305"/>
                <a:gd name="T95" fmla="*/ 55 h 1340"/>
                <a:gd name="T96" fmla="*/ 348 w 1305"/>
                <a:gd name="T97" fmla="*/ 112 h 1340"/>
                <a:gd name="T98" fmla="*/ 410 w 1305"/>
                <a:gd name="T99" fmla="*/ 149 h 1340"/>
                <a:gd name="T100" fmla="*/ 500 w 1305"/>
                <a:gd name="T101" fmla="*/ 104 h 1340"/>
                <a:gd name="T102" fmla="*/ 493 w 1305"/>
                <a:gd name="T103" fmla="*/ 42 h 1340"/>
                <a:gd name="T104" fmla="*/ 536 w 1305"/>
                <a:gd name="T105" fmla="*/ 50 h 1340"/>
                <a:gd name="T106" fmla="*/ 603 w 1305"/>
                <a:gd name="T107" fmla="*/ 34 h 1340"/>
                <a:gd name="T108" fmla="*/ 644 w 1305"/>
                <a:gd name="T109" fmla="*/ 69 h 1340"/>
                <a:gd name="T110" fmla="*/ 792 w 1305"/>
                <a:gd name="T111" fmla="*/ 65 h 1340"/>
                <a:gd name="T112" fmla="*/ 770 w 1305"/>
                <a:gd name="T113" fmla="*/ 78 h 13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05"/>
                <a:gd name="T172" fmla="*/ 0 h 1340"/>
                <a:gd name="T173" fmla="*/ 1305 w 1305"/>
                <a:gd name="T174" fmla="*/ 1340 h 134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05" h="1340">
                  <a:moveTo>
                    <a:pt x="761" y="81"/>
                  </a:moveTo>
                  <a:lnTo>
                    <a:pt x="754" y="86"/>
                  </a:lnTo>
                  <a:lnTo>
                    <a:pt x="752" y="91"/>
                  </a:lnTo>
                  <a:lnTo>
                    <a:pt x="752" y="96"/>
                  </a:lnTo>
                  <a:lnTo>
                    <a:pt x="754" y="102"/>
                  </a:lnTo>
                  <a:lnTo>
                    <a:pt x="763" y="111"/>
                  </a:lnTo>
                  <a:lnTo>
                    <a:pt x="774" y="116"/>
                  </a:lnTo>
                  <a:lnTo>
                    <a:pt x="832" y="169"/>
                  </a:lnTo>
                  <a:lnTo>
                    <a:pt x="859" y="112"/>
                  </a:lnTo>
                  <a:lnTo>
                    <a:pt x="856" y="109"/>
                  </a:lnTo>
                  <a:lnTo>
                    <a:pt x="854" y="107"/>
                  </a:lnTo>
                  <a:lnTo>
                    <a:pt x="850" y="107"/>
                  </a:lnTo>
                  <a:lnTo>
                    <a:pt x="843" y="108"/>
                  </a:lnTo>
                  <a:lnTo>
                    <a:pt x="838" y="106"/>
                  </a:lnTo>
                  <a:lnTo>
                    <a:pt x="850" y="96"/>
                  </a:lnTo>
                  <a:lnTo>
                    <a:pt x="861" y="84"/>
                  </a:lnTo>
                  <a:lnTo>
                    <a:pt x="874" y="73"/>
                  </a:lnTo>
                  <a:lnTo>
                    <a:pt x="891" y="63"/>
                  </a:lnTo>
                  <a:lnTo>
                    <a:pt x="895" y="53"/>
                  </a:lnTo>
                  <a:lnTo>
                    <a:pt x="899" y="47"/>
                  </a:lnTo>
                  <a:lnTo>
                    <a:pt x="904" y="44"/>
                  </a:lnTo>
                  <a:lnTo>
                    <a:pt x="914" y="38"/>
                  </a:lnTo>
                  <a:lnTo>
                    <a:pt x="914" y="23"/>
                  </a:lnTo>
                  <a:lnTo>
                    <a:pt x="913" y="13"/>
                  </a:lnTo>
                  <a:lnTo>
                    <a:pt x="913" y="1"/>
                  </a:lnTo>
                  <a:lnTo>
                    <a:pt x="915" y="0"/>
                  </a:lnTo>
                  <a:lnTo>
                    <a:pt x="921" y="0"/>
                  </a:lnTo>
                  <a:lnTo>
                    <a:pt x="945" y="2"/>
                  </a:lnTo>
                  <a:lnTo>
                    <a:pt x="947" y="5"/>
                  </a:lnTo>
                  <a:lnTo>
                    <a:pt x="950" y="8"/>
                  </a:lnTo>
                  <a:lnTo>
                    <a:pt x="951" y="18"/>
                  </a:lnTo>
                  <a:lnTo>
                    <a:pt x="951" y="40"/>
                  </a:lnTo>
                  <a:lnTo>
                    <a:pt x="1068" y="105"/>
                  </a:lnTo>
                  <a:lnTo>
                    <a:pt x="1077" y="139"/>
                  </a:lnTo>
                  <a:lnTo>
                    <a:pt x="1087" y="148"/>
                  </a:lnTo>
                  <a:lnTo>
                    <a:pt x="1096" y="158"/>
                  </a:lnTo>
                  <a:lnTo>
                    <a:pt x="1115" y="178"/>
                  </a:lnTo>
                  <a:lnTo>
                    <a:pt x="1156" y="190"/>
                  </a:lnTo>
                  <a:lnTo>
                    <a:pt x="1162" y="189"/>
                  </a:lnTo>
                  <a:lnTo>
                    <a:pt x="1166" y="188"/>
                  </a:lnTo>
                  <a:lnTo>
                    <a:pt x="1173" y="182"/>
                  </a:lnTo>
                  <a:lnTo>
                    <a:pt x="1177" y="174"/>
                  </a:lnTo>
                  <a:lnTo>
                    <a:pt x="1184" y="167"/>
                  </a:lnTo>
                  <a:lnTo>
                    <a:pt x="1262" y="194"/>
                  </a:lnTo>
                  <a:lnTo>
                    <a:pt x="1238" y="252"/>
                  </a:lnTo>
                  <a:lnTo>
                    <a:pt x="1239" y="254"/>
                  </a:lnTo>
                  <a:lnTo>
                    <a:pt x="1241" y="256"/>
                  </a:lnTo>
                  <a:lnTo>
                    <a:pt x="1246" y="256"/>
                  </a:lnTo>
                  <a:lnTo>
                    <a:pt x="1253" y="255"/>
                  </a:lnTo>
                  <a:lnTo>
                    <a:pt x="1259" y="256"/>
                  </a:lnTo>
                  <a:lnTo>
                    <a:pt x="1254" y="267"/>
                  </a:lnTo>
                  <a:lnTo>
                    <a:pt x="1253" y="279"/>
                  </a:lnTo>
                  <a:lnTo>
                    <a:pt x="1253" y="290"/>
                  </a:lnTo>
                  <a:lnTo>
                    <a:pt x="1253" y="303"/>
                  </a:lnTo>
                  <a:lnTo>
                    <a:pt x="1253" y="308"/>
                  </a:lnTo>
                  <a:lnTo>
                    <a:pt x="1255" y="311"/>
                  </a:lnTo>
                  <a:lnTo>
                    <a:pt x="1262" y="314"/>
                  </a:lnTo>
                  <a:lnTo>
                    <a:pt x="1269" y="316"/>
                  </a:lnTo>
                  <a:lnTo>
                    <a:pt x="1279" y="318"/>
                  </a:lnTo>
                  <a:lnTo>
                    <a:pt x="1305" y="368"/>
                  </a:lnTo>
                  <a:lnTo>
                    <a:pt x="1224" y="396"/>
                  </a:lnTo>
                  <a:lnTo>
                    <a:pt x="1222" y="445"/>
                  </a:lnTo>
                  <a:lnTo>
                    <a:pt x="1150" y="479"/>
                  </a:lnTo>
                  <a:lnTo>
                    <a:pt x="1140" y="500"/>
                  </a:lnTo>
                  <a:lnTo>
                    <a:pt x="1131" y="519"/>
                  </a:lnTo>
                  <a:lnTo>
                    <a:pt x="1130" y="527"/>
                  </a:lnTo>
                  <a:lnTo>
                    <a:pt x="1132" y="535"/>
                  </a:lnTo>
                  <a:lnTo>
                    <a:pt x="1137" y="540"/>
                  </a:lnTo>
                  <a:lnTo>
                    <a:pt x="1148" y="546"/>
                  </a:lnTo>
                  <a:lnTo>
                    <a:pt x="1191" y="602"/>
                  </a:lnTo>
                  <a:lnTo>
                    <a:pt x="1191" y="650"/>
                  </a:lnTo>
                  <a:lnTo>
                    <a:pt x="1251" y="728"/>
                  </a:lnTo>
                  <a:lnTo>
                    <a:pt x="1295" y="769"/>
                  </a:lnTo>
                  <a:lnTo>
                    <a:pt x="1287" y="770"/>
                  </a:lnTo>
                  <a:lnTo>
                    <a:pt x="1279" y="773"/>
                  </a:lnTo>
                  <a:lnTo>
                    <a:pt x="1263" y="785"/>
                  </a:lnTo>
                  <a:lnTo>
                    <a:pt x="1223" y="821"/>
                  </a:lnTo>
                  <a:lnTo>
                    <a:pt x="1201" y="841"/>
                  </a:lnTo>
                  <a:lnTo>
                    <a:pt x="1177" y="858"/>
                  </a:lnTo>
                  <a:lnTo>
                    <a:pt x="1165" y="864"/>
                  </a:lnTo>
                  <a:lnTo>
                    <a:pt x="1153" y="869"/>
                  </a:lnTo>
                  <a:lnTo>
                    <a:pt x="1141" y="872"/>
                  </a:lnTo>
                  <a:lnTo>
                    <a:pt x="1128" y="873"/>
                  </a:lnTo>
                  <a:lnTo>
                    <a:pt x="1105" y="864"/>
                  </a:lnTo>
                  <a:lnTo>
                    <a:pt x="1096" y="859"/>
                  </a:lnTo>
                  <a:lnTo>
                    <a:pt x="1088" y="851"/>
                  </a:lnTo>
                  <a:lnTo>
                    <a:pt x="1062" y="864"/>
                  </a:lnTo>
                  <a:lnTo>
                    <a:pt x="1053" y="870"/>
                  </a:lnTo>
                  <a:lnTo>
                    <a:pt x="1054" y="872"/>
                  </a:lnTo>
                  <a:lnTo>
                    <a:pt x="1056" y="875"/>
                  </a:lnTo>
                  <a:lnTo>
                    <a:pt x="1064" y="888"/>
                  </a:lnTo>
                  <a:lnTo>
                    <a:pt x="1035" y="890"/>
                  </a:lnTo>
                  <a:lnTo>
                    <a:pt x="982" y="981"/>
                  </a:lnTo>
                  <a:lnTo>
                    <a:pt x="955" y="995"/>
                  </a:lnTo>
                  <a:lnTo>
                    <a:pt x="924" y="1012"/>
                  </a:lnTo>
                  <a:lnTo>
                    <a:pt x="910" y="1021"/>
                  </a:lnTo>
                  <a:lnTo>
                    <a:pt x="896" y="1032"/>
                  </a:lnTo>
                  <a:lnTo>
                    <a:pt x="888" y="1045"/>
                  </a:lnTo>
                  <a:lnTo>
                    <a:pt x="884" y="1052"/>
                  </a:lnTo>
                  <a:lnTo>
                    <a:pt x="883" y="1060"/>
                  </a:lnTo>
                  <a:lnTo>
                    <a:pt x="879" y="1067"/>
                  </a:lnTo>
                  <a:lnTo>
                    <a:pt x="873" y="1073"/>
                  </a:lnTo>
                  <a:lnTo>
                    <a:pt x="865" y="1076"/>
                  </a:lnTo>
                  <a:lnTo>
                    <a:pt x="858" y="1078"/>
                  </a:lnTo>
                  <a:lnTo>
                    <a:pt x="841" y="1083"/>
                  </a:lnTo>
                  <a:lnTo>
                    <a:pt x="833" y="1087"/>
                  </a:lnTo>
                  <a:lnTo>
                    <a:pt x="828" y="1093"/>
                  </a:lnTo>
                  <a:lnTo>
                    <a:pt x="829" y="1101"/>
                  </a:lnTo>
                  <a:lnTo>
                    <a:pt x="833" y="1106"/>
                  </a:lnTo>
                  <a:lnTo>
                    <a:pt x="840" y="1110"/>
                  </a:lnTo>
                  <a:lnTo>
                    <a:pt x="848" y="1111"/>
                  </a:lnTo>
                  <a:lnTo>
                    <a:pt x="865" y="1112"/>
                  </a:lnTo>
                  <a:lnTo>
                    <a:pt x="883" y="1113"/>
                  </a:lnTo>
                  <a:lnTo>
                    <a:pt x="896" y="1110"/>
                  </a:lnTo>
                  <a:lnTo>
                    <a:pt x="908" y="1104"/>
                  </a:lnTo>
                  <a:lnTo>
                    <a:pt x="915" y="1096"/>
                  </a:lnTo>
                  <a:lnTo>
                    <a:pt x="922" y="1087"/>
                  </a:lnTo>
                  <a:lnTo>
                    <a:pt x="926" y="1076"/>
                  </a:lnTo>
                  <a:lnTo>
                    <a:pt x="930" y="1065"/>
                  </a:lnTo>
                  <a:lnTo>
                    <a:pt x="933" y="1040"/>
                  </a:lnTo>
                  <a:lnTo>
                    <a:pt x="939" y="1032"/>
                  </a:lnTo>
                  <a:lnTo>
                    <a:pt x="944" y="1027"/>
                  </a:lnTo>
                  <a:lnTo>
                    <a:pt x="950" y="1027"/>
                  </a:lnTo>
                  <a:lnTo>
                    <a:pt x="955" y="1029"/>
                  </a:lnTo>
                  <a:lnTo>
                    <a:pt x="960" y="1033"/>
                  </a:lnTo>
                  <a:lnTo>
                    <a:pt x="963" y="1037"/>
                  </a:lnTo>
                  <a:lnTo>
                    <a:pt x="966" y="1046"/>
                  </a:lnTo>
                  <a:lnTo>
                    <a:pt x="1004" y="1069"/>
                  </a:lnTo>
                  <a:lnTo>
                    <a:pt x="1015" y="1077"/>
                  </a:lnTo>
                  <a:lnTo>
                    <a:pt x="1021" y="1087"/>
                  </a:lnTo>
                  <a:lnTo>
                    <a:pt x="1024" y="1102"/>
                  </a:lnTo>
                  <a:lnTo>
                    <a:pt x="1024" y="1120"/>
                  </a:lnTo>
                  <a:lnTo>
                    <a:pt x="1023" y="1180"/>
                  </a:lnTo>
                  <a:lnTo>
                    <a:pt x="1007" y="1211"/>
                  </a:lnTo>
                  <a:lnTo>
                    <a:pt x="996" y="1239"/>
                  </a:lnTo>
                  <a:lnTo>
                    <a:pt x="977" y="1305"/>
                  </a:lnTo>
                  <a:lnTo>
                    <a:pt x="974" y="1313"/>
                  </a:lnTo>
                  <a:lnTo>
                    <a:pt x="967" y="1322"/>
                  </a:lnTo>
                  <a:lnTo>
                    <a:pt x="954" y="1340"/>
                  </a:lnTo>
                  <a:lnTo>
                    <a:pt x="921" y="1326"/>
                  </a:lnTo>
                  <a:lnTo>
                    <a:pt x="889" y="1314"/>
                  </a:lnTo>
                  <a:lnTo>
                    <a:pt x="856" y="1305"/>
                  </a:lnTo>
                  <a:lnTo>
                    <a:pt x="825" y="1298"/>
                  </a:lnTo>
                  <a:lnTo>
                    <a:pt x="762" y="1291"/>
                  </a:lnTo>
                  <a:lnTo>
                    <a:pt x="699" y="1283"/>
                  </a:lnTo>
                  <a:lnTo>
                    <a:pt x="651" y="1245"/>
                  </a:lnTo>
                  <a:lnTo>
                    <a:pt x="633" y="1232"/>
                  </a:lnTo>
                  <a:lnTo>
                    <a:pt x="619" y="1218"/>
                  </a:lnTo>
                  <a:lnTo>
                    <a:pt x="614" y="1215"/>
                  </a:lnTo>
                  <a:lnTo>
                    <a:pt x="613" y="1211"/>
                  </a:lnTo>
                  <a:lnTo>
                    <a:pt x="612" y="1201"/>
                  </a:lnTo>
                  <a:lnTo>
                    <a:pt x="611" y="1192"/>
                  </a:lnTo>
                  <a:lnTo>
                    <a:pt x="610" y="1188"/>
                  </a:lnTo>
                  <a:lnTo>
                    <a:pt x="607" y="1185"/>
                  </a:lnTo>
                  <a:lnTo>
                    <a:pt x="597" y="1181"/>
                  </a:lnTo>
                  <a:lnTo>
                    <a:pt x="591" y="1177"/>
                  </a:lnTo>
                  <a:lnTo>
                    <a:pt x="589" y="1173"/>
                  </a:lnTo>
                  <a:lnTo>
                    <a:pt x="588" y="1170"/>
                  </a:lnTo>
                  <a:lnTo>
                    <a:pt x="588" y="1162"/>
                  </a:lnTo>
                  <a:lnTo>
                    <a:pt x="586" y="1157"/>
                  </a:lnTo>
                  <a:lnTo>
                    <a:pt x="581" y="1154"/>
                  </a:lnTo>
                  <a:lnTo>
                    <a:pt x="569" y="1155"/>
                  </a:lnTo>
                  <a:lnTo>
                    <a:pt x="561" y="1156"/>
                  </a:lnTo>
                  <a:lnTo>
                    <a:pt x="556" y="1160"/>
                  </a:lnTo>
                  <a:lnTo>
                    <a:pt x="553" y="1164"/>
                  </a:lnTo>
                  <a:lnTo>
                    <a:pt x="547" y="1178"/>
                  </a:lnTo>
                  <a:lnTo>
                    <a:pt x="542" y="1187"/>
                  </a:lnTo>
                  <a:lnTo>
                    <a:pt x="534" y="1197"/>
                  </a:lnTo>
                  <a:lnTo>
                    <a:pt x="528" y="1199"/>
                  </a:lnTo>
                  <a:lnTo>
                    <a:pt x="522" y="1205"/>
                  </a:lnTo>
                  <a:lnTo>
                    <a:pt x="519" y="1208"/>
                  </a:lnTo>
                  <a:lnTo>
                    <a:pt x="517" y="1209"/>
                  </a:lnTo>
                  <a:lnTo>
                    <a:pt x="517" y="1208"/>
                  </a:lnTo>
                  <a:lnTo>
                    <a:pt x="516" y="1183"/>
                  </a:lnTo>
                  <a:lnTo>
                    <a:pt x="516" y="1154"/>
                  </a:lnTo>
                  <a:lnTo>
                    <a:pt x="505" y="1150"/>
                  </a:lnTo>
                  <a:lnTo>
                    <a:pt x="500" y="1146"/>
                  </a:lnTo>
                  <a:lnTo>
                    <a:pt x="500" y="1138"/>
                  </a:lnTo>
                  <a:lnTo>
                    <a:pt x="501" y="1120"/>
                  </a:lnTo>
                  <a:lnTo>
                    <a:pt x="510" y="1113"/>
                  </a:lnTo>
                  <a:lnTo>
                    <a:pt x="519" y="1105"/>
                  </a:lnTo>
                  <a:lnTo>
                    <a:pt x="534" y="1088"/>
                  </a:lnTo>
                  <a:lnTo>
                    <a:pt x="543" y="1081"/>
                  </a:lnTo>
                  <a:lnTo>
                    <a:pt x="554" y="1074"/>
                  </a:lnTo>
                  <a:lnTo>
                    <a:pt x="568" y="1071"/>
                  </a:lnTo>
                  <a:lnTo>
                    <a:pt x="586" y="1070"/>
                  </a:lnTo>
                  <a:lnTo>
                    <a:pt x="578" y="1065"/>
                  </a:lnTo>
                  <a:lnTo>
                    <a:pt x="571" y="1060"/>
                  </a:lnTo>
                  <a:lnTo>
                    <a:pt x="559" y="1046"/>
                  </a:lnTo>
                  <a:lnTo>
                    <a:pt x="548" y="1033"/>
                  </a:lnTo>
                  <a:lnTo>
                    <a:pt x="541" y="1029"/>
                  </a:lnTo>
                  <a:lnTo>
                    <a:pt x="534" y="1024"/>
                  </a:lnTo>
                  <a:lnTo>
                    <a:pt x="497" y="1056"/>
                  </a:lnTo>
                  <a:lnTo>
                    <a:pt x="491" y="1070"/>
                  </a:lnTo>
                  <a:lnTo>
                    <a:pt x="490" y="1082"/>
                  </a:lnTo>
                  <a:lnTo>
                    <a:pt x="488" y="1092"/>
                  </a:lnTo>
                  <a:lnTo>
                    <a:pt x="485" y="1096"/>
                  </a:lnTo>
                  <a:lnTo>
                    <a:pt x="480" y="1101"/>
                  </a:lnTo>
                  <a:lnTo>
                    <a:pt x="478" y="1114"/>
                  </a:lnTo>
                  <a:lnTo>
                    <a:pt x="479" y="1127"/>
                  </a:lnTo>
                  <a:lnTo>
                    <a:pt x="479" y="1141"/>
                  </a:lnTo>
                  <a:lnTo>
                    <a:pt x="477" y="1146"/>
                  </a:lnTo>
                  <a:lnTo>
                    <a:pt x="475" y="1151"/>
                  </a:lnTo>
                  <a:lnTo>
                    <a:pt x="473" y="1154"/>
                  </a:lnTo>
                  <a:lnTo>
                    <a:pt x="470" y="1156"/>
                  </a:lnTo>
                  <a:lnTo>
                    <a:pt x="459" y="1157"/>
                  </a:lnTo>
                  <a:lnTo>
                    <a:pt x="446" y="1157"/>
                  </a:lnTo>
                  <a:lnTo>
                    <a:pt x="438" y="1158"/>
                  </a:lnTo>
                  <a:lnTo>
                    <a:pt x="438" y="1157"/>
                  </a:lnTo>
                  <a:lnTo>
                    <a:pt x="436" y="1157"/>
                  </a:lnTo>
                  <a:lnTo>
                    <a:pt x="428" y="1157"/>
                  </a:lnTo>
                  <a:lnTo>
                    <a:pt x="399" y="1161"/>
                  </a:lnTo>
                  <a:lnTo>
                    <a:pt x="362" y="1167"/>
                  </a:lnTo>
                  <a:lnTo>
                    <a:pt x="415" y="1180"/>
                  </a:lnTo>
                  <a:lnTo>
                    <a:pt x="440" y="1183"/>
                  </a:lnTo>
                  <a:lnTo>
                    <a:pt x="453" y="1184"/>
                  </a:lnTo>
                  <a:lnTo>
                    <a:pt x="461" y="1185"/>
                  </a:lnTo>
                  <a:lnTo>
                    <a:pt x="467" y="1183"/>
                  </a:lnTo>
                  <a:lnTo>
                    <a:pt x="501" y="1195"/>
                  </a:lnTo>
                  <a:lnTo>
                    <a:pt x="502" y="1198"/>
                  </a:lnTo>
                  <a:lnTo>
                    <a:pt x="501" y="1204"/>
                  </a:lnTo>
                  <a:lnTo>
                    <a:pt x="499" y="1217"/>
                  </a:lnTo>
                  <a:lnTo>
                    <a:pt x="493" y="1229"/>
                  </a:lnTo>
                  <a:lnTo>
                    <a:pt x="489" y="1237"/>
                  </a:lnTo>
                  <a:lnTo>
                    <a:pt x="485" y="1244"/>
                  </a:lnTo>
                  <a:lnTo>
                    <a:pt x="483" y="1252"/>
                  </a:lnTo>
                  <a:lnTo>
                    <a:pt x="481" y="1257"/>
                  </a:lnTo>
                  <a:lnTo>
                    <a:pt x="478" y="1259"/>
                  </a:lnTo>
                  <a:lnTo>
                    <a:pt x="475" y="1261"/>
                  </a:lnTo>
                  <a:lnTo>
                    <a:pt x="471" y="1258"/>
                  </a:lnTo>
                  <a:lnTo>
                    <a:pt x="470" y="1254"/>
                  </a:lnTo>
                  <a:lnTo>
                    <a:pt x="468" y="1243"/>
                  </a:lnTo>
                  <a:lnTo>
                    <a:pt x="468" y="1221"/>
                  </a:lnTo>
                  <a:lnTo>
                    <a:pt x="453" y="1217"/>
                  </a:lnTo>
                  <a:lnTo>
                    <a:pt x="440" y="1216"/>
                  </a:lnTo>
                  <a:lnTo>
                    <a:pt x="436" y="1217"/>
                  </a:lnTo>
                  <a:lnTo>
                    <a:pt x="432" y="1218"/>
                  </a:lnTo>
                  <a:lnTo>
                    <a:pt x="386" y="1217"/>
                  </a:lnTo>
                  <a:lnTo>
                    <a:pt x="322" y="1202"/>
                  </a:lnTo>
                  <a:lnTo>
                    <a:pt x="262" y="1214"/>
                  </a:lnTo>
                  <a:lnTo>
                    <a:pt x="251" y="1217"/>
                  </a:lnTo>
                  <a:lnTo>
                    <a:pt x="247" y="1221"/>
                  </a:lnTo>
                  <a:lnTo>
                    <a:pt x="246" y="1225"/>
                  </a:lnTo>
                  <a:lnTo>
                    <a:pt x="244" y="1232"/>
                  </a:lnTo>
                  <a:lnTo>
                    <a:pt x="235" y="1242"/>
                  </a:lnTo>
                  <a:lnTo>
                    <a:pt x="217" y="1256"/>
                  </a:lnTo>
                  <a:lnTo>
                    <a:pt x="203" y="1255"/>
                  </a:lnTo>
                  <a:lnTo>
                    <a:pt x="198" y="1254"/>
                  </a:lnTo>
                  <a:lnTo>
                    <a:pt x="194" y="1259"/>
                  </a:lnTo>
                  <a:lnTo>
                    <a:pt x="185" y="1274"/>
                  </a:lnTo>
                  <a:lnTo>
                    <a:pt x="193" y="1273"/>
                  </a:lnTo>
                  <a:lnTo>
                    <a:pt x="194" y="1274"/>
                  </a:lnTo>
                  <a:lnTo>
                    <a:pt x="193" y="1276"/>
                  </a:lnTo>
                  <a:lnTo>
                    <a:pt x="174" y="1287"/>
                  </a:lnTo>
                  <a:lnTo>
                    <a:pt x="146" y="1299"/>
                  </a:lnTo>
                  <a:lnTo>
                    <a:pt x="118" y="1307"/>
                  </a:lnTo>
                  <a:lnTo>
                    <a:pt x="98" y="1305"/>
                  </a:lnTo>
                  <a:lnTo>
                    <a:pt x="80" y="1306"/>
                  </a:lnTo>
                  <a:lnTo>
                    <a:pt x="63" y="1309"/>
                  </a:lnTo>
                  <a:lnTo>
                    <a:pt x="48" y="1315"/>
                  </a:lnTo>
                  <a:lnTo>
                    <a:pt x="25" y="1326"/>
                  </a:lnTo>
                  <a:lnTo>
                    <a:pt x="18" y="1329"/>
                  </a:lnTo>
                  <a:lnTo>
                    <a:pt x="16" y="1329"/>
                  </a:lnTo>
                  <a:lnTo>
                    <a:pt x="9" y="1323"/>
                  </a:lnTo>
                  <a:lnTo>
                    <a:pt x="5" y="1316"/>
                  </a:lnTo>
                  <a:lnTo>
                    <a:pt x="2" y="1308"/>
                  </a:lnTo>
                  <a:lnTo>
                    <a:pt x="0" y="1299"/>
                  </a:lnTo>
                  <a:lnTo>
                    <a:pt x="2" y="1282"/>
                  </a:lnTo>
                  <a:lnTo>
                    <a:pt x="8" y="1264"/>
                  </a:lnTo>
                  <a:lnTo>
                    <a:pt x="20" y="1245"/>
                  </a:lnTo>
                  <a:lnTo>
                    <a:pt x="37" y="1227"/>
                  </a:lnTo>
                  <a:lnTo>
                    <a:pt x="58" y="1212"/>
                  </a:lnTo>
                  <a:lnTo>
                    <a:pt x="84" y="1198"/>
                  </a:lnTo>
                  <a:lnTo>
                    <a:pt x="86" y="1195"/>
                  </a:lnTo>
                  <a:lnTo>
                    <a:pt x="94" y="1191"/>
                  </a:lnTo>
                  <a:lnTo>
                    <a:pt x="117" y="1180"/>
                  </a:lnTo>
                  <a:lnTo>
                    <a:pt x="141" y="1167"/>
                  </a:lnTo>
                  <a:lnTo>
                    <a:pt x="156" y="1160"/>
                  </a:lnTo>
                  <a:lnTo>
                    <a:pt x="160" y="1144"/>
                  </a:lnTo>
                  <a:lnTo>
                    <a:pt x="164" y="1134"/>
                  </a:lnTo>
                  <a:lnTo>
                    <a:pt x="165" y="1125"/>
                  </a:lnTo>
                  <a:lnTo>
                    <a:pt x="167" y="1117"/>
                  </a:lnTo>
                  <a:lnTo>
                    <a:pt x="174" y="1110"/>
                  </a:lnTo>
                  <a:lnTo>
                    <a:pt x="184" y="1100"/>
                  </a:lnTo>
                  <a:lnTo>
                    <a:pt x="188" y="1093"/>
                  </a:lnTo>
                  <a:lnTo>
                    <a:pt x="193" y="1086"/>
                  </a:lnTo>
                  <a:lnTo>
                    <a:pt x="190" y="1081"/>
                  </a:lnTo>
                  <a:lnTo>
                    <a:pt x="188" y="1080"/>
                  </a:lnTo>
                  <a:lnTo>
                    <a:pt x="184" y="1080"/>
                  </a:lnTo>
                  <a:lnTo>
                    <a:pt x="184" y="1077"/>
                  </a:lnTo>
                  <a:lnTo>
                    <a:pt x="186" y="1072"/>
                  </a:lnTo>
                  <a:lnTo>
                    <a:pt x="203" y="1043"/>
                  </a:lnTo>
                  <a:lnTo>
                    <a:pt x="218" y="1033"/>
                  </a:lnTo>
                  <a:lnTo>
                    <a:pt x="234" y="1025"/>
                  </a:lnTo>
                  <a:lnTo>
                    <a:pt x="248" y="1017"/>
                  </a:lnTo>
                  <a:lnTo>
                    <a:pt x="260" y="1009"/>
                  </a:lnTo>
                  <a:lnTo>
                    <a:pt x="324" y="1013"/>
                  </a:lnTo>
                  <a:lnTo>
                    <a:pt x="322" y="1011"/>
                  </a:lnTo>
                  <a:lnTo>
                    <a:pt x="324" y="1006"/>
                  </a:lnTo>
                  <a:lnTo>
                    <a:pt x="331" y="994"/>
                  </a:lnTo>
                  <a:lnTo>
                    <a:pt x="348" y="974"/>
                  </a:lnTo>
                  <a:lnTo>
                    <a:pt x="349" y="934"/>
                  </a:lnTo>
                  <a:lnTo>
                    <a:pt x="318" y="876"/>
                  </a:lnTo>
                  <a:lnTo>
                    <a:pt x="312" y="878"/>
                  </a:lnTo>
                  <a:lnTo>
                    <a:pt x="309" y="879"/>
                  </a:lnTo>
                  <a:lnTo>
                    <a:pt x="308" y="882"/>
                  </a:lnTo>
                  <a:lnTo>
                    <a:pt x="307" y="885"/>
                  </a:lnTo>
                  <a:lnTo>
                    <a:pt x="309" y="908"/>
                  </a:lnTo>
                  <a:lnTo>
                    <a:pt x="312" y="912"/>
                  </a:lnTo>
                  <a:lnTo>
                    <a:pt x="315" y="915"/>
                  </a:lnTo>
                  <a:lnTo>
                    <a:pt x="318" y="920"/>
                  </a:lnTo>
                  <a:lnTo>
                    <a:pt x="309" y="915"/>
                  </a:lnTo>
                  <a:lnTo>
                    <a:pt x="302" y="916"/>
                  </a:lnTo>
                  <a:lnTo>
                    <a:pt x="299" y="921"/>
                  </a:lnTo>
                  <a:lnTo>
                    <a:pt x="297" y="928"/>
                  </a:lnTo>
                  <a:lnTo>
                    <a:pt x="295" y="944"/>
                  </a:lnTo>
                  <a:lnTo>
                    <a:pt x="294" y="954"/>
                  </a:lnTo>
                  <a:lnTo>
                    <a:pt x="289" y="958"/>
                  </a:lnTo>
                  <a:lnTo>
                    <a:pt x="285" y="958"/>
                  </a:lnTo>
                  <a:lnTo>
                    <a:pt x="277" y="955"/>
                  </a:lnTo>
                  <a:lnTo>
                    <a:pt x="269" y="950"/>
                  </a:lnTo>
                  <a:lnTo>
                    <a:pt x="260" y="946"/>
                  </a:lnTo>
                  <a:lnTo>
                    <a:pt x="253" y="946"/>
                  </a:lnTo>
                  <a:lnTo>
                    <a:pt x="247" y="950"/>
                  </a:lnTo>
                  <a:lnTo>
                    <a:pt x="243" y="956"/>
                  </a:lnTo>
                  <a:lnTo>
                    <a:pt x="239" y="965"/>
                  </a:lnTo>
                  <a:lnTo>
                    <a:pt x="215" y="969"/>
                  </a:lnTo>
                  <a:lnTo>
                    <a:pt x="197" y="946"/>
                  </a:lnTo>
                  <a:lnTo>
                    <a:pt x="197" y="913"/>
                  </a:lnTo>
                  <a:lnTo>
                    <a:pt x="234" y="869"/>
                  </a:lnTo>
                  <a:lnTo>
                    <a:pt x="274" y="767"/>
                  </a:lnTo>
                  <a:lnTo>
                    <a:pt x="292" y="757"/>
                  </a:lnTo>
                  <a:lnTo>
                    <a:pt x="311" y="747"/>
                  </a:lnTo>
                  <a:lnTo>
                    <a:pt x="321" y="743"/>
                  </a:lnTo>
                  <a:lnTo>
                    <a:pt x="332" y="741"/>
                  </a:lnTo>
                  <a:lnTo>
                    <a:pt x="344" y="742"/>
                  </a:lnTo>
                  <a:lnTo>
                    <a:pt x="356" y="747"/>
                  </a:lnTo>
                  <a:lnTo>
                    <a:pt x="393" y="728"/>
                  </a:lnTo>
                  <a:lnTo>
                    <a:pt x="411" y="569"/>
                  </a:lnTo>
                  <a:lnTo>
                    <a:pt x="406" y="562"/>
                  </a:lnTo>
                  <a:lnTo>
                    <a:pt x="402" y="553"/>
                  </a:lnTo>
                  <a:lnTo>
                    <a:pt x="400" y="545"/>
                  </a:lnTo>
                  <a:lnTo>
                    <a:pt x="396" y="537"/>
                  </a:lnTo>
                  <a:lnTo>
                    <a:pt x="375" y="519"/>
                  </a:lnTo>
                  <a:lnTo>
                    <a:pt x="361" y="508"/>
                  </a:lnTo>
                  <a:lnTo>
                    <a:pt x="350" y="502"/>
                  </a:lnTo>
                  <a:lnTo>
                    <a:pt x="357" y="500"/>
                  </a:lnTo>
                  <a:lnTo>
                    <a:pt x="364" y="497"/>
                  </a:lnTo>
                  <a:lnTo>
                    <a:pt x="374" y="490"/>
                  </a:lnTo>
                  <a:lnTo>
                    <a:pt x="370" y="451"/>
                  </a:lnTo>
                  <a:lnTo>
                    <a:pt x="375" y="428"/>
                  </a:lnTo>
                  <a:lnTo>
                    <a:pt x="374" y="409"/>
                  </a:lnTo>
                  <a:lnTo>
                    <a:pt x="369" y="394"/>
                  </a:lnTo>
                  <a:lnTo>
                    <a:pt x="360" y="380"/>
                  </a:lnTo>
                  <a:lnTo>
                    <a:pt x="337" y="355"/>
                  </a:lnTo>
                  <a:lnTo>
                    <a:pt x="325" y="340"/>
                  </a:lnTo>
                  <a:lnTo>
                    <a:pt x="315" y="323"/>
                  </a:lnTo>
                  <a:lnTo>
                    <a:pt x="307" y="325"/>
                  </a:lnTo>
                  <a:lnTo>
                    <a:pt x="302" y="321"/>
                  </a:lnTo>
                  <a:lnTo>
                    <a:pt x="300" y="315"/>
                  </a:lnTo>
                  <a:lnTo>
                    <a:pt x="299" y="306"/>
                  </a:lnTo>
                  <a:lnTo>
                    <a:pt x="297" y="298"/>
                  </a:lnTo>
                  <a:lnTo>
                    <a:pt x="294" y="294"/>
                  </a:lnTo>
                  <a:lnTo>
                    <a:pt x="291" y="291"/>
                  </a:lnTo>
                  <a:lnTo>
                    <a:pt x="289" y="293"/>
                  </a:lnTo>
                  <a:lnTo>
                    <a:pt x="280" y="297"/>
                  </a:lnTo>
                  <a:lnTo>
                    <a:pt x="270" y="293"/>
                  </a:lnTo>
                  <a:lnTo>
                    <a:pt x="257" y="284"/>
                  </a:lnTo>
                  <a:lnTo>
                    <a:pt x="224" y="258"/>
                  </a:lnTo>
                  <a:lnTo>
                    <a:pt x="191" y="232"/>
                  </a:lnTo>
                  <a:lnTo>
                    <a:pt x="174" y="214"/>
                  </a:lnTo>
                  <a:lnTo>
                    <a:pt x="178" y="217"/>
                  </a:lnTo>
                  <a:lnTo>
                    <a:pt x="196" y="197"/>
                  </a:lnTo>
                  <a:lnTo>
                    <a:pt x="198" y="188"/>
                  </a:lnTo>
                  <a:lnTo>
                    <a:pt x="201" y="172"/>
                  </a:lnTo>
                  <a:lnTo>
                    <a:pt x="203" y="164"/>
                  </a:lnTo>
                  <a:lnTo>
                    <a:pt x="201" y="156"/>
                  </a:lnTo>
                  <a:lnTo>
                    <a:pt x="198" y="151"/>
                  </a:lnTo>
                  <a:lnTo>
                    <a:pt x="193" y="147"/>
                  </a:lnTo>
                  <a:lnTo>
                    <a:pt x="197" y="102"/>
                  </a:lnTo>
                  <a:lnTo>
                    <a:pt x="174" y="58"/>
                  </a:lnTo>
                  <a:lnTo>
                    <a:pt x="174" y="54"/>
                  </a:lnTo>
                  <a:lnTo>
                    <a:pt x="197" y="54"/>
                  </a:lnTo>
                  <a:lnTo>
                    <a:pt x="204" y="55"/>
                  </a:lnTo>
                  <a:lnTo>
                    <a:pt x="209" y="57"/>
                  </a:lnTo>
                  <a:lnTo>
                    <a:pt x="214" y="58"/>
                  </a:lnTo>
                  <a:lnTo>
                    <a:pt x="218" y="55"/>
                  </a:lnTo>
                  <a:lnTo>
                    <a:pt x="299" y="73"/>
                  </a:lnTo>
                  <a:lnTo>
                    <a:pt x="302" y="78"/>
                  </a:lnTo>
                  <a:lnTo>
                    <a:pt x="308" y="85"/>
                  </a:lnTo>
                  <a:lnTo>
                    <a:pt x="328" y="99"/>
                  </a:lnTo>
                  <a:lnTo>
                    <a:pt x="348" y="112"/>
                  </a:lnTo>
                  <a:lnTo>
                    <a:pt x="362" y="117"/>
                  </a:lnTo>
                  <a:lnTo>
                    <a:pt x="359" y="126"/>
                  </a:lnTo>
                  <a:lnTo>
                    <a:pt x="359" y="132"/>
                  </a:lnTo>
                  <a:lnTo>
                    <a:pt x="361" y="136"/>
                  </a:lnTo>
                  <a:lnTo>
                    <a:pt x="367" y="139"/>
                  </a:lnTo>
                  <a:lnTo>
                    <a:pt x="384" y="145"/>
                  </a:lnTo>
                  <a:lnTo>
                    <a:pt x="402" y="151"/>
                  </a:lnTo>
                  <a:lnTo>
                    <a:pt x="410" y="149"/>
                  </a:lnTo>
                  <a:lnTo>
                    <a:pt x="417" y="147"/>
                  </a:lnTo>
                  <a:lnTo>
                    <a:pt x="421" y="143"/>
                  </a:lnTo>
                  <a:lnTo>
                    <a:pt x="425" y="135"/>
                  </a:lnTo>
                  <a:lnTo>
                    <a:pt x="489" y="139"/>
                  </a:lnTo>
                  <a:lnTo>
                    <a:pt x="492" y="96"/>
                  </a:lnTo>
                  <a:lnTo>
                    <a:pt x="497" y="106"/>
                  </a:lnTo>
                  <a:lnTo>
                    <a:pt x="499" y="106"/>
                  </a:lnTo>
                  <a:lnTo>
                    <a:pt x="500" y="104"/>
                  </a:lnTo>
                  <a:lnTo>
                    <a:pt x="502" y="93"/>
                  </a:lnTo>
                  <a:lnTo>
                    <a:pt x="503" y="77"/>
                  </a:lnTo>
                  <a:lnTo>
                    <a:pt x="502" y="48"/>
                  </a:lnTo>
                  <a:lnTo>
                    <a:pt x="501" y="42"/>
                  </a:lnTo>
                  <a:lnTo>
                    <a:pt x="499" y="47"/>
                  </a:lnTo>
                  <a:lnTo>
                    <a:pt x="496" y="47"/>
                  </a:lnTo>
                  <a:lnTo>
                    <a:pt x="493" y="46"/>
                  </a:lnTo>
                  <a:lnTo>
                    <a:pt x="493" y="42"/>
                  </a:lnTo>
                  <a:lnTo>
                    <a:pt x="496" y="34"/>
                  </a:lnTo>
                  <a:lnTo>
                    <a:pt x="501" y="27"/>
                  </a:lnTo>
                  <a:lnTo>
                    <a:pt x="509" y="23"/>
                  </a:lnTo>
                  <a:lnTo>
                    <a:pt x="517" y="23"/>
                  </a:lnTo>
                  <a:lnTo>
                    <a:pt x="520" y="24"/>
                  </a:lnTo>
                  <a:lnTo>
                    <a:pt x="523" y="27"/>
                  </a:lnTo>
                  <a:lnTo>
                    <a:pt x="530" y="41"/>
                  </a:lnTo>
                  <a:lnTo>
                    <a:pt x="536" y="50"/>
                  </a:lnTo>
                  <a:lnTo>
                    <a:pt x="541" y="56"/>
                  </a:lnTo>
                  <a:lnTo>
                    <a:pt x="550" y="63"/>
                  </a:lnTo>
                  <a:lnTo>
                    <a:pt x="562" y="67"/>
                  </a:lnTo>
                  <a:lnTo>
                    <a:pt x="566" y="56"/>
                  </a:lnTo>
                  <a:lnTo>
                    <a:pt x="571" y="48"/>
                  </a:lnTo>
                  <a:lnTo>
                    <a:pt x="578" y="43"/>
                  </a:lnTo>
                  <a:lnTo>
                    <a:pt x="586" y="38"/>
                  </a:lnTo>
                  <a:lnTo>
                    <a:pt x="603" y="34"/>
                  </a:lnTo>
                  <a:lnTo>
                    <a:pt x="611" y="32"/>
                  </a:lnTo>
                  <a:lnTo>
                    <a:pt x="619" y="27"/>
                  </a:lnTo>
                  <a:lnTo>
                    <a:pt x="616" y="33"/>
                  </a:lnTo>
                  <a:lnTo>
                    <a:pt x="617" y="40"/>
                  </a:lnTo>
                  <a:lnTo>
                    <a:pt x="620" y="45"/>
                  </a:lnTo>
                  <a:lnTo>
                    <a:pt x="624" y="52"/>
                  </a:lnTo>
                  <a:lnTo>
                    <a:pt x="636" y="63"/>
                  </a:lnTo>
                  <a:lnTo>
                    <a:pt x="644" y="69"/>
                  </a:lnTo>
                  <a:lnTo>
                    <a:pt x="714" y="40"/>
                  </a:lnTo>
                  <a:lnTo>
                    <a:pt x="723" y="20"/>
                  </a:lnTo>
                  <a:lnTo>
                    <a:pt x="727" y="16"/>
                  </a:lnTo>
                  <a:lnTo>
                    <a:pt x="732" y="16"/>
                  </a:lnTo>
                  <a:lnTo>
                    <a:pt x="747" y="23"/>
                  </a:lnTo>
                  <a:lnTo>
                    <a:pt x="774" y="35"/>
                  </a:lnTo>
                  <a:lnTo>
                    <a:pt x="781" y="47"/>
                  </a:lnTo>
                  <a:lnTo>
                    <a:pt x="792" y="65"/>
                  </a:lnTo>
                  <a:lnTo>
                    <a:pt x="794" y="52"/>
                  </a:lnTo>
                  <a:lnTo>
                    <a:pt x="796" y="66"/>
                  </a:lnTo>
                  <a:lnTo>
                    <a:pt x="795" y="67"/>
                  </a:lnTo>
                  <a:lnTo>
                    <a:pt x="792" y="65"/>
                  </a:lnTo>
                  <a:lnTo>
                    <a:pt x="790" y="69"/>
                  </a:lnTo>
                  <a:lnTo>
                    <a:pt x="788" y="74"/>
                  </a:lnTo>
                  <a:lnTo>
                    <a:pt x="780" y="76"/>
                  </a:lnTo>
                  <a:lnTo>
                    <a:pt x="770" y="78"/>
                  </a:lnTo>
                  <a:lnTo>
                    <a:pt x="761" y="8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3" name="Freeform 67"/>
            <p:cNvSpPr>
              <a:spLocks/>
            </p:cNvSpPr>
            <p:nvPr/>
          </p:nvSpPr>
          <p:spPr bwMode="auto">
            <a:xfrm>
              <a:off x="310" y="622"/>
              <a:ext cx="354" cy="61"/>
            </a:xfrm>
            <a:custGeom>
              <a:avLst/>
              <a:gdLst>
                <a:gd name="T0" fmla="*/ 434 w 2833"/>
                <a:gd name="T1" fmla="*/ 487 h 487"/>
                <a:gd name="T2" fmla="*/ 358 w 2833"/>
                <a:gd name="T3" fmla="*/ 442 h 487"/>
                <a:gd name="T4" fmla="*/ 289 w 2833"/>
                <a:gd name="T5" fmla="*/ 395 h 487"/>
                <a:gd name="T6" fmla="*/ 229 w 2833"/>
                <a:gd name="T7" fmla="*/ 351 h 487"/>
                <a:gd name="T8" fmla="*/ 177 w 2833"/>
                <a:gd name="T9" fmla="*/ 307 h 487"/>
                <a:gd name="T10" fmla="*/ 132 w 2833"/>
                <a:gd name="T11" fmla="*/ 268 h 487"/>
                <a:gd name="T12" fmla="*/ 97 w 2833"/>
                <a:gd name="T13" fmla="*/ 233 h 487"/>
                <a:gd name="T14" fmla="*/ 69 w 2833"/>
                <a:gd name="T15" fmla="*/ 203 h 487"/>
                <a:gd name="T16" fmla="*/ 51 w 2833"/>
                <a:gd name="T17" fmla="*/ 180 h 487"/>
                <a:gd name="T18" fmla="*/ 26 w 2833"/>
                <a:gd name="T19" fmla="*/ 145 h 487"/>
                <a:gd name="T20" fmla="*/ 14 w 2833"/>
                <a:gd name="T21" fmla="*/ 126 h 487"/>
                <a:gd name="T22" fmla="*/ 5 w 2833"/>
                <a:gd name="T23" fmla="*/ 106 h 487"/>
                <a:gd name="T24" fmla="*/ 1 w 2833"/>
                <a:gd name="T25" fmla="*/ 95 h 487"/>
                <a:gd name="T26" fmla="*/ 0 w 2833"/>
                <a:gd name="T27" fmla="*/ 85 h 487"/>
                <a:gd name="T28" fmla="*/ 0 w 2833"/>
                <a:gd name="T29" fmla="*/ 75 h 487"/>
                <a:gd name="T30" fmla="*/ 1 w 2833"/>
                <a:gd name="T31" fmla="*/ 64 h 487"/>
                <a:gd name="T32" fmla="*/ 6 w 2833"/>
                <a:gd name="T33" fmla="*/ 54 h 487"/>
                <a:gd name="T34" fmla="*/ 11 w 2833"/>
                <a:gd name="T35" fmla="*/ 43 h 487"/>
                <a:gd name="T36" fmla="*/ 19 w 2833"/>
                <a:gd name="T37" fmla="*/ 33 h 487"/>
                <a:gd name="T38" fmla="*/ 30 w 2833"/>
                <a:gd name="T39" fmla="*/ 22 h 487"/>
                <a:gd name="T40" fmla="*/ 49 w 2833"/>
                <a:gd name="T41" fmla="*/ 8 h 487"/>
                <a:gd name="T42" fmla="*/ 61 w 2833"/>
                <a:gd name="T43" fmla="*/ 1 h 487"/>
                <a:gd name="T44" fmla="*/ 70 w 2833"/>
                <a:gd name="T45" fmla="*/ 0 h 487"/>
                <a:gd name="T46" fmla="*/ 76 w 2833"/>
                <a:gd name="T47" fmla="*/ 2 h 487"/>
                <a:gd name="T48" fmla="*/ 81 w 2833"/>
                <a:gd name="T49" fmla="*/ 8 h 487"/>
                <a:gd name="T50" fmla="*/ 88 w 2833"/>
                <a:gd name="T51" fmla="*/ 14 h 487"/>
                <a:gd name="T52" fmla="*/ 97 w 2833"/>
                <a:gd name="T53" fmla="*/ 19 h 487"/>
                <a:gd name="T54" fmla="*/ 112 w 2833"/>
                <a:gd name="T55" fmla="*/ 21 h 487"/>
                <a:gd name="T56" fmla="*/ 2833 w 2833"/>
                <a:gd name="T57" fmla="*/ 21 h 487"/>
                <a:gd name="T58" fmla="*/ 2807 w 2833"/>
                <a:gd name="T59" fmla="*/ 47 h 487"/>
                <a:gd name="T60" fmla="*/ 2781 w 2833"/>
                <a:gd name="T61" fmla="*/ 75 h 487"/>
                <a:gd name="T62" fmla="*/ 112 w 2833"/>
                <a:gd name="T63" fmla="*/ 75 h 487"/>
                <a:gd name="T64" fmla="*/ 100 w 2833"/>
                <a:gd name="T65" fmla="*/ 74 h 487"/>
                <a:gd name="T66" fmla="*/ 87 w 2833"/>
                <a:gd name="T67" fmla="*/ 75 h 487"/>
                <a:gd name="T68" fmla="*/ 82 w 2833"/>
                <a:gd name="T69" fmla="*/ 76 h 487"/>
                <a:gd name="T70" fmla="*/ 78 w 2833"/>
                <a:gd name="T71" fmla="*/ 79 h 487"/>
                <a:gd name="T72" fmla="*/ 76 w 2833"/>
                <a:gd name="T73" fmla="*/ 83 h 487"/>
                <a:gd name="T74" fmla="*/ 76 w 2833"/>
                <a:gd name="T75" fmla="*/ 90 h 487"/>
                <a:gd name="T76" fmla="*/ 79 w 2833"/>
                <a:gd name="T77" fmla="*/ 99 h 487"/>
                <a:gd name="T78" fmla="*/ 84 w 2833"/>
                <a:gd name="T79" fmla="*/ 106 h 487"/>
                <a:gd name="T80" fmla="*/ 90 w 2833"/>
                <a:gd name="T81" fmla="*/ 113 h 487"/>
                <a:gd name="T82" fmla="*/ 99 w 2833"/>
                <a:gd name="T83" fmla="*/ 119 h 487"/>
                <a:gd name="T84" fmla="*/ 108 w 2833"/>
                <a:gd name="T85" fmla="*/ 123 h 487"/>
                <a:gd name="T86" fmla="*/ 119 w 2833"/>
                <a:gd name="T87" fmla="*/ 126 h 487"/>
                <a:gd name="T88" fmla="*/ 131 w 2833"/>
                <a:gd name="T89" fmla="*/ 129 h 487"/>
                <a:gd name="T90" fmla="*/ 145 w 2833"/>
                <a:gd name="T91" fmla="*/ 129 h 487"/>
                <a:gd name="T92" fmla="*/ 2738 w 2833"/>
                <a:gd name="T93" fmla="*/ 129 h 487"/>
                <a:gd name="T94" fmla="*/ 2709 w 2833"/>
                <a:gd name="T95" fmla="*/ 170 h 487"/>
                <a:gd name="T96" fmla="*/ 2685 w 2833"/>
                <a:gd name="T97" fmla="*/ 212 h 487"/>
                <a:gd name="T98" fmla="*/ 2663 w 2833"/>
                <a:gd name="T99" fmla="*/ 255 h 487"/>
                <a:gd name="T100" fmla="*/ 2644 w 2833"/>
                <a:gd name="T101" fmla="*/ 299 h 487"/>
                <a:gd name="T102" fmla="*/ 2627 w 2833"/>
                <a:gd name="T103" fmla="*/ 345 h 487"/>
                <a:gd name="T104" fmla="*/ 2614 w 2833"/>
                <a:gd name="T105" fmla="*/ 392 h 487"/>
                <a:gd name="T106" fmla="*/ 2604 w 2833"/>
                <a:gd name="T107" fmla="*/ 439 h 487"/>
                <a:gd name="T108" fmla="*/ 2596 w 2833"/>
                <a:gd name="T109" fmla="*/ 487 h 487"/>
                <a:gd name="T110" fmla="*/ 434 w 2833"/>
                <a:gd name="T111" fmla="*/ 487 h 48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33"/>
                <a:gd name="T169" fmla="*/ 0 h 487"/>
                <a:gd name="T170" fmla="*/ 2833 w 2833"/>
                <a:gd name="T171" fmla="*/ 487 h 48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33" h="487">
                  <a:moveTo>
                    <a:pt x="434" y="487"/>
                  </a:moveTo>
                  <a:lnTo>
                    <a:pt x="358" y="442"/>
                  </a:lnTo>
                  <a:lnTo>
                    <a:pt x="289" y="395"/>
                  </a:lnTo>
                  <a:lnTo>
                    <a:pt x="229" y="351"/>
                  </a:lnTo>
                  <a:lnTo>
                    <a:pt x="177" y="307"/>
                  </a:lnTo>
                  <a:lnTo>
                    <a:pt x="132" y="268"/>
                  </a:lnTo>
                  <a:lnTo>
                    <a:pt x="97" y="233"/>
                  </a:lnTo>
                  <a:lnTo>
                    <a:pt x="69" y="203"/>
                  </a:lnTo>
                  <a:lnTo>
                    <a:pt x="51" y="180"/>
                  </a:lnTo>
                  <a:lnTo>
                    <a:pt x="26" y="145"/>
                  </a:lnTo>
                  <a:lnTo>
                    <a:pt x="14" y="126"/>
                  </a:lnTo>
                  <a:lnTo>
                    <a:pt x="5" y="106"/>
                  </a:lnTo>
                  <a:lnTo>
                    <a:pt x="1" y="95"/>
                  </a:lnTo>
                  <a:lnTo>
                    <a:pt x="0" y="85"/>
                  </a:lnTo>
                  <a:lnTo>
                    <a:pt x="0" y="75"/>
                  </a:lnTo>
                  <a:lnTo>
                    <a:pt x="1" y="64"/>
                  </a:lnTo>
                  <a:lnTo>
                    <a:pt x="6" y="54"/>
                  </a:lnTo>
                  <a:lnTo>
                    <a:pt x="11" y="43"/>
                  </a:lnTo>
                  <a:lnTo>
                    <a:pt x="19" y="33"/>
                  </a:lnTo>
                  <a:lnTo>
                    <a:pt x="30" y="22"/>
                  </a:lnTo>
                  <a:lnTo>
                    <a:pt x="49" y="8"/>
                  </a:lnTo>
                  <a:lnTo>
                    <a:pt x="61" y="1"/>
                  </a:lnTo>
                  <a:lnTo>
                    <a:pt x="70" y="0"/>
                  </a:lnTo>
                  <a:lnTo>
                    <a:pt x="76" y="2"/>
                  </a:lnTo>
                  <a:lnTo>
                    <a:pt x="81" y="8"/>
                  </a:lnTo>
                  <a:lnTo>
                    <a:pt x="88" y="14"/>
                  </a:lnTo>
                  <a:lnTo>
                    <a:pt x="97" y="19"/>
                  </a:lnTo>
                  <a:lnTo>
                    <a:pt x="112" y="21"/>
                  </a:lnTo>
                  <a:lnTo>
                    <a:pt x="2833" y="21"/>
                  </a:lnTo>
                  <a:lnTo>
                    <a:pt x="2807" y="47"/>
                  </a:lnTo>
                  <a:lnTo>
                    <a:pt x="2781" y="75"/>
                  </a:lnTo>
                  <a:lnTo>
                    <a:pt x="112" y="75"/>
                  </a:lnTo>
                  <a:lnTo>
                    <a:pt x="100" y="74"/>
                  </a:lnTo>
                  <a:lnTo>
                    <a:pt x="87" y="75"/>
                  </a:lnTo>
                  <a:lnTo>
                    <a:pt x="82" y="76"/>
                  </a:lnTo>
                  <a:lnTo>
                    <a:pt x="78" y="79"/>
                  </a:lnTo>
                  <a:lnTo>
                    <a:pt x="76" y="83"/>
                  </a:lnTo>
                  <a:lnTo>
                    <a:pt x="76" y="90"/>
                  </a:lnTo>
                  <a:lnTo>
                    <a:pt x="79" y="99"/>
                  </a:lnTo>
                  <a:lnTo>
                    <a:pt x="84" y="106"/>
                  </a:lnTo>
                  <a:lnTo>
                    <a:pt x="90" y="113"/>
                  </a:lnTo>
                  <a:lnTo>
                    <a:pt x="99" y="119"/>
                  </a:lnTo>
                  <a:lnTo>
                    <a:pt x="108" y="123"/>
                  </a:lnTo>
                  <a:lnTo>
                    <a:pt x="119" y="126"/>
                  </a:lnTo>
                  <a:lnTo>
                    <a:pt x="131" y="129"/>
                  </a:lnTo>
                  <a:lnTo>
                    <a:pt x="145" y="129"/>
                  </a:lnTo>
                  <a:lnTo>
                    <a:pt x="2738" y="129"/>
                  </a:lnTo>
                  <a:lnTo>
                    <a:pt x="2709" y="170"/>
                  </a:lnTo>
                  <a:lnTo>
                    <a:pt x="2685" y="212"/>
                  </a:lnTo>
                  <a:lnTo>
                    <a:pt x="2663" y="255"/>
                  </a:lnTo>
                  <a:lnTo>
                    <a:pt x="2644" y="299"/>
                  </a:lnTo>
                  <a:lnTo>
                    <a:pt x="2627" y="345"/>
                  </a:lnTo>
                  <a:lnTo>
                    <a:pt x="2614" y="392"/>
                  </a:lnTo>
                  <a:lnTo>
                    <a:pt x="2604" y="439"/>
                  </a:lnTo>
                  <a:lnTo>
                    <a:pt x="2596" y="487"/>
                  </a:lnTo>
                  <a:lnTo>
                    <a:pt x="434" y="48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4" name="Freeform 68"/>
            <p:cNvSpPr>
              <a:spLocks/>
            </p:cNvSpPr>
            <p:nvPr/>
          </p:nvSpPr>
          <p:spPr bwMode="auto">
            <a:xfrm>
              <a:off x="378" y="687"/>
              <a:ext cx="510" cy="227"/>
            </a:xfrm>
            <a:custGeom>
              <a:avLst/>
              <a:gdLst>
                <a:gd name="T0" fmla="*/ 87 w 4080"/>
                <a:gd name="T1" fmla="*/ 75 h 1817"/>
                <a:gd name="T2" fmla="*/ 76 w 4080"/>
                <a:gd name="T3" fmla="*/ 84 h 1817"/>
                <a:gd name="T4" fmla="*/ 84 w 4080"/>
                <a:gd name="T5" fmla="*/ 106 h 1817"/>
                <a:gd name="T6" fmla="*/ 108 w 4080"/>
                <a:gd name="T7" fmla="*/ 123 h 1817"/>
                <a:gd name="T8" fmla="*/ 145 w 4080"/>
                <a:gd name="T9" fmla="*/ 130 h 1817"/>
                <a:gd name="T10" fmla="*/ 2050 w 4080"/>
                <a:gd name="T11" fmla="*/ 216 h 1817"/>
                <a:gd name="T12" fmla="*/ 2076 w 4080"/>
                <a:gd name="T13" fmla="*/ 349 h 1817"/>
                <a:gd name="T14" fmla="*/ 2118 w 4080"/>
                <a:gd name="T15" fmla="*/ 483 h 1817"/>
                <a:gd name="T16" fmla="*/ 2186 w 4080"/>
                <a:gd name="T17" fmla="*/ 643 h 1817"/>
                <a:gd name="T18" fmla="*/ 2299 w 4080"/>
                <a:gd name="T19" fmla="*/ 832 h 1817"/>
                <a:gd name="T20" fmla="*/ 2421 w 4080"/>
                <a:gd name="T21" fmla="*/ 989 h 1817"/>
                <a:gd name="T22" fmla="*/ 2556 w 4080"/>
                <a:gd name="T23" fmla="*/ 1133 h 1817"/>
                <a:gd name="T24" fmla="*/ 2703 w 4080"/>
                <a:gd name="T25" fmla="*/ 1265 h 1817"/>
                <a:gd name="T26" fmla="*/ 2862 w 4080"/>
                <a:gd name="T27" fmla="*/ 1384 h 1817"/>
                <a:gd name="T28" fmla="*/ 3032 w 4080"/>
                <a:gd name="T29" fmla="*/ 1487 h 1817"/>
                <a:gd name="T30" fmla="*/ 3211 w 4080"/>
                <a:gd name="T31" fmla="*/ 1576 h 1817"/>
                <a:gd name="T32" fmla="*/ 3399 w 4080"/>
                <a:gd name="T33" fmla="*/ 1647 h 1817"/>
                <a:gd name="T34" fmla="*/ 3596 w 4080"/>
                <a:gd name="T35" fmla="*/ 1701 h 1817"/>
                <a:gd name="T36" fmla="*/ 3799 w 4080"/>
                <a:gd name="T37" fmla="*/ 1738 h 1817"/>
                <a:gd name="T38" fmla="*/ 4009 w 4080"/>
                <a:gd name="T39" fmla="*/ 1755 h 1817"/>
                <a:gd name="T40" fmla="*/ 4006 w 4080"/>
                <a:gd name="T41" fmla="*/ 1816 h 1817"/>
                <a:gd name="T42" fmla="*/ 3791 w 4080"/>
                <a:gd name="T43" fmla="*/ 1799 h 1817"/>
                <a:gd name="T44" fmla="*/ 3582 w 4080"/>
                <a:gd name="T45" fmla="*/ 1761 h 1817"/>
                <a:gd name="T46" fmla="*/ 3380 w 4080"/>
                <a:gd name="T47" fmla="*/ 1706 h 1817"/>
                <a:gd name="T48" fmla="*/ 3186 w 4080"/>
                <a:gd name="T49" fmla="*/ 1633 h 1817"/>
                <a:gd name="T50" fmla="*/ 3002 w 4080"/>
                <a:gd name="T51" fmla="*/ 1541 h 1817"/>
                <a:gd name="T52" fmla="*/ 2827 w 4080"/>
                <a:gd name="T53" fmla="*/ 1435 h 1817"/>
                <a:gd name="T54" fmla="*/ 2664 w 4080"/>
                <a:gd name="T55" fmla="*/ 1313 h 1817"/>
                <a:gd name="T56" fmla="*/ 2513 w 4080"/>
                <a:gd name="T57" fmla="*/ 1177 h 1817"/>
                <a:gd name="T58" fmla="*/ 2374 w 4080"/>
                <a:gd name="T59" fmla="*/ 1029 h 1817"/>
                <a:gd name="T60" fmla="*/ 2249 w 4080"/>
                <a:gd name="T61" fmla="*/ 868 h 1817"/>
                <a:gd name="T62" fmla="*/ 2167 w 4080"/>
                <a:gd name="T63" fmla="*/ 740 h 1817"/>
                <a:gd name="T64" fmla="*/ 2106 w 4080"/>
                <a:gd name="T65" fmla="*/ 620 h 1817"/>
                <a:gd name="T66" fmla="*/ 2053 w 4080"/>
                <a:gd name="T67" fmla="*/ 487 h 1817"/>
                <a:gd name="T68" fmla="*/ 289 w 4080"/>
                <a:gd name="T69" fmla="*/ 396 h 1817"/>
                <a:gd name="T70" fmla="*/ 132 w 4080"/>
                <a:gd name="T71" fmla="*/ 268 h 1817"/>
                <a:gd name="T72" fmla="*/ 51 w 4080"/>
                <a:gd name="T73" fmla="*/ 181 h 1817"/>
                <a:gd name="T74" fmla="*/ 5 w 4080"/>
                <a:gd name="T75" fmla="*/ 106 h 1817"/>
                <a:gd name="T76" fmla="*/ 0 w 4080"/>
                <a:gd name="T77" fmla="*/ 75 h 1817"/>
                <a:gd name="T78" fmla="*/ 12 w 4080"/>
                <a:gd name="T79" fmla="*/ 44 h 1817"/>
                <a:gd name="T80" fmla="*/ 50 w 4080"/>
                <a:gd name="T81" fmla="*/ 7 h 1817"/>
                <a:gd name="T82" fmla="*/ 76 w 4080"/>
                <a:gd name="T83" fmla="*/ 3 h 1817"/>
                <a:gd name="T84" fmla="*/ 97 w 4080"/>
                <a:gd name="T85" fmla="*/ 20 h 1817"/>
                <a:gd name="T86" fmla="*/ 2040 w 4080"/>
                <a:gd name="T87" fmla="*/ 75 h 181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080"/>
                <a:gd name="T133" fmla="*/ 0 h 1817"/>
                <a:gd name="T134" fmla="*/ 4080 w 4080"/>
                <a:gd name="T135" fmla="*/ 1817 h 181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080" h="1817">
                  <a:moveTo>
                    <a:pt x="112" y="75"/>
                  </a:moveTo>
                  <a:lnTo>
                    <a:pt x="101" y="75"/>
                  </a:lnTo>
                  <a:lnTo>
                    <a:pt x="87" y="75"/>
                  </a:lnTo>
                  <a:lnTo>
                    <a:pt x="82" y="76"/>
                  </a:lnTo>
                  <a:lnTo>
                    <a:pt x="78" y="80"/>
                  </a:lnTo>
                  <a:lnTo>
                    <a:pt x="76" y="84"/>
                  </a:lnTo>
                  <a:lnTo>
                    <a:pt x="76" y="90"/>
                  </a:lnTo>
                  <a:lnTo>
                    <a:pt x="80" y="98"/>
                  </a:lnTo>
                  <a:lnTo>
                    <a:pt x="84" y="106"/>
                  </a:lnTo>
                  <a:lnTo>
                    <a:pt x="91" y="113"/>
                  </a:lnTo>
                  <a:lnTo>
                    <a:pt x="98" y="118"/>
                  </a:lnTo>
                  <a:lnTo>
                    <a:pt x="108" y="123"/>
                  </a:lnTo>
                  <a:lnTo>
                    <a:pt x="120" y="126"/>
                  </a:lnTo>
                  <a:lnTo>
                    <a:pt x="132" y="128"/>
                  </a:lnTo>
                  <a:lnTo>
                    <a:pt x="145" y="130"/>
                  </a:lnTo>
                  <a:lnTo>
                    <a:pt x="2041" y="130"/>
                  </a:lnTo>
                  <a:lnTo>
                    <a:pt x="2045" y="173"/>
                  </a:lnTo>
                  <a:lnTo>
                    <a:pt x="2050" y="216"/>
                  </a:lnTo>
                  <a:lnTo>
                    <a:pt x="2057" y="261"/>
                  </a:lnTo>
                  <a:lnTo>
                    <a:pt x="2066" y="305"/>
                  </a:lnTo>
                  <a:lnTo>
                    <a:pt x="2076" y="349"/>
                  </a:lnTo>
                  <a:lnTo>
                    <a:pt x="2088" y="394"/>
                  </a:lnTo>
                  <a:lnTo>
                    <a:pt x="2102" y="438"/>
                  </a:lnTo>
                  <a:lnTo>
                    <a:pt x="2118" y="483"/>
                  </a:lnTo>
                  <a:lnTo>
                    <a:pt x="2119" y="487"/>
                  </a:lnTo>
                  <a:lnTo>
                    <a:pt x="2150" y="568"/>
                  </a:lnTo>
                  <a:lnTo>
                    <a:pt x="2186" y="643"/>
                  </a:lnTo>
                  <a:lnTo>
                    <a:pt x="2222" y="713"/>
                  </a:lnTo>
                  <a:lnTo>
                    <a:pt x="2262" y="777"/>
                  </a:lnTo>
                  <a:lnTo>
                    <a:pt x="2299" y="832"/>
                  </a:lnTo>
                  <a:lnTo>
                    <a:pt x="2339" y="885"/>
                  </a:lnTo>
                  <a:lnTo>
                    <a:pt x="2379" y="938"/>
                  </a:lnTo>
                  <a:lnTo>
                    <a:pt x="2421" y="989"/>
                  </a:lnTo>
                  <a:lnTo>
                    <a:pt x="2464" y="1039"/>
                  </a:lnTo>
                  <a:lnTo>
                    <a:pt x="2510" y="1086"/>
                  </a:lnTo>
                  <a:lnTo>
                    <a:pt x="2556" y="1133"/>
                  </a:lnTo>
                  <a:lnTo>
                    <a:pt x="2604" y="1179"/>
                  </a:lnTo>
                  <a:lnTo>
                    <a:pt x="2653" y="1223"/>
                  </a:lnTo>
                  <a:lnTo>
                    <a:pt x="2703" y="1265"/>
                  </a:lnTo>
                  <a:lnTo>
                    <a:pt x="2755" y="1306"/>
                  </a:lnTo>
                  <a:lnTo>
                    <a:pt x="2808" y="1346"/>
                  </a:lnTo>
                  <a:lnTo>
                    <a:pt x="2862" y="1384"/>
                  </a:lnTo>
                  <a:lnTo>
                    <a:pt x="2917" y="1420"/>
                  </a:lnTo>
                  <a:lnTo>
                    <a:pt x="2974" y="1455"/>
                  </a:lnTo>
                  <a:lnTo>
                    <a:pt x="3032" y="1487"/>
                  </a:lnTo>
                  <a:lnTo>
                    <a:pt x="3090" y="1519"/>
                  </a:lnTo>
                  <a:lnTo>
                    <a:pt x="3150" y="1548"/>
                  </a:lnTo>
                  <a:lnTo>
                    <a:pt x="3211" y="1576"/>
                  </a:lnTo>
                  <a:lnTo>
                    <a:pt x="3272" y="1601"/>
                  </a:lnTo>
                  <a:lnTo>
                    <a:pt x="3336" y="1626"/>
                  </a:lnTo>
                  <a:lnTo>
                    <a:pt x="3399" y="1647"/>
                  </a:lnTo>
                  <a:lnTo>
                    <a:pt x="3463" y="1667"/>
                  </a:lnTo>
                  <a:lnTo>
                    <a:pt x="3529" y="1686"/>
                  </a:lnTo>
                  <a:lnTo>
                    <a:pt x="3596" y="1701"/>
                  </a:lnTo>
                  <a:lnTo>
                    <a:pt x="3662" y="1716"/>
                  </a:lnTo>
                  <a:lnTo>
                    <a:pt x="3731" y="1728"/>
                  </a:lnTo>
                  <a:lnTo>
                    <a:pt x="3799" y="1738"/>
                  </a:lnTo>
                  <a:lnTo>
                    <a:pt x="3869" y="1746"/>
                  </a:lnTo>
                  <a:lnTo>
                    <a:pt x="3939" y="1751"/>
                  </a:lnTo>
                  <a:lnTo>
                    <a:pt x="4009" y="1755"/>
                  </a:lnTo>
                  <a:lnTo>
                    <a:pt x="4080" y="1756"/>
                  </a:lnTo>
                  <a:lnTo>
                    <a:pt x="4080" y="1817"/>
                  </a:lnTo>
                  <a:lnTo>
                    <a:pt x="4006" y="1816"/>
                  </a:lnTo>
                  <a:lnTo>
                    <a:pt x="3934" y="1812"/>
                  </a:lnTo>
                  <a:lnTo>
                    <a:pt x="3862" y="1807"/>
                  </a:lnTo>
                  <a:lnTo>
                    <a:pt x="3791" y="1799"/>
                  </a:lnTo>
                  <a:lnTo>
                    <a:pt x="3721" y="1789"/>
                  </a:lnTo>
                  <a:lnTo>
                    <a:pt x="3651" y="1776"/>
                  </a:lnTo>
                  <a:lnTo>
                    <a:pt x="3582" y="1761"/>
                  </a:lnTo>
                  <a:lnTo>
                    <a:pt x="3513" y="1746"/>
                  </a:lnTo>
                  <a:lnTo>
                    <a:pt x="3447" y="1727"/>
                  </a:lnTo>
                  <a:lnTo>
                    <a:pt x="3380" y="1706"/>
                  </a:lnTo>
                  <a:lnTo>
                    <a:pt x="3315" y="1684"/>
                  </a:lnTo>
                  <a:lnTo>
                    <a:pt x="3250" y="1659"/>
                  </a:lnTo>
                  <a:lnTo>
                    <a:pt x="3186" y="1633"/>
                  </a:lnTo>
                  <a:lnTo>
                    <a:pt x="3124" y="1604"/>
                  </a:lnTo>
                  <a:lnTo>
                    <a:pt x="3063" y="1574"/>
                  </a:lnTo>
                  <a:lnTo>
                    <a:pt x="3002" y="1541"/>
                  </a:lnTo>
                  <a:lnTo>
                    <a:pt x="2943" y="1508"/>
                  </a:lnTo>
                  <a:lnTo>
                    <a:pt x="2885" y="1473"/>
                  </a:lnTo>
                  <a:lnTo>
                    <a:pt x="2827" y="1435"/>
                  </a:lnTo>
                  <a:lnTo>
                    <a:pt x="2772" y="1396"/>
                  </a:lnTo>
                  <a:lnTo>
                    <a:pt x="2717" y="1355"/>
                  </a:lnTo>
                  <a:lnTo>
                    <a:pt x="2664" y="1313"/>
                  </a:lnTo>
                  <a:lnTo>
                    <a:pt x="2612" y="1270"/>
                  </a:lnTo>
                  <a:lnTo>
                    <a:pt x="2562" y="1224"/>
                  </a:lnTo>
                  <a:lnTo>
                    <a:pt x="2513" y="1177"/>
                  </a:lnTo>
                  <a:lnTo>
                    <a:pt x="2465" y="1130"/>
                  </a:lnTo>
                  <a:lnTo>
                    <a:pt x="2419" y="1080"/>
                  </a:lnTo>
                  <a:lnTo>
                    <a:pt x="2374" y="1029"/>
                  </a:lnTo>
                  <a:lnTo>
                    <a:pt x="2331" y="976"/>
                  </a:lnTo>
                  <a:lnTo>
                    <a:pt x="2289" y="922"/>
                  </a:lnTo>
                  <a:lnTo>
                    <a:pt x="2249" y="868"/>
                  </a:lnTo>
                  <a:lnTo>
                    <a:pt x="2210" y="811"/>
                  </a:lnTo>
                  <a:lnTo>
                    <a:pt x="2188" y="777"/>
                  </a:lnTo>
                  <a:lnTo>
                    <a:pt x="2167" y="740"/>
                  </a:lnTo>
                  <a:lnTo>
                    <a:pt x="2146" y="702"/>
                  </a:lnTo>
                  <a:lnTo>
                    <a:pt x="2126" y="662"/>
                  </a:lnTo>
                  <a:lnTo>
                    <a:pt x="2106" y="620"/>
                  </a:lnTo>
                  <a:lnTo>
                    <a:pt x="2088" y="578"/>
                  </a:lnTo>
                  <a:lnTo>
                    <a:pt x="2070" y="534"/>
                  </a:lnTo>
                  <a:lnTo>
                    <a:pt x="2053" y="487"/>
                  </a:lnTo>
                  <a:lnTo>
                    <a:pt x="435" y="487"/>
                  </a:lnTo>
                  <a:lnTo>
                    <a:pt x="358" y="441"/>
                  </a:lnTo>
                  <a:lnTo>
                    <a:pt x="289" y="396"/>
                  </a:lnTo>
                  <a:lnTo>
                    <a:pt x="229" y="350"/>
                  </a:lnTo>
                  <a:lnTo>
                    <a:pt x="176" y="308"/>
                  </a:lnTo>
                  <a:lnTo>
                    <a:pt x="132" y="268"/>
                  </a:lnTo>
                  <a:lnTo>
                    <a:pt x="96" y="233"/>
                  </a:lnTo>
                  <a:lnTo>
                    <a:pt x="70" y="203"/>
                  </a:lnTo>
                  <a:lnTo>
                    <a:pt x="51" y="181"/>
                  </a:lnTo>
                  <a:lnTo>
                    <a:pt x="25" y="145"/>
                  </a:lnTo>
                  <a:lnTo>
                    <a:pt x="14" y="126"/>
                  </a:lnTo>
                  <a:lnTo>
                    <a:pt x="5" y="106"/>
                  </a:lnTo>
                  <a:lnTo>
                    <a:pt x="2" y="96"/>
                  </a:lnTo>
                  <a:lnTo>
                    <a:pt x="0" y="85"/>
                  </a:lnTo>
                  <a:lnTo>
                    <a:pt x="0" y="75"/>
                  </a:lnTo>
                  <a:lnTo>
                    <a:pt x="2" y="65"/>
                  </a:lnTo>
                  <a:lnTo>
                    <a:pt x="5" y="54"/>
                  </a:lnTo>
                  <a:lnTo>
                    <a:pt x="12" y="44"/>
                  </a:lnTo>
                  <a:lnTo>
                    <a:pt x="20" y="33"/>
                  </a:lnTo>
                  <a:lnTo>
                    <a:pt x="31" y="23"/>
                  </a:lnTo>
                  <a:lnTo>
                    <a:pt x="50" y="7"/>
                  </a:lnTo>
                  <a:lnTo>
                    <a:pt x="62" y="1"/>
                  </a:lnTo>
                  <a:lnTo>
                    <a:pt x="70" y="0"/>
                  </a:lnTo>
                  <a:lnTo>
                    <a:pt x="76" y="3"/>
                  </a:lnTo>
                  <a:lnTo>
                    <a:pt x="81" y="9"/>
                  </a:lnTo>
                  <a:lnTo>
                    <a:pt x="87" y="14"/>
                  </a:lnTo>
                  <a:lnTo>
                    <a:pt x="97" y="20"/>
                  </a:lnTo>
                  <a:lnTo>
                    <a:pt x="113" y="21"/>
                  </a:lnTo>
                  <a:lnTo>
                    <a:pt x="2042" y="21"/>
                  </a:lnTo>
                  <a:lnTo>
                    <a:pt x="2040" y="75"/>
                  </a:lnTo>
                  <a:lnTo>
                    <a:pt x="112" y="7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5" name="Freeform 69"/>
            <p:cNvSpPr>
              <a:spLocks noEditPoints="1"/>
            </p:cNvSpPr>
            <p:nvPr/>
          </p:nvSpPr>
          <p:spPr bwMode="auto">
            <a:xfrm>
              <a:off x="240" y="351"/>
              <a:ext cx="1296" cy="546"/>
            </a:xfrm>
            <a:custGeom>
              <a:avLst/>
              <a:gdLst>
                <a:gd name="T0" fmla="*/ 6834 w 10368"/>
                <a:gd name="T1" fmla="*/ 816 h 4367"/>
                <a:gd name="T2" fmla="*/ 5985 w 10368"/>
                <a:gd name="T3" fmla="*/ 214 h 4367"/>
                <a:gd name="T4" fmla="*/ 4907 w 10368"/>
                <a:gd name="T5" fmla="*/ 80 h 4367"/>
                <a:gd name="T6" fmla="*/ 3922 w 10368"/>
                <a:gd name="T7" fmla="*/ 466 h 4367"/>
                <a:gd name="T8" fmla="*/ 3243 w 10368"/>
                <a:gd name="T9" fmla="*/ 1249 h 4367"/>
                <a:gd name="T10" fmla="*/ 3712 w 10368"/>
                <a:gd name="T11" fmla="*/ 1301 h 4367"/>
                <a:gd name="T12" fmla="*/ 4276 w 10368"/>
                <a:gd name="T13" fmla="*/ 753 h 4367"/>
                <a:gd name="T14" fmla="*/ 5044 w 10368"/>
                <a:gd name="T15" fmla="*/ 504 h 4367"/>
                <a:gd name="T16" fmla="*/ 5856 w 10368"/>
                <a:gd name="T17" fmla="*/ 632 h 4367"/>
                <a:gd name="T18" fmla="*/ 6498 w 10368"/>
                <a:gd name="T19" fmla="*/ 1092 h 4367"/>
                <a:gd name="T20" fmla="*/ 3436 w 10368"/>
                <a:gd name="T21" fmla="*/ 2344 h 4367"/>
                <a:gd name="T22" fmla="*/ 3282 w 10368"/>
                <a:gd name="T23" fmla="*/ 2711 h 4367"/>
                <a:gd name="T24" fmla="*/ 3508 w 10368"/>
                <a:gd name="T25" fmla="*/ 3443 h 4367"/>
                <a:gd name="T26" fmla="*/ 4038 w 10368"/>
                <a:gd name="T27" fmla="*/ 3962 h 4367"/>
                <a:gd name="T28" fmla="*/ 4729 w 10368"/>
                <a:gd name="T29" fmla="*/ 4263 h 4367"/>
                <a:gd name="T30" fmla="*/ 5513 w 10368"/>
                <a:gd name="T31" fmla="*/ 4287 h 4367"/>
                <a:gd name="T32" fmla="*/ 6226 w 10368"/>
                <a:gd name="T33" fmla="*/ 4030 h 4367"/>
                <a:gd name="T34" fmla="*/ 6788 w 10368"/>
                <a:gd name="T35" fmla="*/ 3542 h 4367"/>
                <a:gd name="T36" fmla="*/ 7092 w 10368"/>
                <a:gd name="T37" fmla="*/ 2813 h 4367"/>
                <a:gd name="T38" fmla="*/ 6976 w 10368"/>
                <a:gd name="T39" fmla="*/ 2400 h 4367"/>
                <a:gd name="T40" fmla="*/ 6697 w 10368"/>
                <a:gd name="T41" fmla="*/ 3140 h 4367"/>
                <a:gd name="T42" fmla="*/ 5996 w 10368"/>
                <a:gd name="T43" fmla="*/ 3807 h 4367"/>
                <a:gd name="T44" fmla="*/ 5011 w 10368"/>
                <a:gd name="T45" fmla="*/ 3996 h 4367"/>
                <a:gd name="T46" fmla="*/ 4100 w 10368"/>
                <a:gd name="T47" fmla="*/ 3628 h 4367"/>
                <a:gd name="T48" fmla="*/ 3535 w 10368"/>
                <a:gd name="T49" fmla="*/ 2841 h 4367"/>
                <a:gd name="T50" fmla="*/ 3534 w 10368"/>
                <a:gd name="T51" fmla="*/ 2617 h 4367"/>
                <a:gd name="T52" fmla="*/ 4000 w 10368"/>
                <a:gd name="T53" fmla="*/ 3457 h 4367"/>
                <a:gd name="T54" fmla="*/ 4848 w 10368"/>
                <a:gd name="T55" fmla="*/ 3910 h 4367"/>
                <a:gd name="T56" fmla="*/ 5837 w 10368"/>
                <a:gd name="T57" fmla="*/ 3813 h 4367"/>
                <a:gd name="T58" fmla="*/ 6578 w 10368"/>
                <a:gd name="T59" fmla="*/ 3212 h 4367"/>
                <a:gd name="T60" fmla="*/ 6875 w 10368"/>
                <a:gd name="T61" fmla="*/ 2280 h 4367"/>
                <a:gd name="T62" fmla="*/ 6688 w 10368"/>
                <a:gd name="T63" fmla="*/ 1826 h 4367"/>
                <a:gd name="T64" fmla="*/ 6411 w 10368"/>
                <a:gd name="T65" fmla="*/ 1087 h 4367"/>
                <a:gd name="T66" fmla="*/ 5773 w 10368"/>
                <a:gd name="T67" fmla="*/ 666 h 4367"/>
                <a:gd name="T68" fmla="*/ 4981 w 10368"/>
                <a:gd name="T69" fmla="*/ 573 h 4367"/>
                <a:gd name="T70" fmla="*/ 4252 w 10368"/>
                <a:gd name="T71" fmla="*/ 842 h 4367"/>
                <a:gd name="T72" fmla="*/ 3728 w 10368"/>
                <a:gd name="T73" fmla="*/ 1394 h 4367"/>
                <a:gd name="T74" fmla="*/ 3672 w 10368"/>
                <a:gd name="T75" fmla="*/ 2153 h 4367"/>
                <a:gd name="T76" fmla="*/ 10224 w 10368"/>
                <a:gd name="T77" fmla="*/ 1768 h 4367"/>
                <a:gd name="T78" fmla="*/ 10280 w 10368"/>
                <a:gd name="T79" fmla="*/ 1714 h 4367"/>
                <a:gd name="T80" fmla="*/ 6936 w 10368"/>
                <a:gd name="T81" fmla="*/ 2252 h 4367"/>
                <a:gd name="T82" fmla="*/ 7143 w 10368"/>
                <a:gd name="T83" fmla="*/ 2809 h 4367"/>
                <a:gd name="T84" fmla="*/ 6985 w 10368"/>
                <a:gd name="T85" fmla="*/ 3350 h 4367"/>
                <a:gd name="T86" fmla="*/ 6516 w 10368"/>
                <a:gd name="T87" fmla="*/ 3893 h 4367"/>
                <a:gd name="T88" fmla="*/ 5842 w 10368"/>
                <a:gd name="T89" fmla="*/ 4263 h 4367"/>
                <a:gd name="T90" fmla="*/ 5048 w 10368"/>
                <a:gd name="T91" fmla="*/ 4363 h 4367"/>
                <a:gd name="T92" fmla="*/ 4286 w 10368"/>
                <a:gd name="T93" fmla="*/ 4166 h 4367"/>
                <a:gd name="T94" fmla="*/ 3667 w 10368"/>
                <a:gd name="T95" fmla="*/ 3720 h 4367"/>
                <a:gd name="T96" fmla="*/ 3308 w 10368"/>
                <a:gd name="T97" fmla="*/ 3188 h 4367"/>
                <a:gd name="T98" fmla="*/ 3242 w 10368"/>
                <a:gd name="T99" fmla="*/ 2611 h 4367"/>
                <a:gd name="T100" fmla="*/ 3630 w 10368"/>
                <a:gd name="T101" fmla="*/ 2108 h 4367"/>
                <a:gd name="T102" fmla="*/ 77 w 10368"/>
                <a:gd name="T103" fmla="*/ 1729 h 4367"/>
                <a:gd name="T104" fmla="*/ 3556 w 10368"/>
                <a:gd name="T105" fmla="*/ 2062 h 4367"/>
                <a:gd name="T106" fmla="*/ 132 w 10368"/>
                <a:gd name="T107" fmla="*/ 1906 h 4367"/>
                <a:gd name="T108" fmla="*/ 11 w 10368"/>
                <a:gd name="T109" fmla="*/ 1682 h 4367"/>
                <a:gd name="T110" fmla="*/ 3043 w 10368"/>
                <a:gd name="T111" fmla="*/ 1571 h 4367"/>
                <a:gd name="T112" fmla="*/ 3605 w 10368"/>
                <a:gd name="T113" fmla="*/ 652 h 4367"/>
                <a:gd name="T114" fmla="*/ 4532 w 10368"/>
                <a:gd name="T115" fmla="*/ 97 h 4367"/>
                <a:gd name="T116" fmla="*/ 5659 w 10368"/>
                <a:gd name="T117" fmla="*/ 50 h 4367"/>
                <a:gd name="T118" fmla="*/ 6632 w 10368"/>
                <a:gd name="T119" fmla="*/ 530 h 4367"/>
                <a:gd name="T120" fmla="*/ 7265 w 10368"/>
                <a:gd name="T121" fmla="*/ 1399 h 4367"/>
                <a:gd name="T122" fmla="*/ 10338 w 10368"/>
                <a:gd name="T123" fmla="*/ 1661 h 4367"/>
                <a:gd name="T124" fmla="*/ 10271 w 10368"/>
                <a:gd name="T125" fmla="*/ 1872 h 436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368"/>
                <a:gd name="T190" fmla="*/ 0 h 4367"/>
                <a:gd name="T191" fmla="*/ 10368 w 10368"/>
                <a:gd name="T192" fmla="*/ 4367 h 436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368" h="4367">
                  <a:moveTo>
                    <a:pt x="7289" y="1660"/>
                  </a:moveTo>
                  <a:lnTo>
                    <a:pt x="7264" y="1574"/>
                  </a:lnTo>
                  <a:lnTo>
                    <a:pt x="7234" y="1491"/>
                  </a:lnTo>
                  <a:lnTo>
                    <a:pt x="7202" y="1408"/>
                  </a:lnTo>
                  <a:lnTo>
                    <a:pt x="7166" y="1328"/>
                  </a:lnTo>
                  <a:lnTo>
                    <a:pt x="7127" y="1249"/>
                  </a:lnTo>
                  <a:lnTo>
                    <a:pt x="7086" y="1172"/>
                  </a:lnTo>
                  <a:lnTo>
                    <a:pt x="7041" y="1096"/>
                  </a:lnTo>
                  <a:lnTo>
                    <a:pt x="6993" y="1023"/>
                  </a:lnTo>
                  <a:lnTo>
                    <a:pt x="6943" y="952"/>
                  </a:lnTo>
                  <a:lnTo>
                    <a:pt x="6890" y="883"/>
                  </a:lnTo>
                  <a:lnTo>
                    <a:pt x="6834" y="816"/>
                  </a:lnTo>
                  <a:lnTo>
                    <a:pt x="6775" y="751"/>
                  </a:lnTo>
                  <a:lnTo>
                    <a:pt x="6714" y="689"/>
                  </a:lnTo>
                  <a:lnTo>
                    <a:pt x="6651" y="629"/>
                  </a:lnTo>
                  <a:lnTo>
                    <a:pt x="6586" y="572"/>
                  </a:lnTo>
                  <a:lnTo>
                    <a:pt x="6518" y="517"/>
                  </a:lnTo>
                  <a:lnTo>
                    <a:pt x="6448" y="466"/>
                  </a:lnTo>
                  <a:lnTo>
                    <a:pt x="6376" y="416"/>
                  </a:lnTo>
                  <a:lnTo>
                    <a:pt x="6301" y="369"/>
                  </a:lnTo>
                  <a:lnTo>
                    <a:pt x="6225" y="326"/>
                  </a:lnTo>
                  <a:lnTo>
                    <a:pt x="6147" y="286"/>
                  </a:lnTo>
                  <a:lnTo>
                    <a:pt x="6067" y="248"/>
                  </a:lnTo>
                  <a:lnTo>
                    <a:pt x="5985" y="214"/>
                  </a:lnTo>
                  <a:lnTo>
                    <a:pt x="5902" y="183"/>
                  </a:lnTo>
                  <a:lnTo>
                    <a:pt x="5816" y="156"/>
                  </a:lnTo>
                  <a:lnTo>
                    <a:pt x="5731" y="131"/>
                  </a:lnTo>
                  <a:lnTo>
                    <a:pt x="5642" y="110"/>
                  </a:lnTo>
                  <a:lnTo>
                    <a:pt x="5553" y="94"/>
                  </a:lnTo>
                  <a:lnTo>
                    <a:pt x="5463" y="80"/>
                  </a:lnTo>
                  <a:lnTo>
                    <a:pt x="5371" y="70"/>
                  </a:lnTo>
                  <a:lnTo>
                    <a:pt x="5279" y="65"/>
                  </a:lnTo>
                  <a:lnTo>
                    <a:pt x="5185" y="63"/>
                  </a:lnTo>
                  <a:lnTo>
                    <a:pt x="5091" y="65"/>
                  </a:lnTo>
                  <a:lnTo>
                    <a:pt x="4998" y="70"/>
                  </a:lnTo>
                  <a:lnTo>
                    <a:pt x="4907" y="80"/>
                  </a:lnTo>
                  <a:lnTo>
                    <a:pt x="4816" y="94"/>
                  </a:lnTo>
                  <a:lnTo>
                    <a:pt x="4727" y="110"/>
                  </a:lnTo>
                  <a:lnTo>
                    <a:pt x="4639" y="131"/>
                  </a:lnTo>
                  <a:lnTo>
                    <a:pt x="4553" y="156"/>
                  </a:lnTo>
                  <a:lnTo>
                    <a:pt x="4468" y="183"/>
                  </a:lnTo>
                  <a:lnTo>
                    <a:pt x="4385" y="214"/>
                  </a:lnTo>
                  <a:lnTo>
                    <a:pt x="4303" y="248"/>
                  </a:lnTo>
                  <a:lnTo>
                    <a:pt x="4223" y="286"/>
                  </a:lnTo>
                  <a:lnTo>
                    <a:pt x="4145" y="326"/>
                  </a:lnTo>
                  <a:lnTo>
                    <a:pt x="4069" y="369"/>
                  </a:lnTo>
                  <a:lnTo>
                    <a:pt x="3994" y="416"/>
                  </a:lnTo>
                  <a:lnTo>
                    <a:pt x="3922" y="466"/>
                  </a:lnTo>
                  <a:lnTo>
                    <a:pt x="3852" y="517"/>
                  </a:lnTo>
                  <a:lnTo>
                    <a:pt x="3785" y="572"/>
                  </a:lnTo>
                  <a:lnTo>
                    <a:pt x="3719" y="629"/>
                  </a:lnTo>
                  <a:lnTo>
                    <a:pt x="3655" y="689"/>
                  </a:lnTo>
                  <a:lnTo>
                    <a:pt x="3595" y="751"/>
                  </a:lnTo>
                  <a:lnTo>
                    <a:pt x="3536" y="816"/>
                  </a:lnTo>
                  <a:lnTo>
                    <a:pt x="3480" y="883"/>
                  </a:lnTo>
                  <a:lnTo>
                    <a:pt x="3427" y="952"/>
                  </a:lnTo>
                  <a:lnTo>
                    <a:pt x="3377" y="1023"/>
                  </a:lnTo>
                  <a:lnTo>
                    <a:pt x="3329" y="1096"/>
                  </a:lnTo>
                  <a:lnTo>
                    <a:pt x="3284" y="1172"/>
                  </a:lnTo>
                  <a:lnTo>
                    <a:pt x="3243" y="1249"/>
                  </a:lnTo>
                  <a:lnTo>
                    <a:pt x="3204" y="1328"/>
                  </a:lnTo>
                  <a:lnTo>
                    <a:pt x="3168" y="1408"/>
                  </a:lnTo>
                  <a:lnTo>
                    <a:pt x="3136" y="1491"/>
                  </a:lnTo>
                  <a:lnTo>
                    <a:pt x="3107" y="1574"/>
                  </a:lnTo>
                  <a:lnTo>
                    <a:pt x="3082" y="1660"/>
                  </a:lnTo>
                  <a:lnTo>
                    <a:pt x="3535" y="1660"/>
                  </a:lnTo>
                  <a:lnTo>
                    <a:pt x="3559" y="1597"/>
                  </a:lnTo>
                  <a:lnTo>
                    <a:pt x="3586" y="1536"/>
                  </a:lnTo>
                  <a:lnTo>
                    <a:pt x="3614" y="1475"/>
                  </a:lnTo>
                  <a:lnTo>
                    <a:pt x="3645" y="1416"/>
                  </a:lnTo>
                  <a:lnTo>
                    <a:pt x="3678" y="1358"/>
                  </a:lnTo>
                  <a:lnTo>
                    <a:pt x="3712" y="1301"/>
                  </a:lnTo>
                  <a:lnTo>
                    <a:pt x="3750" y="1247"/>
                  </a:lnTo>
                  <a:lnTo>
                    <a:pt x="3789" y="1194"/>
                  </a:lnTo>
                  <a:lnTo>
                    <a:pt x="3830" y="1142"/>
                  </a:lnTo>
                  <a:lnTo>
                    <a:pt x="3872" y="1090"/>
                  </a:lnTo>
                  <a:lnTo>
                    <a:pt x="3917" y="1043"/>
                  </a:lnTo>
                  <a:lnTo>
                    <a:pt x="3963" y="995"/>
                  </a:lnTo>
                  <a:lnTo>
                    <a:pt x="4012" y="951"/>
                  </a:lnTo>
                  <a:lnTo>
                    <a:pt x="4062" y="907"/>
                  </a:lnTo>
                  <a:lnTo>
                    <a:pt x="4113" y="865"/>
                  </a:lnTo>
                  <a:lnTo>
                    <a:pt x="4167" y="826"/>
                  </a:lnTo>
                  <a:lnTo>
                    <a:pt x="4221" y="789"/>
                  </a:lnTo>
                  <a:lnTo>
                    <a:pt x="4276" y="753"/>
                  </a:lnTo>
                  <a:lnTo>
                    <a:pt x="4334" y="720"/>
                  </a:lnTo>
                  <a:lnTo>
                    <a:pt x="4393" y="689"/>
                  </a:lnTo>
                  <a:lnTo>
                    <a:pt x="4453" y="659"/>
                  </a:lnTo>
                  <a:lnTo>
                    <a:pt x="4515" y="632"/>
                  </a:lnTo>
                  <a:lnTo>
                    <a:pt x="4577" y="608"/>
                  </a:lnTo>
                  <a:lnTo>
                    <a:pt x="4641" y="585"/>
                  </a:lnTo>
                  <a:lnTo>
                    <a:pt x="4706" y="565"/>
                  </a:lnTo>
                  <a:lnTo>
                    <a:pt x="4772" y="549"/>
                  </a:lnTo>
                  <a:lnTo>
                    <a:pt x="4838" y="533"/>
                  </a:lnTo>
                  <a:lnTo>
                    <a:pt x="4906" y="521"/>
                  </a:lnTo>
                  <a:lnTo>
                    <a:pt x="4975" y="512"/>
                  </a:lnTo>
                  <a:lnTo>
                    <a:pt x="5044" y="504"/>
                  </a:lnTo>
                  <a:lnTo>
                    <a:pt x="5114" y="501"/>
                  </a:lnTo>
                  <a:lnTo>
                    <a:pt x="5185" y="499"/>
                  </a:lnTo>
                  <a:lnTo>
                    <a:pt x="5256" y="501"/>
                  </a:lnTo>
                  <a:lnTo>
                    <a:pt x="5327" y="504"/>
                  </a:lnTo>
                  <a:lnTo>
                    <a:pt x="5395" y="512"/>
                  </a:lnTo>
                  <a:lnTo>
                    <a:pt x="5464" y="521"/>
                  </a:lnTo>
                  <a:lnTo>
                    <a:pt x="5532" y="533"/>
                  </a:lnTo>
                  <a:lnTo>
                    <a:pt x="5599" y="549"/>
                  </a:lnTo>
                  <a:lnTo>
                    <a:pt x="5665" y="565"/>
                  </a:lnTo>
                  <a:lnTo>
                    <a:pt x="5730" y="585"/>
                  </a:lnTo>
                  <a:lnTo>
                    <a:pt x="5793" y="608"/>
                  </a:lnTo>
                  <a:lnTo>
                    <a:pt x="5856" y="632"/>
                  </a:lnTo>
                  <a:lnTo>
                    <a:pt x="5917" y="659"/>
                  </a:lnTo>
                  <a:lnTo>
                    <a:pt x="5977" y="689"/>
                  </a:lnTo>
                  <a:lnTo>
                    <a:pt x="6036" y="720"/>
                  </a:lnTo>
                  <a:lnTo>
                    <a:pt x="6094" y="753"/>
                  </a:lnTo>
                  <a:lnTo>
                    <a:pt x="6149" y="789"/>
                  </a:lnTo>
                  <a:lnTo>
                    <a:pt x="6205" y="826"/>
                  </a:lnTo>
                  <a:lnTo>
                    <a:pt x="6257" y="865"/>
                  </a:lnTo>
                  <a:lnTo>
                    <a:pt x="6309" y="907"/>
                  </a:lnTo>
                  <a:lnTo>
                    <a:pt x="6359" y="951"/>
                  </a:lnTo>
                  <a:lnTo>
                    <a:pt x="6407" y="995"/>
                  </a:lnTo>
                  <a:lnTo>
                    <a:pt x="6453" y="1043"/>
                  </a:lnTo>
                  <a:lnTo>
                    <a:pt x="6498" y="1092"/>
                  </a:lnTo>
                  <a:lnTo>
                    <a:pt x="6541" y="1142"/>
                  </a:lnTo>
                  <a:lnTo>
                    <a:pt x="6582" y="1194"/>
                  </a:lnTo>
                  <a:lnTo>
                    <a:pt x="6621" y="1247"/>
                  </a:lnTo>
                  <a:lnTo>
                    <a:pt x="6658" y="1301"/>
                  </a:lnTo>
                  <a:lnTo>
                    <a:pt x="6692" y="1358"/>
                  </a:lnTo>
                  <a:lnTo>
                    <a:pt x="6725" y="1416"/>
                  </a:lnTo>
                  <a:lnTo>
                    <a:pt x="6757" y="1475"/>
                  </a:lnTo>
                  <a:lnTo>
                    <a:pt x="6784" y="1536"/>
                  </a:lnTo>
                  <a:lnTo>
                    <a:pt x="6811" y="1597"/>
                  </a:lnTo>
                  <a:lnTo>
                    <a:pt x="6834" y="1660"/>
                  </a:lnTo>
                  <a:lnTo>
                    <a:pt x="7289" y="1660"/>
                  </a:lnTo>
                  <a:close/>
                  <a:moveTo>
                    <a:pt x="3436" y="2344"/>
                  </a:moveTo>
                  <a:lnTo>
                    <a:pt x="3414" y="2371"/>
                  </a:lnTo>
                  <a:lnTo>
                    <a:pt x="3394" y="2399"/>
                  </a:lnTo>
                  <a:lnTo>
                    <a:pt x="3376" y="2428"/>
                  </a:lnTo>
                  <a:lnTo>
                    <a:pt x="3359" y="2458"/>
                  </a:lnTo>
                  <a:lnTo>
                    <a:pt x="3344" y="2488"/>
                  </a:lnTo>
                  <a:lnTo>
                    <a:pt x="3331" y="2518"/>
                  </a:lnTo>
                  <a:lnTo>
                    <a:pt x="3318" y="2549"/>
                  </a:lnTo>
                  <a:lnTo>
                    <a:pt x="3308" y="2581"/>
                  </a:lnTo>
                  <a:lnTo>
                    <a:pt x="3299" y="2613"/>
                  </a:lnTo>
                  <a:lnTo>
                    <a:pt x="3293" y="2646"/>
                  </a:lnTo>
                  <a:lnTo>
                    <a:pt x="3286" y="2679"/>
                  </a:lnTo>
                  <a:lnTo>
                    <a:pt x="3282" y="2711"/>
                  </a:lnTo>
                  <a:lnTo>
                    <a:pt x="3279" y="2746"/>
                  </a:lnTo>
                  <a:lnTo>
                    <a:pt x="3277" y="2779"/>
                  </a:lnTo>
                  <a:lnTo>
                    <a:pt x="3278" y="2847"/>
                  </a:lnTo>
                  <a:lnTo>
                    <a:pt x="3286" y="2915"/>
                  </a:lnTo>
                  <a:lnTo>
                    <a:pt x="3297" y="2984"/>
                  </a:lnTo>
                  <a:lnTo>
                    <a:pt x="3315" y="3054"/>
                  </a:lnTo>
                  <a:lnTo>
                    <a:pt x="3337" y="3123"/>
                  </a:lnTo>
                  <a:lnTo>
                    <a:pt x="3364" y="3192"/>
                  </a:lnTo>
                  <a:lnTo>
                    <a:pt x="3396" y="3259"/>
                  </a:lnTo>
                  <a:lnTo>
                    <a:pt x="3432" y="3326"/>
                  </a:lnTo>
                  <a:lnTo>
                    <a:pt x="3473" y="3390"/>
                  </a:lnTo>
                  <a:lnTo>
                    <a:pt x="3508" y="3443"/>
                  </a:lnTo>
                  <a:lnTo>
                    <a:pt x="3545" y="3493"/>
                  </a:lnTo>
                  <a:lnTo>
                    <a:pt x="3583" y="3542"/>
                  </a:lnTo>
                  <a:lnTo>
                    <a:pt x="3623" y="3590"/>
                  </a:lnTo>
                  <a:lnTo>
                    <a:pt x="3664" y="3637"/>
                  </a:lnTo>
                  <a:lnTo>
                    <a:pt x="3706" y="3682"/>
                  </a:lnTo>
                  <a:lnTo>
                    <a:pt x="3749" y="3727"/>
                  </a:lnTo>
                  <a:lnTo>
                    <a:pt x="3795" y="3769"/>
                  </a:lnTo>
                  <a:lnTo>
                    <a:pt x="3841" y="3811"/>
                  </a:lnTo>
                  <a:lnTo>
                    <a:pt x="3889" y="3851"/>
                  </a:lnTo>
                  <a:lnTo>
                    <a:pt x="3937" y="3890"/>
                  </a:lnTo>
                  <a:lnTo>
                    <a:pt x="3987" y="3927"/>
                  </a:lnTo>
                  <a:lnTo>
                    <a:pt x="4038" y="3962"/>
                  </a:lnTo>
                  <a:lnTo>
                    <a:pt x="4091" y="3996"/>
                  </a:lnTo>
                  <a:lnTo>
                    <a:pt x="4144" y="4030"/>
                  </a:lnTo>
                  <a:lnTo>
                    <a:pt x="4198" y="4061"/>
                  </a:lnTo>
                  <a:lnTo>
                    <a:pt x="4253" y="4090"/>
                  </a:lnTo>
                  <a:lnTo>
                    <a:pt x="4310" y="4117"/>
                  </a:lnTo>
                  <a:lnTo>
                    <a:pt x="4367" y="4144"/>
                  </a:lnTo>
                  <a:lnTo>
                    <a:pt x="4425" y="4167"/>
                  </a:lnTo>
                  <a:lnTo>
                    <a:pt x="4484" y="4191"/>
                  </a:lnTo>
                  <a:lnTo>
                    <a:pt x="4545" y="4211"/>
                  </a:lnTo>
                  <a:lnTo>
                    <a:pt x="4605" y="4231"/>
                  </a:lnTo>
                  <a:lnTo>
                    <a:pt x="4667" y="4247"/>
                  </a:lnTo>
                  <a:lnTo>
                    <a:pt x="4729" y="4263"/>
                  </a:lnTo>
                  <a:lnTo>
                    <a:pt x="4793" y="4276"/>
                  </a:lnTo>
                  <a:lnTo>
                    <a:pt x="4856" y="4287"/>
                  </a:lnTo>
                  <a:lnTo>
                    <a:pt x="4920" y="4296"/>
                  </a:lnTo>
                  <a:lnTo>
                    <a:pt x="4986" y="4304"/>
                  </a:lnTo>
                  <a:lnTo>
                    <a:pt x="5051" y="4310"/>
                  </a:lnTo>
                  <a:lnTo>
                    <a:pt x="5118" y="4312"/>
                  </a:lnTo>
                  <a:lnTo>
                    <a:pt x="5185" y="4313"/>
                  </a:lnTo>
                  <a:lnTo>
                    <a:pt x="5252" y="4312"/>
                  </a:lnTo>
                  <a:lnTo>
                    <a:pt x="5318" y="4310"/>
                  </a:lnTo>
                  <a:lnTo>
                    <a:pt x="5383" y="4304"/>
                  </a:lnTo>
                  <a:lnTo>
                    <a:pt x="5449" y="4296"/>
                  </a:lnTo>
                  <a:lnTo>
                    <a:pt x="5513" y="4287"/>
                  </a:lnTo>
                  <a:lnTo>
                    <a:pt x="5578" y="4276"/>
                  </a:lnTo>
                  <a:lnTo>
                    <a:pt x="5641" y="4263"/>
                  </a:lnTo>
                  <a:lnTo>
                    <a:pt x="5703" y="4247"/>
                  </a:lnTo>
                  <a:lnTo>
                    <a:pt x="5764" y="4231"/>
                  </a:lnTo>
                  <a:lnTo>
                    <a:pt x="5825" y="4211"/>
                  </a:lnTo>
                  <a:lnTo>
                    <a:pt x="5885" y="4191"/>
                  </a:lnTo>
                  <a:lnTo>
                    <a:pt x="5944" y="4167"/>
                  </a:lnTo>
                  <a:lnTo>
                    <a:pt x="6003" y="4144"/>
                  </a:lnTo>
                  <a:lnTo>
                    <a:pt x="6059" y="4117"/>
                  </a:lnTo>
                  <a:lnTo>
                    <a:pt x="6116" y="4090"/>
                  </a:lnTo>
                  <a:lnTo>
                    <a:pt x="6172" y="4061"/>
                  </a:lnTo>
                  <a:lnTo>
                    <a:pt x="6226" y="4030"/>
                  </a:lnTo>
                  <a:lnTo>
                    <a:pt x="6279" y="3996"/>
                  </a:lnTo>
                  <a:lnTo>
                    <a:pt x="6331" y="3962"/>
                  </a:lnTo>
                  <a:lnTo>
                    <a:pt x="6382" y="3927"/>
                  </a:lnTo>
                  <a:lnTo>
                    <a:pt x="6432" y="3890"/>
                  </a:lnTo>
                  <a:lnTo>
                    <a:pt x="6481" y="3851"/>
                  </a:lnTo>
                  <a:lnTo>
                    <a:pt x="6529" y="3811"/>
                  </a:lnTo>
                  <a:lnTo>
                    <a:pt x="6576" y="3769"/>
                  </a:lnTo>
                  <a:lnTo>
                    <a:pt x="6620" y="3727"/>
                  </a:lnTo>
                  <a:lnTo>
                    <a:pt x="6664" y="3682"/>
                  </a:lnTo>
                  <a:lnTo>
                    <a:pt x="6707" y="3637"/>
                  </a:lnTo>
                  <a:lnTo>
                    <a:pt x="6748" y="3590"/>
                  </a:lnTo>
                  <a:lnTo>
                    <a:pt x="6788" y="3542"/>
                  </a:lnTo>
                  <a:lnTo>
                    <a:pt x="6825" y="3493"/>
                  </a:lnTo>
                  <a:lnTo>
                    <a:pt x="6862" y="3443"/>
                  </a:lnTo>
                  <a:lnTo>
                    <a:pt x="6898" y="3390"/>
                  </a:lnTo>
                  <a:lnTo>
                    <a:pt x="6938" y="3326"/>
                  </a:lnTo>
                  <a:lnTo>
                    <a:pt x="6974" y="3259"/>
                  </a:lnTo>
                  <a:lnTo>
                    <a:pt x="7006" y="3192"/>
                  </a:lnTo>
                  <a:lnTo>
                    <a:pt x="7033" y="3123"/>
                  </a:lnTo>
                  <a:lnTo>
                    <a:pt x="7055" y="3054"/>
                  </a:lnTo>
                  <a:lnTo>
                    <a:pt x="7072" y="2985"/>
                  </a:lnTo>
                  <a:lnTo>
                    <a:pt x="7084" y="2915"/>
                  </a:lnTo>
                  <a:lnTo>
                    <a:pt x="7091" y="2847"/>
                  </a:lnTo>
                  <a:lnTo>
                    <a:pt x="7092" y="2813"/>
                  </a:lnTo>
                  <a:lnTo>
                    <a:pt x="7092" y="2779"/>
                  </a:lnTo>
                  <a:lnTo>
                    <a:pt x="7087" y="2712"/>
                  </a:lnTo>
                  <a:lnTo>
                    <a:pt x="7083" y="2679"/>
                  </a:lnTo>
                  <a:lnTo>
                    <a:pt x="7077" y="2646"/>
                  </a:lnTo>
                  <a:lnTo>
                    <a:pt x="7071" y="2613"/>
                  </a:lnTo>
                  <a:lnTo>
                    <a:pt x="7062" y="2581"/>
                  </a:lnTo>
                  <a:lnTo>
                    <a:pt x="7051" y="2550"/>
                  </a:lnTo>
                  <a:lnTo>
                    <a:pt x="7040" y="2519"/>
                  </a:lnTo>
                  <a:lnTo>
                    <a:pt x="7026" y="2488"/>
                  </a:lnTo>
                  <a:lnTo>
                    <a:pt x="7011" y="2458"/>
                  </a:lnTo>
                  <a:lnTo>
                    <a:pt x="6994" y="2429"/>
                  </a:lnTo>
                  <a:lnTo>
                    <a:pt x="6976" y="2400"/>
                  </a:lnTo>
                  <a:lnTo>
                    <a:pt x="6956" y="2371"/>
                  </a:lnTo>
                  <a:lnTo>
                    <a:pt x="6934" y="2345"/>
                  </a:lnTo>
                  <a:lnTo>
                    <a:pt x="6928" y="2430"/>
                  </a:lnTo>
                  <a:lnTo>
                    <a:pt x="6918" y="2516"/>
                  </a:lnTo>
                  <a:lnTo>
                    <a:pt x="6903" y="2599"/>
                  </a:lnTo>
                  <a:lnTo>
                    <a:pt x="6884" y="2681"/>
                  </a:lnTo>
                  <a:lnTo>
                    <a:pt x="6862" y="2762"/>
                  </a:lnTo>
                  <a:lnTo>
                    <a:pt x="6835" y="2841"/>
                  </a:lnTo>
                  <a:lnTo>
                    <a:pt x="6805" y="2919"/>
                  </a:lnTo>
                  <a:lnTo>
                    <a:pt x="6773" y="2994"/>
                  </a:lnTo>
                  <a:lnTo>
                    <a:pt x="6737" y="3067"/>
                  </a:lnTo>
                  <a:lnTo>
                    <a:pt x="6697" y="3140"/>
                  </a:lnTo>
                  <a:lnTo>
                    <a:pt x="6653" y="3209"/>
                  </a:lnTo>
                  <a:lnTo>
                    <a:pt x="6607" y="3276"/>
                  </a:lnTo>
                  <a:lnTo>
                    <a:pt x="6558" y="3342"/>
                  </a:lnTo>
                  <a:lnTo>
                    <a:pt x="6506" y="3404"/>
                  </a:lnTo>
                  <a:lnTo>
                    <a:pt x="6451" y="3465"/>
                  </a:lnTo>
                  <a:lnTo>
                    <a:pt x="6394" y="3521"/>
                  </a:lnTo>
                  <a:lnTo>
                    <a:pt x="6334" y="3577"/>
                  </a:lnTo>
                  <a:lnTo>
                    <a:pt x="6270" y="3629"/>
                  </a:lnTo>
                  <a:lnTo>
                    <a:pt x="6205" y="3678"/>
                  </a:lnTo>
                  <a:lnTo>
                    <a:pt x="6138" y="3723"/>
                  </a:lnTo>
                  <a:lnTo>
                    <a:pt x="6068" y="3767"/>
                  </a:lnTo>
                  <a:lnTo>
                    <a:pt x="5996" y="3807"/>
                  </a:lnTo>
                  <a:lnTo>
                    <a:pt x="5923" y="3842"/>
                  </a:lnTo>
                  <a:lnTo>
                    <a:pt x="5847" y="3875"/>
                  </a:lnTo>
                  <a:lnTo>
                    <a:pt x="5770" y="3905"/>
                  </a:lnTo>
                  <a:lnTo>
                    <a:pt x="5691" y="3931"/>
                  </a:lnTo>
                  <a:lnTo>
                    <a:pt x="5610" y="3953"/>
                  </a:lnTo>
                  <a:lnTo>
                    <a:pt x="5528" y="3972"/>
                  </a:lnTo>
                  <a:lnTo>
                    <a:pt x="5443" y="3986"/>
                  </a:lnTo>
                  <a:lnTo>
                    <a:pt x="5359" y="3996"/>
                  </a:lnTo>
                  <a:lnTo>
                    <a:pt x="5272" y="4003"/>
                  </a:lnTo>
                  <a:lnTo>
                    <a:pt x="5185" y="4005"/>
                  </a:lnTo>
                  <a:lnTo>
                    <a:pt x="5098" y="4003"/>
                  </a:lnTo>
                  <a:lnTo>
                    <a:pt x="5011" y="3996"/>
                  </a:lnTo>
                  <a:lnTo>
                    <a:pt x="4927" y="3986"/>
                  </a:lnTo>
                  <a:lnTo>
                    <a:pt x="4843" y="3972"/>
                  </a:lnTo>
                  <a:lnTo>
                    <a:pt x="4760" y="3953"/>
                  </a:lnTo>
                  <a:lnTo>
                    <a:pt x="4681" y="3931"/>
                  </a:lnTo>
                  <a:lnTo>
                    <a:pt x="4601" y="3905"/>
                  </a:lnTo>
                  <a:lnTo>
                    <a:pt x="4524" y="3875"/>
                  </a:lnTo>
                  <a:lnTo>
                    <a:pt x="4447" y="3842"/>
                  </a:lnTo>
                  <a:lnTo>
                    <a:pt x="4374" y="3807"/>
                  </a:lnTo>
                  <a:lnTo>
                    <a:pt x="4302" y="3767"/>
                  </a:lnTo>
                  <a:lnTo>
                    <a:pt x="4233" y="3723"/>
                  </a:lnTo>
                  <a:lnTo>
                    <a:pt x="4165" y="3678"/>
                  </a:lnTo>
                  <a:lnTo>
                    <a:pt x="4100" y="3628"/>
                  </a:lnTo>
                  <a:lnTo>
                    <a:pt x="4038" y="3577"/>
                  </a:lnTo>
                  <a:lnTo>
                    <a:pt x="3977" y="3521"/>
                  </a:lnTo>
                  <a:lnTo>
                    <a:pt x="3919" y="3464"/>
                  </a:lnTo>
                  <a:lnTo>
                    <a:pt x="3865" y="3404"/>
                  </a:lnTo>
                  <a:lnTo>
                    <a:pt x="3812" y="3342"/>
                  </a:lnTo>
                  <a:lnTo>
                    <a:pt x="3764" y="3276"/>
                  </a:lnTo>
                  <a:lnTo>
                    <a:pt x="3717" y="3208"/>
                  </a:lnTo>
                  <a:lnTo>
                    <a:pt x="3674" y="3140"/>
                  </a:lnTo>
                  <a:lnTo>
                    <a:pt x="3634" y="3067"/>
                  </a:lnTo>
                  <a:lnTo>
                    <a:pt x="3597" y="2994"/>
                  </a:lnTo>
                  <a:lnTo>
                    <a:pt x="3564" y="2919"/>
                  </a:lnTo>
                  <a:lnTo>
                    <a:pt x="3535" y="2841"/>
                  </a:lnTo>
                  <a:lnTo>
                    <a:pt x="3508" y="2762"/>
                  </a:lnTo>
                  <a:lnTo>
                    <a:pt x="3486" y="2681"/>
                  </a:lnTo>
                  <a:lnTo>
                    <a:pt x="3467" y="2599"/>
                  </a:lnTo>
                  <a:lnTo>
                    <a:pt x="3453" y="2515"/>
                  </a:lnTo>
                  <a:lnTo>
                    <a:pt x="3442" y="2430"/>
                  </a:lnTo>
                  <a:lnTo>
                    <a:pt x="3436" y="2344"/>
                  </a:lnTo>
                  <a:close/>
                  <a:moveTo>
                    <a:pt x="3537" y="2243"/>
                  </a:moveTo>
                  <a:lnTo>
                    <a:pt x="3495" y="2280"/>
                  </a:lnTo>
                  <a:lnTo>
                    <a:pt x="3498" y="2366"/>
                  </a:lnTo>
                  <a:lnTo>
                    <a:pt x="3506" y="2451"/>
                  </a:lnTo>
                  <a:lnTo>
                    <a:pt x="3518" y="2535"/>
                  </a:lnTo>
                  <a:lnTo>
                    <a:pt x="3534" y="2617"/>
                  </a:lnTo>
                  <a:lnTo>
                    <a:pt x="3554" y="2697"/>
                  </a:lnTo>
                  <a:lnTo>
                    <a:pt x="3577" y="2777"/>
                  </a:lnTo>
                  <a:lnTo>
                    <a:pt x="3605" y="2853"/>
                  </a:lnTo>
                  <a:lnTo>
                    <a:pt x="3636" y="2929"/>
                  </a:lnTo>
                  <a:lnTo>
                    <a:pt x="3670" y="3003"/>
                  </a:lnTo>
                  <a:lnTo>
                    <a:pt x="3708" y="3074"/>
                  </a:lnTo>
                  <a:lnTo>
                    <a:pt x="3749" y="3144"/>
                  </a:lnTo>
                  <a:lnTo>
                    <a:pt x="3793" y="3212"/>
                  </a:lnTo>
                  <a:lnTo>
                    <a:pt x="3840" y="3277"/>
                  </a:lnTo>
                  <a:lnTo>
                    <a:pt x="3890" y="3339"/>
                  </a:lnTo>
                  <a:lnTo>
                    <a:pt x="3943" y="3399"/>
                  </a:lnTo>
                  <a:lnTo>
                    <a:pt x="4000" y="3457"/>
                  </a:lnTo>
                  <a:lnTo>
                    <a:pt x="4058" y="3513"/>
                  </a:lnTo>
                  <a:lnTo>
                    <a:pt x="4119" y="3565"/>
                  </a:lnTo>
                  <a:lnTo>
                    <a:pt x="4183" y="3614"/>
                  </a:lnTo>
                  <a:lnTo>
                    <a:pt x="4249" y="3660"/>
                  </a:lnTo>
                  <a:lnTo>
                    <a:pt x="4316" y="3703"/>
                  </a:lnTo>
                  <a:lnTo>
                    <a:pt x="4387" y="3743"/>
                  </a:lnTo>
                  <a:lnTo>
                    <a:pt x="4460" y="3780"/>
                  </a:lnTo>
                  <a:lnTo>
                    <a:pt x="4534" y="3813"/>
                  </a:lnTo>
                  <a:lnTo>
                    <a:pt x="4609" y="3843"/>
                  </a:lnTo>
                  <a:lnTo>
                    <a:pt x="4687" y="3869"/>
                  </a:lnTo>
                  <a:lnTo>
                    <a:pt x="4767" y="3891"/>
                  </a:lnTo>
                  <a:lnTo>
                    <a:pt x="4848" y="3910"/>
                  </a:lnTo>
                  <a:lnTo>
                    <a:pt x="4930" y="3924"/>
                  </a:lnTo>
                  <a:lnTo>
                    <a:pt x="5014" y="3934"/>
                  </a:lnTo>
                  <a:lnTo>
                    <a:pt x="5099" y="3941"/>
                  </a:lnTo>
                  <a:lnTo>
                    <a:pt x="5185" y="3943"/>
                  </a:lnTo>
                  <a:lnTo>
                    <a:pt x="5271" y="3941"/>
                  </a:lnTo>
                  <a:lnTo>
                    <a:pt x="5357" y="3934"/>
                  </a:lnTo>
                  <a:lnTo>
                    <a:pt x="5440" y="3924"/>
                  </a:lnTo>
                  <a:lnTo>
                    <a:pt x="5522" y="3910"/>
                  </a:lnTo>
                  <a:lnTo>
                    <a:pt x="5603" y="3891"/>
                  </a:lnTo>
                  <a:lnTo>
                    <a:pt x="5683" y="3869"/>
                  </a:lnTo>
                  <a:lnTo>
                    <a:pt x="5761" y="3843"/>
                  </a:lnTo>
                  <a:lnTo>
                    <a:pt x="5837" y="3813"/>
                  </a:lnTo>
                  <a:lnTo>
                    <a:pt x="5912" y="3780"/>
                  </a:lnTo>
                  <a:lnTo>
                    <a:pt x="5984" y="3743"/>
                  </a:lnTo>
                  <a:lnTo>
                    <a:pt x="6054" y="3703"/>
                  </a:lnTo>
                  <a:lnTo>
                    <a:pt x="6123" y="3660"/>
                  </a:lnTo>
                  <a:lnTo>
                    <a:pt x="6188" y="3614"/>
                  </a:lnTo>
                  <a:lnTo>
                    <a:pt x="6251" y="3565"/>
                  </a:lnTo>
                  <a:lnTo>
                    <a:pt x="6313" y="3513"/>
                  </a:lnTo>
                  <a:lnTo>
                    <a:pt x="6371" y="3457"/>
                  </a:lnTo>
                  <a:lnTo>
                    <a:pt x="6427" y="3399"/>
                  </a:lnTo>
                  <a:lnTo>
                    <a:pt x="6480" y="3339"/>
                  </a:lnTo>
                  <a:lnTo>
                    <a:pt x="6530" y="3277"/>
                  </a:lnTo>
                  <a:lnTo>
                    <a:pt x="6578" y="3212"/>
                  </a:lnTo>
                  <a:lnTo>
                    <a:pt x="6621" y="3144"/>
                  </a:lnTo>
                  <a:lnTo>
                    <a:pt x="6662" y="3074"/>
                  </a:lnTo>
                  <a:lnTo>
                    <a:pt x="6700" y="3003"/>
                  </a:lnTo>
                  <a:lnTo>
                    <a:pt x="6734" y="2929"/>
                  </a:lnTo>
                  <a:lnTo>
                    <a:pt x="6765" y="2853"/>
                  </a:lnTo>
                  <a:lnTo>
                    <a:pt x="6792" y="2777"/>
                  </a:lnTo>
                  <a:lnTo>
                    <a:pt x="6817" y="2697"/>
                  </a:lnTo>
                  <a:lnTo>
                    <a:pt x="6835" y="2617"/>
                  </a:lnTo>
                  <a:lnTo>
                    <a:pt x="6852" y="2535"/>
                  </a:lnTo>
                  <a:lnTo>
                    <a:pt x="6863" y="2451"/>
                  </a:lnTo>
                  <a:lnTo>
                    <a:pt x="6871" y="2366"/>
                  </a:lnTo>
                  <a:lnTo>
                    <a:pt x="6875" y="2280"/>
                  </a:lnTo>
                  <a:lnTo>
                    <a:pt x="6832" y="2243"/>
                  </a:lnTo>
                  <a:lnTo>
                    <a:pt x="5594" y="2243"/>
                  </a:lnTo>
                  <a:lnTo>
                    <a:pt x="5593" y="2212"/>
                  </a:lnTo>
                  <a:lnTo>
                    <a:pt x="5589" y="2182"/>
                  </a:lnTo>
                  <a:lnTo>
                    <a:pt x="6747" y="2182"/>
                  </a:lnTo>
                  <a:lnTo>
                    <a:pt x="6698" y="2153"/>
                  </a:lnTo>
                  <a:lnTo>
                    <a:pt x="6646" y="2126"/>
                  </a:lnTo>
                  <a:lnTo>
                    <a:pt x="6590" y="2102"/>
                  </a:lnTo>
                  <a:lnTo>
                    <a:pt x="6531" y="2080"/>
                  </a:lnTo>
                  <a:lnTo>
                    <a:pt x="6548" y="2051"/>
                  </a:lnTo>
                  <a:lnTo>
                    <a:pt x="6621" y="1931"/>
                  </a:lnTo>
                  <a:lnTo>
                    <a:pt x="6688" y="1826"/>
                  </a:lnTo>
                  <a:lnTo>
                    <a:pt x="6779" y="1685"/>
                  </a:lnTo>
                  <a:lnTo>
                    <a:pt x="6755" y="1626"/>
                  </a:lnTo>
                  <a:lnTo>
                    <a:pt x="6730" y="1566"/>
                  </a:lnTo>
                  <a:lnTo>
                    <a:pt x="6703" y="1507"/>
                  </a:lnTo>
                  <a:lnTo>
                    <a:pt x="6673" y="1449"/>
                  </a:lnTo>
                  <a:lnTo>
                    <a:pt x="6642" y="1394"/>
                  </a:lnTo>
                  <a:lnTo>
                    <a:pt x="6608" y="1339"/>
                  </a:lnTo>
                  <a:lnTo>
                    <a:pt x="6572" y="1286"/>
                  </a:lnTo>
                  <a:lnTo>
                    <a:pt x="6535" y="1234"/>
                  </a:lnTo>
                  <a:lnTo>
                    <a:pt x="6496" y="1184"/>
                  </a:lnTo>
                  <a:lnTo>
                    <a:pt x="6455" y="1135"/>
                  </a:lnTo>
                  <a:lnTo>
                    <a:pt x="6411" y="1087"/>
                  </a:lnTo>
                  <a:lnTo>
                    <a:pt x="6367" y="1042"/>
                  </a:lnTo>
                  <a:lnTo>
                    <a:pt x="6320" y="998"/>
                  </a:lnTo>
                  <a:lnTo>
                    <a:pt x="6271" y="956"/>
                  </a:lnTo>
                  <a:lnTo>
                    <a:pt x="6221" y="916"/>
                  </a:lnTo>
                  <a:lnTo>
                    <a:pt x="6170" y="877"/>
                  </a:lnTo>
                  <a:lnTo>
                    <a:pt x="6118" y="842"/>
                  </a:lnTo>
                  <a:lnTo>
                    <a:pt x="6064" y="807"/>
                  </a:lnTo>
                  <a:lnTo>
                    <a:pt x="6008" y="774"/>
                  </a:lnTo>
                  <a:lnTo>
                    <a:pt x="5952" y="744"/>
                  </a:lnTo>
                  <a:lnTo>
                    <a:pt x="5893" y="716"/>
                  </a:lnTo>
                  <a:lnTo>
                    <a:pt x="5834" y="690"/>
                  </a:lnTo>
                  <a:lnTo>
                    <a:pt x="5773" y="666"/>
                  </a:lnTo>
                  <a:lnTo>
                    <a:pt x="5712" y="644"/>
                  </a:lnTo>
                  <a:lnTo>
                    <a:pt x="5650" y="625"/>
                  </a:lnTo>
                  <a:lnTo>
                    <a:pt x="5585" y="609"/>
                  </a:lnTo>
                  <a:lnTo>
                    <a:pt x="5521" y="594"/>
                  </a:lnTo>
                  <a:lnTo>
                    <a:pt x="5455" y="582"/>
                  </a:lnTo>
                  <a:lnTo>
                    <a:pt x="5389" y="573"/>
                  </a:lnTo>
                  <a:lnTo>
                    <a:pt x="5321" y="567"/>
                  </a:lnTo>
                  <a:lnTo>
                    <a:pt x="5253" y="562"/>
                  </a:lnTo>
                  <a:lnTo>
                    <a:pt x="5185" y="561"/>
                  </a:lnTo>
                  <a:lnTo>
                    <a:pt x="5117" y="562"/>
                  </a:lnTo>
                  <a:lnTo>
                    <a:pt x="5048" y="567"/>
                  </a:lnTo>
                  <a:lnTo>
                    <a:pt x="4981" y="573"/>
                  </a:lnTo>
                  <a:lnTo>
                    <a:pt x="4915" y="582"/>
                  </a:lnTo>
                  <a:lnTo>
                    <a:pt x="4849" y="594"/>
                  </a:lnTo>
                  <a:lnTo>
                    <a:pt x="4785" y="609"/>
                  </a:lnTo>
                  <a:lnTo>
                    <a:pt x="4722" y="625"/>
                  </a:lnTo>
                  <a:lnTo>
                    <a:pt x="4658" y="644"/>
                  </a:lnTo>
                  <a:lnTo>
                    <a:pt x="4597" y="666"/>
                  </a:lnTo>
                  <a:lnTo>
                    <a:pt x="4536" y="690"/>
                  </a:lnTo>
                  <a:lnTo>
                    <a:pt x="4477" y="716"/>
                  </a:lnTo>
                  <a:lnTo>
                    <a:pt x="4420" y="744"/>
                  </a:lnTo>
                  <a:lnTo>
                    <a:pt x="4362" y="775"/>
                  </a:lnTo>
                  <a:lnTo>
                    <a:pt x="4306" y="807"/>
                  </a:lnTo>
                  <a:lnTo>
                    <a:pt x="4252" y="842"/>
                  </a:lnTo>
                  <a:lnTo>
                    <a:pt x="4200" y="878"/>
                  </a:lnTo>
                  <a:lnTo>
                    <a:pt x="4149" y="916"/>
                  </a:lnTo>
                  <a:lnTo>
                    <a:pt x="4099" y="956"/>
                  </a:lnTo>
                  <a:lnTo>
                    <a:pt x="4051" y="998"/>
                  </a:lnTo>
                  <a:lnTo>
                    <a:pt x="4004" y="1043"/>
                  </a:lnTo>
                  <a:lnTo>
                    <a:pt x="3959" y="1088"/>
                  </a:lnTo>
                  <a:lnTo>
                    <a:pt x="3916" y="1135"/>
                  </a:lnTo>
                  <a:lnTo>
                    <a:pt x="3875" y="1184"/>
                  </a:lnTo>
                  <a:lnTo>
                    <a:pt x="3836" y="1234"/>
                  </a:lnTo>
                  <a:lnTo>
                    <a:pt x="3798" y="1286"/>
                  </a:lnTo>
                  <a:lnTo>
                    <a:pt x="3762" y="1339"/>
                  </a:lnTo>
                  <a:lnTo>
                    <a:pt x="3728" y="1394"/>
                  </a:lnTo>
                  <a:lnTo>
                    <a:pt x="3697" y="1450"/>
                  </a:lnTo>
                  <a:lnTo>
                    <a:pt x="3667" y="1508"/>
                  </a:lnTo>
                  <a:lnTo>
                    <a:pt x="3639" y="1566"/>
                  </a:lnTo>
                  <a:lnTo>
                    <a:pt x="3615" y="1626"/>
                  </a:lnTo>
                  <a:lnTo>
                    <a:pt x="3591" y="1687"/>
                  </a:lnTo>
                  <a:lnTo>
                    <a:pt x="3682" y="1828"/>
                  </a:lnTo>
                  <a:lnTo>
                    <a:pt x="3748" y="1932"/>
                  </a:lnTo>
                  <a:lnTo>
                    <a:pt x="3821" y="2051"/>
                  </a:lnTo>
                  <a:lnTo>
                    <a:pt x="3839" y="2080"/>
                  </a:lnTo>
                  <a:lnTo>
                    <a:pt x="3780" y="2102"/>
                  </a:lnTo>
                  <a:lnTo>
                    <a:pt x="3725" y="2126"/>
                  </a:lnTo>
                  <a:lnTo>
                    <a:pt x="3672" y="2153"/>
                  </a:lnTo>
                  <a:lnTo>
                    <a:pt x="3624" y="2182"/>
                  </a:lnTo>
                  <a:lnTo>
                    <a:pt x="4782" y="2182"/>
                  </a:lnTo>
                  <a:lnTo>
                    <a:pt x="4777" y="2212"/>
                  </a:lnTo>
                  <a:lnTo>
                    <a:pt x="4775" y="2243"/>
                  </a:lnTo>
                  <a:lnTo>
                    <a:pt x="3537" y="2243"/>
                  </a:lnTo>
                  <a:close/>
                  <a:moveTo>
                    <a:pt x="6911" y="2126"/>
                  </a:moveTo>
                  <a:lnTo>
                    <a:pt x="6864" y="2093"/>
                  </a:lnTo>
                  <a:lnTo>
                    <a:pt x="6813" y="2062"/>
                  </a:lnTo>
                  <a:lnTo>
                    <a:pt x="6760" y="2033"/>
                  </a:lnTo>
                  <a:lnTo>
                    <a:pt x="6703" y="2005"/>
                  </a:lnTo>
                  <a:lnTo>
                    <a:pt x="6854" y="1768"/>
                  </a:lnTo>
                  <a:lnTo>
                    <a:pt x="10224" y="1768"/>
                  </a:lnTo>
                  <a:lnTo>
                    <a:pt x="10237" y="1768"/>
                  </a:lnTo>
                  <a:lnTo>
                    <a:pt x="10249" y="1765"/>
                  </a:lnTo>
                  <a:lnTo>
                    <a:pt x="10260" y="1762"/>
                  </a:lnTo>
                  <a:lnTo>
                    <a:pt x="10269" y="1758"/>
                  </a:lnTo>
                  <a:lnTo>
                    <a:pt x="10278" y="1752"/>
                  </a:lnTo>
                  <a:lnTo>
                    <a:pt x="10284" y="1745"/>
                  </a:lnTo>
                  <a:lnTo>
                    <a:pt x="10289" y="1738"/>
                  </a:lnTo>
                  <a:lnTo>
                    <a:pt x="10293" y="1729"/>
                  </a:lnTo>
                  <a:lnTo>
                    <a:pt x="10293" y="1722"/>
                  </a:lnTo>
                  <a:lnTo>
                    <a:pt x="10290" y="1718"/>
                  </a:lnTo>
                  <a:lnTo>
                    <a:pt x="10286" y="1715"/>
                  </a:lnTo>
                  <a:lnTo>
                    <a:pt x="10280" y="1714"/>
                  </a:lnTo>
                  <a:lnTo>
                    <a:pt x="10268" y="1713"/>
                  </a:lnTo>
                  <a:lnTo>
                    <a:pt x="10256" y="1714"/>
                  </a:lnTo>
                  <a:lnTo>
                    <a:pt x="6824" y="1714"/>
                  </a:lnTo>
                  <a:lnTo>
                    <a:pt x="6747" y="1834"/>
                  </a:lnTo>
                  <a:lnTo>
                    <a:pt x="6684" y="1933"/>
                  </a:lnTo>
                  <a:lnTo>
                    <a:pt x="6611" y="2051"/>
                  </a:lnTo>
                  <a:lnTo>
                    <a:pt x="6678" y="2078"/>
                  </a:lnTo>
                  <a:lnTo>
                    <a:pt x="6740" y="2108"/>
                  </a:lnTo>
                  <a:lnTo>
                    <a:pt x="6797" y="2141"/>
                  </a:lnTo>
                  <a:lnTo>
                    <a:pt x="6848" y="2176"/>
                  </a:lnTo>
                  <a:lnTo>
                    <a:pt x="6894" y="2213"/>
                  </a:lnTo>
                  <a:lnTo>
                    <a:pt x="6936" y="2252"/>
                  </a:lnTo>
                  <a:lnTo>
                    <a:pt x="6974" y="2292"/>
                  </a:lnTo>
                  <a:lnTo>
                    <a:pt x="7007" y="2334"/>
                  </a:lnTo>
                  <a:lnTo>
                    <a:pt x="7037" y="2377"/>
                  </a:lnTo>
                  <a:lnTo>
                    <a:pt x="7063" y="2422"/>
                  </a:lnTo>
                  <a:lnTo>
                    <a:pt x="7084" y="2468"/>
                  </a:lnTo>
                  <a:lnTo>
                    <a:pt x="7103" y="2516"/>
                  </a:lnTo>
                  <a:lnTo>
                    <a:pt x="7117" y="2563"/>
                  </a:lnTo>
                  <a:lnTo>
                    <a:pt x="7128" y="2611"/>
                  </a:lnTo>
                  <a:lnTo>
                    <a:pt x="7136" y="2660"/>
                  </a:lnTo>
                  <a:lnTo>
                    <a:pt x="7142" y="2710"/>
                  </a:lnTo>
                  <a:lnTo>
                    <a:pt x="7144" y="2759"/>
                  </a:lnTo>
                  <a:lnTo>
                    <a:pt x="7143" y="2809"/>
                  </a:lnTo>
                  <a:lnTo>
                    <a:pt x="7140" y="2859"/>
                  </a:lnTo>
                  <a:lnTo>
                    <a:pt x="7135" y="2908"/>
                  </a:lnTo>
                  <a:lnTo>
                    <a:pt x="7127" y="2956"/>
                  </a:lnTo>
                  <a:lnTo>
                    <a:pt x="7117" y="3004"/>
                  </a:lnTo>
                  <a:lnTo>
                    <a:pt x="7106" y="3052"/>
                  </a:lnTo>
                  <a:lnTo>
                    <a:pt x="7093" y="3098"/>
                  </a:lnTo>
                  <a:lnTo>
                    <a:pt x="7077" y="3144"/>
                  </a:lnTo>
                  <a:lnTo>
                    <a:pt x="7062" y="3188"/>
                  </a:lnTo>
                  <a:lnTo>
                    <a:pt x="7044" y="3232"/>
                  </a:lnTo>
                  <a:lnTo>
                    <a:pt x="7025" y="3273"/>
                  </a:lnTo>
                  <a:lnTo>
                    <a:pt x="7005" y="3313"/>
                  </a:lnTo>
                  <a:lnTo>
                    <a:pt x="6985" y="3350"/>
                  </a:lnTo>
                  <a:lnTo>
                    <a:pt x="6964" y="3387"/>
                  </a:lnTo>
                  <a:lnTo>
                    <a:pt x="6942" y="3420"/>
                  </a:lnTo>
                  <a:lnTo>
                    <a:pt x="6906" y="3474"/>
                  </a:lnTo>
                  <a:lnTo>
                    <a:pt x="6869" y="3525"/>
                  </a:lnTo>
                  <a:lnTo>
                    <a:pt x="6829" y="3576"/>
                  </a:lnTo>
                  <a:lnTo>
                    <a:pt x="6789" y="3625"/>
                  </a:lnTo>
                  <a:lnTo>
                    <a:pt x="6747" y="3673"/>
                  </a:lnTo>
                  <a:lnTo>
                    <a:pt x="6703" y="3720"/>
                  </a:lnTo>
                  <a:lnTo>
                    <a:pt x="6658" y="3764"/>
                  </a:lnTo>
                  <a:lnTo>
                    <a:pt x="6612" y="3809"/>
                  </a:lnTo>
                  <a:lnTo>
                    <a:pt x="6565" y="3851"/>
                  </a:lnTo>
                  <a:lnTo>
                    <a:pt x="6516" y="3893"/>
                  </a:lnTo>
                  <a:lnTo>
                    <a:pt x="6466" y="3932"/>
                  </a:lnTo>
                  <a:lnTo>
                    <a:pt x="6415" y="3971"/>
                  </a:lnTo>
                  <a:lnTo>
                    <a:pt x="6361" y="4008"/>
                  </a:lnTo>
                  <a:lnTo>
                    <a:pt x="6308" y="4042"/>
                  </a:lnTo>
                  <a:lnTo>
                    <a:pt x="6254" y="4075"/>
                  </a:lnTo>
                  <a:lnTo>
                    <a:pt x="6198" y="4107"/>
                  </a:lnTo>
                  <a:lnTo>
                    <a:pt x="6140" y="4137"/>
                  </a:lnTo>
                  <a:lnTo>
                    <a:pt x="6083" y="4166"/>
                  </a:lnTo>
                  <a:lnTo>
                    <a:pt x="6024" y="4193"/>
                  </a:lnTo>
                  <a:lnTo>
                    <a:pt x="5964" y="4218"/>
                  </a:lnTo>
                  <a:lnTo>
                    <a:pt x="5904" y="4241"/>
                  </a:lnTo>
                  <a:lnTo>
                    <a:pt x="5842" y="4263"/>
                  </a:lnTo>
                  <a:lnTo>
                    <a:pt x="5780" y="4282"/>
                  </a:lnTo>
                  <a:lnTo>
                    <a:pt x="5716" y="4300"/>
                  </a:lnTo>
                  <a:lnTo>
                    <a:pt x="5652" y="4315"/>
                  </a:lnTo>
                  <a:lnTo>
                    <a:pt x="5588" y="4328"/>
                  </a:lnTo>
                  <a:lnTo>
                    <a:pt x="5522" y="4341"/>
                  </a:lnTo>
                  <a:lnTo>
                    <a:pt x="5455" y="4349"/>
                  </a:lnTo>
                  <a:lnTo>
                    <a:pt x="5389" y="4357"/>
                  </a:lnTo>
                  <a:lnTo>
                    <a:pt x="5321" y="4363"/>
                  </a:lnTo>
                  <a:lnTo>
                    <a:pt x="5253" y="4366"/>
                  </a:lnTo>
                  <a:lnTo>
                    <a:pt x="5185" y="4367"/>
                  </a:lnTo>
                  <a:lnTo>
                    <a:pt x="5116" y="4366"/>
                  </a:lnTo>
                  <a:lnTo>
                    <a:pt x="5048" y="4363"/>
                  </a:lnTo>
                  <a:lnTo>
                    <a:pt x="4980" y="4357"/>
                  </a:lnTo>
                  <a:lnTo>
                    <a:pt x="4914" y="4349"/>
                  </a:lnTo>
                  <a:lnTo>
                    <a:pt x="4848" y="4341"/>
                  </a:lnTo>
                  <a:lnTo>
                    <a:pt x="4783" y="4328"/>
                  </a:lnTo>
                  <a:lnTo>
                    <a:pt x="4717" y="4315"/>
                  </a:lnTo>
                  <a:lnTo>
                    <a:pt x="4653" y="4300"/>
                  </a:lnTo>
                  <a:lnTo>
                    <a:pt x="4591" y="4282"/>
                  </a:lnTo>
                  <a:lnTo>
                    <a:pt x="4527" y="4263"/>
                  </a:lnTo>
                  <a:lnTo>
                    <a:pt x="4466" y="4241"/>
                  </a:lnTo>
                  <a:lnTo>
                    <a:pt x="4405" y="4218"/>
                  </a:lnTo>
                  <a:lnTo>
                    <a:pt x="4345" y="4193"/>
                  </a:lnTo>
                  <a:lnTo>
                    <a:pt x="4286" y="4166"/>
                  </a:lnTo>
                  <a:lnTo>
                    <a:pt x="4229" y="4137"/>
                  </a:lnTo>
                  <a:lnTo>
                    <a:pt x="4172" y="4107"/>
                  </a:lnTo>
                  <a:lnTo>
                    <a:pt x="4117" y="4075"/>
                  </a:lnTo>
                  <a:lnTo>
                    <a:pt x="4062" y="4042"/>
                  </a:lnTo>
                  <a:lnTo>
                    <a:pt x="4008" y="4008"/>
                  </a:lnTo>
                  <a:lnTo>
                    <a:pt x="3956" y="3971"/>
                  </a:lnTo>
                  <a:lnTo>
                    <a:pt x="3905" y="3932"/>
                  </a:lnTo>
                  <a:lnTo>
                    <a:pt x="3855" y="3893"/>
                  </a:lnTo>
                  <a:lnTo>
                    <a:pt x="3806" y="3851"/>
                  </a:lnTo>
                  <a:lnTo>
                    <a:pt x="3758" y="3809"/>
                  </a:lnTo>
                  <a:lnTo>
                    <a:pt x="3711" y="3764"/>
                  </a:lnTo>
                  <a:lnTo>
                    <a:pt x="3667" y="3720"/>
                  </a:lnTo>
                  <a:lnTo>
                    <a:pt x="3624" y="3673"/>
                  </a:lnTo>
                  <a:lnTo>
                    <a:pt x="3581" y="3625"/>
                  </a:lnTo>
                  <a:lnTo>
                    <a:pt x="3540" y="3576"/>
                  </a:lnTo>
                  <a:lnTo>
                    <a:pt x="3502" y="3525"/>
                  </a:lnTo>
                  <a:lnTo>
                    <a:pt x="3464" y="3474"/>
                  </a:lnTo>
                  <a:lnTo>
                    <a:pt x="3427" y="3420"/>
                  </a:lnTo>
                  <a:lnTo>
                    <a:pt x="3406" y="3387"/>
                  </a:lnTo>
                  <a:lnTo>
                    <a:pt x="3385" y="3350"/>
                  </a:lnTo>
                  <a:lnTo>
                    <a:pt x="3364" y="3313"/>
                  </a:lnTo>
                  <a:lnTo>
                    <a:pt x="3345" y="3273"/>
                  </a:lnTo>
                  <a:lnTo>
                    <a:pt x="3326" y="3232"/>
                  </a:lnTo>
                  <a:lnTo>
                    <a:pt x="3308" y="3188"/>
                  </a:lnTo>
                  <a:lnTo>
                    <a:pt x="3292" y="3144"/>
                  </a:lnTo>
                  <a:lnTo>
                    <a:pt x="3277" y="3098"/>
                  </a:lnTo>
                  <a:lnTo>
                    <a:pt x="3264" y="3052"/>
                  </a:lnTo>
                  <a:lnTo>
                    <a:pt x="3253" y="3004"/>
                  </a:lnTo>
                  <a:lnTo>
                    <a:pt x="3243" y="2956"/>
                  </a:lnTo>
                  <a:lnTo>
                    <a:pt x="3235" y="2908"/>
                  </a:lnTo>
                  <a:lnTo>
                    <a:pt x="3230" y="2859"/>
                  </a:lnTo>
                  <a:lnTo>
                    <a:pt x="3226" y="2809"/>
                  </a:lnTo>
                  <a:lnTo>
                    <a:pt x="3226" y="2759"/>
                  </a:lnTo>
                  <a:lnTo>
                    <a:pt x="3228" y="2710"/>
                  </a:lnTo>
                  <a:lnTo>
                    <a:pt x="3234" y="2660"/>
                  </a:lnTo>
                  <a:lnTo>
                    <a:pt x="3242" y="2611"/>
                  </a:lnTo>
                  <a:lnTo>
                    <a:pt x="3253" y="2563"/>
                  </a:lnTo>
                  <a:lnTo>
                    <a:pt x="3267" y="2516"/>
                  </a:lnTo>
                  <a:lnTo>
                    <a:pt x="3285" y="2468"/>
                  </a:lnTo>
                  <a:lnTo>
                    <a:pt x="3307" y="2422"/>
                  </a:lnTo>
                  <a:lnTo>
                    <a:pt x="3333" y="2377"/>
                  </a:lnTo>
                  <a:lnTo>
                    <a:pt x="3362" y="2334"/>
                  </a:lnTo>
                  <a:lnTo>
                    <a:pt x="3395" y="2292"/>
                  </a:lnTo>
                  <a:lnTo>
                    <a:pt x="3433" y="2252"/>
                  </a:lnTo>
                  <a:lnTo>
                    <a:pt x="3475" y="2213"/>
                  </a:lnTo>
                  <a:lnTo>
                    <a:pt x="3523" y="2176"/>
                  </a:lnTo>
                  <a:lnTo>
                    <a:pt x="3574" y="2141"/>
                  </a:lnTo>
                  <a:lnTo>
                    <a:pt x="3630" y="2108"/>
                  </a:lnTo>
                  <a:lnTo>
                    <a:pt x="3691" y="2078"/>
                  </a:lnTo>
                  <a:lnTo>
                    <a:pt x="3758" y="2051"/>
                  </a:lnTo>
                  <a:lnTo>
                    <a:pt x="3686" y="1933"/>
                  </a:lnTo>
                  <a:lnTo>
                    <a:pt x="3623" y="1834"/>
                  </a:lnTo>
                  <a:lnTo>
                    <a:pt x="3545" y="1714"/>
                  </a:lnTo>
                  <a:lnTo>
                    <a:pt x="112" y="1714"/>
                  </a:lnTo>
                  <a:lnTo>
                    <a:pt x="101" y="1713"/>
                  </a:lnTo>
                  <a:lnTo>
                    <a:pt x="88" y="1714"/>
                  </a:lnTo>
                  <a:lnTo>
                    <a:pt x="82" y="1715"/>
                  </a:lnTo>
                  <a:lnTo>
                    <a:pt x="79" y="1718"/>
                  </a:lnTo>
                  <a:lnTo>
                    <a:pt x="77" y="1722"/>
                  </a:lnTo>
                  <a:lnTo>
                    <a:pt x="77" y="1729"/>
                  </a:lnTo>
                  <a:lnTo>
                    <a:pt x="80" y="1738"/>
                  </a:lnTo>
                  <a:lnTo>
                    <a:pt x="84" y="1745"/>
                  </a:lnTo>
                  <a:lnTo>
                    <a:pt x="91" y="1752"/>
                  </a:lnTo>
                  <a:lnTo>
                    <a:pt x="99" y="1758"/>
                  </a:lnTo>
                  <a:lnTo>
                    <a:pt x="109" y="1762"/>
                  </a:lnTo>
                  <a:lnTo>
                    <a:pt x="120" y="1765"/>
                  </a:lnTo>
                  <a:lnTo>
                    <a:pt x="132" y="1768"/>
                  </a:lnTo>
                  <a:lnTo>
                    <a:pt x="145" y="1768"/>
                  </a:lnTo>
                  <a:lnTo>
                    <a:pt x="3516" y="1768"/>
                  </a:lnTo>
                  <a:lnTo>
                    <a:pt x="3667" y="2005"/>
                  </a:lnTo>
                  <a:lnTo>
                    <a:pt x="3610" y="2033"/>
                  </a:lnTo>
                  <a:lnTo>
                    <a:pt x="3556" y="2062"/>
                  </a:lnTo>
                  <a:lnTo>
                    <a:pt x="3506" y="2093"/>
                  </a:lnTo>
                  <a:lnTo>
                    <a:pt x="3459" y="2126"/>
                  </a:lnTo>
                  <a:lnTo>
                    <a:pt x="2825" y="2127"/>
                  </a:lnTo>
                  <a:lnTo>
                    <a:pt x="2266" y="2127"/>
                  </a:lnTo>
                  <a:lnTo>
                    <a:pt x="1363" y="2127"/>
                  </a:lnTo>
                  <a:lnTo>
                    <a:pt x="754" y="2126"/>
                  </a:lnTo>
                  <a:lnTo>
                    <a:pt x="435" y="2126"/>
                  </a:lnTo>
                  <a:lnTo>
                    <a:pt x="359" y="2081"/>
                  </a:lnTo>
                  <a:lnTo>
                    <a:pt x="290" y="2034"/>
                  </a:lnTo>
                  <a:lnTo>
                    <a:pt x="229" y="1990"/>
                  </a:lnTo>
                  <a:lnTo>
                    <a:pt x="177" y="1946"/>
                  </a:lnTo>
                  <a:lnTo>
                    <a:pt x="132" y="1906"/>
                  </a:lnTo>
                  <a:lnTo>
                    <a:pt x="97" y="1872"/>
                  </a:lnTo>
                  <a:lnTo>
                    <a:pt x="70" y="1842"/>
                  </a:lnTo>
                  <a:lnTo>
                    <a:pt x="51" y="1819"/>
                  </a:lnTo>
                  <a:lnTo>
                    <a:pt x="26" y="1784"/>
                  </a:lnTo>
                  <a:lnTo>
                    <a:pt x="13" y="1764"/>
                  </a:lnTo>
                  <a:lnTo>
                    <a:pt x="4" y="1744"/>
                  </a:lnTo>
                  <a:lnTo>
                    <a:pt x="2" y="1734"/>
                  </a:lnTo>
                  <a:lnTo>
                    <a:pt x="0" y="1724"/>
                  </a:lnTo>
                  <a:lnTo>
                    <a:pt x="0" y="1714"/>
                  </a:lnTo>
                  <a:lnTo>
                    <a:pt x="2" y="1703"/>
                  </a:lnTo>
                  <a:lnTo>
                    <a:pt x="6" y="1693"/>
                  </a:lnTo>
                  <a:lnTo>
                    <a:pt x="11" y="1682"/>
                  </a:lnTo>
                  <a:lnTo>
                    <a:pt x="20" y="1672"/>
                  </a:lnTo>
                  <a:lnTo>
                    <a:pt x="31" y="1661"/>
                  </a:lnTo>
                  <a:lnTo>
                    <a:pt x="50" y="1647"/>
                  </a:lnTo>
                  <a:lnTo>
                    <a:pt x="62" y="1639"/>
                  </a:lnTo>
                  <a:lnTo>
                    <a:pt x="70" y="1638"/>
                  </a:lnTo>
                  <a:lnTo>
                    <a:pt x="75" y="1641"/>
                  </a:lnTo>
                  <a:lnTo>
                    <a:pt x="81" y="1647"/>
                  </a:lnTo>
                  <a:lnTo>
                    <a:pt x="88" y="1653"/>
                  </a:lnTo>
                  <a:lnTo>
                    <a:pt x="98" y="1658"/>
                  </a:lnTo>
                  <a:lnTo>
                    <a:pt x="112" y="1660"/>
                  </a:lnTo>
                  <a:lnTo>
                    <a:pt x="3016" y="1660"/>
                  </a:lnTo>
                  <a:lnTo>
                    <a:pt x="3043" y="1571"/>
                  </a:lnTo>
                  <a:lnTo>
                    <a:pt x="3072" y="1485"/>
                  </a:lnTo>
                  <a:lnTo>
                    <a:pt x="3105" y="1399"/>
                  </a:lnTo>
                  <a:lnTo>
                    <a:pt x="3142" y="1316"/>
                  </a:lnTo>
                  <a:lnTo>
                    <a:pt x="3181" y="1234"/>
                  </a:lnTo>
                  <a:lnTo>
                    <a:pt x="3224" y="1154"/>
                  </a:lnTo>
                  <a:lnTo>
                    <a:pt x="3269" y="1075"/>
                  </a:lnTo>
                  <a:lnTo>
                    <a:pt x="3318" y="999"/>
                  </a:lnTo>
                  <a:lnTo>
                    <a:pt x="3369" y="925"/>
                  </a:lnTo>
                  <a:lnTo>
                    <a:pt x="3425" y="853"/>
                  </a:lnTo>
                  <a:lnTo>
                    <a:pt x="3482" y="784"/>
                  </a:lnTo>
                  <a:lnTo>
                    <a:pt x="3543" y="716"/>
                  </a:lnTo>
                  <a:lnTo>
                    <a:pt x="3605" y="652"/>
                  </a:lnTo>
                  <a:lnTo>
                    <a:pt x="3670" y="590"/>
                  </a:lnTo>
                  <a:lnTo>
                    <a:pt x="3738" y="530"/>
                  </a:lnTo>
                  <a:lnTo>
                    <a:pt x="3808" y="473"/>
                  </a:lnTo>
                  <a:lnTo>
                    <a:pt x="3880" y="419"/>
                  </a:lnTo>
                  <a:lnTo>
                    <a:pt x="3954" y="368"/>
                  </a:lnTo>
                  <a:lnTo>
                    <a:pt x="4031" y="320"/>
                  </a:lnTo>
                  <a:lnTo>
                    <a:pt x="4110" y="275"/>
                  </a:lnTo>
                  <a:lnTo>
                    <a:pt x="4191" y="232"/>
                  </a:lnTo>
                  <a:lnTo>
                    <a:pt x="4273" y="194"/>
                  </a:lnTo>
                  <a:lnTo>
                    <a:pt x="4357" y="158"/>
                  </a:lnTo>
                  <a:lnTo>
                    <a:pt x="4444" y="126"/>
                  </a:lnTo>
                  <a:lnTo>
                    <a:pt x="4532" y="97"/>
                  </a:lnTo>
                  <a:lnTo>
                    <a:pt x="4621" y="73"/>
                  </a:lnTo>
                  <a:lnTo>
                    <a:pt x="4712" y="50"/>
                  </a:lnTo>
                  <a:lnTo>
                    <a:pt x="4804" y="33"/>
                  </a:lnTo>
                  <a:lnTo>
                    <a:pt x="4897" y="19"/>
                  </a:lnTo>
                  <a:lnTo>
                    <a:pt x="4992" y="9"/>
                  </a:lnTo>
                  <a:lnTo>
                    <a:pt x="5088" y="3"/>
                  </a:lnTo>
                  <a:lnTo>
                    <a:pt x="5185" y="0"/>
                  </a:lnTo>
                  <a:lnTo>
                    <a:pt x="5282" y="3"/>
                  </a:lnTo>
                  <a:lnTo>
                    <a:pt x="5378" y="9"/>
                  </a:lnTo>
                  <a:lnTo>
                    <a:pt x="5472" y="19"/>
                  </a:lnTo>
                  <a:lnTo>
                    <a:pt x="5566" y="33"/>
                  </a:lnTo>
                  <a:lnTo>
                    <a:pt x="5659" y="50"/>
                  </a:lnTo>
                  <a:lnTo>
                    <a:pt x="5749" y="73"/>
                  </a:lnTo>
                  <a:lnTo>
                    <a:pt x="5838" y="97"/>
                  </a:lnTo>
                  <a:lnTo>
                    <a:pt x="5926" y="126"/>
                  </a:lnTo>
                  <a:lnTo>
                    <a:pt x="6012" y="158"/>
                  </a:lnTo>
                  <a:lnTo>
                    <a:pt x="6096" y="194"/>
                  </a:lnTo>
                  <a:lnTo>
                    <a:pt x="6179" y="232"/>
                  </a:lnTo>
                  <a:lnTo>
                    <a:pt x="6259" y="275"/>
                  </a:lnTo>
                  <a:lnTo>
                    <a:pt x="6338" y="320"/>
                  </a:lnTo>
                  <a:lnTo>
                    <a:pt x="6415" y="368"/>
                  </a:lnTo>
                  <a:lnTo>
                    <a:pt x="6490" y="419"/>
                  </a:lnTo>
                  <a:lnTo>
                    <a:pt x="6562" y="473"/>
                  </a:lnTo>
                  <a:lnTo>
                    <a:pt x="6632" y="530"/>
                  </a:lnTo>
                  <a:lnTo>
                    <a:pt x="6700" y="590"/>
                  </a:lnTo>
                  <a:lnTo>
                    <a:pt x="6765" y="652"/>
                  </a:lnTo>
                  <a:lnTo>
                    <a:pt x="6828" y="716"/>
                  </a:lnTo>
                  <a:lnTo>
                    <a:pt x="6888" y="784"/>
                  </a:lnTo>
                  <a:lnTo>
                    <a:pt x="6945" y="853"/>
                  </a:lnTo>
                  <a:lnTo>
                    <a:pt x="7000" y="925"/>
                  </a:lnTo>
                  <a:lnTo>
                    <a:pt x="7052" y="999"/>
                  </a:lnTo>
                  <a:lnTo>
                    <a:pt x="7101" y="1075"/>
                  </a:lnTo>
                  <a:lnTo>
                    <a:pt x="7146" y="1154"/>
                  </a:lnTo>
                  <a:lnTo>
                    <a:pt x="7188" y="1234"/>
                  </a:lnTo>
                  <a:lnTo>
                    <a:pt x="7228" y="1316"/>
                  </a:lnTo>
                  <a:lnTo>
                    <a:pt x="7265" y="1399"/>
                  </a:lnTo>
                  <a:lnTo>
                    <a:pt x="7297" y="1485"/>
                  </a:lnTo>
                  <a:lnTo>
                    <a:pt x="7327" y="1571"/>
                  </a:lnTo>
                  <a:lnTo>
                    <a:pt x="7353" y="1660"/>
                  </a:lnTo>
                  <a:lnTo>
                    <a:pt x="10256" y="1660"/>
                  </a:lnTo>
                  <a:lnTo>
                    <a:pt x="10271" y="1658"/>
                  </a:lnTo>
                  <a:lnTo>
                    <a:pt x="10280" y="1653"/>
                  </a:lnTo>
                  <a:lnTo>
                    <a:pt x="10287" y="1647"/>
                  </a:lnTo>
                  <a:lnTo>
                    <a:pt x="10293" y="1641"/>
                  </a:lnTo>
                  <a:lnTo>
                    <a:pt x="10298" y="1638"/>
                  </a:lnTo>
                  <a:lnTo>
                    <a:pt x="10307" y="1639"/>
                  </a:lnTo>
                  <a:lnTo>
                    <a:pt x="10319" y="1647"/>
                  </a:lnTo>
                  <a:lnTo>
                    <a:pt x="10338" y="1661"/>
                  </a:lnTo>
                  <a:lnTo>
                    <a:pt x="10349" y="1672"/>
                  </a:lnTo>
                  <a:lnTo>
                    <a:pt x="10357" y="1682"/>
                  </a:lnTo>
                  <a:lnTo>
                    <a:pt x="10362" y="1693"/>
                  </a:lnTo>
                  <a:lnTo>
                    <a:pt x="10367" y="1703"/>
                  </a:lnTo>
                  <a:lnTo>
                    <a:pt x="10368" y="1714"/>
                  </a:lnTo>
                  <a:lnTo>
                    <a:pt x="10368" y="1724"/>
                  </a:lnTo>
                  <a:lnTo>
                    <a:pt x="10364" y="1744"/>
                  </a:lnTo>
                  <a:lnTo>
                    <a:pt x="10355" y="1764"/>
                  </a:lnTo>
                  <a:lnTo>
                    <a:pt x="10342" y="1784"/>
                  </a:lnTo>
                  <a:lnTo>
                    <a:pt x="10317" y="1819"/>
                  </a:lnTo>
                  <a:lnTo>
                    <a:pt x="10299" y="1842"/>
                  </a:lnTo>
                  <a:lnTo>
                    <a:pt x="10271" y="1872"/>
                  </a:lnTo>
                  <a:lnTo>
                    <a:pt x="10236" y="1906"/>
                  </a:lnTo>
                  <a:lnTo>
                    <a:pt x="10191" y="1946"/>
                  </a:lnTo>
                  <a:lnTo>
                    <a:pt x="10139" y="1990"/>
                  </a:lnTo>
                  <a:lnTo>
                    <a:pt x="10079" y="2034"/>
                  </a:lnTo>
                  <a:lnTo>
                    <a:pt x="10011" y="2081"/>
                  </a:lnTo>
                  <a:lnTo>
                    <a:pt x="9934" y="2126"/>
                  </a:lnTo>
                  <a:lnTo>
                    <a:pt x="6911" y="2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6" name="Freeform 70"/>
            <p:cNvSpPr>
              <a:spLocks/>
            </p:cNvSpPr>
            <p:nvPr/>
          </p:nvSpPr>
          <p:spPr bwMode="auto">
            <a:xfrm>
              <a:off x="1112" y="622"/>
              <a:ext cx="355" cy="61"/>
            </a:xfrm>
            <a:custGeom>
              <a:avLst/>
              <a:gdLst>
                <a:gd name="T0" fmla="*/ 2400 w 2834"/>
                <a:gd name="T1" fmla="*/ 487 h 487"/>
                <a:gd name="T2" fmla="*/ 2475 w 2834"/>
                <a:gd name="T3" fmla="*/ 442 h 487"/>
                <a:gd name="T4" fmla="*/ 2544 w 2834"/>
                <a:gd name="T5" fmla="*/ 396 h 487"/>
                <a:gd name="T6" fmla="*/ 2605 w 2834"/>
                <a:gd name="T7" fmla="*/ 351 h 487"/>
                <a:gd name="T8" fmla="*/ 2657 w 2834"/>
                <a:gd name="T9" fmla="*/ 307 h 487"/>
                <a:gd name="T10" fmla="*/ 2702 w 2834"/>
                <a:gd name="T11" fmla="*/ 268 h 487"/>
                <a:gd name="T12" fmla="*/ 2737 w 2834"/>
                <a:gd name="T13" fmla="*/ 233 h 487"/>
                <a:gd name="T14" fmla="*/ 2764 w 2834"/>
                <a:gd name="T15" fmla="*/ 203 h 487"/>
                <a:gd name="T16" fmla="*/ 2783 w 2834"/>
                <a:gd name="T17" fmla="*/ 180 h 487"/>
                <a:gd name="T18" fmla="*/ 2808 w 2834"/>
                <a:gd name="T19" fmla="*/ 145 h 487"/>
                <a:gd name="T20" fmla="*/ 2821 w 2834"/>
                <a:gd name="T21" fmla="*/ 126 h 487"/>
                <a:gd name="T22" fmla="*/ 2829 w 2834"/>
                <a:gd name="T23" fmla="*/ 106 h 487"/>
                <a:gd name="T24" fmla="*/ 2832 w 2834"/>
                <a:gd name="T25" fmla="*/ 96 h 487"/>
                <a:gd name="T26" fmla="*/ 2834 w 2834"/>
                <a:gd name="T27" fmla="*/ 85 h 487"/>
                <a:gd name="T28" fmla="*/ 2834 w 2834"/>
                <a:gd name="T29" fmla="*/ 75 h 487"/>
                <a:gd name="T30" fmla="*/ 2832 w 2834"/>
                <a:gd name="T31" fmla="*/ 64 h 487"/>
                <a:gd name="T32" fmla="*/ 2828 w 2834"/>
                <a:gd name="T33" fmla="*/ 54 h 487"/>
                <a:gd name="T34" fmla="*/ 2823 w 2834"/>
                <a:gd name="T35" fmla="*/ 43 h 487"/>
                <a:gd name="T36" fmla="*/ 2814 w 2834"/>
                <a:gd name="T37" fmla="*/ 33 h 487"/>
                <a:gd name="T38" fmla="*/ 2803 w 2834"/>
                <a:gd name="T39" fmla="*/ 23 h 487"/>
                <a:gd name="T40" fmla="*/ 2785 w 2834"/>
                <a:gd name="T41" fmla="*/ 8 h 487"/>
                <a:gd name="T42" fmla="*/ 2772 w 2834"/>
                <a:gd name="T43" fmla="*/ 1 h 487"/>
                <a:gd name="T44" fmla="*/ 2764 w 2834"/>
                <a:gd name="T45" fmla="*/ 0 h 487"/>
                <a:gd name="T46" fmla="*/ 2758 w 2834"/>
                <a:gd name="T47" fmla="*/ 2 h 487"/>
                <a:gd name="T48" fmla="*/ 2753 w 2834"/>
                <a:gd name="T49" fmla="*/ 8 h 487"/>
                <a:gd name="T50" fmla="*/ 2746 w 2834"/>
                <a:gd name="T51" fmla="*/ 14 h 487"/>
                <a:gd name="T52" fmla="*/ 2736 w 2834"/>
                <a:gd name="T53" fmla="*/ 19 h 487"/>
                <a:gd name="T54" fmla="*/ 2722 w 2834"/>
                <a:gd name="T55" fmla="*/ 21 h 487"/>
                <a:gd name="T56" fmla="*/ 0 w 2834"/>
                <a:gd name="T57" fmla="*/ 21 h 487"/>
                <a:gd name="T58" fmla="*/ 27 w 2834"/>
                <a:gd name="T59" fmla="*/ 47 h 487"/>
                <a:gd name="T60" fmla="*/ 53 w 2834"/>
                <a:gd name="T61" fmla="*/ 75 h 487"/>
                <a:gd name="T62" fmla="*/ 2722 w 2834"/>
                <a:gd name="T63" fmla="*/ 75 h 487"/>
                <a:gd name="T64" fmla="*/ 2734 w 2834"/>
                <a:gd name="T65" fmla="*/ 74 h 487"/>
                <a:gd name="T66" fmla="*/ 2746 w 2834"/>
                <a:gd name="T67" fmla="*/ 75 h 487"/>
                <a:gd name="T68" fmla="*/ 2752 w 2834"/>
                <a:gd name="T69" fmla="*/ 76 h 487"/>
                <a:gd name="T70" fmla="*/ 2756 w 2834"/>
                <a:gd name="T71" fmla="*/ 80 h 487"/>
                <a:gd name="T72" fmla="*/ 2758 w 2834"/>
                <a:gd name="T73" fmla="*/ 83 h 487"/>
                <a:gd name="T74" fmla="*/ 2757 w 2834"/>
                <a:gd name="T75" fmla="*/ 90 h 487"/>
                <a:gd name="T76" fmla="*/ 2754 w 2834"/>
                <a:gd name="T77" fmla="*/ 99 h 487"/>
                <a:gd name="T78" fmla="*/ 2750 w 2834"/>
                <a:gd name="T79" fmla="*/ 106 h 487"/>
                <a:gd name="T80" fmla="*/ 2743 w 2834"/>
                <a:gd name="T81" fmla="*/ 113 h 487"/>
                <a:gd name="T82" fmla="*/ 2735 w 2834"/>
                <a:gd name="T83" fmla="*/ 119 h 487"/>
                <a:gd name="T84" fmla="*/ 2725 w 2834"/>
                <a:gd name="T85" fmla="*/ 123 h 487"/>
                <a:gd name="T86" fmla="*/ 2715 w 2834"/>
                <a:gd name="T87" fmla="*/ 126 h 487"/>
                <a:gd name="T88" fmla="*/ 2703 w 2834"/>
                <a:gd name="T89" fmla="*/ 129 h 487"/>
                <a:gd name="T90" fmla="*/ 2688 w 2834"/>
                <a:gd name="T91" fmla="*/ 129 h 487"/>
                <a:gd name="T92" fmla="*/ 96 w 2834"/>
                <a:gd name="T93" fmla="*/ 129 h 487"/>
                <a:gd name="T94" fmla="*/ 124 w 2834"/>
                <a:gd name="T95" fmla="*/ 170 h 487"/>
                <a:gd name="T96" fmla="*/ 149 w 2834"/>
                <a:gd name="T97" fmla="*/ 212 h 487"/>
                <a:gd name="T98" fmla="*/ 172 w 2834"/>
                <a:gd name="T99" fmla="*/ 255 h 487"/>
                <a:gd name="T100" fmla="*/ 191 w 2834"/>
                <a:gd name="T101" fmla="*/ 299 h 487"/>
                <a:gd name="T102" fmla="*/ 206 w 2834"/>
                <a:gd name="T103" fmla="*/ 345 h 487"/>
                <a:gd name="T104" fmla="*/ 219 w 2834"/>
                <a:gd name="T105" fmla="*/ 392 h 487"/>
                <a:gd name="T106" fmla="*/ 231 w 2834"/>
                <a:gd name="T107" fmla="*/ 439 h 487"/>
                <a:gd name="T108" fmla="*/ 238 w 2834"/>
                <a:gd name="T109" fmla="*/ 487 h 487"/>
                <a:gd name="T110" fmla="*/ 2400 w 2834"/>
                <a:gd name="T111" fmla="*/ 487 h 48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34"/>
                <a:gd name="T169" fmla="*/ 0 h 487"/>
                <a:gd name="T170" fmla="*/ 2834 w 2834"/>
                <a:gd name="T171" fmla="*/ 487 h 48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34" h="487">
                  <a:moveTo>
                    <a:pt x="2400" y="487"/>
                  </a:moveTo>
                  <a:lnTo>
                    <a:pt x="2475" y="442"/>
                  </a:lnTo>
                  <a:lnTo>
                    <a:pt x="2544" y="396"/>
                  </a:lnTo>
                  <a:lnTo>
                    <a:pt x="2605" y="351"/>
                  </a:lnTo>
                  <a:lnTo>
                    <a:pt x="2657" y="307"/>
                  </a:lnTo>
                  <a:lnTo>
                    <a:pt x="2702" y="268"/>
                  </a:lnTo>
                  <a:lnTo>
                    <a:pt x="2737" y="233"/>
                  </a:lnTo>
                  <a:lnTo>
                    <a:pt x="2764" y="203"/>
                  </a:lnTo>
                  <a:lnTo>
                    <a:pt x="2783" y="180"/>
                  </a:lnTo>
                  <a:lnTo>
                    <a:pt x="2808" y="145"/>
                  </a:lnTo>
                  <a:lnTo>
                    <a:pt x="2821" y="126"/>
                  </a:lnTo>
                  <a:lnTo>
                    <a:pt x="2829" y="106"/>
                  </a:lnTo>
                  <a:lnTo>
                    <a:pt x="2832" y="96"/>
                  </a:lnTo>
                  <a:lnTo>
                    <a:pt x="2834" y="85"/>
                  </a:lnTo>
                  <a:lnTo>
                    <a:pt x="2834" y="75"/>
                  </a:lnTo>
                  <a:lnTo>
                    <a:pt x="2832" y="64"/>
                  </a:lnTo>
                  <a:lnTo>
                    <a:pt x="2828" y="54"/>
                  </a:lnTo>
                  <a:lnTo>
                    <a:pt x="2823" y="43"/>
                  </a:lnTo>
                  <a:lnTo>
                    <a:pt x="2814" y="33"/>
                  </a:lnTo>
                  <a:lnTo>
                    <a:pt x="2803" y="23"/>
                  </a:lnTo>
                  <a:lnTo>
                    <a:pt x="2785" y="8"/>
                  </a:lnTo>
                  <a:lnTo>
                    <a:pt x="2772" y="1"/>
                  </a:lnTo>
                  <a:lnTo>
                    <a:pt x="2764" y="0"/>
                  </a:lnTo>
                  <a:lnTo>
                    <a:pt x="2758" y="2"/>
                  </a:lnTo>
                  <a:lnTo>
                    <a:pt x="2753" y="8"/>
                  </a:lnTo>
                  <a:lnTo>
                    <a:pt x="2746" y="14"/>
                  </a:lnTo>
                  <a:lnTo>
                    <a:pt x="2736" y="19"/>
                  </a:lnTo>
                  <a:lnTo>
                    <a:pt x="2722" y="21"/>
                  </a:lnTo>
                  <a:lnTo>
                    <a:pt x="0" y="21"/>
                  </a:lnTo>
                  <a:lnTo>
                    <a:pt x="27" y="47"/>
                  </a:lnTo>
                  <a:lnTo>
                    <a:pt x="53" y="75"/>
                  </a:lnTo>
                  <a:lnTo>
                    <a:pt x="2722" y="75"/>
                  </a:lnTo>
                  <a:lnTo>
                    <a:pt x="2734" y="74"/>
                  </a:lnTo>
                  <a:lnTo>
                    <a:pt x="2746" y="75"/>
                  </a:lnTo>
                  <a:lnTo>
                    <a:pt x="2752" y="76"/>
                  </a:lnTo>
                  <a:lnTo>
                    <a:pt x="2756" y="80"/>
                  </a:lnTo>
                  <a:lnTo>
                    <a:pt x="2758" y="83"/>
                  </a:lnTo>
                  <a:lnTo>
                    <a:pt x="2757" y="90"/>
                  </a:lnTo>
                  <a:lnTo>
                    <a:pt x="2754" y="99"/>
                  </a:lnTo>
                  <a:lnTo>
                    <a:pt x="2750" y="106"/>
                  </a:lnTo>
                  <a:lnTo>
                    <a:pt x="2743" y="113"/>
                  </a:lnTo>
                  <a:lnTo>
                    <a:pt x="2735" y="119"/>
                  </a:lnTo>
                  <a:lnTo>
                    <a:pt x="2725" y="123"/>
                  </a:lnTo>
                  <a:lnTo>
                    <a:pt x="2715" y="126"/>
                  </a:lnTo>
                  <a:lnTo>
                    <a:pt x="2703" y="129"/>
                  </a:lnTo>
                  <a:lnTo>
                    <a:pt x="2688" y="129"/>
                  </a:lnTo>
                  <a:lnTo>
                    <a:pt x="96" y="129"/>
                  </a:lnTo>
                  <a:lnTo>
                    <a:pt x="124" y="170"/>
                  </a:lnTo>
                  <a:lnTo>
                    <a:pt x="149" y="212"/>
                  </a:lnTo>
                  <a:lnTo>
                    <a:pt x="172" y="255"/>
                  </a:lnTo>
                  <a:lnTo>
                    <a:pt x="191" y="299"/>
                  </a:lnTo>
                  <a:lnTo>
                    <a:pt x="206" y="345"/>
                  </a:lnTo>
                  <a:lnTo>
                    <a:pt x="219" y="392"/>
                  </a:lnTo>
                  <a:lnTo>
                    <a:pt x="231" y="439"/>
                  </a:lnTo>
                  <a:lnTo>
                    <a:pt x="238" y="487"/>
                  </a:lnTo>
                  <a:lnTo>
                    <a:pt x="2400" y="48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7" name="Freeform 71"/>
            <p:cNvSpPr>
              <a:spLocks/>
            </p:cNvSpPr>
            <p:nvPr/>
          </p:nvSpPr>
          <p:spPr bwMode="auto">
            <a:xfrm>
              <a:off x="888" y="687"/>
              <a:ext cx="510" cy="227"/>
            </a:xfrm>
            <a:custGeom>
              <a:avLst/>
              <a:gdLst>
                <a:gd name="T0" fmla="*/ 3961 w 4079"/>
                <a:gd name="T1" fmla="*/ 126 h 1817"/>
                <a:gd name="T2" fmla="*/ 3990 w 4079"/>
                <a:gd name="T3" fmla="*/ 113 h 1817"/>
                <a:gd name="T4" fmla="*/ 4004 w 4079"/>
                <a:gd name="T5" fmla="*/ 90 h 1817"/>
                <a:gd name="T6" fmla="*/ 3997 w 4079"/>
                <a:gd name="T7" fmla="*/ 76 h 1817"/>
                <a:gd name="T8" fmla="*/ 3967 w 4079"/>
                <a:gd name="T9" fmla="*/ 75 h 1817"/>
                <a:gd name="T10" fmla="*/ 3967 w 4079"/>
                <a:gd name="T11" fmla="*/ 21 h 1817"/>
                <a:gd name="T12" fmla="*/ 3998 w 4079"/>
                <a:gd name="T13" fmla="*/ 9 h 1817"/>
                <a:gd name="T14" fmla="*/ 4018 w 4079"/>
                <a:gd name="T15" fmla="*/ 1 h 1817"/>
                <a:gd name="T16" fmla="*/ 4061 w 4079"/>
                <a:gd name="T17" fmla="*/ 33 h 1817"/>
                <a:gd name="T18" fmla="*/ 4078 w 4079"/>
                <a:gd name="T19" fmla="*/ 65 h 1817"/>
                <a:gd name="T20" fmla="*/ 4075 w 4079"/>
                <a:gd name="T21" fmla="*/ 106 h 1817"/>
                <a:gd name="T22" fmla="*/ 4028 w 4079"/>
                <a:gd name="T23" fmla="*/ 181 h 1817"/>
                <a:gd name="T24" fmla="*/ 3947 w 4079"/>
                <a:gd name="T25" fmla="*/ 268 h 1817"/>
                <a:gd name="T26" fmla="*/ 3790 w 4079"/>
                <a:gd name="T27" fmla="*/ 396 h 1817"/>
                <a:gd name="T28" fmla="*/ 3645 w 4079"/>
                <a:gd name="T29" fmla="*/ 487 h 1817"/>
                <a:gd name="T30" fmla="*/ 1992 w 4079"/>
                <a:gd name="T31" fmla="*/ 578 h 1817"/>
                <a:gd name="T32" fmla="*/ 1914 w 4079"/>
                <a:gd name="T33" fmla="*/ 740 h 1817"/>
                <a:gd name="T34" fmla="*/ 1790 w 4079"/>
                <a:gd name="T35" fmla="*/ 922 h 1817"/>
                <a:gd name="T36" fmla="*/ 1661 w 4079"/>
                <a:gd name="T37" fmla="*/ 1080 h 1817"/>
                <a:gd name="T38" fmla="*/ 1518 w 4079"/>
                <a:gd name="T39" fmla="*/ 1224 h 1817"/>
                <a:gd name="T40" fmla="*/ 1363 w 4079"/>
                <a:gd name="T41" fmla="*/ 1355 h 1817"/>
                <a:gd name="T42" fmla="*/ 1195 w 4079"/>
                <a:gd name="T43" fmla="*/ 1473 h 1817"/>
                <a:gd name="T44" fmla="*/ 1018 w 4079"/>
                <a:gd name="T45" fmla="*/ 1574 h 1817"/>
                <a:gd name="T46" fmla="*/ 830 w 4079"/>
                <a:gd name="T47" fmla="*/ 1659 h 1817"/>
                <a:gd name="T48" fmla="*/ 633 w 4079"/>
                <a:gd name="T49" fmla="*/ 1727 h 1817"/>
                <a:gd name="T50" fmla="*/ 429 w 4079"/>
                <a:gd name="T51" fmla="*/ 1776 h 1817"/>
                <a:gd name="T52" fmla="*/ 217 w 4079"/>
                <a:gd name="T53" fmla="*/ 1807 h 1817"/>
                <a:gd name="T54" fmla="*/ 0 w 4079"/>
                <a:gd name="T55" fmla="*/ 1817 h 1817"/>
                <a:gd name="T56" fmla="*/ 142 w 4079"/>
                <a:gd name="T57" fmla="*/ 1751 h 1817"/>
                <a:gd name="T58" fmla="*/ 349 w 4079"/>
                <a:gd name="T59" fmla="*/ 1728 h 1817"/>
                <a:gd name="T60" fmla="*/ 550 w 4079"/>
                <a:gd name="T61" fmla="*/ 1686 h 1817"/>
                <a:gd name="T62" fmla="*/ 744 w 4079"/>
                <a:gd name="T63" fmla="*/ 1626 h 1817"/>
                <a:gd name="T64" fmla="*/ 930 w 4079"/>
                <a:gd name="T65" fmla="*/ 1548 h 1817"/>
                <a:gd name="T66" fmla="*/ 1105 w 4079"/>
                <a:gd name="T67" fmla="*/ 1455 h 1817"/>
                <a:gd name="T68" fmla="*/ 1272 w 4079"/>
                <a:gd name="T69" fmla="*/ 1346 h 1817"/>
                <a:gd name="T70" fmla="*/ 1427 w 4079"/>
                <a:gd name="T71" fmla="*/ 1223 h 1817"/>
                <a:gd name="T72" fmla="*/ 1570 w 4079"/>
                <a:gd name="T73" fmla="*/ 1086 h 1817"/>
                <a:gd name="T74" fmla="*/ 1701 w 4079"/>
                <a:gd name="T75" fmla="*/ 938 h 1817"/>
                <a:gd name="T76" fmla="*/ 1818 w 4079"/>
                <a:gd name="T77" fmla="*/ 777 h 1817"/>
                <a:gd name="T78" fmla="*/ 1929 w 4079"/>
                <a:gd name="T79" fmla="*/ 568 h 1817"/>
                <a:gd name="T80" fmla="*/ 1977 w 4079"/>
                <a:gd name="T81" fmla="*/ 439 h 1817"/>
                <a:gd name="T82" fmla="*/ 2015 w 4079"/>
                <a:gd name="T83" fmla="*/ 305 h 1817"/>
                <a:gd name="T84" fmla="*/ 2036 w 4079"/>
                <a:gd name="T85" fmla="*/ 173 h 18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079"/>
                <a:gd name="T130" fmla="*/ 0 h 1817"/>
                <a:gd name="T131" fmla="*/ 4079 w 4079"/>
                <a:gd name="T132" fmla="*/ 1817 h 18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079" h="1817">
                  <a:moveTo>
                    <a:pt x="3935" y="130"/>
                  </a:moveTo>
                  <a:lnTo>
                    <a:pt x="3948" y="128"/>
                  </a:lnTo>
                  <a:lnTo>
                    <a:pt x="3961" y="126"/>
                  </a:lnTo>
                  <a:lnTo>
                    <a:pt x="3972" y="123"/>
                  </a:lnTo>
                  <a:lnTo>
                    <a:pt x="3981" y="118"/>
                  </a:lnTo>
                  <a:lnTo>
                    <a:pt x="3990" y="113"/>
                  </a:lnTo>
                  <a:lnTo>
                    <a:pt x="3995" y="106"/>
                  </a:lnTo>
                  <a:lnTo>
                    <a:pt x="4001" y="98"/>
                  </a:lnTo>
                  <a:lnTo>
                    <a:pt x="4004" y="90"/>
                  </a:lnTo>
                  <a:lnTo>
                    <a:pt x="4004" y="84"/>
                  </a:lnTo>
                  <a:lnTo>
                    <a:pt x="4002" y="80"/>
                  </a:lnTo>
                  <a:lnTo>
                    <a:pt x="3997" y="76"/>
                  </a:lnTo>
                  <a:lnTo>
                    <a:pt x="3992" y="75"/>
                  </a:lnTo>
                  <a:lnTo>
                    <a:pt x="3980" y="75"/>
                  </a:lnTo>
                  <a:lnTo>
                    <a:pt x="3967" y="75"/>
                  </a:lnTo>
                  <a:lnTo>
                    <a:pt x="2040" y="75"/>
                  </a:lnTo>
                  <a:lnTo>
                    <a:pt x="2038" y="21"/>
                  </a:lnTo>
                  <a:lnTo>
                    <a:pt x="3967" y="21"/>
                  </a:lnTo>
                  <a:lnTo>
                    <a:pt x="3982" y="20"/>
                  </a:lnTo>
                  <a:lnTo>
                    <a:pt x="3992" y="14"/>
                  </a:lnTo>
                  <a:lnTo>
                    <a:pt x="3998" y="9"/>
                  </a:lnTo>
                  <a:lnTo>
                    <a:pt x="4004" y="3"/>
                  </a:lnTo>
                  <a:lnTo>
                    <a:pt x="4010" y="0"/>
                  </a:lnTo>
                  <a:lnTo>
                    <a:pt x="4018" y="1"/>
                  </a:lnTo>
                  <a:lnTo>
                    <a:pt x="4031" y="7"/>
                  </a:lnTo>
                  <a:lnTo>
                    <a:pt x="4050" y="23"/>
                  </a:lnTo>
                  <a:lnTo>
                    <a:pt x="4061" y="33"/>
                  </a:lnTo>
                  <a:lnTo>
                    <a:pt x="4068" y="44"/>
                  </a:lnTo>
                  <a:lnTo>
                    <a:pt x="4074" y="54"/>
                  </a:lnTo>
                  <a:lnTo>
                    <a:pt x="4078" y="65"/>
                  </a:lnTo>
                  <a:lnTo>
                    <a:pt x="4079" y="75"/>
                  </a:lnTo>
                  <a:lnTo>
                    <a:pt x="4079" y="85"/>
                  </a:lnTo>
                  <a:lnTo>
                    <a:pt x="4075" y="106"/>
                  </a:lnTo>
                  <a:lnTo>
                    <a:pt x="4066" y="126"/>
                  </a:lnTo>
                  <a:lnTo>
                    <a:pt x="4054" y="145"/>
                  </a:lnTo>
                  <a:lnTo>
                    <a:pt x="4028" y="181"/>
                  </a:lnTo>
                  <a:lnTo>
                    <a:pt x="4011" y="203"/>
                  </a:lnTo>
                  <a:lnTo>
                    <a:pt x="3983" y="233"/>
                  </a:lnTo>
                  <a:lnTo>
                    <a:pt x="3947" y="268"/>
                  </a:lnTo>
                  <a:lnTo>
                    <a:pt x="3903" y="308"/>
                  </a:lnTo>
                  <a:lnTo>
                    <a:pt x="3851" y="350"/>
                  </a:lnTo>
                  <a:lnTo>
                    <a:pt x="3790" y="396"/>
                  </a:lnTo>
                  <a:lnTo>
                    <a:pt x="3722" y="441"/>
                  </a:lnTo>
                  <a:lnTo>
                    <a:pt x="3684" y="465"/>
                  </a:lnTo>
                  <a:lnTo>
                    <a:pt x="3645" y="487"/>
                  </a:lnTo>
                  <a:lnTo>
                    <a:pt x="2026" y="487"/>
                  </a:lnTo>
                  <a:lnTo>
                    <a:pt x="2010" y="534"/>
                  </a:lnTo>
                  <a:lnTo>
                    <a:pt x="1992" y="578"/>
                  </a:lnTo>
                  <a:lnTo>
                    <a:pt x="1973" y="620"/>
                  </a:lnTo>
                  <a:lnTo>
                    <a:pt x="1955" y="662"/>
                  </a:lnTo>
                  <a:lnTo>
                    <a:pt x="1914" y="740"/>
                  </a:lnTo>
                  <a:lnTo>
                    <a:pt x="1869" y="811"/>
                  </a:lnTo>
                  <a:lnTo>
                    <a:pt x="1831" y="868"/>
                  </a:lnTo>
                  <a:lnTo>
                    <a:pt x="1790" y="922"/>
                  </a:lnTo>
                  <a:lnTo>
                    <a:pt x="1749" y="976"/>
                  </a:lnTo>
                  <a:lnTo>
                    <a:pt x="1706" y="1029"/>
                  </a:lnTo>
                  <a:lnTo>
                    <a:pt x="1661" y="1080"/>
                  </a:lnTo>
                  <a:lnTo>
                    <a:pt x="1615" y="1130"/>
                  </a:lnTo>
                  <a:lnTo>
                    <a:pt x="1567" y="1177"/>
                  </a:lnTo>
                  <a:lnTo>
                    <a:pt x="1518" y="1224"/>
                  </a:lnTo>
                  <a:lnTo>
                    <a:pt x="1467" y="1270"/>
                  </a:lnTo>
                  <a:lnTo>
                    <a:pt x="1415" y="1313"/>
                  </a:lnTo>
                  <a:lnTo>
                    <a:pt x="1363" y="1355"/>
                  </a:lnTo>
                  <a:lnTo>
                    <a:pt x="1307" y="1396"/>
                  </a:lnTo>
                  <a:lnTo>
                    <a:pt x="1252" y="1435"/>
                  </a:lnTo>
                  <a:lnTo>
                    <a:pt x="1195" y="1473"/>
                  </a:lnTo>
                  <a:lnTo>
                    <a:pt x="1137" y="1508"/>
                  </a:lnTo>
                  <a:lnTo>
                    <a:pt x="1078" y="1541"/>
                  </a:lnTo>
                  <a:lnTo>
                    <a:pt x="1018" y="1574"/>
                  </a:lnTo>
                  <a:lnTo>
                    <a:pt x="955" y="1604"/>
                  </a:lnTo>
                  <a:lnTo>
                    <a:pt x="893" y="1633"/>
                  </a:lnTo>
                  <a:lnTo>
                    <a:pt x="830" y="1659"/>
                  </a:lnTo>
                  <a:lnTo>
                    <a:pt x="766" y="1684"/>
                  </a:lnTo>
                  <a:lnTo>
                    <a:pt x="700" y="1706"/>
                  </a:lnTo>
                  <a:lnTo>
                    <a:pt x="633" y="1727"/>
                  </a:lnTo>
                  <a:lnTo>
                    <a:pt x="566" y="1746"/>
                  </a:lnTo>
                  <a:lnTo>
                    <a:pt x="498" y="1761"/>
                  </a:lnTo>
                  <a:lnTo>
                    <a:pt x="429" y="1776"/>
                  </a:lnTo>
                  <a:lnTo>
                    <a:pt x="359" y="1789"/>
                  </a:lnTo>
                  <a:lnTo>
                    <a:pt x="288" y="1799"/>
                  </a:lnTo>
                  <a:lnTo>
                    <a:pt x="217" y="1807"/>
                  </a:lnTo>
                  <a:lnTo>
                    <a:pt x="146" y="1812"/>
                  </a:lnTo>
                  <a:lnTo>
                    <a:pt x="73" y="1816"/>
                  </a:lnTo>
                  <a:lnTo>
                    <a:pt x="0" y="1817"/>
                  </a:lnTo>
                  <a:lnTo>
                    <a:pt x="0" y="1756"/>
                  </a:lnTo>
                  <a:lnTo>
                    <a:pt x="71" y="1755"/>
                  </a:lnTo>
                  <a:lnTo>
                    <a:pt x="142" y="1751"/>
                  </a:lnTo>
                  <a:lnTo>
                    <a:pt x="212" y="1746"/>
                  </a:lnTo>
                  <a:lnTo>
                    <a:pt x="280" y="1738"/>
                  </a:lnTo>
                  <a:lnTo>
                    <a:pt x="349" y="1728"/>
                  </a:lnTo>
                  <a:lnTo>
                    <a:pt x="417" y="1716"/>
                  </a:lnTo>
                  <a:lnTo>
                    <a:pt x="485" y="1701"/>
                  </a:lnTo>
                  <a:lnTo>
                    <a:pt x="550" y="1686"/>
                  </a:lnTo>
                  <a:lnTo>
                    <a:pt x="616" y="1667"/>
                  </a:lnTo>
                  <a:lnTo>
                    <a:pt x="680" y="1647"/>
                  </a:lnTo>
                  <a:lnTo>
                    <a:pt x="744" y="1626"/>
                  </a:lnTo>
                  <a:lnTo>
                    <a:pt x="807" y="1601"/>
                  </a:lnTo>
                  <a:lnTo>
                    <a:pt x="869" y="1576"/>
                  </a:lnTo>
                  <a:lnTo>
                    <a:pt x="930" y="1548"/>
                  </a:lnTo>
                  <a:lnTo>
                    <a:pt x="990" y="1519"/>
                  </a:lnTo>
                  <a:lnTo>
                    <a:pt x="1048" y="1487"/>
                  </a:lnTo>
                  <a:lnTo>
                    <a:pt x="1105" y="1455"/>
                  </a:lnTo>
                  <a:lnTo>
                    <a:pt x="1162" y="1420"/>
                  </a:lnTo>
                  <a:lnTo>
                    <a:pt x="1217" y="1384"/>
                  </a:lnTo>
                  <a:lnTo>
                    <a:pt x="1272" y="1346"/>
                  </a:lnTo>
                  <a:lnTo>
                    <a:pt x="1325" y="1306"/>
                  </a:lnTo>
                  <a:lnTo>
                    <a:pt x="1376" y="1265"/>
                  </a:lnTo>
                  <a:lnTo>
                    <a:pt x="1427" y="1223"/>
                  </a:lnTo>
                  <a:lnTo>
                    <a:pt x="1476" y="1179"/>
                  </a:lnTo>
                  <a:lnTo>
                    <a:pt x="1524" y="1133"/>
                  </a:lnTo>
                  <a:lnTo>
                    <a:pt x="1570" y="1086"/>
                  </a:lnTo>
                  <a:lnTo>
                    <a:pt x="1615" y="1039"/>
                  </a:lnTo>
                  <a:lnTo>
                    <a:pt x="1659" y="989"/>
                  </a:lnTo>
                  <a:lnTo>
                    <a:pt x="1701" y="938"/>
                  </a:lnTo>
                  <a:lnTo>
                    <a:pt x="1741" y="885"/>
                  </a:lnTo>
                  <a:lnTo>
                    <a:pt x="1780" y="832"/>
                  </a:lnTo>
                  <a:lnTo>
                    <a:pt x="1818" y="777"/>
                  </a:lnTo>
                  <a:lnTo>
                    <a:pt x="1857" y="713"/>
                  </a:lnTo>
                  <a:lnTo>
                    <a:pt x="1895" y="643"/>
                  </a:lnTo>
                  <a:lnTo>
                    <a:pt x="1929" y="568"/>
                  </a:lnTo>
                  <a:lnTo>
                    <a:pt x="1960" y="487"/>
                  </a:lnTo>
                  <a:lnTo>
                    <a:pt x="1961" y="485"/>
                  </a:lnTo>
                  <a:lnTo>
                    <a:pt x="1977" y="439"/>
                  </a:lnTo>
                  <a:lnTo>
                    <a:pt x="1991" y="395"/>
                  </a:lnTo>
                  <a:lnTo>
                    <a:pt x="2003" y="349"/>
                  </a:lnTo>
                  <a:lnTo>
                    <a:pt x="2015" y="305"/>
                  </a:lnTo>
                  <a:lnTo>
                    <a:pt x="2023" y="261"/>
                  </a:lnTo>
                  <a:lnTo>
                    <a:pt x="2030" y="216"/>
                  </a:lnTo>
                  <a:lnTo>
                    <a:pt x="2036" y="173"/>
                  </a:lnTo>
                  <a:lnTo>
                    <a:pt x="2038" y="130"/>
                  </a:lnTo>
                  <a:lnTo>
                    <a:pt x="3935" y="13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8" name="Freeform 72"/>
            <p:cNvSpPr>
              <a:spLocks noEditPoints="1"/>
            </p:cNvSpPr>
            <p:nvPr/>
          </p:nvSpPr>
          <p:spPr bwMode="auto">
            <a:xfrm>
              <a:off x="391" y="804"/>
              <a:ext cx="96" cy="91"/>
            </a:xfrm>
            <a:custGeom>
              <a:avLst/>
              <a:gdLst>
                <a:gd name="T0" fmla="*/ 134 w 766"/>
                <a:gd name="T1" fmla="*/ 274 h 728"/>
                <a:gd name="T2" fmla="*/ 293 w 766"/>
                <a:gd name="T3" fmla="*/ 616 h 728"/>
                <a:gd name="T4" fmla="*/ 679 w 766"/>
                <a:gd name="T5" fmla="*/ 419 h 728"/>
                <a:gd name="T6" fmla="*/ 507 w 766"/>
                <a:gd name="T7" fmla="*/ 84 h 728"/>
                <a:gd name="T8" fmla="*/ 134 w 766"/>
                <a:gd name="T9" fmla="*/ 274 h 728"/>
                <a:gd name="T10" fmla="*/ 28 w 766"/>
                <a:gd name="T11" fmla="*/ 317 h 728"/>
                <a:gd name="T12" fmla="*/ 0 w 766"/>
                <a:gd name="T13" fmla="*/ 263 h 728"/>
                <a:gd name="T14" fmla="*/ 542 w 766"/>
                <a:gd name="T15" fmla="*/ 0 h 728"/>
                <a:gd name="T16" fmla="*/ 766 w 766"/>
                <a:gd name="T17" fmla="*/ 459 h 728"/>
                <a:gd name="T18" fmla="*/ 221 w 766"/>
                <a:gd name="T19" fmla="*/ 728 h 728"/>
                <a:gd name="T20" fmla="*/ 197 w 766"/>
                <a:gd name="T21" fmla="*/ 677 h 728"/>
                <a:gd name="T22" fmla="*/ 234 w 766"/>
                <a:gd name="T23" fmla="*/ 646 h 728"/>
                <a:gd name="T24" fmla="*/ 70 w 766"/>
                <a:gd name="T25" fmla="*/ 309 h 728"/>
                <a:gd name="T26" fmla="*/ 28 w 766"/>
                <a:gd name="T27" fmla="*/ 317 h 7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6"/>
                <a:gd name="T43" fmla="*/ 0 h 728"/>
                <a:gd name="T44" fmla="*/ 766 w 766"/>
                <a:gd name="T45" fmla="*/ 728 h 7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6" h="728">
                  <a:moveTo>
                    <a:pt x="134" y="274"/>
                  </a:moveTo>
                  <a:lnTo>
                    <a:pt x="293" y="616"/>
                  </a:lnTo>
                  <a:lnTo>
                    <a:pt x="679" y="419"/>
                  </a:lnTo>
                  <a:lnTo>
                    <a:pt x="507" y="84"/>
                  </a:lnTo>
                  <a:lnTo>
                    <a:pt x="134" y="274"/>
                  </a:lnTo>
                  <a:close/>
                  <a:moveTo>
                    <a:pt x="28" y="317"/>
                  </a:moveTo>
                  <a:lnTo>
                    <a:pt x="0" y="263"/>
                  </a:lnTo>
                  <a:lnTo>
                    <a:pt x="542" y="0"/>
                  </a:lnTo>
                  <a:lnTo>
                    <a:pt x="766" y="459"/>
                  </a:lnTo>
                  <a:lnTo>
                    <a:pt x="221" y="728"/>
                  </a:lnTo>
                  <a:lnTo>
                    <a:pt x="197" y="677"/>
                  </a:lnTo>
                  <a:lnTo>
                    <a:pt x="234" y="646"/>
                  </a:lnTo>
                  <a:lnTo>
                    <a:pt x="70" y="309"/>
                  </a:lnTo>
                  <a:lnTo>
                    <a:pt x="28" y="31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9" name="Freeform 73"/>
            <p:cNvSpPr>
              <a:spLocks/>
            </p:cNvSpPr>
            <p:nvPr/>
          </p:nvSpPr>
          <p:spPr bwMode="auto">
            <a:xfrm>
              <a:off x="412" y="822"/>
              <a:ext cx="56" cy="55"/>
            </a:xfrm>
            <a:custGeom>
              <a:avLst/>
              <a:gdLst>
                <a:gd name="T0" fmla="*/ 0 w 448"/>
                <a:gd name="T1" fmla="*/ 139 h 440"/>
                <a:gd name="T2" fmla="*/ 43 w 448"/>
                <a:gd name="T3" fmla="*/ 109 h 440"/>
                <a:gd name="T4" fmla="*/ 111 w 448"/>
                <a:gd name="T5" fmla="*/ 237 h 440"/>
                <a:gd name="T6" fmla="*/ 196 w 448"/>
                <a:gd name="T7" fmla="*/ 198 h 440"/>
                <a:gd name="T8" fmla="*/ 149 w 448"/>
                <a:gd name="T9" fmla="*/ 95 h 440"/>
                <a:gd name="T10" fmla="*/ 202 w 448"/>
                <a:gd name="T11" fmla="*/ 69 h 440"/>
                <a:gd name="T12" fmla="*/ 253 w 448"/>
                <a:gd name="T13" fmla="*/ 158 h 440"/>
                <a:gd name="T14" fmla="*/ 312 w 448"/>
                <a:gd name="T15" fmla="*/ 141 h 440"/>
                <a:gd name="T16" fmla="*/ 253 w 448"/>
                <a:gd name="T17" fmla="*/ 25 h 440"/>
                <a:gd name="T18" fmla="*/ 310 w 448"/>
                <a:gd name="T19" fmla="*/ 0 h 440"/>
                <a:gd name="T20" fmla="*/ 448 w 448"/>
                <a:gd name="T21" fmla="*/ 275 h 440"/>
                <a:gd name="T22" fmla="*/ 402 w 448"/>
                <a:gd name="T23" fmla="*/ 307 h 440"/>
                <a:gd name="T24" fmla="*/ 341 w 448"/>
                <a:gd name="T25" fmla="*/ 209 h 440"/>
                <a:gd name="T26" fmla="*/ 283 w 448"/>
                <a:gd name="T27" fmla="*/ 228 h 440"/>
                <a:gd name="T28" fmla="*/ 330 w 448"/>
                <a:gd name="T29" fmla="*/ 321 h 440"/>
                <a:gd name="T30" fmla="*/ 290 w 448"/>
                <a:gd name="T31" fmla="*/ 351 h 440"/>
                <a:gd name="T32" fmla="*/ 222 w 448"/>
                <a:gd name="T33" fmla="*/ 268 h 440"/>
                <a:gd name="T34" fmla="*/ 153 w 448"/>
                <a:gd name="T35" fmla="*/ 291 h 440"/>
                <a:gd name="T36" fmla="*/ 197 w 448"/>
                <a:gd name="T37" fmla="*/ 400 h 440"/>
                <a:gd name="T38" fmla="*/ 190 w 448"/>
                <a:gd name="T39" fmla="*/ 432 h 440"/>
                <a:gd name="T40" fmla="*/ 151 w 448"/>
                <a:gd name="T41" fmla="*/ 440 h 440"/>
                <a:gd name="T42" fmla="*/ 0 w 448"/>
                <a:gd name="T43" fmla="*/ 139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8"/>
                <a:gd name="T67" fmla="*/ 0 h 440"/>
                <a:gd name="T68" fmla="*/ 448 w 448"/>
                <a:gd name="T69" fmla="*/ 440 h 4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8" h="440">
                  <a:moveTo>
                    <a:pt x="0" y="139"/>
                  </a:moveTo>
                  <a:lnTo>
                    <a:pt x="43" y="109"/>
                  </a:lnTo>
                  <a:lnTo>
                    <a:pt x="111" y="237"/>
                  </a:lnTo>
                  <a:lnTo>
                    <a:pt x="196" y="198"/>
                  </a:lnTo>
                  <a:lnTo>
                    <a:pt x="149" y="95"/>
                  </a:lnTo>
                  <a:lnTo>
                    <a:pt x="202" y="69"/>
                  </a:lnTo>
                  <a:lnTo>
                    <a:pt x="253" y="158"/>
                  </a:lnTo>
                  <a:lnTo>
                    <a:pt x="312" y="141"/>
                  </a:lnTo>
                  <a:lnTo>
                    <a:pt x="253" y="25"/>
                  </a:lnTo>
                  <a:lnTo>
                    <a:pt x="310" y="0"/>
                  </a:lnTo>
                  <a:lnTo>
                    <a:pt x="448" y="275"/>
                  </a:lnTo>
                  <a:lnTo>
                    <a:pt x="402" y="307"/>
                  </a:lnTo>
                  <a:lnTo>
                    <a:pt x="341" y="209"/>
                  </a:lnTo>
                  <a:lnTo>
                    <a:pt x="283" y="228"/>
                  </a:lnTo>
                  <a:lnTo>
                    <a:pt x="330" y="321"/>
                  </a:lnTo>
                  <a:lnTo>
                    <a:pt x="290" y="351"/>
                  </a:lnTo>
                  <a:lnTo>
                    <a:pt x="222" y="268"/>
                  </a:lnTo>
                  <a:lnTo>
                    <a:pt x="153" y="291"/>
                  </a:lnTo>
                  <a:lnTo>
                    <a:pt x="197" y="400"/>
                  </a:lnTo>
                  <a:lnTo>
                    <a:pt x="190" y="432"/>
                  </a:lnTo>
                  <a:lnTo>
                    <a:pt x="151" y="440"/>
                  </a:lnTo>
                  <a:lnTo>
                    <a:pt x="0" y="13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0" name="Freeform 74"/>
            <p:cNvSpPr>
              <a:spLocks/>
            </p:cNvSpPr>
            <p:nvPr/>
          </p:nvSpPr>
          <p:spPr bwMode="auto">
            <a:xfrm>
              <a:off x="435" y="858"/>
              <a:ext cx="9" cy="8"/>
            </a:xfrm>
            <a:custGeom>
              <a:avLst/>
              <a:gdLst>
                <a:gd name="T0" fmla="*/ 1 w 69"/>
                <a:gd name="T1" fmla="*/ 24 h 65"/>
                <a:gd name="T2" fmla="*/ 0 w 69"/>
                <a:gd name="T3" fmla="*/ 48 h 65"/>
                <a:gd name="T4" fmla="*/ 39 w 69"/>
                <a:gd name="T5" fmla="*/ 65 h 65"/>
                <a:gd name="T6" fmla="*/ 69 w 69"/>
                <a:gd name="T7" fmla="*/ 20 h 65"/>
                <a:gd name="T8" fmla="*/ 49 w 69"/>
                <a:gd name="T9" fmla="*/ 5 h 65"/>
                <a:gd name="T10" fmla="*/ 31 w 69"/>
                <a:gd name="T11" fmla="*/ 0 h 65"/>
                <a:gd name="T12" fmla="*/ 1 w 69"/>
                <a:gd name="T13" fmla="*/ 24 h 65"/>
                <a:gd name="T14" fmla="*/ 0 60000 65536"/>
                <a:gd name="T15" fmla="*/ 0 60000 65536"/>
                <a:gd name="T16" fmla="*/ 0 60000 65536"/>
                <a:gd name="T17" fmla="*/ 0 60000 65536"/>
                <a:gd name="T18" fmla="*/ 0 60000 65536"/>
                <a:gd name="T19" fmla="*/ 0 60000 65536"/>
                <a:gd name="T20" fmla="*/ 0 60000 65536"/>
                <a:gd name="T21" fmla="*/ 0 w 69"/>
                <a:gd name="T22" fmla="*/ 0 h 65"/>
                <a:gd name="T23" fmla="*/ 69 w 6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5">
                  <a:moveTo>
                    <a:pt x="1" y="24"/>
                  </a:moveTo>
                  <a:lnTo>
                    <a:pt x="0" y="48"/>
                  </a:lnTo>
                  <a:lnTo>
                    <a:pt x="39" y="65"/>
                  </a:lnTo>
                  <a:lnTo>
                    <a:pt x="69" y="20"/>
                  </a:lnTo>
                  <a:lnTo>
                    <a:pt x="49" y="5"/>
                  </a:lnTo>
                  <a:lnTo>
                    <a:pt x="31" y="0"/>
                  </a:lnTo>
                  <a:lnTo>
                    <a:pt x="1" y="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1" name="Freeform 75"/>
            <p:cNvSpPr>
              <a:spLocks/>
            </p:cNvSpPr>
            <p:nvPr/>
          </p:nvSpPr>
          <p:spPr bwMode="auto">
            <a:xfrm>
              <a:off x="433" y="878"/>
              <a:ext cx="73" cy="50"/>
            </a:xfrm>
            <a:custGeom>
              <a:avLst/>
              <a:gdLst>
                <a:gd name="T0" fmla="*/ 0 w 589"/>
                <a:gd name="T1" fmla="*/ 376 h 404"/>
                <a:gd name="T2" fmla="*/ 4 w 589"/>
                <a:gd name="T3" fmla="*/ 341 h 404"/>
                <a:gd name="T4" fmla="*/ 208 w 589"/>
                <a:gd name="T5" fmla="*/ 176 h 404"/>
                <a:gd name="T6" fmla="*/ 417 w 589"/>
                <a:gd name="T7" fmla="*/ 7 h 404"/>
                <a:gd name="T8" fmla="*/ 427 w 589"/>
                <a:gd name="T9" fmla="*/ 2 h 404"/>
                <a:gd name="T10" fmla="*/ 440 w 589"/>
                <a:gd name="T11" fmla="*/ 0 h 404"/>
                <a:gd name="T12" fmla="*/ 447 w 589"/>
                <a:gd name="T13" fmla="*/ 1 h 404"/>
                <a:gd name="T14" fmla="*/ 454 w 589"/>
                <a:gd name="T15" fmla="*/ 3 h 404"/>
                <a:gd name="T16" fmla="*/ 462 w 589"/>
                <a:gd name="T17" fmla="*/ 7 h 404"/>
                <a:gd name="T18" fmla="*/ 468 w 589"/>
                <a:gd name="T19" fmla="*/ 13 h 404"/>
                <a:gd name="T20" fmla="*/ 536 w 589"/>
                <a:gd name="T21" fmla="*/ 98 h 404"/>
                <a:gd name="T22" fmla="*/ 589 w 589"/>
                <a:gd name="T23" fmla="*/ 166 h 404"/>
                <a:gd name="T24" fmla="*/ 404 w 589"/>
                <a:gd name="T25" fmla="*/ 229 h 404"/>
                <a:gd name="T26" fmla="*/ 388 w 589"/>
                <a:gd name="T27" fmla="*/ 235 h 404"/>
                <a:gd name="T28" fmla="*/ 377 w 589"/>
                <a:gd name="T29" fmla="*/ 245 h 404"/>
                <a:gd name="T30" fmla="*/ 370 w 589"/>
                <a:gd name="T31" fmla="*/ 256 h 404"/>
                <a:gd name="T32" fmla="*/ 363 w 589"/>
                <a:gd name="T33" fmla="*/ 272 h 404"/>
                <a:gd name="T34" fmla="*/ 355 w 589"/>
                <a:gd name="T35" fmla="*/ 291 h 404"/>
                <a:gd name="T36" fmla="*/ 342 w 589"/>
                <a:gd name="T37" fmla="*/ 314 h 404"/>
                <a:gd name="T38" fmla="*/ 333 w 589"/>
                <a:gd name="T39" fmla="*/ 327 h 404"/>
                <a:gd name="T40" fmla="*/ 321 w 589"/>
                <a:gd name="T41" fmla="*/ 341 h 404"/>
                <a:gd name="T42" fmla="*/ 307 w 589"/>
                <a:gd name="T43" fmla="*/ 354 h 404"/>
                <a:gd name="T44" fmla="*/ 290 w 589"/>
                <a:gd name="T45" fmla="*/ 367 h 404"/>
                <a:gd name="T46" fmla="*/ 259 w 589"/>
                <a:gd name="T47" fmla="*/ 390 h 404"/>
                <a:gd name="T48" fmla="*/ 245 w 589"/>
                <a:gd name="T49" fmla="*/ 397 h 404"/>
                <a:gd name="T50" fmla="*/ 234 w 589"/>
                <a:gd name="T51" fmla="*/ 402 h 404"/>
                <a:gd name="T52" fmla="*/ 224 w 589"/>
                <a:gd name="T53" fmla="*/ 404 h 404"/>
                <a:gd name="T54" fmla="*/ 215 w 589"/>
                <a:gd name="T55" fmla="*/ 404 h 404"/>
                <a:gd name="T56" fmla="*/ 205 w 589"/>
                <a:gd name="T57" fmla="*/ 401 h 404"/>
                <a:gd name="T58" fmla="*/ 194 w 589"/>
                <a:gd name="T59" fmla="*/ 395 h 404"/>
                <a:gd name="T60" fmla="*/ 174 w 589"/>
                <a:gd name="T61" fmla="*/ 381 h 404"/>
                <a:gd name="T62" fmla="*/ 160 w 589"/>
                <a:gd name="T63" fmla="*/ 368 h 404"/>
                <a:gd name="T64" fmla="*/ 149 w 589"/>
                <a:gd name="T65" fmla="*/ 356 h 404"/>
                <a:gd name="T66" fmla="*/ 181 w 589"/>
                <a:gd name="T67" fmla="*/ 299 h 404"/>
                <a:gd name="T68" fmla="*/ 184 w 589"/>
                <a:gd name="T69" fmla="*/ 304 h 404"/>
                <a:gd name="T70" fmla="*/ 194 w 589"/>
                <a:gd name="T71" fmla="*/ 316 h 404"/>
                <a:gd name="T72" fmla="*/ 208 w 589"/>
                <a:gd name="T73" fmla="*/ 329 h 404"/>
                <a:gd name="T74" fmla="*/ 215 w 589"/>
                <a:gd name="T75" fmla="*/ 334 h 404"/>
                <a:gd name="T76" fmla="*/ 224 w 589"/>
                <a:gd name="T77" fmla="*/ 336 h 404"/>
                <a:gd name="T78" fmla="*/ 241 w 589"/>
                <a:gd name="T79" fmla="*/ 336 h 404"/>
                <a:gd name="T80" fmla="*/ 256 w 589"/>
                <a:gd name="T81" fmla="*/ 333 h 404"/>
                <a:gd name="T82" fmla="*/ 271 w 589"/>
                <a:gd name="T83" fmla="*/ 326 h 404"/>
                <a:gd name="T84" fmla="*/ 281 w 589"/>
                <a:gd name="T85" fmla="*/ 317 h 404"/>
                <a:gd name="T86" fmla="*/ 287 w 589"/>
                <a:gd name="T87" fmla="*/ 305 h 404"/>
                <a:gd name="T88" fmla="*/ 292 w 589"/>
                <a:gd name="T89" fmla="*/ 289 h 404"/>
                <a:gd name="T90" fmla="*/ 296 w 589"/>
                <a:gd name="T91" fmla="*/ 271 h 404"/>
                <a:gd name="T92" fmla="*/ 302 w 589"/>
                <a:gd name="T93" fmla="*/ 253 h 404"/>
                <a:gd name="T94" fmla="*/ 306 w 589"/>
                <a:gd name="T95" fmla="*/ 236 h 404"/>
                <a:gd name="T96" fmla="*/ 312 w 589"/>
                <a:gd name="T97" fmla="*/ 220 h 404"/>
                <a:gd name="T98" fmla="*/ 316 w 589"/>
                <a:gd name="T99" fmla="*/ 212 h 404"/>
                <a:gd name="T100" fmla="*/ 323 w 589"/>
                <a:gd name="T101" fmla="*/ 204 h 404"/>
                <a:gd name="T102" fmla="*/ 333 w 589"/>
                <a:gd name="T103" fmla="*/ 198 h 404"/>
                <a:gd name="T104" fmla="*/ 347 w 589"/>
                <a:gd name="T105" fmla="*/ 192 h 404"/>
                <a:gd name="T106" fmla="*/ 435 w 589"/>
                <a:gd name="T107" fmla="*/ 159 h 404"/>
                <a:gd name="T108" fmla="*/ 491 w 589"/>
                <a:gd name="T109" fmla="*/ 136 h 404"/>
                <a:gd name="T110" fmla="*/ 441 w 589"/>
                <a:gd name="T111" fmla="*/ 71 h 404"/>
                <a:gd name="T112" fmla="*/ 41 w 589"/>
                <a:gd name="T113" fmla="*/ 400 h 404"/>
                <a:gd name="T114" fmla="*/ 0 w 589"/>
                <a:gd name="T115" fmla="*/ 376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89"/>
                <a:gd name="T175" fmla="*/ 0 h 404"/>
                <a:gd name="T176" fmla="*/ 589 w 589"/>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89" h="404">
                  <a:moveTo>
                    <a:pt x="0" y="376"/>
                  </a:moveTo>
                  <a:lnTo>
                    <a:pt x="4" y="341"/>
                  </a:lnTo>
                  <a:lnTo>
                    <a:pt x="208" y="176"/>
                  </a:lnTo>
                  <a:lnTo>
                    <a:pt x="417" y="7"/>
                  </a:lnTo>
                  <a:lnTo>
                    <a:pt x="427" y="2"/>
                  </a:lnTo>
                  <a:lnTo>
                    <a:pt x="440" y="0"/>
                  </a:lnTo>
                  <a:lnTo>
                    <a:pt x="447" y="1"/>
                  </a:lnTo>
                  <a:lnTo>
                    <a:pt x="454" y="3"/>
                  </a:lnTo>
                  <a:lnTo>
                    <a:pt x="462" y="7"/>
                  </a:lnTo>
                  <a:lnTo>
                    <a:pt x="468" y="13"/>
                  </a:lnTo>
                  <a:lnTo>
                    <a:pt x="536" y="98"/>
                  </a:lnTo>
                  <a:lnTo>
                    <a:pt x="589" y="166"/>
                  </a:lnTo>
                  <a:lnTo>
                    <a:pt x="404" y="229"/>
                  </a:lnTo>
                  <a:lnTo>
                    <a:pt x="388" y="235"/>
                  </a:lnTo>
                  <a:lnTo>
                    <a:pt x="377" y="245"/>
                  </a:lnTo>
                  <a:lnTo>
                    <a:pt x="370" y="256"/>
                  </a:lnTo>
                  <a:lnTo>
                    <a:pt x="363" y="272"/>
                  </a:lnTo>
                  <a:lnTo>
                    <a:pt x="355" y="291"/>
                  </a:lnTo>
                  <a:lnTo>
                    <a:pt x="342" y="314"/>
                  </a:lnTo>
                  <a:lnTo>
                    <a:pt x="333" y="327"/>
                  </a:lnTo>
                  <a:lnTo>
                    <a:pt x="321" y="341"/>
                  </a:lnTo>
                  <a:lnTo>
                    <a:pt x="307" y="354"/>
                  </a:lnTo>
                  <a:lnTo>
                    <a:pt x="290" y="367"/>
                  </a:lnTo>
                  <a:lnTo>
                    <a:pt x="259" y="390"/>
                  </a:lnTo>
                  <a:lnTo>
                    <a:pt x="245" y="397"/>
                  </a:lnTo>
                  <a:lnTo>
                    <a:pt x="234" y="402"/>
                  </a:lnTo>
                  <a:lnTo>
                    <a:pt x="224" y="404"/>
                  </a:lnTo>
                  <a:lnTo>
                    <a:pt x="215" y="404"/>
                  </a:lnTo>
                  <a:lnTo>
                    <a:pt x="205" y="401"/>
                  </a:lnTo>
                  <a:lnTo>
                    <a:pt x="194" y="395"/>
                  </a:lnTo>
                  <a:lnTo>
                    <a:pt x="174" y="381"/>
                  </a:lnTo>
                  <a:lnTo>
                    <a:pt x="160" y="368"/>
                  </a:lnTo>
                  <a:lnTo>
                    <a:pt x="149" y="356"/>
                  </a:lnTo>
                  <a:lnTo>
                    <a:pt x="181" y="299"/>
                  </a:lnTo>
                  <a:lnTo>
                    <a:pt x="184" y="304"/>
                  </a:lnTo>
                  <a:lnTo>
                    <a:pt x="194" y="316"/>
                  </a:lnTo>
                  <a:lnTo>
                    <a:pt x="208" y="329"/>
                  </a:lnTo>
                  <a:lnTo>
                    <a:pt x="215" y="334"/>
                  </a:lnTo>
                  <a:lnTo>
                    <a:pt x="224" y="336"/>
                  </a:lnTo>
                  <a:lnTo>
                    <a:pt x="241" y="336"/>
                  </a:lnTo>
                  <a:lnTo>
                    <a:pt x="256" y="333"/>
                  </a:lnTo>
                  <a:lnTo>
                    <a:pt x="271" y="326"/>
                  </a:lnTo>
                  <a:lnTo>
                    <a:pt x="281" y="317"/>
                  </a:lnTo>
                  <a:lnTo>
                    <a:pt x="287" y="305"/>
                  </a:lnTo>
                  <a:lnTo>
                    <a:pt x="292" y="289"/>
                  </a:lnTo>
                  <a:lnTo>
                    <a:pt x="296" y="271"/>
                  </a:lnTo>
                  <a:lnTo>
                    <a:pt x="302" y="253"/>
                  </a:lnTo>
                  <a:lnTo>
                    <a:pt x="306" y="236"/>
                  </a:lnTo>
                  <a:lnTo>
                    <a:pt x="312" y="220"/>
                  </a:lnTo>
                  <a:lnTo>
                    <a:pt x="316" y="212"/>
                  </a:lnTo>
                  <a:lnTo>
                    <a:pt x="323" y="204"/>
                  </a:lnTo>
                  <a:lnTo>
                    <a:pt x="333" y="198"/>
                  </a:lnTo>
                  <a:lnTo>
                    <a:pt x="347" y="192"/>
                  </a:lnTo>
                  <a:lnTo>
                    <a:pt x="435" y="159"/>
                  </a:lnTo>
                  <a:lnTo>
                    <a:pt x="491" y="136"/>
                  </a:lnTo>
                  <a:lnTo>
                    <a:pt x="441" y="71"/>
                  </a:lnTo>
                  <a:lnTo>
                    <a:pt x="41" y="400"/>
                  </a:lnTo>
                  <a:lnTo>
                    <a:pt x="0" y="37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2" name="Freeform 76"/>
            <p:cNvSpPr>
              <a:spLocks/>
            </p:cNvSpPr>
            <p:nvPr/>
          </p:nvSpPr>
          <p:spPr bwMode="auto">
            <a:xfrm>
              <a:off x="451" y="926"/>
              <a:ext cx="29" cy="13"/>
            </a:xfrm>
            <a:custGeom>
              <a:avLst/>
              <a:gdLst>
                <a:gd name="T0" fmla="*/ 0 w 238"/>
                <a:gd name="T1" fmla="*/ 50 h 109"/>
                <a:gd name="T2" fmla="*/ 27 w 238"/>
                <a:gd name="T3" fmla="*/ 49 h 109"/>
                <a:gd name="T4" fmla="*/ 56 w 238"/>
                <a:gd name="T5" fmla="*/ 46 h 109"/>
                <a:gd name="T6" fmla="*/ 90 w 238"/>
                <a:gd name="T7" fmla="*/ 43 h 109"/>
                <a:gd name="T8" fmla="*/ 125 w 238"/>
                <a:gd name="T9" fmla="*/ 38 h 109"/>
                <a:gd name="T10" fmla="*/ 158 w 238"/>
                <a:gd name="T11" fmla="*/ 29 h 109"/>
                <a:gd name="T12" fmla="*/ 172 w 238"/>
                <a:gd name="T13" fmla="*/ 22 h 109"/>
                <a:gd name="T14" fmla="*/ 186 w 238"/>
                <a:gd name="T15" fmla="*/ 15 h 109"/>
                <a:gd name="T16" fmla="*/ 196 w 238"/>
                <a:gd name="T17" fmla="*/ 8 h 109"/>
                <a:gd name="T18" fmla="*/ 203 w 238"/>
                <a:gd name="T19" fmla="*/ 0 h 109"/>
                <a:gd name="T20" fmla="*/ 218 w 238"/>
                <a:gd name="T21" fmla="*/ 21 h 109"/>
                <a:gd name="T22" fmla="*/ 229 w 238"/>
                <a:gd name="T23" fmla="*/ 38 h 109"/>
                <a:gd name="T24" fmla="*/ 238 w 238"/>
                <a:gd name="T25" fmla="*/ 54 h 109"/>
                <a:gd name="T26" fmla="*/ 212 w 238"/>
                <a:gd name="T27" fmla="*/ 77 h 109"/>
                <a:gd name="T28" fmla="*/ 2 w 238"/>
                <a:gd name="T29" fmla="*/ 109 h 109"/>
                <a:gd name="T30" fmla="*/ 0 w 238"/>
                <a:gd name="T31" fmla="*/ 50 h 10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38"/>
                <a:gd name="T49" fmla="*/ 0 h 109"/>
                <a:gd name="T50" fmla="*/ 238 w 238"/>
                <a:gd name="T51" fmla="*/ 109 h 10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8" h="109">
                  <a:moveTo>
                    <a:pt x="0" y="50"/>
                  </a:moveTo>
                  <a:lnTo>
                    <a:pt x="27" y="49"/>
                  </a:lnTo>
                  <a:lnTo>
                    <a:pt x="56" y="46"/>
                  </a:lnTo>
                  <a:lnTo>
                    <a:pt x="90" y="43"/>
                  </a:lnTo>
                  <a:lnTo>
                    <a:pt x="125" y="38"/>
                  </a:lnTo>
                  <a:lnTo>
                    <a:pt x="158" y="29"/>
                  </a:lnTo>
                  <a:lnTo>
                    <a:pt x="172" y="22"/>
                  </a:lnTo>
                  <a:lnTo>
                    <a:pt x="186" y="15"/>
                  </a:lnTo>
                  <a:lnTo>
                    <a:pt x="196" y="8"/>
                  </a:lnTo>
                  <a:lnTo>
                    <a:pt x="203" y="0"/>
                  </a:lnTo>
                  <a:lnTo>
                    <a:pt x="218" y="21"/>
                  </a:lnTo>
                  <a:lnTo>
                    <a:pt x="229" y="38"/>
                  </a:lnTo>
                  <a:lnTo>
                    <a:pt x="238" y="54"/>
                  </a:lnTo>
                  <a:lnTo>
                    <a:pt x="212" y="77"/>
                  </a:lnTo>
                  <a:lnTo>
                    <a:pt x="2" y="109"/>
                  </a:lnTo>
                  <a:lnTo>
                    <a:pt x="0" y="5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3" name="Freeform 77"/>
            <p:cNvSpPr>
              <a:spLocks/>
            </p:cNvSpPr>
            <p:nvPr/>
          </p:nvSpPr>
          <p:spPr bwMode="auto">
            <a:xfrm>
              <a:off x="453" y="909"/>
              <a:ext cx="63" cy="51"/>
            </a:xfrm>
            <a:custGeom>
              <a:avLst/>
              <a:gdLst>
                <a:gd name="T0" fmla="*/ 37 w 500"/>
                <a:gd name="T1" fmla="*/ 274 h 404"/>
                <a:gd name="T2" fmla="*/ 50 w 500"/>
                <a:gd name="T3" fmla="*/ 285 h 404"/>
                <a:gd name="T4" fmla="*/ 74 w 500"/>
                <a:gd name="T5" fmla="*/ 306 h 404"/>
                <a:gd name="T6" fmla="*/ 79 w 500"/>
                <a:gd name="T7" fmla="*/ 309 h 404"/>
                <a:gd name="T8" fmla="*/ 86 w 500"/>
                <a:gd name="T9" fmla="*/ 311 h 404"/>
                <a:gd name="T10" fmla="*/ 94 w 500"/>
                <a:gd name="T11" fmla="*/ 309 h 404"/>
                <a:gd name="T12" fmla="*/ 103 w 500"/>
                <a:gd name="T13" fmla="*/ 307 h 404"/>
                <a:gd name="T14" fmla="*/ 119 w 500"/>
                <a:gd name="T15" fmla="*/ 298 h 404"/>
                <a:gd name="T16" fmla="*/ 136 w 500"/>
                <a:gd name="T17" fmla="*/ 287 h 404"/>
                <a:gd name="T18" fmla="*/ 171 w 500"/>
                <a:gd name="T19" fmla="*/ 261 h 404"/>
                <a:gd name="T20" fmla="*/ 230 w 500"/>
                <a:gd name="T21" fmla="*/ 215 h 404"/>
                <a:gd name="T22" fmla="*/ 309 w 500"/>
                <a:gd name="T23" fmla="*/ 153 h 404"/>
                <a:gd name="T24" fmla="*/ 222 w 500"/>
                <a:gd name="T25" fmla="*/ 43 h 404"/>
                <a:gd name="T26" fmla="*/ 264 w 500"/>
                <a:gd name="T27" fmla="*/ 0 h 404"/>
                <a:gd name="T28" fmla="*/ 372 w 500"/>
                <a:gd name="T29" fmla="*/ 126 h 404"/>
                <a:gd name="T30" fmla="*/ 449 w 500"/>
                <a:gd name="T31" fmla="*/ 217 h 404"/>
                <a:gd name="T32" fmla="*/ 489 w 500"/>
                <a:gd name="T33" fmla="*/ 265 h 404"/>
                <a:gd name="T34" fmla="*/ 497 w 500"/>
                <a:gd name="T35" fmla="*/ 277 h 404"/>
                <a:gd name="T36" fmla="*/ 500 w 500"/>
                <a:gd name="T37" fmla="*/ 292 h 404"/>
                <a:gd name="T38" fmla="*/ 500 w 500"/>
                <a:gd name="T39" fmla="*/ 305 h 404"/>
                <a:gd name="T40" fmla="*/ 497 w 500"/>
                <a:gd name="T41" fmla="*/ 317 h 404"/>
                <a:gd name="T42" fmla="*/ 488 w 500"/>
                <a:gd name="T43" fmla="*/ 333 h 404"/>
                <a:gd name="T44" fmla="*/ 485 w 500"/>
                <a:gd name="T45" fmla="*/ 336 h 404"/>
                <a:gd name="T46" fmla="*/ 451 w 500"/>
                <a:gd name="T47" fmla="*/ 323 h 404"/>
                <a:gd name="T48" fmla="*/ 350 w 500"/>
                <a:gd name="T49" fmla="*/ 208 h 404"/>
                <a:gd name="T50" fmla="*/ 251 w 500"/>
                <a:gd name="T51" fmla="*/ 291 h 404"/>
                <a:gd name="T52" fmla="*/ 178 w 500"/>
                <a:gd name="T53" fmla="*/ 352 h 404"/>
                <a:gd name="T54" fmla="*/ 130 w 500"/>
                <a:gd name="T55" fmla="*/ 388 h 404"/>
                <a:gd name="T56" fmla="*/ 120 w 500"/>
                <a:gd name="T57" fmla="*/ 395 h 404"/>
                <a:gd name="T58" fmla="*/ 109 w 500"/>
                <a:gd name="T59" fmla="*/ 399 h 404"/>
                <a:gd name="T60" fmla="*/ 99 w 500"/>
                <a:gd name="T61" fmla="*/ 403 h 404"/>
                <a:gd name="T62" fmla="*/ 89 w 500"/>
                <a:gd name="T63" fmla="*/ 404 h 404"/>
                <a:gd name="T64" fmla="*/ 79 w 500"/>
                <a:gd name="T65" fmla="*/ 404 h 404"/>
                <a:gd name="T66" fmla="*/ 70 w 500"/>
                <a:gd name="T67" fmla="*/ 401 h 404"/>
                <a:gd name="T68" fmla="*/ 63 w 500"/>
                <a:gd name="T69" fmla="*/ 396 h 404"/>
                <a:gd name="T70" fmla="*/ 56 w 500"/>
                <a:gd name="T71" fmla="*/ 391 h 404"/>
                <a:gd name="T72" fmla="*/ 22 w 500"/>
                <a:gd name="T73" fmla="*/ 353 h 404"/>
                <a:gd name="T74" fmla="*/ 0 w 500"/>
                <a:gd name="T75" fmla="*/ 329 h 404"/>
                <a:gd name="T76" fmla="*/ 37 w 500"/>
                <a:gd name="T77" fmla="*/ 274 h 40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00"/>
                <a:gd name="T118" fmla="*/ 0 h 404"/>
                <a:gd name="T119" fmla="*/ 500 w 500"/>
                <a:gd name="T120" fmla="*/ 404 h 40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00" h="404">
                  <a:moveTo>
                    <a:pt x="37" y="274"/>
                  </a:moveTo>
                  <a:lnTo>
                    <a:pt x="50" y="285"/>
                  </a:lnTo>
                  <a:lnTo>
                    <a:pt x="74" y="306"/>
                  </a:lnTo>
                  <a:lnTo>
                    <a:pt x="79" y="309"/>
                  </a:lnTo>
                  <a:lnTo>
                    <a:pt x="86" y="311"/>
                  </a:lnTo>
                  <a:lnTo>
                    <a:pt x="94" y="309"/>
                  </a:lnTo>
                  <a:lnTo>
                    <a:pt x="103" y="307"/>
                  </a:lnTo>
                  <a:lnTo>
                    <a:pt x="119" y="298"/>
                  </a:lnTo>
                  <a:lnTo>
                    <a:pt x="136" y="287"/>
                  </a:lnTo>
                  <a:lnTo>
                    <a:pt x="171" y="261"/>
                  </a:lnTo>
                  <a:lnTo>
                    <a:pt x="230" y="215"/>
                  </a:lnTo>
                  <a:lnTo>
                    <a:pt x="309" y="153"/>
                  </a:lnTo>
                  <a:lnTo>
                    <a:pt x="222" y="43"/>
                  </a:lnTo>
                  <a:lnTo>
                    <a:pt x="264" y="0"/>
                  </a:lnTo>
                  <a:lnTo>
                    <a:pt x="372" y="126"/>
                  </a:lnTo>
                  <a:lnTo>
                    <a:pt x="449" y="217"/>
                  </a:lnTo>
                  <a:lnTo>
                    <a:pt x="489" y="265"/>
                  </a:lnTo>
                  <a:lnTo>
                    <a:pt x="497" y="277"/>
                  </a:lnTo>
                  <a:lnTo>
                    <a:pt x="500" y="292"/>
                  </a:lnTo>
                  <a:lnTo>
                    <a:pt x="500" y="305"/>
                  </a:lnTo>
                  <a:lnTo>
                    <a:pt x="497" y="317"/>
                  </a:lnTo>
                  <a:lnTo>
                    <a:pt x="488" y="333"/>
                  </a:lnTo>
                  <a:lnTo>
                    <a:pt x="485" y="336"/>
                  </a:lnTo>
                  <a:lnTo>
                    <a:pt x="451" y="323"/>
                  </a:lnTo>
                  <a:lnTo>
                    <a:pt x="350" y="208"/>
                  </a:lnTo>
                  <a:lnTo>
                    <a:pt x="251" y="291"/>
                  </a:lnTo>
                  <a:lnTo>
                    <a:pt x="178" y="352"/>
                  </a:lnTo>
                  <a:lnTo>
                    <a:pt x="130" y="388"/>
                  </a:lnTo>
                  <a:lnTo>
                    <a:pt x="120" y="395"/>
                  </a:lnTo>
                  <a:lnTo>
                    <a:pt x="109" y="399"/>
                  </a:lnTo>
                  <a:lnTo>
                    <a:pt x="99" y="403"/>
                  </a:lnTo>
                  <a:lnTo>
                    <a:pt x="89" y="404"/>
                  </a:lnTo>
                  <a:lnTo>
                    <a:pt x="79" y="404"/>
                  </a:lnTo>
                  <a:lnTo>
                    <a:pt x="70" y="401"/>
                  </a:lnTo>
                  <a:lnTo>
                    <a:pt x="63" y="396"/>
                  </a:lnTo>
                  <a:lnTo>
                    <a:pt x="56" y="391"/>
                  </a:lnTo>
                  <a:lnTo>
                    <a:pt x="22" y="353"/>
                  </a:lnTo>
                  <a:lnTo>
                    <a:pt x="0" y="329"/>
                  </a:lnTo>
                  <a:lnTo>
                    <a:pt x="37" y="27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4" name="Freeform 78"/>
            <p:cNvSpPr>
              <a:spLocks/>
            </p:cNvSpPr>
            <p:nvPr/>
          </p:nvSpPr>
          <p:spPr bwMode="auto">
            <a:xfrm>
              <a:off x="479" y="945"/>
              <a:ext cx="16" cy="28"/>
            </a:xfrm>
            <a:custGeom>
              <a:avLst/>
              <a:gdLst>
                <a:gd name="T0" fmla="*/ 71 w 128"/>
                <a:gd name="T1" fmla="*/ 0 h 224"/>
                <a:gd name="T2" fmla="*/ 0 w 128"/>
                <a:gd name="T3" fmla="*/ 204 h 224"/>
                <a:gd name="T4" fmla="*/ 66 w 128"/>
                <a:gd name="T5" fmla="*/ 224 h 224"/>
                <a:gd name="T6" fmla="*/ 128 w 128"/>
                <a:gd name="T7" fmla="*/ 23 h 224"/>
                <a:gd name="T8" fmla="*/ 71 w 128"/>
                <a:gd name="T9" fmla="*/ 0 h 224"/>
                <a:gd name="T10" fmla="*/ 0 60000 65536"/>
                <a:gd name="T11" fmla="*/ 0 60000 65536"/>
                <a:gd name="T12" fmla="*/ 0 60000 65536"/>
                <a:gd name="T13" fmla="*/ 0 60000 65536"/>
                <a:gd name="T14" fmla="*/ 0 60000 65536"/>
                <a:gd name="T15" fmla="*/ 0 w 128"/>
                <a:gd name="T16" fmla="*/ 0 h 224"/>
                <a:gd name="T17" fmla="*/ 128 w 128"/>
                <a:gd name="T18" fmla="*/ 224 h 224"/>
              </a:gdLst>
              <a:ahLst/>
              <a:cxnLst>
                <a:cxn ang="T10">
                  <a:pos x="T0" y="T1"/>
                </a:cxn>
                <a:cxn ang="T11">
                  <a:pos x="T2" y="T3"/>
                </a:cxn>
                <a:cxn ang="T12">
                  <a:pos x="T4" y="T5"/>
                </a:cxn>
                <a:cxn ang="T13">
                  <a:pos x="T6" y="T7"/>
                </a:cxn>
                <a:cxn ang="T14">
                  <a:pos x="T8" y="T9"/>
                </a:cxn>
              </a:cxnLst>
              <a:rect l="T15" t="T16" r="T17" b="T18"/>
              <a:pathLst>
                <a:path w="128" h="224">
                  <a:moveTo>
                    <a:pt x="71" y="0"/>
                  </a:moveTo>
                  <a:lnTo>
                    <a:pt x="0" y="204"/>
                  </a:lnTo>
                  <a:lnTo>
                    <a:pt x="66" y="224"/>
                  </a:lnTo>
                  <a:lnTo>
                    <a:pt x="128" y="23"/>
                  </a:lnTo>
                  <a:lnTo>
                    <a:pt x="7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5" name="Freeform 79"/>
            <p:cNvSpPr>
              <a:spLocks/>
            </p:cNvSpPr>
            <p:nvPr/>
          </p:nvSpPr>
          <p:spPr bwMode="auto">
            <a:xfrm>
              <a:off x="501" y="902"/>
              <a:ext cx="28" cy="32"/>
            </a:xfrm>
            <a:custGeom>
              <a:avLst/>
              <a:gdLst>
                <a:gd name="T0" fmla="*/ 0 w 223"/>
                <a:gd name="T1" fmla="*/ 45 h 253"/>
                <a:gd name="T2" fmla="*/ 32 w 223"/>
                <a:gd name="T3" fmla="*/ 0 h 253"/>
                <a:gd name="T4" fmla="*/ 48 w 223"/>
                <a:gd name="T5" fmla="*/ 0 h 253"/>
                <a:gd name="T6" fmla="*/ 223 w 223"/>
                <a:gd name="T7" fmla="*/ 210 h 253"/>
                <a:gd name="T8" fmla="*/ 221 w 223"/>
                <a:gd name="T9" fmla="*/ 235 h 253"/>
                <a:gd name="T10" fmla="*/ 188 w 223"/>
                <a:gd name="T11" fmla="*/ 253 h 253"/>
                <a:gd name="T12" fmla="*/ 155 w 223"/>
                <a:gd name="T13" fmla="*/ 240 h 253"/>
                <a:gd name="T14" fmla="*/ 0 w 223"/>
                <a:gd name="T15" fmla="*/ 45 h 253"/>
                <a:gd name="T16" fmla="*/ 0 60000 65536"/>
                <a:gd name="T17" fmla="*/ 0 60000 65536"/>
                <a:gd name="T18" fmla="*/ 0 60000 65536"/>
                <a:gd name="T19" fmla="*/ 0 60000 65536"/>
                <a:gd name="T20" fmla="*/ 0 60000 65536"/>
                <a:gd name="T21" fmla="*/ 0 60000 65536"/>
                <a:gd name="T22" fmla="*/ 0 60000 65536"/>
                <a:gd name="T23" fmla="*/ 0 60000 65536"/>
                <a:gd name="T24" fmla="*/ 0 w 223"/>
                <a:gd name="T25" fmla="*/ 0 h 253"/>
                <a:gd name="T26" fmla="*/ 223 w 223"/>
                <a:gd name="T27" fmla="*/ 253 h 2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3" h="253">
                  <a:moveTo>
                    <a:pt x="0" y="45"/>
                  </a:moveTo>
                  <a:lnTo>
                    <a:pt x="32" y="0"/>
                  </a:lnTo>
                  <a:lnTo>
                    <a:pt x="48" y="0"/>
                  </a:lnTo>
                  <a:lnTo>
                    <a:pt x="223" y="210"/>
                  </a:lnTo>
                  <a:lnTo>
                    <a:pt x="221" y="235"/>
                  </a:lnTo>
                  <a:lnTo>
                    <a:pt x="188" y="253"/>
                  </a:lnTo>
                  <a:lnTo>
                    <a:pt x="155" y="240"/>
                  </a:lnTo>
                  <a:lnTo>
                    <a:pt x="0" y="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6" name="Freeform 80"/>
            <p:cNvSpPr>
              <a:spLocks/>
            </p:cNvSpPr>
            <p:nvPr/>
          </p:nvSpPr>
          <p:spPr bwMode="auto">
            <a:xfrm>
              <a:off x="631" y="1028"/>
              <a:ext cx="7" cy="12"/>
            </a:xfrm>
            <a:custGeom>
              <a:avLst/>
              <a:gdLst>
                <a:gd name="T0" fmla="*/ 0 w 63"/>
                <a:gd name="T1" fmla="*/ 2 h 93"/>
                <a:gd name="T2" fmla="*/ 7 w 63"/>
                <a:gd name="T3" fmla="*/ 85 h 93"/>
                <a:gd name="T4" fmla="*/ 61 w 63"/>
                <a:gd name="T5" fmla="*/ 93 h 93"/>
                <a:gd name="T6" fmla="*/ 63 w 63"/>
                <a:gd name="T7" fmla="*/ 0 h 93"/>
                <a:gd name="T8" fmla="*/ 0 w 63"/>
                <a:gd name="T9" fmla="*/ 2 h 93"/>
                <a:gd name="T10" fmla="*/ 0 60000 65536"/>
                <a:gd name="T11" fmla="*/ 0 60000 65536"/>
                <a:gd name="T12" fmla="*/ 0 60000 65536"/>
                <a:gd name="T13" fmla="*/ 0 60000 65536"/>
                <a:gd name="T14" fmla="*/ 0 60000 65536"/>
                <a:gd name="T15" fmla="*/ 0 w 63"/>
                <a:gd name="T16" fmla="*/ 0 h 93"/>
                <a:gd name="T17" fmla="*/ 63 w 63"/>
                <a:gd name="T18" fmla="*/ 93 h 93"/>
              </a:gdLst>
              <a:ahLst/>
              <a:cxnLst>
                <a:cxn ang="T10">
                  <a:pos x="T0" y="T1"/>
                </a:cxn>
                <a:cxn ang="T11">
                  <a:pos x="T2" y="T3"/>
                </a:cxn>
                <a:cxn ang="T12">
                  <a:pos x="T4" y="T5"/>
                </a:cxn>
                <a:cxn ang="T13">
                  <a:pos x="T6" y="T7"/>
                </a:cxn>
                <a:cxn ang="T14">
                  <a:pos x="T8" y="T9"/>
                </a:cxn>
              </a:cxnLst>
              <a:rect l="T15" t="T16" r="T17" b="T18"/>
              <a:pathLst>
                <a:path w="63" h="93">
                  <a:moveTo>
                    <a:pt x="0" y="2"/>
                  </a:moveTo>
                  <a:lnTo>
                    <a:pt x="7" y="85"/>
                  </a:lnTo>
                  <a:lnTo>
                    <a:pt x="61" y="93"/>
                  </a:lnTo>
                  <a:lnTo>
                    <a:pt x="63" y="0"/>
                  </a:lnTo>
                  <a:lnTo>
                    <a:pt x="0"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7" name="Freeform 81"/>
            <p:cNvSpPr>
              <a:spLocks noEditPoints="1"/>
            </p:cNvSpPr>
            <p:nvPr/>
          </p:nvSpPr>
          <p:spPr bwMode="auto">
            <a:xfrm>
              <a:off x="557" y="1011"/>
              <a:ext cx="93" cy="92"/>
            </a:xfrm>
            <a:custGeom>
              <a:avLst/>
              <a:gdLst>
                <a:gd name="T0" fmla="*/ 332 w 744"/>
                <a:gd name="T1" fmla="*/ 266 h 736"/>
                <a:gd name="T2" fmla="*/ 391 w 744"/>
                <a:gd name="T3" fmla="*/ 156 h 736"/>
                <a:gd name="T4" fmla="*/ 391 w 744"/>
                <a:gd name="T5" fmla="*/ 121 h 736"/>
                <a:gd name="T6" fmla="*/ 343 w 744"/>
                <a:gd name="T7" fmla="*/ 96 h 736"/>
                <a:gd name="T8" fmla="*/ 262 w 744"/>
                <a:gd name="T9" fmla="*/ 221 h 736"/>
                <a:gd name="T10" fmla="*/ 455 w 744"/>
                <a:gd name="T11" fmla="*/ 32 h 736"/>
                <a:gd name="T12" fmla="*/ 462 w 744"/>
                <a:gd name="T13" fmla="*/ 100 h 736"/>
                <a:gd name="T14" fmla="*/ 475 w 744"/>
                <a:gd name="T15" fmla="*/ 131 h 736"/>
                <a:gd name="T16" fmla="*/ 719 w 744"/>
                <a:gd name="T17" fmla="*/ 313 h 736"/>
                <a:gd name="T18" fmla="*/ 744 w 744"/>
                <a:gd name="T19" fmla="*/ 338 h 736"/>
                <a:gd name="T20" fmla="*/ 728 w 744"/>
                <a:gd name="T21" fmla="*/ 372 h 736"/>
                <a:gd name="T22" fmla="*/ 715 w 744"/>
                <a:gd name="T23" fmla="*/ 381 h 736"/>
                <a:gd name="T24" fmla="*/ 579 w 744"/>
                <a:gd name="T25" fmla="*/ 301 h 736"/>
                <a:gd name="T26" fmla="*/ 244 w 744"/>
                <a:gd name="T27" fmla="*/ 532 h 736"/>
                <a:gd name="T28" fmla="*/ 313 w 744"/>
                <a:gd name="T29" fmla="*/ 489 h 736"/>
                <a:gd name="T30" fmla="*/ 397 w 744"/>
                <a:gd name="T31" fmla="*/ 374 h 736"/>
                <a:gd name="T32" fmla="*/ 599 w 744"/>
                <a:gd name="T33" fmla="*/ 370 h 736"/>
                <a:gd name="T34" fmla="*/ 594 w 744"/>
                <a:gd name="T35" fmla="*/ 410 h 736"/>
                <a:gd name="T36" fmla="*/ 462 w 744"/>
                <a:gd name="T37" fmla="*/ 624 h 736"/>
                <a:gd name="T38" fmla="*/ 455 w 744"/>
                <a:gd name="T39" fmla="*/ 650 h 736"/>
                <a:gd name="T40" fmla="*/ 467 w 744"/>
                <a:gd name="T41" fmla="*/ 660 h 736"/>
                <a:gd name="T42" fmla="*/ 494 w 744"/>
                <a:gd name="T43" fmla="*/ 644 h 736"/>
                <a:gd name="T44" fmla="*/ 522 w 744"/>
                <a:gd name="T45" fmla="*/ 713 h 736"/>
                <a:gd name="T46" fmla="*/ 476 w 744"/>
                <a:gd name="T47" fmla="*/ 736 h 736"/>
                <a:gd name="T48" fmla="*/ 447 w 744"/>
                <a:gd name="T49" fmla="*/ 732 h 736"/>
                <a:gd name="T50" fmla="*/ 402 w 744"/>
                <a:gd name="T51" fmla="*/ 697 h 736"/>
                <a:gd name="T52" fmla="*/ 377 w 744"/>
                <a:gd name="T53" fmla="*/ 648 h 736"/>
                <a:gd name="T54" fmla="*/ 395 w 744"/>
                <a:gd name="T55" fmla="*/ 594 h 736"/>
                <a:gd name="T56" fmla="*/ 522 w 744"/>
                <a:gd name="T57" fmla="*/ 402 h 736"/>
                <a:gd name="T58" fmla="*/ 500 w 744"/>
                <a:gd name="T59" fmla="*/ 381 h 736"/>
                <a:gd name="T60" fmla="*/ 484 w 744"/>
                <a:gd name="T61" fmla="*/ 375 h 736"/>
                <a:gd name="T62" fmla="*/ 455 w 744"/>
                <a:gd name="T63" fmla="*/ 410 h 736"/>
                <a:gd name="T64" fmla="*/ 387 w 744"/>
                <a:gd name="T65" fmla="*/ 503 h 736"/>
                <a:gd name="T66" fmla="*/ 301 w 744"/>
                <a:gd name="T67" fmla="*/ 576 h 736"/>
                <a:gd name="T68" fmla="*/ 263 w 744"/>
                <a:gd name="T69" fmla="*/ 612 h 736"/>
                <a:gd name="T70" fmla="*/ 185 w 744"/>
                <a:gd name="T71" fmla="*/ 551 h 736"/>
                <a:gd name="T72" fmla="*/ 187 w 744"/>
                <a:gd name="T73" fmla="*/ 465 h 736"/>
                <a:gd name="T74" fmla="*/ 296 w 744"/>
                <a:gd name="T75" fmla="*/ 321 h 736"/>
                <a:gd name="T76" fmla="*/ 215 w 744"/>
                <a:gd name="T77" fmla="*/ 288 h 736"/>
                <a:gd name="T78" fmla="*/ 86 w 744"/>
                <a:gd name="T79" fmla="*/ 432 h 736"/>
                <a:gd name="T80" fmla="*/ 10 w 744"/>
                <a:gd name="T81" fmla="*/ 426 h 736"/>
                <a:gd name="T82" fmla="*/ 59 w 744"/>
                <a:gd name="T83" fmla="*/ 367 h 736"/>
                <a:gd name="T84" fmla="*/ 147 w 744"/>
                <a:gd name="T85" fmla="*/ 278 h 736"/>
                <a:gd name="T86" fmla="*/ 152 w 744"/>
                <a:gd name="T87" fmla="*/ 224 h 736"/>
                <a:gd name="T88" fmla="*/ 136 w 744"/>
                <a:gd name="T89" fmla="*/ 211 h 736"/>
                <a:gd name="T90" fmla="*/ 144 w 744"/>
                <a:gd name="T91" fmla="*/ 187 h 736"/>
                <a:gd name="T92" fmla="*/ 164 w 744"/>
                <a:gd name="T93" fmla="*/ 159 h 736"/>
                <a:gd name="T94" fmla="*/ 215 w 744"/>
                <a:gd name="T95" fmla="*/ 189 h 736"/>
                <a:gd name="T96" fmla="*/ 315 w 744"/>
                <a:gd name="T97" fmla="*/ 7 h 7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44"/>
                <a:gd name="T148" fmla="*/ 0 h 736"/>
                <a:gd name="T149" fmla="*/ 744 w 744"/>
                <a:gd name="T150" fmla="*/ 736 h 7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44" h="736">
                  <a:moveTo>
                    <a:pt x="262" y="221"/>
                  </a:moveTo>
                  <a:lnTo>
                    <a:pt x="328" y="270"/>
                  </a:lnTo>
                  <a:lnTo>
                    <a:pt x="332" y="266"/>
                  </a:lnTo>
                  <a:lnTo>
                    <a:pt x="365" y="208"/>
                  </a:lnTo>
                  <a:lnTo>
                    <a:pt x="385" y="170"/>
                  </a:lnTo>
                  <a:lnTo>
                    <a:pt x="391" y="156"/>
                  </a:lnTo>
                  <a:lnTo>
                    <a:pt x="393" y="145"/>
                  </a:lnTo>
                  <a:lnTo>
                    <a:pt x="393" y="132"/>
                  </a:lnTo>
                  <a:lnTo>
                    <a:pt x="391" y="121"/>
                  </a:lnTo>
                  <a:lnTo>
                    <a:pt x="373" y="109"/>
                  </a:lnTo>
                  <a:lnTo>
                    <a:pt x="357" y="101"/>
                  </a:lnTo>
                  <a:lnTo>
                    <a:pt x="343" y="96"/>
                  </a:lnTo>
                  <a:lnTo>
                    <a:pt x="317" y="136"/>
                  </a:lnTo>
                  <a:lnTo>
                    <a:pt x="261" y="221"/>
                  </a:lnTo>
                  <a:lnTo>
                    <a:pt x="262" y="221"/>
                  </a:lnTo>
                  <a:close/>
                  <a:moveTo>
                    <a:pt x="372" y="40"/>
                  </a:moveTo>
                  <a:lnTo>
                    <a:pt x="404" y="0"/>
                  </a:lnTo>
                  <a:lnTo>
                    <a:pt x="455" y="32"/>
                  </a:lnTo>
                  <a:lnTo>
                    <a:pt x="429" y="75"/>
                  </a:lnTo>
                  <a:lnTo>
                    <a:pt x="451" y="89"/>
                  </a:lnTo>
                  <a:lnTo>
                    <a:pt x="462" y="100"/>
                  </a:lnTo>
                  <a:lnTo>
                    <a:pt x="470" y="115"/>
                  </a:lnTo>
                  <a:lnTo>
                    <a:pt x="474" y="122"/>
                  </a:lnTo>
                  <a:lnTo>
                    <a:pt x="475" y="131"/>
                  </a:lnTo>
                  <a:lnTo>
                    <a:pt x="475" y="141"/>
                  </a:lnTo>
                  <a:lnTo>
                    <a:pt x="473" y="152"/>
                  </a:lnTo>
                  <a:lnTo>
                    <a:pt x="719" y="313"/>
                  </a:lnTo>
                  <a:lnTo>
                    <a:pt x="734" y="323"/>
                  </a:lnTo>
                  <a:lnTo>
                    <a:pt x="742" y="333"/>
                  </a:lnTo>
                  <a:lnTo>
                    <a:pt x="744" y="338"/>
                  </a:lnTo>
                  <a:lnTo>
                    <a:pt x="744" y="343"/>
                  </a:lnTo>
                  <a:lnTo>
                    <a:pt x="738" y="359"/>
                  </a:lnTo>
                  <a:lnTo>
                    <a:pt x="728" y="372"/>
                  </a:lnTo>
                  <a:lnTo>
                    <a:pt x="725" y="377"/>
                  </a:lnTo>
                  <a:lnTo>
                    <a:pt x="720" y="380"/>
                  </a:lnTo>
                  <a:lnTo>
                    <a:pt x="715" y="381"/>
                  </a:lnTo>
                  <a:lnTo>
                    <a:pt x="710" y="380"/>
                  </a:lnTo>
                  <a:lnTo>
                    <a:pt x="697" y="374"/>
                  </a:lnTo>
                  <a:lnTo>
                    <a:pt x="579" y="301"/>
                  </a:lnTo>
                  <a:lnTo>
                    <a:pt x="438" y="212"/>
                  </a:lnTo>
                  <a:lnTo>
                    <a:pt x="240" y="500"/>
                  </a:lnTo>
                  <a:lnTo>
                    <a:pt x="244" y="532"/>
                  </a:lnTo>
                  <a:lnTo>
                    <a:pt x="275" y="515"/>
                  </a:lnTo>
                  <a:lnTo>
                    <a:pt x="301" y="499"/>
                  </a:lnTo>
                  <a:lnTo>
                    <a:pt x="313" y="489"/>
                  </a:lnTo>
                  <a:lnTo>
                    <a:pt x="322" y="480"/>
                  </a:lnTo>
                  <a:lnTo>
                    <a:pt x="353" y="439"/>
                  </a:lnTo>
                  <a:lnTo>
                    <a:pt x="397" y="374"/>
                  </a:lnTo>
                  <a:lnTo>
                    <a:pt x="455" y="288"/>
                  </a:lnTo>
                  <a:lnTo>
                    <a:pt x="598" y="365"/>
                  </a:lnTo>
                  <a:lnTo>
                    <a:pt x="599" y="370"/>
                  </a:lnTo>
                  <a:lnTo>
                    <a:pt x="600" y="380"/>
                  </a:lnTo>
                  <a:lnTo>
                    <a:pt x="597" y="399"/>
                  </a:lnTo>
                  <a:lnTo>
                    <a:pt x="594" y="410"/>
                  </a:lnTo>
                  <a:lnTo>
                    <a:pt x="587" y="422"/>
                  </a:lnTo>
                  <a:lnTo>
                    <a:pt x="523" y="526"/>
                  </a:lnTo>
                  <a:lnTo>
                    <a:pt x="462" y="624"/>
                  </a:lnTo>
                  <a:lnTo>
                    <a:pt x="457" y="633"/>
                  </a:lnTo>
                  <a:lnTo>
                    <a:pt x="455" y="642"/>
                  </a:lnTo>
                  <a:lnTo>
                    <a:pt x="455" y="650"/>
                  </a:lnTo>
                  <a:lnTo>
                    <a:pt x="458" y="655"/>
                  </a:lnTo>
                  <a:lnTo>
                    <a:pt x="462" y="658"/>
                  </a:lnTo>
                  <a:lnTo>
                    <a:pt x="467" y="660"/>
                  </a:lnTo>
                  <a:lnTo>
                    <a:pt x="473" y="660"/>
                  </a:lnTo>
                  <a:lnTo>
                    <a:pt x="479" y="655"/>
                  </a:lnTo>
                  <a:lnTo>
                    <a:pt x="494" y="644"/>
                  </a:lnTo>
                  <a:lnTo>
                    <a:pt x="539" y="692"/>
                  </a:lnTo>
                  <a:lnTo>
                    <a:pt x="532" y="703"/>
                  </a:lnTo>
                  <a:lnTo>
                    <a:pt x="522" y="713"/>
                  </a:lnTo>
                  <a:lnTo>
                    <a:pt x="508" y="723"/>
                  </a:lnTo>
                  <a:lnTo>
                    <a:pt x="493" y="732"/>
                  </a:lnTo>
                  <a:lnTo>
                    <a:pt x="476" y="736"/>
                  </a:lnTo>
                  <a:lnTo>
                    <a:pt x="466" y="736"/>
                  </a:lnTo>
                  <a:lnTo>
                    <a:pt x="457" y="735"/>
                  </a:lnTo>
                  <a:lnTo>
                    <a:pt x="447" y="732"/>
                  </a:lnTo>
                  <a:lnTo>
                    <a:pt x="436" y="726"/>
                  </a:lnTo>
                  <a:lnTo>
                    <a:pt x="417" y="712"/>
                  </a:lnTo>
                  <a:lnTo>
                    <a:pt x="402" y="697"/>
                  </a:lnTo>
                  <a:lnTo>
                    <a:pt x="389" y="682"/>
                  </a:lnTo>
                  <a:lnTo>
                    <a:pt x="382" y="666"/>
                  </a:lnTo>
                  <a:lnTo>
                    <a:pt x="377" y="648"/>
                  </a:lnTo>
                  <a:lnTo>
                    <a:pt x="378" y="631"/>
                  </a:lnTo>
                  <a:lnTo>
                    <a:pt x="384" y="613"/>
                  </a:lnTo>
                  <a:lnTo>
                    <a:pt x="395" y="594"/>
                  </a:lnTo>
                  <a:lnTo>
                    <a:pt x="516" y="420"/>
                  </a:lnTo>
                  <a:lnTo>
                    <a:pt x="520" y="411"/>
                  </a:lnTo>
                  <a:lnTo>
                    <a:pt x="522" y="402"/>
                  </a:lnTo>
                  <a:lnTo>
                    <a:pt x="517" y="395"/>
                  </a:lnTo>
                  <a:lnTo>
                    <a:pt x="509" y="389"/>
                  </a:lnTo>
                  <a:lnTo>
                    <a:pt x="500" y="381"/>
                  </a:lnTo>
                  <a:lnTo>
                    <a:pt x="492" y="375"/>
                  </a:lnTo>
                  <a:lnTo>
                    <a:pt x="488" y="374"/>
                  </a:lnTo>
                  <a:lnTo>
                    <a:pt x="484" y="375"/>
                  </a:lnTo>
                  <a:lnTo>
                    <a:pt x="478" y="379"/>
                  </a:lnTo>
                  <a:lnTo>
                    <a:pt x="473" y="384"/>
                  </a:lnTo>
                  <a:lnTo>
                    <a:pt x="455" y="410"/>
                  </a:lnTo>
                  <a:lnTo>
                    <a:pt x="426" y="454"/>
                  </a:lnTo>
                  <a:lnTo>
                    <a:pt x="407" y="479"/>
                  </a:lnTo>
                  <a:lnTo>
                    <a:pt x="387" y="503"/>
                  </a:lnTo>
                  <a:lnTo>
                    <a:pt x="365" y="526"/>
                  </a:lnTo>
                  <a:lnTo>
                    <a:pt x="341" y="546"/>
                  </a:lnTo>
                  <a:lnTo>
                    <a:pt x="301" y="576"/>
                  </a:lnTo>
                  <a:lnTo>
                    <a:pt x="276" y="597"/>
                  </a:lnTo>
                  <a:lnTo>
                    <a:pt x="265" y="609"/>
                  </a:lnTo>
                  <a:lnTo>
                    <a:pt x="263" y="612"/>
                  </a:lnTo>
                  <a:lnTo>
                    <a:pt x="231" y="596"/>
                  </a:lnTo>
                  <a:lnTo>
                    <a:pt x="211" y="545"/>
                  </a:lnTo>
                  <a:lnTo>
                    <a:pt x="185" y="551"/>
                  </a:lnTo>
                  <a:lnTo>
                    <a:pt x="127" y="525"/>
                  </a:lnTo>
                  <a:lnTo>
                    <a:pt x="132" y="468"/>
                  </a:lnTo>
                  <a:lnTo>
                    <a:pt x="187" y="465"/>
                  </a:lnTo>
                  <a:lnTo>
                    <a:pt x="223" y="422"/>
                  </a:lnTo>
                  <a:lnTo>
                    <a:pt x="257" y="375"/>
                  </a:lnTo>
                  <a:lnTo>
                    <a:pt x="296" y="321"/>
                  </a:lnTo>
                  <a:lnTo>
                    <a:pt x="267" y="297"/>
                  </a:lnTo>
                  <a:lnTo>
                    <a:pt x="228" y="269"/>
                  </a:lnTo>
                  <a:lnTo>
                    <a:pt x="215" y="288"/>
                  </a:lnTo>
                  <a:lnTo>
                    <a:pt x="174" y="340"/>
                  </a:lnTo>
                  <a:lnTo>
                    <a:pt x="131" y="389"/>
                  </a:lnTo>
                  <a:lnTo>
                    <a:pt x="86" y="432"/>
                  </a:lnTo>
                  <a:lnTo>
                    <a:pt x="43" y="470"/>
                  </a:lnTo>
                  <a:lnTo>
                    <a:pt x="23" y="444"/>
                  </a:lnTo>
                  <a:lnTo>
                    <a:pt x="10" y="426"/>
                  </a:lnTo>
                  <a:lnTo>
                    <a:pt x="0" y="411"/>
                  </a:lnTo>
                  <a:lnTo>
                    <a:pt x="16" y="400"/>
                  </a:lnTo>
                  <a:lnTo>
                    <a:pt x="59" y="367"/>
                  </a:lnTo>
                  <a:lnTo>
                    <a:pt x="85" y="342"/>
                  </a:lnTo>
                  <a:lnTo>
                    <a:pt x="116" y="312"/>
                  </a:lnTo>
                  <a:lnTo>
                    <a:pt x="147" y="278"/>
                  </a:lnTo>
                  <a:lnTo>
                    <a:pt x="180" y="239"/>
                  </a:lnTo>
                  <a:lnTo>
                    <a:pt x="174" y="234"/>
                  </a:lnTo>
                  <a:lnTo>
                    <a:pt x="152" y="224"/>
                  </a:lnTo>
                  <a:lnTo>
                    <a:pt x="144" y="220"/>
                  </a:lnTo>
                  <a:lnTo>
                    <a:pt x="139" y="217"/>
                  </a:lnTo>
                  <a:lnTo>
                    <a:pt x="136" y="211"/>
                  </a:lnTo>
                  <a:lnTo>
                    <a:pt x="136" y="206"/>
                  </a:lnTo>
                  <a:lnTo>
                    <a:pt x="139" y="198"/>
                  </a:lnTo>
                  <a:lnTo>
                    <a:pt x="144" y="187"/>
                  </a:lnTo>
                  <a:lnTo>
                    <a:pt x="154" y="169"/>
                  </a:lnTo>
                  <a:lnTo>
                    <a:pt x="161" y="160"/>
                  </a:lnTo>
                  <a:lnTo>
                    <a:pt x="164" y="159"/>
                  </a:lnTo>
                  <a:lnTo>
                    <a:pt x="167" y="160"/>
                  </a:lnTo>
                  <a:lnTo>
                    <a:pt x="179" y="165"/>
                  </a:lnTo>
                  <a:lnTo>
                    <a:pt x="215" y="189"/>
                  </a:lnTo>
                  <a:lnTo>
                    <a:pt x="244" y="139"/>
                  </a:lnTo>
                  <a:lnTo>
                    <a:pt x="303" y="31"/>
                  </a:lnTo>
                  <a:lnTo>
                    <a:pt x="315" y="7"/>
                  </a:lnTo>
                  <a:lnTo>
                    <a:pt x="372" y="4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8" name="Freeform 82"/>
            <p:cNvSpPr>
              <a:spLocks/>
            </p:cNvSpPr>
            <p:nvPr/>
          </p:nvSpPr>
          <p:spPr bwMode="auto">
            <a:xfrm>
              <a:off x="594" y="1028"/>
              <a:ext cx="8" cy="10"/>
            </a:xfrm>
            <a:custGeom>
              <a:avLst/>
              <a:gdLst>
                <a:gd name="T0" fmla="*/ 45 w 68"/>
                <a:gd name="T1" fmla="*/ 0 h 82"/>
                <a:gd name="T2" fmla="*/ 68 w 68"/>
                <a:gd name="T3" fmla="*/ 19 h 82"/>
                <a:gd name="T4" fmla="*/ 66 w 68"/>
                <a:gd name="T5" fmla="*/ 29 h 82"/>
                <a:gd name="T6" fmla="*/ 61 w 68"/>
                <a:gd name="T7" fmla="*/ 47 h 82"/>
                <a:gd name="T8" fmla="*/ 55 w 68"/>
                <a:gd name="T9" fmla="*/ 59 h 82"/>
                <a:gd name="T10" fmla="*/ 45 w 68"/>
                <a:gd name="T11" fmla="*/ 70 h 82"/>
                <a:gd name="T12" fmla="*/ 34 w 68"/>
                <a:gd name="T13" fmla="*/ 82 h 82"/>
                <a:gd name="T14" fmla="*/ 0 w 68"/>
                <a:gd name="T15" fmla="*/ 57 h 82"/>
                <a:gd name="T16" fmla="*/ 45 w 68"/>
                <a:gd name="T17" fmla="*/ 0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82"/>
                <a:gd name="T29" fmla="*/ 68 w 68"/>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82">
                  <a:moveTo>
                    <a:pt x="45" y="0"/>
                  </a:moveTo>
                  <a:lnTo>
                    <a:pt x="68" y="19"/>
                  </a:lnTo>
                  <a:lnTo>
                    <a:pt x="66" y="29"/>
                  </a:lnTo>
                  <a:lnTo>
                    <a:pt x="61" y="47"/>
                  </a:lnTo>
                  <a:lnTo>
                    <a:pt x="55" y="59"/>
                  </a:lnTo>
                  <a:lnTo>
                    <a:pt x="45" y="70"/>
                  </a:lnTo>
                  <a:lnTo>
                    <a:pt x="34" y="82"/>
                  </a:lnTo>
                  <a:lnTo>
                    <a:pt x="0" y="57"/>
                  </a:lnTo>
                  <a:lnTo>
                    <a:pt x="4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9" name="Freeform 83"/>
            <p:cNvSpPr>
              <a:spLocks/>
            </p:cNvSpPr>
            <p:nvPr/>
          </p:nvSpPr>
          <p:spPr bwMode="auto">
            <a:xfrm>
              <a:off x="579" y="1049"/>
              <a:ext cx="10" cy="12"/>
            </a:xfrm>
            <a:custGeom>
              <a:avLst/>
              <a:gdLst>
                <a:gd name="T0" fmla="*/ 37 w 78"/>
                <a:gd name="T1" fmla="*/ 0 h 92"/>
                <a:gd name="T2" fmla="*/ 78 w 78"/>
                <a:gd name="T3" fmla="*/ 5 h 92"/>
                <a:gd name="T4" fmla="*/ 61 w 78"/>
                <a:gd name="T5" fmla="*/ 92 h 92"/>
                <a:gd name="T6" fmla="*/ 0 w 78"/>
                <a:gd name="T7" fmla="*/ 92 h 92"/>
                <a:gd name="T8" fmla="*/ 37 w 78"/>
                <a:gd name="T9" fmla="*/ 0 h 92"/>
                <a:gd name="T10" fmla="*/ 0 60000 65536"/>
                <a:gd name="T11" fmla="*/ 0 60000 65536"/>
                <a:gd name="T12" fmla="*/ 0 60000 65536"/>
                <a:gd name="T13" fmla="*/ 0 60000 65536"/>
                <a:gd name="T14" fmla="*/ 0 60000 65536"/>
                <a:gd name="T15" fmla="*/ 0 w 78"/>
                <a:gd name="T16" fmla="*/ 0 h 92"/>
                <a:gd name="T17" fmla="*/ 78 w 78"/>
                <a:gd name="T18" fmla="*/ 92 h 92"/>
              </a:gdLst>
              <a:ahLst/>
              <a:cxnLst>
                <a:cxn ang="T10">
                  <a:pos x="T0" y="T1"/>
                </a:cxn>
                <a:cxn ang="T11">
                  <a:pos x="T2" y="T3"/>
                </a:cxn>
                <a:cxn ang="T12">
                  <a:pos x="T4" y="T5"/>
                </a:cxn>
                <a:cxn ang="T13">
                  <a:pos x="T6" y="T7"/>
                </a:cxn>
                <a:cxn ang="T14">
                  <a:pos x="T8" y="T9"/>
                </a:cxn>
              </a:cxnLst>
              <a:rect l="T15" t="T16" r="T17" b="T18"/>
              <a:pathLst>
                <a:path w="78" h="92">
                  <a:moveTo>
                    <a:pt x="37" y="0"/>
                  </a:moveTo>
                  <a:lnTo>
                    <a:pt x="78" y="5"/>
                  </a:lnTo>
                  <a:lnTo>
                    <a:pt x="61" y="92"/>
                  </a:lnTo>
                  <a:lnTo>
                    <a:pt x="0" y="92"/>
                  </a:lnTo>
                  <a:lnTo>
                    <a:pt x="37"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0" name="Freeform 84"/>
            <p:cNvSpPr>
              <a:spLocks/>
            </p:cNvSpPr>
            <p:nvPr/>
          </p:nvSpPr>
          <p:spPr bwMode="auto">
            <a:xfrm>
              <a:off x="652" y="1059"/>
              <a:ext cx="42" cy="53"/>
            </a:xfrm>
            <a:custGeom>
              <a:avLst/>
              <a:gdLst>
                <a:gd name="T0" fmla="*/ 317 w 343"/>
                <a:gd name="T1" fmla="*/ 67 h 421"/>
                <a:gd name="T2" fmla="*/ 267 w 343"/>
                <a:gd name="T3" fmla="*/ 0 h 421"/>
                <a:gd name="T4" fmla="*/ 255 w 343"/>
                <a:gd name="T5" fmla="*/ 14 h 421"/>
                <a:gd name="T6" fmla="*/ 225 w 343"/>
                <a:gd name="T7" fmla="*/ 46 h 421"/>
                <a:gd name="T8" fmla="*/ 207 w 343"/>
                <a:gd name="T9" fmla="*/ 64 h 421"/>
                <a:gd name="T10" fmla="*/ 190 w 343"/>
                <a:gd name="T11" fmla="*/ 81 h 421"/>
                <a:gd name="T12" fmla="*/ 173 w 343"/>
                <a:gd name="T13" fmla="*/ 94 h 421"/>
                <a:gd name="T14" fmla="*/ 157 w 343"/>
                <a:gd name="T15" fmla="*/ 102 h 421"/>
                <a:gd name="T16" fmla="*/ 120 w 343"/>
                <a:gd name="T17" fmla="*/ 113 h 421"/>
                <a:gd name="T18" fmla="*/ 107 w 343"/>
                <a:gd name="T19" fmla="*/ 116 h 421"/>
                <a:gd name="T20" fmla="*/ 73 w 343"/>
                <a:gd name="T21" fmla="*/ 138 h 421"/>
                <a:gd name="T22" fmla="*/ 75 w 343"/>
                <a:gd name="T23" fmla="*/ 199 h 421"/>
                <a:gd name="T24" fmla="*/ 161 w 343"/>
                <a:gd name="T25" fmla="*/ 233 h 421"/>
                <a:gd name="T26" fmla="*/ 154 w 343"/>
                <a:gd name="T27" fmla="*/ 238 h 421"/>
                <a:gd name="T28" fmla="*/ 139 w 343"/>
                <a:gd name="T29" fmla="*/ 253 h 421"/>
                <a:gd name="T30" fmla="*/ 127 w 343"/>
                <a:gd name="T31" fmla="*/ 260 h 421"/>
                <a:gd name="T32" fmla="*/ 114 w 343"/>
                <a:gd name="T33" fmla="*/ 268 h 421"/>
                <a:gd name="T34" fmla="*/ 99 w 343"/>
                <a:gd name="T35" fmla="*/ 275 h 421"/>
                <a:gd name="T36" fmla="*/ 82 w 343"/>
                <a:gd name="T37" fmla="*/ 280 h 421"/>
                <a:gd name="T38" fmla="*/ 54 w 343"/>
                <a:gd name="T39" fmla="*/ 286 h 421"/>
                <a:gd name="T40" fmla="*/ 34 w 343"/>
                <a:gd name="T41" fmla="*/ 291 h 421"/>
                <a:gd name="T42" fmla="*/ 28 w 343"/>
                <a:gd name="T43" fmla="*/ 296 h 421"/>
                <a:gd name="T44" fmla="*/ 21 w 343"/>
                <a:gd name="T45" fmla="*/ 301 h 421"/>
                <a:gd name="T46" fmla="*/ 15 w 343"/>
                <a:gd name="T47" fmla="*/ 308 h 421"/>
                <a:gd name="T48" fmla="*/ 9 w 343"/>
                <a:gd name="T49" fmla="*/ 318 h 421"/>
                <a:gd name="T50" fmla="*/ 1 w 343"/>
                <a:gd name="T51" fmla="*/ 337 h 421"/>
                <a:gd name="T52" fmla="*/ 0 w 343"/>
                <a:gd name="T53" fmla="*/ 344 h 421"/>
                <a:gd name="T54" fmla="*/ 1 w 343"/>
                <a:gd name="T55" fmla="*/ 349 h 421"/>
                <a:gd name="T56" fmla="*/ 4 w 343"/>
                <a:gd name="T57" fmla="*/ 354 h 421"/>
                <a:gd name="T58" fmla="*/ 9 w 343"/>
                <a:gd name="T59" fmla="*/ 359 h 421"/>
                <a:gd name="T60" fmla="*/ 23 w 343"/>
                <a:gd name="T61" fmla="*/ 369 h 421"/>
                <a:gd name="T62" fmla="*/ 50 w 343"/>
                <a:gd name="T63" fmla="*/ 384 h 421"/>
                <a:gd name="T64" fmla="*/ 90 w 343"/>
                <a:gd name="T65" fmla="*/ 399 h 421"/>
                <a:gd name="T66" fmla="*/ 131 w 343"/>
                <a:gd name="T67" fmla="*/ 414 h 421"/>
                <a:gd name="T68" fmla="*/ 163 w 343"/>
                <a:gd name="T69" fmla="*/ 421 h 421"/>
                <a:gd name="T70" fmla="*/ 175 w 343"/>
                <a:gd name="T71" fmla="*/ 421 h 421"/>
                <a:gd name="T72" fmla="*/ 189 w 343"/>
                <a:gd name="T73" fmla="*/ 420 h 421"/>
                <a:gd name="T74" fmla="*/ 201 w 343"/>
                <a:gd name="T75" fmla="*/ 416 h 421"/>
                <a:gd name="T76" fmla="*/ 212 w 343"/>
                <a:gd name="T77" fmla="*/ 410 h 421"/>
                <a:gd name="T78" fmla="*/ 220 w 343"/>
                <a:gd name="T79" fmla="*/ 405 h 421"/>
                <a:gd name="T80" fmla="*/ 223 w 343"/>
                <a:gd name="T81" fmla="*/ 397 h 421"/>
                <a:gd name="T82" fmla="*/ 223 w 343"/>
                <a:gd name="T83" fmla="*/ 394 h 421"/>
                <a:gd name="T84" fmla="*/ 221 w 343"/>
                <a:gd name="T85" fmla="*/ 390 h 421"/>
                <a:gd name="T86" fmla="*/ 213 w 343"/>
                <a:gd name="T87" fmla="*/ 382 h 421"/>
                <a:gd name="T88" fmla="*/ 174 w 343"/>
                <a:gd name="T89" fmla="*/ 361 h 421"/>
                <a:gd name="T90" fmla="*/ 146 w 343"/>
                <a:gd name="T91" fmla="*/ 348 h 421"/>
                <a:gd name="T92" fmla="*/ 140 w 343"/>
                <a:gd name="T93" fmla="*/ 345 h 421"/>
                <a:gd name="T94" fmla="*/ 134 w 343"/>
                <a:gd name="T95" fmla="*/ 340 h 421"/>
                <a:gd name="T96" fmla="*/ 131 w 343"/>
                <a:gd name="T97" fmla="*/ 336 h 421"/>
                <a:gd name="T98" fmla="*/ 129 w 343"/>
                <a:gd name="T99" fmla="*/ 329 h 421"/>
                <a:gd name="T100" fmla="*/ 129 w 343"/>
                <a:gd name="T101" fmla="*/ 324 h 421"/>
                <a:gd name="T102" fmla="*/ 132 w 343"/>
                <a:gd name="T103" fmla="*/ 318 h 421"/>
                <a:gd name="T104" fmla="*/ 137 w 343"/>
                <a:gd name="T105" fmla="*/ 314 h 421"/>
                <a:gd name="T106" fmla="*/ 146 w 343"/>
                <a:gd name="T107" fmla="*/ 309 h 421"/>
                <a:gd name="T108" fmla="*/ 163 w 343"/>
                <a:gd name="T109" fmla="*/ 301 h 421"/>
                <a:gd name="T110" fmla="*/ 189 w 343"/>
                <a:gd name="T111" fmla="*/ 288 h 421"/>
                <a:gd name="T112" fmla="*/ 255 w 343"/>
                <a:gd name="T113" fmla="*/ 249 h 421"/>
                <a:gd name="T114" fmla="*/ 343 w 343"/>
                <a:gd name="T115" fmla="*/ 195 h 421"/>
                <a:gd name="T116" fmla="*/ 304 w 343"/>
                <a:gd name="T117" fmla="*/ 145 h 421"/>
                <a:gd name="T118" fmla="*/ 213 w 343"/>
                <a:gd name="T119" fmla="*/ 199 h 421"/>
                <a:gd name="T120" fmla="*/ 155 w 343"/>
                <a:gd name="T121" fmla="*/ 158 h 421"/>
                <a:gd name="T122" fmla="*/ 317 w 343"/>
                <a:gd name="T123" fmla="*/ 67 h 42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3"/>
                <a:gd name="T187" fmla="*/ 0 h 421"/>
                <a:gd name="T188" fmla="*/ 343 w 343"/>
                <a:gd name="T189" fmla="*/ 421 h 42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3" h="421">
                  <a:moveTo>
                    <a:pt x="317" y="67"/>
                  </a:moveTo>
                  <a:lnTo>
                    <a:pt x="267" y="0"/>
                  </a:lnTo>
                  <a:lnTo>
                    <a:pt x="255" y="14"/>
                  </a:lnTo>
                  <a:lnTo>
                    <a:pt x="225" y="46"/>
                  </a:lnTo>
                  <a:lnTo>
                    <a:pt x="207" y="64"/>
                  </a:lnTo>
                  <a:lnTo>
                    <a:pt x="190" y="81"/>
                  </a:lnTo>
                  <a:lnTo>
                    <a:pt x="173" y="94"/>
                  </a:lnTo>
                  <a:lnTo>
                    <a:pt x="157" y="102"/>
                  </a:lnTo>
                  <a:lnTo>
                    <a:pt x="120" y="113"/>
                  </a:lnTo>
                  <a:lnTo>
                    <a:pt x="107" y="116"/>
                  </a:lnTo>
                  <a:lnTo>
                    <a:pt x="73" y="138"/>
                  </a:lnTo>
                  <a:lnTo>
                    <a:pt x="75" y="199"/>
                  </a:lnTo>
                  <a:lnTo>
                    <a:pt x="161" y="233"/>
                  </a:lnTo>
                  <a:lnTo>
                    <a:pt x="154" y="238"/>
                  </a:lnTo>
                  <a:lnTo>
                    <a:pt x="139" y="253"/>
                  </a:lnTo>
                  <a:lnTo>
                    <a:pt x="127" y="260"/>
                  </a:lnTo>
                  <a:lnTo>
                    <a:pt x="114" y="268"/>
                  </a:lnTo>
                  <a:lnTo>
                    <a:pt x="99" y="275"/>
                  </a:lnTo>
                  <a:lnTo>
                    <a:pt x="82" y="280"/>
                  </a:lnTo>
                  <a:lnTo>
                    <a:pt x="54" y="286"/>
                  </a:lnTo>
                  <a:lnTo>
                    <a:pt x="34" y="291"/>
                  </a:lnTo>
                  <a:lnTo>
                    <a:pt x="28" y="296"/>
                  </a:lnTo>
                  <a:lnTo>
                    <a:pt x="21" y="301"/>
                  </a:lnTo>
                  <a:lnTo>
                    <a:pt x="15" y="308"/>
                  </a:lnTo>
                  <a:lnTo>
                    <a:pt x="9" y="318"/>
                  </a:lnTo>
                  <a:lnTo>
                    <a:pt x="1" y="337"/>
                  </a:lnTo>
                  <a:lnTo>
                    <a:pt x="0" y="344"/>
                  </a:lnTo>
                  <a:lnTo>
                    <a:pt x="1" y="349"/>
                  </a:lnTo>
                  <a:lnTo>
                    <a:pt x="4" y="354"/>
                  </a:lnTo>
                  <a:lnTo>
                    <a:pt x="9" y="359"/>
                  </a:lnTo>
                  <a:lnTo>
                    <a:pt x="23" y="369"/>
                  </a:lnTo>
                  <a:lnTo>
                    <a:pt x="50" y="384"/>
                  </a:lnTo>
                  <a:lnTo>
                    <a:pt x="90" y="399"/>
                  </a:lnTo>
                  <a:lnTo>
                    <a:pt x="131" y="414"/>
                  </a:lnTo>
                  <a:lnTo>
                    <a:pt x="163" y="421"/>
                  </a:lnTo>
                  <a:lnTo>
                    <a:pt x="175" y="421"/>
                  </a:lnTo>
                  <a:lnTo>
                    <a:pt x="189" y="420"/>
                  </a:lnTo>
                  <a:lnTo>
                    <a:pt x="201" y="416"/>
                  </a:lnTo>
                  <a:lnTo>
                    <a:pt x="212" y="410"/>
                  </a:lnTo>
                  <a:lnTo>
                    <a:pt x="220" y="405"/>
                  </a:lnTo>
                  <a:lnTo>
                    <a:pt x="223" y="397"/>
                  </a:lnTo>
                  <a:lnTo>
                    <a:pt x="223" y="394"/>
                  </a:lnTo>
                  <a:lnTo>
                    <a:pt x="221" y="390"/>
                  </a:lnTo>
                  <a:lnTo>
                    <a:pt x="213" y="382"/>
                  </a:lnTo>
                  <a:lnTo>
                    <a:pt x="174" y="361"/>
                  </a:lnTo>
                  <a:lnTo>
                    <a:pt x="146" y="348"/>
                  </a:lnTo>
                  <a:lnTo>
                    <a:pt x="140" y="345"/>
                  </a:lnTo>
                  <a:lnTo>
                    <a:pt x="134" y="340"/>
                  </a:lnTo>
                  <a:lnTo>
                    <a:pt x="131" y="336"/>
                  </a:lnTo>
                  <a:lnTo>
                    <a:pt x="129" y="329"/>
                  </a:lnTo>
                  <a:lnTo>
                    <a:pt x="129" y="324"/>
                  </a:lnTo>
                  <a:lnTo>
                    <a:pt x="132" y="318"/>
                  </a:lnTo>
                  <a:lnTo>
                    <a:pt x="137" y="314"/>
                  </a:lnTo>
                  <a:lnTo>
                    <a:pt x="146" y="309"/>
                  </a:lnTo>
                  <a:lnTo>
                    <a:pt x="163" y="301"/>
                  </a:lnTo>
                  <a:lnTo>
                    <a:pt x="189" y="288"/>
                  </a:lnTo>
                  <a:lnTo>
                    <a:pt x="255" y="249"/>
                  </a:lnTo>
                  <a:lnTo>
                    <a:pt x="343" y="195"/>
                  </a:lnTo>
                  <a:lnTo>
                    <a:pt x="304" y="145"/>
                  </a:lnTo>
                  <a:lnTo>
                    <a:pt x="213" y="199"/>
                  </a:lnTo>
                  <a:lnTo>
                    <a:pt x="155" y="158"/>
                  </a:lnTo>
                  <a:lnTo>
                    <a:pt x="317" y="6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1" name="Freeform 85"/>
            <p:cNvSpPr>
              <a:spLocks/>
            </p:cNvSpPr>
            <p:nvPr/>
          </p:nvSpPr>
          <p:spPr bwMode="auto">
            <a:xfrm>
              <a:off x="644" y="1110"/>
              <a:ext cx="27" cy="14"/>
            </a:xfrm>
            <a:custGeom>
              <a:avLst/>
              <a:gdLst>
                <a:gd name="T0" fmla="*/ 2 w 218"/>
                <a:gd name="T1" fmla="*/ 0 h 112"/>
                <a:gd name="T2" fmla="*/ 53 w 218"/>
                <a:gd name="T3" fmla="*/ 22 h 112"/>
                <a:gd name="T4" fmla="*/ 97 w 218"/>
                <a:gd name="T5" fmla="*/ 39 h 112"/>
                <a:gd name="T6" fmla="*/ 119 w 218"/>
                <a:gd name="T7" fmla="*/ 46 h 112"/>
                <a:gd name="T8" fmla="*/ 136 w 218"/>
                <a:gd name="T9" fmla="*/ 50 h 112"/>
                <a:gd name="T10" fmla="*/ 167 w 218"/>
                <a:gd name="T11" fmla="*/ 53 h 112"/>
                <a:gd name="T12" fmla="*/ 194 w 218"/>
                <a:gd name="T13" fmla="*/ 52 h 112"/>
                <a:gd name="T14" fmla="*/ 218 w 218"/>
                <a:gd name="T15" fmla="*/ 50 h 112"/>
                <a:gd name="T16" fmla="*/ 212 w 218"/>
                <a:gd name="T17" fmla="*/ 112 h 112"/>
                <a:gd name="T18" fmla="*/ 186 w 218"/>
                <a:gd name="T19" fmla="*/ 111 h 112"/>
                <a:gd name="T20" fmla="*/ 147 w 218"/>
                <a:gd name="T21" fmla="*/ 108 h 112"/>
                <a:gd name="T22" fmla="*/ 129 w 218"/>
                <a:gd name="T23" fmla="*/ 105 h 112"/>
                <a:gd name="T24" fmla="*/ 114 w 218"/>
                <a:gd name="T25" fmla="*/ 100 h 112"/>
                <a:gd name="T26" fmla="*/ 91 w 218"/>
                <a:gd name="T27" fmla="*/ 93 h 112"/>
                <a:gd name="T28" fmla="*/ 65 w 218"/>
                <a:gd name="T29" fmla="*/ 89 h 112"/>
                <a:gd name="T30" fmla="*/ 22 w 218"/>
                <a:gd name="T31" fmla="*/ 85 h 112"/>
                <a:gd name="T32" fmla="*/ 4 w 218"/>
                <a:gd name="T33" fmla="*/ 81 h 112"/>
                <a:gd name="T34" fmla="*/ 0 w 218"/>
                <a:gd name="T35" fmla="*/ 80 h 112"/>
                <a:gd name="T36" fmla="*/ 2 w 218"/>
                <a:gd name="T37" fmla="*/ 0 h 1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8"/>
                <a:gd name="T58" fmla="*/ 0 h 112"/>
                <a:gd name="T59" fmla="*/ 218 w 218"/>
                <a:gd name="T60" fmla="*/ 112 h 1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8" h="112">
                  <a:moveTo>
                    <a:pt x="2" y="0"/>
                  </a:moveTo>
                  <a:lnTo>
                    <a:pt x="53" y="22"/>
                  </a:lnTo>
                  <a:lnTo>
                    <a:pt x="97" y="39"/>
                  </a:lnTo>
                  <a:lnTo>
                    <a:pt x="119" y="46"/>
                  </a:lnTo>
                  <a:lnTo>
                    <a:pt x="136" y="50"/>
                  </a:lnTo>
                  <a:lnTo>
                    <a:pt x="167" y="53"/>
                  </a:lnTo>
                  <a:lnTo>
                    <a:pt x="194" y="52"/>
                  </a:lnTo>
                  <a:lnTo>
                    <a:pt x="218" y="50"/>
                  </a:lnTo>
                  <a:lnTo>
                    <a:pt x="212" y="112"/>
                  </a:lnTo>
                  <a:lnTo>
                    <a:pt x="186" y="111"/>
                  </a:lnTo>
                  <a:lnTo>
                    <a:pt x="147" y="108"/>
                  </a:lnTo>
                  <a:lnTo>
                    <a:pt x="129" y="105"/>
                  </a:lnTo>
                  <a:lnTo>
                    <a:pt x="114" y="100"/>
                  </a:lnTo>
                  <a:lnTo>
                    <a:pt x="91" y="93"/>
                  </a:lnTo>
                  <a:lnTo>
                    <a:pt x="65" y="89"/>
                  </a:lnTo>
                  <a:lnTo>
                    <a:pt x="22" y="85"/>
                  </a:lnTo>
                  <a:lnTo>
                    <a:pt x="4" y="81"/>
                  </a:lnTo>
                  <a:lnTo>
                    <a:pt x="0" y="80"/>
                  </a:lnTo>
                  <a:lnTo>
                    <a:pt x="2"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2" name="Freeform 86"/>
            <p:cNvSpPr>
              <a:spLocks noEditPoints="1"/>
            </p:cNvSpPr>
            <p:nvPr/>
          </p:nvSpPr>
          <p:spPr bwMode="auto">
            <a:xfrm>
              <a:off x="663" y="1071"/>
              <a:ext cx="70" cy="81"/>
            </a:xfrm>
            <a:custGeom>
              <a:avLst/>
              <a:gdLst>
                <a:gd name="T0" fmla="*/ 298 w 564"/>
                <a:gd name="T1" fmla="*/ 175 h 648"/>
                <a:gd name="T2" fmla="*/ 434 w 564"/>
                <a:gd name="T3" fmla="*/ 231 h 648"/>
                <a:gd name="T4" fmla="*/ 473 w 564"/>
                <a:gd name="T5" fmla="*/ 134 h 648"/>
                <a:gd name="T6" fmla="*/ 344 w 564"/>
                <a:gd name="T7" fmla="*/ 80 h 648"/>
                <a:gd name="T8" fmla="*/ 298 w 564"/>
                <a:gd name="T9" fmla="*/ 175 h 648"/>
                <a:gd name="T10" fmla="*/ 227 w 564"/>
                <a:gd name="T11" fmla="*/ 326 h 648"/>
                <a:gd name="T12" fmla="*/ 351 w 564"/>
                <a:gd name="T13" fmla="*/ 382 h 648"/>
                <a:gd name="T14" fmla="*/ 404 w 564"/>
                <a:gd name="T15" fmla="*/ 279 h 648"/>
                <a:gd name="T16" fmla="*/ 275 w 564"/>
                <a:gd name="T17" fmla="*/ 233 h 648"/>
                <a:gd name="T18" fmla="*/ 227 w 564"/>
                <a:gd name="T19" fmla="*/ 326 h 648"/>
                <a:gd name="T20" fmla="*/ 198 w 564"/>
                <a:gd name="T21" fmla="*/ 384 h 648"/>
                <a:gd name="T22" fmla="*/ 162 w 564"/>
                <a:gd name="T23" fmla="*/ 471 h 648"/>
                <a:gd name="T24" fmla="*/ 183 w 564"/>
                <a:gd name="T25" fmla="*/ 493 h 648"/>
                <a:gd name="T26" fmla="*/ 204 w 564"/>
                <a:gd name="T27" fmla="*/ 511 h 648"/>
                <a:gd name="T28" fmla="*/ 215 w 564"/>
                <a:gd name="T29" fmla="*/ 519 h 648"/>
                <a:gd name="T30" fmla="*/ 225 w 564"/>
                <a:gd name="T31" fmla="*/ 525 h 648"/>
                <a:gd name="T32" fmla="*/ 246 w 564"/>
                <a:gd name="T33" fmla="*/ 533 h 648"/>
                <a:gd name="T34" fmla="*/ 265 w 564"/>
                <a:gd name="T35" fmla="*/ 536 h 648"/>
                <a:gd name="T36" fmla="*/ 285 w 564"/>
                <a:gd name="T37" fmla="*/ 536 h 648"/>
                <a:gd name="T38" fmla="*/ 333 w 564"/>
                <a:gd name="T39" fmla="*/ 443 h 648"/>
                <a:gd name="T40" fmla="*/ 198 w 564"/>
                <a:gd name="T41" fmla="*/ 384 h 648"/>
                <a:gd name="T42" fmla="*/ 0 w 564"/>
                <a:gd name="T43" fmla="*/ 482 h 648"/>
                <a:gd name="T44" fmla="*/ 31 w 564"/>
                <a:gd name="T45" fmla="*/ 427 h 648"/>
                <a:gd name="T46" fmla="*/ 100 w 564"/>
                <a:gd name="T47" fmla="*/ 461 h 648"/>
                <a:gd name="T48" fmla="*/ 308 w 564"/>
                <a:gd name="T49" fmla="*/ 0 h 648"/>
                <a:gd name="T50" fmla="*/ 564 w 564"/>
                <a:gd name="T51" fmla="*/ 112 h 648"/>
                <a:gd name="T52" fmla="*/ 339 w 564"/>
                <a:gd name="T53" fmla="*/ 579 h 648"/>
                <a:gd name="T54" fmla="*/ 376 w 564"/>
                <a:gd name="T55" fmla="*/ 598 h 648"/>
                <a:gd name="T56" fmla="*/ 383 w 564"/>
                <a:gd name="T57" fmla="*/ 603 h 648"/>
                <a:gd name="T58" fmla="*/ 387 w 564"/>
                <a:gd name="T59" fmla="*/ 607 h 648"/>
                <a:gd name="T60" fmla="*/ 389 w 564"/>
                <a:gd name="T61" fmla="*/ 612 h 648"/>
                <a:gd name="T62" fmla="*/ 391 w 564"/>
                <a:gd name="T63" fmla="*/ 616 h 648"/>
                <a:gd name="T64" fmla="*/ 388 w 564"/>
                <a:gd name="T65" fmla="*/ 626 h 648"/>
                <a:gd name="T66" fmla="*/ 383 w 564"/>
                <a:gd name="T67" fmla="*/ 635 h 648"/>
                <a:gd name="T68" fmla="*/ 375 w 564"/>
                <a:gd name="T69" fmla="*/ 643 h 648"/>
                <a:gd name="T70" fmla="*/ 363 w 564"/>
                <a:gd name="T71" fmla="*/ 647 h 648"/>
                <a:gd name="T72" fmla="*/ 348 w 564"/>
                <a:gd name="T73" fmla="*/ 648 h 648"/>
                <a:gd name="T74" fmla="*/ 331 w 564"/>
                <a:gd name="T75" fmla="*/ 644 h 648"/>
                <a:gd name="T76" fmla="*/ 268 w 564"/>
                <a:gd name="T77" fmla="*/ 615 h 648"/>
                <a:gd name="T78" fmla="*/ 155 w 564"/>
                <a:gd name="T79" fmla="*/ 559 h 648"/>
                <a:gd name="T80" fmla="*/ 0 w 564"/>
                <a:gd name="T81" fmla="*/ 482 h 6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64"/>
                <a:gd name="T124" fmla="*/ 0 h 648"/>
                <a:gd name="T125" fmla="*/ 564 w 564"/>
                <a:gd name="T126" fmla="*/ 648 h 6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64" h="648">
                  <a:moveTo>
                    <a:pt x="298" y="175"/>
                  </a:moveTo>
                  <a:lnTo>
                    <a:pt x="434" y="231"/>
                  </a:lnTo>
                  <a:lnTo>
                    <a:pt x="473" y="134"/>
                  </a:lnTo>
                  <a:lnTo>
                    <a:pt x="344" y="80"/>
                  </a:lnTo>
                  <a:lnTo>
                    <a:pt x="298" y="175"/>
                  </a:lnTo>
                  <a:close/>
                  <a:moveTo>
                    <a:pt x="227" y="326"/>
                  </a:moveTo>
                  <a:lnTo>
                    <a:pt x="351" y="382"/>
                  </a:lnTo>
                  <a:lnTo>
                    <a:pt x="404" y="279"/>
                  </a:lnTo>
                  <a:lnTo>
                    <a:pt x="275" y="233"/>
                  </a:lnTo>
                  <a:lnTo>
                    <a:pt x="227" y="326"/>
                  </a:lnTo>
                  <a:close/>
                  <a:moveTo>
                    <a:pt x="198" y="384"/>
                  </a:moveTo>
                  <a:lnTo>
                    <a:pt x="162" y="471"/>
                  </a:lnTo>
                  <a:lnTo>
                    <a:pt x="183" y="493"/>
                  </a:lnTo>
                  <a:lnTo>
                    <a:pt x="204" y="511"/>
                  </a:lnTo>
                  <a:lnTo>
                    <a:pt x="215" y="519"/>
                  </a:lnTo>
                  <a:lnTo>
                    <a:pt x="225" y="525"/>
                  </a:lnTo>
                  <a:lnTo>
                    <a:pt x="246" y="533"/>
                  </a:lnTo>
                  <a:lnTo>
                    <a:pt x="265" y="536"/>
                  </a:lnTo>
                  <a:lnTo>
                    <a:pt x="285" y="536"/>
                  </a:lnTo>
                  <a:lnTo>
                    <a:pt x="333" y="443"/>
                  </a:lnTo>
                  <a:lnTo>
                    <a:pt x="198" y="384"/>
                  </a:lnTo>
                  <a:close/>
                  <a:moveTo>
                    <a:pt x="0" y="482"/>
                  </a:moveTo>
                  <a:lnTo>
                    <a:pt x="31" y="427"/>
                  </a:lnTo>
                  <a:lnTo>
                    <a:pt x="100" y="461"/>
                  </a:lnTo>
                  <a:lnTo>
                    <a:pt x="308" y="0"/>
                  </a:lnTo>
                  <a:lnTo>
                    <a:pt x="564" y="112"/>
                  </a:lnTo>
                  <a:lnTo>
                    <a:pt x="339" y="579"/>
                  </a:lnTo>
                  <a:lnTo>
                    <a:pt x="376" y="598"/>
                  </a:lnTo>
                  <a:lnTo>
                    <a:pt x="383" y="603"/>
                  </a:lnTo>
                  <a:lnTo>
                    <a:pt x="387" y="607"/>
                  </a:lnTo>
                  <a:lnTo>
                    <a:pt x="389" y="612"/>
                  </a:lnTo>
                  <a:lnTo>
                    <a:pt x="391" y="616"/>
                  </a:lnTo>
                  <a:lnTo>
                    <a:pt x="388" y="626"/>
                  </a:lnTo>
                  <a:lnTo>
                    <a:pt x="383" y="635"/>
                  </a:lnTo>
                  <a:lnTo>
                    <a:pt x="375" y="643"/>
                  </a:lnTo>
                  <a:lnTo>
                    <a:pt x="363" y="647"/>
                  </a:lnTo>
                  <a:lnTo>
                    <a:pt x="348" y="648"/>
                  </a:lnTo>
                  <a:lnTo>
                    <a:pt x="331" y="644"/>
                  </a:lnTo>
                  <a:lnTo>
                    <a:pt x="268" y="615"/>
                  </a:lnTo>
                  <a:lnTo>
                    <a:pt x="155" y="559"/>
                  </a:lnTo>
                  <a:lnTo>
                    <a:pt x="0" y="4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3" name="Freeform 87"/>
            <p:cNvSpPr>
              <a:spLocks/>
            </p:cNvSpPr>
            <p:nvPr/>
          </p:nvSpPr>
          <p:spPr bwMode="auto">
            <a:xfrm>
              <a:off x="742" y="1092"/>
              <a:ext cx="38" cy="53"/>
            </a:xfrm>
            <a:custGeom>
              <a:avLst/>
              <a:gdLst>
                <a:gd name="T0" fmla="*/ 161 w 310"/>
                <a:gd name="T1" fmla="*/ 55 h 426"/>
                <a:gd name="T2" fmla="*/ 128 w 310"/>
                <a:gd name="T3" fmla="*/ 121 h 426"/>
                <a:gd name="T4" fmla="*/ 99 w 310"/>
                <a:gd name="T5" fmla="*/ 140 h 426"/>
                <a:gd name="T6" fmla="*/ 44 w 310"/>
                <a:gd name="T7" fmla="*/ 170 h 426"/>
                <a:gd name="T8" fmla="*/ 27 w 310"/>
                <a:gd name="T9" fmla="*/ 186 h 426"/>
                <a:gd name="T10" fmla="*/ 21 w 310"/>
                <a:gd name="T11" fmla="*/ 199 h 426"/>
                <a:gd name="T12" fmla="*/ 33 w 310"/>
                <a:gd name="T13" fmla="*/ 237 h 426"/>
                <a:gd name="T14" fmla="*/ 120 w 310"/>
                <a:gd name="T15" fmla="*/ 249 h 426"/>
                <a:gd name="T16" fmla="*/ 139 w 310"/>
                <a:gd name="T17" fmla="*/ 254 h 426"/>
                <a:gd name="T18" fmla="*/ 142 w 310"/>
                <a:gd name="T19" fmla="*/ 260 h 426"/>
                <a:gd name="T20" fmla="*/ 135 w 310"/>
                <a:gd name="T21" fmla="*/ 277 h 426"/>
                <a:gd name="T22" fmla="*/ 115 w 310"/>
                <a:gd name="T23" fmla="*/ 292 h 426"/>
                <a:gd name="T24" fmla="*/ 51 w 310"/>
                <a:gd name="T25" fmla="*/ 323 h 426"/>
                <a:gd name="T26" fmla="*/ 16 w 310"/>
                <a:gd name="T27" fmla="*/ 338 h 426"/>
                <a:gd name="T28" fmla="*/ 6 w 310"/>
                <a:gd name="T29" fmla="*/ 346 h 426"/>
                <a:gd name="T30" fmla="*/ 0 w 310"/>
                <a:gd name="T31" fmla="*/ 360 h 426"/>
                <a:gd name="T32" fmla="*/ 5 w 310"/>
                <a:gd name="T33" fmla="*/ 382 h 426"/>
                <a:gd name="T34" fmla="*/ 16 w 310"/>
                <a:gd name="T35" fmla="*/ 407 h 426"/>
                <a:gd name="T36" fmla="*/ 39 w 310"/>
                <a:gd name="T37" fmla="*/ 412 h 426"/>
                <a:gd name="T38" fmla="*/ 171 w 310"/>
                <a:gd name="T39" fmla="*/ 421 h 426"/>
                <a:gd name="T40" fmla="*/ 239 w 310"/>
                <a:gd name="T41" fmla="*/ 376 h 426"/>
                <a:gd name="T42" fmla="*/ 187 w 310"/>
                <a:gd name="T43" fmla="*/ 369 h 426"/>
                <a:gd name="T44" fmla="*/ 148 w 310"/>
                <a:gd name="T45" fmla="*/ 358 h 426"/>
                <a:gd name="T46" fmla="*/ 138 w 310"/>
                <a:gd name="T47" fmla="*/ 351 h 426"/>
                <a:gd name="T48" fmla="*/ 139 w 310"/>
                <a:gd name="T49" fmla="*/ 341 h 426"/>
                <a:gd name="T50" fmla="*/ 155 w 310"/>
                <a:gd name="T51" fmla="*/ 327 h 426"/>
                <a:gd name="T52" fmla="*/ 228 w 310"/>
                <a:gd name="T53" fmla="*/ 268 h 426"/>
                <a:gd name="T54" fmla="*/ 307 w 310"/>
                <a:gd name="T55" fmla="*/ 196 h 426"/>
                <a:gd name="T56" fmla="*/ 308 w 310"/>
                <a:gd name="T57" fmla="*/ 184 h 426"/>
                <a:gd name="T58" fmla="*/ 289 w 310"/>
                <a:gd name="T59" fmla="*/ 160 h 426"/>
                <a:gd name="T60" fmla="*/ 266 w 310"/>
                <a:gd name="T61" fmla="*/ 146 h 426"/>
                <a:gd name="T62" fmla="*/ 236 w 310"/>
                <a:gd name="T63" fmla="*/ 166 h 426"/>
                <a:gd name="T64" fmla="*/ 219 w 310"/>
                <a:gd name="T65" fmla="*/ 204 h 426"/>
                <a:gd name="T66" fmla="*/ 198 w 310"/>
                <a:gd name="T67" fmla="*/ 208 h 426"/>
                <a:gd name="T68" fmla="*/ 177 w 310"/>
                <a:gd name="T69" fmla="*/ 208 h 426"/>
                <a:gd name="T70" fmla="*/ 152 w 310"/>
                <a:gd name="T71" fmla="*/ 199 h 426"/>
                <a:gd name="T72" fmla="*/ 137 w 310"/>
                <a:gd name="T73" fmla="*/ 186 h 426"/>
                <a:gd name="T74" fmla="*/ 134 w 310"/>
                <a:gd name="T75" fmla="*/ 175 h 426"/>
                <a:gd name="T76" fmla="*/ 140 w 310"/>
                <a:gd name="T77" fmla="*/ 164 h 426"/>
                <a:gd name="T78" fmla="*/ 213 w 310"/>
                <a:gd name="T79" fmla="*/ 101 h 426"/>
                <a:gd name="T80" fmla="*/ 185 w 310"/>
                <a:gd name="T81" fmla="*/ 0 h 42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10"/>
                <a:gd name="T124" fmla="*/ 0 h 426"/>
                <a:gd name="T125" fmla="*/ 310 w 310"/>
                <a:gd name="T126" fmla="*/ 426 h 42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10" h="426">
                  <a:moveTo>
                    <a:pt x="185" y="0"/>
                  </a:moveTo>
                  <a:lnTo>
                    <a:pt x="161" y="55"/>
                  </a:lnTo>
                  <a:lnTo>
                    <a:pt x="132" y="117"/>
                  </a:lnTo>
                  <a:lnTo>
                    <a:pt x="128" y="121"/>
                  </a:lnTo>
                  <a:lnTo>
                    <a:pt x="120" y="128"/>
                  </a:lnTo>
                  <a:lnTo>
                    <a:pt x="99" y="140"/>
                  </a:lnTo>
                  <a:lnTo>
                    <a:pt x="57" y="163"/>
                  </a:lnTo>
                  <a:lnTo>
                    <a:pt x="44" y="170"/>
                  </a:lnTo>
                  <a:lnTo>
                    <a:pt x="31" y="180"/>
                  </a:lnTo>
                  <a:lnTo>
                    <a:pt x="27" y="186"/>
                  </a:lnTo>
                  <a:lnTo>
                    <a:pt x="24" y="192"/>
                  </a:lnTo>
                  <a:lnTo>
                    <a:pt x="21" y="199"/>
                  </a:lnTo>
                  <a:lnTo>
                    <a:pt x="23" y="206"/>
                  </a:lnTo>
                  <a:lnTo>
                    <a:pt x="33" y="237"/>
                  </a:lnTo>
                  <a:lnTo>
                    <a:pt x="38" y="251"/>
                  </a:lnTo>
                  <a:lnTo>
                    <a:pt x="120" y="249"/>
                  </a:lnTo>
                  <a:lnTo>
                    <a:pt x="135" y="251"/>
                  </a:lnTo>
                  <a:lnTo>
                    <a:pt x="139" y="254"/>
                  </a:lnTo>
                  <a:lnTo>
                    <a:pt x="141" y="257"/>
                  </a:lnTo>
                  <a:lnTo>
                    <a:pt x="142" y="260"/>
                  </a:lnTo>
                  <a:lnTo>
                    <a:pt x="141" y="265"/>
                  </a:lnTo>
                  <a:lnTo>
                    <a:pt x="135" y="277"/>
                  </a:lnTo>
                  <a:lnTo>
                    <a:pt x="127" y="285"/>
                  </a:lnTo>
                  <a:lnTo>
                    <a:pt x="115" y="292"/>
                  </a:lnTo>
                  <a:lnTo>
                    <a:pt x="84" y="309"/>
                  </a:lnTo>
                  <a:lnTo>
                    <a:pt x="51" y="323"/>
                  </a:lnTo>
                  <a:lnTo>
                    <a:pt x="29" y="332"/>
                  </a:lnTo>
                  <a:lnTo>
                    <a:pt x="16" y="338"/>
                  </a:lnTo>
                  <a:lnTo>
                    <a:pt x="10" y="341"/>
                  </a:lnTo>
                  <a:lnTo>
                    <a:pt x="6" y="346"/>
                  </a:lnTo>
                  <a:lnTo>
                    <a:pt x="3" y="352"/>
                  </a:lnTo>
                  <a:lnTo>
                    <a:pt x="0" y="360"/>
                  </a:lnTo>
                  <a:lnTo>
                    <a:pt x="1" y="370"/>
                  </a:lnTo>
                  <a:lnTo>
                    <a:pt x="5" y="382"/>
                  </a:lnTo>
                  <a:lnTo>
                    <a:pt x="13" y="402"/>
                  </a:lnTo>
                  <a:lnTo>
                    <a:pt x="16" y="407"/>
                  </a:lnTo>
                  <a:lnTo>
                    <a:pt x="21" y="410"/>
                  </a:lnTo>
                  <a:lnTo>
                    <a:pt x="39" y="412"/>
                  </a:lnTo>
                  <a:lnTo>
                    <a:pt x="68" y="413"/>
                  </a:lnTo>
                  <a:lnTo>
                    <a:pt x="171" y="421"/>
                  </a:lnTo>
                  <a:lnTo>
                    <a:pt x="237" y="426"/>
                  </a:lnTo>
                  <a:lnTo>
                    <a:pt x="239" y="376"/>
                  </a:lnTo>
                  <a:lnTo>
                    <a:pt x="211" y="372"/>
                  </a:lnTo>
                  <a:lnTo>
                    <a:pt x="187" y="369"/>
                  </a:lnTo>
                  <a:lnTo>
                    <a:pt x="164" y="363"/>
                  </a:lnTo>
                  <a:lnTo>
                    <a:pt x="148" y="358"/>
                  </a:lnTo>
                  <a:lnTo>
                    <a:pt x="141" y="356"/>
                  </a:lnTo>
                  <a:lnTo>
                    <a:pt x="138" y="351"/>
                  </a:lnTo>
                  <a:lnTo>
                    <a:pt x="137" y="347"/>
                  </a:lnTo>
                  <a:lnTo>
                    <a:pt x="139" y="341"/>
                  </a:lnTo>
                  <a:lnTo>
                    <a:pt x="145" y="335"/>
                  </a:lnTo>
                  <a:lnTo>
                    <a:pt x="155" y="327"/>
                  </a:lnTo>
                  <a:lnTo>
                    <a:pt x="187" y="302"/>
                  </a:lnTo>
                  <a:lnTo>
                    <a:pt x="228" y="268"/>
                  </a:lnTo>
                  <a:lnTo>
                    <a:pt x="290" y="214"/>
                  </a:lnTo>
                  <a:lnTo>
                    <a:pt x="307" y="196"/>
                  </a:lnTo>
                  <a:lnTo>
                    <a:pt x="310" y="190"/>
                  </a:lnTo>
                  <a:lnTo>
                    <a:pt x="308" y="184"/>
                  </a:lnTo>
                  <a:lnTo>
                    <a:pt x="297" y="169"/>
                  </a:lnTo>
                  <a:lnTo>
                    <a:pt x="289" y="160"/>
                  </a:lnTo>
                  <a:lnTo>
                    <a:pt x="279" y="153"/>
                  </a:lnTo>
                  <a:lnTo>
                    <a:pt x="266" y="146"/>
                  </a:lnTo>
                  <a:lnTo>
                    <a:pt x="251" y="140"/>
                  </a:lnTo>
                  <a:lnTo>
                    <a:pt x="236" y="166"/>
                  </a:lnTo>
                  <a:lnTo>
                    <a:pt x="226" y="186"/>
                  </a:lnTo>
                  <a:lnTo>
                    <a:pt x="219" y="204"/>
                  </a:lnTo>
                  <a:lnTo>
                    <a:pt x="213" y="206"/>
                  </a:lnTo>
                  <a:lnTo>
                    <a:pt x="198" y="208"/>
                  </a:lnTo>
                  <a:lnTo>
                    <a:pt x="188" y="208"/>
                  </a:lnTo>
                  <a:lnTo>
                    <a:pt x="177" y="208"/>
                  </a:lnTo>
                  <a:lnTo>
                    <a:pt x="165" y="205"/>
                  </a:lnTo>
                  <a:lnTo>
                    <a:pt x="152" y="199"/>
                  </a:lnTo>
                  <a:lnTo>
                    <a:pt x="142" y="192"/>
                  </a:lnTo>
                  <a:lnTo>
                    <a:pt x="137" y="186"/>
                  </a:lnTo>
                  <a:lnTo>
                    <a:pt x="134" y="180"/>
                  </a:lnTo>
                  <a:lnTo>
                    <a:pt x="134" y="175"/>
                  </a:lnTo>
                  <a:lnTo>
                    <a:pt x="136" y="169"/>
                  </a:lnTo>
                  <a:lnTo>
                    <a:pt x="140" y="164"/>
                  </a:lnTo>
                  <a:lnTo>
                    <a:pt x="152" y="154"/>
                  </a:lnTo>
                  <a:lnTo>
                    <a:pt x="213" y="101"/>
                  </a:lnTo>
                  <a:lnTo>
                    <a:pt x="260" y="59"/>
                  </a:lnTo>
                  <a:lnTo>
                    <a:pt x="18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4" name="Freeform 88"/>
            <p:cNvSpPr>
              <a:spLocks noEditPoints="1"/>
            </p:cNvSpPr>
            <p:nvPr/>
          </p:nvSpPr>
          <p:spPr bwMode="auto">
            <a:xfrm>
              <a:off x="776" y="1102"/>
              <a:ext cx="44" cy="46"/>
            </a:xfrm>
            <a:custGeom>
              <a:avLst/>
              <a:gdLst>
                <a:gd name="T0" fmla="*/ 125 w 347"/>
                <a:gd name="T1" fmla="*/ 78 h 368"/>
                <a:gd name="T2" fmla="*/ 85 w 347"/>
                <a:gd name="T3" fmla="*/ 270 h 368"/>
                <a:gd name="T4" fmla="*/ 222 w 347"/>
                <a:gd name="T5" fmla="*/ 306 h 368"/>
                <a:gd name="T6" fmla="*/ 261 w 347"/>
                <a:gd name="T7" fmla="*/ 110 h 368"/>
                <a:gd name="T8" fmla="*/ 125 w 347"/>
                <a:gd name="T9" fmla="*/ 78 h 368"/>
                <a:gd name="T10" fmla="*/ 82 w 347"/>
                <a:gd name="T11" fmla="*/ 0 h 368"/>
                <a:gd name="T12" fmla="*/ 347 w 347"/>
                <a:gd name="T13" fmla="*/ 64 h 368"/>
                <a:gd name="T14" fmla="*/ 263 w 347"/>
                <a:gd name="T15" fmla="*/ 368 h 368"/>
                <a:gd name="T16" fmla="*/ 0 w 347"/>
                <a:gd name="T17" fmla="*/ 313 h 368"/>
                <a:gd name="T18" fmla="*/ 82 w 347"/>
                <a:gd name="T19" fmla="*/ 0 h 3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47"/>
                <a:gd name="T31" fmla="*/ 0 h 368"/>
                <a:gd name="T32" fmla="*/ 347 w 347"/>
                <a:gd name="T33" fmla="*/ 368 h 3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47" h="368">
                  <a:moveTo>
                    <a:pt x="125" y="78"/>
                  </a:moveTo>
                  <a:lnTo>
                    <a:pt x="85" y="270"/>
                  </a:lnTo>
                  <a:lnTo>
                    <a:pt x="222" y="306"/>
                  </a:lnTo>
                  <a:lnTo>
                    <a:pt x="261" y="110"/>
                  </a:lnTo>
                  <a:lnTo>
                    <a:pt x="125" y="78"/>
                  </a:lnTo>
                  <a:close/>
                  <a:moveTo>
                    <a:pt x="82" y="0"/>
                  </a:moveTo>
                  <a:lnTo>
                    <a:pt x="347" y="64"/>
                  </a:lnTo>
                  <a:lnTo>
                    <a:pt x="263" y="368"/>
                  </a:lnTo>
                  <a:lnTo>
                    <a:pt x="0" y="313"/>
                  </a:lnTo>
                  <a:lnTo>
                    <a:pt x="82"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5" name="Freeform 89"/>
            <p:cNvSpPr>
              <a:spLocks/>
            </p:cNvSpPr>
            <p:nvPr/>
          </p:nvSpPr>
          <p:spPr bwMode="auto">
            <a:xfrm>
              <a:off x="790" y="1152"/>
              <a:ext cx="18" cy="25"/>
            </a:xfrm>
            <a:custGeom>
              <a:avLst/>
              <a:gdLst>
                <a:gd name="T0" fmla="*/ 0 w 142"/>
                <a:gd name="T1" fmla="*/ 22 h 201"/>
                <a:gd name="T2" fmla="*/ 73 w 142"/>
                <a:gd name="T3" fmla="*/ 0 h 201"/>
                <a:gd name="T4" fmla="*/ 142 w 142"/>
                <a:gd name="T5" fmla="*/ 167 h 201"/>
                <a:gd name="T6" fmla="*/ 69 w 142"/>
                <a:gd name="T7" fmla="*/ 201 h 201"/>
                <a:gd name="T8" fmla="*/ 0 w 142"/>
                <a:gd name="T9" fmla="*/ 22 h 201"/>
                <a:gd name="T10" fmla="*/ 0 60000 65536"/>
                <a:gd name="T11" fmla="*/ 0 60000 65536"/>
                <a:gd name="T12" fmla="*/ 0 60000 65536"/>
                <a:gd name="T13" fmla="*/ 0 60000 65536"/>
                <a:gd name="T14" fmla="*/ 0 60000 65536"/>
                <a:gd name="T15" fmla="*/ 0 w 142"/>
                <a:gd name="T16" fmla="*/ 0 h 201"/>
                <a:gd name="T17" fmla="*/ 142 w 142"/>
                <a:gd name="T18" fmla="*/ 201 h 201"/>
              </a:gdLst>
              <a:ahLst/>
              <a:cxnLst>
                <a:cxn ang="T10">
                  <a:pos x="T0" y="T1"/>
                </a:cxn>
                <a:cxn ang="T11">
                  <a:pos x="T2" y="T3"/>
                </a:cxn>
                <a:cxn ang="T12">
                  <a:pos x="T4" y="T5"/>
                </a:cxn>
                <a:cxn ang="T13">
                  <a:pos x="T6" y="T7"/>
                </a:cxn>
                <a:cxn ang="T14">
                  <a:pos x="T8" y="T9"/>
                </a:cxn>
              </a:cxnLst>
              <a:rect l="T15" t="T16" r="T17" b="T18"/>
              <a:pathLst>
                <a:path w="142" h="201">
                  <a:moveTo>
                    <a:pt x="0" y="22"/>
                  </a:moveTo>
                  <a:lnTo>
                    <a:pt x="73" y="0"/>
                  </a:lnTo>
                  <a:lnTo>
                    <a:pt x="142" y="167"/>
                  </a:lnTo>
                  <a:lnTo>
                    <a:pt x="69" y="201"/>
                  </a:lnTo>
                  <a:lnTo>
                    <a:pt x="0" y="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6" name="Freeform 90"/>
            <p:cNvSpPr>
              <a:spLocks/>
            </p:cNvSpPr>
            <p:nvPr/>
          </p:nvSpPr>
          <p:spPr bwMode="auto">
            <a:xfrm>
              <a:off x="737" y="1149"/>
              <a:ext cx="50" cy="22"/>
            </a:xfrm>
            <a:custGeom>
              <a:avLst/>
              <a:gdLst>
                <a:gd name="T0" fmla="*/ 407 w 407"/>
                <a:gd name="T1" fmla="*/ 52 h 177"/>
                <a:gd name="T2" fmla="*/ 244 w 407"/>
                <a:gd name="T3" fmla="*/ 177 h 177"/>
                <a:gd name="T4" fmla="*/ 200 w 407"/>
                <a:gd name="T5" fmla="*/ 125 h 177"/>
                <a:gd name="T6" fmla="*/ 219 w 407"/>
                <a:gd name="T7" fmla="*/ 106 h 177"/>
                <a:gd name="T8" fmla="*/ 226 w 407"/>
                <a:gd name="T9" fmla="*/ 97 h 177"/>
                <a:gd name="T10" fmla="*/ 227 w 407"/>
                <a:gd name="T11" fmla="*/ 93 h 177"/>
                <a:gd name="T12" fmla="*/ 226 w 407"/>
                <a:gd name="T13" fmla="*/ 89 h 177"/>
                <a:gd name="T14" fmla="*/ 223 w 407"/>
                <a:gd name="T15" fmla="*/ 85 h 177"/>
                <a:gd name="T16" fmla="*/ 219 w 407"/>
                <a:gd name="T17" fmla="*/ 82 h 177"/>
                <a:gd name="T18" fmla="*/ 213 w 407"/>
                <a:gd name="T19" fmla="*/ 80 h 177"/>
                <a:gd name="T20" fmla="*/ 205 w 407"/>
                <a:gd name="T21" fmla="*/ 80 h 177"/>
                <a:gd name="T22" fmla="*/ 0 w 407"/>
                <a:gd name="T23" fmla="*/ 86 h 177"/>
                <a:gd name="T24" fmla="*/ 0 w 407"/>
                <a:gd name="T25" fmla="*/ 6 h 177"/>
                <a:gd name="T26" fmla="*/ 79 w 407"/>
                <a:gd name="T27" fmla="*/ 20 h 177"/>
                <a:gd name="T28" fmla="*/ 140 w 407"/>
                <a:gd name="T29" fmla="*/ 30 h 177"/>
                <a:gd name="T30" fmla="*/ 182 w 407"/>
                <a:gd name="T31" fmla="*/ 34 h 177"/>
                <a:gd name="T32" fmla="*/ 207 w 407"/>
                <a:gd name="T33" fmla="*/ 32 h 177"/>
                <a:gd name="T34" fmla="*/ 230 w 407"/>
                <a:gd name="T35" fmla="*/ 29 h 177"/>
                <a:gd name="T36" fmla="*/ 253 w 407"/>
                <a:gd name="T37" fmla="*/ 24 h 177"/>
                <a:gd name="T38" fmla="*/ 253 w 407"/>
                <a:gd name="T39" fmla="*/ 36 h 177"/>
                <a:gd name="T40" fmla="*/ 256 w 407"/>
                <a:gd name="T41" fmla="*/ 46 h 177"/>
                <a:gd name="T42" fmla="*/ 258 w 407"/>
                <a:gd name="T43" fmla="*/ 56 h 177"/>
                <a:gd name="T44" fmla="*/ 262 w 407"/>
                <a:gd name="T45" fmla="*/ 64 h 177"/>
                <a:gd name="T46" fmla="*/ 266 w 407"/>
                <a:gd name="T47" fmla="*/ 67 h 177"/>
                <a:gd name="T48" fmla="*/ 270 w 407"/>
                <a:gd name="T49" fmla="*/ 69 h 177"/>
                <a:gd name="T50" fmla="*/ 276 w 407"/>
                <a:gd name="T51" fmla="*/ 67 h 177"/>
                <a:gd name="T52" fmla="*/ 283 w 407"/>
                <a:gd name="T53" fmla="*/ 65 h 177"/>
                <a:gd name="T54" fmla="*/ 292 w 407"/>
                <a:gd name="T55" fmla="*/ 59 h 177"/>
                <a:gd name="T56" fmla="*/ 303 w 407"/>
                <a:gd name="T57" fmla="*/ 50 h 177"/>
                <a:gd name="T58" fmla="*/ 324 w 407"/>
                <a:gd name="T59" fmla="*/ 30 h 177"/>
                <a:gd name="T60" fmla="*/ 340 w 407"/>
                <a:gd name="T61" fmla="*/ 13 h 177"/>
                <a:gd name="T62" fmla="*/ 351 w 407"/>
                <a:gd name="T63" fmla="*/ 0 h 177"/>
                <a:gd name="T64" fmla="*/ 407 w 407"/>
                <a:gd name="T65" fmla="*/ 52 h 1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7"/>
                <a:gd name="T100" fmla="*/ 0 h 177"/>
                <a:gd name="T101" fmla="*/ 407 w 407"/>
                <a:gd name="T102" fmla="*/ 177 h 17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7" h="177">
                  <a:moveTo>
                    <a:pt x="407" y="52"/>
                  </a:moveTo>
                  <a:lnTo>
                    <a:pt x="244" y="177"/>
                  </a:lnTo>
                  <a:lnTo>
                    <a:pt x="200" y="125"/>
                  </a:lnTo>
                  <a:lnTo>
                    <a:pt x="219" y="106"/>
                  </a:lnTo>
                  <a:lnTo>
                    <a:pt x="226" y="97"/>
                  </a:lnTo>
                  <a:lnTo>
                    <a:pt x="227" y="93"/>
                  </a:lnTo>
                  <a:lnTo>
                    <a:pt x="226" y="89"/>
                  </a:lnTo>
                  <a:lnTo>
                    <a:pt x="223" y="85"/>
                  </a:lnTo>
                  <a:lnTo>
                    <a:pt x="219" y="82"/>
                  </a:lnTo>
                  <a:lnTo>
                    <a:pt x="213" y="80"/>
                  </a:lnTo>
                  <a:lnTo>
                    <a:pt x="205" y="80"/>
                  </a:lnTo>
                  <a:lnTo>
                    <a:pt x="0" y="86"/>
                  </a:lnTo>
                  <a:lnTo>
                    <a:pt x="0" y="6"/>
                  </a:lnTo>
                  <a:lnTo>
                    <a:pt x="79" y="20"/>
                  </a:lnTo>
                  <a:lnTo>
                    <a:pt x="140" y="30"/>
                  </a:lnTo>
                  <a:lnTo>
                    <a:pt x="182" y="34"/>
                  </a:lnTo>
                  <a:lnTo>
                    <a:pt x="207" y="32"/>
                  </a:lnTo>
                  <a:lnTo>
                    <a:pt x="230" y="29"/>
                  </a:lnTo>
                  <a:lnTo>
                    <a:pt x="253" y="24"/>
                  </a:lnTo>
                  <a:lnTo>
                    <a:pt x="253" y="36"/>
                  </a:lnTo>
                  <a:lnTo>
                    <a:pt x="256" y="46"/>
                  </a:lnTo>
                  <a:lnTo>
                    <a:pt x="258" y="56"/>
                  </a:lnTo>
                  <a:lnTo>
                    <a:pt x="262" y="64"/>
                  </a:lnTo>
                  <a:lnTo>
                    <a:pt x="266" y="67"/>
                  </a:lnTo>
                  <a:lnTo>
                    <a:pt x="270" y="69"/>
                  </a:lnTo>
                  <a:lnTo>
                    <a:pt x="276" y="67"/>
                  </a:lnTo>
                  <a:lnTo>
                    <a:pt x="283" y="65"/>
                  </a:lnTo>
                  <a:lnTo>
                    <a:pt x="292" y="59"/>
                  </a:lnTo>
                  <a:lnTo>
                    <a:pt x="303" y="50"/>
                  </a:lnTo>
                  <a:lnTo>
                    <a:pt x="324" y="30"/>
                  </a:lnTo>
                  <a:lnTo>
                    <a:pt x="340" y="13"/>
                  </a:lnTo>
                  <a:lnTo>
                    <a:pt x="351" y="0"/>
                  </a:lnTo>
                  <a:lnTo>
                    <a:pt x="407" y="5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7" name="Freeform 91"/>
            <p:cNvSpPr>
              <a:spLocks/>
            </p:cNvSpPr>
            <p:nvPr/>
          </p:nvSpPr>
          <p:spPr bwMode="auto">
            <a:xfrm>
              <a:off x="993" y="904"/>
              <a:ext cx="334" cy="259"/>
            </a:xfrm>
            <a:custGeom>
              <a:avLst/>
              <a:gdLst>
                <a:gd name="T0" fmla="*/ 0 w 2677"/>
                <a:gd name="T1" fmla="*/ 1615 h 2067"/>
                <a:gd name="T2" fmla="*/ 197 w 2677"/>
                <a:gd name="T3" fmla="*/ 1618 h 2067"/>
                <a:gd name="T4" fmla="*/ 436 w 2677"/>
                <a:gd name="T5" fmla="*/ 1928 h 2067"/>
                <a:gd name="T6" fmla="*/ 651 w 2677"/>
                <a:gd name="T7" fmla="*/ 1856 h 2067"/>
                <a:gd name="T8" fmla="*/ 863 w 2677"/>
                <a:gd name="T9" fmla="*/ 1766 h 2067"/>
                <a:gd name="T10" fmla="*/ 1093 w 2677"/>
                <a:gd name="T11" fmla="*/ 1648 h 2067"/>
                <a:gd name="T12" fmla="*/ 1361 w 2677"/>
                <a:gd name="T13" fmla="*/ 1494 h 2067"/>
                <a:gd name="T14" fmla="*/ 1506 w 2677"/>
                <a:gd name="T15" fmla="*/ 1399 h 2067"/>
                <a:gd name="T16" fmla="*/ 1646 w 2677"/>
                <a:gd name="T17" fmla="*/ 1295 h 2067"/>
                <a:gd name="T18" fmla="*/ 1779 w 2677"/>
                <a:gd name="T19" fmla="*/ 1184 h 2067"/>
                <a:gd name="T20" fmla="*/ 1902 w 2677"/>
                <a:gd name="T21" fmla="*/ 1071 h 2067"/>
                <a:gd name="T22" fmla="*/ 2015 w 2677"/>
                <a:gd name="T23" fmla="*/ 961 h 2067"/>
                <a:gd name="T24" fmla="*/ 2197 w 2677"/>
                <a:gd name="T25" fmla="*/ 765 h 2067"/>
                <a:gd name="T26" fmla="*/ 2319 w 2677"/>
                <a:gd name="T27" fmla="*/ 619 h 2067"/>
                <a:gd name="T28" fmla="*/ 2300 w 2677"/>
                <a:gd name="T29" fmla="*/ 610 h 2067"/>
                <a:gd name="T30" fmla="*/ 1859 w 2677"/>
                <a:gd name="T31" fmla="*/ 891 h 2067"/>
                <a:gd name="T32" fmla="*/ 1779 w 2677"/>
                <a:gd name="T33" fmla="*/ 626 h 2067"/>
                <a:gd name="T34" fmla="*/ 1796 w 2677"/>
                <a:gd name="T35" fmla="*/ 394 h 2067"/>
                <a:gd name="T36" fmla="*/ 1798 w 2677"/>
                <a:gd name="T37" fmla="*/ 344 h 2067"/>
                <a:gd name="T38" fmla="*/ 1804 w 2677"/>
                <a:gd name="T39" fmla="*/ 334 h 2067"/>
                <a:gd name="T40" fmla="*/ 1812 w 2677"/>
                <a:gd name="T41" fmla="*/ 341 h 2067"/>
                <a:gd name="T42" fmla="*/ 1818 w 2677"/>
                <a:gd name="T43" fmla="*/ 357 h 2067"/>
                <a:gd name="T44" fmla="*/ 1827 w 2677"/>
                <a:gd name="T45" fmla="*/ 470 h 2067"/>
                <a:gd name="T46" fmla="*/ 1848 w 2677"/>
                <a:gd name="T47" fmla="*/ 617 h 2067"/>
                <a:gd name="T48" fmla="*/ 1874 w 2677"/>
                <a:gd name="T49" fmla="*/ 698 h 2067"/>
                <a:gd name="T50" fmla="*/ 1891 w 2677"/>
                <a:gd name="T51" fmla="*/ 730 h 2067"/>
                <a:gd name="T52" fmla="*/ 2207 w 2677"/>
                <a:gd name="T53" fmla="*/ 407 h 2067"/>
                <a:gd name="T54" fmla="*/ 2414 w 2677"/>
                <a:gd name="T55" fmla="*/ 487 h 2067"/>
                <a:gd name="T56" fmla="*/ 2511 w 2677"/>
                <a:gd name="T57" fmla="*/ 336 h 2067"/>
                <a:gd name="T58" fmla="*/ 2449 w 2677"/>
                <a:gd name="T59" fmla="*/ 123 h 2067"/>
                <a:gd name="T60" fmla="*/ 2343 w 2677"/>
                <a:gd name="T61" fmla="*/ 144 h 2067"/>
                <a:gd name="T62" fmla="*/ 2535 w 2677"/>
                <a:gd name="T63" fmla="*/ 97 h 2067"/>
                <a:gd name="T64" fmla="*/ 2677 w 2677"/>
                <a:gd name="T65" fmla="*/ 281 h 2067"/>
                <a:gd name="T66" fmla="*/ 2503 w 2677"/>
                <a:gd name="T67" fmla="*/ 543 h 2067"/>
                <a:gd name="T68" fmla="*/ 2328 w 2677"/>
                <a:gd name="T69" fmla="*/ 776 h 2067"/>
                <a:gd name="T70" fmla="*/ 2140 w 2677"/>
                <a:gd name="T71" fmla="*/ 993 h 2067"/>
                <a:gd name="T72" fmla="*/ 1928 w 2677"/>
                <a:gd name="T73" fmla="*/ 1206 h 2067"/>
                <a:gd name="T74" fmla="*/ 1815 w 2677"/>
                <a:gd name="T75" fmla="*/ 1308 h 2067"/>
                <a:gd name="T76" fmla="*/ 1700 w 2677"/>
                <a:gd name="T77" fmla="*/ 1402 h 2067"/>
                <a:gd name="T78" fmla="*/ 1587 w 2677"/>
                <a:gd name="T79" fmla="*/ 1485 h 2067"/>
                <a:gd name="T80" fmla="*/ 1475 w 2677"/>
                <a:gd name="T81" fmla="*/ 1560 h 2067"/>
                <a:gd name="T82" fmla="*/ 1364 w 2677"/>
                <a:gd name="T83" fmla="*/ 1630 h 2067"/>
                <a:gd name="T84" fmla="*/ 1145 w 2677"/>
                <a:gd name="T85" fmla="*/ 1752 h 2067"/>
                <a:gd name="T86" fmla="*/ 985 w 2677"/>
                <a:gd name="T87" fmla="*/ 1836 h 2067"/>
                <a:gd name="T88" fmla="*/ 821 w 2677"/>
                <a:gd name="T89" fmla="*/ 1911 h 2067"/>
                <a:gd name="T90" fmla="*/ 613 w 2677"/>
                <a:gd name="T91" fmla="*/ 1992 h 2067"/>
                <a:gd name="T92" fmla="*/ 460 w 2677"/>
                <a:gd name="T93" fmla="*/ 2047 h 2067"/>
                <a:gd name="T94" fmla="*/ 68 w 2677"/>
                <a:gd name="T95" fmla="*/ 1624 h 20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77"/>
                <a:gd name="T145" fmla="*/ 0 h 2067"/>
                <a:gd name="T146" fmla="*/ 2677 w 2677"/>
                <a:gd name="T147" fmla="*/ 2067 h 20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77" h="2067">
                  <a:moveTo>
                    <a:pt x="32" y="1654"/>
                  </a:moveTo>
                  <a:lnTo>
                    <a:pt x="0" y="1615"/>
                  </a:lnTo>
                  <a:lnTo>
                    <a:pt x="93" y="1478"/>
                  </a:lnTo>
                  <a:lnTo>
                    <a:pt x="197" y="1618"/>
                  </a:lnTo>
                  <a:lnTo>
                    <a:pt x="307" y="1761"/>
                  </a:lnTo>
                  <a:lnTo>
                    <a:pt x="436" y="1928"/>
                  </a:lnTo>
                  <a:lnTo>
                    <a:pt x="546" y="1893"/>
                  </a:lnTo>
                  <a:lnTo>
                    <a:pt x="651" y="1856"/>
                  </a:lnTo>
                  <a:lnTo>
                    <a:pt x="757" y="1813"/>
                  </a:lnTo>
                  <a:lnTo>
                    <a:pt x="863" y="1766"/>
                  </a:lnTo>
                  <a:lnTo>
                    <a:pt x="974" y="1710"/>
                  </a:lnTo>
                  <a:lnTo>
                    <a:pt x="1093" y="1648"/>
                  </a:lnTo>
                  <a:lnTo>
                    <a:pt x="1221" y="1576"/>
                  </a:lnTo>
                  <a:lnTo>
                    <a:pt x="1361" y="1494"/>
                  </a:lnTo>
                  <a:lnTo>
                    <a:pt x="1434" y="1448"/>
                  </a:lnTo>
                  <a:lnTo>
                    <a:pt x="1506" y="1399"/>
                  </a:lnTo>
                  <a:lnTo>
                    <a:pt x="1577" y="1348"/>
                  </a:lnTo>
                  <a:lnTo>
                    <a:pt x="1646" y="1295"/>
                  </a:lnTo>
                  <a:lnTo>
                    <a:pt x="1714" y="1240"/>
                  </a:lnTo>
                  <a:lnTo>
                    <a:pt x="1779" y="1184"/>
                  </a:lnTo>
                  <a:lnTo>
                    <a:pt x="1841" y="1128"/>
                  </a:lnTo>
                  <a:lnTo>
                    <a:pt x="1902" y="1071"/>
                  </a:lnTo>
                  <a:lnTo>
                    <a:pt x="1960" y="1015"/>
                  </a:lnTo>
                  <a:lnTo>
                    <a:pt x="2015" y="961"/>
                  </a:lnTo>
                  <a:lnTo>
                    <a:pt x="2113" y="857"/>
                  </a:lnTo>
                  <a:lnTo>
                    <a:pt x="2197" y="765"/>
                  </a:lnTo>
                  <a:lnTo>
                    <a:pt x="2263" y="687"/>
                  </a:lnTo>
                  <a:lnTo>
                    <a:pt x="2319" y="619"/>
                  </a:lnTo>
                  <a:lnTo>
                    <a:pt x="2372" y="547"/>
                  </a:lnTo>
                  <a:lnTo>
                    <a:pt x="2300" y="610"/>
                  </a:lnTo>
                  <a:lnTo>
                    <a:pt x="2202" y="539"/>
                  </a:lnTo>
                  <a:lnTo>
                    <a:pt x="1859" y="891"/>
                  </a:lnTo>
                  <a:lnTo>
                    <a:pt x="1761" y="857"/>
                  </a:lnTo>
                  <a:lnTo>
                    <a:pt x="1779" y="626"/>
                  </a:lnTo>
                  <a:lnTo>
                    <a:pt x="1791" y="457"/>
                  </a:lnTo>
                  <a:lnTo>
                    <a:pt x="1796" y="394"/>
                  </a:lnTo>
                  <a:lnTo>
                    <a:pt x="1797" y="358"/>
                  </a:lnTo>
                  <a:lnTo>
                    <a:pt x="1798" y="344"/>
                  </a:lnTo>
                  <a:lnTo>
                    <a:pt x="1800" y="336"/>
                  </a:lnTo>
                  <a:lnTo>
                    <a:pt x="1804" y="334"/>
                  </a:lnTo>
                  <a:lnTo>
                    <a:pt x="1808" y="335"/>
                  </a:lnTo>
                  <a:lnTo>
                    <a:pt x="1812" y="341"/>
                  </a:lnTo>
                  <a:lnTo>
                    <a:pt x="1816" y="348"/>
                  </a:lnTo>
                  <a:lnTo>
                    <a:pt x="1818" y="357"/>
                  </a:lnTo>
                  <a:lnTo>
                    <a:pt x="1820" y="368"/>
                  </a:lnTo>
                  <a:lnTo>
                    <a:pt x="1827" y="470"/>
                  </a:lnTo>
                  <a:lnTo>
                    <a:pt x="1837" y="554"/>
                  </a:lnTo>
                  <a:lnTo>
                    <a:pt x="1848" y="617"/>
                  </a:lnTo>
                  <a:lnTo>
                    <a:pt x="1861" y="665"/>
                  </a:lnTo>
                  <a:lnTo>
                    <a:pt x="1874" y="698"/>
                  </a:lnTo>
                  <a:lnTo>
                    <a:pt x="1884" y="719"/>
                  </a:lnTo>
                  <a:lnTo>
                    <a:pt x="1891" y="730"/>
                  </a:lnTo>
                  <a:lnTo>
                    <a:pt x="1893" y="733"/>
                  </a:lnTo>
                  <a:lnTo>
                    <a:pt x="2207" y="407"/>
                  </a:lnTo>
                  <a:lnTo>
                    <a:pt x="2374" y="543"/>
                  </a:lnTo>
                  <a:lnTo>
                    <a:pt x="2414" y="487"/>
                  </a:lnTo>
                  <a:lnTo>
                    <a:pt x="2450" y="433"/>
                  </a:lnTo>
                  <a:lnTo>
                    <a:pt x="2511" y="336"/>
                  </a:lnTo>
                  <a:lnTo>
                    <a:pt x="2567" y="242"/>
                  </a:lnTo>
                  <a:lnTo>
                    <a:pt x="2449" y="123"/>
                  </a:lnTo>
                  <a:lnTo>
                    <a:pt x="2369" y="187"/>
                  </a:lnTo>
                  <a:lnTo>
                    <a:pt x="2343" y="144"/>
                  </a:lnTo>
                  <a:lnTo>
                    <a:pt x="2457" y="0"/>
                  </a:lnTo>
                  <a:lnTo>
                    <a:pt x="2535" y="97"/>
                  </a:lnTo>
                  <a:lnTo>
                    <a:pt x="2607" y="188"/>
                  </a:lnTo>
                  <a:lnTo>
                    <a:pt x="2677" y="281"/>
                  </a:lnTo>
                  <a:lnTo>
                    <a:pt x="2590" y="416"/>
                  </a:lnTo>
                  <a:lnTo>
                    <a:pt x="2503" y="543"/>
                  </a:lnTo>
                  <a:lnTo>
                    <a:pt x="2416" y="662"/>
                  </a:lnTo>
                  <a:lnTo>
                    <a:pt x="2328" y="776"/>
                  </a:lnTo>
                  <a:lnTo>
                    <a:pt x="2237" y="886"/>
                  </a:lnTo>
                  <a:lnTo>
                    <a:pt x="2140" y="993"/>
                  </a:lnTo>
                  <a:lnTo>
                    <a:pt x="2038" y="1099"/>
                  </a:lnTo>
                  <a:lnTo>
                    <a:pt x="1928" y="1206"/>
                  </a:lnTo>
                  <a:lnTo>
                    <a:pt x="1871" y="1258"/>
                  </a:lnTo>
                  <a:lnTo>
                    <a:pt x="1815" y="1308"/>
                  </a:lnTo>
                  <a:lnTo>
                    <a:pt x="1757" y="1356"/>
                  </a:lnTo>
                  <a:lnTo>
                    <a:pt x="1700" y="1402"/>
                  </a:lnTo>
                  <a:lnTo>
                    <a:pt x="1644" y="1444"/>
                  </a:lnTo>
                  <a:lnTo>
                    <a:pt x="1587" y="1485"/>
                  </a:lnTo>
                  <a:lnTo>
                    <a:pt x="1532" y="1524"/>
                  </a:lnTo>
                  <a:lnTo>
                    <a:pt x="1475" y="1560"/>
                  </a:lnTo>
                  <a:lnTo>
                    <a:pt x="1419" y="1596"/>
                  </a:lnTo>
                  <a:lnTo>
                    <a:pt x="1364" y="1630"/>
                  </a:lnTo>
                  <a:lnTo>
                    <a:pt x="1254" y="1694"/>
                  </a:lnTo>
                  <a:lnTo>
                    <a:pt x="1145" y="1752"/>
                  </a:lnTo>
                  <a:lnTo>
                    <a:pt x="1039" y="1809"/>
                  </a:lnTo>
                  <a:lnTo>
                    <a:pt x="985" y="1836"/>
                  </a:lnTo>
                  <a:lnTo>
                    <a:pt x="931" y="1862"/>
                  </a:lnTo>
                  <a:lnTo>
                    <a:pt x="821" y="1911"/>
                  </a:lnTo>
                  <a:lnTo>
                    <a:pt x="713" y="1954"/>
                  </a:lnTo>
                  <a:lnTo>
                    <a:pt x="613" y="1992"/>
                  </a:lnTo>
                  <a:lnTo>
                    <a:pt x="528" y="2023"/>
                  </a:lnTo>
                  <a:lnTo>
                    <a:pt x="460" y="2047"/>
                  </a:lnTo>
                  <a:lnTo>
                    <a:pt x="399" y="2067"/>
                  </a:lnTo>
                  <a:lnTo>
                    <a:pt x="68" y="1624"/>
                  </a:lnTo>
                  <a:lnTo>
                    <a:pt x="32" y="165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grpSp>
    </p:spTree>
    <p:extLst>
      <p:ext uri="{BB962C8B-B14F-4D97-AF65-F5344CB8AC3E}">
        <p14:creationId xmlns:p14="http://schemas.microsoft.com/office/powerpoint/2010/main" val="1016727928"/>
      </p:ext>
    </p:extLst>
  </p:cSld>
  <p:clrMapOvr>
    <a:masterClrMapping/>
  </p:clrMapOvr>
  <p:transition spd="slow">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D4A5509-261B-437E-801D-BCCAAEB43D62}" type="datetimeFigureOut">
              <a:rPr lang="fr-FR" smtClean="0"/>
              <a:t>20/11/2014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3217268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D4A5509-261B-437E-801D-BCCAAEB43D62}" type="datetimeFigureOut">
              <a:rPr lang="fr-FR" smtClean="0"/>
              <a:t>20/11/2014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146015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D4A5509-261B-437E-801D-BCCAAEB43D62}" type="datetimeFigureOut">
              <a:rPr lang="fr-FR" smtClean="0"/>
              <a:t>20/11/2014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2726796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28650" y="1825625"/>
            <a:ext cx="38671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825625"/>
            <a:ext cx="38671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D4A5509-261B-437E-801D-BCCAAEB43D62}" type="datetimeFigureOut">
              <a:rPr lang="fr-FR" smtClean="0"/>
              <a:t>20/11/2014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1275223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D4A5509-261B-437E-801D-BCCAAEB43D62}" type="datetimeFigureOut">
              <a:rPr lang="fr-FR" smtClean="0"/>
              <a:t>20/11/2014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619351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D4A5509-261B-437E-801D-BCCAAEB43D62}" type="datetimeFigureOut">
              <a:rPr lang="fr-FR" smtClean="0"/>
              <a:t>20/11/2014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3354308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D4A5509-261B-437E-801D-BCCAAEB43D62}" type="datetimeFigureOut">
              <a:rPr lang="fr-FR" smtClean="0"/>
              <a:t>20/11/2014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22558103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D4A5509-261B-437E-801D-BCCAAEB43D62}" type="datetimeFigureOut">
              <a:rPr lang="fr-FR" smtClean="0"/>
              <a:t>20/11/2014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391054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ZoneTexte 6"/>
          <p:cNvSpPr txBox="1"/>
          <p:nvPr userDrawn="1"/>
        </p:nvSpPr>
        <p:spPr>
          <a:xfrm>
            <a:off x="7775848" y="790993"/>
            <a:ext cx="1260648" cy="369332"/>
          </a:xfrm>
          <a:prstGeom prst="rect">
            <a:avLst/>
          </a:prstGeom>
          <a:noFill/>
        </p:spPr>
        <p:txBody>
          <a:bodyPr wrap="square" rtlCol="0">
            <a:spAutoFit/>
          </a:bodyPr>
          <a:lstStyle/>
          <a:p>
            <a:pPr algn="r"/>
            <a:r>
              <a:rPr lang="fr-FR" dirty="0" smtClean="0">
                <a:solidFill>
                  <a:schemeClr val="accent1"/>
                </a:solidFill>
              </a:rPr>
              <a:t>African FPP </a:t>
            </a:r>
            <a:endParaRPr lang="fr-FR" dirty="0">
              <a:solidFill>
                <a:schemeClr val="accent1"/>
              </a:solidFill>
            </a:endParaRPr>
          </a:p>
        </p:txBody>
      </p:sp>
      <p:sp>
        <p:nvSpPr>
          <p:cNvPr id="8" name="Content Placeholder 2"/>
          <p:cNvSpPr txBox="1">
            <a:spLocks/>
          </p:cNvSpPr>
          <p:nvPr userDrawn="1"/>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6" name="Slide Number Placeholder 5"/>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26585864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D4A5509-261B-437E-801D-BCCAAEB43D62}" type="datetimeFigureOut">
              <a:rPr lang="fr-FR" smtClean="0"/>
              <a:t>20/11/2014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24504806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D4A5509-261B-437E-801D-BCCAAEB43D62}" type="datetimeFigureOut">
              <a:rPr lang="fr-FR" smtClean="0"/>
              <a:t>20/11/2014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2603313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28650" y="365125"/>
            <a:ext cx="57626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D4A5509-261B-437E-801D-BCCAAEB43D62}" type="datetimeFigureOut">
              <a:rPr lang="fr-FR" smtClean="0"/>
              <a:t>20/11/2014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5217BD-9974-4CD5-958B-2E333C7018B0}" type="slidenum">
              <a:rPr lang="fr-FR" smtClean="0"/>
              <a:t>‹#›</a:t>
            </a:fld>
            <a:endParaRPr lang="fr-FR"/>
          </a:p>
        </p:txBody>
      </p:sp>
    </p:spTree>
    <p:extLst>
      <p:ext uri="{BB962C8B-B14F-4D97-AF65-F5344CB8AC3E}">
        <p14:creationId xmlns:p14="http://schemas.microsoft.com/office/powerpoint/2010/main" val="3406556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3200" b="1" cap="all">
                <a:solidFill>
                  <a:srgbClr val="279DD9"/>
                </a:solidFill>
                <a:latin typeface="Arial" pitchFamily="34" charset="0"/>
                <a:cs typeface="Arial" pitchFamily="34" charset="0"/>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A687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Content Placeholder 2"/>
          <p:cNvSpPr txBox="1">
            <a:spLocks/>
          </p:cNvSpPr>
          <p:nvPr userDrawn="1"/>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6" name="Slide Number Placeholder 5"/>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30177914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a:prstGeom prst="rect">
            <a:avLst/>
          </a:prstGeom>
        </p:spPr>
        <p:txBody>
          <a:bodyPr/>
          <a:lstStyle>
            <a:lvl1pPr>
              <a:defRPr>
                <a:solidFill>
                  <a:srgbClr val="279DD9"/>
                </a:solidFill>
                <a:latin typeface="Arial" pitchFamily="34" charset="0"/>
                <a:cs typeface="Arial" pitchFamily="34" charset="0"/>
              </a:defRPr>
            </a:lvl1pPr>
          </a:lstStyle>
          <a:p>
            <a:r>
              <a:rPr lang="en-US" dirty="0" smtClean="0"/>
              <a:t>Click to edit Master title style</a:t>
            </a:r>
            <a:endParaRPr lang="en-CA" dirty="0"/>
          </a:p>
        </p:txBody>
      </p:sp>
      <p:sp>
        <p:nvSpPr>
          <p:cNvPr id="3" name="Content Placeholder 2"/>
          <p:cNvSpPr>
            <a:spLocks noGrp="1"/>
          </p:cNvSpPr>
          <p:nvPr>
            <p:ph sz="half" idx="1"/>
          </p:nvPr>
        </p:nvSpPr>
        <p:spPr>
          <a:xfrm>
            <a:off x="457200" y="2420888"/>
            <a:ext cx="4038600" cy="37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2420888"/>
            <a:ext cx="4038600" cy="37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457200" y="6525344"/>
            <a:ext cx="2133600" cy="332656"/>
          </a:xfrm>
          <a:prstGeom prst="rect">
            <a:avLst/>
          </a:prstGeom>
        </p:spPr>
        <p:txBody>
          <a:bodyPr/>
          <a:lstStyle/>
          <a:p>
            <a:fld id="{B12843DC-7A6D-48D4-BAE5-F97A0648292A}" type="datetime1">
              <a:rPr lang="en-CA" smtClean="0"/>
              <a:t>20/11/2014</a:t>
            </a:fld>
            <a:endParaRPr lang="en-CA"/>
          </a:p>
        </p:txBody>
      </p:sp>
      <p:sp>
        <p:nvSpPr>
          <p:cNvPr id="6" name="Footer Placeholder 5"/>
          <p:cNvSpPr>
            <a:spLocks noGrp="1"/>
          </p:cNvSpPr>
          <p:nvPr>
            <p:ph type="ftr" sz="quarter" idx="11"/>
          </p:nvPr>
        </p:nvSpPr>
        <p:spPr>
          <a:xfrm>
            <a:off x="3124200" y="6525344"/>
            <a:ext cx="2895600" cy="332656"/>
          </a:xfrm>
          <a:prstGeom prst="rect">
            <a:avLst/>
          </a:prstGeom>
        </p:spPr>
        <p:txBody>
          <a:bodyPr/>
          <a:lstStyle/>
          <a:p>
            <a:r>
              <a:rPr lang="en-CA" smtClean="0"/>
              <a:t>Advanced Air Traffic Management</a:t>
            </a:r>
            <a:endParaRPr lang="en-CA"/>
          </a:p>
        </p:txBody>
      </p:sp>
      <p:sp>
        <p:nvSpPr>
          <p:cNvPr id="7" name="Slide Number Placeholder 6"/>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162491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83664"/>
            <a:ext cx="8229600" cy="1143000"/>
          </a:xfrm>
          <a:prstGeom prst="rect">
            <a:avLst/>
          </a:prstGeom>
        </p:spPr>
        <p:txBody>
          <a:bodyPr/>
          <a:lstStyle>
            <a:lvl1pPr>
              <a:defRPr>
                <a:solidFill>
                  <a:srgbClr val="279DD9"/>
                </a:solidFill>
                <a:latin typeface="Arial" pitchFamily="34" charset="0"/>
                <a:cs typeface="Arial" pitchFamily="34" charset="0"/>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457200" y="224413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883901"/>
            <a:ext cx="4040188" cy="34254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224413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883901"/>
            <a:ext cx="4041775" cy="34254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457200" y="6525344"/>
            <a:ext cx="2133600" cy="332656"/>
          </a:xfrm>
          <a:prstGeom prst="rect">
            <a:avLst/>
          </a:prstGeom>
        </p:spPr>
        <p:txBody>
          <a:bodyPr/>
          <a:lstStyle/>
          <a:p>
            <a:fld id="{294EAF54-FC0C-4839-B25D-428BB82582B1}" type="datetime1">
              <a:rPr lang="en-CA" smtClean="0"/>
              <a:t>20/11/2014</a:t>
            </a:fld>
            <a:endParaRPr lang="en-CA"/>
          </a:p>
        </p:txBody>
      </p:sp>
      <p:sp>
        <p:nvSpPr>
          <p:cNvPr id="8" name="Footer Placeholder 7"/>
          <p:cNvSpPr>
            <a:spLocks noGrp="1"/>
          </p:cNvSpPr>
          <p:nvPr>
            <p:ph type="ftr" sz="quarter" idx="11"/>
          </p:nvPr>
        </p:nvSpPr>
        <p:spPr>
          <a:xfrm>
            <a:off x="3124200" y="6525344"/>
            <a:ext cx="2895600" cy="332656"/>
          </a:xfrm>
          <a:prstGeom prst="rect">
            <a:avLst/>
          </a:prstGeom>
        </p:spPr>
        <p:txBody>
          <a:bodyPr/>
          <a:lstStyle/>
          <a:p>
            <a:r>
              <a:rPr lang="en-CA" smtClean="0"/>
              <a:t>Advanced Air Traffic Management</a:t>
            </a:r>
            <a:endParaRPr lang="en-CA"/>
          </a:p>
        </p:txBody>
      </p:sp>
      <p:sp>
        <p:nvSpPr>
          <p:cNvPr id="9" name="Slide Number Placeholder 8"/>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2369756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525344"/>
            <a:ext cx="2133600" cy="332656"/>
          </a:xfrm>
          <a:prstGeom prst="rect">
            <a:avLst/>
          </a:prstGeom>
        </p:spPr>
        <p:txBody>
          <a:bodyPr/>
          <a:lstStyle/>
          <a:p>
            <a:fld id="{2F8254B2-4C57-437C-BEE6-A5F394552B52}" type="datetime1">
              <a:rPr lang="en-CA" smtClean="0"/>
              <a:t>20/11/2014</a:t>
            </a:fld>
            <a:endParaRPr lang="en-CA"/>
          </a:p>
        </p:txBody>
      </p:sp>
      <p:sp>
        <p:nvSpPr>
          <p:cNvPr id="4" name="Footer Placeholder 3"/>
          <p:cNvSpPr>
            <a:spLocks noGrp="1"/>
          </p:cNvSpPr>
          <p:nvPr>
            <p:ph type="ftr" sz="quarter" idx="11"/>
          </p:nvPr>
        </p:nvSpPr>
        <p:spPr>
          <a:xfrm>
            <a:off x="3124200" y="6525344"/>
            <a:ext cx="2895600" cy="332656"/>
          </a:xfrm>
          <a:prstGeom prst="rect">
            <a:avLst/>
          </a:prstGeom>
        </p:spPr>
        <p:txBody>
          <a:bodyPr/>
          <a:lstStyle/>
          <a:p>
            <a:r>
              <a:rPr lang="en-CA" smtClean="0"/>
              <a:t>Advanced Air Traffic Management</a:t>
            </a:r>
            <a:endParaRPr lang="en-CA"/>
          </a:p>
        </p:txBody>
      </p:sp>
      <p:sp>
        <p:nvSpPr>
          <p:cNvPr id="5" name="Slide Number Placeholder 4"/>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11665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3"/>
            <a:ext cx="3008313" cy="1162050"/>
          </a:xfrm>
          <a:prstGeom prst="rect">
            <a:avLst/>
          </a:prstGeom>
        </p:spPr>
        <p:txBody>
          <a:bodyPr anchor="b"/>
          <a:lstStyle>
            <a:lvl1pPr algn="l">
              <a:defRPr sz="2000" b="1">
                <a:solidFill>
                  <a:srgbClr val="279DD9"/>
                </a:solidFill>
                <a:latin typeface="Arial" pitchFamily="34" charset="0"/>
                <a:cs typeface="Arial" pitchFamily="34" charset="0"/>
              </a:defRPr>
            </a:lvl1pPr>
          </a:lstStyle>
          <a:p>
            <a:r>
              <a:rPr lang="en-US" dirty="0" smtClean="0"/>
              <a:t>Click to edit Master title style</a:t>
            </a:r>
            <a:endParaRPr lang="en-CA" dirty="0"/>
          </a:p>
        </p:txBody>
      </p:sp>
      <p:sp>
        <p:nvSpPr>
          <p:cNvPr id="3" name="Content Placeholder 2"/>
          <p:cNvSpPr>
            <a:spLocks noGrp="1"/>
          </p:cNvSpPr>
          <p:nvPr>
            <p:ph idx="1"/>
          </p:nvPr>
        </p:nvSpPr>
        <p:spPr>
          <a:xfrm>
            <a:off x="3575050" y="1124744"/>
            <a:ext cx="5111750" cy="459611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2286794"/>
            <a:ext cx="3008313" cy="343406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525344"/>
            <a:ext cx="2133600" cy="332656"/>
          </a:xfrm>
          <a:prstGeom prst="rect">
            <a:avLst/>
          </a:prstGeom>
        </p:spPr>
        <p:txBody>
          <a:bodyPr/>
          <a:lstStyle/>
          <a:p>
            <a:fld id="{66557393-CF3B-4467-BC00-418C454F9935}" type="datetime1">
              <a:rPr lang="en-CA" smtClean="0"/>
              <a:t>20/11/2014</a:t>
            </a:fld>
            <a:endParaRPr lang="en-CA"/>
          </a:p>
        </p:txBody>
      </p:sp>
      <p:sp>
        <p:nvSpPr>
          <p:cNvPr id="6" name="Footer Placeholder 5"/>
          <p:cNvSpPr>
            <a:spLocks noGrp="1"/>
          </p:cNvSpPr>
          <p:nvPr>
            <p:ph type="ftr" sz="quarter" idx="11"/>
          </p:nvPr>
        </p:nvSpPr>
        <p:spPr>
          <a:xfrm>
            <a:off x="3124200" y="6525344"/>
            <a:ext cx="2895600" cy="332656"/>
          </a:xfrm>
          <a:prstGeom prst="rect">
            <a:avLst/>
          </a:prstGeom>
        </p:spPr>
        <p:txBody>
          <a:bodyPr/>
          <a:lstStyle/>
          <a:p>
            <a:r>
              <a:rPr lang="en-CA" smtClean="0"/>
              <a:t>Advanced Air Traffic Management</a:t>
            </a:r>
            <a:endParaRPr lang="en-CA"/>
          </a:p>
        </p:txBody>
      </p:sp>
      <p:sp>
        <p:nvSpPr>
          <p:cNvPr id="7" name="Slide Number Placeholder 6"/>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298948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310534"/>
            <a:ext cx="5486400" cy="566738"/>
          </a:xfrm>
          <a:prstGeom prst="rect">
            <a:avLst/>
          </a:prstGeom>
        </p:spPr>
        <p:txBody>
          <a:bodyPr anchor="b"/>
          <a:lstStyle>
            <a:lvl1pPr algn="l">
              <a:defRPr sz="2000" b="1">
                <a:solidFill>
                  <a:srgbClr val="006EB7"/>
                </a:solidFill>
                <a:latin typeface="Arial" pitchFamily="34" charset="0"/>
                <a:cs typeface="Arial" pitchFamily="34" charset="0"/>
              </a:defRPr>
            </a:lvl1pPr>
          </a:lstStyle>
          <a:p>
            <a:r>
              <a:rPr lang="en-US" dirty="0" smtClean="0"/>
              <a:t>Click to edit Master title style</a:t>
            </a:r>
            <a:endParaRPr lang="en-CA" dirty="0"/>
          </a:p>
        </p:txBody>
      </p:sp>
      <p:sp>
        <p:nvSpPr>
          <p:cNvPr id="3" name="Picture Placeholder 2"/>
          <p:cNvSpPr>
            <a:spLocks noGrp="1"/>
          </p:cNvSpPr>
          <p:nvPr>
            <p:ph type="pic" idx="1"/>
          </p:nvPr>
        </p:nvSpPr>
        <p:spPr>
          <a:xfrm>
            <a:off x="1792288" y="1122709"/>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877272"/>
            <a:ext cx="5486400" cy="432048"/>
          </a:xfrm>
        </p:spPr>
        <p:txBody>
          <a:bodyPr/>
          <a:lstStyle>
            <a:lvl1pPr marL="0" indent="0">
              <a:buNone/>
              <a:defRPr sz="1400">
                <a:solidFill>
                  <a:srgbClr val="279DD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525344"/>
            <a:ext cx="2133600" cy="332656"/>
          </a:xfrm>
          <a:prstGeom prst="rect">
            <a:avLst/>
          </a:prstGeom>
        </p:spPr>
        <p:txBody>
          <a:bodyPr/>
          <a:lstStyle/>
          <a:p>
            <a:fld id="{4F1BB44D-40FE-4966-8A87-1391BF80B305}" type="datetime1">
              <a:rPr lang="en-CA" smtClean="0"/>
              <a:t>20/11/2014</a:t>
            </a:fld>
            <a:endParaRPr lang="en-CA"/>
          </a:p>
        </p:txBody>
      </p:sp>
      <p:sp>
        <p:nvSpPr>
          <p:cNvPr id="6" name="Footer Placeholder 5"/>
          <p:cNvSpPr>
            <a:spLocks noGrp="1"/>
          </p:cNvSpPr>
          <p:nvPr>
            <p:ph type="ftr" sz="quarter" idx="11"/>
          </p:nvPr>
        </p:nvSpPr>
        <p:spPr>
          <a:xfrm>
            <a:off x="3124200" y="6525344"/>
            <a:ext cx="2895600" cy="332656"/>
          </a:xfrm>
          <a:prstGeom prst="rect">
            <a:avLst/>
          </a:prstGeom>
        </p:spPr>
        <p:txBody>
          <a:bodyPr/>
          <a:lstStyle/>
          <a:p>
            <a:r>
              <a:rPr lang="en-CA" smtClean="0"/>
              <a:t>Advanced Air Traffic Management</a:t>
            </a:r>
            <a:endParaRPr lang="en-CA"/>
          </a:p>
        </p:txBody>
      </p:sp>
      <p:sp>
        <p:nvSpPr>
          <p:cNvPr id="7" name="Slide Number Placeholder 6"/>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276094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008112"/>
          </a:xfrm>
          <a:prstGeom prst="rect">
            <a:avLst/>
          </a:prstGeom>
        </p:spPr>
        <p:txBody>
          <a:bodyPr/>
          <a:lstStyle>
            <a:lvl1pPr>
              <a:defRPr>
                <a:solidFill>
                  <a:srgbClr val="279DD9"/>
                </a:solidFill>
                <a:latin typeface="Arial" pitchFamily="34" charset="0"/>
                <a:cs typeface="Arial" pitchFamily="34" charset="0"/>
              </a:defRPr>
            </a:lvl1pPr>
          </a:lstStyle>
          <a:p>
            <a:r>
              <a:rPr lang="en-US" dirty="0" smtClean="0"/>
              <a:t>Click to edit Master title style</a:t>
            </a:r>
            <a:endParaRPr lang="en-CA" dirty="0"/>
          </a:p>
        </p:txBody>
      </p:sp>
      <p:sp>
        <p:nvSpPr>
          <p:cNvPr id="3" name="Vertical Text Placeholder 2"/>
          <p:cNvSpPr>
            <a:spLocks noGrp="1"/>
          </p:cNvSpPr>
          <p:nvPr>
            <p:ph type="body" orient="vert" idx="1"/>
          </p:nvPr>
        </p:nvSpPr>
        <p:spPr>
          <a:xfrm>
            <a:off x="457200" y="2204864"/>
            <a:ext cx="8229600" cy="39212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525344"/>
            <a:ext cx="2133600" cy="332656"/>
          </a:xfrm>
          <a:prstGeom prst="rect">
            <a:avLst/>
          </a:prstGeom>
        </p:spPr>
        <p:txBody>
          <a:bodyPr/>
          <a:lstStyle/>
          <a:p>
            <a:fld id="{32BB3D3E-9E0F-4AAC-B44F-6FE985220DCB}" type="datetime1">
              <a:rPr lang="en-CA" smtClean="0"/>
              <a:t>20/11/2014</a:t>
            </a:fld>
            <a:endParaRPr lang="en-CA"/>
          </a:p>
        </p:txBody>
      </p:sp>
      <p:sp>
        <p:nvSpPr>
          <p:cNvPr id="5" name="Footer Placeholder 4"/>
          <p:cNvSpPr>
            <a:spLocks noGrp="1"/>
          </p:cNvSpPr>
          <p:nvPr>
            <p:ph type="ftr" sz="quarter" idx="11"/>
          </p:nvPr>
        </p:nvSpPr>
        <p:spPr>
          <a:xfrm>
            <a:off x="3124200" y="6525344"/>
            <a:ext cx="2895600" cy="332656"/>
          </a:xfrm>
          <a:prstGeom prst="rect">
            <a:avLst/>
          </a:prstGeom>
        </p:spPr>
        <p:txBody>
          <a:bodyPr/>
          <a:lstStyle/>
          <a:p>
            <a:r>
              <a:rPr lang="en-CA" smtClean="0"/>
              <a:t>Advanced Air Traffic Management</a:t>
            </a:r>
            <a:endParaRPr lang="en-CA"/>
          </a:p>
        </p:txBody>
      </p:sp>
      <p:sp>
        <p:nvSpPr>
          <p:cNvPr id="6" name="Slide Number Placeholder 5"/>
          <p:cNvSpPr>
            <a:spLocks noGrp="1"/>
          </p:cNvSpPr>
          <p:nvPr>
            <p:ph type="sldNum" sz="quarter" idx="12"/>
          </p:nvPr>
        </p:nvSpPr>
        <p:spPr/>
        <p:txBody>
          <a:bodyPr/>
          <a:lstStyle/>
          <a:p>
            <a:fld id="{3FF909EE-2C65-48BC-95E5-26F3591A45A6}" type="slidenum">
              <a:rPr lang="en-CA" smtClean="0"/>
              <a:t>‹#›</a:t>
            </a:fld>
            <a:endParaRPr lang="en-CA"/>
          </a:p>
        </p:txBody>
      </p:sp>
    </p:spTree>
    <p:extLst>
      <p:ext uri="{BB962C8B-B14F-4D97-AF65-F5344CB8AC3E}">
        <p14:creationId xmlns:p14="http://schemas.microsoft.com/office/powerpoint/2010/main" val="406082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978694"/>
          </a:xfrm>
          <a:prstGeom prst="rect">
            <a:avLst/>
          </a:prstGeom>
        </p:spPr>
      </p:pic>
      <p:sp>
        <p:nvSpPr>
          <p:cNvPr id="3" name="Text Placeholder 2"/>
          <p:cNvSpPr>
            <a:spLocks noGrp="1"/>
          </p:cNvSpPr>
          <p:nvPr>
            <p:ph type="body" idx="1"/>
          </p:nvPr>
        </p:nvSpPr>
        <p:spPr>
          <a:xfrm>
            <a:off x="457200" y="1600200"/>
            <a:ext cx="8229600" cy="47091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6" name="Slide Number Placeholder 5"/>
          <p:cNvSpPr>
            <a:spLocks noGrp="1"/>
          </p:cNvSpPr>
          <p:nvPr>
            <p:ph type="sldNum" sz="quarter" idx="4"/>
          </p:nvPr>
        </p:nvSpPr>
        <p:spPr>
          <a:xfrm>
            <a:off x="6553200" y="6525344"/>
            <a:ext cx="2133600" cy="332656"/>
          </a:xfrm>
          <a:prstGeom prst="rect">
            <a:avLst/>
          </a:prstGeom>
        </p:spPr>
        <p:txBody>
          <a:bodyPr vert="horz" lIns="91440" tIns="45720" rIns="91440" bIns="45720" rtlCol="0" anchor="ctr"/>
          <a:lstStyle>
            <a:lvl1pPr algn="r">
              <a:defRPr sz="1000">
                <a:solidFill>
                  <a:schemeClr val="bg1"/>
                </a:solidFill>
                <a:latin typeface="Arial" pitchFamily="34" charset="0"/>
                <a:cs typeface="Arial" pitchFamily="34" charset="0"/>
              </a:defRPr>
            </a:lvl1pPr>
          </a:lstStyle>
          <a:p>
            <a:fld id="{3FF909EE-2C65-48BC-95E5-26F3591A45A6}" type="slidenum">
              <a:rPr lang="en-CA" smtClean="0"/>
              <a:pPr/>
              <a:t>‹#›</a:t>
            </a:fld>
            <a:endParaRPr lang="en-CA" dirty="0"/>
          </a:p>
        </p:txBody>
      </p:sp>
      <p:sp>
        <p:nvSpPr>
          <p:cNvPr id="9" name="Content Placeholder 2"/>
          <p:cNvSpPr txBox="1">
            <a:spLocks/>
          </p:cNvSpPr>
          <p:nvPr userDrawn="1"/>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7" name="Rectangle 6"/>
          <p:cNvSpPr/>
          <p:nvPr userDrawn="1"/>
        </p:nvSpPr>
        <p:spPr>
          <a:xfrm>
            <a:off x="0" y="6525344"/>
            <a:ext cx="9144000" cy="332656"/>
          </a:xfrm>
          <a:prstGeom prst="rect">
            <a:avLst/>
          </a:prstGeom>
          <a:solidFill>
            <a:srgbClr val="8C99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83230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4A5509-261B-437E-801D-BCCAAEB43D62}" type="datetimeFigureOut">
              <a:rPr lang="fr-FR" smtClean="0"/>
              <a:t>20/11/2014</a:t>
            </a:fld>
            <a:endParaRPr lang="fr-F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217BD-9974-4CD5-958B-2E333C7018B0}" type="slidenum">
              <a:rPr lang="fr-FR" smtClean="0"/>
              <a:t>‹#›</a:t>
            </a:fld>
            <a:endParaRPr lang="fr-FR"/>
          </a:p>
        </p:txBody>
      </p:sp>
    </p:spTree>
    <p:extLst>
      <p:ext uri="{BB962C8B-B14F-4D97-AF65-F5344CB8AC3E}">
        <p14:creationId xmlns:p14="http://schemas.microsoft.com/office/powerpoint/2010/main" val="350556647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authoring2016.icao.int/WACAF/African-FPP/Pages/default.asp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7" y="6093296"/>
            <a:ext cx="9208503" cy="604526"/>
          </a:xfrm>
        </p:spPr>
        <p:txBody>
          <a:bodyPr>
            <a:normAutofit/>
          </a:bodyPr>
          <a:lstStyle/>
          <a:p>
            <a:r>
              <a:rPr lang="en-CA" sz="1400" b="1" dirty="0" smtClean="0">
                <a:solidFill>
                  <a:schemeClr val="tx2">
                    <a:lumMod val="60000"/>
                    <a:lumOff val="40000"/>
                  </a:schemeClr>
                </a:solidFill>
              </a:rPr>
              <a:t>Frédéric </a:t>
            </a:r>
            <a:r>
              <a:rPr lang="en-CA" sz="1400" b="1" dirty="0" err="1" smtClean="0">
                <a:solidFill>
                  <a:schemeClr val="tx2">
                    <a:lumMod val="60000"/>
                    <a:lumOff val="40000"/>
                  </a:schemeClr>
                </a:solidFill>
              </a:rPr>
              <a:t>Legrand</a:t>
            </a:r>
            <a:r>
              <a:rPr lang="en-CA" sz="1400" b="1" dirty="0" smtClean="0">
                <a:solidFill>
                  <a:schemeClr val="tx2">
                    <a:lumMod val="60000"/>
                    <a:lumOff val="40000"/>
                  </a:schemeClr>
                </a:solidFill>
              </a:rPr>
              <a:t> - AFPP Programme Manager - 20 November 2014</a:t>
            </a:r>
            <a:endParaRPr lang="en-CA" sz="1400" b="1" dirty="0">
              <a:solidFill>
                <a:schemeClr val="tx2">
                  <a:lumMod val="60000"/>
                  <a:lumOff val="40000"/>
                </a:schemeClr>
              </a:solidFill>
            </a:endParaRPr>
          </a:p>
        </p:txBody>
      </p:sp>
      <p:sp>
        <p:nvSpPr>
          <p:cNvPr id="10" name="Title 1"/>
          <p:cNvSpPr>
            <a:spLocks noGrp="1"/>
          </p:cNvSpPr>
          <p:nvPr>
            <p:ph type="ctrTitle"/>
          </p:nvPr>
        </p:nvSpPr>
        <p:spPr>
          <a:xfrm>
            <a:off x="0" y="1124744"/>
            <a:ext cx="9144000" cy="1512168"/>
          </a:xfrm>
        </p:spPr>
        <p:txBody>
          <a:bodyPr/>
          <a:lstStyle/>
          <a:p>
            <a:r>
              <a:rPr lang="en-US" dirty="0">
                <a:solidFill>
                  <a:srgbClr val="002060"/>
                </a:solidFill>
              </a:rPr>
              <a:t>African</a:t>
            </a:r>
            <a:br>
              <a:rPr lang="en-US" dirty="0">
                <a:solidFill>
                  <a:srgbClr val="002060"/>
                </a:solidFill>
              </a:rPr>
            </a:br>
            <a:r>
              <a:rPr lang="en-US" dirty="0">
                <a:solidFill>
                  <a:srgbClr val="002060"/>
                </a:solidFill>
              </a:rPr>
              <a:t>Flight Procedure Programme</a:t>
            </a:r>
            <a:r>
              <a:rPr lang="en-US" sz="4000" i="1" dirty="0"/>
              <a:t/>
            </a:r>
            <a:br>
              <a:rPr lang="en-US" sz="4000" i="1" dirty="0"/>
            </a:br>
            <a:r>
              <a:rPr lang="en-US" sz="4000" i="1" dirty="0" smtClean="0"/>
              <a:t/>
            </a:r>
            <a:br>
              <a:rPr lang="en-US" sz="4000" i="1" dirty="0" smtClean="0"/>
            </a:br>
            <a:endParaRPr lang="en-GB" sz="2800" dirty="0">
              <a:solidFill>
                <a:srgbClr val="0070C0"/>
              </a:solidFill>
            </a:endParaRPr>
          </a:p>
        </p:txBody>
      </p:sp>
      <p:sp>
        <p:nvSpPr>
          <p:cNvPr id="11" name="Title 1"/>
          <p:cNvSpPr txBox="1">
            <a:spLocks/>
          </p:cNvSpPr>
          <p:nvPr/>
        </p:nvSpPr>
        <p:spPr>
          <a:xfrm>
            <a:off x="2354" y="3822424"/>
            <a:ext cx="9118798" cy="1135647"/>
          </a:xfrm>
          <a:prstGeom prst="rect">
            <a:avLst/>
          </a:prstGeom>
        </p:spPr>
        <p:txBody>
          <a:bodyPr/>
          <a:lstStyle>
            <a:lvl1pPr algn="ctr" defTabSz="914400" rtl="0" eaLnBrk="1" latinLnBrk="0" hangingPunct="1">
              <a:spcBef>
                <a:spcPct val="0"/>
              </a:spcBef>
              <a:buNone/>
              <a:defRPr sz="4400" b="1" kern="1200">
                <a:solidFill>
                  <a:srgbClr val="279DD9"/>
                </a:solidFill>
                <a:effectLst>
                  <a:outerShdw blurRad="38100" dist="38100" dir="2700000" algn="tl">
                    <a:srgbClr val="000000">
                      <a:alpha val="43137"/>
                    </a:srgbClr>
                  </a:outerShdw>
                </a:effectLst>
                <a:latin typeface="Arial" pitchFamily="34" charset="0"/>
                <a:ea typeface="+mj-ea"/>
                <a:cs typeface="Arial" pitchFamily="34" charset="0"/>
              </a:defRPr>
            </a:lvl1pPr>
          </a:lstStyle>
          <a:p>
            <a:r>
              <a:rPr lang="en-US" sz="4000" dirty="0" smtClean="0">
                <a:solidFill>
                  <a:srgbClr val="0070C0"/>
                </a:solidFill>
              </a:rPr>
              <a:t>Programme Document</a:t>
            </a:r>
            <a:endParaRPr lang="en-GB" sz="2800" dirty="0">
              <a:solidFill>
                <a:srgbClr val="0070C0"/>
              </a:solidFill>
            </a:endParaRPr>
          </a:p>
        </p:txBody>
      </p:sp>
    </p:spTree>
    <p:extLst>
      <p:ext uri="{BB962C8B-B14F-4D97-AF65-F5344CB8AC3E}">
        <p14:creationId xmlns:p14="http://schemas.microsoft.com/office/powerpoint/2010/main" val="3107769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10</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9" name="ZoneTexte 8"/>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Human Resources</a:t>
            </a:r>
          </a:p>
        </p:txBody>
      </p:sp>
      <p:sp>
        <p:nvSpPr>
          <p:cNvPr id="7"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r>
              <a:rPr lang="en-GB" sz="2000" dirty="0" smtClean="0">
                <a:solidFill>
                  <a:srgbClr val="002060"/>
                </a:solidFill>
              </a:rPr>
              <a:t>Human resources, seconded:</a:t>
            </a:r>
            <a:endParaRPr lang="en-GB" sz="1600" dirty="0" smtClean="0">
              <a:solidFill>
                <a:srgbClr val="002060"/>
              </a:solidFill>
            </a:endParaRPr>
          </a:p>
          <a:p>
            <a:pPr marL="685800" lvl="1">
              <a:buFont typeface="Courier New" pitchFamily="49" charset="0"/>
              <a:buChar char="o"/>
            </a:pPr>
            <a:r>
              <a:rPr lang="en-GB" sz="1600" dirty="0" smtClean="0">
                <a:solidFill>
                  <a:srgbClr val="0070C0"/>
                </a:solidFill>
              </a:rPr>
              <a:t>AFPP Manager, </a:t>
            </a:r>
            <a:r>
              <a:rPr lang="en-GB" sz="1600" i="1" dirty="0" smtClean="0">
                <a:solidFill>
                  <a:srgbClr val="0070C0"/>
                </a:solidFill>
              </a:rPr>
              <a:t>appointed by ICAO</a:t>
            </a:r>
            <a:endParaRPr lang="en-GB" sz="1600" i="1" dirty="0">
              <a:solidFill>
                <a:srgbClr val="0070C0"/>
              </a:solidFill>
            </a:endParaRPr>
          </a:p>
          <a:p>
            <a:pPr marL="685800" lvl="1">
              <a:buFont typeface="Courier New" pitchFamily="49" charset="0"/>
              <a:buChar char="o"/>
            </a:pPr>
            <a:r>
              <a:rPr lang="en-GB" sz="1600" dirty="0">
                <a:solidFill>
                  <a:srgbClr val="0070C0"/>
                </a:solidFill>
              </a:rPr>
              <a:t>Chief Procedure </a:t>
            </a:r>
            <a:r>
              <a:rPr lang="en-GB" sz="1600" dirty="0" smtClean="0">
                <a:solidFill>
                  <a:srgbClr val="0070C0"/>
                </a:solidFill>
              </a:rPr>
              <a:t>Designers, </a:t>
            </a:r>
            <a:r>
              <a:rPr lang="en-GB" sz="1600" i="1" dirty="0" smtClean="0">
                <a:solidFill>
                  <a:srgbClr val="0070C0"/>
                </a:solidFill>
              </a:rPr>
              <a:t>seconded by ASECNA</a:t>
            </a:r>
          </a:p>
          <a:p>
            <a:pPr marL="685800" lvl="1">
              <a:buFont typeface="Courier New" pitchFamily="49" charset="0"/>
              <a:buChar char="o"/>
            </a:pPr>
            <a:endParaRPr lang="en-GB" sz="1600" i="1" dirty="0">
              <a:solidFill>
                <a:srgbClr val="002060"/>
              </a:solidFill>
            </a:endParaRPr>
          </a:p>
          <a:p>
            <a:pPr marL="285750" indent="-285750">
              <a:buFont typeface="Arial" pitchFamily="34" charset="0"/>
              <a:buChar char="•"/>
            </a:pPr>
            <a:r>
              <a:rPr lang="en-GB" sz="2000" dirty="0" smtClean="0">
                <a:solidFill>
                  <a:srgbClr val="002060"/>
                </a:solidFill>
              </a:rPr>
              <a:t>Others human resources, to be seconded</a:t>
            </a:r>
            <a:r>
              <a:rPr lang="en-GB" sz="1600" dirty="0" smtClean="0">
                <a:solidFill>
                  <a:srgbClr val="002060"/>
                </a:solidFill>
              </a:rPr>
              <a:t>:</a:t>
            </a:r>
            <a:endParaRPr lang="en-GB" sz="1600" dirty="0">
              <a:solidFill>
                <a:srgbClr val="002060"/>
              </a:solidFill>
            </a:endParaRPr>
          </a:p>
          <a:p>
            <a:pPr marL="685800" lvl="1">
              <a:buFont typeface="Courier New" pitchFamily="49" charset="0"/>
              <a:buChar char="o"/>
            </a:pPr>
            <a:r>
              <a:rPr lang="en-GB" sz="1600" dirty="0" smtClean="0">
                <a:solidFill>
                  <a:srgbClr val="0070C0"/>
                </a:solidFill>
              </a:rPr>
              <a:t>Chief Operational Training</a:t>
            </a:r>
            <a:endParaRPr lang="en-GB" sz="1600" i="1" dirty="0" smtClean="0">
              <a:solidFill>
                <a:srgbClr val="0070C0"/>
              </a:solidFill>
            </a:endParaRPr>
          </a:p>
          <a:p>
            <a:pPr marL="685800" lvl="1">
              <a:buFont typeface="Courier New" pitchFamily="49" charset="0"/>
              <a:buChar char="o"/>
            </a:pPr>
            <a:r>
              <a:rPr lang="en-GB" sz="1600" dirty="0" smtClean="0">
                <a:solidFill>
                  <a:srgbClr val="0070C0"/>
                </a:solidFill>
              </a:rPr>
              <a:t>Aeronautical Data Specialist</a:t>
            </a:r>
            <a:endParaRPr lang="en-GB" sz="1600" i="1" dirty="0" smtClean="0">
              <a:solidFill>
                <a:srgbClr val="0070C0"/>
              </a:solidFill>
            </a:endParaRPr>
          </a:p>
          <a:p>
            <a:pPr marL="685800" lvl="1">
              <a:buFont typeface="Courier New" pitchFamily="49" charset="0"/>
              <a:buChar char="o"/>
            </a:pPr>
            <a:r>
              <a:rPr lang="en-GB" sz="1600" dirty="0" smtClean="0">
                <a:solidFill>
                  <a:srgbClr val="0070C0"/>
                </a:solidFill>
              </a:rPr>
              <a:t>Procedure Designers</a:t>
            </a:r>
          </a:p>
          <a:p>
            <a:pPr marL="1085850" lvl="2">
              <a:buFont typeface="Wingdings" panose="05000000000000000000" pitchFamily="2" charset="2"/>
              <a:buChar char="§"/>
            </a:pPr>
            <a:r>
              <a:rPr lang="en-GB" sz="1400" dirty="0" smtClean="0"/>
              <a:t>Tanzania(1) and Nigeria(1) will second flight procedure designers</a:t>
            </a:r>
          </a:p>
          <a:p>
            <a:pPr marL="685800" lvl="1">
              <a:buFont typeface="Courier New" pitchFamily="49" charset="0"/>
              <a:buChar char="o"/>
            </a:pPr>
            <a:r>
              <a:rPr lang="en-GB" sz="1600" dirty="0" smtClean="0">
                <a:solidFill>
                  <a:srgbClr val="0070C0"/>
                </a:solidFill>
              </a:rPr>
              <a:t>Instructors</a:t>
            </a:r>
          </a:p>
          <a:p>
            <a:pPr marL="1085850" lvl="2">
              <a:buFont typeface="Wingdings" panose="05000000000000000000" pitchFamily="2" charset="2"/>
              <a:buChar char="§"/>
            </a:pPr>
            <a:r>
              <a:rPr lang="en-GB" sz="1400" dirty="0" smtClean="0"/>
              <a:t>ASECNA, Tanzania and Nigeria seconded flight procedure designers to be trained Instructors</a:t>
            </a:r>
            <a:endParaRPr lang="en-GB" sz="1400" dirty="0"/>
          </a:p>
          <a:p>
            <a:pPr marL="1085850" lvl="2">
              <a:buFont typeface="Wingdings" panose="05000000000000000000" pitchFamily="2" charset="2"/>
              <a:buChar char="§"/>
            </a:pPr>
            <a:endParaRPr lang="en-GB" sz="1400" dirty="0" smtClean="0">
              <a:solidFill>
                <a:srgbClr val="002060"/>
              </a:solidFill>
            </a:endParaRPr>
          </a:p>
          <a:p>
            <a:pPr marL="285750">
              <a:buFont typeface="Arial" pitchFamily="34" charset="0"/>
              <a:buChar char="•"/>
            </a:pPr>
            <a:r>
              <a:rPr lang="en-GB" sz="2000" dirty="0" smtClean="0">
                <a:solidFill>
                  <a:srgbClr val="002060"/>
                </a:solidFill>
              </a:rPr>
              <a:t>ASECNA will second:</a:t>
            </a:r>
            <a:endParaRPr lang="en-GB" sz="1600" dirty="0">
              <a:solidFill>
                <a:srgbClr val="002060"/>
              </a:solidFill>
            </a:endParaRPr>
          </a:p>
          <a:p>
            <a:pPr marL="685800" lvl="1">
              <a:buFont typeface="Courier New" pitchFamily="49" charset="0"/>
              <a:buChar char="o"/>
            </a:pPr>
            <a:r>
              <a:rPr lang="en-GB" sz="1600" dirty="0" smtClean="0">
                <a:solidFill>
                  <a:srgbClr val="0070C0"/>
                </a:solidFill>
              </a:rPr>
              <a:t>Administrative support staff</a:t>
            </a:r>
          </a:p>
          <a:p>
            <a:pPr marL="685800" lvl="1">
              <a:buFont typeface="Courier New" pitchFamily="49" charset="0"/>
              <a:buChar char="o"/>
            </a:pPr>
            <a:r>
              <a:rPr lang="en-GB" sz="1600" dirty="0" smtClean="0">
                <a:solidFill>
                  <a:srgbClr val="0070C0"/>
                </a:solidFill>
              </a:rPr>
              <a:t>Information </a:t>
            </a:r>
            <a:r>
              <a:rPr lang="en-GB" sz="1600" dirty="0">
                <a:solidFill>
                  <a:srgbClr val="0070C0"/>
                </a:solidFill>
              </a:rPr>
              <a:t>Technology </a:t>
            </a:r>
            <a:r>
              <a:rPr lang="en-GB" sz="1600" dirty="0" smtClean="0">
                <a:solidFill>
                  <a:srgbClr val="0070C0"/>
                </a:solidFill>
              </a:rPr>
              <a:t>staff</a:t>
            </a:r>
          </a:p>
          <a:p>
            <a:pPr marL="685800" lvl="1">
              <a:buFont typeface="Courier New" pitchFamily="49" charset="0"/>
              <a:buChar char="o"/>
            </a:pPr>
            <a:endParaRPr lang="en-GB" sz="1600" dirty="0"/>
          </a:p>
          <a:p>
            <a:pPr marL="685800" lvl="1">
              <a:buFont typeface="Arial" pitchFamily="34" charset="0"/>
              <a:buChar char="•"/>
            </a:pPr>
            <a:endParaRPr lang="en-GB" sz="1600" dirty="0" smtClean="0"/>
          </a:p>
          <a:p>
            <a:pPr marL="285750">
              <a:buFont typeface="Arial" pitchFamily="34" charset="0"/>
              <a:buChar char="•"/>
            </a:pPr>
            <a:endParaRPr lang="en-GB" sz="2000" dirty="0" smtClean="0"/>
          </a:p>
          <a:p>
            <a:pPr marL="685800" lvl="1">
              <a:buFont typeface="Arial" pitchFamily="34" charset="0"/>
              <a:buChar char="•"/>
            </a:pPr>
            <a:endParaRPr lang="en-GB" sz="1600" dirty="0" smtClean="0"/>
          </a:p>
          <a:p>
            <a:pPr marL="685800" lvl="1">
              <a:buFont typeface="Arial" pitchFamily="34" charset="0"/>
              <a:buChar char="•"/>
            </a:pPr>
            <a:endParaRPr lang="en-GB" sz="1600" dirty="0" smtClean="0"/>
          </a:p>
          <a:p>
            <a:pPr marL="285750" indent="-285750">
              <a:buFont typeface="Arial" pitchFamily="34" charset="0"/>
              <a:buChar char="•"/>
            </a:pPr>
            <a:endParaRPr lang="en-GB" sz="2000" dirty="0" smtClean="0"/>
          </a:p>
          <a:p>
            <a:pPr marL="285750" indent="-285750">
              <a:buFont typeface="Arial" pitchFamily="34" charset="0"/>
              <a:buChar char="•"/>
            </a:pPr>
            <a:endParaRPr lang="en-GB" sz="1600" dirty="0" smtClean="0"/>
          </a:p>
          <a:p>
            <a:pPr marL="285750" indent="-285750">
              <a:buFont typeface="Arial" pitchFamily="34" charset="0"/>
              <a:buChar char="•"/>
            </a:pPr>
            <a:endParaRPr lang="en-GB" sz="2000" dirty="0" smtClean="0"/>
          </a:p>
        </p:txBody>
      </p:sp>
    </p:spTree>
    <p:extLst>
      <p:ext uri="{BB962C8B-B14F-4D97-AF65-F5344CB8AC3E}">
        <p14:creationId xmlns:p14="http://schemas.microsoft.com/office/powerpoint/2010/main" val="21876926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11</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9" name="ZoneTexte 8"/>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Internal Organization</a:t>
            </a:r>
          </a:p>
          <a:p>
            <a:pPr algn="r"/>
            <a:endParaRPr lang="en-US" sz="2400" dirty="0" smtClean="0">
              <a:solidFill>
                <a:srgbClr val="0070C0"/>
              </a:solidFill>
            </a:endParaRPr>
          </a:p>
        </p:txBody>
      </p:sp>
      <p:grpSp>
        <p:nvGrpSpPr>
          <p:cNvPr id="8" name="Groupe 7"/>
          <p:cNvGrpSpPr/>
          <p:nvPr/>
        </p:nvGrpSpPr>
        <p:grpSpPr>
          <a:xfrm>
            <a:off x="531054" y="1600200"/>
            <a:ext cx="8196191" cy="4572000"/>
            <a:chOff x="531054" y="1600200"/>
            <a:chExt cx="8196191" cy="4572000"/>
          </a:xfrm>
        </p:grpSpPr>
        <p:sp>
          <p:nvSpPr>
            <p:cNvPr id="10" name="Rectangle 9"/>
            <p:cNvSpPr/>
            <p:nvPr/>
          </p:nvSpPr>
          <p:spPr>
            <a:xfrm>
              <a:off x="2743200" y="1600200"/>
              <a:ext cx="3429000" cy="609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AFI-FPP Manager</a:t>
              </a:r>
            </a:p>
            <a:p>
              <a:pPr algn="ctr"/>
              <a:r>
                <a:rPr lang="en-GB" sz="1400" dirty="0" smtClean="0">
                  <a:solidFill>
                    <a:srgbClr val="0070C0"/>
                  </a:solidFill>
                </a:rPr>
                <a:t>Frederic </a:t>
              </a:r>
              <a:r>
                <a:rPr lang="en-GB" sz="1400" dirty="0" err="1" smtClean="0">
                  <a:solidFill>
                    <a:srgbClr val="0070C0"/>
                  </a:solidFill>
                </a:rPr>
                <a:t>Legrand</a:t>
              </a:r>
              <a:r>
                <a:rPr lang="en-GB" sz="1400" dirty="0" smtClean="0">
                  <a:solidFill>
                    <a:srgbClr val="0070C0"/>
                  </a:solidFill>
                </a:rPr>
                <a:t> (ICAO</a:t>
              </a:r>
              <a:r>
                <a:rPr lang="en-GB" sz="1400" dirty="0" smtClean="0">
                  <a:solidFill>
                    <a:schemeClr val="bg2"/>
                  </a:solidFill>
                </a:rPr>
                <a:t>)</a:t>
              </a:r>
              <a:endParaRPr lang="en-GB" sz="1400" dirty="0">
                <a:solidFill>
                  <a:schemeClr val="bg2"/>
                </a:solidFill>
              </a:endParaRPr>
            </a:p>
          </p:txBody>
        </p:sp>
        <p:sp>
          <p:nvSpPr>
            <p:cNvPr id="11" name="Rectangle 10"/>
            <p:cNvSpPr/>
            <p:nvPr/>
          </p:nvSpPr>
          <p:spPr>
            <a:xfrm>
              <a:off x="531054" y="3634740"/>
              <a:ext cx="2288345" cy="78486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Chief of Flight Procedure Designers</a:t>
              </a:r>
            </a:p>
            <a:p>
              <a:pPr algn="ctr"/>
              <a:r>
                <a:rPr lang="en-GB" sz="1400" dirty="0" smtClean="0">
                  <a:solidFill>
                    <a:srgbClr val="0070C0"/>
                  </a:solidFill>
                </a:rPr>
                <a:t>Alexandre </a:t>
              </a:r>
              <a:r>
                <a:rPr lang="en-GB" sz="1400" dirty="0" err="1" smtClean="0">
                  <a:solidFill>
                    <a:srgbClr val="0070C0"/>
                  </a:solidFill>
                </a:rPr>
                <a:t>Damiba</a:t>
              </a:r>
              <a:r>
                <a:rPr lang="en-GB" sz="1400" dirty="0" smtClean="0">
                  <a:solidFill>
                    <a:srgbClr val="0070C0"/>
                  </a:solidFill>
                </a:rPr>
                <a:t> (ASECNA)</a:t>
              </a:r>
              <a:endParaRPr lang="en-GB" sz="1400" dirty="0">
                <a:solidFill>
                  <a:srgbClr val="0070C0"/>
                </a:solidFill>
              </a:endParaRPr>
            </a:p>
          </p:txBody>
        </p:sp>
        <p:sp>
          <p:nvSpPr>
            <p:cNvPr id="12" name="Rectangle 11"/>
            <p:cNvSpPr/>
            <p:nvPr/>
          </p:nvSpPr>
          <p:spPr>
            <a:xfrm>
              <a:off x="3544389" y="3618410"/>
              <a:ext cx="1828800" cy="8011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Chief Operational Training</a:t>
              </a:r>
            </a:p>
            <a:p>
              <a:pPr algn="ctr"/>
              <a:r>
                <a:rPr lang="en-GB" sz="1400" dirty="0" smtClean="0">
                  <a:solidFill>
                    <a:srgbClr val="0070C0"/>
                  </a:solidFill>
                </a:rPr>
                <a:t>Participating State</a:t>
              </a:r>
              <a:endParaRPr lang="en-GB" sz="1400" dirty="0">
                <a:solidFill>
                  <a:srgbClr val="0070C0"/>
                </a:solidFill>
              </a:endParaRPr>
            </a:p>
          </p:txBody>
        </p:sp>
        <p:sp>
          <p:nvSpPr>
            <p:cNvPr id="13" name="Rectangle 12"/>
            <p:cNvSpPr/>
            <p:nvPr/>
          </p:nvSpPr>
          <p:spPr>
            <a:xfrm>
              <a:off x="6172200" y="3634740"/>
              <a:ext cx="1828800" cy="78486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Aeronautical Data Specialist</a:t>
              </a:r>
            </a:p>
            <a:p>
              <a:pPr algn="ctr"/>
              <a:r>
                <a:rPr lang="en-GB" sz="1400" dirty="0" smtClean="0">
                  <a:solidFill>
                    <a:srgbClr val="0070C0"/>
                  </a:solidFill>
                </a:rPr>
                <a:t>Participating State</a:t>
              </a:r>
              <a:endParaRPr lang="en-GB" sz="1400" dirty="0">
                <a:solidFill>
                  <a:srgbClr val="0070C0"/>
                </a:solidFill>
              </a:endParaRPr>
            </a:p>
          </p:txBody>
        </p:sp>
        <p:sp>
          <p:nvSpPr>
            <p:cNvPr id="14" name="Rectangle 13"/>
            <p:cNvSpPr/>
            <p:nvPr/>
          </p:nvSpPr>
          <p:spPr>
            <a:xfrm>
              <a:off x="1828800" y="2438400"/>
              <a:ext cx="1828800" cy="8382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Administrative support</a:t>
              </a:r>
            </a:p>
            <a:p>
              <a:pPr algn="ctr"/>
              <a:r>
                <a:rPr lang="en-GB" sz="1400" dirty="0" smtClean="0">
                  <a:solidFill>
                    <a:srgbClr val="0070C0"/>
                  </a:solidFill>
                </a:rPr>
                <a:t>ASECNA</a:t>
              </a:r>
              <a:endParaRPr lang="en-GB" sz="1400" dirty="0">
                <a:solidFill>
                  <a:srgbClr val="0070C0"/>
                </a:solidFill>
              </a:endParaRPr>
            </a:p>
          </p:txBody>
        </p:sp>
        <p:sp>
          <p:nvSpPr>
            <p:cNvPr id="15" name="Rectangle 14"/>
            <p:cNvSpPr/>
            <p:nvPr/>
          </p:nvSpPr>
          <p:spPr>
            <a:xfrm>
              <a:off x="5105400" y="2438400"/>
              <a:ext cx="1828800" cy="8382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Information Technology</a:t>
              </a:r>
            </a:p>
            <a:p>
              <a:pPr algn="ctr"/>
              <a:r>
                <a:rPr lang="en-GB" sz="1400" dirty="0" smtClean="0">
                  <a:solidFill>
                    <a:srgbClr val="0070C0"/>
                  </a:solidFill>
                </a:rPr>
                <a:t>ASECNA</a:t>
              </a:r>
              <a:endParaRPr lang="en-GB" sz="1400" dirty="0">
                <a:solidFill>
                  <a:srgbClr val="0070C0"/>
                </a:solidFill>
              </a:endParaRPr>
            </a:p>
          </p:txBody>
        </p:sp>
        <p:cxnSp>
          <p:nvCxnSpPr>
            <p:cNvPr id="16" name="Connecteur en angle 15"/>
            <p:cNvCxnSpPr>
              <a:stCxn id="10" idx="2"/>
              <a:endCxn id="14" idx="0"/>
            </p:cNvCxnSpPr>
            <p:nvPr/>
          </p:nvCxnSpPr>
          <p:spPr>
            <a:xfrm rot="5400000">
              <a:off x="3486150" y="1466850"/>
              <a:ext cx="228600" cy="1714500"/>
            </a:xfrm>
            <a:prstGeom prst="bentConnector3">
              <a:avLst>
                <a:gd name="adj1" fmla="val 50000"/>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7" name="Connecteur en angle 16"/>
            <p:cNvCxnSpPr>
              <a:stCxn id="10" idx="2"/>
              <a:endCxn id="15" idx="0"/>
            </p:cNvCxnSpPr>
            <p:nvPr/>
          </p:nvCxnSpPr>
          <p:spPr>
            <a:xfrm rot="16200000" flipH="1">
              <a:off x="5124450" y="1543050"/>
              <a:ext cx="228600" cy="1562100"/>
            </a:xfrm>
            <a:prstGeom prst="bentConnector3">
              <a:avLst>
                <a:gd name="adj1" fmla="val 50000"/>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 name="Connecteur en angle 17"/>
            <p:cNvCxnSpPr>
              <a:stCxn id="10" idx="2"/>
              <a:endCxn id="11" idx="0"/>
            </p:cNvCxnSpPr>
            <p:nvPr/>
          </p:nvCxnSpPr>
          <p:spPr>
            <a:xfrm rot="5400000">
              <a:off x="2353994" y="1531034"/>
              <a:ext cx="1424940" cy="2782473"/>
            </a:xfrm>
            <a:prstGeom prst="bentConnector3">
              <a:avLst>
                <a:gd name="adj1" fmla="val 83002"/>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9" name="Connecteur en angle 18"/>
            <p:cNvCxnSpPr>
              <a:stCxn id="10" idx="2"/>
              <a:endCxn id="12" idx="0"/>
            </p:cNvCxnSpPr>
            <p:nvPr/>
          </p:nvCxnSpPr>
          <p:spPr>
            <a:xfrm rot="16200000" flipH="1">
              <a:off x="3753939" y="2913560"/>
              <a:ext cx="1408610" cy="1089"/>
            </a:xfrm>
            <a:prstGeom prst="bentConnector3">
              <a:avLst>
                <a:gd name="adj1" fmla="val 50000"/>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Connecteur en angle 19"/>
            <p:cNvCxnSpPr>
              <a:stCxn id="10" idx="2"/>
              <a:endCxn id="13" idx="0"/>
            </p:cNvCxnSpPr>
            <p:nvPr/>
          </p:nvCxnSpPr>
          <p:spPr>
            <a:xfrm rot="16200000" flipH="1">
              <a:off x="5059680" y="1607820"/>
              <a:ext cx="1424940" cy="2628900"/>
            </a:xfrm>
            <a:prstGeom prst="bentConnector3">
              <a:avLst>
                <a:gd name="adj1" fmla="val 83002"/>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33400" y="4953000"/>
              <a:ext cx="2288345" cy="609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Procedure Designer</a:t>
              </a:r>
            </a:p>
            <a:p>
              <a:pPr algn="ctr"/>
              <a:r>
                <a:rPr lang="en-GB" sz="1400" dirty="0" smtClean="0">
                  <a:solidFill>
                    <a:srgbClr val="0070C0"/>
                  </a:solidFill>
                </a:rPr>
                <a:t>Nigeria</a:t>
              </a:r>
            </a:p>
          </p:txBody>
        </p:sp>
        <p:sp>
          <p:nvSpPr>
            <p:cNvPr id="22" name="Rectangle 21"/>
            <p:cNvSpPr/>
            <p:nvPr/>
          </p:nvSpPr>
          <p:spPr>
            <a:xfrm>
              <a:off x="3314700" y="4953000"/>
              <a:ext cx="2288345" cy="609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Procedure Designer</a:t>
              </a:r>
            </a:p>
            <a:p>
              <a:pPr algn="ctr"/>
              <a:r>
                <a:rPr lang="en-GB" sz="1400" dirty="0" smtClean="0">
                  <a:solidFill>
                    <a:srgbClr val="0070C0"/>
                  </a:solidFill>
                </a:rPr>
                <a:t>Tanzania</a:t>
              </a:r>
              <a:endParaRPr lang="en-GB" sz="1400" dirty="0">
                <a:solidFill>
                  <a:srgbClr val="0070C0"/>
                </a:solidFill>
              </a:endParaRPr>
            </a:p>
          </p:txBody>
        </p:sp>
        <p:sp>
          <p:nvSpPr>
            <p:cNvPr id="23" name="Rectangle 22"/>
            <p:cNvSpPr/>
            <p:nvPr/>
          </p:nvSpPr>
          <p:spPr>
            <a:xfrm>
              <a:off x="6096000" y="4953000"/>
              <a:ext cx="2288345" cy="609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Procedure Designer</a:t>
              </a:r>
            </a:p>
            <a:p>
              <a:pPr algn="ctr"/>
              <a:r>
                <a:rPr lang="en-GB" sz="1400" dirty="0" smtClean="0">
                  <a:solidFill>
                    <a:srgbClr val="0070C0"/>
                  </a:solidFill>
                </a:rPr>
                <a:t>ASECNA/participating State</a:t>
              </a:r>
              <a:endParaRPr lang="en-GB" sz="1400" dirty="0">
                <a:solidFill>
                  <a:srgbClr val="0070C0"/>
                </a:solidFill>
              </a:endParaRPr>
            </a:p>
          </p:txBody>
        </p:sp>
        <p:sp>
          <p:nvSpPr>
            <p:cNvPr id="24" name="Rectangle 23"/>
            <p:cNvSpPr/>
            <p:nvPr/>
          </p:nvSpPr>
          <p:spPr>
            <a:xfrm>
              <a:off x="876300" y="5562600"/>
              <a:ext cx="2288345" cy="609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Procedure Designer</a:t>
              </a:r>
            </a:p>
            <a:p>
              <a:pPr algn="ctr"/>
              <a:r>
                <a:rPr lang="en-GB" sz="1400" dirty="0" smtClean="0">
                  <a:solidFill>
                    <a:srgbClr val="0070C0"/>
                  </a:solidFill>
                </a:rPr>
                <a:t>ASECNA/participating State</a:t>
              </a:r>
              <a:endParaRPr lang="en-GB" sz="1400" dirty="0">
                <a:solidFill>
                  <a:srgbClr val="0070C0"/>
                </a:solidFill>
              </a:endParaRPr>
            </a:p>
          </p:txBody>
        </p:sp>
        <p:sp>
          <p:nvSpPr>
            <p:cNvPr id="25" name="Rectangle 24"/>
            <p:cNvSpPr/>
            <p:nvPr/>
          </p:nvSpPr>
          <p:spPr>
            <a:xfrm>
              <a:off x="3657600" y="5562600"/>
              <a:ext cx="2288345" cy="609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Procedure Designer</a:t>
              </a:r>
            </a:p>
            <a:p>
              <a:pPr algn="ctr"/>
              <a:r>
                <a:rPr lang="en-GB" sz="1400" dirty="0" smtClean="0">
                  <a:solidFill>
                    <a:srgbClr val="0070C0"/>
                  </a:solidFill>
                </a:rPr>
                <a:t>ASECNA/participating State</a:t>
              </a:r>
              <a:endParaRPr lang="en-GB" sz="1400" dirty="0">
                <a:solidFill>
                  <a:srgbClr val="0070C0"/>
                </a:solidFill>
              </a:endParaRPr>
            </a:p>
          </p:txBody>
        </p:sp>
        <p:sp>
          <p:nvSpPr>
            <p:cNvPr id="26" name="Rectangle 25"/>
            <p:cNvSpPr/>
            <p:nvPr/>
          </p:nvSpPr>
          <p:spPr>
            <a:xfrm>
              <a:off x="6438900" y="5562600"/>
              <a:ext cx="2288345" cy="60960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2060"/>
                  </a:solidFill>
                </a:rPr>
                <a:t>Procedure Designer</a:t>
              </a:r>
            </a:p>
            <a:p>
              <a:pPr algn="ctr"/>
              <a:r>
                <a:rPr lang="en-GB" sz="1400" dirty="0" smtClean="0">
                  <a:solidFill>
                    <a:srgbClr val="0070C0"/>
                  </a:solidFill>
                </a:rPr>
                <a:t>ASECNA/participating State</a:t>
              </a:r>
              <a:endParaRPr lang="en-GB" sz="1400" dirty="0">
                <a:solidFill>
                  <a:srgbClr val="0070C0"/>
                </a:solidFill>
              </a:endParaRPr>
            </a:p>
          </p:txBody>
        </p:sp>
        <p:cxnSp>
          <p:nvCxnSpPr>
            <p:cNvPr id="27" name="Connecteur droit 26"/>
            <p:cNvCxnSpPr/>
            <p:nvPr/>
          </p:nvCxnSpPr>
          <p:spPr>
            <a:xfrm>
              <a:off x="533400" y="4648200"/>
              <a:ext cx="7543800" cy="0"/>
            </a:xfrm>
            <a:prstGeom prst="line">
              <a:avLst/>
            </a:prstGeom>
            <a:ln>
              <a:solidFill>
                <a:schemeClr val="accent1">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754602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12</a:t>
            </a:fld>
            <a:endParaRPr lang="en-CA"/>
          </a:p>
        </p:txBody>
      </p:sp>
      <p:sp>
        <p:nvSpPr>
          <p:cNvPr id="7" name="ZoneTexte 6"/>
          <p:cNvSpPr txBox="1"/>
          <p:nvPr/>
        </p:nvSpPr>
        <p:spPr>
          <a:xfrm>
            <a:off x="0" y="122262"/>
            <a:ext cx="9142884" cy="616188"/>
          </a:xfrm>
          <a:prstGeom prst="rect">
            <a:avLst/>
          </a:prstGeom>
          <a:noFill/>
        </p:spPr>
        <p:txBody>
          <a:bodyPr wrap="square" rtlCol="0">
            <a:noAutofit/>
          </a:bodyPr>
          <a:lstStyle/>
          <a:p>
            <a:pPr algn="r"/>
            <a:r>
              <a:rPr lang="en-US" sz="2400" dirty="0" smtClean="0">
                <a:solidFill>
                  <a:srgbClr val="0070C0"/>
                </a:solidFill>
              </a:rPr>
              <a:t>State Contribution</a:t>
            </a:r>
            <a:endParaRPr lang="fr-FR" sz="2400" b="1" dirty="0">
              <a:solidFill>
                <a:srgbClr val="0070C0"/>
              </a:solidFill>
            </a:endParaRPr>
          </a:p>
        </p:txBody>
      </p:sp>
      <p:sp>
        <p:nvSpPr>
          <p:cNvPr id="5" name="Espace réservé du contenu 2"/>
          <p:cNvSpPr txBox="1">
            <a:spLocks/>
          </p:cNvSpPr>
          <p:nvPr/>
        </p:nvSpPr>
        <p:spPr bwMode="auto">
          <a:xfrm>
            <a:off x="457200" y="13716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r>
              <a:rPr lang="en-GB" sz="2000" dirty="0">
                <a:solidFill>
                  <a:srgbClr val="002060"/>
                </a:solidFill>
              </a:rPr>
              <a:t>Financial contribution</a:t>
            </a:r>
          </a:p>
          <a:p>
            <a:pPr marL="658813" lvl="3" indent="-285750">
              <a:buFont typeface="Courier New" pitchFamily="49" charset="0"/>
              <a:buChar char="o"/>
            </a:pPr>
            <a:r>
              <a:rPr lang="en-GB" sz="1600" dirty="0">
                <a:solidFill>
                  <a:srgbClr val="0070C0"/>
                </a:solidFill>
              </a:rPr>
              <a:t>Annual Financial Contribution per APS States (10,000 USD for 2015)</a:t>
            </a:r>
          </a:p>
          <a:p>
            <a:pPr marL="658813" lvl="3" indent="-285750">
              <a:buFont typeface="Courier New" pitchFamily="49" charset="0"/>
              <a:buChar char="o"/>
            </a:pPr>
            <a:r>
              <a:rPr lang="en-GB" sz="1600" dirty="0">
                <a:solidFill>
                  <a:srgbClr val="0070C0"/>
                </a:solidFill>
              </a:rPr>
              <a:t>Contribution includes participation fee to training sessions</a:t>
            </a:r>
          </a:p>
          <a:p>
            <a:pPr marL="658813" lvl="3" indent="-285750">
              <a:buFont typeface="Courier New" pitchFamily="49" charset="0"/>
              <a:buChar char="o"/>
            </a:pPr>
            <a:r>
              <a:rPr lang="en-GB" sz="1600" dirty="0">
                <a:solidFill>
                  <a:srgbClr val="0070C0"/>
                </a:solidFill>
              </a:rPr>
              <a:t>Contribution includes partial costs for procedure design activities and related </a:t>
            </a:r>
            <a:r>
              <a:rPr lang="en-GB" sz="1600" dirty="0" smtClean="0">
                <a:solidFill>
                  <a:srgbClr val="0070C0"/>
                </a:solidFill>
              </a:rPr>
              <a:t>activities</a:t>
            </a:r>
          </a:p>
          <a:p>
            <a:pPr marL="658813" lvl="3" indent="-285750">
              <a:buFont typeface="Courier New" pitchFamily="49" charset="0"/>
              <a:buChar char="o"/>
            </a:pPr>
            <a:endParaRPr lang="en-GB" sz="1600" dirty="0">
              <a:solidFill>
                <a:srgbClr val="002060"/>
              </a:solidFill>
            </a:endParaRPr>
          </a:p>
          <a:p>
            <a:pPr marL="285750" lvl="2" indent="-285750">
              <a:buFont typeface="Arial" pitchFamily="34" charset="0"/>
              <a:buChar char="•"/>
            </a:pPr>
            <a:r>
              <a:rPr lang="en-GB" sz="2000" dirty="0">
                <a:solidFill>
                  <a:srgbClr val="002060"/>
                </a:solidFill>
              </a:rPr>
              <a:t>In-kind contribution</a:t>
            </a:r>
          </a:p>
          <a:p>
            <a:pPr marL="658813" lvl="2" indent="-285750">
              <a:buFont typeface="Courier New" pitchFamily="49" charset="0"/>
              <a:buChar char="o"/>
            </a:pPr>
            <a:r>
              <a:rPr lang="en-GB" sz="1600" dirty="0" smtClean="0">
                <a:solidFill>
                  <a:srgbClr val="0070C0"/>
                </a:solidFill>
              </a:rPr>
              <a:t>Seconded experts</a:t>
            </a:r>
          </a:p>
          <a:p>
            <a:pPr marL="658813" lvl="2" indent="-285750">
              <a:buFont typeface="Courier New" pitchFamily="49" charset="0"/>
              <a:buChar char="o"/>
            </a:pPr>
            <a:r>
              <a:rPr lang="en-GB" sz="1600" dirty="0" smtClean="0">
                <a:solidFill>
                  <a:srgbClr val="0070C0"/>
                </a:solidFill>
              </a:rPr>
              <a:t>Expert job descriptions  provided by AFPP Office</a:t>
            </a:r>
          </a:p>
          <a:p>
            <a:pPr marL="658813" lvl="3" indent="-285750">
              <a:buFont typeface="Courier New" pitchFamily="49" charset="0"/>
              <a:buChar char="o"/>
            </a:pPr>
            <a:r>
              <a:rPr lang="en-GB" sz="1600" dirty="0">
                <a:solidFill>
                  <a:srgbClr val="0070C0"/>
                </a:solidFill>
              </a:rPr>
              <a:t>Seconded expert selection d</a:t>
            </a:r>
            <a:r>
              <a:rPr lang="en-GB" sz="1600" dirty="0" smtClean="0">
                <a:solidFill>
                  <a:srgbClr val="0070C0"/>
                </a:solidFill>
              </a:rPr>
              <a:t>one </a:t>
            </a:r>
            <a:r>
              <a:rPr lang="en-GB" sz="1600" dirty="0">
                <a:solidFill>
                  <a:srgbClr val="0070C0"/>
                </a:solidFill>
              </a:rPr>
              <a:t>in coordination between </a:t>
            </a:r>
            <a:r>
              <a:rPr lang="en-GB" sz="1600" dirty="0" smtClean="0">
                <a:solidFill>
                  <a:srgbClr val="0070C0"/>
                </a:solidFill>
              </a:rPr>
              <a:t>AFPP Manager </a:t>
            </a:r>
            <a:r>
              <a:rPr lang="en-GB" sz="1600" dirty="0">
                <a:solidFill>
                  <a:srgbClr val="0070C0"/>
                </a:solidFill>
              </a:rPr>
              <a:t>and </a:t>
            </a:r>
            <a:r>
              <a:rPr lang="en-GB" sz="1600" dirty="0" smtClean="0">
                <a:solidFill>
                  <a:srgbClr val="0070C0"/>
                </a:solidFill>
              </a:rPr>
              <a:t>ICAO Regional Offices</a:t>
            </a:r>
          </a:p>
          <a:p>
            <a:pPr marL="658813" lvl="3" indent="-285750">
              <a:buFont typeface="Courier New" pitchFamily="49" charset="0"/>
              <a:buChar char="o"/>
            </a:pPr>
            <a:r>
              <a:rPr lang="en-GB" sz="1600" dirty="0" smtClean="0">
                <a:solidFill>
                  <a:srgbClr val="0070C0"/>
                </a:solidFill>
              </a:rPr>
              <a:t>Expert activity under the responsibility of the AFPP Manager</a:t>
            </a:r>
            <a:endParaRPr lang="en-GB" sz="1600" dirty="0">
              <a:solidFill>
                <a:srgbClr val="0070C0"/>
              </a:solidFill>
            </a:endParaRPr>
          </a:p>
          <a:p>
            <a:pPr marL="658813" lvl="3" indent="-285750">
              <a:buFont typeface="Courier New" pitchFamily="49" charset="0"/>
              <a:buChar char="o"/>
            </a:pPr>
            <a:r>
              <a:rPr lang="en-GB" sz="1600" dirty="0">
                <a:solidFill>
                  <a:srgbClr val="0070C0"/>
                </a:solidFill>
              </a:rPr>
              <a:t>Experts are </a:t>
            </a:r>
            <a:r>
              <a:rPr lang="en-GB" sz="1600" dirty="0" smtClean="0">
                <a:solidFill>
                  <a:srgbClr val="0070C0"/>
                </a:solidFill>
              </a:rPr>
              <a:t>based in </a:t>
            </a:r>
            <a:r>
              <a:rPr lang="en-GB" sz="1600" dirty="0">
                <a:solidFill>
                  <a:srgbClr val="0070C0"/>
                </a:solidFill>
              </a:rPr>
              <a:t>Dakar or in their operational </a:t>
            </a:r>
            <a:r>
              <a:rPr lang="en-GB" sz="1600" dirty="0" smtClean="0">
                <a:solidFill>
                  <a:srgbClr val="0070C0"/>
                </a:solidFill>
              </a:rPr>
              <a:t>country </a:t>
            </a:r>
          </a:p>
          <a:p>
            <a:pPr marL="658813" lvl="3" indent="-285750">
              <a:buFont typeface="Courier New" pitchFamily="49" charset="0"/>
              <a:buChar char="o"/>
            </a:pPr>
            <a:endParaRPr lang="en-GB" sz="1600" dirty="0" smtClean="0">
              <a:solidFill>
                <a:srgbClr val="002060"/>
              </a:solidFill>
            </a:endParaRPr>
          </a:p>
          <a:p>
            <a:pPr marL="285750" lvl="2" indent="-285750">
              <a:buFont typeface="Arial" pitchFamily="34" charset="0"/>
              <a:buChar char="•"/>
            </a:pPr>
            <a:r>
              <a:rPr lang="en-GB" sz="2000" dirty="0">
                <a:solidFill>
                  <a:srgbClr val="002060"/>
                </a:solidFill>
              </a:rPr>
              <a:t>Steering Committee</a:t>
            </a:r>
          </a:p>
          <a:p>
            <a:pPr marL="658813" lvl="3" indent="-285750">
              <a:buFont typeface="Courier New" pitchFamily="49" charset="0"/>
              <a:buChar char="o"/>
            </a:pPr>
            <a:r>
              <a:rPr lang="en-GB" sz="1600" dirty="0" smtClean="0">
                <a:solidFill>
                  <a:srgbClr val="0070C0"/>
                </a:solidFill>
              </a:rPr>
              <a:t>Composed of Active Participating States, ASECNA (Host Administration) and ICAO</a:t>
            </a:r>
          </a:p>
          <a:p>
            <a:pPr marL="1116013" lvl="4" indent="-285750">
              <a:buFont typeface="Wingdings" panose="05000000000000000000" pitchFamily="2" charset="2"/>
              <a:buChar char="§"/>
            </a:pPr>
            <a:r>
              <a:rPr lang="en-GB" sz="1200" dirty="0" smtClean="0"/>
              <a:t>Amendment for Donor States</a:t>
            </a:r>
          </a:p>
          <a:p>
            <a:pPr marL="685800" lvl="1"/>
            <a:endParaRPr lang="en-GB" sz="1600" dirty="0"/>
          </a:p>
        </p:txBody>
      </p:sp>
    </p:spTree>
    <p:extLst>
      <p:ext uri="{BB962C8B-B14F-4D97-AF65-F5344CB8AC3E}">
        <p14:creationId xmlns:p14="http://schemas.microsoft.com/office/powerpoint/2010/main" val="3930351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13</a:t>
            </a:fld>
            <a:endParaRPr lang="en-CA"/>
          </a:p>
        </p:txBody>
      </p:sp>
      <p:sp>
        <p:nvSpPr>
          <p:cNvPr id="5" name="ZoneTexte 4"/>
          <p:cNvSpPr txBox="1"/>
          <p:nvPr/>
        </p:nvSpPr>
        <p:spPr>
          <a:xfrm>
            <a:off x="0" y="122262"/>
            <a:ext cx="9142884" cy="616188"/>
          </a:xfrm>
          <a:prstGeom prst="rect">
            <a:avLst/>
          </a:prstGeom>
          <a:noFill/>
        </p:spPr>
        <p:txBody>
          <a:bodyPr wrap="square" rtlCol="0">
            <a:noAutofit/>
          </a:bodyPr>
          <a:lstStyle/>
          <a:p>
            <a:pPr algn="r"/>
            <a:r>
              <a:rPr lang="en-US" sz="2400" dirty="0" smtClean="0">
                <a:solidFill>
                  <a:srgbClr val="0070C0"/>
                </a:solidFill>
              </a:rPr>
              <a:t>Partner Support</a:t>
            </a:r>
            <a:endParaRPr lang="fr-FR" sz="2400" b="1" dirty="0">
              <a:solidFill>
                <a:srgbClr val="0070C0"/>
              </a:solidFill>
            </a:endParaRPr>
          </a:p>
        </p:txBody>
      </p:sp>
      <p:sp>
        <p:nvSpPr>
          <p:cNvPr id="7" name="Espace réservé du contenu 2"/>
          <p:cNvSpPr txBox="1">
            <a:spLocks/>
          </p:cNvSpPr>
          <p:nvPr/>
        </p:nvSpPr>
        <p:spPr bwMode="auto">
          <a:xfrm>
            <a:off x="457200" y="13716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en-GB" sz="2000" dirty="0" smtClean="0">
                <a:solidFill>
                  <a:srgbClr val="002060"/>
                </a:solidFill>
              </a:rPr>
              <a:t>Possible partners</a:t>
            </a:r>
          </a:p>
          <a:p>
            <a:pPr marL="685800" lvl="1">
              <a:buFont typeface="Courier New" pitchFamily="49" charset="0"/>
              <a:buChar char="o"/>
            </a:pPr>
            <a:r>
              <a:rPr lang="en-GB" sz="1600" dirty="0" smtClean="0">
                <a:solidFill>
                  <a:srgbClr val="0070C0"/>
                </a:solidFill>
              </a:rPr>
              <a:t>Economical communities and Financial organizations</a:t>
            </a:r>
          </a:p>
          <a:p>
            <a:pPr marL="685800" lvl="1">
              <a:buFont typeface="Courier New" pitchFamily="49" charset="0"/>
              <a:buChar char="o"/>
            </a:pPr>
            <a:r>
              <a:rPr lang="en-GB" sz="1600" dirty="0" smtClean="0">
                <a:solidFill>
                  <a:srgbClr val="0070C0"/>
                </a:solidFill>
              </a:rPr>
              <a:t>Airlines, Airports and Air Navigation organizations and operators</a:t>
            </a:r>
            <a:endParaRPr lang="en-GB" sz="1600" dirty="0">
              <a:solidFill>
                <a:srgbClr val="0070C0"/>
              </a:solidFill>
            </a:endParaRPr>
          </a:p>
          <a:p>
            <a:pPr marL="685800" lvl="1">
              <a:buFont typeface="Courier New" pitchFamily="49" charset="0"/>
              <a:buChar char="o"/>
            </a:pPr>
            <a:r>
              <a:rPr lang="en-GB" sz="1600" dirty="0">
                <a:solidFill>
                  <a:srgbClr val="0070C0"/>
                </a:solidFill>
              </a:rPr>
              <a:t>Aircraft </a:t>
            </a:r>
            <a:r>
              <a:rPr lang="en-GB" sz="1600" dirty="0" smtClean="0">
                <a:solidFill>
                  <a:srgbClr val="0070C0"/>
                </a:solidFill>
              </a:rPr>
              <a:t>manufacturers</a:t>
            </a:r>
          </a:p>
          <a:p>
            <a:pPr marL="685800" lvl="1">
              <a:buFont typeface="Courier New" pitchFamily="49" charset="0"/>
              <a:buChar char="o"/>
            </a:pPr>
            <a:r>
              <a:rPr lang="en-GB" sz="1600" dirty="0" smtClean="0">
                <a:solidFill>
                  <a:srgbClr val="0070C0"/>
                </a:solidFill>
              </a:rPr>
              <a:t>Aeronautical data providers</a:t>
            </a:r>
            <a:endParaRPr lang="en-GB" sz="1600" dirty="0">
              <a:solidFill>
                <a:srgbClr val="0070C0"/>
              </a:solidFill>
            </a:endParaRPr>
          </a:p>
          <a:p>
            <a:pPr marL="685800" lvl="1">
              <a:buFont typeface="Courier New" pitchFamily="49" charset="0"/>
              <a:buChar char="o"/>
            </a:pPr>
            <a:r>
              <a:rPr lang="en-GB" sz="1600" dirty="0">
                <a:solidFill>
                  <a:srgbClr val="0070C0"/>
                </a:solidFill>
              </a:rPr>
              <a:t>Others organizations or </a:t>
            </a:r>
            <a:r>
              <a:rPr lang="en-GB" sz="1600" dirty="0" smtClean="0">
                <a:solidFill>
                  <a:srgbClr val="0070C0"/>
                </a:solidFill>
              </a:rPr>
              <a:t>private companies </a:t>
            </a:r>
            <a:r>
              <a:rPr lang="en-GB" sz="1600" dirty="0">
                <a:solidFill>
                  <a:srgbClr val="0070C0"/>
                </a:solidFill>
              </a:rPr>
              <a:t>involved in aeronautical domains</a:t>
            </a:r>
            <a:endParaRPr lang="en-GB" sz="2000" dirty="0" smtClean="0">
              <a:solidFill>
                <a:srgbClr val="0070C0"/>
              </a:solidFill>
            </a:endParaRPr>
          </a:p>
          <a:p>
            <a:pPr>
              <a:buFont typeface="Arial" pitchFamily="34" charset="0"/>
              <a:buChar char="•"/>
            </a:pPr>
            <a:endParaRPr lang="en-GB" sz="2000" dirty="0" smtClean="0">
              <a:solidFill>
                <a:srgbClr val="002060"/>
              </a:solidFill>
            </a:endParaRPr>
          </a:p>
          <a:p>
            <a:pPr>
              <a:buFont typeface="Arial" pitchFamily="34" charset="0"/>
              <a:buChar char="•"/>
            </a:pPr>
            <a:r>
              <a:rPr lang="en-GB" sz="2000" dirty="0" smtClean="0">
                <a:solidFill>
                  <a:srgbClr val="002060"/>
                </a:solidFill>
              </a:rPr>
              <a:t>AFI-FPP office activities requiring financial support </a:t>
            </a:r>
          </a:p>
          <a:p>
            <a:pPr marL="685800" lvl="1">
              <a:buFont typeface="Courier New" pitchFamily="49" charset="0"/>
              <a:buChar char="o"/>
            </a:pPr>
            <a:r>
              <a:rPr lang="en-GB" sz="1600" dirty="0">
                <a:solidFill>
                  <a:srgbClr val="0070C0"/>
                </a:solidFill>
              </a:rPr>
              <a:t>Training and workshop sessions organization</a:t>
            </a:r>
          </a:p>
          <a:p>
            <a:pPr marL="685800" lvl="1">
              <a:buFont typeface="Courier New" pitchFamily="49" charset="0"/>
              <a:buChar char="o"/>
            </a:pPr>
            <a:r>
              <a:rPr lang="en-GB" sz="1600" dirty="0">
                <a:solidFill>
                  <a:srgbClr val="0070C0"/>
                </a:solidFill>
              </a:rPr>
              <a:t>Aeronautical data provision</a:t>
            </a:r>
          </a:p>
          <a:p>
            <a:pPr marL="685800" lvl="1">
              <a:buFont typeface="Courier New" pitchFamily="49" charset="0"/>
              <a:buChar char="o"/>
            </a:pPr>
            <a:r>
              <a:rPr lang="en-GB" sz="1600" dirty="0">
                <a:solidFill>
                  <a:srgbClr val="0070C0"/>
                </a:solidFill>
              </a:rPr>
              <a:t>Procedure design</a:t>
            </a:r>
          </a:p>
          <a:p>
            <a:pPr marL="685800" lvl="1">
              <a:buFont typeface="Courier New" pitchFamily="49" charset="0"/>
              <a:buChar char="o"/>
            </a:pPr>
            <a:r>
              <a:rPr lang="en-GB" sz="1600" dirty="0">
                <a:solidFill>
                  <a:srgbClr val="0070C0"/>
                </a:solidFill>
              </a:rPr>
              <a:t>Participation to regulatory approbation process training sessions</a:t>
            </a:r>
          </a:p>
          <a:p>
            <a:pPr marL="685800" lvl="1">
              <a:buFont typeface="Courier New" pitchFamily="49" charset="0"/>
              <a:buChar char="o"/>
            </a:pPr>
            <a:r>
              <a:rPr lang="en-GB" sz="1600" dirty="0">
                <a:solidFill>
                  <a:srgbClr val="0070C0"/>
                </a:solidFill>
              </a:rPr>
              <a:t>Participation to </a:t>
            </a:r>
            <a:r>
              <a:rPr lang="en-GB" sz="1600" dirty="0" smtClean="0">
                <a:solidFill>
                  <a:srgbClr val="0070C0"/>
                </a:solidFill>
              </a:rPr>
              <a:t>ATC/ATM staff operational </a:t>
            </a:r>
            <a:r>
              <a:rPr lang="en-GB" sz="1600" dirty="0">
                <a:solidFill>
                  <a:srgbClr val="0070C0"/>
                </a:solidFill>
              </a:rPr>
              <a:t>training, </a:t>
            </a:r>
            <a:r>
              <a:rPr lang="en-GB" sz="1600" dirty="0" smtClean="0">
                <a:solidFill>
                  <a:srgbClr val="0070C0"/>
                </a:solidFill>
              </a:rPr>
              <a:t>procedure operational  </a:t>
            </a:r>
            <a:r>
              <a:rPr lang="en-GB" sz="1600" dirty="0">
                <a:solidFill>
                  <a:srgbClr val="0070C0"/>
                </a:solidFill>
              </a:rPr>
              <a:t>validation </a:t>
            </a:r>
            <a:r>
              <a:rPr lang="en-GB" sz="1600" dirty="0" smtClean="0">
                <a:solidFill>
                  <a:srgbClr val="0070C0"/>
                </a:solidFill>
              </a:rPr>
              <a:t>training sessions</a:t>
            </a:r>
          </a:p>
          <a:p>
            <a:pPr marL="685800" lvl="1">
              <a:buFont typeface="Courier New" pitchFamily="49" charset="0"/>
              <a:buChar char="o"/>
            </a:pPr>
            <a:r>
              <a:rPr lang="en-GB" sz="1600" dirty="0" smtClean="0">
                <a:solidFill>
                  <a:srgbClr val="0070C0"/>
                </a:solidFill>
              </a:rPr>
              <a:t>Operational approval sessions for aircraft operators</a:t>
            </a:r>
            <a:endParaRPr lang="en-GB" sz="1600" dirty="0">
              <a:solidFill>
                <a:srgbClr val="0070C0"/>
              </a:solidFill>
            </a:endParaRPr>
          </a:p>
          <a:p>
            <a:pPr marL="685800" lvl="1">
              <a:buFont typeface="Courier New" pitchFamily="49" charset="0"/>
              <a:buChar char="o"/>
            </a:pPr>
            <a:r>
              <a:rPr lang="en-GB" sz="1600" dirty="0">
                <a:solidFill>
                  <a:srgbClr val="0070C0"/>
                </a:solidFill>
              </a:rPr>
              <a:t>Regular contacts with African CAA </a:t>
            </a:r>
          </a:p>
          <a:p>
            <a:pPr marL="615950" lvl="3" indent="-285750">
              <a:buFont typeface="Courier New" pitchFamily="49" charset="0"/>
              <a:buChar char="o"/>
            </a:pPr>
            <a:endParaRPr lang="en-GB" sz="1600" dirty="0"/>
          </a:p>
          <a:p>
            <a:pPr marL="615950" lvl="3" indent="-285750">
              <a:buFont typeface="Courier New" pitchFamily="49" charset="0"/>
              <a:buChar char="o"/>
            </a:pPr>
            <a:endParaRPr lang="en-GB" sz="1600" dirty="0"/>
          </a:p>
          <a:p>
            <a:pPr marL="685800" lvl="1"/>
            <a:endParaRPr lang="en-GB" sz="1600" dirty="0"/>
          </a:p>
        </p:txBody>
      </p:sp>
    </p:spTree>
    <p:extLst>
      <p:ext uri="{BB962C8B-B14F-4D97-AF65-F5344CB8AC3E}">
        <p14:creationId xmlns:p14="http://schemas.microsoft.com/office/powerpoint/2010/main" val="1438508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14</a:t>
            </a:fld>
            <a:endParaRPr lang="en-CA"/>
          </a:p>
        </p:txBody>
      </p:sp>
      <p:sp>
        <p:nvSpPr>
          <p:cNvPr id="8"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9" name="ZoneTexte 8"/>
          <p:cNvSpPr txBox="1"/>
          <p:nvPr/>
        </p:nvSpPr>
        <p:spPr>
          <a:xfrm>
            <a:off x="0" y="122262"/>
            <a:ext cx="9142884" cy="616188"/>
          </a:xfrm>
          <a:prstGeom prst="rect">
            <a:avLst/>
          </a:prstGeom>
          <a:noFill/>
        </p:spPr>
        <p:txBody>
          <a:bodyPr wrap="square" rtlCol="0">
            <a:noAutofit/>
          </a:bodyPr>
          <a:lstStyle/>
          <a:p>
            <a:pPr algn="r"/>
            <a:r>
              <a:rPr lang="en-US" sz="2400" dirty="0" smtClean="0">
                <a:solidFill>
                  <a:srgbClr val="0070C0"/>
                </a:solidFill>
              </a:rPr>
              <a:t>Detailed Activities</a:t>
            </a:r>
            <a:endParaRPr lang="fr-FR" sz="2400" b="1" dirty="0">
              <a:solidFill>
                <a:srgbClr val="0070C0"/>
              </a:solidFill>
            </a:endParaRPr>
          </a:p>
        </p:txBody>
      </p:sp>
      <p:sp>
        <p:nvSpPr>
          <p:cNvPr id="6"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en-GB" sz="2000" dirty="0" smtClean="0">
                <a:solidFill>
                  <a:srgbClr val="002060"/>
                </a:solidFill>
              </a:rPr>
              <a:t>Activities for PBN procedures design for each domain concerned:</a:t>
            </a:r>
          </a:p>
          <a:p>
            <a:pPr marL="633413" indent="-254000">
              <a:buFont typeface="Courier New" pitchFamily="49" charset="0"/>
              <a:buChar char="o"/>
            </a:pPr>
            <a:r>
              <a:rPr lang="en-GB" sz="1600" dirty="0" smtClean="0">
                <a:solidFill>
                  <a:srgbClr val="0070C0"/>
                </a:solidFill>
              </a:rPr>
              <a:t>Aeronautical Data collection and validation </a:t>
            </a:r>
          </a:p>
          <a:p>
            <a:pPr marL="633413" indent="-254000">
              <a:buFont typeface="Courier New" pitchFamily="49" charset="0"/>
              <a:buChar char="o"/>
            </a:pPr>
            <a:r>
              <a:rPr lang="en-GB" sz="1600" dirty="0" smtClean="0">
                <a:solidFill>
                  <a:srgbClr val="0070C0"/>
                </a:solidFill>
              </a:rPr>
              <a:t>Airspace </a:t>
            </a:r>
            <a:r>
              <a:rPr lang="en-GB" sz="1600" dirty="0">
                <a:solidFill>
                  <a:srgbClr val="0070C0"/>
                </a:solidFill>
              </a:rPr>
              <a:t>and </a:t>
            </a:r>
            <a:r>
              <a:rPr lang="en-GB" sz="1600" dirty="0" smtClean="0">
                <a:solidFill>
                  <a:srgbClr val="0070C0"/>
                </a:solidFill>
              </a:rPr>
              <a:t>PBN procedure design</a:t>
            </a:r>
          </a:p>
          <a:p>
            <a:pPr marL="633413" indent="-254000">
              <a:buFont typeface="Courier New" pitchFamily="49" charset="0"/>
              <a:buChar char="o"/>
            </a:pPr>
            <a:r>
              <a:rPr lang="en-GB" sz="1600" dirty="0" smtClean="0">
                <a:solidFill>
                  <a:srgbClr val="0070C0"/>
                </a:solidFill>
              </a:rPr>
              <a:t>Safety case</a:t>
            </a:r>
            <a:endParaRPr lang="en-GB" sz="1600" dirty="0">
              <a:solidFill>
                <a:srgbClr val="0070C0"/>
              </a:solidFill>
            </a:endParaRPr>
          </a:p>
          <a:p>
            <a:pPr marL="633413" indent="-254000">
              <a:buFont typeface="Courier New" pitchFamily="49" charset="0"/>
              <a:buChar char="o"/>
            </a:pPr>
            <a:r>
              <a:rPr lang="en-GB" sz="1600" dirty="0">
                <a:solidFill>
                  <a:srgbClr val="0070C0"/>
                </a:solidFill>
              </a:rPr>
              <a:t>Quality assurance process</a:t>
            </a:r>
          </a:p>
          <a:p>
            <a:pPr marL="633413" indent="-254000">
              <a:buFont typeface="Courier New" pitchFamily="49" charset="0"/>
              <a:buChar char="o"/>
            </a:pPr>
            <a:r>
              <a:rPr lang="en-GB" sz="1600" dirty="0" smtClean="0">
                <a:solidFill>
                  <a:srgbClr val="0070C0"/>
                </a:solidFill>
              </a:rPr>
              <a:t>Operational validation</a:t>
            </a:r>
          </a:p>
          <a:p>
            <a:pPr marL="633413" indent="-254000">
              <a:buFont typeface="Courier New" pitchFamily="49" charset="0"/>
              <a:buChar char="o"/>
            </a:pPr>
            <a:r>
              <a:rPr lang="en-GB" sz="1600" dirty="0" smtClean="0">
                <a:solidFill>
                  <a:srgbClr val="0070C0"/>
                </a:solidFill>
              </a:rPr>
              <a:t>Regulatory </a:t>
            </a:r>
            <a:r>
              <a:rPr lang="en-GB" sz="1600" dirty="0">
                <a:solidFill>
                  <a:srgbClr val="0070C0"/>
                </a:solidFill>
              </a:rPr>
              <a:t>process for </a:t>
            </a:r>
            <a:r>
              <a:rPr lang="en-GB" sz="1600" dirty="0" smtClean="0">
                <a:solidFill>
                  <a:srgbClr val="0070C0"/>
                </a:solidFill>
              </a:rPr>
              <a:t>procedure </a:t>
            </a:r>
            <a:r>
              <a:rPr lang="en-GB" sz="1600" dirty="0">
                <a:solidFill>
                  <a:srgbClr val="0070C0"/>
                </a:solidFill>
              </a:rPr>
              <a:t>approbation</a:t>
            </a:r>
          </a:p>
          <a:p>
            <a:pPr marL="633413" indent="-254000">
              <a:buFont typeface="Courier New" pitchFamily="49" charset="0"/>
              <a:buChar char="o"/>
            </a:pPr>
            <a:r>
              <a:rPr lang="en-GB" sz="1600" dirty="0">
                <a:solidFill>
                  <a:srgbClr val="0070C0"/>
                </a:solidFill>
              </a:rPr>
              <a:t>PBN </a:t>
            </a:r>
            <a:r>
              <a:rPr lang="en-GB" sz="1600" dirty="0" smtClean="0">
                <a:solidFill>
                  <a:srgbClr val="0070C0"/>
                </a:solidFill>
              </a:rPr>
              <a:t>procedure operational training </a:t>
            </a:r>
            <a:r>
              <a:rPr lang="en-GB" sz="1600" dirty="0">
                <a:solidFill>
                  <a:srgbClr val="0070C0"/>
                </a:solidFill>
              </a:rPr>
              <a:t>for ATC and ATM staff</a:t>
            </a:r>
          </a:p>
          <a:p>
            <a:pPr marL="633413" indent="-254000">
              <a:buFont typeface="Courier New" pitchFamily="49" charset="0"/>
              <a:buChar char="o"/>
            </a:pPr>
            <a:r>
              <a:rPr lang="en-GB" sz="1600" dirty="0" smtClean="0">
                <a:solidFill>
                  <a:srgbClr val="0070C0"/>
                </a:solidFill>
              </a:rPr>
              <a:t>Operational </a:t>
            </a:r>
            <a:r>
              <a:rPr lang="en-GB" sz="1600" dirty="0">
                <a:solidFill>
                  <a:srgbClr val="0070C0"/>
                </a:solidFill>
              </a:rPr>
              <a:t>approval for aircraft operators</a:t>
            </a:r>
          </a:p>
          <a:p>
            <a:pPr marL="633413" indent="-254000">
              <a:buFont typeface="Courier New" pitchFamily="49" charset="0"/>
              <a:buChar char="o"/>
            </a:pPr>
            <a:r>
              <a:rPr lang="en-GB" sz="1600" dirty="0" smtClean="0">
                <a:solidFill>
                  <a:srgbClr val="0070C0"/>
                </a:solidFill>
              </a:rPr>
              <a:t>Design of PBN procedure on States’ request</a:t>
            </a:r>
          </a:p>
          <a:p>
            <a:pPr marL="633413" indent="-254000">
              <a:buFont typeface="Courier New" pitchFamily="49" charset="0"/>
              <a:buChar char="o"/>
            </a:pPr>
            <a:endParaRPr lang="en-GB" sz="1600" dirty="0" smtClean="0"/>
          </a:p>
          <a:p>
            <a:pPr marL="285750">
              <a:buFont typeface="Arial" pitchFamily="34" charset="0"/>
              <a:buChar char="•"/>
            </a:pPr>
            <a:r>
              <a:rPr lang="en-GB" sz="2000" dirty="0" smtClean="0">
                <a:solidFill>
                  <a:srgbClr val="002060"/>
                </a:solidFill>
              </a:rPr>
              <a:t>Activities will be:</a:t>
            </a:r>
          </a:p>
          <a:p>
            <a:pPr marL="633413" lvl="1" indent="-254000">
              <a:buFont typeface="Courier New" pitchFamily="49" charset="0"/>
              <a:buChar char="o"/>
            </a:pPr>
            <a:r>
              <a:rPr lang="en-GB" sz="1600" dirty="0">
                <a:solidFill>
                  <a:srgbClr val="0070C0"/>
                </a:solidFill>
              </a:rPr>
              <a:t>Developed through workshops/seminars, training sessions, assistance and support actions</a:t>
            </a:r>
          </a:p>
          <a:p>
            <a:pPr marL="633413" lvl="1" indent="-254000">
              <a:buFont typeface="Courier New" pitchFamily="49" charset="0"/>
              <a:buChar char="o"/>
            </a:pPr>
            <a:r>
              <a:rPr lang="en-GB" sz="1600" dirty="0">
                <a:solidFill>
                  <a:srgbClr val="0070C0"/>
                </a:solidFill>
              </a:rPr>
              <a:t>Supported by qualified AFPP office experts</a:t>
            </a:r>
          </a:p>
          <a:p>
            <a:pPr marL="633413" lvl="1" indent="-254000">
              <a:buFont typeface="Courier New" pitchFamily="49" charset="0"/>
              <a:buChar char="o"/>
            </a:pPr>
            <a:r>
              <a:rPr lang="en-GB" sz="1600" dirty="0">
                <a:solidFill>
                  <a:srgbClr val="0070C0"/>
                </a:solidFill>
              </a:rPr>
              <a:t>Approved by ICAO Air Navigation Bureau</a:t>
            </a:r>
          </a:p>
          <a:p>
            <a:pPr marL="685800" lvl="1">
              <a:buNone/>
            </a:pPr>
            <a:endParaRPr lang="en-GB" sz="1600" dirty="0" smtClean="0"/>
          </a:p>
          <a:p>
            <a:pPr marL="285750">
              <a:buFont typeface="Arial" pitchFamily="34" charset="0"/>
              <a:buChar char="•"/>
            </a:pPr>
            <a:endParaRPr lang="en-GB" sz="2000" dirty="0"/>
          </a:p>
          <a:p>
            <a:pPr marL="285750">
              <a:buFont typeface="Arial" pitchFamily="34" charset="0"/>
              <a:buChar char="•"/>
            </a:pPr>
            <a:endParaRPr lang="en-GB" sz="2000" dirty="0"/>
          </a:p>
          <a:p>
            <a:pPr marL="633413" indent="-254000">
              <a:buFont typeface="Courier New" pitchFamily="49" charset="0"/>
              <a:buChar char="o"/>
            </a:pPr>
            <a:endParaRPr lang="en-GB" sz="1600" dirty="0" smtClean="0"/>
          </a:p>
        </p:txBody>
      </p:sp>
    </p:spTree>
    <p:extLst>
      <p:ext uri="{BB962C8B-B14F-4D97-AF65-F5344CB8AC3E}">
        <p14:creationId xmlns:p14="http://schemas.microsoft.com/office/powerpoint/2010/main" val="2157895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15</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7" name="ZoneTexte 6"/>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Member Status</a:t>
            </a:r>
          </a:p>
          <a:p>
            <a:pPr algn="r"/>
            <a:endParaRPr lang="fr-FR" sz="2400" b="1" dirty="0">
              <a:solidFill>
                <a:srgbClr val="0070C0"/>
              </a:solidFill>
            </a:endParaRPr>
          </a:p>
        </p:txBody>
      </p:sp>
      <p:sp>
        <p:nvSpPr>
          <p:cNvPr id="8"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r>
              <a:rPr lang="fr-FR" sz="2000" dirty="0" smtClean="0">
                <a:solidFill>
                  <a:srgbClr val="002060"/>
                </a:solidFill>
              </a:rPr>
              <a:t>The </a:t>
            </a:r>
            <a:r>
              <a:rPr lang="fr-FR" sz="2000" dirty="0" err="1" smtClean="0">
                <a:solidFill>
                  <a:srgbClr val="002060"/>
                </a:solidFill>
              </a:rPr>
              <a:t>different</a:t>
            </a:r>
            <a:r>
              <a:rPr lang="fr-FR" sz="2000" dirty="0" smtClean="0">
                <a:solidFill>
                  <a:srgbClr val="002060"/>
                </a:solidFill>
              </a:rPr>
              <a:t> African FPP participant </a:t>
            </a:r>
            <a:r>
              <a:rPr lang="fr-FR" sz="2000" dirty="0" err="1" smtClean="0">
                <a:solidFill>
                  <a:srgbClr val="002060"/>
                </a:solidFill>
              </a:rPr>
              <a:t>status</a:t>
            </a:r>
            <a:endParaRPr lang="fr-FR" sz="2000" dirty="0" smtClean="0">
              <a:solidFill>
                <a:srgbClr val="002060"/>
              </a:solidFill>
            </a:endParaRPr>
          </a:p>
          <a:p>
            <a:pPr marL="685800" lvl="1">
              <a:buFont typeface="Courier New" pitchFamily="49" charset="0"/>
              <a:buChar char="o"/>
            </a:pPr>
            <a:r>
              <a:rPr lang="fr-FR" sz="1800" dirty="0" smtClean="0">
                <a:solidFill>
                  <a:srgbClr val="0070C0"/>
                </a:solidFill>
              </a:rPr>
              <a:t>Active </a:t>
            </a:r>
            <a:r>
              <a:rPr lang="fr-FR" sz="1800" dirty="0" err="1" smtClean="0">
                <a:solidFill>
                  <a:srgbClr val="0070C0"/>
                </a:solidFill>
              </a:rPr>
              <a:t>Participating</a:t>
            </a:r>
            <a:r>
              <a:rPr lang="fr-FR" sz="1800" dirty="0" smtClean="0">
                <a:solidFill>
                  <a:srgbClr val="0070C0"/>
                </a:solidFill>
              </a:rPr>
              <a:t> </a:t>
            </a:r>
            <a:r>
              <a:rPr lang="fr-FR" sz="1800" dirty="0">
                <a:solidFill>
                  <a:srgbClr val="0070C0"/>
                </a:solidFill>
              </a:rPr>
              <a:t> </a:t>
            </a:r>
            <a:r>
              <a:rPr lang="fr-FR" sz="1800" dirty="0" smtClean="0">
                <a:solidFill>
                  <a:srgbClr val="0070C0"/>
                </a:solidFill>
              </a:rPr>
              <a:t>State (APS)</a:t>
            </a:r>
          </a:p>
          <a:p>
            <a:pPr marL="1071563" lvl="2" indent="-214313">
              <a:buFont typeface="Wingdings" panose="05000000000000000000" pitchFamily="2" charset="2"/>
              <a:buChar char="§"/>
            </a:pPr>
            <a:r>
              <a:rPr lang="fr-FR" sz="1400" dirty="0" smtClean="0">
                <a:solidFill>
                  <a:schemeClr val="bg1">
                    <a:lumMod val="85000"/>
                  </a:schemeClr>
                </a:solidFill>
              </a:rPr>
              <a:t>African State</a:t>
            </a:r>
          </a:p>
          <a:p>
            <a:pPr marL="1071563" lvl="2" indent="-214313">
              <a:buFont typeface="Wingdings" panose="05000000000000000000" pitchFamily="2" charset="2"/>
              <a:buChar char="§"/>
            </a:pPr>
            <a:r>
              <a:rPr lang="fr-FR" sz="1400" dirty="0" err="1" smtClean="0">
                <a:solidFill>
                  <a:schemeClr val="bg1">
                    <a:lumMod val="85000"/>
                  </a:schemeClr>
                </a:solidFill>
              </a:rPr>
              <a:t>Annual</a:t>
            </a:r>
            <a:r>
              <a:rPr lang="fr-FR" sz="1400" dirty="0" smtClean="0">
                <a:solidFill>
                  <a:schemeClr val="bg1">
                    <a:lumMod val="85000"/>
                  </a:schemeClr>
                </a:solidFill>
              </a:rPr>
              <a:t> </a:t>
            </a:r>
            <a:r>
              <a:rPr lang="fr-FR" sz="1400" dirty="0" err="1">
                <a:solidFill>
                  <a:schemeClr val="bg1">
                    <a:lumMod val="85000"/>
                  </a:schemeClr>
                </a:solidFill>
              </a:rPr>
              <a:t>financial</a:t>
            </a:r>
            <a:r>
              <a:rPr lang="fr-FR" sz="1400" dirty="0">
                <a:solidFill>
                  <a:schemeClr val="bg1">
                    <a:lumMod val="85000"/>
                  </a:schemeClr>
                </a:solidFill>
              </a:rPr>
              <a:t> contribution</a:t>
            </a:r>
          </a:p>
          <a:p>
            <a:pPr marL="1071563" lvl="2" indent="-214313">
              <a:buFont typeface="Wingdings" panose="05000000000000000000" pitchFamily="2" charset="2"/>
              <a:buChar char="§"/>
            </a:pPr>
            <a:r>
              <a:rPr lang="fr-FR" sz="1400" dirty="0" err="1"/>
              <a:t>Steering</a:t>
            </a:r>
            <a:r>
              <a:rPr lang="fr-FR" sz="1400" dirty="0"/>
              <a:t> </a:t>
            </a:r>
            <a:r>
              <a:rPr lang="fr-FR" sz="1400" dirty="0" err="1"/>
              <a:t>Committee</a:t>
            </a:r>
            <a:r>
              <a:rPr lang="fr-FR" sz="1400" dirty="0"/>
              <a:t> </a:t>
            </a:r>
            <a:r>
              <a:rPr lang="fr-FR" sz="1400" dirty="0" err="1"/>
              <a:t>member</a:t>
            </a:r>
            <a:endParaRPr lang="fr-FR" sz="1400" dirty="0"/>
          </a:p>
          <a:p>
            <a:pPr marL="1071563" lvl="2" indent="-214313">
              <a:buFont typeface="Wingdings" panose="05000000000000000000" pitchFamily="2" charset="2"/>
              <a:buChar char="§"/>
            </a:pPr>
            <a:r>
              <a:rPr lang="fr-FR" sz="1400" dirty="0"/>
              <a:t>Free participation to courses </a:t>
            </a:r>
            <a:r>
              <a:rPr lang="fr-FR" sz="1400" dirty="0" err="1"/>
              <a:t>including</a:t>
            </a:r>
            <a:r>
              <a:rPr lang="fr-FR" sz="1400" dirty="0"/>
              <a:t> OJT </a:t>
            </a:r>
          </a:p>
          <a:p>
            <a:pPr marL="1071563" lvl="2" indent="-214313">
              <a:buFont typeface="Wingdings" panose="05000000000000000000" pitchFamily="2" charset="2"/>
              <a:buChar char="§"/>
            </a:pPr>
            <a:r>
              <a:rPr lang="fr-FR" sz="1400" dirty="0"/>
              <a:t>Assistance/support for </a:t>
            </a:r>
            <a:r>
              <a:rPr lang="fr-FR" sz="1400" dirty="0" err="1" smtClean="0"/>
              <a:t>activities</a:t>
            </a:r>
            <a:r>
              <a:rPr lang="fr-FR" sz="1400" dirty="0" smtClean="0"/>
              <a:t>, free/</a:t>
            </a:r>
            <a:r>
              <a:rPr lang="fr-FR" sz="1400" dirty="0" err="1" smtClean="0"/>
              <a:t>fee-based</a:t>
            </a:r>
            <a:r>
              <a:rPr lang="fr-FR" sz="1400" dirty="0" smtClean="0"/>
              <a:t> </a:t>
            </a:r>
            <a:r>
              <a:rPr lang="fr-FR" sz="1400" dirty="0" err="1" smtClean="0"/>
              <a:t>according</a:t>
            </a:r>
            <a:r>
              <a:rPr lang="fr-FR" sz="1400" dirty="0" smtClean="0"/>
              <a:t> to assistance/support type</a:t>
            </a:r>
            <a:endParaRPr lang="fr-FR" sz="1400" dirty="0"/>
          </a:p>
          <a:p>
            <a:pPr marL="1085850" lvl="2">
              <a:buFont typeface="Courier New" pitchFamily="49" charset="0"/>
              <a:buChar char="o"/>
            </a:pPr>
            <a:endParaRPr lang="fr-FR" sz="800" dirty="0" smtClean="0">
              <a:solidFill>
                <a:srgbClr val="002060"/>
              </a:solidFill>
            </a:endParaRPr>
          </a:p>
          <a:p>
            <a:pPr marL="685800" lvl="1">
              <a:buFont typeface="Courier New" pitchFamily="49" charset="0"/>
              <a:buChar char="o"/>
            </a:pPr>
            <a:r>
              <a:rPr lang="fr-FR" sz="1800" dirty="0" smtClean="0">
                <a:solidFill>
                  <a:srgbClr val="0070C0"/>
                </a:solidFill>
              </a:rPr>
              <a:t>User State (US)</a:t>
            </a:r>
            <a:endParaRPr lang="fr-FR" sz="1800" dirty="0">
              <a:solidFill>
                <a:srgbClr val="0070C0"/>
              </a:solidFill>
            </a:endParaRPr>
          </a:p>
          <a:p>
            <a:pPr marL="1071563" lvl="2" indent="-214313">
              <a:buFont typeface="Wingdings" panose="05000000000000000000" pitchFamily="2" charset="2"/>
              <a:buChar char="§"/>
            </a:pPr>
            <a:r>
              <a:rPr lang="fr-FR" sz="1400" dirty="0">
                <a:solidFill>
                  <a:schemeClr val="bg1">
                    <a:lumMod val="85000"/>
                  </a:schemeClr>
                </a:solidFill>
              </a:rPr>
              <a:t>African State</a:t>
            </a:r>
          </a:p>
          <a:p>
            <a:pPr marL="1071563" lvl="2" indent="-214313">
              <a:buFont typeface="Wingdings" panose="05000000000000000000" pitchFamily="2" charset="2"/>
              <a:buChar char="§"/>
            </a:pPr>
            <a:r>
              <a:rPr lang="fr-FR" sz="1400" dirty="0" smtClean="0">
                <a:solidFill>
                  <a:schemeClr val="bg1">
                    <a:lumMod val="85000"/>
                  </a:schemeClr>
                </a:solidFill>
              </a:rPr>
              <a:t>No </a:t>
            </a:r>
            <a:r>
              <a:rPr lang="fr-FR" sz="1400" dirty="0" err="1">
                <a:solidFill>
                  <a:schemeClr val="bg1">
                    <a:lumMod val="85000"/>
                  </a:schemeClr>
                </a:solidFill>
              </a:rPr>
              <a:t>Annual</a:t>
            </a:r>
            <a:r>
              <a:rPr lang="fr-FR" sz="1400" dirty="0">
                <a:solidFill>
                  <a:schemeClr val="bg1">
                    <a:lumMod val="85000"/>
                  </a:schemeClr>
                </a:solidFill>
              </a:rPr>
              <a:t> </a:t>
            </a:r>
            <a:r>
              <a:rPr lang="fr-FR" sz="1400" dirty="0" err="1">
                <a:solidFill>
                  <a:schemeClr val="bg1">
                    <a:lumMod val="85000"/>
                  </a:schemeClr>
                </a:solidFill>
              </a:rPr>
              <a:t>financial</a:t>
            </a:r>
            <a:r>
              <a:rPr lang="fr-FR" sz="1400" dirty="0">
                <a:solidFill>
                  <a:schemeClr val="bg1">
                    <a:lumMod val="85000"/>
                  </a:schemeClr>
                </a:solidFill>
              </a:rPr>
              <a:t> contribution</a:t>
            </a:r>
          </a:p>
          <a:p>
            <a:pPr marL="1071563" lvl="2" indent="-214313">
              <a:buFont typeface="Wingdings" panose="05000000000000000000" pitchFamily="2" charset="2"/>
              <a:buChar char="§"/>
            </a:pPr>
            <a:r>
              <a:rPr lang="fr-FR" sz="1400" dirty="0"/>
              <a:t>Free participation to </a:t>
            </a:r>
            <a:r>
              <a:rPr lang="fr-FR" sz="1400" dirty="0" smtClean="0"/>
              <a:t>courses. OJT </a:t>
            </a:r>
            <a:r>
              <a:rPr lang="fr-FR" sz="1400" dirty="0" err="1" smtClean="0"/>
              <a:t>is</a:t>
            </a:r>
            <a:r>
              <a:rPr lang="fr-FR" sz="1400" dirty="0" smtClean="0"/>
              <a:t> </a:t>
            </a:r>
            <a:r>
              <a:rPr lang="fr-FR" sz="1400" dirty="0" err="1" smtClean="0"/>
              <a:t>fee-based</a:t>
            </a:r>
            <a:r>
              <a:rPr lang="fr-FR" sz="1400" dirty="0" smtClean="0"/>
              <a:t> </a:t>
            </a:r>
            <a:endParaRPr lang="fr-FR" sz="1400" dirty="0"/>
          </a:p>
          <a:p>
            <a:pPr marL="1071563" lvl="2" indent="-214313">
              <a:buFont typeface="Wingdings" panose="05000000000000000000" pitchFamily="2" charset="2"/>
              <a:buChar char="§"/>
            </a:pPr>
            <a:r>
              <a:rPr lang="fr-FR" sz="1400" dirty="0" err="1" smtClean="0"/>
              <a:t>Charged</a:t>
            </a:r>
            <a:r>
              <a:rPr lang="fr-FR" sz="1400" dirty="0" smtClean="0"/>
              <a:t> assistance/support </a:t>
            </a:r>
            <a:r>
              <a:rPr lang="fr-FR" sz="1400" dirty="0"/>
              <a:t>for </a:t>
            </a:r>
            <a:r>
              <a:rPr lang="fr-FR" sz="1400" dirty="0" err="1"/>
              <a:t>activities</a:t>
            </a:r>
            <a:r>
              <a:rPr lang="fr-FR" sz="1400" dirty="0"/>
              <a:t> </a:t>
            </a:r>
            <a:r>
              <a:rPr lang="fr-FR" sz="1400" dirty="0" err="1"/>
              <a:t>related</a:t>
            </a:r>
            <a:r>
              <a:rPr lang="fr-FR" sz="1400" dirty="0"/>
              <a:t> to flight </a:t>
            </a:r>
            <a:r>
              <a:rPr lang="fr-FR" sz="1400" dirty="0" err="1" smtClean="0"/>
              <a:t>procedures</a:t>
            </a:r>
            <a:r>
              <a:rPr lang="fr-FR" sz="1400" dirty="0" smtClean="0"/>
              <a:t>, </a:t>
            </a:r>
            <a:r>
              <a:rPr lang="fr-FR" sz="1400" dirty="0" err="1" smtClean="0"/>
              <a:t>fee-based</a:t>
            </a:r>
            <a:endParaRPr lang="fr-FR" sz="1000" dirty="0"/>
          </a:p>
          <a:p>
            <a:pPr marL="685800" lvl="1">
              <a:buFont typeface="Courier New" pitchFamily="49" charset="0"/>
              <a:buChar char="o"/>
            </a:pPr>
            <a:endParaRPr lang="fr-FR" sz="800" dirty="0" smtClean="0">
              <a:solidFill>
                <a:srgbClr val="002060"/>
              </a:solidFill>
            </a:endParaRPr>
          </a:p>
          <a:p>
            <a:pPr marL="685800" lvl="1">
              <a:buFont typeface="Courier New" pitchFamily="49" charset="0"/>
              <a:buChar char="o"/>
            </a:pPr>
            <a:r>
              <a:rPr lang="fr-FR" sz="1800" dirty="0" smtClean="0">
                <a:solidFill>
                  <a:srgbClr val="0070C0"/>
                </a:solidFill>
              </a:rPr>
              <a:t>Observer State (OS</a:t>
            </a:r>
            <a:r>
              <a:rPr lang="fr-FR" sz="1800" dirty="0" smtClean="0">
                <a:solidFill>
                  <a:schemeClr val="bg1">
                    <a:lumMod val="85000"/>
                  </a:schemeClr>
                </a:solidFill>
              </a:rPr>
              <a:t>)</a:t>
            </a:r>
            <a:endParaRPr lang="fr-FR" sz="1800" dirty="0">
              <a:solidFill>
                <a:schemeClr val="bg1">
                  <a:lumMod val="85000"/>
                </a:schemeClr>
              </a:solidFill>
            </a:endParaRPr>
          </a:p>
          <a:p>
            <a:pPr marL="1071563" lvl="2" indent="-214313">
              <a:buFont typeface="Wingdings" panose="05000000000000000000" pitchFamily="2" charset="2"/>
              <a:buChar char="§"/>
            </a:pPr>
            <a:r>
              <a:rPr lang="fr-FR" sz="1400" dirty="0" smtClean="0"/>
              <a:t>Non African </a:t>
            </a:r>
            <a:r>
              <a:rPr lang="fr-FR" sz="1400" dirty="0"/>
              <a:t>State</a:t>
            </a:r>
          </a:p>
          <a:p>
            <a:pPr marL="1071563" lvl="2" indent="-214313">
              <a:buFont typeface="Wingdings" panose="05000000000000000000" pitchFamily="2" charset="2"/>
              <a:buChar char="§"/>
            </a:pPr>
            <a:r>
              <a:rPr lang="fr-FR" sz="1400" dirty="0" err="1" smtClean="0"/>
              <a:t>similar</a:t>
            </a:r>
            <a:r>
              <a:rPr lang="fr-FR" sz="1400" dirty="0" smtClean="0"/>
              <a:t> US</a:t>
            </a:r>
          </a:p>
          <a:p>
            <a:pPr marL="1071563" lvl="2" indent="-214313">
              <a:buFont typeface="Wingdings" panose="05000000000000000000" pitchFamily="2" charset="2"/>
              <a:buChar char="§"/>
            </a:pPr>
            <a:endParaRPr lang="fr-FR" sz="800" dirty="0">
              <a:solidFill>
                <a:srgbClr val="00B0F0"/>
              </a:solidFill>
            </a:endParaRPr>
          </a:p>
          <a:p>
            <a:pPr marL="685800" lvl="1">
              <a:buFont typeface="Courier New" pitchFamily="49" charset="0"/>
              <a:buChar char="o"/>
            </a:pPr>
            <a:r>
              <a:rPr lang="fr-FR" sz="1800" dirty="0" smtClean="0">
                <a:solidFill>
                  <a:srgbClr val="0070C0"/>
                </a:solidFill>
              </a:rPr>
              <a:t>(</a:t>
            </a:r>
            <a:r>
              <a:rPr lang="fr-FR" sz="1800" dirty="0" err="1" smtClean="0">
                <a:solidFill>
                  <a:srgbClr val="0070C0"/>
                </a:solidFill>
              </a:rPr>
              <a:t>amendment</a:t>
            </a:r>
            <a:r>
              <a:rPr lang="fr-FR" sz="1800" dirty="0" smtClean="0">
                <a:solidFill>
                  <a:srgbClr val="0070C0"/>
                </a:solidFill>
              </a:rPr>
              <a:t>) </a:t>
            </a:r>
            <a:r>
              <a:rPr lang="fr-FR" sz="1800" dirty="0" err="1" smtClean="0">
                <a:solidFill>
                  <a:srgbClr val="0070C0"/>
                </a:solidFill>
              </a:rPr>
              <a:t>Donor</a:t>
            </a:r>
            <a:r>
              <a:rPr lang="fr-FR" sz="1800" dirty="0" smtClean="0">
                <a:solidFill>
                  <a:srgbClr val="0070C0"/>
                </a:solidFill>
              </a:rPr>
              <a:t> State (DS)</a:t>
            </a:r>
            <a:endParaRPr lang="fr-FR" sz="1000" i="1" dirty="0" smtClean="0"/>
          </a:p>
        </p:txBody>
      </p:sp>
    </p:spTree>
    <p:extLst>
      <p:ext uri="{BB962C8B-B14F-4D97-AF65-F5344CB8AC3E}">
        <p14:creationId xmlns:p14="http://schemas.microsoft.com/office/powerpoint/2010/main" val="15312398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16</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7" name="Espace réservé du contenu 1"/>
          <p:cNvSpPr txBox="1">
            <a:spLocks/>
          </p:cNvSpPr>
          <p:nvPr/>
        </p:nvSpPr>
        <p:spPr>
          <a:xfrm>
            <a:off x="395536" y="1412776"/>
            <a:ext cx="8747348" cy="4968552"/>
          </a:xfrm>
          <a:prstGeom prst="rect">
            <a:avLst/>
          </a:prstGeom>
        </p:spPr>
        <p:txBody>
          <a:bodyPr>
            <a:normAutofit fontScale="47500" lnSpcReduction="2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5100" dirty="0" smtClean="0">
                <a:solidFill>
                  <a:srgbClr val="002060"/>
                </a:solidFill>
              </a:rPr>
              <a:t>AFPP Programme Document, section 2,2,3</a:t>
            </a:r>
          </a:p>
          <a:p>
            <a:pPr marL="0" indent="0">
              <a:buFont typeface="Arial" pitchFamily="34" charset="0"/>
              <a:buNone/>
            </a:pPr>
            <a:r>
              <a:rPr lang="fr-FR" b="1" dirty="0" smtClean="0">
                <a:solidFill>
                  <a:srgbClr val="002060"/>
                </a:solidFill>
              </a:rPr>
              <a:t>free of charge for Active </a:t>
            </a:r>
            <a:r>
              <a:rPr lang="fr-FR" b="1" dirty="0" err="1" smtClean="0">
                <a:solidFill>
                  <a:srgbClr val="002060"/>
                </a:solidFill>
              </a:rPr>
              <a:t>Participating</a:t>
            </a:r>
            <a:r>
              <a:rPr lang="fr-FR" b="1" dirty="0" smtClean="0">
                <a:solidFill>
                  <a:srgbClr val="002060"/>
                </a:solidFill>
              </a:rPr>
              <a:t> </a:t>
            </a:r>
            <a:r>
              <a:rPr lang="fr-FR" b="1" dirty="0" err="1" smtClean="0">
                <a:solidFill>
                  <a:srgbClr val="002060"/>
                </a:solidFill>
              </a:rPr>
              <a:t>Members</a:t>
            </a:r>
            <a:r>
              <a:rPr lang="fr-FR" b="1" dirty="0" smtClean="0">
                <a:solidFill>
                  <a:srgbClr val="002060"/>
                </a:solidFill>
              </a:rPr>
              <a:t> as </a:t>
            </a:r>
            <a:r>
              <a:rPr lang="fr-FR" b="1" dirty="0" err="1" smtClean="0">
                <a:solidFill>
                  <a:srgbClr val="002060"/>
                </a:solidFill>
              </a:rPr>
              <a:t>included</a:t>
            </a:r>
            <a:r>
              <a:rPr lang="fr-FR" b="1" dirty="0" smtClean="0">
                <a:solidFill>
                  <a:srgbClr val="002060"/>
                </a:solidFill>
              </a:rPr>
              <a:t> in the </a:t>
            </a:r>
            <a:r>
              <a:rPr lang="fr-FR" b="1" dirty="0" err="1" smtClean="0">
                <a:solidFill>
                  <a:srgbClr val="002060"/>
                </a:solidFill>
              </a:rPr>
              <a:t>annual</a:t>
            </a:r>
            <a:r>
              <a:rPr lang="fr-FR" b="1" dirty="0" smtClean="0">
                <a:solidFill>
                  <a:srgbClr val="002060"/>
                </a:solidFill>
              </a:rPr>
              <a:t> </a:t>
            </a:r>
            <a:r>
              <a:rPr lang="fr-FR" b="1" dirty="0" err="1" smtClean="0">
                <a:solidFill>
                  <a:srgbClr val="002060"/>
                </a:solidFill>
              </a:rPr>
              <a:t>financial</a:t>
            </a:r>
            <a:r>
              <a:rPr lang="fr-FR" b="1" dirty="0" smtClean="0">
                <a:solidFill>
                  <a:srgbClr val="002060"/>
                </a:solidFill>
              </a:rPr>
              <a:t> contribution</a:t>
            </a:r>
          </a:p>
          <a:p>
            <a:pPr marL="514350" indent="-514350">
              <a:buFont typeface="+mj-lt"/>
              <a:buAutoNum type="alphaLcParenR"/>
            </a:pPr>
            <a:r>
              <a:rPr lang="en-GB" dirty="0" smtClean="0">
                <a:solidFill>
                  <a:srgbClr val="0070C0"/>
                </a:solidFill>
              </a:rPr>
              <a:t>assist State procedure and airspace designers in developing their procedures with priority for PBN procedures;</a:t>
            </a:r>
            <a:endParaRPr lang="fr-FR" dirty="0" smtClean="0">
              <a:solidFill>
                <a:srgbClr val="0070C0"/>
              </a:solidFill>
            </a:endParaRPr>
          </a:p>
          <a:p>
            <a:pPr marL="514350" indent="-514350">
              <a:buFont typeface="+mj-lt"/>
              <a:buAutoNum type="alphaLcParenR"/>
            </a:pPr>
            <a:r>
              <a:rPr lang="en-GB" dirty="0" smtClean="0">
                <a:solidFill>
                  <a:srgbClr val="0070C0"/>
                </a:solidFill>
              </a:rPr>
              <a:t>assist State with Quality Assurance (QA) including flight procedure regulatory approval</a:t>
            </a:r>
            <a:endParaRPr lang="fr-FR" dirty="0" smtClean="0">
              <a:solidFill>
                <a:srgbClr val="0070C0"/>
              </a:solidFill>
            </a:endParaRPr>
          </a:p>
          <a:p>
            <a:pPr marL="514350" indent="-514350">
              <a:buFont typeface="+mj-lt"/>
              <a:buAutoNum type="alphaLcParenR"/>
            </a:pPr>
            <a:r>
              <a:rPr lang="en-GB" dirty="0" smtClean="0">
                <a:solidFill>
                  <a:srgbClr val="0070C0"/>
                </a:solidFill>
              </a:rPr>
              <a:t>provide training course, refresher course and OJT to procedure designers, remotely, on-site or at the AFPP location;</a:t>
            </a:r>
            <a:endParaRPr lang="fr-FR" dirty="0" smtClean="0">
              <a:solidFill>
                <a:srgbClr val="0070C0"/>
              </a:solidFill>
            </a:endParaRPr>
          </a:p>
          <a:p>
            <a:pPr marL="514350" indent="-514350">
              <a:buFont typeface="+mj-lt"/>
              <a:buAutoNum type="alphaLcParenR"/>
            </a:pPr>
            <a:r>
              <a:rPr lang="en-GB" dirty="0" smtClean="0">
                <a:solidFill>
                  <a:srgbClr val="0070C0"/>
                </a:solidFill>
              </a:rPr>
              <a:t>provide training course and OJT for QA including flight procedure regulatory approval;</a:t>
            </a:r>
            <a:endParaRPr lang="fr-FR" dirty="0" smtClean="0">
              <a:solidFill>
                <a:srgbClr val="0070C0"/>
              </a:solidFill>
            </a:endParaRPr>
          </a:p>
          <a:p>
            <a:pPr marL="514350" indent="-514350">
              <a:buFont typeface="+mj-lt"/>
              <a:buAutoNum type="alphaLcParenR"/>
            </a:pPr>
            <a:r>
              <a:rPr lang="en-GB" dirty="0" smtClean="0">
                <a:solidFill>
                  <a:srgbClr val="0070C0"/>
                </a:solidFill>
              </a:rPr>
              <a:t>provide training course and OJT for operators approval for PBN operations</a:t>
            </a:r>
          </a:p>
          <a:p>
            <a:pPr marL="0" indent="0">
              <a:buFont typeface="Arial" pitchFamily="34" charset="0"/>
              <a:buNone/>
            </a:pPr>
            <a:endParaRPr lang="en-GB" i="1" dirty="0" smtClean="0"/>
          </a:p>
          <a:p>
            <a:pPr marL="0" indent="0">
              <a:buFont typeface="Arial" pitchFamily="34" charset="0"/>
              <a:buNone/>
            </a:pPr>
            <a:r>
              <a:rPr lang="fr-FR" b="1" dirty="0" err="1" smtClean="0">
                <a:solidFill>
                  <a:srgbClr val="FF0000"/>
                </a:solidFill>
              </a:rPr>
              <a:t>charged</a:t>
            </a:r>
            <a:r>
              <a:rPr lang="fr-FR" b="1" dirty="0" smtClean="0">
                <a:solidFill>
                  <a:srgbClr val="FF0000"/>
                </a:solidFill>
              </a:rPr>
              <a:t> as per a </a:t>
            </a:r>
            <a:r>
              <a:rPr lang="fr-FR" b="1" dirty="0" err="1" smtClean="0">
                <a:solidFill>
                  <a:srgbClr val="FF0000"/>
                </a:solidFill>
              </a:rPr>
              <a:t>fee</a:t>
            </a:r>
            <a:r>
              <a:rPr lang="fr-FR" b="1" dirty="0" smtClean="0">
                <a:solidFill>
                  <a:srgbClr val="FF0000"/>
                </a:solidFill>
              </a:rPr>
              <a:t> </a:t>
            </a:r>
            <a:r>
              <a:rPr lang="fr-FR" b="1" dirty="0" err="1" smtClean="0">
                <a:solidFill>
                  <a:srgbClr val="FF0000"/>
                </a:solidFill>
              </a:rPr>
              <a:t>schedule</a:t>
            </a:r>
            <a:r>
              <a:rPr lang="fr-FR" b="1" dirty="0" smtClean="0">
                <a:solidFill>
                  <a:srgbClr val="FF0000"/>
                </a:solidFill>
              </a:rPr>
              <a:t> in accordance </a:t>
            </a:r>
            <a:r>
              <a:rPr lang="fr-FR" b="1" dirty="0" err="1" smtClean="0">
                <a:solidFill>
                  <a:srgbClr val="FF0000"/>
                </a:solidFill>
              </a:rPr>
              <a:t>with</a:t>
            </a:r>
            <a:r>
              <a:rPr lang="fr-FR" b="1" dirty="0" smtClean="0">
                <a:solidFill>
                  <a:srgbClr val="FF0000"/>
                </a:solidFill>
              </a:rPr>
              <a:t> ICAO Policy</a:t>
            </a:r>
          </a:p>
          <a:p>
            <a:pPr marL="514350" indent="-514350">
              <a:buFont typeface="+mj-lt"/>
              <a:buAutoNum type="alphaLcParenR" startAt="6"/>
            </a:pPr>
            <a:r>
              <a:rPr lang="en-GB" dirty="0" smtClean="0">
                <a:solidFill>
                  <a:srgbClr val="FF0000"/>
                </a:solidFill>
              </a:rPr>
              <a:t>assist State for PBN Plan implementation through operational assessment, business case,  and activity planning for PBN Implementation</a:t>
            </a:r>
            <a:endParaRPr lang="fr-FR" dirty="0" smtClean="0">
              <a:solidFill>
                <a:srgbClr val="FF0000"/>
              </a:solidFill>
            </a:endParaRPr>
          </a:p>
          <a:p>
            <a:pPr marL="514350" indent="-514350">
              <a:buFont typeface="+mj-lt"/>
              <a:buAutoNum type="alphaLcParenR" startAt="6"/>
            </a:pPr>
            <a:r>
              <a:rPr lang="en-GB" dirty="0" smtClean="0">
                <a:solidFill>
                  <a:srgbClr val="FF0000"/>
                </a:solidFill>
              </a:rPr>
              <a:t>assist State in developing PBN-related regulations</a:t>
            </a:r>
            <a:endParaRPr lang="fr-FR" dirty="0" smtClean="0">
              <a:solidFill>
                <a:srgbClr val="FF0000"/>
              </a:solidFill>
            </a:endParaRPr>
          </a:p>
          <a:p>
            <a:pPr marL="514350" indent="-514350">
              <a:buFont typeface="+mj-lt"/>
              <a:buAutoNum type="alphaLcParenR" startAt="6"/>
            </a:pPr>
            <a:r>
              <a:rPr lang="en-GB" dirty="0" smtClean="0">
                <a:solidFill>
                  <a:srgbClr val="FF0000"/>
                </a:solidFill>
              </a:rPr>
              <a:t>develop procedures implementation for States that have no procedure design capability;</a:t>
            </a:r>
            <a:endParaRPr lang="fr-FR" dirty="0" smtClean="0">
              <a:solidFill>
                <a:srgbClr val="FF0000"/>
              </a:solidFill>
            </a:endParaRPr>
          </a:p>
          <a:p>
            <a:pPr marL="514350" indent="-514350">
              <a:buFont typeface="+mj-lt"/>
              <a:buAutoNum type="alphaLcParenR" startAt="6"/>
            </a:pPr>
            <a:r>
              <a:rPr lang="en-GB" dirty="0" smtClean="0">
                <a:solidFill>
                  <a:srgbClr val="FF0000"/>
                </a:solidFill>
              </a:rPr>
              <a:t>assist State with data origination</a:t>
            </a:r>
            <a:endParaRPr lang="fr-FR" dirty="0" smtClean="0">
              <a:solidFill>
                <a:srgbClr val="FF0000"/>
              </a:solidFill>
            </a:endParaRPr>
          </a:p>
          <a:p>
            <a:pPr marL="514350" indent="-514350">
              <a:buFont typeface="+mj-lt"/>
              <a:buAutoNum type="alphaLcParenR" startAt="6"/>
            </a:pPr>
            <a:r>
              <a:rPr lang="en-GB" dirty="0" smtClean="0">
                <a:solidFill>
                  <a:srgbClr val="FF0000"/>
                </a:solidFill>
              </a:rPr>
              <a:t>assist State with ground and flight validation;</a:t>
            </a:r>
            <a:endParaRPr lang="fr-FR" dirty="0" smtClean="0">
              <a:solidFill>
                <a:srgbClr val="FF0000"/>
              </a:solidFill>
            </a:endParaRPr>
          </a:p>
          <a:p>
            <a:pPr marL="514350" indent="-514350">
              <a:buFont typeface="+mj-lt"/>
              <a:buAutoNum type="alphaLcParenR" startAt="6"/>
            </a:pPr>
            <a:r>
              <a:rPr lang="en-GB" dirty="0" smtClean="0">
                <a:solidFill>
                  <a:srgbClr val="FF0000"/>
                </a:solidFill>
              </a:rPr>
              <a:t>assist State in operators approval for PBN operations</a:t>
            </a:r>
            <a:endParaRPr lang="fr-FR" dirty="0" smtClean="0">
              <a:solidFill>
                <a:srgbClr val="FF0000"/>
              </a:solidFill>
            </a:endParaRPr>
          </a:p>
          <a:p>
            <a:pPr marL="514350" indent="-514350">
              <a:buFont typeface="+mj-lt"/>
              <a:buAutoNum type="alphaLcParenR" startAt="6"/>
            </a:pPr>
            <a:r>
              <a:rPr lang="en-GB" dirty="0" smtClean="0">
                <a:solidFill>
                  <a:srgbClr val="FF0000"/>
                </a:solidFill>
              </a:rPr>
              <a:t>provide training course and OJT  for ATC/ATM and operators about PBN flight procedures operations </a:t>
            </a:r>
            <a:endParaRPr lang="fr-FR" dirty="0" smtClean="0">
              <a:solidFill>
                <a:srgbClr val="FF0000"/>
              </a:solidFill>
            </a:endParaRPr>
          </a:p>
          <a:p>
            <a:pPr marL="514350" indent="-514350">
              <a:buFont typeface="+mj-lt"/>
              <a:buAutoNum type="alphaLcParenR" startAt="6"/>
            </a:pPr>
            <a:r>
              <a:rPr lang="en-GB" dirty="0" smtClean="0">
                <a:solidFill>
                  <a:srgbClr val="FF0000"/>
                </a:solidFill>
              </a:rPr>
              <a:t>provide State with any other associated assistance as required.</a:t>
            </a:r>
            <a:endParaRPr lang="fr-FR" dirty="0" smtClean="0">
              <a:solidFill>
                <a:srgbClr val="FF0000"/>
              </a:solidFill>
            </a:endParaRPr>
          </a:p>
          <a:p>
            <a:endParaRPr lang="en-GB" dirty="0"/>
          </a:p>
        </p:txBody>
      </p:sp>
      <p:sp>
        <p:nvSpPr>
          <p:cNvPr id="5" name="ZoneTexte 4"/>
          <p:cNvSpPr txBox="1"/>
          <p:nvPr/>
        </p:nvSpPr>
        <p:spPr>
          <a:xfrm>
            <a:off x="0" y="122262"/>
            <a:ext cx="9142884" cy="616188"/>
          </a:xfrm>
          <a:prstGeom prst="rect">
            <a:avLst/>
          </a:prstGeom>
          <a:noFill/>
        </p:spPr>
        <p:txBody>
          <a:bodyPr wrap="square" rtlCol="0">
            <a:noAutofit/>
          </a:bodyPr>
          <a:lstStyle/>
          <a:p>
            <a:pPr algn="r"/>
            <a:r>
              <a:rPr lang="en-US" sz="2400" dirty="0" smtClean="0">
                <a:solidFill>
                  <a:srgbClr val="0070C0"/>
                </a:solidFill>
              </a:rPr>
              <a:t>Status and Activities</a:t>
            </a:r>
            <a:endParaRPr lang="fr-FR" sz="2400" b="1" dirty="0">
              <a:solidFill>
                <a:srgbClr val="0070C0"/>
              </a:solidFill>
            </a:endParaRPr>
          </a:p>
        </p:txBody>
      </p:sp>
    </p:spTree>
    <p:extLst>
      <p:ext uri="{BB962C8B-B14F-4D97-AF65-F5344CB8AC3E}">
        <p14:creationId xmlns:p14="http://schemas.microsoft.com/office/powerpoint/2010/main" val="26658799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17</a:t>
            </a:fld>
            <a:endParaRPr lang="en-CA"/>
          </a:p>
        </p:txBody>
      </p:sp>
      <p:sp>
        <p:nvSpPr>
          <p:cNvPr id="7"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6" name="ZoneTexte 5"/>
          <p:cNvSpPr txBox="1"/>
          <p:nvPr/>
        </p:nvSpPr>
        <p:spPr>
          <a:xfrm>
            <a:off x="0" y="122262"/>
            <a:ext cx="9142884" cy="616188"/>
          </a:xfrm>
          <a:prstGeom prst="rect">
            <a:avLst/>
          </a:prstGeom>
          <a:noFill/>
        </p:spPr>
        <p:txBody>
          <a:bodyPr wrap="square" rtlCol="0">
            <a:noAutofit/>
          </a:bodyPr>
          <a:lstStyle/>
          <a:p>
            <a:pPr algn="r"/>
            <a:r>
              <a:rPr lang="en-US" sz="2400" dirty="0" smtClean="0">
                <a:solidFill>
                  <a:srgbClr val="0070C0"/>
                </a:solidFill>
              </a:rPr>
              <a:t>Activities Organization</a:t>
            </a:r>
            <a:endParaRPr lang="fr-FR" sz="2400" b="1" dirty="0">
              <a:solidFill>
                <a:srgbClr val="0070C0"/>
              </a:solidFill>
            </a:endParaRPr>
          </a:p>
        </p:txBody>
      </p:sp>
      <p:sp>
        <p:nvSpPr>
          <p:cNvPr id="9"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en-GB" sz="2000" dirty="0" smtClean="0">
                <a:solidFill>
                  <a:srgbClr val="002060"/>
                </a:solidFill>
              </a:rPr>
              <a:t>Workshop/Seminar:</a:t>
            </a:r>
          </a:p>
          <a:p>
            <a:pPr marL="685800" lvl="1">
              <a:buFont typeface="Courier New" pitchFamily="49" charset="0"/>
              <a:buChar char="o"/>
            </a:pPr>
            <a:r>
              <a:rPr lang="en-GB" sz="1600" dirty="0" smtClean="0">
                <a:solidFill>
                  <a:srgbClr val="0070C0"/>
                </a:solidFill>
              </a:rPr>
              <a:t>Flight procedures programme objectives</a:t>
            </a:r>
          </a:p>
          <a:p>
            <a:pPr marL="685800" lvl="1">
              <a:buFont typeface="Courier New" pitchFamily="49" charset="0"/>
              <a:buChar char="o"/>
            </a:pPr>
            <a:r>
              <a:rPr lang="en-GB" sz="1600" dirty="0" smtClean="0">
                <a:solidFill>
                  <a:srgbClr val="0070C0"/>
                </a:solidFill>
              </a:rPr>
              <a:t>Support and training activities in details</a:t>
            </a:r>
          </a:p>
          <a:p>
            <a:pPr marL="685800" lvl="1">
              <a:buFont typeface="Courier New" pitchFamily="49" charset="0"/>
              <a:buChar char="o"/>
            </a:pPr>
            <a:endParaRPr lang="en-GB" sz="1600" dirty="0" smtClean="0">
              <a:solidFill>
                <a:srgbClr val="7030A0"/>
              </a:solidFill>
            </a:endParaRPr>
          </a:p>
          <a:p>
            <a:pPr marL="285750">
              <a:buFont typeface="Arial" pitchFamily="34" charset="0"/>
              <a:buChar char="•"/>
            </a:pPr>
            <a:r>
              <a:rPr lang="en-GB" sz="2000" dirty="0" smtClean="0">
                <a:solidFill>
                  <a:srgbClr val="002060"/>
                </a:solidFill>
              </a:rPr>
              <a:t>Training session in each domain of PBN procedure design:</a:t>
            </a:r>
          </a:p>
          <a:p>
            <a:pPr marL="685800" lvl="1">
              <a:buFont typeface="Courier New" pitchFamily="49" charset="0"/>
              <a:buChar char="o"/>
            </a:pPr>
            <a:r>
              <a:rPr lang="en-GB" sz="1600" dirty="0" smtClean="0">
                <a:solidFill>
                  <a:srgbClr val="0070C0"/>
                </a:solidFill>
              </a:rPr>
              <a:t>Training contents approved by ICAO Air Navigation Bureau and regulatory authorities</a:t>
            </a:r>
          </a:p>
          <a:p>
            <a:pPr marL="685800" lvl="1">
              <a:buFont typeface="Courier New" pitchFamily="49" charset="0"/>
              <a:buChar char="o"/>
            </a:pPr>
            <a:r>
              <a:rPr lang="en-GB" sz="1600" dirty="0" smtClean="0">
                <a:solidFill>
                  <a:srgbClr val="0070C0"/>
                </a:solidFill>
              </a:rPr>
              <a:t>Trainee qualification to be approved by regulatory authorities</a:t>
            </a:r>
          </a:p>
          <a:p>
            <a:pPr marL="685800" lvl="1">
              <a:buFont typeface="Courier New" pitchFamily="49" charset="0"/>
              <a:buChar char="o"/>
            </a:pPr>
            <a:endParaRPr lang="en-GB" sz="1600" dirty="0" smtClean="0">
              <a:solidFill>
                <a:srgbClr val="7030A0"/>
              </a:solidFill>
            </a:endParaRPr>
          </a:p>
          <a:p>
            <a:pPr marL="285750">
              <a:buFont typeface="Arial" pitchFamily="34" charset="0"/>
              <a:buChar char="•"/>
            </a:pPr>
            <a:r>
              <a:rPr lang="en-GB" sz="2000" dirty="0" smtClean="0">
                <a:solidFill>
                  <a:srgbClr val="002060"/>
                </a:solidFill>
              </a:rPr>
              <a:t>Assistance:</a:t>
            </a:r>
          </a:p>
          <a:p>
            <a:pPr marL="685800" lvl="1">
              <a:buFont typeface="Courier New" pitchFamily="49" charset="0"/>
              <a:buChar char="o"/>
            </a:pPr>
            <a:r>
              <a:rPr lang="en-GB" sz="1600" dirty="0" smtClean="0">
                <a:solidFill>
                  <a:srgbClr val="0070C0"/>
                </a:solidFill>
              </a:rPr>
              <a:t>Provide additional information for PBN procedure design</a:t>
            </a:r>
          </a:p>
          <a:p>
            <a:pPr marL="685800" lvl="1">
              <a:buFont typeface="Courier New" pitchFamily="49" charset="0"/>
              <a:buChar char="o"/>
            </a:pPr>
            <a:r>
              <a:rPr lang="en-GB" sz="1600" dirty="0" smtClean="0">
                <a:solidFill>
                  <a:srgbClr val="0070C0"/>
                </a:solidFill>
              </a:rPr>
              <a:t>Process to be approved by regulatory authorities</a:t>
            </a:r>
          </a:p>
          <a:p>
            <a:pPr marL="685800" lvl="1">
              <a:buFont typeface="Arial" pitchFamily="34" charset="0"/>
              <a:buChar char="•"/>
            </a:pPr>
            <a:endParaRPr lang="en-GB" sz="1600" dirty="0" smtClean="0">
              <a:solidFill>
                <a:srgbClr val="0070C0"/>
              </a:solidFill>
            </a:endParaRPr>
          </a:p>
          <a:p>
            <a:pPr marL="285750">
              <a:buFont typeface="Arial" pitchFamily="34" charset="0"/>
              <a:buChar char="•"/>
            </a:pPr>
            <a:r>
              <a:rPr lang="en-GB" sz="2000" dirty="0" smtClean="0">
                <a:solidFill>
                  <a:srgbClr val="002060"/>
                </a:solidFill>
              </a:rPr>
              <a:t>Support action:</a:t>
            </a:r>
          </a:p>
          <a:p>
            <a:pPr marL="685800" lvl="1">
              <a:buFont typeface="Courier New" pitchFamily="49" charset="0"/>
              <a:buChar char="o"/>
            </a:pPr>
            <a:r>
              <a:rPr lang="en-GB" sz="1600" dirty="0" smtClean="0">
                <a:solidFill>
                  <a:srgbClr val="0070C0"/>
                </a:solidFill>
              </a:rPr>
              <a:t>Flight procedures design and related activities</a:t>
            </a:r>
          </a:p>
          <a:p>
            <a:pPr marL="685800" lvl="1">
              <a:buFont typeface="Courier New" pitchFamily="49" charset="0"/>
              <a:buChar char="o"/>
            </a:pPr>
            <a:r>
              <a:rPr lang="en-GB" sz="1600" dirty="0" smtClean="0">
                <a:solidFill>
                  <a:srgbClr val="0070C0"/>
                </a:solidFill>
              </a:rPr>
              <a:t>Process to be approved by regulatory authorities</a:t>
            </a:r>
          </a:p>
          <a:p>
            <a:pPr marL="285750">
              <a:buFont typeface="Arial" pitchFamily="34" charset="0"/>
              <a:buChar char="•"/>
            </a:pPr>
            <a:endParaRPr lang="en-GB" sz="2000" dirty="0"/>
          </a:p>
          <a:p>
            <a:pPr marL="285750">
              <a:buFont typeface="Arial" pitchFamily="34" charset="0"/>
              <a:buChar char="•"/>
            </a:pPr>
            <a:endParaRPr lang="en-GB" sz="2000" dirty="0"/>
          </a:p>
          <a:p>
            <a:pPr marL="633413" indent="-254000">
              <a:buFont typeface="Courier New" pitchFamily="49" charset="0"/>
              <a:buChar char="o"/>
            </a:pPr>
            <a:endParaRPr lang="en-GB" sz="1600" dirty="0" smtClean="0"/>
          </a:p>
        </p:txBody>
      </p:sp>
    </p:spTree>
    <p:extLst>
      <p:ext uri="{BB962C8B-B14F-4D97-AF65-F5344CB8AC3E}">
        <p14:creationId xmlns:p14="http://schemas.microsoft.com/office/powerpoint/2010/main" val="4257647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18</a:t>
            </a:fld>
            <a:endParaRPr lang="en-CA"/>
          </a:p>
        </p:txBody>
      </p:sp>
      <p:sp>
        <p:nvSpPr>
          <p:cNvPr id="7"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6" name="ZoneTexte 5"/>
          <p:cNvSpPr txBox="1"/>
          <p:nvPr/>
        </p:nvSpPr>
        <p:spPr>
          <a:xfrm>
            <a:off x="0" y="122262"/>
            <a:ext cx="9142884" cy="616188"/>
          </a:xfrm>
          <a:prstGeom prst="rect">
            <a:avLst/>
          </a:prstGeom>
          <a:noFill/>
        </p:spPr>
        <p:txBody>
          <a:bodyPr wrap="square" rtlCol="0">
            <a:noAutofit/>
          </a:bodyPr>
          <a:lstStyle/>
          <a:p>
            <a:pPr algn="r"/>
            <a:r>
              <a:rPr lang="en-US" sz="2400" dirty="0" smtClean="0">
                <a:solidFill>
                  <a:srgbClr val="0070C0"/>
                </a:solidFill>
              </a:rPr>
              <a:t>ICAO Documentation</a:t>
            </a:r>
          </a:p>
        </p:txBody>
      </p:sp>
      <p:sp>
        <p:nvSpPr>
          <p:cNvPr id="9"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en-GB" sz="2000" dirty="0" smtClean="0">
                <a:solidFill>
                  <a:srgbClr val="002060"/>
                </a:solidFill>
              </a:rPr>
              <a:t>All </a:t>
            </a:r>
            <a:r>
              <a:rPr lang="en-GB" sz="2000" dirty="0">
                <a:solidFill>
                  <a:srgbClr val="002060"/>
                </a:solidFill>
              </a:rPr>
              <a:t>activities are determined in reference to ICAO regulations and PBN documents</a:t>
            </a:r>
          </a:p>
          <a:p>
            <a:pPr marL="633413" lvl="1" indent="-254000">
              <a:buFont typeface="Courier New" pitchFamily="49" charset="0"/>
              <a:buChar char="o"/>
            </a:pPr>
            <a:r>
              <a:rPr lang="fr-FR" sz="1600" b="1" dirty="0">
                <a:solidFill>
                  <a:srgbClr val="0070C0"/>
                </a:solidFill>
              </a:rPr>
              <a:t>Doc 8168</a:t>
            </a:r>
            <a:r>
              <a:rPr lang="fr-FR" sz="1600" dirty="0">
                <a:solidFill>
                  <a:srgbClr val="0070C0"/>
                </a:solidFill>
              </a:rPr>
              <a:t> </a:t>
            </a:r>
            <a:r>
              <a:rPr lang="fr-FR" sz="1600" dirty="0" err="1">
                <a:solidFill>
                  <a:srgbClr val="0070C0"/>
                </a:solidFill>
              </a:rPr>
              <a:t>Aircraft</a:t>
            </a:r>
            <a:r>
              <a:rPr lang="fr-FR" sz="1600" dirty="0">
                <a:solidFill>
                  <a:srgbClr val="0070C0"/>
                </a:solidFill>
              </a:rPr>
              <a:t> Operations (</a:t>
            </a:r>
            <a:r>
              <a:rPr lang="fr-FR" sz="1600" i="1" dirty="0">
                <a:solidFill>
                  <a:srgbClr val="0070C0"/>
                </a:solidFill>
              </a:rPr>
              <a:t>vol 2, construction of flight </a:t>
            </a:r>
            <a:r>
              <a:rPr lang="fr-FR" sz="1600" i="1" dirty="0" err="1">
                <a:solidFill>
                  <a:srgbClr val="0070C0"/>
                </a:solidFill>
              </a:rPr>
              <a:t>procedure</a:t>
            </a:r>
            <a:r>
              <a:rPr lang="fr-FR" sz="1600" dirty="0">
                <a:solidFill>
                  <a:srgbClr val="0070C0"/>
                </a:solidFill>
              </a:rPr>
              <a:t>)</a:t>
            </a:r>
          </a:p>
          <a:p>
            <a:pPr marL="633413" lvl="1" indent="-254000">
              <a:buFont typeface="Courier New" pitchFamily="49" charset="0"/>
              <a:buChar char="o"/>
            </a:pPr>
            <a:r>
              <a:rPr lang="fr-FR" sz="1600" b="1" dirty="0">
                <a:solidFill>
                  <a:srgbClr val="0070C0"/>
                </a:solidFill>
              </a:rPr>
              <a:t>Doc 9613 </a:t>
            </a:r>
            <a:r>
              <a:rPr lang="fr-FR" sz="1600" dirty="0">
                <a:solidFill>
                  <a:srgbClr val="0070C0"/>
                </a:solidFill>
              </a:rPr>
              <a:t>PBN </a:t>
            </a:r>
            <a:r>
              <a:rPr lang="fr-FR" sz="1600" dirty="0" err="1">
                <a:solidFill>
                  <a:srgbClr val="0070C0"/>
                </a:solidFill>
              </a:rPr>
              <a:t>Manual</a:t>
            </a:r>
            <a:endParaRPr lang="fr-FR" sz="1600" dirty="0">
              <a:solidFill>
                <a:srgbClr val="0070C0"/>
              </a:solidFill>
            </a:endParaRPr>
          </a:p>
          <a:p>
            <a:pPr marL="633413" lvl="1" indent="-254000">
              <a:buFont typeface="Courier New" pitchFamily="49" charset="0"/>
              <a:buChar char="o"/>
            </a:pPr>
            <a:r>
              <a:rPr lang="fr-FR" sz="1600" b="1" dirty="0">
                <a:solidFill>
                  <a:srgbClr val="0070C0"/>
                </a:solidFill>
              </a:rPr>
              <a:t>Doc 9674</a:t>
            </a:r>
            <a:r>
              <a:rPr lang="fr-FR" sz="1600" dirty="0">
                <a:solidFill>
                  <a:srgbClr val="0070C0"/>
                </a:solidFill>
              </a:rPr>
              <a:t> World </a:t>
            </a:r>
            <a:r>
              <a:rPr lang="fr-FR" sz="1600" dirty="0" err="1">
                <a:solidFill>
                  <a:srgbClr val="0070C0"/>
                </a:solidFill>
              </a:rPr>
              <a:t>Geodetic</a:t>
            </a:r>
            <a:r>
              <a:rPr lang="fr-FR" sz="1600" dirty="0">
                <a:solidFill>
                  <a:srgbClr val="0070C0"/>
                </a:solidFill>
              </a:rPr>
              <a:t> System </a:t>
            </a:r>
            <a:r>
              <a:rPr lang="fr-FR" sz="1600" dirty="0" err="1">
                <a:solidFill>
                  <a:srgbClr val="0070C0"/>
                </a:solidFill>
              </a:rPr>
              <a:t>Manual</a:t>
            </a:r>
            <a:endParaRPr lang="en-GB" sz="1600" dirty="0">
              <a:solidFill>
                <a:srgbClr val="0070C0"/>
              </a:solidFill>
            </a:endParaRPr>
          </a:p>
          <a:p>
            <a:pPr marL="633413" lvl="1" indent="-254000">
              <a:buFont typeface="Courier New" pitchFamily="49" charset="0"/>
              <a:buChar char="o"/>
            </a:pPr>
            <a:r>
              <a:rPr lang="fr-FR" sz="1600" b="1" dirty="0">
                <a:solidFill>
                  <a:srgbClr val="0070C0"/>
                </a:solidFill>
              </a:rPr>
              <a:t>Doc 9859 </a:t>
            </a:r>
            <a:r>
              <a:rPr lang="fr-FR" sz="1600" dirty="0" err="1">
                <a:solidFill>
                  <a:srgbClr val="0070C0"/>
                </a:solidFill>
              </a:rPr>
              <a:t>Safety</a:t>
            </a:r>
            <a:r>
              <a:rPr lang="fr-FR" sz="1600" dirty="0">
                <a:solidFill>
                  <a:srgbClr val="0070C0"/>
                </a:solidFill>
              </a:rPr>
              <a:t> Management </a:t>
            </a:r>
            <a:r>
              <a:rPr lang="fr-FR" sz="1600" dirty="0" err="1">
                <a:solidFill>
                  <a:srgbClr val="0070C0"/>
                </a:solidFill>
              </a:rPr>
              <a:t>Manual</a:t>
            </a:r>
            <a:endParaRPr lang="fr-FR" sz="1600" dirty="0">
              <a:solidFill>
                <a:srgbClr val="0070C0"/>
              </a:solidFill>
            </a:endParaRPr>
          </a:p>
          <a:p>
            <a:pPr marL="633413" lvl="1" indent="-254000">
              <a:buFont typeface="Courier New" pitchFamily="49" charset="0"/>
              <a:buChar char="o"/>
            </a:pPr>
            <a:r>
              <a:rPr lang="en-GB" sz="1600" b="1" dirty="0" smtClean="0">
                <a:solidFill>
                  <a:srgbClr val="0070C0"/>
                </a:solidFill>
              </a:rPr>
              <a:t>Doc </a:t>
            </a:r>
            <a:r>
              <a:rPr lang="en-GB" sz="1600" b="1" dirty="0">
                <a:solidFill>
                  <a:srgbClr val="0070C0"/>
                </a:solidFill>
              </a:rPr>
              <a:t>9881 </a:t>
            </a:r>
            <a:r>
              <a:rPr lang="en-GB" sz="1600" dirty="0">
                <a:solidFill>
                  <a:srgbClr val="0070C0"/>
                </a:solidFill>
              </a:rPr>
              <a:t>Guidelines for Electronic Terrain, Obstacle and Aerodrome Mapping Information</a:t>
            </a:r>
          </a:p>
          <a:p>
            <a:pPr marL="633413" lvl="1" indent="-254000">
              <a:buFont typeface="Courier New" pitchFamily="49" charset="0"/>
              <a:buChar char="o"/>
            </a:pPr>
            <a:r>
              <a:rPr lang="en-GB" sz="1600" b="1" dirty="0">
                <a:solidFill>
                  <a:srgbClr val="0070C0"/>
                </a:solidFill>
              </a:rPr>
              <a:t>Doc 9905 </a:t>
            </a:r>
            <a:r>
              <a:rPr lang="en-GB" sz="1600" dirty="0">
                <a:solidFill>
                  <a:srgbClr val="0070C0"/>
                </a:solidFill>
              </a:rPr>
              <a:t>Manual for RNP-AR procedure design</a:t>
            </a:r>
          </a:p>
          <a:p>
            <a:pPr marL="633413" lvl="1" indent="-254000">
              <a:buFont typeface="Courier New" pitchFamily="49" charset="0"/>
              <a:buChar char="o"/>
            </a:pPr>
            <a:r>
              <a:rPr lang="en-GB" sz="1600" b="1" dirty="0" smtClean="0">
                <a:solidFill>
                  <a:srgbClr val="0070C0"/>
                </a:solidFill>
              </a:rPr>
              <a:t>Doc 9906 </a:t>
            </a:r>
            <a:r>
              <a:rPr lang="en-GB" sz="1600" dirty="0" smtClean="0">
                <a:solidFill>
                  <a:srgbClr val="0070C0"/>
                </a:solidFill>
              </a:rPr>
              <a:t>Quality </a:t>
            </a:r>
            <a:r>
              <a:rPr lang="en-GB" sz="1600" dirty="0">
                <a:solidFill>
                  <a:srgbClr val="0070C0"/>
                </a:solidFill>
              </a:rPr>
              <a:t>Assurance Manual for Flight Procedure </a:t>
            </a:r>
            <a:r>
              <a:rPr lang="en-GB" sz="1600" dirty="0" smtClean="0">
                <a:solidFill>
                  <a:srgbClr val="0070C0"/>
                </a:solidFill>
              </a:rPr>
              <a:t>Design (</a:t>
            </a:r>
            <a:r>
              <a:rPr lang="en-GB" sz="1600" i="1" dirty="0" smtClean="0">
                <a:solidFill>
                  <a:srgbClr val="0070C0"/>
                </a:solidFill>
              </a:rPr>
              <a:t>quality assurance system, procedure designer training, software validation, procedure design construction, procedure validation, pilot training and evaluation</a:t>
            </a:r>
            <a:r>
              <a:rPr lang="en-GB" sz="1600" dirty="0" smtClean="0">
                <a:solidFill>
                  <a:srgbClr val="0070C0"/>
                </a:solidFill>
              </a:rPr>
              <a:t>)</a:t>
            </a:r>
          </a:p>
          <a:p>
            <a:pPr marL="633413" lvl="1" indent="-254000">
              <a:buFont typeface="Courier New" pitchFamily="49" charset="0"/>
              <a:buChar char="o"/>
            </a:pPr>
            <a:r>
              <a:rPr lang="fr-FR" sz="1600" b="1" dirty="0">
                <a:solidFill>
                  <a:srgbClr val="0070C0"/>
                </a:solidFill>
              </a:rPr>
              <a:t>Doc 9931 </a:t>
            </a:r>
            <a:r>
              <a:rPr lang="en-GB" sz="1600" dirty="0" smtClean="0">
                <a:solidFill>
                  <a:srgbClr val="0070C0"/>
                </a:solidFill>
              </a:rPr>
              <a:t>Continuous</a:t>
            </a:r>
            <a:r>
              <a:rPr lang="fr-FR" sz="1600" dirty="0" smtClean="0">
                <a:solidFill>
                  <a:srgbClr val="0070C0"/>
                </a:solidFill>
              </a:rPr>
              <a:t> </a:t>
            </a:r>
            <a:r>
              <a:rPr lang="fr-FR" sz="1600" dirty="0" err="1">
                <a:solidFill>
                  <a:srgbClr val="0070C0"/>
                </a:solidFill>
              </a:rPr>
              <a:t>Descent</a:t>
            </a:r>
            <a:r>
              <a:rPr lang="fr-FR" sz="1600" dirty="0">
                <a:solidFill>
                  <a:srgbClr val="0070C0"/>
                </a:solidFill>
              </a:rPr>
              <a:t> Operations </a:t>
            </a:r>
            <a:r>
              <a:rPr lang="fr-FR" sz="1600" dirty="0" err="1">
                <a:solidFill>
                  <a:srgbClr val="0070C0"/>
                </a:solidFill>
              </a:rPr>
              <a:t>Manual</a:t>
            </a:r>
            <a:endParaRPr lang="fr-FR" sz="1600" dirty="0">
              <a:solidFill>
                <a:srgbClr val="0070C0"/>
              </a:solidFill>
            </a:endParaRPr>
          </a:p>
          <a:p>
            <a:pPr marL="633413" lvl="1" indent="-254000">
              <a:buFont typeface="Courier New" pitchFamily="49" charset="0"/>
              <a:buChar char="o"/>
            </a:pPr>
            <a:r>
              <a:rPr lang="fr-FR" sz="1600" b="1" dirty="0" smtClean="0">
                <a:solidFill>
                  <a:srgbClr val="0070C0"/>
                </a:solidFill>
              </a:rPr>
              <a:t>Doc 9992 </a:t>
            </a:r>
            <a:r>
              <a:rPr lang="fr-FR" sz="1600" dirty="0" err="1" smtClean="0">
                <a:solidFill>
                  <a:srgbClr val="0070C0"/>
                </a:solidFill>
              </a:rPr>
              <a:t>Manual</a:t>
            </a:r>
            <a:r>
              <a:rPr lang="fr-FR" sz="1600" dirty="0" smtClean="0">
                <a:solidFill>
                  <a:srgbClr val="0070C0"/>
                </a:solidFill>
              </a:rPr>
              <a:t> on Use of PBN in </a:t>
            </a:r>
            <a:r>
              <a:rPr lang="fr-FR" sz="1600" dirty="0" err="1" smtClean="0">
                <a:solidFill>
                  <a:srgbClr val="0070C0"/>
                </a:solidFill>
              </a:rPr>
              <a:t>Airspace</a:t>
            </a:r>
            <a:r>
              <a:rPr lang="fr-FR" sz="1600" dirty="0" smtClean="0">
                <a:solidFill>
                  <a:srgbClr val="0070C0"/>
                </a:solidFill>
              </a:rPr>
              <a:t> Design</a:t>
            </a:r>
          </a:p>
          <a:p>
            <a:pPr marL="633413" lvl="1" indent="-254000">
              <a:buFont typeface="Courier New" pitchFamily="49" charset="0"/>
              <a:buChar char="o"/>
            </a:pPr>
            <a:r>
              <a:rPr lang="fr-FR" sz="1600" b="1" dirty="0" smtClean="0">
                <a:solidFill>
                  <a:srgbClr val="0070C0"/>
                </a:solidFill>
              </a:rPr>
              <a:t>Doc 9993 </a:t>
            </a:r>
            <a:r>
              <a:rPr lang="fr-FR" sz="1600" dirty="0" err="1" smtClean="0">
                <a:solidFill>
                  <a:srgbClr val="0070C0"/>
                </a:solidFill>
              </a:rPr>
              <a:t>Continuous</a:t>
            </a:r>
            <a:r>
              <a:rPr lang="fr-FR" sz="1600" dirty="0" smtClean="0">
                <a:solidFill>
                  <a:srgbClr val="0070C0"/>
                </a:solidFill>
              </a:rPr>
              <a:t> </a:t>
            </a:r>
            <a:r>
              <a:rPr lang="fr-FR" sz="1600" dirty="0" err="1" smtClean="0">
                <a:solidFill>
                  <a:srgbClr val="0070C0"/>
                </a:solidFill>
              </a:rPr>
              <a:t>Climb</a:t>
            </a:r>
            <a:r>
              <a:rPr lang="fr-FR" sz="1600" dirty="0" smtClean="0">
                <a:solidFill>
                  <a:srgbClr val="0070C0"/>
                </a:solidFill>
              </a:rPr>
              <a:t> </a:t>
            </a:r>
            <a:r>
              <a:rPr lang="fr-FR" sz="1600" dirty="0" err="1" smtClean="0">
                <a:solidFill>
                  <a:srgbClr val="0070C0"/>
                </a:solidFill>
              </a:rPr>
              <a:t>operations</a:t>
            </a:r>
            <a:r>
              <a:rPr lang="fr-FR" sz="1600" dirty="0" smtClean="0">
                <a:solidFill>
                  <a:srgbClr val="0070C0"/>
                </a:solidFill>
              </a:rPr>
              <a:t> </a:t>
            </a:r>
            <a:r>
              <a:rPr lang="fr-FR" sz="1600" dirty="0" err="1" smtClean="0">
                <a:solidFill>
                  <a:srgbClr val="0070C0"/>
                </a:solidFill>
              </a:rPr>
              <a:t>Manual</a:t>
            </a:r>
            <a:endParaRPr lang="fr-FR" sz="1600" dirty="0" smtClean="0">
              <a:solidFill>
                <a:srgbClr val="0070C0"/>
              </a:solidFill>
            </a:endParaRPr>
          </a:p>
          <a:p>
            <a:pPr marL="633413" lvl="1" indent="-254000">
              <a:buFont typeface="Courier New" pitchFamily="49" charset="0"/>
              <a:buChar char="o"/>
            </a:pPr>
            <a:r>
              <a:rPr lang="fr-FR" sz="1600" b="1" dirty="0" smtClean="0">
                <a:solidFill>
                  <a:srgbClr val="0070C0"/>
                </a:solidFill>
              </a:rPr>
              <a:t>Doc 9997 </a:t>
            </a:r>
            <a:r>
              <a:rPr lang="fr-FR" sz="1600" dirty="0" smtClean="0">
                <a:solidFill>
                  <a:srgbClr val="0070C0"/>
                </a:solidFill>
              </a:rPr>
              <a:t>PBN </a:t>
            </a:r>
            <a:r>
              <a:rPr lang="fr-FR" sz="1600" dirty="0" err="1" smtClean="0">
                <a:solidFill>
                  <a:srgbClr val="0070C0"/>
                </a:solidFill>
              </a:rPr>
              <a:t>Operational</a:t>
            </a:r>
            <a:r>
              <a:rPr lang="fr-FR" sz="1600" dirty="0" smtClean="0">
                <a:solidFill>
                  <a:srgbClr val="0070C0"/>
                </a:solidFill>
              </a:rPr>
              <a:t> </a:t>
            </a:r>
            <a:r>
              <a:rPr lang="fr-FR" sz="1600" dirty="0" err="1" smtClean="0">
                <a:solidFill>
                  <a:srgbClr val="0070C0"/>
                </a:solidFill>
              </a:rPr>
              <a:t>Approval</a:t>
            </a:r>
            <a:r>
              <a:rPr lang="fr-FR" sz="1600" dirty="0" smtClean="0">
                <a:solidFill>
                  <a:srgbClr val="0070C0"/>
                </a:solidFill>
              </a:rPr>
              <a:t> </a:t>
            </a:r>
            <a:r>
              <a:rPr lang="fr-FR" sz="1600" dirty="0" err="1" smtClean="0">
                <a:solidFill>
                  <a:srgbClr val="0070C0"/>
                </a:solidFill>
              </a:rPr>
              <a:t>Manual</a:t>
            </a:r>
            <a:endParaRPr lang="fr-FR" sz="1600" dirty="0" smtClean="0">
              <a:solidFill>
                <a:srgbClr val="0070C0"/>
              </a:solidFill>
            </a:endParaRPr>
          </a:p>
        </p:txBody>
      </p:sp>
    </p:spTree>
    <p:extLst>
      <p:ext uri="{BB962C8B-B14F-4D97-AF65-F5344CB8AC3E}">
        <p14:creationId xmlns:p14="http://schemas.microsoft.com/office/powerpoint/2010/main" val="3611462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19</a:t>
            </a:fld>
            <a:endParaRPr lang="en-CA"/>
          </a:p>
        </p:txBody>
      </p:sp>
      <p:sp>
        <p:nvSpPr>
          <p:cNvPr id="5"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6" name="ZoneTexte 5"/>
          <p:cNvSpPr txBox="1"/>
          <p:nvPr/>
        </p:nvSpPr>
        <p:spPr>
          <a:xfrm>
            <a:off x="0" y="122262"/>
            <a:ext cx="9142884" cy="616188"/>
          </a:xfrm>
          <a:prstGeom prst="rect">
            <a:avLst/>
          </a:prstGeom>
          <a:noFill/>
        </p:spPr>
        <p:txBody>
          <a:bodyPr wrap="square" rtlCol="0">
            <a:noAutofit/>
          </a:bodyPr>
          <a:lstStyle/>
          <a:p>
            <a:pPr algn="r"/>
            <a:r>
              <a:rPr lang="en-US" sz="2400" dirty="0" smtClean="0">
                <a:solidFill>
                  <a:srgbClr val="0070C0"/>
                </a:solidFill>
              </a:rPr>
              <a:t>Starting Operations </a:t>
            </a:r>
          </a:p>
        </p:txBody>
      </p:sp>
      <p:sp>
        <p:nvSpPr>
          <p:cNvPr id="7"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endParaRPr lang="fr-FR" sz="2000" dirty="0" smtClean="0"/>
          </a:p>
          <a:p>
            <a:pPr marL="285750" indent="-285750">
              <a:buFont typeface="Arial" pitchFamily="34" charset="0"/>
              <a:buChar char="•"/>
            </a:pPr>
            <a:r>
              <a:rPr lang="fr-FR" sz="2000" dirty="0" smtClean="0">
                <a:solidFill>
                  <a:srgbClr val="002060"/>
                </a:solidFill>
              </a:rPr>
              <a:t>AFPP </a:t>
            </a:r>
            <a:r>
              <a:rPr lang="fr-FR" sz="2000" dirty="0" err="1" smtClean="0">
                <a:solidFill>
                  <a:srgbClr val="002060"/>
                </a:solidFill>
              </a:rPr>
              <a:t>was</a:t>
            </a:r>
            <a:r>
              <a:rPr lang="fr-FR" sz="2000" dirty="0" smtClean="0">
                <a:solidFill>
                  <a:srgbClr val="002060"/>
                </a:solidFill>
              </a:rPr>
              <a:t> </a:t>
            </a:r>
            <a:r>
              <a:rPr lang="fr-FR" sz="2000" dirty="0" err="1" smtClean="0">
                <a:solidFill>
                  <a:srgbClr val="002060"/>
                </a:solidFill>
              </a:rPr>
              <a:t>officially</a:t>
            </a:r>
            <a:r>
              <a:rPr lang="fr-FR" sz="2000" dirty="0" smtClean="0">
                <a:solidFill>
                  <a:srgbClr val="002060"/>
                </a:solidFill>
              </a:rPr>
              <a:t> </a:t>
            </a:r>
            <a:r>
              <a:rPr lang="fr-FR" sz="2000" dirty="0" err="1" smtClean="0">
                <a:solidFill>
                  <a:srgbClr val="002060"/>
                </a:solidFill>
              </a:rPr>
              <a:t>launched</a:t>
            </a:r>
            <a:r>
              <a:rPr lang="fr-FR" sz="2000" dirty="0" smtClean="0">
                <a:solidFill>
                  <a:srgbClr val="002060"/>
                </a:solidFill>
              </a:rPr>
              <a:t> on 27 May 2014, </a:t>
            </a:r>
            <a:r>
              <a:rPr lang="fr-FR" sz="2000" dirty="0" err="1" smtClean="0">
                <a:solidFill>
                  <a:srgbClr val="002060"/>
                </a:solidFill>
              </a:rPr>
              <a:t>during</a:t>
            </a:r>
            <a:r>
              <a:rPr lang="fr-FR" sz="2000" dirty="0" smtClean="0">
                <a:solidFill>
                  <a:srgbClr val="002060"/>
                </a:solidFill>
              </a:rPr>
              <a:t> the AFI Aviation </a:t>
            </a:r>
            <a:r>
              <a:rPr lang="fr-FR" sz="2000" dirty="0" err="1" smtClean="0">
                <a:solidFill>
                  <a:srgbClr val="002060"/>
                </a:solidFill>
              </a:rPr>
              <a:t>Safety</a:t>
            </a:r>
            <a:r>
              <a:rPr lang="fr-FR" sz="2000" dirty="0" smtClean="0">
                <a:solidFill>
                  <a:srgbClr val="002060"/>
                </a:solidFill>
              </a:rPr>
              <a:t> Symposium, Dakar, </a:t>
            </a:r>
            <a:r>
              <a:rPr lang="fr-FR" sz="2000" dirty="0" err="1" smtClean="0">
                <a:solidFill>
                  <a:srgbClr val="002060"/>
                </a:solidFill>
              </a:rPr>
              <a:t>Senegal</a:t>
            </a:r>
            <a:endParaRPr lang="fr-FR" sz="2000" dirty="0" smtClean="0">
              <a:solidFill>
                <a:srgbClr val="002060"/>
              </a:solidFill>
            </a:endParaRPr>
          </a:p>
          <a:p>
            <a:pPr marL="685800" lvl="1">
              <a:buFont typeface="Courier New" pitchFamily="49" charset="0"/>
              <a:buChar char="o"/>
            </a:pPr>
            <a:r>
              <a:rPr lang="fr-FR" sz="1800" dirty="0" smtClean="0">
                <a:solidFill>
                  <a:srgbClr val="0070C0"/>
                </a:solidFill>
              </a:rPr>
              <a:t>20 African States </a:t>
            </a:r>
            <a:r>
              <a:rPr lang="fr-FR" sz="1800" dirty="0" err="1" smtClean="0">
                <a:solidFill>
                  <a:srgbClr val="0070C0"/>
                </a:solidFill>
              </a:rPr>
              <a:t>signed</a:t>
            </a:r>
            <a:r>
              <a:rPr lang="fr-FR" sz="1800" dirty="0" smtClean="0">
                <a:solidFill>
                  <a:srgbClr val="0070C0"/>
                </a:solidFill>
              </a:rPr>
              <a:t> the Programme Document to </a:t>
            </a:r>
            <a:r>
              <a:rPr lang="fr-FR" sz="1800" dirty="0" err="1" smtClean="0">
                <a:solidFill>
                  <a:srgbClr val="0070C0"/>
                </a:solidFill>
              </a:rPr>
              <a:t>be</a:t>
            </a:r>
            <a:r>
              <a:rPr lang="fr-FR" sz="1800" dirty="0" smtClean="0">
                <a:solidFill>
                  <a:srgbClr val="0070C0"/>
                </a:solidFill>
              </a:rPr>
              <a:t> </a:t>
            </a:r>
            <a:r>
              <a:rPr lang="fr-FR" sz="1800" dirty="0" err="1" smtClean="0">
                <a:solidFill>
                  <a:srgbClr val="0070C0"/>
                </a:solidFill>
              </a:rPr>
              <a:t>Participating</a:t>
            </a:r>
            <a:r>
              <a:rPr lang="fr-FR" sz="1800" dirty="0" smtClean="0">
                <a:solidFill>
                  <a:srgbClr val="0070C0"/>
                </a:solidFill>
              </a:rPr>
              <a:t> State</a:t>
            </a:r>
          </a:p>
          <a:p>
            <a:pPr marL="685800" lvl="1">
              <a:buFont typeface="Courier New" pitchFamily="49" charset="0"/>
              <a:buChar char="o"/>
            </a:pPr>
            <a:r>
              <a:rPr lang="fr-FR" sz="1800" dirty="0" smtClean="0">
                <a:solidFill>
                  <a:srgbClr val="0070C0"/>
                </a:solidFill>
              </a:rPr>
              <a:t>19 States as Active </a:t>
            </a:r>
            <a:r>
              <a:rPr lang="fr-FR" sz="1800" dirty="0" err="1" smtClean="0">
                <a:solidFill>
                  <a:srgbClr val="0070C0"/>
                </a:solidFill>
              </a:rPr>
              <a:t>Participating</a:t>
            </a:r>
            <a:r>
              <a:rPr lang="fr-FR" sz="1800" dirty="0" smtClean="0">
                <a:solidFill>
                  <a:srgbClr val="0070C0"/>
                </a:solidFill>
              </a:rPr>
              <a:t> States (APS)</a:t>
            </a:r>
          </a:p>
          <a:p>
            <a:pPr marL="685800" lvl="1">
              <a:buFont typeface="Courier New" pitchFamily="49" charset="0"/>
              <a:buChar char="o"/>
            </a:pPr>
            <a:r>
              <a:rPr lang="fr-FR" sz="1800" dirty="0" smtClean="0">
                <a:solidFill>
                  <a:srgbClr val="0070C0"/>
                </a:solidFill>
              </a:rPr>
              <a:t>1 State as User State (US)</a:t>
            </a:r>
          </a:p>
          <a:p>
            <a:pPr marL="685800" lvl="1">
              <a:buFont typeface="Arial" pitchFamily="34" charset="0"/>
              <a:buChar char="•"/>
            </a:pPr>
            <a:endParaRPr lang="fr-FR" sz="1000" i="1" dirty="0" smtClean="0">
              <a:solidFill>
                <a:srgbClr val="0070C0"/>
              </a:solidFill>
            </a:endParaRPr>
          </a:p>
          <a:p>
            <a:pPr marL="685800" lvl="1">
              <a:buFont typeface="Arial" pitchFamily="34" charset="0"/>
              <a:buChar char="•"/>
            </a:pPr>
            <a:endParaRPr lang="fr-FR" sz="1000" i="1" dirty="0" smtClean="0">
              <a:solidFill>
                <a:srgbClr val="002060"/>
              </a:solidFill>
            </a:endParaRPr>
          </a:p>
          <a:p>
            <a:pPr marL="685800" lvl="1">
              <a:buFont typeface="Arial" pitchFamily="34" charset="0"/>
              <a:buChar char="•"/>
            </a:pPr>
            <a:endParaRPr lang="fr-FR" sz="1000" i="1" dirty="0" smtClean="0">
              <a:solidFill>
                <a:srgbClr val="002060"/>
              </a:solidFill>
            </a:endParaRPr>
          </a:p>
          <a:p>
            <a:pPr marL="685800" lvl="1">
              <a:buFont typeface="Arial" pitchFamily="34" charset="0"/>
              <a:buChar char="•"/>
            </a:pPr>
            <a:endParaRPr lang="fr-FR" sz="1000" i="1" dirty="0" smtClean="0">
              <a:solidFill>
                <a:srgbClr val="002060"/>
              </a:solidFill>
            </a:endParaRPr>
          </a:p>
          <a:p>
            <a:pPr marL="285750" indent="-285750">
              <a:buFont typeface="Arial" pitchFamily="34" charset="0"/>
              <a:buChar char="•"/>
            </a:pPr>
            <a:r>
              <a:rPr lang="fr-FR" sz="2000" dirty="0" smtClean="0">
                <a:solidFill>
                  <a:srgbClr val="002060"/>
                </a:solidFill>
              </a:rPr>
              <a:t>Operations </a:t>
            </a:r>
            <a:r>
              <a:rPr lang="fr-FR" sz="2000" dirty="0" err="1" smtClean="0">
                <a:solidFill>
                  <a:srgbClr val="002060"/>
                </a:solidFill>
              </a:rPr>
              <a:t>started</a:t>
            </a:r>
            <a:r>
              <a:rPr lang="fr-FR" sz="2000" dirty="0" smtClean="0">
                <a:solidFill>
                  <a:srgbClr val="002060"/>
                </a:solidFill>
              </a:rPr>
              <a:t> on 2 </a:t>
            </a:r>
            <a:r>
              <a:rPr lang="fr-FR" sz="2000" dirty="0" err="1" smtClean="0">
                <a:solidFill>
                  <a:srgbClr val="002060"/>
                </a:solidFill>
              </a:rPr>
              <a:t>June</a:t>
            </a:r>
            <a:r>
              <a:rPr lang="fr-FR" sz="2000" dirty="0" smtClean="0">
                <a:solidFill>
                  <a:srgbClr val="002060"/>
                </a:solidFill>
              </a:rPr>
              <a:t> 2014, in the AFPP Office, Les Almadies, Dakar, </a:t>
            </a:r>
            <a:r>
              <a:rPr lang="fr-FR" sz="2000" dirty="0" err="1" smtClean="0">
                <a:solidFill>
                  <a:srgbClr val="002060"/>
                </a:solidFill>
              </a:rPr>
              <a:t>Senegal</a:t>
            </a:r>
            <a:endParaRPr lang="fr-FR" sz="2000" dirty="0" smtClean="0">
              <a:solidFill>
                <a:srgbClr val="002060"/>
              </a:solidFill>
            </a:endParaRPr>
          </a:p>
          <a:p>
            <a:pPr marL="285750" indent="-285750">
              <a:buFont typeface="Arial" pitchFamily="34" charset="0"/>
              <a:buChar char="•"/>
            </a:pPr>
            <a:endParaRPr lang="fr-FR" sz="2000" dirty="0">
              <a:solidFill>
                <a:srgbClr val="002060"/>
              </a:solidFill>
            </a:endParaRPr>
          </a:p>
          <a:p>
            <a:pPr marL="285750" lvl="1">
              <a:buFont typeface="Arial" pitchFamily="34" charset="0"/>
              <a:buChar char="•"/>
            </a:pPr>
            <a:endParaRPr lang="fr-FR" sz="2000" dirty="0"/>
          </a:p>
        </p:txBody>
      </p:sp>
      <p:pic>
        <p:nvPicPr>
          <p:cNvPr id="8" name="Picture 2" descr="C:\Users\jmacdonald\AppData\Local\Microsoft\Windows\Temporary Internet Files\Content.Outlook\CNNAH3XO\locaux Almadies 03dec2013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4835379"/>
            <a:ext cx="2111181" cy="1185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041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2</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7" name="ZoneTexte 6"/>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Summary</a:t>
            </a:r>
            <a:endParaRPr lang="fr-FR" sz="2400" b="1" dirty="0">
              <a:solidFill>
                <a:srgbClr val="0070C0"/>
              </a:solidFill>
            </a:endParaRPr>
          </a:p>
        </p:txBody>
      </p:sp>
      <p:sp>
        <p:nvSpPr>
          <p:cNvPr id="9"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600" dirty="0" smtClean="0">
                <a:solidFill>
                  <a:srgbClr val="002060"/>
                </a:solidFill>
              </a:rPr>
              <a:t>Background</a:t>
            </a:r>
          </a:p>
          <a:p>
            <a:r>
              <a:rPr lang="fr-FR" sz="1600" dirty="0" err="1" smtClean="0">
                <a:solidFill>
                  <a:srgbClr val="002060"/>
                </a:solidFill>
              </a:rPr>
              <a:t>References</a:t>
            </a:r>
            <a:endParaRPr lang="fr-FR" sz="1600" dirty="0" smtClean="0">
              <a:solidFill>
                <a:srgbClr val="002060"/>
              </a:solidFill>
            </a:endParaRPr>
          </a:p>
          <a:p>
            <a:r>
              <a:rPr lang="fr-FR" sz="1600" dirty="0" err="1" smtClean="0">
                <a:solidFill>
                  <a:srgbClr val="002060"/>
                </a:solidFill>
              </a:rPr>
              <a:t>Presentation</a:t>
            </a:r>
            <a:r>
              <a:rPr lang="fr-FR" sz="1600" dirty="0" smtClean="0">
                <a:solidFill>
                  <a:srgbClr val="002060"/>
                </a:solidFill>
              </a:rPr>
              <a:t> to States</a:t>
            </a:r>
          </a:p>
          <a:p>
            <a:r>
              <a:rPr lang="fr-FR" sz="1600" dirty="0" smtClean="0">
                <a:solidFill>
                  <a:srgbClr val="002060"/>
                </a:solidFill>
              </a:rPr>
              <a:t>Programme Document</a:t>
            </a:r>
          </a:p>
          <a:p>
            <a:pPr lvl="1"/>
            <a:r>
              <a:rPr lang="fr-FR" sz="1200" dirty="0" err="1" smtClean="0">
                <a:solidFill>
                  <a:srgbClr val="002060"/>
                </a:solidFill>
              </a:rPr>
              <a:t>Member</a:t>
            </a:r>
            <a:r>
              <a:rPr lang="fr-FR" sz="1200" dirty="0" smtClean="0">
                <a:solidFill>
                  <a:srgbClr val="002060"/>
                </a:solidFill>
              </a:rPr>
              <a:t> </a:t>
            </a:r>
            <a:r>
              <a:rPr lang="fr-FR" sz="1200" dirty="0" err="1" smtClean="0">
                <a:solidFill>
                  <a:srgbClr val="002060"/>
                </a:solidFill>
              </a:rPr>
              <a:t>Status</a:t>
            </a:r>
            <a:endParaRPr lang="fr-FR" sz="1200" dirty="0" smtClean="0">
              <a:solidFill>
                <a:srgbClr val="002060"/>
              </a:solidFill>
            </a:endParaRPr>
          </a:p>
          <a:p>
            <a:pPr lvl="1"/>
            <a:r>
              <a:rPr lang="fr-FR" sz="1200" dirty="0" err="1" smtClean="0">
                <a:solidFill>
                  <a:srgbClr val="002060"/>
                </a:solidFill>
              </a:rPr>
              <a:t>Resources</a:t>
            </a:r>
            <a:r>
              <a:rPr lang="fr-FR" sz="1200" dirty="0" smtClean="0">
                <a:solidFill>
                  <a:srgbClr val="002060"/>
                </a:solidFill>
              </a:rPr>
              <a:t> </a:t>
            </a:r>
            <a:r>
              <a:rPr lang="fr-FR" sz="1200" dirty="0" err="1" smtClean="0">
                <a:solidFill>
                  <a:srgbClr val="002060"/>
                </a:solidFill>
              </a:rPr>
              <a:t>Requirements</a:t>
            </a:r>
            <a:endParaRPr lang="fr-FR" sz="1200" dirty="0" smtClean="0">
              <a:solidFill>
                <a:srgbClr val="002060"/>
              </a:solidFill>
            </a:endParaRPr>
          </a:p>
          <a:p>
            <a:r>
              <a:rPr lang="fr-FR" sz="1600" dirty="0" err="1" smtClean="0">
                <a:solidFill>
                  <a:srgbClr val="002060"/>
                </a:solidFill>
              </a:rPr>
              <a:t>Human</a:t>
            </a:r>
            <a:r>
              <a:rPr lang="fr-FR" sz="1600" dirty="0" smtClean="0">
                <a:solidFill>
                  <a:srgbClr val="002060"/>
                </a:solidFill>
              </a:rPr>
              <a:t> </a:t>
            </a:r>
            <a:r>
              <a:rPr lang="fr-FR" sz="1600" dirty="0" err="1" smtClean="0">
                <a:solidFill>
                  <a:srgbClr val="002060"/>
                </a:solidFill>
              </a:rPr>
              <a:t>Resources</a:t>
            </a:r>
            <a:endParaRPr lang="fr-FR" sz="1600" dirty="0">
              <a:solidFill>
                <a:srgbClr val="002060"/>
              </a:solidFill>
            </a:endParaRPr>
          </a:p>
          <a:p>
            <a:r>
              <a:rPr lang="fr-FR" sz="1600" dirty="0" smtClean="0">
                <a:solidFill>
                  <a:srgbClr val="002060"/>
                </a:solidFill>
              </a:rPr>
              <a:t>State Contribution</a:t>
            </a:r>
            <a:endParaRPr lang="fr-FR" sz="1600" dirty="0">
              <a:solidFill>
                <a:srgbClr val="002060"/>
              </a:solidFill>
            </a:endParaRPr>
          </a:p>
          <a:p>
            <a:r>
              <a:rPr lang="fr-FR" sz="1600" dirty="0" smtClean="0">
                <a:solidFill>
                  <a:srgbClr val="002060"/>
                </a:solidFill>
              </a:rPr>
              <a:t>Partner Support</a:t>
            </a:r>
            <a:endParaRPr lang="fr-FR" sz="1600" dirty="0">
              <a:solidFill>
                <a:srgbClr val="002060"/>
              </a:solidFill>
            </a:endParaRPr>
          </a:p>
          <a:p>
            <a:r>
              <a:rPr lang="fr-FR" sz="1600" dirty="0" err="1" smtClean="0">
                <a:solidFill>
                  <a:srgbClr val="002060"/>
                </a:solidFill>
              </a:rPr>
              <a:t>Detailed</a:t>
            </a:r>
            <a:r>
              <a:rPr lang="fr-FR" sz="1600" dirty="0" smtClean="0">
                <a:solidFill>
                  <a:srgbClr val="002060"/>
                </a:solidFill>
              </a:rPr>
              <a:t> </a:t>
            </a:r>
            <a:r>
              <a:rPr lang="fr-FR" sz="1600" dirty="0" err="1" smtClean="0">
                <a:solidFill>
                  <a:srgbClr val="002060"/>
                </a:solidFill>
              </a:rPr>
              <a:t>Activities</a:t>
            </a:r>
            <a:endParaRPr lang="fr-FR" sz="1600" dirty="0" smtClean="0">
              <a:solidFill>
                <a:srgbClr val="002060"/>
              </a:solidFill>
            </a:endParaRPr>
          </a:p>
          <a:p>
            <a:pPr lvl="1"/>
            <a:r>
              <a:rPr lang="fr-FR" sz="1200" dirty="0" err="1" smtClean="0">
                <a:solidFill>
                  <a:srgbClr val="002060"/>
                </a:solidFill>
              </a:rPr>
              <a:t>Status</a:t>
            </a:r>
            <a:r>
              <a:rPr lang="fr-FR" sz="1200" dirty="0" smtClean="0">
                <a:solidFill>
                  <a:srgbClr val="002060"/>
                </a:solidFill>
              </a:rPr>
              <a:t> and </a:t>
            </a:r>
            <a:r>
              <a:rPr lang="fr-FR" sz="1200" dirty="0" err="1" smtClean="0">
                <a:solidFill>
                  <a:srgbClr val="002060"/>
                </a:solidFill>
              </a:rPr>
              <a:t>activities</a:t>
            </a:r>
            <a:endParaRPr lang="fr-FR" sz="1200" dirty="0" smtClean="0">
              <a:solidFill>
                <a:srgbClr val="002060"/>
              </a:solidFill>
            </a:endParaRPr>
          </a:p>
          <a:p>
            <a:pPr lvl="1"/>
            <a:r>
              <a:rPr lang="fr-FR" sz="1200" dirty="0" err="1" smtClean="0">
                <a:solidFill>
                  <a:srgbClr val="002060"/>
                </a:solidFill>
              </a:rPr>
              <a:t>Activities</a:t>
            </a:r>
            <a:r>
              <a:rPr lang="fr-FR" sz="1200" dirty="0" smtClean="0">
                <a:solidFill>
                  <a:srgbClr val="002060"/>
                </a:solidFill>
              </a:rPr>
              <a:t> </a:t>
            </a:r>
            <a:r>
              <a:rPr lang="fr-FR" sz="1200" dirty="0" err="1" smtClean="0">
                <a:solidFill>
                  <a:srgbClr val="002060"/>
                </a:solidFill>
              </a:rPr>
              <a:t>Organization</a:t>
            </a:r>
            <a:endParaRPr lang="fr-FR" sz="1200" dirty="0" smtClean="0">
              <a:solidFill>
                <a:srgbClr val="002060"/>
              </a:solidFill>
            </a:endParaRPr>
          </a:p>
          <a:p>
            <a:r>
              <a:rPr lang="fr-FR" sz="1600" dirty="0" smtClean="0">
                <a:solidFill>
                  <a:srgbClr val="002060"/>
                </a:solidFill>
              </a:rPr>
              <a:t>ICAO Documentation</a:t>
            </a:r>
          </a:p>
          <a:p>
            <a:r>
              <a:rPr lang="fr-FR" sz="1600" dirty="0" err="1" smtClean="0">
                <a:solidFill>
                  <a:srgbClr val="002060"/>
                </a:solidFill>
              </a:rPr>
              <a:t>Starting</a:t>
            </a:r>
            <a:r>
              <a:rPr lang="fr-FR" sz="1600" dirty="0" smtClean="0">
                <a:solidFill>
                  <a:srgbClr val="002060"/>
                </a:solidFill>
              </a:rPr>
              <a:t> Operations</a:t>
            </a:r>
          </a:p>
          <a:p>
            <a:pPr lvl="1"/>
            <a:r>
              <a:rPr lang="fr-FR" sz="1200" dirty="0" smtClean="0">
                <a:solidFill>
                  <a:srgbClr val="002060"/>
                </a:solidFill>
              </a:rPr>
              <a:t>African FPP Initial </a:t>
            </a:r>
            <a:r>
              <a:rPr lang="fr-FR" sz="1200" dirty="0" err="1" smtClean="0">
                <a:solidFill>
                  <a:srgbClr val="002060"/>
                </a:solidFill>
              </a:rPr>
              <a:t>MIilestones</a:t>
            </a:r>
            <a:endParaRPr lang="fr-FR" sz="1200" dirty="0" smtClean="0">
              <a:solidFill>
                <a:srgbClr val="002060"/>
              </a:solidFill>
            </a:endParaRPr>
          </a:p>
          <a:p>
            <a:pPr lvl="1"/>
            <a:r>
              <a:rPr lang="fr-FR" sz="1200" dirty="0">
                <a:solidFill>
                  <a:srgbClr val="002060"/>
                </a:solidFill>
              </a:rPr>
              <a:t>African </a:t>
            </a:r>
            <a:r>
              <a:rPr lang="fr-FR" sz="1200" dirty="0" err="1">
                <a:solidFill>
                  <a:srgbClr val="002060"/>
                </a:solidFill>
              </a:rPr>
              <a:t>Organigram</a:t>
            </a:r>
            <a:r>
              <a:rPr lang="fr-FR" sz="1200" dirty="0">
                <a:solidFill>
                  <a:srgbClr val="002060"/>
                </a:solidFill>
              </a:rPr>
              <a:t> </a:t>
            </a:r>
          </a:p>
          <a:p>
            <a:pPr lvl="1"/>
            <a:r>
              <a:rPr lang="fr-FR" sz="1200" dirty="0" smtClean="0">
                <a:solidFill>
                  <a:srgbClr val="002060"/>
                </a:solidFill>
              </a:rPr>
              <a:t>2014 African FPP </a:t>
            </a:r>
            <a:r>
              <a:rPr lang="fr-FR" sz="1200" dirty="0" err="1" smtClean="0">
                <a:solidFill>
                  <a:srgbClr val="002060"/>
                </a:solidFill>
              </a:rPr>
              <a:t>Activities</a:t>
            </a:r>
            <a:endParaRPr lang="fr-FR" sz="1200" dirty="0" smtClean="0">
              <a:solidFill>
                <a:srgbClr val="002060"/>
              </a:solidFill>
            </a:endParaRPr>
          </a:p>
          <a:p>
            <a:endParaRPr lang="en-GB" sz="1600" dirty="0" smtClean="0">
              <a:solidFill>
                <a:srgbClr val="002060"/>
              </a:solidFill>
            </a:endParaRPr>
          </a:p>
          <a:p>
            <a:endParaRPr lang="en-GB" sz="1600" dirty="0" smtClean="0">
              <a:solidFill>
                <a:srgbClr val="002060"/>
              </a:solidFill>
            </a:endParaRPr>
          </a:p>
          <a:p>
            <a:endParaRPr lang="en-GB" sz="1600" dirty="0" smtClean="0">
              <a:solidFill>
                <a:srgbClr val="002060"/>
              </a:solidFill>
            </a:endParaRPr>
          </a:p>
          <a:p>
            <a:endParaRPr lang="en-GB" sz="1600" dirty="0" smtClean="0">
              <a:solidFill>
                <a:srgbClr val="002060"/>
              </a:solidFill>
            </a:endParaRPr>
          </a:p>
          <a:p>
            <a:endParaRPr lang="en-GB" sz="1600" dirty="0" smtClean="0">
              <a:solidFill>
                <a:srgbClr val="002060"/>
              </a:solidFill>
            </a:endParaRPr>
          </a:p>
        </p:txBody>
      </p:sp>
    </p:spTree>
    <p:extLst>
      <p:ext uri="{BB962C8B-B14F-4D97-AF65-F5344CB8AC3E}">
        <p14:creationId xmlns:p14="http://schemas.microsoft.com/office/powerpoint/2010/main" val="705352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20</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7" name="ZoneTexte 6"/>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Initial Milestones </a:t>
            </a:r>
            <a:endParaRPr lang="fr-FR" sz="2400" b="1" dirty="0">
              <a:solidFill>
                <a:srgbClr val="0070C0"/>
              </a:solidFill>
            </a:endParaRPr>
          </a:p>
        </p:txBody>
      </p:sp>
      <p:sp>
        <p:nvSpPr>
          <p:cNvPr id="9" name="Espace réservé du contenu 2"/>
          <p:cNvSpPr txBox="1">
            <a:spLocks/>
          </p:cNvSpPr>
          <p:nvPr/>
        </p:nvSpPr>
        <p:spPr bwMode="auto">
          <a:xfrm>
            <a:off x="457200" y="1355558"/>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en-GB" sz="2000" dirty="0" smtClean="0">
                <a:solidFill>
                  <a:srgbClr val="002060"/>
                </a:solidFill>
              </a:rPr>
              <a:t>The AFPP activity plan detailed during workshops</a:t>
            </a:r>
          </a:p>
          <a:p>
            <a:pPr marL="685800" lvl="1">
              <a:buFont typeface="Arial" pitchFamily="34" charset="0"/>
              <a:buChar char="•"/>
            </a:pPr>
            <a:r>
              <a:rPr lang="en-GB" sz="1600" dirty="0">
                <a:solidFill>
                  <a:srgbClr val="0070C0"/>
                </a:solidFill>
              </a:rPr>
              <a:t>Flight procedures programme objectives</a:t>
            </a:r>
          </a:p>
          <a:p>
            <a:pPr marL="685800" lvl="1">
              <a:buFont typeface="Courier New" pitchFamily="49" charset="0"/>
              <a:buChar char="o"/>
            </a:pPr>
            <a:r>
              <a:rPr lang="en-GB" sz="1600" dirty="0" smtClean="0">
                <a:solidFill>
                  <a:srgbClr val="0070C0"/>
                </a:solidFill>
              </a:rPr>
              <a:t>Support and training activities in details</a:t>
            </a:r>
          </a:p>
          <a:p>
            <a:pPr marL="285750">
              <a:buFont typeface="Arial" pitchFamily="34" charset="0"/>
              <a:buChar char="•"/>
            </a:pPr>
            <a:endParaRPr lang="en-GB" sz="800" dirty="0" smtClean="0">
              <a:solidFill>
                <a:srgbClr val="002060"/>
              </a:solidFill>
            </a:endParaRPr>
          </a:p>
          <a:p>
            <a:pPr marL="285750">
              <a:buFont typeface="Arial" pitchFamily="34" charset="0"/>
              <a:buChar char="•"/>
            </a:pPr>
            <a:r>
              <a:rPr lang="en-GB" sz="2000" dirty="0" smtClean="0">
                <a:solidFill>
                  <a:srgbClr val="002060"/>
                </a:solidFill>
              </a:rPr>
              <a:t>Were invited </a:t>
            </a:r>
          </a:p>
          <a:p>
            <a:pPr marL="685800" lvl="1">
              <a:buFont typeface="Courier New" pitchFamily="49" charset="0"/>
              <a:buChar char="o"/>
            </a:pPr>
            <a:r>
              <a:rPr lang="en-GB" sz="1600" dirty="0" smtClean="0">
                <a:solidFill>
                  <a:srgbClr val="0070C0"/>
                </a:solidFill>
              </a:rPr>
              <a:t>Civil Aviation Authorities and Air Navigation Service Providers</a:t>
            </a:r>
          </a:p>
          <a:p>
            <a:pPr marL="685800" lvl="1">
              <a:buFont typeface="Courier New" pitchFamily="49" charset="0"/>
              <a:buChar char="o"/>
            </a:pPr>
            <a:r>
              <a:rPr lang="en-GB" sz="1600" dirty="0" smtClean="0">
                <a:solidFill>
                  <a:srgbClr val="0070C0"/>
                </a:solidFill>
              </a:rPr>
              <a:t>Economical communities and financial organizations</a:t>
            </a:r>
          </a:p>
          <a:p>
            <a:pPr marL="685800" lvl="1">
              <a:buFont typeface="Courier New" pitchFamily="49" charset="0"/>
              <a:buChar char="o"/>
            </a:pPr>
            <a:r>
              <a:rPr lang="en-GB" sz="1600" dirty="0" smtClean="0">
                <a:solidFill>
                  <a:srgbClr val="0070C0"/>
                </a:solidFill>
              </a:rPr>
              <a:t>Airlines, Airport and Air Navigation organizations and operators</a:t>
            </a:r>
          </a:p>
          <a:p>
            <a:pPr marL="685800" lvl="1">
              <a:buFont typeface="Courier New" pitchFamily="49" charset="0"/>
              <a:buChar char="o"/>
            </a:pPr>
            <a:r>
              <a:rPr lang="en-GB" sz="1600" dirty="0" smtClean="0">
                <a:solidFill>
                  <a:srgbClr val="0070C0"/>
                </a:solidFill>
              </a:rPr>
              <a:t>Aircraft manufacturers</a:t>
            </a:r>
          </a:p>
          <a:p>
            <a:pPr marL="685800" lvl="1">
              <a:buFont typeface="Courier New" pitchFamily="49" charset="0"/>
              <a:buChar char="o"/>
            </a:pPr>
            <a:r>
              <a:rPr lang="en-GB" sz="1600" dirty="0" smtClean="0">
                <a:solidFill>
                  <a:srgbClr val="0070C0"/>
                </a:solidFill>
              </a:rPr>
              <a:t>Air traffic controllers and pilots associations</a:t>
            </a:r>
          </a:p>
          <a:p>
            <a:pPr marL="685800" lvl="1">
              <a:buFont typeface="Courier New" pitchFamily="49" charset="0"/>
              <a:buChar char="o"/>
            </a:pPr>
            <a:r>
              <a:rPr lang="en-GB" sz="1600" dirty="0" smtClean="0">
                <a:solidFill>
                  <a:srgbClr val="0070C0"/>
                </a:solidFill>
              </a:rPr>
              <a:t>Organizations and private companies involved in aviation safety improvement</a:t>
            </a:r>
          </a:p>
          <a:p>
            <a:pPr marL="685800" lvl="1">
              <a:buFont typeface="Courier New" pitchFamily="49" charset="0"/>
              <a:buChar char="o"/>
            </a:pPr>
            <a:endParaRPr lang="en-GB" sz="1000" dirty="0">
              <a:solidFill>
                <a:srgbClr val="002060"/>
              </a:solidFill>
            </a:endParaRPr>
          </a:p>
          <a:p>
            <a:pPr marL="285750" lvl="1">
              <a:buFont typeface="Arial" pitchFamily="34" charset="0"/>
              <a:buChar char="•"/>
            </a:pPr>
            <a:r>
              <a:rPr lang="en-GB" sz="2000" dirty="0" smtClean="0">
                <a:solidFill>
                  <a:srgbClr val="002060"/>
                </a:solidFill>
              </a:rPr>
              <a:t>Workshop locations, dates and duration</a:t>
            </a:r>
          </a:p>
          <a:p>
            <a:pPr marL="685800" lvl="1">
              <a:buFont typeface="Courier New" pitchFamily="49" charset="0"/>
              <a:buChar char="o"/>
            </a:pPr>
            <a:r>
              <a:rPr lang="en-GB" sz="1600" dirty="0" smtClean="0">
                <a:solidFill>
                  <a:srgbClr val="0070C0"/>
                </a:solidFill>
              </a:rPr>
              <a:t>WACAF, Dakar (Senegal), March 2014</a:t>
            </a:r>
          </a:p>
          <a:p>
            <a:pPr marL="685800" lvl="1">
              <a:buFont typeface="Courier New" pitchFamily="49" charset="0"/>
              <a:buChar char="o"/>
            </a:pPr>
            <a:r>
              <a:rPr lang="en-GB" sz="1600" dirty="0" smtClean="0">
                <a:solidFill>
                  <a:srgbClr val="0070C0"/>
                </a:solidFill>
              </a:rPr>
              <a:t>ESAF, Addis Ababa (Ethiopia), November 2014</a:t>
            </a:r>
          </a:p>
        </p:txBody>
      </p:sp>
    </p:spTree>
    <p:extLst>
      <p:ext uri="{BB962C8B-B14F-4D97-AF65-F5344CB8AC3E}">
        <p14:creationId xmlns:p14="http://schemas.microsoft.com/office/powerpoint/2010/main" val="3484455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21</a:t>
            </a:fld>
            <a:endParaRPr lang="en-CA"/>
          </a:p>
        </p:txBody>
      </p:sp>
      <p:sp>
        <p:nvSpPr>
          <p:cNvPr id="12" name="TextBox 11"/>
          <p:cNvSpPr txBox="1"/>
          <p:nvPr/>
        </p:nvSpPr>
        <p:spPr>
          <a:xfrm>
            <a:off x="6152368" y="4869160"/>
            <a:ext cx="887679" cy="369332"/>
          </a:xfrm>
          <a:prstGeom prst="rect">
            <a:avLst/>
          </a:prstGeom>
          <a:noFill/>
        </p:spPr>
        <p:txBody>
          <a:bodyPr wrap="none" rtlCol="0">
            <a:spAutoFit/>
          </a:bodyPr>
          <a:lstStyle/>
          <a:p>
            <a:r>
              <a:rPr lang="en-US" b="1" dirty="0" smtClean="0">
                <a:solidFill>
                  <a:schemeClr val="bg1"/>
                </a:solidFill>
              </a:rPr>
              <a:t>WACAF</a:t>
            </a:r>
            <a:endParaRPr lang="en-GB" b="1" dirty="0">
              <a:solidFill>
                <a:schemeClr val="bg1"/>
              </a:solidFill>
            </a:endParaRPr>
          </a:p>
        </p:txBody>
      </p:sp>
      <p:sp>
        <p:nvSpPr>
          <p:cNvPr id="14" name="TextBox 13"/>
          <p:cNvSpPr txBox="1"/>
          <p:nvPr/>
        </p:nvSpPr>
        <p:spPr>
          <a:xfrm>
            <a:off x="6041376" y="4592161"/>
            <a:ext cx="559512" cy="276999"/>
          </a:xfrm>
          <a:prstGeom prst="rect">
            <a:avLst/>
          </a:prstGeom>
          <a:noFill/>
        </p:spPr>
        <p:txBody>
          <a:bodyPr wrap="none" rtlCol="0">
            <a:spAutoFit/>
          </a:bodyPr>
          <a:lstStyle/>
          <a:p>
            <a:r>
              <a:rPr lang="en-US" sz="1200" b="1" dirty="0" smtClean="0">
                <a:solidFill>
                  <a:schemeClr val="bg1"/>
                </a:solidFill>
              </a:rPr>
              <a:t>Dakar</a:t>
            </a:r>
            <a:endParaRPr lang="en-GB" sz="1200" b="1" dirty="0">
              <a:solidFill>
                <a:schemeClr val="bg1"/>
              </a:solidFill>
            </a:endParaRPr>
          </a:p>
        </p:txBody>
      </p:sp>
      <p:sp>
        <p:nvSpPr>
          <p:cNvPr id="8"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9" name="ZoneTexte 8"/>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2014 Activities (1)</a:t>
            </a:r>
            <a:endParaRPr lang="fr-FR" sz="2400" b="1" dirty="0">
              <a:solidFill>
                <a:srgbClr val="0070C0"/>
              </a:solidFill>
            </a:endParaRPr>
          </a:p>
        </p:txBody>
      </p:sp>
      <p:sp>
        <p:nvSpPr>
          <p:cNvPr id="11" name="Espace réservé du contenu 2"/>
          <p:cNvSpPr txBox="1">
            <a:spLocks/>
          </p:cNvSpPr>
          <p:nvPr/>
        </p:nvSpPr>
        <p:spPr bwMode="auto">
          <a:xfrm>
            <a:off x="468923" y="1355558"/>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en-GB" sz="2000" dirty="0" smtClean="0">
                <a:solidFill>
                  <a:srgbClr val="002060"/>
                </a:solidFill>
              </a:rPr>
              <a:t>Integration of seconded personnel to the AFPP team</a:t>
            </a:r>
          </a:p>
          <a:p>
            <a:pPr marL="285750">
              <a:buFont typeface="Arial" pitchFamily="34" charset="0"/>
              <a:buChar char="•"/>
            </a:pPr>
            <a:endParaRPr lang="en-GB" sz="800" dirty="0" smtClean="0">
              <a:solidFill>
                <a:srgbClr val="002060"/>
              </a:solidFill>
            </a:endParaRPr>
          </a:p>
          <a:p>
            <a:pPr marL="285750">
              <a:buFont typeface="Arial" pitchFamily="34" charset="0"/>
              <a:buChar char="•"/>
            </a:pPr>
            <a:r>
              <a:rPr lang="en-GB" sz="2000" dirty="0" smtClean="0">
                <a:solidFill>
                  <a:srgbClr val="002060"/>
                </a:solidFill>
              </a:rPr>
              <a:t>Participating States (APS, US)</a:t>
            </a:r>
          </a:p>
          <a:p>
            <a:pPr marL="685800" lvl="1">
              <a:buFont typeface="Courier New" pitchFamily="49" charset="0"/>
              <a:buChar char="o"/>
            </a:pPr>
            <a:r>
              <a:rPr lang="en-GB" sz="1600" dirty="0" smtClean="0">
                <a:solidFill>
                  <a:srgbClr val="0070C0"/>
                </a:solidFill>
              </a:rPr>
              <a:t>Determination of their needs</a:t>
            </a:r>
          </a:p>
          <a:p>
            <a:pPr marL="685800" lvl="1">
              <a:buFont typeface="Courier New" pitchFamily="49" charset="0"/>
              <a:buChar char="o"/>
            </a:pPr>
            <a:r>
              <a:rPr lang="en-GB" sz="1600" dirty="0" smtClean="0">
                <a:solidFill>
                  <a:srgbClr val="0070C0"/>
                </a:solidFill>
              </a:rPr>
              <a:t>Understanding of their demands</a:t>
            </a:r>
          </a:p>
          <a:p>
            <a:pPr marL="685800" lvl="1">
              <a:buFont typeface="Courier New" pitchFamily="49" charset="0"/>
              <a:buChar char="o"/>
            </a:pPr>
            <a:r>
              <a:rPr lang="en-GB" sz="1600" dirty="0" smtClean="0">
                <a:solidFill>
                  <a:srgbClr val="0070C0"/>
                </a:solidFill>
              </a:rPr>
              <a:t>Planning for action</a:t>
            </a:r>
          </a:p>
          <a:p>
            <a:pPr marL="285750">
              <a:buFont typeface="Arial" pitchFamily="34" charset="0"/>
              <a:buChar char="•"/>
            </a:pPr>
            <a:endParaRPr lang="en-GB" sz="800" dirty="0" smtClean="0">
              <a:solidFill>
                <a:srgbClr val="002060"/>
              </a:solidFill>
            </a:endParaRPr>
          </a:p>
          <a:p>
            <a:pPr marL="285750">
              <a:buFont typeface="Arial" pitchFamily="34" charset="0"/>
              <a:buChar char="•"/>
            </a:pPr>
            <a:r>
              <a:rPr lang="en-GB" sz="2000" dirty="0" smtClean="0">
                <a:solidFill>
                  <a:srgbClr val="002060"/>
                </a:solidFill>
              </a:rPr>
              <a:t>Training sessions activities</a:t>
            </a:r>
            <a:endParaRPr lang="en-GB" sz="2000" dirty="0">
              <a:solidFill>
                <a:srgbClr val="002060"/>
              </a:solidFill>
            </a:endParaRPr>
          </a:p>
          <a:p>
            <a:pPr marL="685800" lvl="1">
              <a:buFont typeface="Courier New" pitchFamily="49" charset="0"/>
              <a:buChar char="o"/>
            </a:pPr>
            <a:r>
              <a:rPr lang="en-GB" sz="1600" dirty="0" smtClean="0">
                <a:solidFill>
                  <a:srgbClr val="0070C0"/>
                </a:solidFill>
              </a:rPr>
              <a:t>Determination of domains for training</a:t>
            </a:r>
          </a:p>
          <a:p>
            <a:pPr marL="685800" lvl="1">
              <a:buFont typeface="Courier New" pitchFamily="49" charset="0"/>
              <a:buChar char="o"/>
            </a:pPr>
            <a:r>
              <a:rPr lang="en-GB" sz="1600" dirty="0">
                <a:solidFill>
                  <a:srgbClr val="0070C0"/>
                </a:solidFill>
              </a:rPr>
              <a:t>Planning for action</a:t>
            </a:r>
          </a:p>
          <a:p>
            <a:pPr marL="285750">
              <a:buFont typeface="Arial" pitchFamily="34" charset="0"/>
              <a:buChar char="•"/>
            </a:pPr>
            <a:endParaRPr lang="en-GB" sz="800" dirty="0" smtClean="0">
              <a:solidFill>
                <a:srgbClr val="002060"/>
              </a:solidFill>
            </a:endParaRPr>
          </a:p>
          <a:p>
            <a:pPr marL="285750">
              <a:buFont typeface="Arial" pitchFamily="34" charset="0"/>
              <a:buChar char="•"/>
            </a:pPr>
            <a:r>
              <a:rPr lang="en-GB" sz="2000" dirty="0" smtClean="0">
                <a:solidFill>
                  <a:srgbClr val="002060"/>
                </a:solidFill>
              </a:rPr>
              <a:t>Start of procedure design by the Office team</a:t>
            </a:r>
          </a:p>
          <a:p>
            <a:pPr marL="685800" lvl="1">
              <a:buFont typeface="Courier New" pitchFamily="49" charset="0"/>
              <a:buChar char="o"/>
            </a:pPr>
            <a:r>
              <a:rPr lang="en-GB" sz="1600" dirty="0" smtClean="0">
                <a:solidFill>
                  <a:srgbClr val="0070C0"/>
                </a:solidFill>
              </a:rPr>
              <a:t>Determination of the location</a:t>
            </a:r>
          </a:p>
          <a:p>
            <a:pPr marL="685800" lvl="1">
              <a:buFont typeface="Courier New" pitchFamily="49" charset="0"/>
              <a:buChar char="o"/>
            </a:pPr>
            <a:r>
              <a:rPr lang="en-GB" sz="1600" dirty="0" smtClean="0">
                <a:solidFill>
                  <a:srgbClr val="0070C0"/>
                </a:solidFill>
              </a:rPr>
              <a:t>Determination </a:t>
            </a:r>
            <a:r>
              <a:rPr lang="en-GB" sz="1600" dirty="0">
                <a:solidFill>
                  <a:srgbClr val="0070C0"/>
                </a:solidFill>
              </a:rPr>
              <a:t>of all necessary </a:t>
            </a:r>
            <a:r>
              <a:rPr lang="en-GB" sz="1600" dirty="0" smtClean="0">
                <a:solidFill>
                  <a:srgbClr val="0070C0"/>
                </a:solidFill>
              </a:rPr>
              <a:t>actions</a:t>
            </a:r>
          </a:p>
          <a:p>
            <a:pPr marL="685800" lvl="1">
              <a:buFont typeface="Courier New" pitchFamily="49" charset="0"/>
              <a:buChar char="o"/>
            </a:pPr>
            <a:r>
              <a:rPr lang="en-GB" sz="1600" dirty="0" smtClean="0">
                <a:solidFill>
                  <a:srgbClr val="0070C0"/>
                </a:solidFill>
              </a:rPr>
              <a:t>Design planning</a:t>
            </a:r>
          </a:p>
          <a:p>
            <a:pPr marL="685800" lvl="1">
              <a:buFont typeface="Courier New" pitchFamily="49" charset="0"/>
              <a:buChar char="o"/>
            </a:pPr>
            <a:endParaRPr lang="en-GB" sz="800" dirty="0" smtClean="0">
              <a:solidFill>
                <a:srgbClr val="002060"/>
              </a:solidFill>
            </a:endParaRPr>
          </a:p>
          <a:p>
            <a:pPr marL="285750" lvl="1" indent="-342900">
              <a:buFont typeface="Arial" pitchFamily="34" charset="0"/>
              <a:buChar char="•"/>
            </a:pPr>
            <a:r>
              <a:rPr lang="en-GB" sz="2000" dirty="0">
                <a:solidFill>
                  <a:srgbClr val="002060"/>
                </a:solidFill>
              </a:rPr>
              <a:t>Development of a Web page under WACAF and ESAF websites</a:t>
            </a:r>
          </a:p>
          <a:p>
            <a:pPr marL="685800" lvl="1">
              <a:buFont typeface="Courier New" pitchFamily="49" charset="0"/>
              <a:buChar char="o"/>
            </a:pPr>
            <a:r>
              <a:rPr lang="fr-FR" sz="1600" dirty="0" smtClean="0">
                <a:hlinkClick r:id="rId2"/>
              </a:rPr>
              <a:t>www.icao.int/WACAF/African-FPP/Pages/default.aspx</a:t>
            </a:r>
            <a:endParaRPr lang="en-GB" sz="1600" dirty="0" smtClean="0"/>
          </a:p>
          <a:p>
            <a:pPr marL="685800" lvl="1">
              <a:buFont typeface="Courier New" pitchFamily="49" charset="0"/>
              <a:buChar char="o"/>
            </a:pPr>
            <a:endParaRPr lang="en-GB" sz="1600" dirty="0"/>
          </a:p>
          <a:p>
            <a:pPr marL="285750">
              <a:buFont typeface="Arial" pitchFamily="34" charset="0"/>
              <a:buChar char="•"/>
            </a:pPr>
            <a:endParaRPr lang="en-GB" sz="1000" dirty="0" smtClean="0"/>
          </a:p>
        </p:txBody>
      </p:sp>
    </p:spTree>
    <p:extLst>
      <p:ext uri="{BB962C8B-B14F-4D97-AF65-F5344CB8AC3E}">
        <p14:creationId xmlns:p14="http://schemas.microsoft.com/office/powerpoint/2010/main" val="34498213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22</a:t>
            </a:fld>
            <a:endParaRPr lang="en-CA"/>
          </a:p>
        </p:txBody>
      </p:sp>
      <p:sp>
        <p:nvSpPr>
          <p:cNvPr id="12" name="TextBox 11"/>
          <p:cNvSpPr txBox="1"/>
          <p:nvPr/>
        </p:nvSpPr>
        <p:spPr>
          <a:xfrm>
            <a:off x="6152368" y="4869160"/>
            <a:ext cx="887679" cy="369332"/>
          </a:xfrm>
          <a:prstGeom prst="rect">
            <a:avLst/>
          </a:prstGeom>
          <a:noFill/>
        </p:spPr>
        <p:txBody>
          <a:bodyPr wrap="none" rtlCol="0">
            <a:spAutoFit/>
          </a:bodyPr>
          <a:lstStyle/>
          <a:p>
            <a:r>
              <a:rPr lang="en-US" b="1" dirty="0" smtClean="0">
                <a:solidFill>
                  <a:schemeClr val="bg1"/>
                </a:solidFill>
              </a:rPr>
              <a:t>WACAF</a:t>
            </a:r>
            <a:endParaRPr lang="en-GB" b="1" dirty="0">
              <a:solidFill>
                <a:schemeClr val="bg1"/>
              </a:solidFill>
            </a:endParaRPr>
          </a:p>
        </p:txBody>
      </p:sp>
      <p:sp>
        <p:nvSpPr>
          <p:cNvPr id="14" name="TextBox 13"/>
          <p:cNvSpPr txBox="1"/>
          <p:nvPr/>
        </p:nvSpPr>
        <p:spPr>
          <a:xfrm>
            <a:off x="6041376" y="4592161"/>
            <a:ext cx="559512" cy="276999"/>
          </a:xfrm>
          <a:prstGeom prst="rect">
            <a:avLst/>
          </a:prstGeom>
          <a:noFill/>
        </p:spPr>
        <p:txBody>
          <a:bodyPr wrap="none" rtlCol="0">
            <a:spAutoFit/>
          </a:bodyPr>
          <a:lstStyle/>
          <a:p>
            <a:r>
              <a:rPr lang="en-US" sz="1200" b="1" dirty="0" smtClean="0">
                <a:solidFill>
                  <a:schemeClr val="bg1"/>
                </a:solidFill>
              </a:rPr>
              <a:t>Dakar</a:t>
            </a:r>
            <a:endParaRPr lang="en-GB" sz="1200" b="1" dirty="0">
              <a:solidFill>
                <a:schemeClr val="bg1"/>
              </a:solidFill>
            </a:endParaRPr>
          </a:p>
        </p:txBody>
      </p:sp>
      <p:sp>
        <p:nvSpPr>
          <p:cNvPr id="8"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9" name="ZoneTexte 8"/>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2014 Activities (2)</a:t>
            </a:r>
            <a:endParaRPr lang="fr-FR" sz="2400" b="1" dirty="0">
              <a:solidFill>
                <a:srgbClr val="0070C0"/>
              </a:solidFill>
            </a:endParaRPr>
          </a:p>
        </p:txBody>
      </p:sp>
      <p:sp>
        <p:nvSpPr>
          <p:cNvPr id="11" name="Espace réservé du contenu 2"/>
          <p:cNvSpPr txBox="1">
            <a:spLocks/>
          </p:cNvSpPr>
          <p:nvPr/>
        </p:nvSpPr>
        <p:spPr bwMode="auto">
          <a:xfrm>
            <a:off x="468923" y="1355558"/>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fr-FR" sz="2000" dirty="0" smtClean="0">
                <a:solidFill>
                  <a:srgbClr val="002060"/>
                </a:solidFill>
              </a:rPr>
              <a:t>Workshops</a:t>
            </a:r>
          </a:p>
          <a:p>
            <a:pPr marL="685800" lvl="1">
              <a:buFont typeface="Courier New" panose="02070309020205020404" pitchFamily="49" charset="0"/>
              <a:buChar char="o"/>
            </a:pPr>
            <a:r>
              <a:rPr lang="fr-FR" sz="1600" dirty="0" smtClean="0">
                <a:solidFill>
                  <a:srgbClr val="0070C0"/>
                </a:solidFill>
              </a:rPr>
              <a:t>24-26 </a:t>
            </a:r>
            <a:r>
              <a:rPr lang="fr-FR" sz="1600" dirty="0" err="1" smtClean="0">
                <a:solidFill>
                  <a:srgbClr val="0070C0"/>
                </a:solidFill>
              </a:rPr>
              <a:t>June</a:t>
            </a:r>
            <a:r>
              <a:rPr lang="fr-FR" sz="1600" dirty="0" smtClean="0">
                <a:solidFill>
                  <a:srgbClr val="0070C0"/>
                </a:solidFill>
              </a:rPr>
              <a:t> 2014, PBN </a:t>
            </a:r>
            <a:r>
              <a:rPr lang="fr-FR" sz="1600" dirty="0" err="1" smtClean="0">
                <a:solidFill>
                  <a:srgbClr val="0070C0"/>
                </a:solidFill>
              </a:rPr>
              <a:t>Implementation</a:t>
            </a:r>
            <a:r>
              <a:rPr lang="fr-FR" sz="1600" dirty="0">
                <a:solidFill>
                  <a:srgbClr val="0070C0"/>
                </a:solidFill>
              </a:rPr>
              <a:t> </a:t>
            </a:r>
            <a:r>
              <a:rPr lang="fr-FR" sz="1600" dirty="0" smtClean="0">
                <a:solidFill>
                  <a:srgbClr val="0070C0"/>
                </a:solidFill>
              </a:rPr>
              <a:t>National Plan (ICAO/AFCAC)</a:t>
            </a:r>
          </a:p>
          <a:p>
            <a:pPr marL="1085850" lvl="2">
              <a:buFont typeface="Wingdings" panose="05000000000000000000" pitchFamily="2" charset="2"/>
              <a:buChar char="§"/>
            </a:pPr>
            <a:r>
              <a:rPr lang="fr-FR" sz="1200" dirty="0" smtClean="0"/>
              <a:t>Dakar, </a:t>
            </a:r>
            <a:r>
              <a:rPr lang="fr-FR" sz="1200" dirty="0" err="1" smtClean="0"/>
              <a:t>Senegal</a:t>
            </a:r>
            <a:endParaRPr lang="fr-FR" sz="1200" dirty="0" smtClean="0"/>
          </a:p>
          <a:p>
            <a:pPr marL="1085850" lvl="2">
              <a:buFont typeface="Wingdings" panose="05000000000000000000" pitchFamily="2" charset="2"/>
              <a:buChar char="§"/>
            </a:pPr>
            <a:r>
              <a:rPr lang="fr-FR" sz="1200" dirty="0" err="1" smtClean="0"/>
              <a:t>Partners</a:t>
            </a:r>
            <a:r>
              <a:rPr lang="fr-FR" sz="1200" dirty="0" smtClean="0"/>
              <a:t>: CAFAC et AIRBUS</a:t>
            </a:r>
            <a:endParaRPr lang="fr-FR" sz="1200" dirty="0"/>
          </a:p>
          <a:p>
            <a:pPr marL="685800" lvl="1">
              <a:buFont typeface="Arial" pitchFamily="34" charset="0"/>
              <a:buChar char="•"/>
            </a:pPr>
            <a:endParaRPr lang="fr-FR" sz="400" dirty="0" smtClean="0"/>
          </a:p>
          <a:p>
            <a:pPr marL="685800" lvl="1">
              <a:buFont typeface="Courier New" panose="02070309020205020404" pitchFamily="49" charset="0"/>
              <a:buChar char="o"/>
            </a:pPr>
            <a:r>
              <a:rPr lang="fr-FR" sz="1600" dirty="0" smtClean="0">
                <a:solidFill>
                  <a:srgbClr val="0070C0"/>
                </a:solidFill>
              </a:rPr>
              <a:t>14-16 </a:t>
            </a:r>
            <a:r>
              <a:rPr lang="fr-FR" sz="1600" dirty="0" err="1" smtClean="0">
                <a:solidFill>
                  <a:srgbClr val="0070C0"/>
                </a:solidFill>
              </a:rPr>
              <a:t>October</a:t>
            </a:r>
            <a:r>
              <a:rPr lang="fr-FR" sz="1600" dirty="0" smtClean="0">
                <a:solidFill>
                  <a:srgbClr val="0070C0"/>
                </a:solidFill>
              </a:rPr>
              <a:t> 2014, PBN </a:t>
            </a:r>
            <a:r>
              <a:rPr lang="fr-FR" sz="1600" dirty="0" err="1" smtClean="0">
                <a:solidFill>
                  <a:srgbClr val="0070C0"/>
                </a:solidFill>
              </a:rPr>
              <a:t>Operational</a:t>
            </a:r>
            <a:r>
              <a:rPr lang="fr-FR" sz="1600" dirty="0" smtClean="0">
                <a:solidFill>
                  <a:srgbClr val="0070C0"/>
                </a:solidFill>
              </a:rPr>
              <a:t> </a:t>
            </a:r>
            <a:r>
              <a:rPr lang="fr-FR" sz="1600" dirty="0" err="1" smtClean="0">
                <a:solidFill>
                  <a:srgbClr val="0070C0"/>
                </a:solidFill>
              </a:rPr>
              <a:t>Approval</a:t>
            </a:r>
            <a:r>
              <a:rPr lang="fr-FR" sz="1600" dirty="0" smtClean="0">
                <a:solidFill>
                  <a:srgbClr val="0070C0"/>
                </a:solidFill>
              </a:rPr>
              <a:t> for Air </a:t>
            </a:r>
            <a:r>
              <a:rPr lang="fr-FR" sz="1600" dirty="0" err="1" smtClean="0">
                <a:solidFill>
                  <a:srgbClr val="0070C0"/>
                </a:solidFill>
              </a:rPr>
              <a:t>Operators</a:t>
            </a:r>
            <a:endParaRPr lang="fr-FR" sz="1600" dirty="0">
              <a:solidFill>
                <a:srgbClr val="0070C0"/>
              </a:solidFill>
            </a:endParaRPr>
          </a:p>
          <a:p>
            <a:pPr marL="1085850" lvl="2">
              <a:buFont typeface="Wingdings" panose="05000000000000000000" pitchFamily="2" charset="2"/>
              <a:buChar char="§"/>
            </a:pPr>
            <a:r>
              <a:rPr lang="fr-FR" sz="1200" dirty="0" smtClean="0"/>
              <a:t>Dar Es Salaam, </a:t>
            </a:r>
            <a:r>
              <a:rPr lang="fr-FR" sz="1200" dirty="0" err="1" smtClean="0"/>
              <a:t>Tanzania</a:t>
            </a:r>
            <a:endParaRPr lang="fr-FR" sz="1200" dirty="0" smtClean="0"/>
          </a:p>
          <a:p>
            <a:pPr marL="1085850" lvl="2">
              <a:buFont typeface="Wingdings" panose="05000000000000000000" pitchFamily="2" charset="2"/>
              <a:buChar char="§"/>
            </a:pPr>
            <a:r>
              <a:rPr lang="fr-FR" sz="1200" dirty="0" err="1" smtClean="0"/>
              <a:t>Partners</a:t>
            </a:r>
            <a:r>
              <a:rPr lang="fr-FR" sz="1200" dirty="0" smtClean="0"/>
              <a:t>: AIRBUS, DGAC France</a:t>
            </a:r>
          </a:p>
          <a:p>
            <a:pPr marL="1085850" lvl="2">
              <a:buFont typeface="Arial" pitchFamily="34" charset="0"/>
              <a:buChar char="•"/>
            </a:pPr>
            <a:endParaRPr lang="fr-FR" sz="400" dirty="0"/>
          </a:p>
          <a:p>
            <a:pPr marL="685800" lvl="1">
              <a:buFont typeface="Courier New" panose="02070309020205020404" pitchFamily="49" charset="0"/>
              <a:buChar char="o"/>
            </a:pPr>
            <a:r>
              <a:rPr lang="fr-FR" sz="1600" dirty="0" smtClean="0">
                <a:solidFill>
                  <a:srgbClr val="0070C0"/>
                </a:solidFill>
              </a:rPr>
              <a:t>20-21 </a:t>
            </a:r>
            <a:r>
              <a:rPr lang="fr-FR" sz="1600" dirty="0" err="1" smtClean="0">
                <a:solidFill>
                  <a:srgbClr val="0070C0"/>
                </a:solidFill>
              </a:rPr>
              <a:t>November</a:t>
            </a:r>
            <a:r>
              <a:rPr lang="fr-FR" sz="1600" dirty="0" smtClean="0">
                <a:solidFill>
                  <a:srgbClr val="0070C0"/>
                </a:solidFill>
              </a:rPr>
              <a:t> 2014, AFPP </a:t>
            </a:r>
            <a:r>
              <a:rPr lang="fr-FR" sz="1600" dirty="0" err="1" smtClean="0">
                <a:solidFill>
                  <a:srgbClr val="0070C0"/>
                </a:solidFill>
              </a:rPr>
              <a:t>presentation</a:t>
            </a:r>
            <a:r>
              <a:rPr lang="fr-FR" sz="1600" dirty="0" smtClean="0">
                <a:solidFill>
                  <a:srgbClr val="0070C0"/>
                </a:solidFill>
              </a:rPr>
              <a:t> to ESAF States</a:t>
            </a:r>
            <a:endParaRPr lang="fr-FR" sz="1600" dirty="0">
              <a:solidFill>
                <a:srgbClr val="0070C0"/>
              </a:solidFill>
            </a:endParaRPr>
          </a:p>
          <a:p>
            <a:pPr marL="1085850" lvl="2">
              <a:buFont typeface="Arial" pitchFamily="34" charset="0"/>
              <a:buChar char="•"/>
            </a:pPr>
            <a:r>
              <a:rPr lang="fr-FR" sz="1200" dirty="0" smtClean="0"/>
              <a:t>Addis </a:t>
            </a:r>
            <a:r>
              <a:rPr lang="fr-FR" sz="1200" dirty="0" err="1" smtClean="0"/>
              <a:t>Ababa</a:t>
            </a:r>
            <a:r>
              <a:rPr lang="fr-FR" sz="1200" dirty="0" smtClean="0"/>
              <a:t>, </a:t>
            </a:r>
            <a:r>
              <a:rPr lang="fr-FR" sz="1200" dirty="0" err="1" smtClean="0"/>
              <a:t>Ethiopia</a:t>
            </a:r>
            <a:endParaRPr lang="fr-FR" sz="1200" dirty="0"/>
          </a:p>
          <a:p>
            <a:pPr marL="1085850" lvl="2">
              <a:buFont typeface="Arial" pitchFamily="34" charset="0"/>
              <a:buChar char="•"/>
            </a:pPr>
            <a:endParaRPr lang="fr-FR" sz="800" dirty="0" smtClean="0"/>
          </a:p>
          <a:p>
            <a:pPr marL="285750" lvl="2" indent="-342900">
              <a:buFont typeface="Arial" pitchFamily="34" charset="0"/>
              <a:buChar char="•"/>
            </a:pPr>
            <a:r>
              <a:rPr lang="fr-FR" sz="2000" dirty="0" smtClean="0">
                <a:solidFill>
                  <a:srgbClr val="002060"/>
                </a:solidFill>
              </a:rPr>
              <a:t>Training Course</a:t>
            </a:r>
            <a:endParaRPr lang="fr-FR" sz="2000" dirty="0">
              <a:solidFill>
                <a:srgbClr val="002060"/>
              </a:solidFill>
            </a:endParaRPr>
          </a:p>
          <a:p>
            <a:pPr marL="685800" lvl="1">
              <a:buFont typeface="Courier New" panose="02070309020205020404" pitchFamily="49" charset="0"/>
              <a:buChar char="o"/>
            </a:pPr>
            <a:r>
              <a:rPr lang="fr-FR" sz="1600" dirty="0" smtClean="0">
                <a:solidFill>
                  <a:srgbClr val="0070C0"/>
                </a:solidFill>
              </a:rPr>
              <a:t>27 </a:t>
            </a:r>
            <a:r>
              <a:rPr lang="fr-FR" sz="1600" dirty="0" err="1" smtClean="0">
                <a:solidFill>
                  <a:srgbClr val="0070C0"/>
                </a:solidFill>
              </a:rPr>
              <a:t>October</a:t>
            </a:r>
            <a:r>
              <a:rPr lang="fr-FR" sz="1600" dirty="0" smtClean="0">
                <a:solidFill>
                  <a:srgbClr val="0070C0"/>
                </a:solidFill>
              </a:rPr>
              <a:t> – 14 </a:t>
            </a:r>
            <a:r>
              <a:rPr lang="fr-FR" sz="1600" dirty="0" err="1" smtClean="0">
                <a:solidFill>
                  <a:srgbClr val="0070C0"/>
                </a:solidFill>
              </a:rPr>
              <a:t>November</a:t>
            </a:r>
            <a:r>
              <a:rPr lang="fr-FR" sz="1600" dirty="0" smtClean="0">
                <a:solidFill>
                  <a:srgbClr val="0070C0"/>
                </a:solidFill>
              </a:rPr>
              <a:t> 2014, PANS OPS Flight </a:t>
            </a:r>
            <a:r>
              <a:rPr lang="fr-FR" sz="1600" dirty="0" err="1" smtClean="0">
                <a:solidFill>
                  <a:srgbClr val="0070C0"/>
                </a:solidFill>
              </a:rPr>
              <a:t>Procedure</a:t>
            </a:r>
            <a:r>
              <a:rPr lang="fr-FR" sz="1600" dirty="0" smtClean="0">
                <a:solidFill>
                  <a:srgbClr val="0070C0"/>
                </a:solidFill>
              </a:rPr>
              <a:t> Design Initial Course</a:t>
            </a:r>
            <a:endParaRPr lang="fr-FR" sz="1600" dirty="0">
              <a:solidFill>
                <a:srgbClr val="0070C0"/>
              </a:solidFill>
            </a:endParaRPr>
          </a:p>
          <a:p>
            <a:pPr marL="1085850" lvl="2">
              <a:buFont typeface="Wingdings" panose="05000000000000000000" pitchFamily="2" charset="2"/>
              <a:buChar char="§"/>
            </a:pPr>
            <a:r>
              <a:rPr lang="fr-FR" sz="1200" dirty="0" smtClean="0"/>
              <a:t>Dakar, </a:t>
            </a:r>
            <a:r>
              <a:rPr lang="fr-FR" sz="1200" dirty="0" err="1" smtClean="0"/>
              <a:t>Senegal</a:t>
            </a:r>
            <a:r>
              <a:rPr lang="fr-FR" sz="1200" dirty="0" smtClean="0"/>
              <a:t> (</a:t>
            </a:r>
            <a:r>
              <a:rPr lang="fr-FR" sz="1200" dirty="0" err="1" smtClean="0"/>
              <a:t>moved</a:t>
            </a:r>
            <a:r>
              <a:rPr lang="fr-FR" sz="1200" dirty="0" smtClean="0"/>
              <a:t> to Toulouse, France)</a:t>
            </a:r>
          </a:p>
          <a:p>
            <a:pPr marL="1085850" lvl="2">
              <a:buFont typeface="Wingdings" panose="05000000000000000000" pitchFamily="2" charset="2"/>
              <a:buChar char="§"/>
            </a:pPr>
            <a:r>
              <a:rPr lang="fr-FR" sz="1200" dirty="0" err="1" smtClean="0"/>
              <a:t>Partners</a:t>
            </a:r>
            <a:r>
              <a:rPr lang="fr-FR" sz="1200" dirty="0" smtClean="0"/>
              <a:t>: DGAC France (ENAC)</a:t>
            </a:r>
            <a:endParaRPr lang="fr-FR" sz="1200" dirty="0"/>
          </a:p>
          <a:p>
            <a:pPr marL="1085850" lvl="2">
              <a:buFont typeface="Arial" pitchFamily="34" charset="0"/>
              <a:buChar char="•"/>
            </a:pPr>
            <a:endParaRPr lang="fr-FR" sz="800" dirty="0"/>
          </a:p>
          <a:p>
            <a:pPr marL="285750" lvl="2" indent="-342900">
              <a:buFont typeface="Arial" pitchFamily="34" charset="0"/>
              <a:buChar char="•"/>
            </a:pPr>
            <a:r>
              <a:rPr lang="fr-FR" sz="2000" dirty="0" smtClean="0">
                <a:solidFill>
                  <a:srgbClr val="002060"/>
                </a:solidFill>
              </a:rPr>
              <a:t>Flight </a:t>
            </a:r>
            <a:r>
              <a:rPr lang="fr-FR" sz="2000" dirty="0" err="1" smtClean="0">
                <a:solidFill>
                  <a:srgbClr val="002060"/>
                </a:solidFill>
              </a:rPr>
              <a:t>Procedure</a:t>
            </a:r>
            <a:r>
              <a:rPr lang="fr-FR" sz="2000" dirty="0" smtClean="0">
                <a:solidFill>
                  <a:srgbClr val="002060"/>
                </a:solidFill>
              </a:rPr>
              <a:t> Design</a:t>
            </a:r>
            <a:endParaRPr lang="fr-FR" sz="2000" dirty="0">
              <a:solidFill>
                <a:srgbClr val="002060"/>
              </a:solidFill>
            </a:endParaRPr>
          </a:p>
          <a:p>
            <a:pPr marL="685800" lvl="1">
              <a:buFont typeface="Courier New" panose="02070309020205020404" pitchFamily="49" charset="0"/>
              <a:buChar char="o"/>
            </a:pPr>
            <a:r>
              <a:rPr lang="fr-FR" sz="1600" dirty="0" err="1" smtClean="0">
                <a:solidFill>
                  <a:srgbClr val="0070C0"/>
                </a:solidFill>
              </a:rPr>
              <a:t>Ivory</a:t>
            </a:r>
            <a:r>
              <a:rPr lang="fr-FR" sz="1600" dirty="0" smtClean="0">
                <a:solidFill>
                  <a:srgbClr val="0070C0"/>
                </a:solidFill>
              </a:rPr>
              <a:t> </a:t>
            </a:r>
            <a:r>
              <a:rPr lang="fr-FR" sz="1600" dirty="0" err="1" smtClean="0">
                <a:solidFill>
                  <a:srgbClr val="0070C0"/>
                </a:solidFill>
              </a:rPr>
              <a:t>Coast</a:t>
            </a:r>
            <a:r>
              <a:rPr lang="fr-FR" sz="1600" dirty="0" smtClean="0">
                <a:solidFill>
                  <a:srgbClr val="0070C0"/>
                </a:solidFill>
              </a:rPr>
              <a:t>, </a:t>
            </a:r>
            <a:r>
              <a:rPr lang="fr-FR" sz="1600" dirty="0" err="1" smtClean="0">
                <a:solidFill>
                  <a:srgbClr val="0070C0"/>
                </a:solidFill>
              </a:rPr>
              <a:t>November</a:t>
            </a:r>
            <a:r>
              <a:rPr lang="fr-FR" sz="1600" dirty="0" smtClean="0">
                <a:solidFill>
                  <a:srgbClr val="0070C0"/>
                </a:solidFill>
              </a:rPr>
              <a:t> 2013 – </a:t>
            </a:r>
            <a:r>
              <a:rPr lang="fr-FR" sz="1600" dirty="0" err="1" smtClean="0">
                <a:solidFill>
                  <a:srgbClr val="0070C0"/>
                </a:solidFill>
              </a:rPr>
              <a:t>June</a:t>
            </a:r>
            <a:r>
              <a:rPr lang="fr-FR" sz="1600" dirty="0" smtClean="0">
                <a:solidFill>
                  <a:srgbClr val="0070C0"/>
                </a:solidFill>
              </a:rPr>
              <a:t> 2014: PBN </a:t>
            </a:r>
            <a:r>
              <a:rPr lang="fr-FR" sz="1600" dirty="0" err="1" smtClean="0">
                <a:solidFill>
                  <a:srgbClr val="0070C0"/>
                </a:solidFill>
              </a:rPr>
              <a:t>procedures</a:t>
            </a:r>
            <a:r>
              <a:rPr lang="fr-FR" sz="1600" dirty="0" smtClean="0">
                <a:solidFill>
                  <a:srgbClr val="0070C0"/>
                </a:solidFill>
              </a:rPr>
              <a:t> for 5 </a:t>
            </a:r>
            <a:r>
              <a:rPr lang="fr-FR" sz="1600" dirty="0" err="1" smtClean="0">
                <a:solidFill>
                  <a:srgbClr val="0070C0"/>
                </a:solidFill>
              </a:rPr>
              <a:t>domestic</a:t>
            </a:r>
            <a:r>
              <a:rPr lang="fr-FR" sz="1600" dirty="0" smtClean="0">
                <a:solidFill>
                  <a:srgbClr val="0070C0"/>
                </a:solidFill>
              </a:rPr>
              <a:t> </a:t>
            </a:r>
            <a:r>
              <a:rPr lang="fr-FR" sz="1600" dirty="0" err="1" smtClean="0">
                <a:solidFill>
                  <a:srgbClr val="0070C0"/>
                </a:solidFill>
              </a:rPr>
              <a:t>airports</a:t>
            </a:r>
            <a:endParaRPr lang="fr-FR" sz="1600" dirty="0" smtClean="0">
              <a:solidFill>
                <a:srgbClr val="0070C0"/>
              </a:solidFill>
            </a:endParaRPr>
          </a:p>
          <a:p>
            <a:pPr marL="685800" lvl="1">
              <a:buFont typeface="Courier New" panose="02070309020205020404" pitchFamily="49" charset="0"/>
              <a:buChar char="o"/>
            </a:pPr>
            <a:r>
              <a:rPr lang="fr-FR" sz="1600" dirty="0" err="1" smtClean="0">
                <a:solidFill>
                  <a:srgbClr val="0070C0"/>
                </a:solidFill>
              </a:rPr>
              <a:t>Cameroon</a:t>
            </a:r>
            <a:r>
              <a:rPr lang="fr-FR" sz="1600" dirty="0" smtClean="0">
                <a:solidFill>
                  <a:srgbClr val="0070C0"/>
                </a:solidFill>
              </a:rPr>
              <a:t>, </a:t>
            </a:r>
            <a:r>
              <a:rPr lang="fr-FR" sz="1600" dirty="0" err="1" smtClean="0">
                <a:solidFill>
                  <a:srgbClr val="0070C0"/>
                </a:solidFill>
              </a:rPr>
              <a:t>under</a:t>
            </a:r>
            <a:r>
              <a:rPr lang="fr-FR" sz="1600" dirty="0" smtClean="0">
                <a:solidFill>
                  <a:srgbClr val="0070C0"/>
                </a:solidFill>
              </a:rPr>
              <a:t> </a:t>
            </a:r>
            <a:r>
              <a:rPr lang="fr-FR" sz="1600" dirty="0" err="1" smtClean="0">
                <a:solidFill>
                  <a:srgbClr val="0070C0"/>
                </a:solidFill>
              </a:rPr>
              <a:t>study</a:t>
            </a:r>
            <a:r>
              <a:rPr lang="fr-FR" sz="1600" dirty="0" smtClean="0">
                <a:solidFill>
                  <a:srgbClr val="0070C0"/>
                </a:solidFill>
              </a:rPr>
              <a:t>: </a:t>
            </a:r>
            <a:r>
              <a:rPr lang="fr-FR" sz="1600" dirty="0" err="1" smtClean="0">
                <a:solidFill>
                  <a:srgbClr val="0070C0"/>
                </a:solidFill>
              </a:rPr>
              <a:t>conventional</a:t>
            </a:r>
            <a:r>
              <a:rPr lang="fr-FR" sz="1600" dirty="0" smtClean="0">
                <a:solidFill>
                  <a:srgbClr val="0070C0"/>
                </a:solidFill>
              </a:rPr>
              <a:t> and PBN </a:t>
            </a:r>
            <a:r>
              <a:rPr lang="fr-FR" sz="1600" dirty="0" err="1" smtClean="0">
                <a:solidFill>
                  <a:srgbClr val="0070C0"/>
                </a:solidFill>
              </a:rPr>
              <a:t>procedures</a:t>
            </a:r>
            <a:r>
              <a:rPr lang="fr-FR" sz="1600" dirty="0" smtClean="0">
                <a:solidFill>
                  <a:srgbClr val="0070C0"/>
                </a:solidFill>
              </a:rPr>
              <a:t>, 1 </a:t>
            </a:r>
            <a:r>
              <a:rPr lang="fr-FR" sz="1600" dirty="0" err="1" smtClean="0">
                <a:solidFill>
                  <a:srgbClr val="0070C0"/>
                </a:solidFill>
              </a:rPr>
              <a:t>airport</a:t>
            </a:r>
            <a:endParaRPr lang="fr-FR" sz="1200" dirty="0">
              <a:solidFill>
                <a:srgbClr val="0070C0"/>
              </a:solidFill>
            </a:endParaRPr>
          </a:p>
          <a:p>
            <a:pPr marL="1085850" lvl="2">
              <a:buFont typeface="Arial" pitchFamily="34" charset="0"/>
              <a:buChar char="•"/>
            </a:pPr>
            <a:endParaRPr lang="fr-FR" sz="1200" dirty="0"/>
          </a:p>
          <a:p>
            <a:pPr marL="285750">
              <a:buFont typeface="Arial" pitchFamily="34" charset="0"/>
              <a:buChar char="•"/>
            </a:pPr>
            <a:endParaRPr lang="fr-FR" sz="800" dirty="0" smtClean="0"/>
          </a:p>
          <a:p>
            <a:pPr marL="285750">
              <a:buFont typeface="Arial" pitchFamily="34" charset="0"/>
              <a:buChar char="•"/>
            </a:pPr>
            <a:endParaRPr lang="fr-FR" sz="800" dirty="0" smtClean="0"/>
          </a:p>
          <a:p>
            <a:pPr marL="285750">
              <a:buFont typeface="Arial" pitchFamily="34" charset="0"/>
              <a:buChar char="•"/>
            </a:pPr>
            <a:endParaRPr lang="fr-FR" sz="1000" dirty="0" smtClean="0"/>
          </a:p>
        </p:txBody>
      </p:sp>
    </p:spTree>
    <p:extLst>
      <p:ext uri="{BB962C8B-B14F-4D97-AF65-F5344CB8AC3E}">
        <p14:creationId xmlns:p14="http://schemas.microsoft.com/office/powerpoint/2010/main" val="33483705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04802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FF909EE-2C65-48BC-95E5-26F3591A45A6}" type="slidenum">
              <a:rPr lang="en-CA" smtClean="0"/>
              <a:t>3</a:t>
            </a:fld>
            <a:endParaRPr lang="en-CA"/>
          </a:p>
        </p:txBody>
      </p:sp>
      <p:sp>
        <p:nvSpPr>
          <p:cNvPr id="49" name="ZoneTexte 48"/>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Background</a:t>
            </a:r>
            <a:endParaRPr lang="fr-FR" sz="2400" b="1" dirty="0">
              <a:solidFill>
                <a:srgbClr val="0070C0"/>
              </a:solidFill>
            </a:endParaRPr>
          </a:p>
        </p:txBody>
      </p:sp>
      <p:sp>
        <p:nvSpPr>
          <p:cNvPr id="52" name="Espace réservé du contenu 2"/>
          <p:cNvSpPr txBox="1">
            <a:spLocks/>
          </p:cNvSpPr>
          <p:nvPr/>
        </p:nvSpPr>
        <p:spPr>
          <a:xfrm>
            <a:off x="457200" y="1371600"/>
            <a:ext cx="82296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B050"/>
              </a:buClr>
            </a:pPr>
            <a:r>
              <a:rPr lang="en-GB" sz="2000" dirty="0" smtClean="0"/>
              <a:t>The PBN </a:t>
            </a:r>
            <a:r>
              <a:rPr lang="en-GB" sz="2000" b="1" dirty="0" smtClean="0"/>
              <a:t>Flight Procedure Programme for Africa </a:t>
            </a:r>
            <a:r>
              <a:rPr lang="en-GB" sz="2000" dirty="0" smtClean="0"/>
              <a:t>(AFPP) is an ICAO pan-African programme to develop States 'capability in instrument flight procedures d</a:t>
            </a:r>
            <a:r>
              <a:rPr lang="en-GB" sz="2000" dirty="0" smtClean="0">
                <a:solidFill>
                  <a:srgbClr val="002060"/>
                </a:solidFill>
              </a:rPr>
              <a:t>omain</a:t>
            </a:r>
            <a:r>
              <a:rPr lang="en-GB" sz="2000" dirty="0" smtClean="0"/>
              <a:t> focusing on PBN operations</a:t>
            </a:r>
          </a:p>
          <a:p>
            <a:endParaRPr lang="en-GB" sz="2000" dirty="0" smtClean="0"/>
          </a:p>
          <a:p>
            <a:pPr marL="685800" lvl="1">
              <a:buClr>
                <a:srgbClr val="00B050"/>
              </a:buClr>
              <a:buFont typeface="Courier New" pitchFamily="49" charset="0"/>
              <a:buChar char="o"/>
            </a:pPr>
            <a:r>
              <a:rPr lang="en-GB" sz="1800" dirty="0" smtClean="0">
                <a:solidFill>
                  <a:srgbClr val="0070C0"/>
                </a:solidFill>
              </a:rPr>
              <a:t>ICAO Assembly A37-11 Resolution, October 2010, concerning PBN (Performance Based Navigation) procedures</a:t>
            </a:r>
          </a:p>
          <a:p>
            <a:pPr marL="685800" lvl="1">
              <a:buClr>
                <a:srgbClr val="00B050"/>
              </a:buClr>
              <a:buFont typeface="Courier New" pitchFamily="49" charset="0"/>
              <a:buChar char="o"/>
            </a:pPr>
            <a:r>
              <a:rPr lang="en-GB" sz="1800" dirty="0">
                <a:solidFill>
                  <a:srgbClr val="0070C0"/>
                </a:solidFill>
              </a:rPr>
              <a:t>Letter of Intent signed by ICAO, ASECNA and DGCA, France in November 2012</a:t>
            </a:r>
          </a:p>
          <a:p>
            <a:pPr marL="685800" lvl="1">
              <a:buClr>
                <a:srgbClr val="00B050"/>
              </a:buClr>
              <a:buFont typeface="Courier New" pitchFamily="49" charset="0"/>
              <a:buChar char="o"/>
            </a:pPr>
            <a:r>
              <a:rPr lang="en-GB" sz="1800" dirty="0">
                <a:solidFill>
                  <a:srgbClr val="0070C0"/>
                </a:solidFill>
              </a:rPr>
              <a:t>Letter sent to States by ICAO General Secretary in February 2013</a:t>
            </a:r>
          </a:p>
          <a:p>
            <a:pPr marL="685800" lvl="1">
              <a:buClr>
                <a:srgbClr val="00B050"/>
              </a:buClr>
              <a:buFont typeface="Courier New" pitchFamily="49" charset="0"/>
              <a:buChar char="o"/>
            </a:pPr>
            <a:r>
              <a:rPr lang="en-GB" sz="1800" dirty="0">
                <a:solidFill>
                  <a:srgbClr val="0070C0"/>
                </a:solidFill>
              </a:rPr>
              <a:t>Initial duration is 3 years with option of renewal for a second three-year term</a:t>
            </a:r>
          </a:p>
          <a:p>
            <a:pPr marL="685800" lvl="1">
              <a:buClr>
                <a:srgbClr val="00B050"/>
              </a:buClr>
              <a:buFont typeface="Courier New" pitchFamily="49" charset="0"/>
              <a:buChar char="o"/>
            </a:pPr>
            <a:r>
              <a:rPr lang="en-GB" sz="1800" dirty="0">
                <a:solidFill>
                  <a:srgbClr val="0070C0"/>
                </a:solidFill>
              </a:rPr>
              <a:t>The office is hosted by ASECNA and based in Dakar, Senegal</a:t>
            </a:r>
          </a:p>
          <a:p>
            <a:pPr marL="685800" lvl="1">
              <a:buClr>
                <a:srgbClr val="00B050"/>
              </a:buClr>
              <a:buFont typeface="Courier New" pitchFamily="49" charset="0"/>
              <a:buChar char="o"/>
            </a:pPr>
            <a:r>
              <a:rPr lang="en-GB" sz="1800" dirty="0">
                <a:solidFill>
                  <a:srgbClr val="0070C0"/>
                </a:solidFill>
              </a:rPr>
              <a:t>It is a not-for-profit programme of excellence</a:t>
            </a:r>
          </a:p>
          <a:p>
            <a:pPr marL="685800" lvl="1">
              <a:buClr>
                <a:srgbClr val="00B050"/>
              </a:buClr>
              <a:buFont typeface="Courier New" pitchFamily="49" charset="0"/>
              <a:buChar char="o"/>
            </a:pPr>
            <a:r>
              <a:rPr lang="en-GB" sz="1800" dirty="0">
                <a:solidFill>
                  <a:srgbClr val="0070C0"/>
                </a:solidFill>
              </a:rPr>
              <a:t>It is supported by ICAO ESAF and WACAF regional offices</a:t>
            </a:r>
          </a:p>
          <a:p>
            <a:pPr marL="685800" lvl="1">
              <a:buClr>
                <a:srgbClr val="00B050"/>
              </a:buClr>
              <a:buFont typeface="Courier New" pitchFamily="49" charset="0"/>
              <a:buChar char="o"/>
            </a:pPr>
            <a:r>
              <a:rPr lang="en-GB" sz="1800" dirty="0">
                <a:solidFill>
                  <a:srgbClr val="0070C0"/>
                </a:solidFill>
              </a:rPr>
              <a:t>Initial operations for PBN procedures in terminal and approach areas</a:t>
            </a:r>
          </a:p>
        </p:txBody>
      </p:sp>
    </p:spTree>
    <p:extLst>
      <p:ext uri="{BB962C8B-B14F-4D97-AF65-F5344CB8AC3E}">
        <p14:creationId xmlns:p14="http://schemas.microsoft.com/office/powerpoint/2010/main" val="1935968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4</a:t>
            </a:fld>
            <a:endParaRPr lang="en-CA"/>
          </a:p>
        </p:txBody>
      </p:sp>
      <p:sp>
        <p:nvSpPr>
          <p:cNvPr id="7" name="ZoneTexte 6"/>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References</a:t>
            </a:r>
            <a:endParaRPr lang="fr-FR" sz="2400" b="1" dirty="0">
              <a:solidFill>
                <a:srgbClr val="0070C0"/>
              </a:solidFill>
            </a:endParaRPr>
          </a:p>
        </p:txBody>
      </p:sp>
      <p:sp>
        <p:nvSpPr>
          <p:cNvPr id="8"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lvl="1">
              <a:buFont typeface="Arial" pitchFamily="34" charset="0"/>
              <a:buChar char="•"/>
              <a:tabLst>
                <a:tab pos="717550" algn="l"/>
              </a:tabLst>
            </a:pPr>
            <a:endParaRPr lang="en-GB" sz="2000" dirty="0" smtClean="0">
              <a:solidFill>
                <a:srgbClr val="002060"/>
              </a:solidFill>
            </a:endParaRPr>
          </a:p>
          <a:p>
            <a:pPr marL="285750" lvl="1">
              <a:buFont typeface="Arial" pitchFamily="34" charset="0"/>
              <a:buChar char="•"/>
              <a:tabLst>
                <a:tab pos="717550" algn="l"/>
              </a:tabLst>
            </a:pPr>
            <a:r>
              <a:rPr lang="en-GB" sz="2000" dirty="0" smtClean="0">
                <a:solidFill>
                  <a:srgbClr val="002060"/>
                </a:solidFill>
              </a:rPr>
              <a:t>APIRG/19 </a:t>
            </a:r>
            <a:r>
              <a:rPr lang="en-GB" sz="2000" dirty="0">
                <a:solidFill>
                  <a:srgbClr val="002060"/>
                </a:solidFill>
              </a:rPr>
              <a:t>Group approved the conclusion 19/17 that “</a:t>
            </a:r>
            <a:r>
              <a:rPr lang="en-US" sz="1800" i="1" dirty="0">
                <a:solidFill>
                  <a:srgbClr val="002060"/>
                </a:solidFill>
              </a:rPr>
              <a:t>AFI States are invited to indicate their needs for PBN procedure design to the AFI FPP and participate actively in the AFI-FPP activities by providing financial and/or in-kind support</a:t>
            </a:r>
            <a:r>
              <a:rPr lang="en-US" sz="1600" dirty="0">
                <a:solidFill>
                  <a:srgbClr val="002060"/>
                </a:solidFill>
              </a:rPr>
              <a:t>”.</a:t>
            </a:r>
          </a:p>
          <a:p>
            <a:pPr marL="685800" lvl="2">
              <a:buFont typeface="Arial" pitchFamily="34" charset="0"/>
              <a:buChar char="•"/>
              <a:tabLst>
                <a:tab pos="717550" algn="l"/>
              </a:tabLst>
            </a:pPr>
            <a:endParaRPr lang="en-GB" sz="1600" dirty="0">
              <a:solidFill>
                <a:srgbClr val="002060"/>
              </a:solidFill>
            </a:endParaRPr>
          </a:p>
          <a:p>
            <a:pPr marL="261938" lvl="3">
              <a:buFont typeface="Arial" pitchFamily="34" charset="0"/>
              <a:buChar char="•"/>
            </a:pPr>
            <a:r>
              <a:rPr lang="en-GB" dirty="0">
                <a:solidFill>
                  <a:srgbClr val="002060"/>
                </a:solidFill>
              </a:rPr>
              <a:t>This conclusion 19/17 was approved by DGCA/5 meeting Group.</a:t>
            </a:r>
          </a:p>
          <a:p>
            <a:pPr marL="261938" lvl="3">
              <a:buFont typeface="Arial" pitchFamily="34" charset="0"/>
              <a:buChar char="•"/>
            </a:pPr>
            <a:endParaRPr lang="en-GB" sz="1600" dirty="0">
              <a:solidFill>
                <a:srgbClr val="002060"/>
              </a:solidFill>
            </a:endParaRPr>
          </a:p>
          <a:p>
            <a:pPr marL="285750" indent="-285750">
              <a:buFont typeface="Arial" pitchFamily="34" charset="0"/>
              <a:buChar char="•"/>
            </a:pPr>
            <a:r>
              <a:rPr lang="en-GB" sz="2000" dirty="0">
                <a:solidFill>
                  <a:srgbClr val="002060"/>
                </a:solidFill>
              </a:rPr>
              <a:t>The 37</a:t>
            </a:r>
            <a:r>
              <a:rPr lang="en-GB" sz="2000" baseline="30000" dirty="0">
                <a:solidFill>
                  <a:srgbClr val="002060"/>
                </a:solidFill>
              </a:rPr>
              <a:t>th</a:t>
            </a:r>
            <a:r>
              <a:rPr lang="en-GB" sz="2000" dirty="0">
                <a:solidFill>
                  <a:srgbClr val="002060"/>
                </a:solidFill>
              </a:rPr>
              <a:t> ICAO General Assembly approved the following clause in the Resolution A38/7, point 12 in the AFI Plan:</a:t>
            </a:r>
          </a:p>
          <a:p>
            <a:pPr marL="685800" lvl="1">
              <a:buFont typeface="Courier New" pitchFamily="49" charset="0"/>
              <a:buChar char="o"/>
            </a:pPr>
            <a:r>
              <a:rPr lang="en-GB" sz="1800" i="1" dirty="0">
                <a:solidFill>
                  <a:srgbClr val="0070C0"/>
                </a:solidFill>
              </a:rPr>
              <a:t>“Urges Member States of the AFI Region to support the establishment of the AFI Flight Procedure Programme (FPP) Office with seconded personnel and financial assistance as a matter of urgency to expedite the implementation of PBN in the Region …”.</a:t>
            </a:r>
          </a:p>
          <a:p>
            <a:pPr marL="261938" lvl="3">
              <a:buFont typeface="Arial" pitchFamily="34" charset="0"/>
              <a:buChar char="•"/>
            </a:pPr>
            <a:endParaRPr lang="fr-FR" sz="1000" i="1" dirty="0" smtClean="0">
              <a:solidFill>
                <a:srgbClr val="002060"/>
              </a:solidFill>
            </a:endParaRPr>
          </a:p>
        </p:txBody>
      </p:sp>
    </p:spTree>
    <p:extLst>
      <p:ext uri="{BB962C8B-B14F-4D97-AF65-F5344CB8AC3E}">
        <p14:creationId xmlns:p14="http://schemas.microsoft.com/office/powerpoint/2010/main" val="3541532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Presentation to States</a:t>
            </a:r>
            <a:endParaRPr lang="fr-FR" sz="2400" b="1" dirty="0">
              <a:solidFill>
                <a:srgbClr val="0070C0"/>
              </a:solidFill>
            </a:endParaRPr>
          </a:p>
        </p:txBody>
      </p:sp>
      <p:sp>
        <p:nvSpPr>
          <p:cNvPr id="16"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endParaRPr lang="fr-FR" sz="2000" dirty="0" smtClean="0">
              <a:solidFill>
                <a:srgbClr val="002060"/>
              </a:solidFill>
            </a:endParaRPr>
          </a:p>
          <a:p>
            <a:pPr marL="285750" indent="-285750">
              <a:buFont typeface="Arial" pitchFamily="34" charset="0"/>
              <a:buChar char="•"/>
            </a:pPr>
            <a:r>
              <a:rPr lang="fr-FR" sz="2000" dirty="0" smtClean="0">
                <a:solidFill>
                  <a:srgbClr val="002060"/>
                </a:solidFill>
              </a:rPr>
              <a:t>The African FPP</a:t>
            </a:r>
            <a:r>
              <a:rPr lang="fr-FR" sz="2000" b="1" dirty="0" smtClean="0">
                <a:solidFill>
                  <a:srgbClr val="002060"/>
                </a:solidFill>
              </a:rPr>
              <a:t> </a:t>
            </a:r>
            <a:r>
              <a:rPr lang="en-GB" sz="2000" dirty="0">
                <a:solidFill>
                  <a:srgbClr val="002060"/>
                </a:solidFill>
              </a:rPr>
              <a:t>was presented to African States representatives </a:t>
            </a:r>
            <a:r>
              <a:rPr lang="en-GB" sz="2000" dirty="0" smtClean="0">
                <a:solidFill>
                  <a:srgbClr val="002060"/>
                </a:solidFill>
              </a:rPr>
              <a:t>during:</a:t>
            </a:r>
            <a:endParaRPr lang="fr-FR" sz="2000" dirty="0" smtClean="0">
              <a:solidFill>
                <a:srgbClr val="002060"/>
              </a:solidFill>
            </a:endParaRPr>
          </a:p>
          <a:p>
            <a:pPr marL="685800" lvl="1">
              <a:buFont typeface="Courier New" pitchFamily="49" charset="0"/>
              <a:buChar char="o"/>
            </a:pPr>
            <a:endParaRPr lang="en-GB" sz="1800" dirty="0" smtClean="0">
              <a:solidFill>
                <a:srgbClr val="0070C0"/>
              </a:solidFill>
            </a:endParaRPr>
          </a:p>
          <a:p>
            <a:pPr marL="685800" lvl="1">
              <a:buFont typeface="Courier New" pitchFamily="49" charset="0"/>
              <a:buChar char="o"/>
            </a:pPr>
            <a:r>
              <a:rPr lang="en-GB" sz="1800" dirty="0" smtClean="0">
                <a:solidFill>
                  <a:srgbClr val="0070C0"/>
                </a:solidFill>
              </a:rPr>
              <a:t>ATM/AIM/SAR </a:t>
            </a:r>
            <a:r>
              <a:rPr lang="en-GB" sz="1800" dirty="0">
                <a:solidFill>
                  <a:srgbClr val="0070C0"/>
                </a:solidFill>
              </a:rPr>
              <a:t>SG/13 meeting in Nairobi, held in September 2013</a:t>
            </a:r>
          </a:p>
          <a:p>
            <a:pPr marL="685800" lvl="1">
              <a:buFont typeface="Courier New" pitchFamily="49" charset="0"/>
              <a:buChar char="o"/>
            </a:pPr>
            <a:endParaRPr lang="en-GB" sz="1800" dirty="0" smtClean="0">
              <a:solidFill>
                <a:srgbClr val="0070C0"/>
              </a:solidFill>
            </a:endParaRPr>
          </a:p>
          <a:p>
            <a:pPr marL="685800" lvl="1">
              <a:buFont typeface="Courier New" pitchFamily="49" charset="0"/>
              <a:buChar char="o"/>
            </a:pPr>
            <a:r>
              <a:rPr lang="en-GB" sz="1800" dirty="0" smtClean="0">
                <a:solidFill>
                  <a:srgbClr val="0070C0"/>
                </a:solidFill>
              </a:rPr>
              <a:t>APIRG/19 </a:t>
            </a:r>
            <a:r>
              <a:rPr lang="en-GB" sz="1800" dirty="0">
                <a:solidFill>
                  <a:srgbClr val="0070C0"/>
                </a:solidFill>
              </a:rPr>
              <a:t>and DGCA/5 meetings in Dakar, held in October 2013</a:t>
            </a:r>
          </a:p>
          <a:p>
            <a:pPr marL="685800" lvl="1">
              <a:buFont typeface="Courier New" pitchFamily="49" charset="0"/>
              <a:buChar char="o"/>
            </a:pPr>
            <a:endParaRPr lang="fr-FR" sz="1800" dirty="0" smtClean="0">
              <a:solidFill>
                <a:srgbClr val="0070C0"/>
              </a:solidFill>
            </a:endParaRPr>
          </a:p>
          <a:p>
            <a:pPr marL="685800" lvl="1">
              <a:buFont typeface="Courier New" pitchFamily="49" charset="0"/>
              <a:buChar char="o"/>
            </a:pPr>
            <a:r>
              <a:rPr lang="fr-FR" sz="1800" dirty="0" smtClean="0">
                <a:solidFill>
                  <a:srgbClr val="0070C0"/>
                </a:solidFill>
              </a:rPr>
              <a:t>PBN TF/4 meeting, </a:t>
            </a:r>
            <a:r>
              <a:rPr lang="fr-FR" sz="1800" dirty="0">
                <a:solidFill>
                  <a:srgbClr val="0070C0"/>
                </a:solidFill>
              </a:rPr>
              <a:t>Dakar, </a:t>
            </a:r>
            <a:r>
              <a:rPr lang="fr-FR" sz="1800" dirty="0" err="1" smtClean="0">
                <a:solidFill>
                  <a:srgbClr val="0070C0"/>
                </a:solidFill>
              </a:rPr>
              <a:t>December</a:t>
            </a:r>
            <a:r>
              <a:rPr lang="fr-FR" sz="1800" dirty="0" smtClean="0">
                <a:solidFill>
                  <a:srgbClr val="0070C0"/>
                </a:solidFill>
              </a:rPr>
              <a:t> 2013</a:t>
            </a:r>
          </a:p>
          <a:p>
            <a:pPr marL="400050" lvl="1" indent="0">
              <a:buNone/>
            </a:pPr>
            <a:endParaRPr lang="fr-FR" sz="1800" i="1" dirty="0" smtClean="0">
              <a:solidFill>
                <a:srgbClr val="002060"/>
              </a:solidFill>
            </a:endParaRPr>
          </a:p>
          <a:p>
            <a:pPr marL="400050" lvl="1" indent="0">
              <a:buNone/>
            </a:pPr>
            <a:endParaRPr lang="fr-FR" sz="1600" dirty="0"/>
          </a:p>
          <a:p>
            <a:pPr marL="685800" lvl="1">
              <a:buFont typeface="Arial" pitchFamily="34" charset="0"/>
              <a:buChar char="•"/>
            </a:pPr>
            <a:endParaRPr lang="fr-FR" sz="1600" dirty="0"/>
          </a:p>
          <a:p>
            <a:pPr marL="685800" lvl="2">
              <a:buFont typeface="Arial" pitchFamily="34" charset="0"/>
              <a:buChar char="•"/>
              <a:tabLst>
                <a:tab pos="717550" algn="l"/>
              </a:tabLst>
            </a:pPr>
            <a:endParaRPr lang="fr-FR" sz="1000" i="1" dirty="0" smtClean="0"/>
          </a:p>
          <a:p>
            <a:pPr marL="261938" lvl="3">
              <a:buFont typeface="Arial" pitchFamily="34" charset="0"/>
              <a:buChar char="•"/>
            </a:pPr>
            <a:endParaRPr lang="fr-FR" sz="1000" i="1" dirty="0" smtClean="0"/>
          </a:p>
        </p:txBody>
      </p:sp>
      <p:sp>
        <p:nvSpPr>
          <p:cNvPr id="18" name="Slide Number Placeholder 3"/>
          <p:cNvSpPr>
            <a:spLocks noGrp="1"/>
          </p:cNvSpPr>
          <p:nvPr>
            <p:ph type="sldNum" sz="quarter" idx="12"/>
          </p:nvPr>
        </p:nvSpPr>
        <p:spPr>
          <a:xfrm>
            <a:off x="6553200" y="6525344"/>
            <a:ext cx="2133600" cy="332656"/>
          </a:xfrm>
        </p:spPr>
        <p:txBody>
          <a:bodyPr/>
          <a:lstStyle/>
          <a:p>
            <a:fld id="{3FF909EE-2C65-48BC-95E5-26F3591A45A6}" type="slidenum">
              <a:rPr lang="en-CA" smtClean="0"/>
              <a:t>5</a:t>
            </a:fld>
            <a:endParaRPr lang="en-CA"/>
          </a:p>
        </p:txBody>
      </p:sp>
    </p:spTree>
    <p:extLst>
      <p:ext uri="{BB962C8B-B14F-4D97-AF65-F5344CB8AC3E}">
        <p14:creationId xmlns:p14="http://schemas.microsoft.com/office/powerpoint/2010/main" val="29377830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Programme Document</a:t>
            </a:r>
            <a:endParaRPr lang="fr-FR" sz="2400" b="1" dirty="0">
              <a:solidFill>
                <a:srgbClr val="0070C0"/>
              </a:solidFill>
            </a:endParaRPr>
          </a:p>
        </p:txBody>
      </p:sp>
      <p:sp>
        <p:nvSpPr>
          <p:cNvPr id="16" name="Espace réservé du contenu 2"/>
          <p:cNvSpPr txBox="1">
            <a:spLocks/>
          </p:cNvSpPr>
          <p:nvPr/>
        </p:nvSpPr>
        <p:spPr bwMode="auto">
          <a:xfrm>
            <a:off x="457200" y="1371600"/>
            <a:ext cx="8229600" cy="7612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buFont typeface="Arial" pitchFamily="34" charset="0"/>
              <a:buChar char="•"/>
            </a:pPr>
            <a:r>
              <a:rPr lang="fr-FR" sz="2000" dirty="0" smtClean="0">
                <a:solidFill>
                  <a:srgbClr val="002060"/>
                </a:solidFill>
              </a:rPr>
              <a:t>The African FPP Programme Document (ProDoc) </a:t>
            </a:r>
            <a:r>
              <a:rPr lang="fr-FR" sz="2000" dirty="0" err="1" smtClean="0">
                <a:solidFill>
                  <a:srgbClr val="002060"/>
                </a:solidFill>
              </a:rPr>
              <a:t>was</a:t>
            </a:r>
            <a:r>
              <a:rPr lang="fr-FR" sz="2000" dirty="0" smtClean="0">
                <a:solidFill>
                  <a:srgbClr val="002060"/>
                </a:solidFill>
              </a:rPr>
              <a:t> </a:t>
            </a:r>
            <a:r>
              <a:rPr lang="fr-FR" sz="2000" dirty="0" err="1" smtClean="0">
                <a:solidFill>
                  <a:srgbClr val="002060"/>
                </a:solidFill>
              </a:rPr>
              <a:t>presented</a:t>
            </a:r>
            <a:r>
              <a:rPr lang="fr-FR" sz="2000" dirty="0" smtClean="0">
                <a:solidFill>
                  <a:srgbClr val="002060"/>
                </a:solidFill>
              </a:rPr>
              <a:t> to States </a:t>
            </a:r>
            <a:r>
              <a:rPr lang="fr-FR" sz="2000" dirty="0" err="1" smtClean="0">
                <a:solidFill>
                  <a:srgbClr val="002060"/>
                </a:solidFill>
              </a:rPr>
              <a:t>during</a:t>
            </a:r>
            <a:r>
              <a:rPr lang="fr-FR" sz="2000" dirty="0" smtClean="0">
                <a:solidFill>
                  <a:srgbClr val="002060"/>
                </a:solidFill>
              </a:rPr>
              <a:t> a </a:t>
            </a:r>
            <a:r>
              <a:rPr lang="fr-FR" sz="2000" dirty="0" err="1" smtClean="0">
                <a:solidFill>
                  <a:srgbClr val="002060"/>
                </a:solidFill>
              </a:rPr>
              <a:t>seminar</a:t>
            </a:r>
            <a:r>
              <a:rPr lang="fr-FR" sz="2000" dirty="0" smtClean="0">
                <a:solidFill>
                  <a:srgbClr val="002060"/>
                </a:solidFill>
              </a:rPr>
              <a:t> </a:t>
            </a:r>
            <a:r>
              <a:rPr lang="fr-FR" sz="2000" dirty="0" err="1" smtClean="0">
                <a:solidFill>
                  <a:srgbClr val="002060"/>
                </a:solidFill>
              </a:rPr>
              <a:t>held</a:t>
            </a:r>
            <a:r>
              <a:rPr lang="fr-FR" sz="2000" dirty="0" smtClean="0">
                <a:solidFill>
                  <a:srgbClr val="002060"/>
                </a:solidFill>
              </a:rPr>
              <a:t> in Dakar, </a:t>
            </a:r>
            <a:r>
              <a:rPr lang="fr-FR" sz="2000" dirty="0" err="1" smtClean="0">
                <a:solidFill>
                  <a:srgbClr val="002060"/>
                </a:solidFill>
              </a:rPr>
              <a:t>Senegal</a:t>
            </a:r>
            <a:r>
              <a:rPr lang="fr-FR" sz="2000" dirty="0" smtClean="0">
                <a:solidFill>
                  <a:srgbClr val="002060"/>
                </a:solidFill>
              </a:rPr>
              <a:t>, March 2014.</a:t>
            </a:r>
            <a:endParaRPr lang="fr-FR" sz="1600" dirty="0"/>
          </a:p>
          <a:p>
            <a:pPr marL="685800" lvl="2">
              <a:buFont typeface="Arial" pitchFamily="34" charset="0"/>
              <a:buChar char="•"/>
              <a:tabLst>
                <a:tab pos="717550" algn="l"/>
              </a:tabLst>
            </a:pPr>
            <a:endParaRPr lang="fr-FR" sz="1000" i="1" dirty="0" smtClean="0"/>
          </a:p>
          <a:p>
            <a:pPr marL="261938" lvl="3">
              <a:buFont typeface="Arial" pitchFamily="34" charset="0"/>
              <a:buChar char="•"/>
            </a:pPr>
            <a:endParaRPr lang="fr-FR" sz="1000" i="1" dirty="0" smtClean="0"/>
          </a:p>
        </p:txBody>
      </p:sp>
      <p:sp>
        <p:nvSpPr>
          <p:cNvPr id="18" name="Slide Number Placeholder 3"/>
          <p:cNvSpPr>
            <a:spLocks noGrp="1"/>
          </p:cNvSpPr>
          <p:nvPr>
            <p:ph type="sldNum" sz="quarter" idx="12"/>
          </p:nvPr>
        </p:nvSpPr>
        <p:spPr>
          <a:xfrm>
            <a:off x="6553200" y="6525344"/>
            <a:ext cx="2133600" cy="332656"/>
          </a:xfrm>
        </p:spPr>
        <p:txBody>
          <a:bodyPr/>
          <a:lstStyle/>
          <a:p>
            <a:fld id="{3FF909EE-2C65-48BC-95E5-26F3591A45A6}" type="slidenum">
              <a:rPr lang="en-CA" smtClean="0"/>
              <a:t>6</a:t>
            </a:fld>
            <a:endParaRPr lang="en-CA"/>
          </a:p>
        </p:txBody>
      </p:sp>
      <p:sp>
        <p:nvSpPr>
          <p:cNvPr id="5" name="Espace réservé du contenu 2"/>
          <p:cNvSpPr txBox="1">
            <a:spLocks/>
          </p:cNvSpPr>
          <p:nvPr/>
        </p:nvSpPr>
        <p:spPr bwMode="auto">
          <a:xfrm>
            <a:off x="4094237" y="2276872"/>
            <a:ext cx="4559424"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5800" lvl="1">
              <a:buFont typeface="Courier New" pitchFamily="49" charset="0"/>
              <a:buChar char="o"/>
            </a:pPr>
            <a:r>
              <a:rPr lang="fr-FR" sz="1800" dirty="0" err="1" smtClean="0">
                <a:solidFill>
                  <a:srgbClr val="0070C0"/>
                </a:solidFill>
              </a:rPr>
              <a:t>Operational</a:t>
            </a:r>
            <a:r>
              <a:rPr lang="fr-FR" sz="1800" dirty="0" smtClean="0">
                <a:solidFill>
                  <a:srgbClr val="0070C0"/>
                </a:solidFill>
              </a:rPr>
              <a:t> concept and </a:t>
            </a:r>
            <a:r>
              <a:rPr lang="fr-FR" sz="1800" dirty="0" err="1" smtClean="0">
                <a:solidFill>
                  <a:srgbClr val="0070C0"/>
                </a:solidFill>
              </a:rPr>
              <a:t>implementation</a:t>
            </a:r>
            <a:r>
              <a:rPr lang="fr-FR" sz="1800" dirty="0" smtClean="0">
                <a:solidFill>
                  <a:srgbClr val="0070C0"/>
                </a:solidFill>
              </a:rPr>
              <a:t> </a:t>
            </a:r>
            <a:r>
              <a:rPr lang="fr-FR" sz="1800" dirty="0" err="1" smtClean="0">
                <a:solidFill>
                  <a:srgbClr val="0070C0"/>
                </a:solidFill>
              </a:rPr>
              <a:t>strategy</a:t>
            </a:r>
            <a:endParaRPr lang="fr-FR" sz="1800" dirty="0" smtClean="0">
              <a:solidFill>
                <a:srgbClr val="0070C0"/>
              </a:solidFill>
            </a:endParaRPr>
          </a:p>
          <a:p>
            <a:pPr marL="685800" lvl="1">
              <a:buFont typeface="Courier New" pitchFamily="49" charset="0"/>
              <a:buChar char="o"/>
            </a:pPr>
            <a:endParaRPr lang="fr-FR" sz="1800" dirty="0">
              <a:solidFill>
                <a:srgbClr val="0070C0"/>
              </a:solidFill>
            </a:endParaRPr>
          </a:p>
          <a:p>
            <a:pPr marL="685800" lvl="1">
              <a:buFont typeface="Courier New" pitchFamily="49" charset="0"/>
              <a:buChar char="o"/>
            </a:pPr>
            <a:r>
              <a:rPr lang="fr-FR" sz="1800" dirty="0" err="1" smtClean="0">
                <a:solidFill>
                  <a:srgbClr val="0070C0"/>
                </a:solidFill>
              </a:rPr>
              <a:t>Institutional</a:t>
            </a:r>
            <a:r>
              <a:rPr lang="fr-FR" sz="1800" dirty="0" smtClean="0">
                <a:solidFill>
                  <a:srgbClr val="0070C0"/>
                </a:solidFill>
              </a:rPr>
              <a:t> Framework (participants, </a:t>
            </a:r>
            <a:r>
              <a:rPr lang="fr-FR" sz="1800" dirty="0" err="1" smtClean="0">
                <a:solidFill>
                  <a:srgbClr val="0070C0"/>
                </a:solidFill>
              </a:rPr>
              <a:t>steering</a:t>
            </a:r>
            <a:r>
              <a:rPr lang="fr-FR" sz="1800" dirty="0" smtClean="0">
                <a:solidFill>
                  <a:srgbClr val="0070C0"/>
                </a:solidFill>
              </a:rPr>
              <a:t> </a:t>
            </a:r>
            <a:r>
              <a:rPr lang="fr-FR" sz="1800" dirty="0" err="1" smtClean="0">
                <a:solidFill>
                  <a:srgbClr val="0070C0"/>
                </a:solidFill>
              </a:rPr>
              <a:t>committee</a:t>
            </a:r>
            <a:r>
              <a:rPr lang="fr-FR" sz="1800" dirty="0" smtClean="0">
                <a:solidFill>
                  <a:srgbClr val="0070C0"/>
                </a:solidFill>
              </a:rPr>
              <a:t>), and participant </a:t>
            </a:r>
            <a:r>
              <a:rPr lang="fr-FR" sz="1800" dirty="0" err="1" smtClean="0">
                <a:solidFill>
                  <a:srgbClr val="0070C0"/>
                </a:solidFill>
              </a:rPr>
              <a:t>roles</a:t>
            </a:r>
            <a:endParaRPr lang="fr-FR" sz="1800" dirty="0" smtClean="0">
              <a:solidFill>
                <a:srgbClr val="0070C0"/>
              </a:solidFill>
            </a:endParaRPr>
          </a:p>
          <a:p>
            <a:pPr marL="685800" lvl="1">
              <a:buFont typeface="Courier New" pitchFamily="49" charset="0"/>
              <a:buChar char="o"/>
            </a:pPr>
            <a:endParaRPr lang="fr-FR" sz="1800" dirty="0" smtClean="0">
              <a:solidFill>
                <a:srgbClr val="0070C0"/>
              </a:solidFill>
            </a:endParaRPr>
          </a:p>
          <a:p>
            <a:pPr marL="685800" lvl="1">
              <a:buFont typeface="Courier New" pitchFamily="49" charset="0"/>
              <a:buChar char="o"/>
            </a:pPr>
            <a:r>
              <a:rPr lang="en-US" sz="1800" dirty="0" smtClean="0">
                <a:solidFill>
                  <a:srgbClr val="0070C0"/>
                </a:solidFill>
              </a:rPr>
              <a:t>Phase I (2014-2017) Programme review, monitoring and reporting </a:t>
            </a:r>
          </a:p>
          <a:p>
            <a:pPr marL="685800" lvl="1">
              <a:buFont typeface="Courier New" pitchFamily="49" charset="0"/>
              <a:buChar char="o"/>
            </a:pPr>
            <a:endParaRPr lang="en-US" sz="1800" dirty="0" smtClean="0">
              <a:solidFill>
                <a:srgbClr val="0070C0"/>
              </a:solidFill>
            </a:endParaRPr>
          </a:p>
          <a:p>
            <a:pPr marL="685800" lvl="1">
              <a:buFont typeface="Courier New" pitchFamily="49" charset="0"/>
              <a:buChar char="o"/>
            </a:pPr>
            <a:r>
              <a:rPr lang="fr-FR" sz="1800" dirty="0" err="1" smtClean="0">
                <a:solidFill>
                  <a:srgbClr val="0070C0"/>
                </a:solidFill>
              </a:rPr>
              <a:t>Work</a:t>
            </a:r>
            <a:r>
              <a:rPr lang="fr-FR" sz="1800" dirty="0" smtClean="0">
                <a:solidFill>
                  <a:srgbClr val="0070C0"/>
                </a:solidFill>
              </a:rPr>
              <a:t> Programme</a:t>
            </a:r>
          </a:p>
          <a:p>
            <a:pPr marL="685800" lvl="1">
              <a:buFont typeface="Courier New" pitchFamily="49" charset="0"/>
              <a:buChar char="o"/>
            </a:pPr>
            <a:endParaRPr lang="fr-FR" sz="1800" dirty="0" smtClean="0">
              <a:solidFill>
                <a:srgbClr val="0070C0"/>
              </a:solidFill>
            </a:endParaRPr>
          </a:p>
          <a:p>
            <a:pPr marL="685800" lvl="1">
              <a:buFont typeface="Courier New" pitchFamily="49" charset="0"/>
              <a:buChar char="o"/>
            </a:pPr>
            <a:r>
              <a:rPr lang="fr-FR" sz="1800" dirty="0">
                <a:solidFill>
                  <a:srgbClr val="0070C0"/>
                </a:solidFill>
              </a:rPr>
              <a:t>Global Budget</a:t>
            </a:r>
          </a:p>
          <a:p>
            <a:pPr marL="400050" lvl="1" indent="0">
              <a:buNone/>
            </a:pPr>
            <a:endParaRPr lang="fr-FR" sz="1600" dirty="0"/>
          </a:p>
          <a:p>
            <a:pPr marL="685800" lvl="1">
              <a:buFont typeface="Arial" pitchFamily="34" charset="0"/>
              <a:buChar char="•"/>
            </a:pPr>
            <a:endParaRPr lang="fr-FR" sz="1600" dirty="0"/>
          </a:p>
          <a:p>
            <a:pPr marL="685800" lvl="2">
              <a:buFont typeface="Arial" pitchFamily="34" charset="0"/>
              <a:buChar char="•"/>
              <a:tabLst>
                <a:tab pos="717550" algn="l"/>
              </a:tabLst>
            </a:pPr>
            <a:endParaRPr lang="fr-FR" sz="1000" i="1" dirty="0" smtClean="0"/>
          </a:p>
          <a:p>
            <a:pPr marL="261938" lvl="3">
              <a:buFont typeface="Arial" pitchFamily="34" charset="0"/>
              <a:buChar char="•"/>
            </a:pPr>
            <a:endParaRPr lang="fr-FR" sz="1000" i="1" dirty="0" smtClean="0"/>
          </a:p>
        </p:txBody>
      </p:sp>
      <p:pic>
        <p:nvPicPr>
          <p:cNvPr id="6" name="Image 5"/>
          <p:cNvPicPr>
            <a:picLocks noChangeAspect="1"/>
          </p:cNvPicPr>
          <p:nvPr/>
        </p:nvPicPr>
        <p:blipFill>
          <a:blip r:embed="rId3"/>
          <a:stretch>
            <a:fillRect/>
          </a:stretch>
        </p:blipFill>
        <p:spPr>
          <a:xfrm>
            <a:off x="611560" y="2130909"/>
            <a:ext cx="3024336" cy="4396382"/>
          </a:xfrm>
          <a:prstGeom prst="rect">
            <a:avLst/>
          </a:prstGeom>
        </p:spPr>
      </p:pic>
    </p:spTree>
    <p:extLst>
      <p:ext uri="{BB962C8B-B14F-4D97-AF65-F5344CB8AC3E}">
        <p14:creationId xmlns:p14="http://schemas.microsoft.com/office/powerpoint/2010/main" val="2470838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7</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7" name="ZoneTexte 6"/>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Member Status</a:t>
            </a:r>
          </a:p>
          <a:p>
            <a:pPr algn="r"/>
            <a:endParaRPr lang="fr-FR" sz="2400" b="1" dirty="0">
              <a:solidFill>
                <a:srgbClr val="0070C0"/>
              </a:solidFill>
            </a:endParaRPr>
          </a:p>
        </p:txBody>
      </p:sp>
      <p:sp>
        <p:nvSpPr>
          <p:cNvPr id="8"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r>
              <a:rPr lang="fr-FR" sz="2000" dirty="0" smtClean="0">
                <a:solidFill>
                  <a:srgbClr val="002060"/>
                </a:solidFill>
              </a:rPr>
              <a:t>The </a:t>
            </a:r>
            <a:r>
              <a:rPr lang="fr-FR" sz="2000" dirty="0" err="1" smtClean="0">
                <a:solidFill>
                  <a:srgbClr val="002060"/>
                </a:solidFill>
              </a:rPr>
              <a:t>different</a:t>
            </a:r>
            <a:r>
              <a:rPr lang="fr-FR" sz="2000" dirty="0" smtClean="0">
                <a:solidFill>
                  <a:srgbClr val="002060"/>
                </a:solidFill>
              </a:rPr>
              <a:t> African FPP participant </a:t>
            </a:r>
            <a:r>
              <a:rPr lang="fr-FR" sz="2000" dirty="0" err="1" smtClean="0">
                <a:solidFill>
                  <a:srgbClr val="002060"/>
                </a:solidFill>
              </a:rPr>
              <a:t>status</a:t>
            </a:r>
            <a:endParaRPr lang="fr-FR" sz="2000" dirty="0" smtClean="0">
              <a:solidFill>
                <a:srgbClr val="002060"/>
              </a:solidFill>
            </a:endParaRPr>
          </a:p>
          <a:p>
            <a:pPr marL="685800" lvl="1">
              <a:buFont typeface="Courier New" pitchFamily="49" charset="0"/>
              <a:buChar char="o"/>
            </a:pPr>
            <a:r>
              <a:rPr lang="fr-FR" sz="1800" dirty="0" smtClean="0">
                <a:solidFill>
                  <a:srgbClr val="0070C0"/>
                </a:solidFill>
              </a:rPr>
              <a:t>Active </a:t>
            </a:r>
            <a:r>
              <a:rPr lang="fr-FR" sz="1800" dirty="0" err="1" smtClean="0">
                <a:solidFill>
                  <a:srgbClr val="0070C0"/>
                </a:solidFill>
              </a:rPr>
              <a:t>Participating</a:t>
            </a:r>
            <a:r>
              <a:rPr lang="fr-FR" sz="1800" dirty="0" smtClean="0">
                <a:solidFill>
                  <a:srgbClr val="0070C0"/>
                </a:solidFill>
              </a:rPr>
              <a:t> </a:t>
            </a:r>
            <a:r>
              <a:rPr lang="fr-FR" sz="1800" dirty="0">
                <a:solidFill>
                  <a:srgbClr val="0070C0"/>
                </a:solidFill>
              </a:rPr>
              <a:t> </a:t>
            </a:r>
            <a:r>
              <a:rPr lang="fr-FR" sz="1800" dirty="0" smtClean="0">
                <a:solidFill>
                  <a:srgbClr val="0070C0"/>
                </a:solidFill>
              </a:rPr>
              <a:t>State (APS)</a:t>
            </a:r>
          </a:p>
          <a:p>
            <a:pPr marL="1071563" lvl="2" indent="-214313">
              <a:buFont typeface="Wingdings" panose="05000000000000000000" pitchFamily="2" charset="2"/>
              <a:buChar char="§"/>
            </a:pPr>
            <a:r>
              <a:rPr lang="fr-FR" sz="1400" dirty="0" smtClean="0"/>
              <a:t>African State</a:t>
            </a:r>
          </a:p>
          <a:p>
            <a:pPr marL="1071563" lvl="2" indent="-214313">
              <a:buFont typeface="Wingdings" panose="05000000000000000000" pitchFamily="2" charset="2"/>
              <a:buChar char="§"/>
            </a:pPr>
            <a:r>
              <a:rPr lang="fr-FR" sz="1400" dirty="0" err="1"/>
              <a:t>Annual</a:t>
            </a:r>
            <a:r>
              <a:rPr lang="fr-FR" sz="1400" dirty="0"/>
              <a:t> </a:t>
            </a:r>
            <a:r>
              <a:rPr lang="fr-FR" sz="1400" dirty="0" err="1"/>
              <a:t>financial</a:t>
            </a:r>
            <a:r>
              <a:rPr lang="fr-FR" sz="1400" dirty="0"/>
              <a:t> contribution</a:t>
            </a:r>
          </a:p>
          <a:p>
            <a:pPr marL="1071563" lvl="2" indent="-214313">
              <a:buFont typeface="Wingdings" panose="05000000000000000000" pitchFamily="2" charset="2"/>
              <a:buChar char="§"/>
            </a:pPr>
            <a:r>
              <a:rPr lang="fr-FR" sz="1400" dirty="0" err="1"/>
              <a:t>Steering</a:t>
            </a:r>
            <a:r>
              <a:rPr lang="fr-FR" sz="1400" dirty="0"/>
              <a:t> </a:t>
            </a:r>
            <a:r>
              <a:rPr lang="fr-FR" sz="1400" dirty="0" err="1"/>
              <a:t>Committee</a:t>
            </a:r>
            <a:r>
              <a:rPr lang="fr-FR" sz="1400" dirty="0"/>
              <a:t> </a:t>
            </a:r>
            <a:r>
              <a:rPr lang="fr-FR" sz="1400" dirty="0" err="1"/>
              <a:t>member</a:t>
            </a:r>
            <a:endParaRPr lang="fr-FR" sz="1400" dirty="0"/>
          </a:p>
          <a:p>
            <a:pPr marL="1071563" lvl="2" indent="-214313">
              <a:buFont typeface="Wingdings" panose="05000000000000000000" pitchFamily="2" charset="2"/>
              <a:buChar char="§"/>
            </a:pPr>
            <a:r>
              <a:rPr lang="fr-FR" sz="1400" dirty="0"/>
              <a:t>Free participation to courses </a:t>
            </a:r>
            <a:r>
              <a:rPr lang="fr-FR" sz="1400" dirty="0" err="1"/>
              <a:t>including</a:t>
            </a:r>
            <a:r>
              <a:rPr lang="fr-FR" sz="1400" dirty="0"/>
              <a:t> OJT </a:t>
            </a:r>
          </a:p>
          <a:p>
            <a:pPr marL="1071563" lvl="2" indent="-214313">
              <a:buFont typeface="Wingdings" panose="05000000000000000000" pitchFamily="2" charset="2"/>
              <a:buChar char="§"/>
            </a:pPr>
            <a:r>
              <a:rPr lang="fr-FR" sz="1400" dirty="0"/>
              <a:t>Assistance/support for </a:t>
            </a:r>
            <a:r>
              <a:rPr lang="fr-FR" sz="1400" dirty="0" err="1" smtClean="0"/>
              <a:t>activities</a:t>
            </a:r>
            <a:r>
              <a:rPr lang="fr-FR" sz="1400" dirty="0" smtClean="0"/>
              <a:t>, free/</a:t>
            </a:r>
            <a:r>
              <a:rPr lang="fr-FR" sz="1400" dirty="0" err="1" smtClean="0"/>
              <a:t>fee-based</a:t>
            </a:r>
            <a:r>
              <a:rPr lang="fr-FR" sz="1400" dirty="0" smtClean="0"/>
              <a:t> </a:t>
            </a:r>
            <a:r>
              <a:rPr lang="fr-FR" sz="1400" dirty="0" err="1" smtClean="0"/>
              <a:t>according</a:t>
            </a:r>
            <a:r>
              <a:rPr lang="fr-FR" sz="1400" dirty="0" smtClean="0"/>
              <a:t> to assistance/support type</a:t>
            </a:r>
            <a:endParaRPr lang="fr-FR" sz="1400" dirty="0"/>
          </a:p>
          <a:p>
            <a:pPr marL="1085850" lvl="2">
              <a:buFont typeface="Courier New" pitchFamily="49" charset="0"/>
              <a:buChar char="o"/>
            </a:pPr>
            <a:endParaRPr lang="fr-FR" sz="800" dirty="0" smtClean="0"/>
          </a:p>
          <a:p>
            <a:pPr marL="685800" lvl="1">
              <a:buFont typeface="Courier New" pitchFamily="49" charset="0"/>
              <a:buChar char="o"/>
            </a:pPr>
            <a:r>
              <a:rPr lang="fr-FR" sz="1800" dirty="0" smtClean="0">
                <a:solidFill>
                  <a:srgbClr val="0070C0"/>
                </a:solidFill>
              </a:rPr>
              <a:t>User State (US)</a:t>
            </a:r>
            <a:endParaRPr lang="fr-FR" sz="1800" dirty="0">
              <a:solidFill>
                <a:srgbClr val="0070C0"/>
              </a:solidFill>
            </a:endParaRPr>
          </a:p>
          <a:p>
            <a:pPr marL="1071563" lvl="2" indent="-214313">
              <a:buFont typeface="Wingdings" panose="05000000000000000000" pitchFamily="2" charset="2"/>
              <a:buChar char="§"/>
            </a:pPr>
            <a:r>
              <a:rPr lang="fr-FR" sz="1400" dirty="0"/>
              <a:t>African State</a:t>
            </a:r>
          </a:p>
          <a:p>
            <a:pPr marL="1071563" lvl="2" indent="-214313">
              <a:buFont typeface="Wingdings" panose="05000000000000000000" pitchFamily="2" charset="2"/>
              <a:buChar char="§"/>
            </a:pPr>
            <a:r>
              <a:rPr lang="fr-FR" sz="1400" dirty="0" smtClean="0"/>
              <a:t>No </a:t>
            </a:r>
            <a:r>
              <a:rPr lang="fr-FR" sz="1400" dirty="0" err="1"/>
              <a:t>Annual</a:t>
            </a:r>
            <a:r>
              <a:rPr lang="fr-FR" sz="1400" dirty="0"/>
              <a:t> </a:t>
            </a:r>
            <a:r>
              <a:rPr lang="fr-FR" sz="1400" dirty="0" err="1"/>
              <a:t>financial</a:t>
            </a:r>
            <a:r>
              <a:rPr lang="fr-FR" sz="1400" dirty="0"/>
              <a:t> contribution</a:t>
            </a:r>
          </a:p>
          <a:p>
            <a:pPr marL="1071563" lvl="2" indent="-214313">
              <a:buFont typeface="Wingdings" panose="05000000000000000000" pitchFamily="2" charset="2"/>
              <a:buChar char="§"/>
            </a:pPr>
            <a:r>
              <a:rPr lang="fr-FR" sz="1400" dirty="0"/>
              <a:t>Free participation to </a:t>
            </a:r>
            <a:r>
              <a:rPr lang="fr-FR" sz="1400" dirty="0" smtClean="0"/>
              <a:t>courses. OJT </a:t>
            </a:r>
            <a:r>
              <a:rPr lang="fr-FR" sz="1400" dirty="0" err="1" smtClean="0"/>
              <a:t>is</a:t>
            </a:r>
            <a:r>
              <a:rPr lang="fr-FR" sz="1400" dirty="0" smtClean="0"/>
              <a:t> </a:t>
            </a:r>
            <a:r>
              <a:rPr lang="fr-FR" sz="1400" dirty="0" err="1" smtClean="0"/>
              <a:t>fee-based</a:t>
            </a:r>
            <a:r>
              <a:rPr lang="fr-FR" sz="1400" dirty="0" smtClean="0"/>
              <a:t> </a:t>
            </a:r>
            <a:endParaRPr lang="fr-FR" sz="1400" dirty="0"/>
          </a:p>
          <a:p>
            <a:pPr marL="1071563" lvl="2" indent="-214313">
              <a:buFont typeface="Wingdings" panose="05000000000000000000" pitchFamily="2" charset="2"/>
              <a:buChar char="§"/>
            </a:pPr>
            <a:r>
              <a:rPr lang="fr-FR" sz="1400" dirty="0" err="1" smtClean="0"/>
              <a:t>Charged</a:t>
            </a:r>
            <a:r>
              <a:rPr lang="fr-FR" sz="1400" dirty="0" smtClean="0"/>
              <a:t> assistance/support </a:t>
            </a:r>
            <a:r>
              <a:rPr lang="fr-FR" sz="1400" dirty="0"/>
              <a:t>for </a:t>
            </a:r>
            <a:r>
              <a:rPr lang="fr-FR" sz="1400" dirty="0" err="1"/>
              <a:t>activities</a:t>
            </a:r>
            <a:r>
              <a:rPr lang="fr-FR" sz="1400" dirty="0"/>
              <a:t> </a:t>
            </a:r>
            <a:r>
              <a:rPr lang="fr-FR" sz="1400" dirty="0" err="1"/>
              <a:t>related</a:t>
            </a:r>
            <a:r>
              <a:rPr lang="fr-FR" sz="1400" dirty="0"/>
              <a:t> to flight </a:t>
            </a:r>
            <a:r>
              <a:rPr lang="fr-FR" sz="1400" dirty="0" err="1" smtClean="0"/>
              <a:t>procedures</a:t>
            </a:r>
            <a:r>
              <a:rPr lang="fr-FR" sz="1400" dirty="0" smtClean="0"/>
              <a:t>, </a:t>
            </a:r>
            <a:r>
              <a:rPr lang="fr-FR" sz="1400" dirty="0" err="1" smtClean="0"/>
              <a:t>fee-based</a:t>
            </a:r>
            <a:endParaRPr lang="fr-FR" sz="1000" dirty="0"/>
          </a:p>
          <a:p>
            <a:pPr marL="685800" lvl="1">
              <a:buFont typeface="Courier New" pitchFamily="49" charset="0"/>
              <a:buChar char="o"/>
            </a:pPr>
            <a:endParaRPr lang="fr-FR" sz="800" dirty="0" smtClean="0"/>
          </a:p>
          <a:p>
            <a:pPr marL="685800" lvl="1">
              <a:buFont typeface="Courier New" pitchFamily="49" charset="0"/>
              <a:buChar char="o"/>
            </a:pPr>
            <a:r>
              <a:rPr lang="fr-FR" sz="1800" dirty="0" smtClean="0">
                <a:solidFill>
                  <a:srgbClr val="0070C0"/>
                </a:solidFill>
              </a:rPr>
              <a:t>Observer State (OS)</a:t>
            </a:r>
            <a:endParaRPr lang="fr-FR" sz="1800" dirty="0">
              <a:solidFill>
                <a:srgbClr val="0070C0"/>
              </a:solidFill>
            </a:endParaRPr>
          </a:p>
          <a:p>
            <a:pPr marL="1071563" lvl="2" indent="-214313">
              <a:buFont typeface="Wingdings" panose="05000000000000000000" pitchFamily="2" charset="2"/>
              <a:buChar char="§"/>
            </a:pPr>
            <a:r>
              <a:rPr lang="fr-FR" sz="1400" dirty="0" smtClean="0"/>
              <a:t>Non African </a:t>
            </a:r>
            <a:r>
              <a:rPr lang="fr-FR" sz="1400" dirty="0"/>
              <a:t>State</a:t>
            </a:r>
          </a:p>
          <a:p>
            <a:pPr marL="1071563" lvl="2" indent="-214313">
              <a:buFont typeface="Wingdings" panose="05000000000000000000" pitchFamily="2" charset="2"/>
              <a:buChar char="§"/>
            </a:pPr>
            <a:r>
              <a:rPr lang="fr-FR" sz="1400" dirty="0" err="1" smtClean="0"/>
              <a:t>similar</a:t>
            </a:r>
            <a:r>
              <a:rPr lang="fr-FR" sz="1400" dirty="0" smtClean="0"/>
              <a:t> US</a:t>
            </a:r>
          </a:p>
          <a:p>
            <a:pPr marL="1071563" lvl="2" indent="-214313">
              <a:buFont typeface="Wingdings" panose="05000000000000000000" pitchFamily="2" charset="2"/>
              <a:buChar char="§"/>
            </a:pPr>
            <a:endParaRPr lang="fr-FR" sz="800" dirty="0">
              <a:solidFill>
                <a:srgbClr val="00B0F0"/>
              </a:solidFill>
            </a:endParaRPr>
          </a:p>
          <a:p>
            <a:pPr marL="685800" lvl="1">
              <a:buFont typeface="Courier New" pitchFamily="49" charset="0"/>
              <a:buChar char="o"/>
            </a:pPr>
            <a:r>
              <a:rPr lang="fr-FR" sz="1800" dirty="0" smtClean="0">
                <a:solidFill>
                  <a:srgbClr val="0070C0"/>
                </a:solidFill>
              </a:rPr>
              <a:t>(</a:t>
            </a:r>
            <a:r>
              <a:rPr lang="fr-FR" sz="1800" dirty="0" err="1" smtClean="0">
                <a:solidFill>
                  <a:srgbClr val="0070C0"/>
                </a:solidFill>
              </a:rPr>
              <a:t>amendment</a:t>
            </a:r>
            <a:r>
              <a:rPr lang="fr-FR" sz="1800" dirty="0" smtClean="0">
                <a:solidFill>
                  <a:srgbClr val="0070C0"/>
                </a:solidFill>
              </a:rPr>
              <a:t>) </a:t>
            </a:r>
            <a:r>
              <a:rPr lang="fr-FR" sz="1800" dirty="0" err="1" smtClean="0">
                <a:solidFill>
                  <a:srgbClr val="0070C0"/>
                </a:solidFill>
              </a:rPr>
              <a:t>Donor</a:t>
            </a:r>
            <a:r>
              <a:rPr lang="fr-FR" sz="1800" dirty="0" smtClean="0">
                <a:solidFill>
                  <a:srgbClr val="0070C0"/>
                </a:solidFill>
              </a:rPr>
              <a:t> State (DS)</a:t>
            </a:r>
            <a:endParaRPr lang="fr-FR" sz="1000" i="1" dirty="0" smtClean="0"/>
          </a:p>
        </p:txBody>
      </p:sp>
    </p:spTree>
    <p:extLst>
      <p:ext uri="{BB962C8B-B14F-4D97-AF65-F5344CB8AC3E}">
        <p14:creationId xmlns:p14="http://schemas.microsoft.com/office/powerpoint/2010/main" val="221301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8</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7" name="ZoneTexte 6"/>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State signature</a:t>
            </a:r>
          </a:p>
          <a:p>
            <a:pPr algn="r"/>
            <a:endParaRPr lang="fr-FR" sz="2400" b="1" dirty="0">
              <a:solidFill>
                <a:srgbClr val="0070C0"/>
              </a:solidFill>
            </a:endParaRPr>
          </a:p>
        </p:txBody>
      </p:sp>
      <p:pic>
        <p:nvPicPr>
          <p:cNvPr id="9" name="Image 8" descr="Phase 1 AFI-PP attachment draft Programme Doc v3 21Mar2014 p4.jpg"/>
          <p:cNvPicPr>
            <a:picLocks noChangeAspect="1"/>
          </p:cNvPicPr>
          <p:nvPr/>
        </p:nvPicPr>
        <p:blipFill>
          <a:blip r:embed="rId2" cstate="print"/>
          <a:stretch>
            <a:fillRect/>
          </a:stretch>
        </p:blipFill>
        <p:spPr>
          <a:xfrm>
            <a:off x="609600" y="1143000"/>
            <a:ext cx="3824771" cy="5410200"/>
          </a:xfrm>
          <a:prstGeom prst="rect">
            <a:avLst/>
          </a:prstGeom>
        </p:spPr>
      </p:pic>
      <p:pic>
        <p:nvPicPr>
          <p:cNvPr id="10" name="Image 9" descr="Phase 1 AFI-PP draft Programme Doc v3 21Mar2014 p5.jpg"/>
          <p:cNvPicPr>
            <a:picLocks noChangeAspect="1"/>
          </p:cNvPicPr>
          <p:nvPr/>
        </p:nvPicPr>
        <p:blipFill>
          <a:blip r:embed="rId3" cstate="print"/>
          <a:stretch>
            <a:fillRect/>
          </a:stretch>
        </p:blipFill>
        <p:spPr>
          <a:xfrm>
            <a:off x="4191000" y="1143000"/>
            <a:ext cx="3795751" cy="5369151"/>
          </a:xfrm>
          <a:prstGeom prst="rect">
            <a:avLst/>
          </a:prstGeom>
        </p:spPr>
      </p:pic>
    </p:spTree>
    <p:extLst>
      <p:ext uri="{BB962C8B-B14F-4D97-AF65-F5344CB8AC3E}">
        <p14:creationId xmlns:p14="http://schemas.microsoft.com/office/powerpoint/2010/main" val="2691213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t>9</a:t>
            </a:fld>
            <a:endParaRPr lang="en-CA"/>
          </a:p>
        </p:txBody>
      </p:sp>
      <p:sp>
        <p:nvSpPr>
          <p:cNvPr id="6" name="Content Placeholder 2"/>
          <p:cNvSpPr txBox="1">
            <a:spLocks/>
          </p:cNvSpPr>
          <p:nvPr/>
        </p:nvSpPr>
        <p:spPr>
          <a:xfrm>
            <a:off x="35496" y="6525344"/>
            <a:ext cx="7740352" cy="3600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rgbClr val="00009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0000FF"/>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i="1" dirty="0" smtClean="0">
                <a:solidFill>
                  <a:schemeClr val="accent1">
                    <a:lumMod val="40000"/>
                    <a:lumOff val="60000"/>
                  </a:schemeClr>
                </a:solidFill>
                <a:latin typeface="+mn-lt"/>
              </a:rPr>
              <a:t>An</a:t>
            </a:r>
            <a:r>
              <a:rPr lang="en-US" sz="1800" b="1" i="1" dirty="0" smtClean="0">
                <a:solidFill>
                  <a:schemeClr val="accent1">
                    <a:lumMod val="40000"/>
                    <a:lumOff val="60000"/>
                  </a:schemeClr>
                </a:solidFill>
                <a:latin typeface="+mn-lt"/>
              </a:rPr>
              <a:t> African</a:t>
            </a:r>
            <a:r>
              <a:rPr lang="en-US" sz="1800" i="1" dirty="0" smtClean="0">
                <a:solidFill>
                  <a:schemeClr val="accent1">
                    <a:lumMod val="40000"/>
                    <a:lumOff val="60000"/>
                  </a:schemeClr>
                </a:solidFill>
                <a:latin typeface="+mn-lt"/>
              </a:rPr>
              <a:t> </a:t>
            </a:r>
            <a:r>
              <a:rPr lang="en-US" sz="1800" b="1" i="1" dirty="0" smtClean="0">
                <a:solidFill>
                  <a:schemeClr val="accent1">
                    <a:lumMod val="40000"/>
                    <a:lumOff val="60000"/>
                  </a:schemeClr>
                </a:solidFill>
                <a:latin typeface="+mn-lt"/>
              </a:rPr>
              <a:t>FPP</a:t>
            </a:r>
            <a:r>
              <a:rPr lang="en-US" sz="1800" i="1" dirty="0" smtClean="0">
                <a:solidFill>
                  <a:schemeClr val="accent1">
                    <a:lumMod val="40000"/>
                    <a:lumOff val="60000"/>
                  </a:schemeClr>
                </a:solidFill>
                <a:latin typeface="+mn-lt"/>
              </a:rPr>
              <a:t> customized for </a:t>
            </a:r>
            <a:r>
              <a:rPr lang="en-US" sz="1800" b="1" i="1" dirty="0" smtClean="0">
                <a:solidFill>
                  <a:schemeClr val="accent1">
                    <a:lumMod val="40000"/>
                    <a:lumOff val="60000"/>
                  </a:schemeClr>
                </a:solidFill>
                <a:latin typeface="+mn-lt"/>
              </a:rPr>
              <a:t>Africa</a:t>
            </a:r>
            <a:r>
              <a:rPr lang="en-US" sz="1800" i="1" dirty="0" smtClean="0">
                <a:solidFill>
                  <a:schemeClr val="accent1">
                    <a:lumMod val="40000"/>
                    <a:lumOff val="60000"/>
                  </a:schemeClr>
                </a:solidFill>
                <a:latin typeface="+mn-lt"/>
              </a:rPr>
              <a:t> by </a:t>
            </a:r>
            <a:r>
              <a:rPr lang="en-US" sz="1800" b="1" i="1" dirty="0" smtClean="0">
                <a:solidFill>
                  <a:schemeClr val="accent1">
                    <a:lumMod val="40000"/>
                    <a:lumOff val="60000"/>
                  </a:schemeClr>
                </a:solidFill>
                <a:latin typeface="+mn-lt"/>
              </a:rPr>
              <a:t>Africa</a:t>
            </a:r>
          </a:p>
        </p:txBody>
      </p:sp>
      <p:sp>
        <p:nvSpPr>
          <p:cNvPr id="11" name="ZoneTexte 10"/>
          <p:cNvSpPr txBox="1"/>
          <p:nvPr/>
        </p:nvSpPr>
        <p:spPr>
          <a:xfrm>
            <a:off x="0" y="133773"/>
            <a:ext cx="9143999" cy="616188"/>
          </a:xfrm>
          <a:prstGeom prst="rect">
            <a:avLst/>
          </a:prstGeom>
          <a:noFill/>
        </p:spPr>
        <p:txBody>
          <a:bodyPr wrap="square" rtlCol="0">
            <a:noAutofit/>
          </a:bodyPr>
          <a:lstStyle/>
          <a:p>
            <a:pPr algn="r"/>
            <a:r>
              <a:rPr lang="en-US" sz="2400" dirty="0" smtClean="0">
                <a:solidFill>
                  <a:srgbClr val="0070C0"/>
                </a:solidFill>
              </a:rPr>
              <a:t>Resource Requirements</a:t>
            </a:r>
            <a:endParaRPr lang="fr-FR" sz="2400" b="1" dirty="0">
              <a:solidFill>
                <a:srgbClr val="0070C0"/>
              </a:solidFill>
            </a:endParaRPr>
          </a:p>
        </p:txBody>
      </p:sp>
      <p:sp>
        <p:nvSpPr>
          <p:cNvPr id="7" name="Espace réservé du contenu 2"/>
          <p:cNvSpPr txBox="1">
            <a:spLocks/>
          </p:cNvSpPr>
          <p:nvPr/>
        </p:nvSpPr>
        <p:spPr bwMode="auto">
          <a:xfrm>
            <a:off x="457200" y="13716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7FD13B"/>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FD13B"/>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FD13B"/>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FD13B"/>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a:r>
              <a:rPr lang="en-GB" sz="2000" dirty="0" smtClean="0">
                <a:solidFill>
                  <a:srgbClr val="002060"/>
                </a:solidFill>
              </a:rPr>
              <a:t>At the initial stage, the AFPP resources were provided  by </a:t>
            </a:r>
            <a:r>
              <a:rPr lang="en-GB" sz="2000" dirty="0">
                <a:solidFill>
                  <a:srgbClr val="002060"/>
                </a:solidFill>
              </a:rPr>
              <a:t>DGAC France and </a:t>
            </a:r>
            <a:r>
              <a:rPr lang="en-GB" sz="2000" dirty="0" smtClean="0">
                <a:solidFill>
                  <a:srgbClr val="002060"/>
                </a:solidFill>
              </a:rPr>
              <a:t>ASECNA</a:t>
            </a:r>
          </a:p>
          <a:p>
            <a:pPr marL="285750"/>
            <a:endParaRPr lang="en-GB" sz="2000" dirty="0" smtClean="0">
              <a:solidFill>
                <a:srgbClr val="002060"/>
              </a:solidFill>
            </a:endParaRPr>
          </a:p>
          <a:p>
            <a:pPr marL="285750"/>
            <a:endParaRPr lang="en-GB" sz="2000" dirty="0">
              <a:solidFill>
                <a:srgbClr val="002060"/>
              </a:solidFill>
            </a:endParaRPr>
          </a:p>
          <a:p>
            <a:pPr marL="285750" lvl="1">
              <a:buFont typeface="Arial" pitchFamily="34" charset="0"/>
              <a:buChar char="•"/>
            </a:pPr>
            <a:r>
              <a:rPr lang="en-GB" sz="2000" dirty="0" smtClean="0">
                <a:solidFill>
                  <a:srgbClr val="002060"/>
                </a:solidFill>
              </a:rPr>
              <a:t>Next step resources to be provided by States/Organizations </a:t>
            </a:r>
            <a:r>
              <a:rPr lang="en-GB" sz="2000" dirty="0">
                <a:solidFill>
                  <a:srgbClr val="002060"/>
                </a:solidFill>
              </a:rPr>
              <a:t>in </a:t>
            </a:r>
            <a:r>
              <a:rPr lang="en-GB" sz="2000" dirty="0" smtClean="0">
                <a:solidFill>
                  <a:srgbClr val="002060"/>
                </a:solidFill>
              </a:rPr>
              <a:t>Africa:</a:t>
            </a:r>
          </a:p>
          <a:p>
            <a:pPr marL="633413" lvl="1" indent="-254000">
              <a:buFont typeface="Courier New" pitchFamily="49" charset="0"/>
              <a:buChar char="o"/>
            </a:pPr>
            <a:r>
              <a:rPr lang="en-GB" sz="1800" dirty="0" smtClean="0">
                <a:solidFill>
                  <a:srgbClr val="0070C0"/>
                </a:solidFill>
              </a:rPr>
              <a:t>Financial contribution</a:t>
            </a:r>
          </a:p>
          <a:p>
            <a:pPr marL="633413" lvl="1" indent="-254000">
              <a:buFont typeface="Courier New" pitchFamily="49" charset="0"/>
              <a:buChar char="o"/>
            </a:pPr>
            <a:r>
              <a:rPr lang="en-GB" sz="1800" dirty="0" smtClean="0">
                <a:solidFill>
                  <a:srgbClr val="0070C0"/>
                </a:solidFill>
              </a:rPr>
              <a:t>In-kind </a:t>
            </a:r>
            <a:r>
              <a:rPr lang="en-GB" sz="1800" dirty="0">
                <a:solidFill>
                  <a:srgbClr val="0070C0"/>
                </a:solidFill>
              </a:rPr>
              <a:t>contribution </a:t>
            </a:r>
            <a:r>
              <a:rPr lang="en-GB" sz="1800" dirty="0" smtClean="0">
                <a:solidFill>
                  <a:srgbClr val="0070C0"/>
                </a:solidFill>
              </a:rPr>
              <a:t>with expert secondment</a:t>
            </a:r>
            <a:endParaRPr lang="en-GB" sz="1800" dirty="0">
              <a:solidFill>
                <a:srgbClr val="0070C0"/>
              </a:solidFill>
            </a:endParaRPr>
          </a:p>
          <a:p>
            <a:pPr marL="685800" lvl="1">
              <a:buFont typeface="Wingdings" pitchFamily="2" charset="2"/>
              <a:buChar char="ü"/>
            </a:pPr>
            <a:endParaRPr lang="en-GB" sz="1800" dirty="0" smtClean="0">
              <a:solidFill>
                <a:srgbClr val="002060"/>
              </a:solidFill>
            </a:endParaRPr>
          </a:p>
          <a:p>
            <a:pPr marL="685800" lvl="1">
              <a:buFont typeface="Wingdings" pitchFamily="2" charset="2"/>
              <a:buChar char="ü"/>
            </a:pPr>
            <a:endParaRPr lang="en-GB" sz="1800" dirty="0">
              <a:solidFill>
                <a:srgbClr val="002060"/>
              </a:solidFill>
            </a:endParaRPr>
          </a:p>
          <a:p>
            <a:pPr marL="285750">
              <a:buFont typeface="Arial" pitchFamily="34" charset="0"/>
              <a:buChar char="•"/>
            </a:pPr>
            <a:r>
              <a:rPr lang="en-GB" sz="2000" dirty="0">
                <a:solidFill>
                  <a:srgbClr val="002060"/>
                </a:solidFill>
              </a:rPr>
              <a:t>Others partners from aviation community or involved in aviation safety improvement are welcome for </a:t>
            </a:r>
            <a:r>
              <a:rPr lang="en-GB" sz="2000" dirty="0" smtClean="0">
                <a:solidFill>
                  <a:srgbClr val="002060"/>
                </a:solidFill>
              </a:rPr>
              <a:t>participation and </a:t>
            </a:r>
            <a:r>
              <a:rPr lang="en-GB" sz="2000" dirty="0">
                <a:solidFill>
                  <a:srgbClr val="002060"/>
                </a:solidFill>
              </a:rPr>
              <a:t>financial </a:t>
            </a:r>
            <a:r>
              <a:rPr lang="en-GB" sz="2000" dirty="0" smtClean="0">
                <a:solidFill>
                  <a:srgbClr val="002060"/>
                </a:solidFill>
              </a:rPr>
              <a:t>support</a:t>
            </a:r>
            <a:endParaRPr lang="en-GB" sz="2000" dirty="0">
              <a:solidFill>
                <a:srgbClr val="002060"/>
              </a:solidFill>
            </a:endParaRPr>
          </a:p>
        </p:txBody>
      </p:sp>
    </p:spTree>
    <p:extLst>
      <p:ext uri="{BB962C8B-B14F-4D97-AF65-F5344CB8AC3E}">
        <p14:creationId xmlns:p14="http://schemas.microsoft.com/office/powerpoint/2010/main" val="906289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0F5E0313572D40AE70A616AF2D175C" ma:contentTypeVersion="1" ma:contentTypeDescription="Create a new document." ma:contentTypeScope="" ma:versionID="1b38e693d0680f30e3feb9efd1187c70">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4F77E0E-90E0-4332-8FD3-1554F20CA60F}"/>
</file>

<file path=customXml/itemProps2.xml><?xml version="1.0" encoding="utf-8"?>
<ds:datastoreItem xmlns:ds="http://schemas.openxmlformats.org/officeDocument/2006/customXml" ds:itemID="{50263705-6103-47A9-967A-B92A74635FE6}"/>
</file>

<file path=customXml/itemProps3.xml><?xml version="1.0" encoding="utf-8"?>
<ds:datastoreItem xmlns:ds="http://schemas.openxmlformats.org/officeDocument/2006/customXml" ds:itemID="{32190E1C-7512-4AFF-A002-5DAAC47111CC}"/>
</file>

<file path=docProps/app.xml><?xml version="1.0" encoding="utf-8"?>
<Properties xmlns="http://schemas.openxmlformats.org/officeDocument/2006/extended-properties" xmlns:vt="http://schemas.openxmlformats.org/officeDocument/2006/docPropsVTypes">
  <TotalTime>5424</TotalTime>
  <Words>2347</Words>
  <Application>Microsoft Office PowerPoint</Application>
  <PresentationFormat>On-screen Show (4:3)</PresentationFormat>
  <Paragraphs>399</Paragraphs>
  <Slides>23</Slides>
  <Notes>7</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Conception personnalisée</vt:lpstr>
      <vt:lpstr>African Flight Procedure Programme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I.C.A.O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Philbin, Anthony</dc:creator>
  <cp:lastModifiedBy>Seboseso Machobane</cp:lastModifiedBy>
  <cp:revision>337</cp:revision>
  <cp:lastPrinted>2014-01-20T20:47:43Z</cp:lastPrinted>
  <dcterms:created xsi:type="dcterms:W3CDTF">2013-08-20T15:49:37Z</dcterms:created>
  <dcterms:modified xsi:type="dcterms:W3CDTF">2014-11-20T09:39:02Z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1400</vt:r8>
  </property>
  <property fmtid="{D5CDD505-2E9C-101B-9397-08002B2CF9AE}" pid="3" name="ContentTypeId">
    <vt:lpwstr>0x010100B50F5E0313572D40AE70A616AF2D175C</vt:lpwstr>
  </property>
</Properties>
</file>