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9" r:id="rId7"/>
    <p:sldId id="261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egawi, Zewdu" initials="AZ" lastIdx="0" clrIdx="0">
    <p:extLst>
      <p:ext uri="{19B8F6BF-5375-455C-9EA6-DF929625EA0E}">
        <p15:presenceInfo xmlns:p15="http://schemas.microsoft.com/office/powerpoint/2012/main" userId="S-1-5-21-1616020847-3395932343-3081460428-27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2" y="1232045"/>
            <a:ext cx="8915399" cy="211179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GB" sz="3200" b="1" spc="-15" dirty="0"/>
              <a:t>Annual Coordination Meeting - </a:t>
            </a:r>
            <a:r>
              <a:rPr lang="en-US" sz="3200" dirty="0"/>
              <a:t>ICAO, AFCAC, Regional Aviation Organizations, and Partners</a:t>
            </a:r>
            <a:br>
              <a:rPr lang="en-US" sz="3200" b="1" dirty="0"/>
            </a:br>
            <a:br>
              <a:rPr lang="en-US" sz="3200" dirty="0"/>
            </a:br>
            <a:r>
              <a:rPr lang="en-US" sz="2000" b="1" spc="-15" dirty="0"/>
              <a:t>Virtual, 16-17 March 2022</a:t>
            </a:r>
            <a:b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708" y="4416408"/>
            <a:ext cx="8915399" cy="682896"/>
          </a:xfrm>
        </p:spPr>
        <p:txBody>
          <a:bodyPr>
            <a:normAutofit/>
          </a:bodyPr>
          <a:lstStyle/>
          <a:p>
            <a:r>
              <a:rPr lang="en-US" sz="2800" b="1" kern="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Agenda Item </a:t>
            </a:r>
            <a:r>
              <a:rPr lang="en-US" sz="2800" b="1" kern="0" dirty="0" err="1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</a:t>
            </a:r>
            <a:r>
              <a:rPr lang="en-US" sz="2800" b="1" kern="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800" i="1" kern="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 of the Agenda Item</a:t>
            </a: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oneTexte 5"/>
          <p:cNvSpPr txBox="1"/>
          <p:nvPr/>
        </p:nvSpPr>
        <p:spPr>
          <a:xfrm>
            <a:off x="5018414" y="5893218"/>
            <a:ext cx="6293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r" fontAlgn="auto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Tx/>
              <a:tabLst/>
              <a:defRPr/>
            </a:pPr>
            <a:r>
              <a:rPr lang="fr-FR" b="1" kern="0" dirty="0" err="1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Presented</a:t>
            </a:r>
            <a:r>
              <a:rPr lang="fr-FR" b="1" kern="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by: </a:t>
            </a:r>
            <a:r>
              <a:rPr lang="fr-FR" i="1" kern="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 and Position of </a:t>
            </a:r>
            <a:r>
              <a:rPr lang="fr-FR" i="1" kern="0" dirty="0" err="1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Presenter</a:t>
            </a:r>
            <a:endParaRPr lang="fr-FR" i="1" kern="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254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SN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Assistance Activities </a:t>
            </a:r>
            <a:endParaRPr lang="fr-SN" sz="2400" strike="sngStrike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SN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Meetings, Workshops, Webinars and Seminars</a:t>
            </a:r>
          </a:p>
          <a:p>
            <a:r>
              <a:rPr lang="fr-SN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….</a:t>
            </a:r>
          </a:p>
          <a:p>
            <a:endParaRPr lang="fr-SN" sz="2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SN" sz="2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SN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498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4629" y="624110"/>
            <a:ext cx="9659984" cy="1280890"/>
          </a:xfrm>
        </p:spPr>
        <p:txBody>
          <a:bodyPr>
            <a:normAutofit/>
          </a:bodyPr>
          <a:lstStyle/>
          <a:p>
            <a:r>
              <a:rPr lang="en-GB" sz="3200" b="1" dirty="0"/>
              <a:t>Assistance Activities </a:t>
            </a:r>
            <a:endParaRPr lang="en-GB" sz="3200" b="1" strike="sngStrike" dirty="0">
              <a:solidFill>
                <a:srgbClr val="FFC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649679"/>
              </p:ext>
            </p:extLst>
          </p:nvPr>
        </p:nvGraphicFramePr>
        <p:xfrm>
          <a:off x="1844628" y="1264555"/>
          <a:ext cx="9450977" cy="544449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43733">
                  <a:extLst>
                    <a:ext uri="{9D8B030D-6E8A-4147-A177-3AD203B41FA5}">
                      <a16:colId xmlns:a16="http://schemas.microsoft.com/office/drawing/2014/main" val="2764179492"/>
                    </a:ext>
                  </a:extLst>
                </a:gridCol>
                <a:gridCol w="1987568">
                  <a:extLst>
                    <a:ext uri="{9D8B030D-6E8A-4147-A177-3AD203B41FA5}">
                      <a16:colId xmlns:a16="http://schemas.microsoft.com/office/drawing/2014/main" val="1390010492"/>
                    </a:ext>
                  </a:extLst>
                </a:gridCol>
                <a:gridCol w="1876818">
                  <a:extLst>
                    <a:ext uri="{9D8B030D-6E8A-4147-A177-3AD203B41FA5}">
                      <a16:colId xmlns:a16="http://schemas.microsoft.com/office/drawing/2014/main" val="2007455798"/>
                    </a:ext>
                  </a:extLst>
                </a:gridCol>
                <a:gridCol w="1271429">
                  <a:extLst>
                    <a:ext uri="{9D8B030D-6E8A-4147-A177-3AD203B41FA5}">
                      <a16:colId xmlns:a16="http://schemas.microsoft.com/office/drawing/2014/main" val="2524742347"/>
                    </a:ext>
                  </a:extLst>
                </a:gridCol>
                <a:gridCol w="1271429">
                  <a:extLst>
                    <a:ext uri="{9D8B030D-6E8A-4147-A177-3AD203B41FA5}">
                      <a16:colId xmlns:a16="http://schemas.microsoft.com/office/drawing/2014/main" val="1003109720"/>
                    </a:ext>
                  </a:extLst>
                </a:gridCol>
              </a:tblGrid>
              <a:tr h="28384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pt-PT" sz="14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Activity</a:t>
                      </a:r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610" marR="8957" marT="8957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Beneficiary State(s)/ organization</a:t>
                      </a:r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Area(s) or Subject</a:t>
                      </a:r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4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Planned Date</a:t>
                      </a:r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400" b="1" i="0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Duration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19495845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A- Aviation Safety</a:t>
                      </a:r>
                      <a:endParaRPr lang="en-US" sz="12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610" marR="8957" marT="8957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0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0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0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120857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0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0610" marR="8957" marT="8957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0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0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0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60144478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71450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83679077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B-Air Navigation Capacity and Efficiency</a:t>
                      </a:r>
                    </a:p>
                  </a:txBody>
                  <a:tcPr marL="171450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2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2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2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2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868180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71450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2988391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71450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57679120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71450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39942703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C-Security and Facilitation</a:t>
                      </a:r>
                    </a:p>
                  </a:txBody>
                  <a:tcPr marL="171450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2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200" b="1" u="none" strike="noStrike" kern="120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2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2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909548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1450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62105639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1450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24414668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1450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955550195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D- Economic Development of Air Transport</a:t>
                      </a:r>
                      <a:endParaRPr lang="en-GB" sz="12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1450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146412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71450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052657807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71450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994271242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E-Environmental Protection</a:t>
                      </a:r>
                    </a:p>
                  </a:txBody>
                  <a:tcPr marL="171450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8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879083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1450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70987967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1450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992518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917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3005" y="624110"/>
            <a:ext cx="9581607" cy="1280890"/>
          </a:xfrm>
        </p:spPr>
        <p:txBody>
          <a:bodyPr>
            <a:normAutofit/>
          </a:bodyPr>
          <a:lstStyle/>
          <a:p>
            <a:r>
              <a:rPr lang="fr-SN" sz="3200" b="1" dirty="0"/>
              <a:t>Meetings, Workshops, Webinars and Seminars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751309"/>
              </p:ext>
            </p:extLst>
          </p:nvPr>
        </p:nvGraphicFramePr>
        <p:xfrm>
          <a:off x="1923005" y="2035264"/>
          <a:ext cx="9450978" cy="368744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697121">
                  <a:extLst>
                    <a:ext uri="{9D8B030D-6E8A-4147-A177-3AD203B41FA5}">
                      <a16:colId xmlns:a16="http://schemas.microsoft.com/office/drawing/2014/main" val="2764179492"/>
                    </a:ext>
                  </a:extLst>
                </a:gridCol>
                <a:gridCol w="1540042">
                  <a:extLst>
                    <a:ext uri="{9D8B030D-6E8A-4147-A177-3AD203B41FA5}">
                      <a16:colId xmlns:a16="http://schemas.microsoft.com/office/drawing/2014/main" val="1390010492"/>
                    </a:ext>
                  </a:extLst>
                </a:gridCol>
                <a:gridCol w="1235243">
                  <a:extLst>
                    <a:ext uri="{9D8B030D-6E8A-4147-A177-3AD203B41FA5}">
                      <a16:colId xmlns:a16="http://schemas.microsoft.com/office/drawing/2014/main" val="3436241069"/>
                    </a:ext>
                  </a:extLst>
                </a:gridCol>
                <a:gridCol w="1143415">
                  <a:extLst>
                    <a:ext uri="{9D8B030D-6E8A-4147-A177-3AD203B41FA5}">
                      <a16:colId xmlns:a16="http://schemas.microsoft.com/office/drawing/2014/main" val="2007455798"/>
                    </a:ext>
                  </a:extLst>
                </a:gridCol>
                <a:gridCol w="1571825">
                  <a:extLst>
                    <a:ext uri="{9D8B030D-6E8A-4147-A177-3AD203B41FA5}">
                      <a16:colId xmlns:a16="http://schemas.microsoft.com/office/drawing/2014/main" val="2166136361"/>
                    </a:ext>
                  </a:extLst>
                </a:gridCol>
                <a:gridCol w="1263332">
                  <a:extLst>
                    <a:ext uri="{9D8B030D-6E8A-4147-A177-3AD203B41FA5}">
                      <a16:colId xmlns:a16="http://schemas.microsoft.com/office/drawing/2014/main" val="2524742347"/>
                    </a:ext>
                  </a:extLst>
                </a:gridCol>
              </a:tblGrid>
              <a:tr h="485867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PT" sz="14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Activity</a:t>
                      </a:r>
                      <a:endParaRPr lang="en-US" sz="1400" b="1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610" marR="8957" marT="8957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Area(s) or Subject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4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Planned Date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4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Duration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4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Language(s)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4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Venue/State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30837857"/>
                  </a:ext>
                </a:extLst>
              </a:tr>
              <a:tr h="36313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Meetings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610" marR="8957" marT="8957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809931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610" marR="8957" marT="8957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32024815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96120857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610" marR="8957" marT="8957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43472900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610" marR="8957" marT="8957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1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60144478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171450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83679077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Workshops/Seminars/Webinars</a:t>
                      </a:r>
                    </a:p>
                  </a:txBody>
                  <a:tcPr marL="171450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400" b="1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400" b="1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400" b="1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400" b="1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400" b="1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868180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171450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2988391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171450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57679120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171450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39942703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171450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42524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6032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&amp; A</a:t>
            </a:r>
            <a:endParaRPr lang="fr-SN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74295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0F5E0313572D40AE70A616AF2D175C" ma:contentTypeVersion="1" ma:contentTypeDescription="Create a new document." ma:contentTypeScope="" ma:versionID="1b38e693d0680f30e3feb9efd1187c7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A8AB65F-0B76-44D1-9CED-CFC88CFD89FE}"/>
</file>

<file path=customXml/itemProps2.xml><?xml version="1.0" encoding="utf-8"?>
<ds:datastoreItem xmlns:ds="http://schemas.openxmlformats.org/officeDocument/2006/customXml" ds:itemID="{EE74BAE9-AA07-45B7-9F50-36DB02506F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20C1C2-E122-4D8A-B685-F76AD7B04DEA}">
  <ds:schemaRefs>
    <ds:schemaRef ds:uri="6055fea2-9d38-4490-a266-8d58be463776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www.w3.org/XML/1998/namespace"/>
    <ds:schemaRef ds:uri="c913da76-695c-4597-a7ac-df1af1fb01cd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114</TotalTime>
  <Words>122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Wingdings 3</vt:lpstr>
      <vt:lpstr>Wisp</vt:lpstr>
      <vt:lpstr>Annual Coordination Meeting - ICAO, AFCAC, Regional Aviation Organizations, and Partners  Virtual, 16-17 March 2022 </vt:lpstr>
      <vt:lpstr>Outline</vt:lpstr>
      <vt:lpstr>Assistance Activities </vt:lpstr>
      <vt:lpstr>Meetings, Workshops, Webinars and Seminars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Coordination Meeting - ICAO, AFCAC, Regional Aviation Organizations, and Partners   Virtual, 16-17 March 2022</dc:title>
  <dc:creator>FREITAS, Sonia</dc:creator>
  <cp:lastModifiedBy>Aregawi, Zewdu</cp:lastModifiedBy>
  <cp:revision>14</cp:revision>
  <dcterms:created xsi:type="dcterms:W3CDTF">2022-03-07T13:28:07Z</dcterms:created>
  <dcterms:modified xsi:type="dcterms:W3CDTF">2022-03-09T12:21:48Z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0x010100B50F5E0313572D40AE70A616AF2D175C</vt:lpwstr>
  </property>
</Properties>
</file>