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18" r:id="rId2"/>
    <p:sldId id="572" r:id="rId3"/>
    <p:sldId id="573" r:id="rId4"/>
    <p:sldId id="574" r:id="rId5"/>
    <p:sldId id="577" r:id="rId6"/>
    <p:sldId id="575" r:id="rId7"/>
    <p:sldId id="576" r:id="rId8"/>
    <p:sldId id="481" r:id="rId9"/>
  </p:sldIdLst>
  <p:sldSz cx="9144000" cy="5143500" type="screen16x9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0054A4"/>
    <a:srgbClr val="00CC00"/>
    <a:srgbClr val="F5C7F0"/>
    <a:srgbClr val="CC00CC"/>
    <a:srgbClr val="A74233"/>
    <a:srgbClr val="FF3399"/>
    <a:srgbClr val="279DD9"/>
    <a:srgbClr val="CC8004"/>
    <a:srgbClr val="F37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82075" autoAdjust="0"/>
  </p:normalViewPr>
  <p:slideViewPr>
    <p:cSldViewPr>
      <p:cViewPr>
        <p:scale>
          <a:sx n="90" d="100"/>
          <a:sy n="90" d="100"/>
        </p:scale>
        <p:origin x="-72" y="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780" y="-108"/>
      </p:cViewPr>
      <p:guideLst>
        <p:guide orient="horz" pos="2208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13F1B-6631-462F-8DED-18B58219E959}" type="datetimeFigureOut">
              <a:rPr lang="en-CA" smtClean="0"/>
              <a:t>29/10/2014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8AC4E-4F9D-4337-8C80-705091F3F58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4542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B577A80-70E0-4A0D-B40E-C2D7D42E8FEB}" type="datetimeFigureOut">
              <a:rPr lang="en-GB" smtClean="0"/>
              <a:t>29/10/2014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3CC0DF-AB5C-4662-92B1-D237FBE3DB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0463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6CC545-0189-4C57-A7C1-16AFD3F3B73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47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320675"/>
            <a:ext cx="4673600" cy="2628900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701" y="3329016"/>
            <a:ext cx="6823009" cy="3155144"/>
          </a:xfrm>
          <a:noFill/>
          <a:ln/>
        </p:spPr>
        <p:txBody>
          <a:bodyPr lIns="92583" tIns="46291" rIns="92583" bIns="46291"/>
          <a:lstStyle/>
          <a:p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4A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5A687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948014"/>
            <a:ext cx="2133600" cy="273844"/>
          </a:xfrm>
        </p:spPr>
        <p:txBody>
          <a:bodyPr/>
          <a:lstStyle/>
          <a:p>
            <a:fld id="{E21A5B6A-6AEE-44BD-BC70-656E585DD6FB}" type="datetime1">
              <a:rPr lang="en-CA" smtClean="0"/>
              <a:t>29/10/2014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948014"/>
            <a:ext cx="2895600" cy="273844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948014"/>
            <a:ext cx="2133600" cy="273844"/>
          </a:xfrm>
        </p:spPr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02602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87574"/>
            <a:ext cx="2057400" cy="3744416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5A687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87574"/>
            <a:ext cx="6019800" cy="3744416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96C44-C3D1-48DF-8299-A507CA8A6269}" type="datetime1">
              <a:rPr lang="en-CA" smtClean="0"/>
              <a:t>29/10/2014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84563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7574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4A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677"/>
            <a:ext cx="8229600" cy="288696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AA3C1-4645-487C-B069-8CAD6672BC51}" type="datetime1">
              <a:rPr lang="en-CA" smtClean="0"/>
              <a:t>29/10/2014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5858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solidFill>
                  <a:srgbClr val="0054A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A687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E2A4-9562-4DE8-9C89-7AA851652E50}" type="datetime1">
              <a:rPr lang="en-CA" smtClean="0"/>
              <a:t>29/10/2014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1779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7574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4A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95686"/>
            <a:ext cx="4038600" cy="27789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95686"/>
            <a:ext cx="4038600" cy="27789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84DE-8B3A-45A4-9D4B-FFC47C3249CB}" type="datetime1">
              <a:rPr lang="en-CA" smtClean="0"/>
              <a:t>29/10/2014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2491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7574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4A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1670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5A687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27734"/>
            <a:ext cx="4040188" cy="23042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851670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5A687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427734"/>
            <a:ext cx="4041775" cy="23042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478D-7514-4ECD-A223-CDF24E504889}" type="datetime1">
              <a:rPr lang="en-CA" smtClean="0"/>
              <a:t>29/10/2014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6975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4921D-C04E-413C-9704-30842EA1014C}" type="datetime1">
              <a:rPr lang="en-CA" smtClean="0"/>
              <a:t>29/10/2014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6653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131589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CC800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31590"/>
            <a:ext cx="5111750" cy="34470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003127"/>
            <a:ext cx="3008313" cy="25755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79930-C9A8-470A-A559-1CDD3CE0E608}" type="datetime1">
              <a:rPr lang="en-CA" smtClean="0"/>
              <a:t>29/10/2014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8948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98290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CC800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9582"/>
            <a:ext cx="5486400" cy="28685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07954"/>
            <a:ext cx="5486400" cy="324036"/>
          </a:xfrm>
        </p:spPr>
        <p:txBody>
          <a:bodyPr/>
          <a:lstStyle>
            <a:lvl1pPr marL="0" indent="0">
              <a:buNone/>
              <a:defRPr sz="1400">
                <a:solidFill>
                  <a:srgbClr val="FFC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42-0839-45FD-BA26-9EE54D0EABF7}" type="datetime1">
              <a:rPr lang="en-CA" smtClean="0"/>
              <a:t>29/10/2014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60940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7573"/>
            <a:ext cx="8229600" cy="75608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A687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51670"/>
            <a:ext cx="8229600" cy="294097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C03DD-26ED-4E1E-B2E1-A36F44CD49FD}" type="datetime1">
              <a:rPr lang="en-CA" smtClean="0"/>
              <a:t>29/10/2014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6082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894008"/>
            <a:ext cx="9144000" cy="249492"/>
          </a:xfrm>
          <a:prstGeom prst="rect">
            <a:avLst/>
          </a:prstGeom>
          <a:solidFill>
            <a:srgbClr val="8C99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" y="-1"/>
            <a:ext cx="9143990" cy="981073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531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94008"/>
            <a:ext cx="2133600" cy="249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99653A3-A7BC-48CD-86F2-E1FA245D0D30}" type="datetime1">
              <a:rPr lang="en-CA" smtClean="0"/>
              <a:t>29/10/2014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94008"/>
            <a:ext cx="2895600" cy="249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94008"/>
            <a:ext cx="2133600" cy="249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323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54A4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279DD9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2051720" y="3291830"/>
            <a:ext cx="5040560" cy="79208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1600" b="1" dirty="0">
                <a:solidFill>
                  <a:srgbClr val="002060"/>
                </a:solidFill>
              </a:rPr>
              <a:t>ICAO Aviation Data Analyses Seminar</a:t>
            </a:r>
            <a:br>
              <a:rPr lang="en-US" sz="1600" b="1" dirty="0">
                <a:solidFill>
                  <a:srgbClr val="002060"/>
                </a:solidFill>
              </a:rPr>
            </a:br>
            <a:r>
              <a:rPr lang="en-US" sz="1600" b="1" dirty="0">
                <a:solidFill>
                  <a:srgbClr val="002060"/>
                </a:solidFill>
              </a:rPr>
              <a:t>Middle East (MID) Regional Office</a:t>
            </a:r>
            <a:br>
              <a:rPr lang="en-US" sz="1600" b="1" dirty="0">
                <a:solidFill>
                  <a:srgbClr val="002060"/>
                </a:solidFill>
              </a:rPr>
            </a:br>
            <a:r>
              <a:rPr lang="en-US" sz="1600" i="1" dirty="0">
                <a:solidFill>
                  <a:srgbClr val="002060"/>
                </a:solidFill>
              </a:rPr>
              <a:t>27-29 October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227934"/>
            <a:ext cx="9144000" cy="504056"/>
          </a:xfrm>
        </p:spPr>
        <p:txBody>
          <a:bodyPr>
            <a:noAutofit/>
          </a:bodyPr>
          <a:lstStyle/>
          <a:p>
            <a:r>
              <a:rPr lang="en-GB" sz="1400" i="1" dirty="0" smtClean="0">
                <a:solidFill>
                  <a:schemeClr val="bg1">
                    <a:lumMod val="65000"/>
                  </a:schemeClr>
                </a:solidFill>
              </a:rPr>
              <a:t>Economic </a:t>
            </a:r>
            <a:r>
              <a:rPr lang="en-GB" sz="1400" i="1" dirty="0">
                <a:solidFill>
                  <a:schemeClr val="bg1">
                    <a:lumMod val="65000"/>
                  </a:schemeClr>
                </a:solidFill>
              </a:rPr>
              <a:t>Analysis and Policy </a:t>
            </a:r>
            <a:r>
              <a:rPr lang="en-GB" sz="1400" i="1" dirty="0" smtClean="0">
                <a:solidFill>
                  <a:schemeClr val="bg1">
                    <a:lumMod val="65000"/>
                  </a:schemeClr>
                </a:solidFill>
              </a:rPr>
              <a:t>(EAP) Section</a:t>
            </a:r>
            <a:endParaRPr lang="en-GB" sz="1400" i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GB" sz="1400" i="1" dirty="0">
                <a:solidFill>
                  <a:schemeClr val="bg1">
                    <a:lumMod val="65000"/>
                  </a:schemeClr>
                </a:solidFill>
              </a:rPr>
              <a:t>Air Transport </a:t>
            </a:r>
            <a:r>
              <a:rPr lang="en-GB" sz="1400" i="1" dirty="0" smtClean="0">
                <a:solidFill>
                  <a:schemeClr val="bg1">
                    <a:lumMod val="65000"/>
                  </a:schemeClr>
                </a:solidFill>
              </a:rPr>
              <a:t>Bureau (ATB)</a:t>
            </a:r>
            <a:endParaRPr lang="en-GB" sz="1400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0" y="771550"/>
            <a:ext cx="914400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b="1" kern="1200" baseline="0">
                <a:solidFill>
                  <a:srgbClr val="1B4177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1B4177"/>
                </a:solidFill>
                <a:latin typeface="Calibri" pitchFamily="34" charset="0"/>
              </a:defRPr>
            </a:lvl9pPr>
          </a:lstStyle>
          <a:p>
            <a:pPr algn="r"/>
            <a:r>
              <a:rPr lang="en-US" sz="2000" dirty="0" smtClean="0">
                <a:solidFill>
                  <a:srgbClr val="002060"/>
                </a:solidFill>
              </a:rPr>
              <a:t>ICAO Strategic Objective: </a:t>
            </a:r>
            <a:r>
              <a:rPr lang="en-US" sz="1800" i="1" dirty="0" smtClean="0">
                <a:solidFill>
                  <a:srgbClr val="CC00CC"/>
                </a:solidFill>
              </a:rPr>
              <a:t>Economic Development of Air Transport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91580" y="1563638"/>
            <a:ext cx="7560840" cy="1224136"/>
          </a:xfrm>
          <a:prstGeom prst="rect">
            <a:avLst/>
          </a:prstGeom>
          <a:ln w="25400">
            <a:solidFill>
              <a:schemeClr val="accent1">
                <a:shade val="50000"/>
              </a:schemeClr>
            </a:solidFill>
          </a:ln>
        </p:spPr>
        <p:txBody>
          <a:bodyPr anchor="ctr"/>
          <a:lstStyle>
            <a:lvl1pPr algn="ctr">
              <a:spcBef>
                <a:spcPct val="0"/>
              </a:spcBef>
              <a:buNone/>
              <a:defRPr sz="3600">
                <a:solidFill>
                  <a:srgbClr val="0054A4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/>
              <a:t>1st Meeting of the MDWG-ASBUs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5964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0" y="0"/>
            <a:ext cx="5277272" cy="573528"/>
          </a:xfrm>
        </p:spPr>
        <p:txBody>
          <a:bodyPr/>
          <a:lstStyle/>
          <a:p>
            <a:pPr lvl="0"/>
            <a:r>
              <a:rPr lang="en-GB" sz="4000" b="1" dirty="0">
                <a:solidFill>
                  <a:srgbClr val="F81CCE"/>
                </a:solidFill>
              </a:rPr>
              <a:t>Background</a:t>
            </a:r>
            <a:endParaRPr lang="en-CA" sz="4000" b="1" dirty="0">
              <a:solidFill>
                <a:srgbClr val="F81CC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43559"/>
            <a:ext cx="8229600" cy="3751064"/>
          </a:xfrm>
        </p:spPr>
        <p:txBody>
          <a:bodyPr>
            <a:normAutofit fontScale="70000" lnSpcReduction="20000"/>
          </a:bodyPr>
          <a:lstStyle/>
          <a:p>
            <a:r>
              <a:rPr lang="en-CA" dirty="0" smtClean="0"/>
              <a:t>Twelfth </a:t>
            </a:r>
            <a:r>
              <a:rPr lang="en-CA" dirty="0"/>
              <a:t>Air Navigation Conference (</a:t>
            </a:r>
            <a:r>
              <a:rPr lang="en-CA" b="1" dirty="0">
                <a:solidFill>
                  <a:srgbClr val="A50021"/>
                </a:solidFill>
              </a:rPr>
              <a:t>AN-</a:t>
            </a:r>
            <a:r>
              <a:rPr lang="en-CA" b="1" dirty="0" err="1">
                <a:solidFill>
                  <a:srgbClr val="A50021"/>
                </a:solidFill>
              </a:rPr>
              <a:t>Conf</a:t>
            </a:r>
            <a:r>
              <a:rPr lang="en-CA" b="1" dirty="0">
                <a:solidFill>
                  <a:srgbClr val="A50021"/>
                </a:solidFill>
              </a:rPr>
              <a:t>/12</a:t>
            </a:r>
            <a:r>
              <a:rPr lang="en-CA" dirty="0"/>
              <a:t>), </a:t>
            </a:r>
            <a:r>
              <a:rPr lang="en-CA" dirty="0" smtClean="0"/>
              <a:t>in </a:t>
            </a:r>
            <a:r>
              <a:rPr lang="en-CA" dirty="0"/>
              <a:t>November 2012, </a:t>
            </a:r>
            <a:endParaRPr lang="en-CA" dirty="0" smtClean="0"/>
          </a:p>
          <a:p>
            <a:pPr marL="0" indent="0">
              <a:buNone/>
            </a:pPr>
            <a:endParaRPr lang="en-CA" dirty="0" smtClean="0"/>
          </a:p>
          <a:p>
            <a:r>
              <a:rPr lang="en-CA" dirty="0" smtClean="0"/>
              <a:t>Sixth </a:t>
            </a:r>
            <a:r>
              <a:rPr lang="en-CA" dirty="0"/>
              <a:t>Worldwide Air Transport Conference (</a:t>
            </a:r>
            <a:r>
              <a:rPr lang="en-CA" b="1" dirty="0" err="1">
                <a:solidFill>
                  <a:srgbClr val="A50021"/>
                </a:solidFill>
              </a:rPr>
              <a:t>ATConf</a:t>
            </a:r>
            <a:r>
              <a:rPr lang="en-CA" b="1" dirty="0">
                <a:solidFill>
                  <a:srgbClr val="A50021"/>
                </a:solidFill>
              </a:rPr>
              <a:t>/6</a:t>
            </a:r>
            <a:r>
              <a:rPr lang="en-CA" dirty="0"/>
              <a:t>), </a:t>
            </a:r>
            <a:r>
              <a:rPr lang="en-CA" dirty="0" smtClean="0"/>
              <a:t>in </a:t>
            </a:r>
            <a:r>
              <a:rPr lang="en-CA" dirty="0"/>
              <a:t>March 2013. </a:t>
            </a:r>
          </a:p>
          <a:p>
            <a:endParaRPr lang="en-CA" dirty="0"/>
          </a:p>
          <a:p>
            <a:r>
              <a:rPr lang="en-CA" dirty="0"/>
              <a:t>The </a:t>
            </a:r>
            <a:r>
              <a:rPr lang="en-CA" b="1" dirty="0">
                <a:solidFill>
                  <a:srgbClr val="A50021"/>
                </a:solidFill>
              </a:rPr>
              <a:t>Council, </a:t>
            </a:r>
            <a:r>
              <a:rPr lang="en-CA" b="1" dirty="0" smtClean="0">
                <a:solidFill>
                  <a:srgbClr val="A50021"/>
                </a:solidFill>
              </a:rPr>
              <a:t>approved </a:t>
            </a:r>
            <a:r>
              <a:rPr lang="en-CA" b="1" dirty="0">
                <a:solidFill>
                  <a:srgbClr val="A50021"/>
                </a:solidFill>
              </a:rPr>
              <a:t>recommendations </a:t>
            </a:r>
            <a:r>
              <a:rPr lang="en-CA" dirty="0" err="1" smtClean="0"/>
              <a:t>ATConf</a:t>
            </a:r>
            <a:r>
              <a:rPr lang="en-CA" dirty="0" smtClean="0"/>
              <a:t>/6, </a:t>
            </a:r>
            <a:r>
              <a:rPr lang="en-CA" dirty="0"/>
              <a:t>at the 9th Meeting of its 199th Session, </a:t>
            </a:r>
            <a:endParaRPr lang="en-CA" dirty="0" smtClean="0"/>
          </a:p>
          <a:p>
            <a:endParaRPr lang="en-CA" dirty="0"/>
          </a:p>
          <a:p>
            <a:r>
              <a:rPr lang="en-CA" dirty="0" smtClean="0"/>
              <a:t>Establishment </a:t>
            </a:r>
            <a:r>
              <a:rPr lang="en-CA" dirty="0"/>
              <a:t>of a multi-disciplinary working group linked to the implementation of the aviation system block upgrades (</a:t>
            </a:r>
            <a:r>
              <a:rPr lang="en-CA" b="1" dirty="0">
                <a:solidFill>
                  <a:srgbClr val="A50021"/>
                </a:solidFill>
              </a:rPr>
              <a:t>MDWG-ASBUs</a:t>
            </a:r>
            <a:r>
              <a:rPr lang="en-CA" dirty="0"/>
              <a:t>).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93184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0" y="0"/>
            <a:ext cx="5277272" cy="573528"/>
          </a:xfrm>
        </p:spPr>
        <p:txBody>
          <a:bodyPr/>
          <a:lstStyle/>
          <a:p>
            <a:r>
              <a:rPr lang="en-GB" sz="4000" b="1" dirty="0" smtClean="0">
                <a:solidFill>
                  <a:srgbClr val="F81CCE"/>
                </a:solidFill>
              </a:rPr>
              <a:t>The </a:t>
            </a:r>
            <a:r>
              <a:rPr lang="en-GB" sz="4000" b="1" dirty="0">
                <a:solidFill>
                  <a:srgbClr val="F81CCE"/>
                </a:solidFill>
              </a:rPr>
              <a:t>meeting</a:t>
            </a:r>
            <a:r>
              <a:rPr lang="en-CA" sz="4000" b="1" dirty="0">
                <a:solidFill>
                  <a:srgbClr val="F81CCE"/>
                </a:solidFill>
              </a:rPr>
              <a:t/>
            </a:r>
            <a:br>
              <a:rPr lang="en-CA" sz="4000" b="1" dirty="0">
                <a:solidFill>
                  <a:srgbClr val="F81CCE"/>
                </a:solidFill>
              </a:rPr>
            </a:br>
            <a:endParaRPr lang="en-CA" sz="4000" b="1" dirty="0">
              <a:solidFill>
                <a:srgbClr val="F81CC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43559"/>
            <a:ext cx="8507288" cy="3751064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First </a:t>
            </a:r>
            <a:r>
              <a:rPr lang="en-CA" dirty="0"/>
              <a:t>meeting of </a:t>
            </a:r>
            <a:r>
              <a:rPr lang="en-CA" b="1" dirty="0">
                <a:solidFill>
                  <a:srgbClr val="A50021"/>
                </a:solidFill>
              </a:rPr>
              <a:t>MDWG-ASBUs </a:t>
            </a:r>
            <a:r>
              <a:rPr lang="en-CA" b="1" dirty="0" smtClean="0">
                <a:solidFill>
                  <a:srgbClr val="A50021"/>
                </a:solidFill>
              </a:rPr>
              <a:t> in </a:t>
            </a:r>
            <a:r>
              <a:rPr lang="en-CA" dirty="0" smtClean="0"/>
              <a:t>February </a:t>
            </a:r>
            <a:r>
              <a:rPr lang="en-CA" dirty="0"/>
              <a:t>2014. </a:t>
            </a:r>
          </a:p>
          <a:p>
            <a:endParaRPr lang="en-CA" dirty="0"/>
          </a:p>
          <a:p>
            <a:r>
              <a:rPr lang="en-CA" dirty="0" smtClean="0"/>
              <a:t>Members</a:t>
            </a:r>
            <a:r>
              <a:rPr lang="en-CA" dirty="0"/>
              <a:t>, advisors and observers </a:t>
            </a:r>
            <a:r>
              <a:rPr lang="en-CA" dirty="0" smtClean="0"/>
              <a:t>of:	</a:t>
            </a:r>
          </a:p>
          <a:p>
            <a:pPr lvl="1"/>
            <a:r>
              <a:rPr lang="en-CA" b="1" dirty="0">
                <a:solidFill>
                  <a:srgbClr val="A50021"/>
                </a:solidFill>
              </a:rPr>
              <a:t>13 Member States</a:t>
            </a:r>
            <a:r>
              <a:rPr lang="en-CA" dirty="0">
                <a:solidFill>
                  <a:srgbClr val="006EB7"/>
                </a:solidFill>
              </a:rPr>
              <a:t> </a:t>
            </a:r>
          </a:p>
          <a:p>
            <a:pPr lvl="1"/>
            <a:r>
              <a:rPr lang="en-CA" b="1" dirty="0">
                <a:solidFill>
                  <a:srgbClr val="A50021"/>
                </a:solidFill>
              </a:rPr>
              <a:t>12 international and regional organizations</a:t>
            </a:r>
            <a:r>
              <a:rPr lang="en-CA" sz="2400" dirty="0"/>
              <a:t>. </a:t>
            </a:r>
            <a:endParaRPr lang="en-CA" sz="2400" dirty="0" smtClean="0"/>
          </a:p>
          <a:p>
            <a:pPr lvl="1"/>
            <a:endParaRPr lang="en-CA" dirty="0"/>
          </a:p>
          <a:p>
            <a:r>
              <a:rPr lang="en-CA" b="1" dirty="0" smtClean="0">
                <a:solidFill>
                  <a:srgbClr val="A50021"/>
                </a:solidFill>
              </a:rPr>
              <a:t>51 participants</a:t>
            </a:r>
            <a:r>
              <a:rPr lang="en-CA" dirty="0" smtClean="0"/>
              <a:t> 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32392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9872" y="0"/>
            <a:ext cx="5349280" cy="573528"/>
          </a:xfrm>
        </p:spPr>
        <p:txBody>
          <a:bodyPr/>
          <a:lstStyle/>
          <a:p>
            <a:pPr lvl="0"/>
            <a:r>
              <a:rPr lang="en-GB" sz="3200" b="1" dirty="0" smtClean="0">
                <a:solidFill>
                  <a:srgbClr val="F81CCE"/>
                </a:solidFill>
              </a:rPr>
              <a:t>Tasks </a:t>
            </a:r>
            <a:r>
              <a:rPr lang="en-GB" sz="3200" b="1" dirty="0">
                <a:solidFill>
                  <a:srgbClr val="F81CCE"/>
                </a:solidFill>
              </a:rPr>
              <a:t>for the MDWG-ASBUs </a:t>
            </a:r>
            <a:r>
              <a:rPr lang="en-CA" sz="3200" b="1" dirty="0"/>
              <a:t/>
            </a:r>
            <a:br>
              <a:rPr lang="en-CA" sz="3200" b="1" dirty="0"/>
            </a:br>
            <a:r>
              <a:rPr lang="en-CA" sz="3200" b="1" dirty="0">
                <a:solidFill>
                  <a:srgbClr val="F81CCE"/>
                </a:solidFill>
              </a:rPr>
              <a:t/>
            </a:r>
            <a:br>
              <a:rPr lang="en-CA" sz="3200" b="1" dirty="0">
                <a:solidFill>
                  <a:srgbClr val="F81CCE"/>
                </a:solidFill>
              </a:rPr>
            </a:br>
            <a:endParaRPr lang="en-CA" sz="3200" b="1" dirty="0">
              <a:solidFill>
                <a:srgbClr val="F81CC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738191"/>
            <a:ext cx="8640960" cy="2585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002060"/>
                </a:solidFill>
              </a:rPr>
              <a:t>a</a:t>
            </a:r>
            <a:r>
              <a:rPr lang="en-CA" dirty="0">
                <a:solidFill>
                  <a:srgbClr val="002060"/>
                </a:solidFill>
              </a:rPr>
              <a:t>) establish an inventory of </a:t>
            </a:r>
            <a:r>
              <a:rPr lang="en-CA" b="1" dirty="0">
                <a:solidFill>
                  <a:srgbClr val="A50021"/>
                </a:solidFill>
              </a:rPr>
              <a:t>best practices </a:t>
            </a:r>
            <a:r>
              <a:rPr lang="en-CA" dirty="0">
                <a:solidFill>
                  <a:srgbClr val="002060"/>
                </a:solidFill>
              </a:rPr>
              <a:t>in existing </a:t>
            </a:r>
            <a:r>
              <a:rPr lang="en-CA" b="1" dirty="0">
                <a:solidFill>
                  <a:srgbClr val="A50021"/>
                </a:solidFill>
              </a:rPr>
              <a:t>operational and financial incentives</a:t>
            </a:r>
            <a:r>
              <a:rPr lang="en-CA" dirty="0">
                <a:solidFill>
                  <a:srgbClr val="002060"/>
                </a:solidFill>
              </a:rPr>
              <a:t>; </a:t>
            </a:r>
          </a:p>
          <a:p>
            <a:r>
              <a:rPr lang="en-CA" dirty="0">
                <a:solidFill>
                  <a:srgbClr val="002060"/>
                </a:solidFill>
              </a:rPr>
              <a:t>b) determine the </a:t>
            </a:r>
            <a:r>
              <a:rPr lang="en-CA" b="1" dirty="0">
                <a:solidFill>
                  <a:srgbClr val="A50021"/>
                </a:solidFill>
              </a:rPr>
              <a:t>parameters and definitions </a:t>
            </a:r>
            <a:r>
              <a:rPr lang="en-CA" dirty="0">
                <a:solidFill>
                  <a:srgbClr val="002060"/>
                </a:solidFill>
              </a:rPr>
              <a:t>of, for example, service priority policies; </a:t>
            </a:r>
          </a:p>
          <a:p>
            <a:r>
              <a:rPr lang="en-CA" dirty="0">
                <a:solidFill>
                  <a:srgbClr val="002060"/>
                </a:solidFill>
              </a:rPr>
              <a:t>c) establish </a:t>
            </a:r>
            <a:r>
              <a:rPr lang="en-CA" b="1" dirty="0">
                <a:solidFill>
                  <a:srgbClr val="A50021"/>
                </a:solidFill>
              </a:rPr>
              <a:t>an inventory of existing financing schemes</a:t>
            </a:r>
            <a:r>
              <a:rPr lang="en-CA" dirty="0">
                <a:solidFill>
                  <a:srgbClr val="002060"/>
                </a:solidFill>
              </a:rPr>
              <a:t>; </a:t>
            </a:r>
          </a:p>
          <a:p>
            <a:r>
              <a:rPr lang="en-CA" dirty="0">
                <a:solidFill>
                  <a:srgbClr val="002060"/>
                </a:solidFill>
              </a:rPr>
              <a:t>d) evaluate to the extent possible the </a:t>
            </a:r>
            <a:r>
              <a:rPr lang="en-CA" b="1" dirty="0">
                <a:solidFill>
                  <a:srgbClr val="A50021"/>
                </a:solidFill>
              </a:rPr>
              <a:t>effectiveness</a:t>
            </a:r>
            <a:r>
              <a:rPr lang="en-CA" dirty="0">
                <a:solidFill>
                  <a:srgbClr val="A50021"/>
                </a:solidFill>
              </a:rPr>
              <a:t> </a:t>
            </a:r>
            <a:r>
              <a:rPr lang="en-CA" dirty="0">
                <a:solidFill>
                  <a:srgbClr val="002060"/>
                </a:solidFill>
              </a:rPr>
              <a:t>of the afore-mentioned; </a:t>
            </a:r>
          </a:p>
          <a:p>
            <a:r>
              <a:rPr lang="en-CA" dirty="0">
                <a:solidFill>
                  <a:srgbClr val="002060"/>
                </a:solidFill>
              </a:rPr>
              <a:t>e) develop </a:t>
            </a:r>
            <a:r>
              <a:rPr lang="en-CA" b="1" dirty="0">
                <a:solidFill>
                  <a:srgbClr val="A50021"/>
                </a:solidFill>
              </a:rPr>
              <a:t>guidance material for business cases and CBA</a:t>
            </a:r>
            <a:r>
              <a:rPr lang="en-CA" dirty="0">
                <a:solidFill>
                  <a:srgbClr val="002060"/>
                </a:solidFill>
              </a:rPr>
              <a:t>; </a:t>
            </a:r>
          </a:p>
          <a:p>
            <a:r>
              <a:rPr lang="en-CA" dirty="0">
                <a:solidFill>
                  <a:srgbClr val="002060"/>
                </a:solidFill>
              </a:rPr>
              <a:t>f) consider </a:t>
            </a:r>
            <a:r>
              <a:rPr lang="en-CA" b="1" dirty="0">
                <a:solidFill>
                  <a:srgbClr val="A50021"/>
                </a:solidFill>
              </a:rPr>
              <a:t>how the policies might be applied </a:t>
            </a:r>
            <a:r>
              <a:rPr lang="en-CA" dirty="0">
                <a:solidFill>
                  <a:srgbClr val="002060"/>
                </a:solidFill>
              </a:rPr>
              <a:t>in practice at a State level or regional level; and </a:t>
            </a:r>
          </a:p>
          <a:p>
            <a:r>
              <a:rPr lang="en-CA" dirty="0">
                <a:solidFill>
                  <a:srgbClr val="002060"/>
                </a:solidFill>
              </a:rPr>
              <a:t>g) consider </a:t>
            </a:r>
            <a:r>
              <a:rPr lang="en-CA" b="1" dirty="0">
                <a:solidFill>
                  <a:srgbClr val="A50021"/>
                </a:solidFill>
              </a:rPr>
              <a:t>how the findings could be reflected </a:t>
            </a:r>
            <a:r>
              <a:rPr lang="en-CA" dirty="0">
                <a:solidFill>
                  <a:srgbClr val="002060"/>
                </a:solidFill>
              </a:rPr>
              <a:t>in existing ICAO policies, guidance material and GANP as well as in coordination mechanisms.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32040" y="3573840"/>
            <a:ext cx="4032448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GANP</a:t>
            </a:r>
          </a:p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determine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what, if any information should be included in the next edition of the Global Air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avigation Plan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4986" y="3573840"/>
            <a:ext cx="4289022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AEP/ANSEP</a:t>
            </a:r>
          </a:p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determine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if and how the existing guidance could be amended to incorporate the findings of the working group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 rot="20390698">
            <a:off x="4840763" y="3259830"/>
            <a:ext cx="720080" cy="378042"/>
          </a:xfrm>
          <a:prstGeom prst="downArrow">
            <a:avLst/>
          </a:prstGeom>
          <a:solidFill>
            <a:srgbClr val="1B41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 rot="1902221">
            <a:off x="4040717" y="3259830"/>
            <a:ext cx="720080" cy="378042"/>
          </a:xfrm>
          <a:prstGeom prst="downArrow">
            <a:avLst/>
          </a:prstGeom>
          <a:solidFill>
            <a:srgbClr val="1B41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4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5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75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0" y="0"/>
            <a:ext cx="5277272" cy="573528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81CCE"/>
                </a:solidFill>
              </a:rPr>
              <a:t>4 sub-working groups</a:t>
            </a:r>
            <a:endParaRPr lang="en-CA" sz="4000" b="1" dirty="0">
              <a:solidFill>
                <a:srgbClr val="F81CC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43559"/>
            <a:ext cx="8507288" cy="3751064"/>
          </a:xfrm>
        </p:spPr>
        <p:txBody>
          <a:bodyPr>
            <a:normAutofit fontScale="77500" lnSpcReduction="20000"/>
          </a:bodyPr>
          <a:lstStyle/>
          <a:p>
            <a:r>
              <a:rPr lang="en-US" sz="3100" b="1" dirty="0">
                <a:solidFill>
                  <a:srgbClr val="A50021"/>
                </a:solidFill>
              </a:rPr>
              <a:t>WG 1:</a:t>
            </a:r>
            <a:r>
              <a:rPr lang="en-US" dirty="0"/>
              <a:t> Identification of best practices for incentives (including operational and financial incentives) supporting the implementation of </a:t>
            </a:r>
            <a:r>
              <a:rPr lang="en-US" dirty="0" smtClean="0"/>
              <a:t>ASBUs</a:t>
            </a:r>
          </a:p>
          <a:p>
            <a:endParaRPr lang="en-CA" dirty="0"/>
          </a:p>
          <a:p>
            <a:r>
              <a:rPr lang="en-US" sz="3100" b="1" dirty="0">
                <a:solidFill>
                  <a:srgbClr val="A50021"/>
                </a:solidFill>
              </a:rPr>
              <a:t>WG 2:</a:t>
            </a:r>
            <a:r>
              <a:rPr lang="en-US" dirty="0"/>
              <a:t> Business cases and Cost-Benefit Analysis for ASBUs </a:t>
            </a:r>
            <a:r>
              <a:rPr lang="en-US" dirty="0" smtClean="0"/>
              <a:t>implementation</a:t>
            </a:r>
          </a:p>
          <a:p>
            <a:endParaRPr lang="en-CA" dirty="0"/>
          </a:p>
          <a:p>
            <a:r>
              <a:rPr lang="en-US" b="1" dirty="0">
                <a:solidFill>
                  <a:srgbClr val="A50021"/>
                </a:solidFill>
              </a:rPr>
              <a:t>WG 3: </a:t>
            </a:r>
            <a:r>
              <a:rPr lang="en-US" sz="3100" dirty="0"/>
              <a:t>Schemes to finance the ASBUs implementation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b="1" dirty="0">
                <a:solidFill>
                  <a:srgbClr val="A50021"/>
                </a:solidFill>
              </a:rPr>
              <a:t>WG 4</a:t>
            </a:r>
            <a:r>
              <a:rPr lang="en-GB" b="1" dirty="0"/>
              <a:t>: </a:t>
            </a:r>
            <a:r>
              <a:rPr lang="en-GB" sz="3100" dirty="0"/>
              <a:t>ICAO Policies 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7348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0" y="23593"/>
            <a:ext cx="4293197" cy="549935"/>
          </a:xfrm>
        </p:spPr>
        <p:txBody>
          <a:bodyPr/>
          <a:lstStyle/>
          <a:p>
            <a:r>
              <a:rPr lang="en-US" sz="4000" b="1" dirty="0">
                <a:solidFill>
                  <a:srgbClr val="F81CCE"/>
                </a:solidFill>
              </a:rPr>
              <a:t>Time-Frame</a:t>
            </a:r>
            <a:endParaRPr lang="en-CA" sz="4000" b="1" dirty="0">
              <a:solidFill>
                <a:srgbClr val="F81CCE"/>
              </a:solidFill>
            </a:endParaRPr>
          </a:p>
        </p:txBody>
      </p:sp>
      <p:sp>
        <p:nvSpPr>
          <p:cNvPr id="5" name="Striped Right Arrow 4"/>
          <p:cNvSpPr/>
          <p:nvPr/>
        </p:nvSpPr>
        <p:spPr>
          <a:xfrm>
            <a:off x="683568" y="1545636"/>
            <a:ext cx="8136904" cy="37804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Down Arrow Callout 5"/>
          <p:cNvSpPr/>
          <p:nvPr/>
        </p:nvSpPr>
        <p:spPr>
          <a:xfrm>
            <a:off x="7308304" y="339502"/>
            <a:ext cx="1764208" cy="1206134"/>
          </a:xfrm>
          <a:prstGeom prst="down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A50021"/>
                </a:solidFill>
              </a:rPr>
              <a:t>MAY 2015</a:t>
            </a:r>
          </a:p>
          <a:p>
            <a:pPr algn="ctr"/>
            <a:r>
              <a:rPr lang="en-US" b="1" dirty="0" smtClean="0">
                <a:solidFill>
                  <a:srgbClr val="002060"/>
                </a:solidFill>
              </a:rPr>
              <a:t>AEP-ANSEP</a:t>
            </a:r>
          </a:p>
          <a:p>
            <a:pPr algn="ctr"/>
            <a:r>
              <a:rPr lang="en-US" b="1" dirty="0" smtClean="0">
                <a:solidFill>
                  <a:srgbClr val="002060"/>
                </a:solidFill>
              </a:rPr>
              <a:t>&amp; GANP</a:t>
            </a:r>
            <a:endParaRPr lang="en-CA" b="1" dirty="0">
              <a:solidFill>
                <a:srgbClr val="002060"/>
              </a:solidFill>
            </a:endParaRPr>
          </a:p>
        </p:txBody>
      </p:sp>
      <p:sp>
        <p:nvSpPr>
          <p:cNvPr id="7" name="Down Arrow Callout 6"/>
          <p:cNvSpPr/>
          <p:nvPr/>
        </p:nvSpPr>
        <p:spPr>
          <a:xfrm>
            <a:off x="28378" y="627534"/>
            <a:ext cx="1807318" cy="918102"/>
          </a:xfrm>
          <a:prstGeom prst="down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A50021"/>
                </a:solidFill>
              </a:rPr>
              <a:t>FEB </a:t>
            </a:r>
            <a:r>
              <a:rPr lang="en-US" b="1" dirty="0" smtClean="0">
                <a:solidFill>
                  <a:srgbClr val="A50021"/>
                </a:solidFill>
              </a:rPr>
              <a:t>2014</a:t>
            </a:r>
            <a:endParaRPr lang="en-US" b="1" dirty="0" smtClean="0">
              <a:solidFill>
                <a:srgbClr val="002060"/>
              </a:solidFill>
            </a:endParaRPr>
          </a:p>
          <a:p>
            <a:pPr algn="ctr"/>
            <a:r>
              <a:rPr lang="en-US" b="1" dirty="0" smtClean="0">
                <a:solidFill>
                  <a:srgbClr val="002060"/>
                </a:solidFill>
              </a:rPr>
              <a:t>MDWG-ASBU/1</a:t>
            </a:r>
          </a:p>
        </p:txBody>
      </p:sp>
      <p:sp>
        <p:nvSpPr>
          <p:cNvPr id="9" name="Up Arrow Callout 8"/>
          <p:cNvSpPr/>
          <p:nvPr/>
        </p:nvSpPr>
        <p:spPr>
          <a:xfrm>
            <a:off x="6893698" y="1815666"/>
            <a:ext cx="1782758" cy="1458162"/>
          </a:xfrm>
          <a:prstGeom prst="upArrowCallout">
            <a:avLst>
              <a:gd name="adj1" fmla="val 19447"/>
              <a:gd name="adj2" fmla="val 25000"/>
              <a:gd name="adj3" fmla="val 25000"/>
              <a:gd name="adj4" fmla="val 35704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A50021"/>
                </a:solidFill>
              </a:rPr>
              <a:t>9-10 FEB 2015</a:t>
            </a:r>
            <a:endParaRPr lang="en-CA" b="1" dirty="0">
              <a:solidFill>
                <a:srgbClr val="A50021"/>
              </a:solidFill>
            </a:endParaRPr>
          </a:p>
          <a:p>
            <a:pPr algn="ctr"/>
            <a:r>
              <a:rPr lang="en-US" b="1" dirty="0">
                <a:solidFill>
                  <a:srgbClr val="002060"/>
                </a:solidFill>
              </a:rPr>
              <a:t>MDWG-ASBU/2</a:t>
            </a:r>
          </a:p>
        </p:txBody>
      </p:sp>
      <p:sp>
        <p:nvSpPr>
          <p:cNvPr id="11" name="Up Arrow Callout 10"/>
          <p:cNvSpPr/>
          <p:nvPr/>
        </p:nvSpPr>
        <p:spPr>
          <a:xfrm>
            <a:off x="683568" y="1815666"/>
            <a:ext cx="1710750" cy="1458162"/>
          </a:xfrm>
          <a:prstGeom prst="up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A50021"/>
                </a:solidFill>
              </a:rPr>
              <a:t>MAY 2014</a:t>
            </a:r>
            <a:endParaRPr lang="en-CA" sz="1600" b="1" dirty="0">
              <a:solidFill>
                <a:srgbClr val="A50021"/>
              </a:solidFill>
            </a:endParaRPr>
          </a:p>
          <a:p>
            <a:pPr algn="ctr"/>
            <a:r>
              <a:rPr lang="en-US" sz="1600" b="1" dirty="0" smtClean="0">
                <a:solidFill>
                  <a:srgbClr val="144C27"/>
                </a:solidFill>
              </a:rPr>
              <a:t>WGs 1,2 and 3</a:t>
            </a:r>
          </a:p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Intermediate Report 1</a:t>
            </a:r>
            <a:endParaRPr lang="en-US" sz="1600" b="1" dirty="0">
              <a:solidFill>
                <a:srgbClr val="002060"/>
              </a:solidFill>
            </a:endParaRPr>
          </a:p>
        </p:txBody>
      </p:sp>
      <p:sp>
        <p:nvSpPr>
          <p:cNvPr id="13" name="Up Arrow Callout 12"/>
          <p:cNvSpPr/>
          <p:nvPr/>
        </p:nvSpPr>
        <p:spPr>
          <a:xfrm>
            <a:off x="2645226" y="1815666"/>
            <a:ext cx="1710750" cy="1458162"/>
          </a:xfrm>
          <a:prstGeom prst="up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A50021"/>
                </a:solidFill>
              </a:rPr>
              <a:t>JUL 2014</a:t>
            </a:r>
            <a:endParaRPr lang="en-CA" sz="1600" b="1" dirty="0">
              <a:solidFill>
                <a:srgbClr val="A50021"/>
              </a:solidFill>
            </a:endParaRPr>
          </a:p>
          <a:p>
            <a:pPr algn="ctr"/>
            <a:r>
              <a:rPr lang="en-US" sz="1600" b="1" dirty="0">
                <a:solidFill>
                  <a:srgbClr val="144C27"/>
                </a:solidFill>
              </a:rPr>
              <a:t>WGs 1,2 and 3</a:t>
            </a:r>
          </a:p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Preliminary Report 2</a:t>
            </a:r>
            <a:endParaRPr lang="en-US" sz="1600" b="1" dirty="0">
              <a:solidFill>
                <a:srgbClr val="002060"/>
              </a:solidFill>
            </a:endParaRPr>
          </a:p>
        </p:txBody>
      </p:sp>
      <p:sp>
        <p:nvSpPr>
          <p:cNvPr id="14" name="Up Arrow Callout 13"/>
          <p:cNvSpPr/>
          <p:nvPr/>
        </p:nvSpPr>
        <p:spPr>
          <a:xfrm>
            <a:off x="4499992" y="1815666"/>
            <a:ext cx="1710750" cy="1242138"/>
          </a:xfrm>
          <a:prstGeom prst="up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A50021"/>
                </a:solidFill>
              </a:rPr>
              <a:t>SEP 2014</a:t>
            </a:r>
            <a:endParaRPr lang="en-CA" b="1" dirty="0">
              <a:solidFill>
                <a:srgbClr val="A50021"/>
              </a:solidFill>
            </a:endParaRPr>
          </a:p>
          <a:p>
            <a:pPr algn="ctr"/>
            <a:r>
              <a:rPr lang="en-US" b="1" dirty="0">
                <a:solidFill>
                  <a:srgbClr val="144C27"/>
                </a:solidFill>
              </a:rPr>
              <a:t>WGs 1,2 and 3</a:t>
            </a:r>
          </a:p>
          <a:p>
            <a:pPr algn="ctr"/>
            <a:r>
              <a:rPr lang="en-US" b="1" dirty="0" smtClean="0">
                <a:solidFill>
                  <a:srgbClr val="002060"/>
                </a:solidFill>
              </a:rPr>
              <a:t>Report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5" name="Pentagon 14"/>
          <p:cNvSpPr/>
          <p:nvPr/>
        </p:nvSpPr>
        <p:spPr>
          <a:xfrm>
            <a:off x="4499992" y="3597864"/>
            <a:ext cx="2232248" cy="81009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Working Group</a:t>
            </a:r>
          </a:p>
          <a:p>
            <a:pPr algn="ctr"/>
            <a:r>
              <a:rPr lang="en-US" b="1" dirty="0" smtClean="0"/>
              <a:t>Reports to be consolidated</a:t>
            </a:r>
            <a:endParaRPr lang="en-CA" b="1" dirty="0"/>
          </a:p>
        </p:txBody>
      </p:sp>
      <p:sp>
        <p:nvSpPr>
          <p:cNvPr id="17" name="Rectangle 16"/>
          <p:cNvSpPr/>
          <p:nvPr/>
        </p:nvSpPr>
        <p:spPr>
          <a:xfrm>
            <a:off x="179512" y="2193708"/>
            <a:ext cx="6552728" cy="11341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/>
          <p:nvPr/>
        </p:nvSpPr>
        <p:spPr>
          <a:xfrm>
            <a:off x="323528" y="4461960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A50021"/>
                </a:solidFill>
              </a:rPr>
              <a:t>To be ready for the updated GANP for A39</a:t>
            </a:r>
          </a:p>
        </p:txBody>
      </p:sp>
      <p:sp>
        <p:nvSpPr>
          <p:cNvPr id="16" name="Isosceles Triangle 15"/>
          <p:cNvSpPr/>
          <p:nvPr/>
        </p:nvSpPr>
        <p:spPr>
          <a:xfrm rot="10800000">
            <a:off x="4707295" y="3138813"/>
            <a:ext cx="1296144" cy="4590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Up Arrow Callout 19"/>
          <p:cNvSpPr/>
          <p:nvPr/>
        </p:nvSpPr>
        <p:spPr>
          <a:xfrm>
            <a:off x="6804248" y="3327835"/>
            <a:ext cx="1872208" cy="1026113"/>
          </a:xfrm>
          <a:prstGeom prst="upArrowCallout">
            <a:avLst>
              <a:gd name="adj1" fmla="val 25000"/>
              <a:gd name="adj2" fmla="val 25000"/>
              <a:gd name="adj3" fmla="val 25000"/>
              <a:gd name="adj4" fmla="val 5890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144C27"/>
                </a:solidFill>
              </a:rPr>
              <a:t>Working Group 4</a:t>
            </a:r>
          </a:p>
          <a:p>
            <a:pPr algn="ctr"/>
            <a:r>
              <a:rPr lang="en-US" b="1" dirty="0" smtClean="0">
                <a:solidFill>
                  <a:srgbClr val="002060"/>
                </a:solidFill>
              </a:rPr>
              <a:t>Report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193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5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500"/>
                            </p:stCondLst>
                            <p:childTnLst>
                              <p:par>
                                <p:cTn id="7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1" grpId="0" animBg="1"/>
      <p:bldP spid="13" grpId="0" animBg="1"/>
      <p:bldP spid="14" grpId="0" animBg="1"/>
      <p:bldP spid="15" grpId="0" animBg="1"/>
      <p:bldP spid="17" grpId="0" animBg="1"/>
      <p:bldP spid="19" grpId="0"/>
      <p:bldP spid="16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771550"/>
            <a:ext cx="8229600" cy="857250"/>
          </a:xfrm>
        </p:spPr>
        <p:txBody>
          <a:bodyPr/>
          <a:lstStyle/>
          <a:p>
            <a:r>
              <a:rPr lang="en-US" sz="4000" i="1" dirty="0" smtClean="0"/>
              <a:t>Expected decision on the need to</a:t>
            </a:r>
            <a:endParaRPr lang="en-CA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83619"/>
            <a:ext cx="8229600" cy="2886968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Complement the existing ICAO Documents </a:t>
            </a:r>
            <a:r>
              <a:rPr lang="en-US" sz="1800" dirty="0">
                <a:solidFill>
                  <a:srgbClr val="002060"/>
                </a:solidFill>
              </a:rPr>
              <a:t>(Doc 9082, Doc 9161and Doc 9562) </a:t>
            </a:r>
            <a:r>
              <a:rPr lang="en-US" sz="1800" dirty="0" smtClean="0">
                <a:solidFill>
                  <a:srgbClr val="002060"/>
                </a:solidFill>
              </a:rPr>
              <a:t>and other operational material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Develop a new </a:t>
            </a:r>
            <a:r>
              <a:rPr lang="en-US" sz="2000" b="1" i="1" dirty="0" smtClean="0">
                <a:solidFill>
                  <a:srgbClr val="A50021"/>
                </a:solidFill>
              </a:rPr>
              <a:t>Manual on Incentives </a:t>
            </a:r>
            <a:r>
              <a:rPr lang="en-US" sz="2000" dirty="0" smtClean="0">
                <a:solidFill>
                  <a:srgbClr val="002060"/>
                </a:solidFill>
              </a:rPr>
              <a:t>with the findings of the working groups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Develop a </a:t>
            </a:r>
            <a:r>
              <a:rPr lang="en-US" sz="2000" b="1" dirty="0" smtClean="0">
                <a:solidFill>
                  <a:srgbClr val="FF0000"/>
                </a:solidFill>
              </a:rPr>
              <a:t>guidance document </a:t>
            </a:r>
            <a:r>
              <a:rPr lang="en-US" sz="2000" dirty="0" smtClean="0">
                <a:solidFill>
                  <a:srgbClr val="002060"/>
                </a:solidFill>
              </a:rPr>
              <a:t>for the principles to be used to develop a </a:t>
            </a:r>
            <a:r>
              <a:rPr lang="en-US" sz="2000" b="1" dirty="0" smtClean="0">
                <a:solidFill>
                  <a:srgbClr val="FF0000"/>
                </a:solidFill>
              </a:rPr>
              <a:t>Business cases CBA</a:t>
            </a:r>
          </a:p>
          <a:p>
            <a:r>
              <a:rPr lang="en-US" sz="2000" dirty="0" smtClean="0">
                <a:solidFill>
                  <a:srgbClr val="002060"/>
                </a:solidFill>
              </a:rPr>
              <a:t>Add cross-references in the updated version of the </a:t>
            </a:r>
            <a:r>
              <a:rPr lang="en-US" sz="2000" b="1" i="1" dirty="0" smtClean="0">
                <a:solidFill>
                  <a:srgbClr val="A50021"/>
                </a:solidFill>
              </a:rPr>
              <a:t>GANP</a:t>
            </a:r>
            <a:r>
              <a:rPr lang="en-US" sz="2000" dirty="0"/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to be ready for A39</a:t>
            </a:r>
          </a:p>
          <a:p>
            <a:pPr marL="914400" lvl="2" indent="0">
              <a:buNone/>
            </a:pPr>
            <a:endParaRPr lang="en-CA" sz="1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400345" y="1"/>
            <a:ext cx="5709320" cy="573528"/>
          </a:xfrm>
          <a:prstGeom prst="rect">
            <a:avLst/>
          </a:prstGeom>
        </p:spPr>
        <p:txBody>
          <a:bodyPr/>
          <a:lstStyle>
            <a:lvl1pPr algn="ctr">
              <a:spcBef>
                <a:spcPct val="0"/>
              </a:spcBef>
              <a:buNone/>
              <a:defRPr sz="4000" b="1">
                <a:solidFill>
                  <a:srgbClr val="F81CCE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MDWG-ASBUs/2 outcome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4083918"/>
            <a:ext cx="8568952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Preparation of the report to be presented to AEP/ANSEP meeting in May 2015</a:t>
            </a:r>
          </a:p>
          <a:p>
            <a:pPr algn="ctr"/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Proposals for amendments to the GANP to be presented in May 2015</a:t>
            </a:r>
          </a:p>
        </p:txBody>
      </p:sp>
    </p:spTree>
    <p:extLst>
      <p:ext uri="{BB962C8B-B14F-4D97-AF65-F5344CB8AC3E}">
        <p14:creationId xmlns:p14="http://schemas.microsoft.com/office/powerpoint/2010/main" val="3689582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8">
            <a:hlinkClick r:id="" action="ppaction://ole?verb=0"/>
          </p:cNvPr>
          <p:cNvGraphicFramePr>
            <a:graphicFrameLocks noGrp="1"/>
          </p:cNvGraphicFramePr>
          <p:nvPr>
            <p:ph idx="4294967295"/>
          </p:nvPr>
        </p:nvGraphicFramePr>
        <p:xfrm>
          <a:off x="1676401" y="914400"/>
          <a:ext cx="6226175" cy="3835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CorelDRAW" r:id="rId4" imgW="6225840" imgH="5113080" progId="">
                  <p:embed/>
                </p:oleObj>
              </mc:Choice>
              <mc:Fallback>
                <p:oleObj name="CorelDRAW" r:id="rId4" imgW="6225840" imgH="5113080" progId="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lum bright="70000" contrast="-7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1" y="914400"/>
                        <a:ext cx="6226175" cy="38350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35921" dir="27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59" name="Line 3"/>
          <p:cNvSpPr>
            <a:spLocks noChangeShapeType="1"/>
          </p:cNvSpPr>
          <p:nvPr/>
        </p:nvSpPr>
        <p:spPr bwMode="auto">
          <a:xfrm>
            <a:off x="0" y="5143500"/>
            <a:ext cx="9144000" cy="0"/>
          </a:xfrm>
          <a:prstGeom prst="line">
            <a:avLst/>
          </a:prstGeom>
          <a:noFill/>
          <a:ln w="12700">
            <a:solidFill>
              <a:srgbClr val="1E3174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059832" y="1329612"/>
            <a:ext cx="3352800" cy="3402378"/>
          </a:xfrm>
          <a:prstGeom prst="rect">
            <a:avLst/>
          </a:prstGeom>
          <a:solidFill>
            <a:srgbClr val="14639A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GB" sz="1200" b="1" noProof="1">
                <a:solidFill>
                  <a:schemeClr val="bg1"/>
                </a:solidFill>
                <a:latin typeface="Arial" charset="0"/>
              </a:rPr>
              <a:t>© </a:t>
            </a:r>
            <a:r>
              <a:rPr lang="en-GB" sz="1200" b="1" dirty="0">
                <a:solidFill>
                  <a:schemeClr val="bg1"/>
                </a:solidFill>
                <a:latin typeface="Arial" charset="0"/>
              </a:rPr>
              <a:t>ICAO </a:t>
            </a:r>
            <a:r>
              <a:rPr lang="en-GB" sz="1200" b="1" noProof="1">
                <a:solidFill>
                  <a:schemeClr val="bg1"/>
                </a:solidFill>
                <a:latin typeface="Arial" charset="0"/>
              </a:rPr>
              <a:t>All rights reserved. </a:t>
            </a:r>
            <a:endParaRPr lang="fr-FR" sz="1200" b="1" dirty="0">
              <a:solidFill>
                <a:schemeClr val="bg1"/>
              </a:solidFill>
              <a:latin typeface="Arial" charset="0"/>
            </a:endParaRPr>
          </a:p>
          <a:p>
            <a:pPr algn="just">
              <a:spcBef>
                <a:spcPct val="50000"/>
              </a:spcBef>
            </a:pPr>
            <a:r>
              <a:rPr lang="fr-FR" sz="1200" b="1" noProof="1">
                <a:solidFill>
                  <a:schemeClr val="bg1"/>
                </a:solidFill>
                <a:latin typeface="Arial" charset="0"/>
              </a:rPr>
              <a:t>This document and all information contained herein is the sole property of </a:t>
            </a:r>
            <a:r>
              <a:rPr lang="en-GB" sz="1200" b="1" dirty="0">
                <a:solidFill>
                  <a:schemeClr val="bg1"/>
                </a:solidFill>
                <a:latin typeface="Arial" charset="0"/>
              </a:rPr>
              <a:t>ICAO</a:t>
            </a:r>
            <a:r>
              <a:rPr lang="en-GB" sz="1200" b="1" noProof="1">
                <a:solidFill>
                  <a:schemeClr val="bg1"/>
                </a:solidFill>
                <a:latin typeface="Arial" charset="0"/>
              </a:rPr>
              <a:t>. No intellectual property rights are granted by the delivery of this document or the disclosure of its content. This document shall not be reproduced or disclosed to a third party without </a:t>
            </a:r>
            <a:r>
              <a:rPr lang="en-GB" sz="1200" b="1" dirty="0">
                <a:solidFill>
                  <a:schemeClr val="bg1"/>
                </a:solidFill>
                <a:latin typeface="Arial" charset="0"/>
              </a:rPr>
              <a:t>prior permission</a:t>
            </a:r>
            <a:r>
              <a:rPr lang="en-GB" sz="1200" b="1" noProof="1">
                <a:solidFill>
                  <a:schemeClr val="bg1"/>
                </a:solidFill>
                <a:latin typeface="Arial" charset="0"/>
              </a:rPr>
              <a:t> of </a:t>
            </a:r>
            <a:r>
              <a:rPr lang="en-GB" sz="1200" b="1" dirty="0">
                <a:solidFill>
                  <a:schemeClr val="bg1"/>
                </a:solidFill>
                <a:latin typeface="Arial" charset="0"/>
              </a:rPr>
              <a:t>ICAO</a:t>
            </a:r>
            <a:r>
              <a:rPr lang="en-GB" sz="1200" b="1" noProof="1">
                <a:solidFill>
                  <a:schemeClr val="bg1"/>
                </a:solidFill>
                <a:latin typeface="Arial" charset="0"/>
              </a:rPr>
              <a:t>. This document and its content shall not be used for any purpose other than that for which it is supplied.</a:t>
            </a:r>
          </a:p>
          <a:p>
            <a:pPr algn="just">
              <a:spcBef>
                <a:spcPct val="50000"/>
              </a:spcBef>
            </a:pPr>
            <a:r>
              <a:rPr lang="en-GB" sz="1200" b="1" noProof="1">
                <a:solidFill>
                  <a:schemeClr val="bg1"/>
                </a:solidFill>
                <a:latin typeface="Arial" charset="0"/>
              </a:rPr>
              <a:t>The statements made herein are based on the mentioned assumptions and are expressed in good faith. Where the supporting grounds for these statements are not shown, </a:t>
            </a:r>
            <a:r>
              <a:rPr lang="en-GB" sz="1200" b="1" dirty="0">
                <a:solidFill>
                  <a:schemeClr val="bg1"/>
                </a:solidFill>
                <a:latin typeface="Arial" charset="0"/>
              </a:rPr>
              <a:t>ICAO </a:t>
            </a:r>
            <a:r>
              <a:rPr lang="en-GB" sz="1200" b="1" noProof="1">
                <a:solidFill>
                  <a:schemeClr val="bg1"/>
                </a:solidFill>
                <a:latin typeface="Arial" charset="0"/>
              </a:rPr>
              <a:t>will be pleased to explain the basis thereof.</a:t>
            </a:r>
          </a:p>
        </p:txBody>
      </p:sp>
    </p:spTree>
    <p:extLst>
      <p:ext uri="{BB962C8B-B14F-4D97-AF65-F5344CB8AC3E}">
        <p14:creationId xmlns:p14="http://schemas.microsoft.com/office/powerpoint/2010/main" val="3977587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CAO - Capacity &amp; Efficiency">
      <a:dk1>
        <a:srgbClr val="279DD9"/>
      </a:dk1>
      <a:lt1>
        <a:sysClr val="window" lastClr="FFFFFF"/>
      </a:lt1>
      <a:dk2>
        <a:srgbClr val="006EB7"/>
      </a:dk2>
      <a:lt2>
        <a:srgbClr val="FFFFFF"/>
      </a:lt2>
      <a:accent1>
        <a:srgbClr val="0054A4"/>
      </a:accent1>
      <a:accent2>
        <a:srgbClr val="A1CFEF"/>
      </a:accent2>
      <a:accent3>
        <a:srgbClr val="8DC63F"/>
      </a:accent3>
      <a:accent4>
        <a:srgbClr val="CED8DD"/>
      </a:accent4>
      <a:accent5>
        <a:srgbClr val="8C99A1"/>
      </a:accent5>
      <a:accent6>
        <a:srgbClr val="5A6870"/>
      </a:accent6>
      <a:hlink>
        <a:srgbClr val="39474F"/>
      </a:hlink>
      <a:folHlink>
        <a:srgbClr val="C4007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A7E1A58E51824D928176166504EF47" ma:contentTypeVersion="1" ma:contentTypeDescription="Create a new document." ma:contentTypeScope="" ma:versionID="cad83e66ccf37823375635bec5d66fd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fa53a8320f8b1c95a8960917c09239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9FF6D99-C323-4581-8ABF-1EDFF7D82F1F}"/>
</file>

<file path=customXml/itemProps2.xml><?xml version="1.0" encoding="utf-8"?>
<ds:datastoreItem xmlns:ds="http://schemas.openxmlformats.org/officeDocument/2006/customXml" ds:itemID="{1D2737BC-C8EA-4C13-A7DB-B5FBB6D515CC}"/>
</file>

<file path=customXml/itemProps3.xml><?xml version="1.0" encoding="utf-8"?>
<ds:datastoreItem xmlns:ds="http://schemas.openxmlformats.org/officeDocument/2006/customXml" ds:itemID="{52A62514-CBF9-4364-9A14-02F97208684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9440</TotalTime>
  <Words>579</Words>
  <Application>Microsoft Office PowerPoint</Application>
  <PresentationFormat>On-screen Show (16:9)</PresentationFormat>
  <Paragraphs>75</Paragraphs>
  <Slides>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CorelDRAW</vt:lpstr>
      <vt:lpstr>ICAO Aviation Data Analyses Seminar Middle East (MID) Regional Office 27-29 October </vt:lpstr>
      <vt:lpstr>Background</vt:lpstr>
      <vt:lpstr>The meeting </vt:lpstr>
      <vt:lpstr>Tasks for the MDWG-ASBUs   </vt:lpstr>
      <vt:lpstr>4 sub-working groups</vt:lpstr>
      <vt:lpstr>Time-Frame</vt:lpstr>
      <vt:lpstr>Expected decision on the need to</vt:lpstr>
      <vt:lpstr>PowerPoint Presentation</vt:lpstr>
    </vt:vector>
  </TitlesOfParts>
  <Company>I.C.A.O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Philbin, Anthony</dc:creator>
  <cp:lastModifiedBy>Simon, Jerome</cp:lastModifiedBy>
  <cp:revision>292</cp:revision>
  <cp:lastPrinted>2014-10-15T21:43:10Z</cp:lastPrinted>
  <dcterms:created xsi:type="dcterms:W3CDTF">2013-08-20T15:49:37Z</dcterms:created>
  <dcterms:modified xsi:type="dcterms:W3CDTF">2014-10-29T10:20:00Z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0x0101006EA7E1A58E51824D928176166504EF47</vt:lpwstr>
  </property>
</Properties>
</file>