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9.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7.xml" ContentType="application/vnd.openxmlformats-officedocument.presentationml.slide+xml"/>
  <Override PartName="/ppt/slides/slide45.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charts/chart2.xml" ContentType="application/vnd.openxmlformats-officedocument.drawingml.chart+xml"/>
  <Override PartName="/ppt/theme/themeOverride2.xml" ContentType="application/vnd.openxmlformats-officedocument.themeOverride+xml"/>
  <Override PartName="/ppt/theme/themeOverride1.xml" ContentType="application/vnd.openxmlformats-officedocument.themeOverride+xml"/>
  <Override PartName="/ppt/charts/chart1.xml" ContentType="application/vnd.openxmlformats-officedocument.drawingml.chart+xml"/>
  <Override PartName="/ppt/theme/themeOverride4.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Override6.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629" r:id="rId2"/>
    <p:sldId id="632" r:id="rId3"/>
    <p:sldId id="631" r:id="rId4"/>
    <p:sldId id="536" r:id="rId5"/>
    <p:sldId id="561" r:id="rId6"/>
    <p:sldId id="562" r:id="rId7"/>
    <p:sldId id="565" r:id="rId8"/>
    <p:sldId id="566" r:id="rId9"/>
    <p:sldId id="567" r:id="rId10"/>
    <p:sldId id="572" r:id="rId11"/>
    <p:sldId id="630" r:id="rId12"/>
    <p:sldId id="557" r:id="rId13"/>
    <p:sldId id="555" r:id="rId14"/>
    <p:sldId id="571" r:id="rId15"/>
    <p:sldId id="558" r:id="rId16"/>
    <p:sldId id="560" r:id="rId17"/>
    <p:sldId id="556" r:id="rId18"/>
    <p:sldId id="568" r:id="rId19"/>
    <p:sldId id="559" r:id="rId20"/>
    <p:sldId id="569" r:id="rId21"/>
    <p:sldId id="570" r:id="rId22"/>
    <p:sldId id="595" r:id="rId23"/>
    <p:sldId id="573" r:id="rId24"/>
    <p:sldId id="581" r:id="rId25"/>
    <p:sldId id="582" r:id="rId26"/>
    <p:sldId id="583" r:id="rId27"/>
    <p:sldId id="584" r:id="rId28"/>
    <p:sldId id="585" r:id="rId29"/>
    <p:sldId id="586" r:id="rId30"/>
    <p:sldId id="587" r:id="rId31"/>
    <p:sldId id="589" r:id="rId32"/>
    <p:sldId id="590" r:id="rId33"/>
    <p:sldId id="592" r:id="rId34"/>
    <p:sldId id="593" r:id="rId35"/>
    <p:sldId id="594" r:id="rId36"/>
    <p:sldId id="628" r:id="rId37"/>
    <p:sldId id="596" r:id="rId38"/>
    <p:sldId id="597" r:id="rId39"/>
    <p:sldId id="599" r:id="rId40"/>
    <p:sldId id="600" r:id="rId41"/>
    <p:sldId id="601" r:id="rId42"/>
    <p:sldId id="603" r:id="rId43"/>
    <p:sldId id="604" r:id="rId44"/>
    <p:sldId id="613" r:id="rId45"/>
    <p:sldId id="614" r:id="rId46"/>
    <p:sldId id="611" r:id="rId47"/>
    <p:sldId id="612" r:id="rId48"/>
    <p:sldId id="606" r:id="rId49"/>
    <p:sldId id="607" r:id="rId50"/>
    <p:sldId id="615" r:id="rId51"/>
    <p:sldId id="621" r:id="rId52"/>
    <p:sldId id="623" r:id="rId53"/>
    <p:sldId id="624" r:id="rId54"/>
    <p:sldId id="626" r:id="rId55"/>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37021"/>
    <a:srgbClr val="FF3399"/>
    <a:srgbClr val="CC0099"/>
    <a:srgbClr val="CC00CC"/>
    <a:srgbClr val="0054A4"/>
    <a:srgbClr val="A74233"/>
    <a:srgbClr val="279DD9"/>
    <a:srgbClr val="CC8004"/>
    <a:srgbClr val="5A68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2147" autoAdjust="0"/>
  </p:normalViewPr>
  <p:slideViewPr>
    <p:cSldViewPr>
      <p:cViewPr>
        <p:scale>
          <a:sx n="100" d="100"/>
          <a:sy n="100" d="100"/>
        </p:scale>
        <p:origin x="-504" y="144"/>
      </p:cViewPr>
      <p:guideLst>
        <p:guide orient="horz" pos="1620"/>
        <p:guide pos="2880"/>
      </p:guideLst>
    </p:cSldViewPr>
  </p:slideViewPr>
  <p:notesTextViewPr>
    <p:cViewPr>
      <p:scale>
        <a:sx n="1" d="1"/>
        <a:sy n="1" d="1"/>
      </p:scale>
      <p:origin x="0" y="0"/>
    </p:cViewPr>
  </p:notesTextViewPr>
  <p:sorterViewPr>
    <p:cViewPr>
      <p:scale>
        <a:sx n="100" d="100"/>
        <a:sy n="100" d="100"/>
      </p:scale>
      <p:origin x="0" y="3096"/>
    </p:cViewPr>
  </p:sorterViewPr>
  <p:notesViewPr>
    <p:cSldViewPr>
      <p:cViewPr varScale="1">
        <p:scale>
          <a:sx n="88" d="100"/>
          <a:sy n="88" d="100"/>
        </p:scale>
        <p:origin x="-3780" y="-108"/>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H:\Teaching\Research%20Methods%20and%20Forecasting\Handouts\Trend%20Analysis\for%20trend%20analysi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H:\Teaching\Research%20Methods%20and%20Forecasting\Handouts\Trend%20Analysis\for%20trend%20analysi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Teaching\Research%20Methods%20and%20Forecasting\Handouts\Trend%20Analysis\for%20trend%20analysi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Teaching\Research%20Methods%20and%20Forecasting\Handouts\Trend%20Analysis\for%20trend%20analysi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H:\Teaching\Research%20Methods%20and%20Forecasting\Handouts\London_AMS.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H:\Teaching\Research%20Methods%20and%20Forecasting\Handouts\London_AMS.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Pax</c:v>
                </c:pt>
              </c:strCache>
            </c:strRef>
          </c:tx>
          <c:spPr>
            <a:ln w="28575">
              <a:noFill/>
            </a:ln>
          </c:spPr>
          <c:marker>
            <c:symbol val="circle"/>
            <c:size val="3"/>
          </c:marker>
          <c:trendline>
            <c:trendlineType val="exp"/>
            <c:dispRSqr val="0"/>
            <c:dispEq val="0"/>
          </c:trendline>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Sheet1!$B$2:$B$21</c:f>
              <c:numCache>
                <c:formatCode>#,##0</c:formatCode>
                <c:ptCount val="20"/>
                <c:pt idx="0">
                  <c:v>365000</c:v>
                </c:pt>
                <c:pt idx="1">
                  <c:v>396025</c:v>
                </c:pt>
                <c:pt idx="2">
                  <c:v>413054</c:v>
                </c:pt>
                <c:pt idx="3">
                  <c:v>424207</c:v>
                </c:pt>
                <c:pt idx="4">
                  <c:v>448386</c:v>
                </c:pt>
                <c:pt idx="5">
                  <c:v>495467</c:v>
                </c:pt>
                <c:pt idx="6">
                  <c:v>529159</c:v>
                </c:pt>
                <c:pt idx="7">
                  <c:v>596362</c:v>
                </c:pt>
                <c:pt idx="8">
                  <c:v>645263</c:v>
                </c:pt>
                <c:pt idx="9">
                  <c:v>683334</c:v>
                </c:pt>
                <c:pt idx="10">
                  <c:v>744151</c:v>
                </c:pt>
                <c:pt idx="11">
                  <c:v>781358</c:v>
                </c:pt>
                <c:pt idx="12">
                  <c:v>843867</c:v>
                </c:pt>
                <c:pt idx="13">
                  <c:v>880153</c:v>
                </c:pt>
                <c:pt idx="14">
                  <c:v>901277</c:v>
                </c:pt>
                <c:pt idx="15">
                  <c:v>949045</c:v>
                </c:pt>
                <c:pt idx="16">
                  <c:v>1043949</c:v>
                </c:pt>
                <c:pt idx="17">
                  <c:v>1108674</c:v>
                </c:pt>
                <c:pt idx="18">
                  <c:v>1204020</c:v>
                </c:pt>
                <c:pt idx="19">
                  <c:v>1229304</c:v>
                </c:pt>
              </c:numCache>
            </c:numRef>
          </c:yVal>
          <c:smooth val="0"/>
        </c:ser>
        <c:dLbls>
          <c:showLegendKey val="0"/>
          <c:showVal val="0"/>
          <c:showCatName val="0"/>
          <c:showSerName val="0"/>
          <c:showPercent val="0"/>
          <c:showBubbleSize val="0"/>
        </c:dLbls>
        <c:axId val="110181376"/>
        <c:axId val="110416640"/>
      </c:scatterChart>
      <c:valAx>
        <c:axId val="110181376"/>
        <c:scaling>
          <c:orientation val="minMax"/>
        </c:scaling>
        <c:delete val="0"/>
        <c:axPos val="b"/>
        <c:numFmt formatCode="General" sourceLinked="1"/>
        <c:majorTickMark val="out"/>
        <c:minorTickMark val="none"/>
        <c:tickLblPos val="nextTo"/>
        <c:txPr>
          <a:bodyPr/>
          <a:lstStyle/>
          <a:p>
            <a:pPr>
              <a:defRPr>
                <a:solidFill>
                  <a:schemeClr val="tx2"/>
                </a:solidFill>
              </a:defRPr>
            </a:pPr>
            <a:endParaRPr lang="en-US"/>
          </a:p>
        </c:txPr>
        <c:crossAx val="110416640"/>
        <c:crosses val="autoZero"/>
        <c:crossBetween val="midCat"/>
      </c:valAx>
      <c:valAx>
        <c:axId val="110416640"/>
        <c:scaling>
          <c:orientation val="minMax"/>
        </c:scaling>
        <c:delete val="0"/>
        <c:axPos val="l"/>
        <c:numFmt formatCode="#,##0" sourceLinked="1"/>
        <c:majorTickMark val="out"/>
        <c:minorTickMark val="none"/>
        <c:tickLblPos val="nextTo"/>
        <c:txPr>
          <a:bodyPr/>
          <a:lstStyle/>
          <a:p>
            <a:pPr>
              <a:defRPr>
                <a:solidFill>
                  <a:schemeClr val="tx2"/>
                </a:solidFill>
              </a:defRPr>
            </a:pPr>
            <a:endParaRPr lang="en-US"/>
          </a:p>
        </c:txPr>
        <c:crossAx val="110181376"/>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85284950834484"/>
          <c:y val="3.0595145783482155E-2"/>
          <c:w val="0.7994518072696889"/>
          <c:h val="0.8634817015446532"/>
        </c:manualLayout>
      </c:layout>
      <c:scatterChart>
        <c:scatterStyle val="lineMarker"/>
        <c:varyColors val="0"/>
        <c:ser>
          <c:idx val="0"/>
          <c:order val="0"/>
          <c:tx>
            <c:strRef>
              <c:f>Sheet1!$B$1</c:f>
              <c:strCache>
                <c:ptCount val="1"/>
                <c:pt idx="0">
                  <c:v>Pax</c:v>
                </c:pt>
              </c:strCache>
            </c:strRef>
          </c:tx>
          <c:spPr>
            <a:ln w="28575">
              <a:noFill/>
            </a:ln>
          </c:spPr>
          <c:marker>
            <c:symbol val="circle"/>
            <c:size val="3"/>
          </c:marker>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Sheet1!$B$2:$B$21</c:f>
              <c:numCache>
                <c:formatCode>#,##0</c:formatCode>
                <c:ptCount val="20"/>
                <c:pt idx="0">
                  <c:v>365000</c:v>
                </c:pt>
                <c:pt idx="1">
                  <c:v>396025</c:v>
                </c:pt>
                <c:pt idx="2">
                  <c:v>413054</c:v>
                </c:pt>
                <c:pt idx="3">
                  <c:v>424207</c:v>
                </c:pt>
                <c:pt idx="4">
                  <c:v>448386</c:v>
                </c:pt>
                <c:pt idx="5">
                  <c:v>495467</c:v>
                </c:pt>
                <c:pt idx="6">
                  <c:v>529159</c:v>
                </c:pt>
                <c:pt idx="7">
                  <c:v>596362</c:v>
                </c:pt>
                <c:pt idx="8">
                  <c:v>645263</c:v>
                </c:pt>
                <c:pt idx="9">
                  <c:v>683334</c:v>
                </c:pt>
                <c:pt idx="10">
                  <c:v>744151</c:v>
                </c:pt>
                <c:pt idx="11">
                  <c:v>781358</c:v>
                </c:pt>
                <c:pt idx="12">
                  <c:v>843867</c:v>
                </c:pt>
                <c:pt idx="13">
                  <c:v>880153</c:v>
                </c:pt>
                <c:pt idx="14">
                  <c:v>901277</c:v>
                </c:pt>
                <c:pt idx="15">
                  <c:v>949045</c:v>
                </c:pt>
                <c:pt idx="16">
                  <c:v>1043949</c:v>
                </c:pt>
                <c:pt idx="17">
                  <c:v>1108674</c:v>
                </c:pt>
                <c:pt idx="18">
                  <c:v>1204020</c:v>
                </c:pt>
                <c:pt idx="19">
                  <c:v>1229304</c:v>
                </c:pt>
              </c:numCache>
            </c:numRef>
          </c:yVal>
          <c:smooth val="0"/>
        </c:ser>
        <c:dLbls>
          <c:showLegendKey val="0"/>
          <c:showVal val="0"/>
          <c:showCatName val="0"/>
          <c:showSerName val="0"/>
          <c:showPercent val="0"/>
          <c:showBubbleSize val="0"/>
        </c:dLbls>
        <c:axId val="110544000"/>
        <c:axId val="110545536"/>
      </c:scatterChart>
      <c:valAx>
        <c:axId val="110544000"/>
        <c:scaling>
          <c:orientation val="minMax"/>
        </c:scaling>
        <c:delete val="0"/>
        <c:axPos val="b"/>
        <c:numFmt formatCode="General" sourceLinked="1"/>
        <c:majorTickMark val="out"/>
        <c:minorTickMark val="none"/>
        <c:tickLblPos val="nextTo"/>
        <c:txPr>
          <a:bodyPr/>
          <a:lstStyle/>
          <a:p>
            <a:pPr>
              <a:defRPr>
                <a:solidFill>
                  <a:schemeClr val="tx2"/>
                </a:solidFill>
              </a:defRPr>
            </a:pPr>
            <a:endParaRPr lang="en-US"/>
          </a:p>
        </c:txPr>
        <c:crossAx val="110545536"/>
        <c:crosses val="autoZero"/>
        <c:crossBetween val="midCat"/>
      </c:valAx>
      <c:valAx>
        <c:axId val="110545536"/>
        <c:scaling>
          <c:orientation val="minMax"/>
        </c:scaling>
        <c:delete val="0"/>
        <c:axPos val="l"/>
        <c:numFmt formatCode="#,##0" sourceLinked="1"/>
        <c:majorTickMark val="out"/>
        <c:minorTickMark val="none"/>
        <c:tickLblPos val="nextTo"/>
        <c:txPr>
          <a:bodyPr/>
          <a:lstStyle/>
          <a:p>
            <a:pPr>
              <a:defRPr>
                <a:solidFill>
                  <a:schemeClr val="tx2"/>
                </a:solidFill>
              </a:defRPr>
            </a:pPr>
            <a:endParaRPr lang="en-US"/>
          </a:p>
        </c:txPr>
        <c:crossAx val="110544000"/>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77421965483576"/>
          <c:y val="7.407407407407407E-2"/>
          <c:w val="0.84010766367763567"/>
          <c:h val="0.8031558034412366"/>
        </c:manualLayout>
      </c:layout>
      <c:scatterChart>
        <c:scatterStyle val="lineMarker"/>
        <c:varyColors val="0"/>
        <c:ser>
          <c:idx val="0"/>
          <c:order val="0"/>
          <c:tx>
            <c:strRef>
              <c:f>Sheet1!$B$1</c:f>
              <c:strCache>
                <c:ptCount val="1"/>
                <c:pt idx="0">
                  <c:v>Pax</c:v>
                </c:pt>
              </c:strCache>
            </c:strRef>
          </c:tx>
          <c:spPr>
            <a:ln w="28575">
              <a:noFill/>
            </a:ln>
          </c:spPr>
          <c:trendline>
            <c:trendlineType val="linear"/>
            <c:dispRSqr val="1"/>
            <c:dispEq val="1"/>
            <c:trendlineLbl>
              <c:layout>
                <c:manualLayout>
                  <c:x val="-0.17964479440069991"/>
                  <c:y val="5.0524934383202138E-4"/>
                </c:manualLayout>
              </c:layout>
              <c:numFmt formatCode="General" sourceLinked="0"/>
            </c:trendlineLbl>
          </c:trendline>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Sheet1!$B$2:$B$21</c:f>
              <c:numCache>
                <c:formatCode>#,##0</c:formatCode>
                <c:ptCount val="20"/>
                <c:pt idx="0">
                  <c:v>365000</c:v>
                </c:pt>
                <c:pt idx="1">
                  <c:v>396025</c:v>
                </c:pt>
                <c:pt idx="2">
                  <c:v>413054</c:v>
                </c:pt>
                <c:pt idx="3">
                  <c:v>424207</c:v>
                </c:pt>
                <c:pt idx="4">
                  <c:v>448386</c:v>
                </c:pt>
                <c:pt idx="5">
                  <c:v>495467</c:v>
                </c:pt>
                <c:pt idx="6">
                  <c:v>529159</c:v>
                </c:pt>
                <c:pt idx="7">
                  <c:v>596362</c:v>
                </c:pt>
                <c:pt idx="8">
                  <c:v>645263</c:v>
                </c:pt>
                <c:pt idx="9">
                  <c:v>683334</c:v>
                </c:pt>
                <c:pt idx="10">
                  <c:v>744151</c:v>
                </c:pt>
                <c:pt idx="11">
                  <c:v>781358</c:v>
                </c:pt>
                <c:pt idx="12">
                  <c:v>843867</c:v>
                </c:pt>
                <c:pt idx="13">
                  <c:v>880153</c:v>
                </c:pt>
                <c:pt idx="14">
                  <c:v>901277</c:v>
                </c:pt>
                <c:pt idx="15">
                  <c:v>949045</c:v>
                </c:pt>
                <c:pt idx="16">
                  <c:v>1043949</c:v>
                </c:pt>
                <c:pt idx="17">
                  <c:v>1108674</c:v>
                </c:pt>
                <c:pt idx="18">
                  <c:v>1204020</c:v>
                </c:pt>
                <c:pt idx="19">
                  <c:v>1229304</c:v>
                </c:pt>
              </c:numCache>
            </c:numRef>
          </c:yVal>
          <c:smooth val="0"/>
        </c:ser>
        <c:dLbls>
          <c:showLegendKey val="0"/>
          <c:showVal val="0"/>
          <c:showCatName val="0"/>
          <c:showSerName val="0"/>
          <c:showPercent val="0"/>
          <c:showBubbleSize val="0"/>
        </c:dLbls>
        <c:axId val="97773440"/>
        <c:axId val="97774976"/>
      </c:scatterChart>
      <c:valAx>
        <c:axId val="97773440"/>
        <c:scaling>
          <c:orientation val="minMax"/>
        </c:scaling>
        <c:delete val="0"/>
        <c:axPos val="b"/>
        <c:numFmt formatCode="General" sourceLinked="1"/>
        <c:majorTickMark val="out"/>
        <c:minorTickMark val="none"/>
        <c:tickLblPos val="nextTo"/>
        <c:crossAx val="97774976"/>
        <c:crosses val="autoZero"/>
        <c:crossBetween val="midCat"/>
      </c:valAx>
      <c:valAx>
        <c:axId val="97774976"/>
        <c:scaling>
          <c:orientation val="minMax"/>
        </c:scaling>
        <c:delete val="0"/>
        <c:axPos val="l"/>
        <c:numFmt formatCode="#,##0" sourceLinked="1"/>
        <c:majorTickMark val="out"/>
        <c:minorTickMark val="none"/>
        <c:tickLblPos val="nextTo"/>
        <c:crossAx val="97773440"/>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Pax</c:v>
                </c:pt>
              </c:strCache>
            </c:strRef>
          </c:tx>
          <c:spPr>
            <a:ln w="28575">
              <a:noFill/>
            </a:ln>
          </c:spPr>
          <c:trendline>
            <c:trendlineType val="exp"/>
            <c:dispRSqr val="0"/>
            <c:dispEq val="0"/>
          </c:trendline>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Sheet1!$B$2:$B$21</c:f>
              <c:numCache>
                <c:formatCode>#,##0</c:formatCode>
                <c:ptCount val="20"/>
                <c:pt idx="0">
                  <c:v>365000</c:v>
                </c:pt>
                <c:pt idx="1">
                  <c:v>396025</c:v>
                </c:pt>
                <c:pt idx="2">
                  <c:v>413054</c:v>
                </c:pt>
                <c:pt idx="3">
                  <c:v>424207</c:v>
                </c:pt>
                <c:pt idx="4">
                  <c:v>448386</c:v>
                </c:pt>
                <c:pt idx="5">
                  <c:v>495467</c:v>
                </c:pt>
                <c:pt idx="6">
                  <c:v>529159</c:v>
                </c:pt>
                <c:pt idx="7">
                  <c:v>596362</c:v>
                </c:pt>
                <c:pt idx="8">
                  <c:v>645263</c:v>
                </c:pt>
                <c:pt idx="9">
                  <c:v>683334</c:v>
                </c:pt>
                <c:pt idx="10">
                  <c:v>744151</c:v>
                </c:pt>
                <c:pt idx="11">
                  <c:v>781358</c:v>
                </c:pt>
                <c:pt idx="12">
                  <c:v>843867</c:v>
                </c:pt>
                <c:pt idx="13">
                  <c:v>880153</c:v>
                </c:pt>
                <c:pt idx="14">
                  <c:v>901277</c:v>
                </c:pt>
                <c:pt idx="15">
                  <c:v>949045</c:v>
                </c:pt>
                <c:pt idx="16">
                  <c:v>1043949</c:v>
                </c:pt>
                <c:pt idx="17">
                  <c:v>1108674</c:v>
                </c:pt>
                <c:pt idx="18">
                  <c:v>1204020</c:v>
                </c:pt>
                <c:pt idx="19">
                  <c:v>1229304</c:v>
                </c:pt>
              </c:numCache>
            </c:numRef>
          </c:yVal>
          <c:smooth val="0"/>
        </c:ser>
        <c:dLbls>
          <c:showLegendKey val="0"/>
          <c:showVal val="0"/>
          <c:showCatName val="0"/>
          <c:showSerName val="0"/>
          <c:showPercent val="0"/>
          <c:showBubbleSize val="0"/>
        </c:dLbls>
        <c:axId val="110922368"/>
        <c:axId val="110928256"/>
      </c:scatterChart>
      <c:valAx>
        <c:axId val="110922368"/>
        <c:scaling>
          <c:orientation val="minMax"/>
        </c:scaling>
        <c:delete val="0"/>
        <c:axPos val="b"/>
        <c:numFmt formatCode="General" sourceLinked="1"/>
        <c:majorTickMark val="out"/>
        <c:minorTickMark val="none"/>
        <c:tickLblPos val="nextTo"/>
        <c:crossAx val="110928256"/>
        <c:crosses val="autoZero"/>
        <c:crossBetween val="midCat"/>
      </c:valAx>
      <c:valAx>
        <c:axId val="110928256"/>
        <c:scaling>
          <c:orientation val="minMax"/>
        </c:scaling>
        <c:delete val="0"/>
        <c:axPos val="l"/>
        <c:numFmt formatCode="#,##0" sourceLinked="1"/>
        <c:majorTickMark val="out"/>
        <c:minorTickMark val="none"/>
        <c:tickLblPos val="nextTo"/>
        <c:crossAx val="110922368"/>
        <c:crosses val="autoZero"/>
        <c:crossBetween val="midCat"/>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Sheet2!$B$1</c:f>
              <c:strCache>
                <c:ptCount val="1"/>
                <c:pt idx="0">
                  <c:v>Pax</c:v>
                </c:pt>
              </c:strCache>
            </c:strRef>
          </c:tx>
          <c:spPr>
            <a:ln w="28575">
              <a:noFill/>
            </a:ln>
          </c:spPr>
          <c:marker>
            <c:spPr>
              <a:solidFill>
                <a:schemeClr val="accent2"/>
              </a:solidFill>
            </c:spPr>
          </c:marker>
          <c:trendline>
            <c:trendlineType val="poly"/>
            <c:order val="2"/>
            <c:dispRSqr val="0"/>
            <c:dispEq val="0"/>
          </c:trendline>
          <c:xVal>
            <c:numRef>
              <c:f>Sheet2!$A$2:$A$16</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xVal>
          <c:yVal>
            <c:numRef>
              <c:f>Sheet2!$B$2:$B$16</c:f>
              <c:numCache>
                <c:formatCode>#,##0</c:formatCode>
                <c:ptCount val="15"/>
                <c:pt idx="0">
                  <c:v>8780</c:v>
                </c:pt>
                <c:pt idx="1">
                  <c:v>109009</c:v>
                </c:pt>
                <c:pt idx="2">
                  <c:v>171239</c:v>
                </c:pt>
                <c:pt idx="3">
                  <c:v>197475</c:v>
                </c:pt>
                <c:pt idx="4">
                  <c:v>246508</c:v>
                </c:pt>
                <c:pt idx="5">
                  <c:v>386923</c:v>
                </c:pt>
                <c:pt idx="6">
                  <c:v>466569</c:v>
                </c:pt>
                <c:pt idx="7">
                  <c:v>486555</c:v>
                </c:pt>
                <c:pt idx="8">
                  <c:v>434178</c:v>
                </c:pt>
                <c:pt idx="9">
                  <c:v>431731</c:v>
                </c:pt>
                <c:pt idx="10">
                  <c:v>386210</c:v>
                </c:pt>
                <c:pt idx="11">
                  <c:v>354957</c:v>
                </c:pt>
                <c:pt idx="12">
                  <c:v>321228</c:v>
                </c:pt>
                <c:pt idx="13">
                  <c:v>261632</c:v>
                </c:pt>
                <c:pt idx="14">
                  <c:v>218347</c:v>
                </c:pt>
              </c:numCache>
            </c:numRef>
          </c:yVal>
          <c:smooth val="0"/>
        </c:ser>
        <c:dLbls>
          <c:showLegendKey val="0"/>
          <c:showVal val="0"/>
          <c:showCatName val="0"/>
          <c:showSerName val="0"/>
          <c:showPercent val="0"/>
          <c:showBubbleSize val="0"/>
        </c:dLbls>
        <c:axId val="110749952"/>
        <c:axId val="132120576"/>
      </c:scatterChart>
      <c:valAx>
        <c:axId val="110749952"/>
        <c:scaling>
          <c:orientation val="minMax"/>
          <c:min val="1995"/>
        </c:scaling>
        <c:delete val="0"/>
        <c:axPos val="b"/>
        <c:numFmt formatCode="General" sourceLinked="1"/>
        <c:majorTickMark val="out"/>
        <c:minorTickMark val="none"/>
        <c:tickLblPos val="nextTo"/>
        <c:crossAx val="132120576"/>
        <c:crosses val="autoZero"/>
        <c:crossBetween val="midCat"/>
      </c:valAx>
      <c:valAx>
        <c:axId val="132120576"/>
        <c:scaling>
          <c:orientation val="minMax"/>
          <c:min val="0"/>
        </c:scaling>
        <c:delete val="0"/>
        <c:axPos val="l"/>
        <c:numFmt formatCode="#,##0" sourceLinked="1"/>
        <c:majorTickMark val="out"/>
        <c:minorTickMark val="none"/>
        <c:tickLblPos val="nextTo"/>
        <c:crossAx val="110749952"/>
        <c:crosses val="autoZero"/>
        <c:crossBetween val="midCat"/>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Sheet2!$B$1</c:f>
              <c:strCache>
                <c:ptCount val="1"/>
                <c:pt idx="0">
                  <c:v>Pax</c:v>
                </c:pt>
              </c:strCache>
            </c:strRef>
          </c:tx>
          <c:spPr>
            <a:ln w="28575">
              <a:noFill/>
            </a:ln>
          </c:spPr>
          <c:marker>
            <c:spPr>
              <a:solidFill>
                <a:schemeClr val="accent2"/>
              </a:solidFill>
            </c:spPr>
          </c:marker>
          <c:trendline>
            <c:trendlineType val="poly"/>
            <c:order val="2"/>
            <c:dispRSqr val="0"/>
            <c:dispEq val="0"/>
          </c:trendline>
          <c:xVal>
            <c:numRef>
              <c:f>Sheet2!$A$2:$A$16</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xVal>
          <c:yVal>
            <c:numRef>
              <c:f>Sheet2!$B$2:$B$16</c:f>
              <c:numCache>
                <c:formatCode>#,##0</c:formatCode>
                <c:ptCount val="15"/>
                <c:pt idx="0">
                  <c:v>8780</c:v>
                </c:pt>
                <c:pt idx="1">
                  <c:v>109009</c:v>
                </c:pt>
                <c:pt idx="2">
                  <c:v>171239</c:v>
                </c:pt>
                <c:pt idx="3">
                  <c:v>197475</c:v>
                </c:pt>
                <c:pt idx="4">
                  <c:v>246508</c:v>
                </c:pt>
                <c:pt idx="5">
                  <c:v>386923</c:v>
                </c:pt>
                <c:pt idx="6">
                  <c:v>466569</c:v>
                </c:pt>
                <c:pt idx="7">
                  <c:v>486555</c:v>
                </c:pt>
                <c:pt idx="8">
                  <c:v>434178</c:v>
                </c:pt>
                <c:pt idx="9">
                  <c:v>431731</c:v>
                </c:pt>
                <c:pt idx="10">
                  <c:v>386210</c:v>
                </c:pt>
                <c:pt idx="11">
                  <c:v>354957</c:v>
                </c:pt>
                <c:pt idx="12">
                  <c:v>321228</c:v>
                </c:pt>
                <c:pt idx="13">
                  <c:v>261632</c:v>
                </c:pt>
                <c:pt idx="14">
                  <c:v>218347</c:v>
                </c:pt>
              </c:numCache>
            </c:numRef>
          </c:yVal>
          <c:smooth val="0"/>
        </c:ser>
        <c:dLbls>
          <c:showLegendKey val="0"/>
          <c:showVal val="0"/>
          <c:showCatName val="0"/>
          <c:showSerName val="0"/>
          <c:showPercent val="0"/>
          <c:showBubbleSize val="0"/>
        </c:dLbls>
        <c:axId val="132162688"/>
        <c:axId val="132164224"/>
      </c:scatterChart>
      <c:valAx>
        <c:axId val="132162688"/>
        <c:scaling>
          <c:orientation val="minMax"/>
          <c:min val="1995"/>
        </c:scaling>
        <c:delete val="0"/>
        <c:axPos val="b"/>
        <c:numFmt formatCode="General" sourceLinked="1"/>
        <c:majorTickMark val="out"/>
        <c:minorTickMark val="none"/>
        <c:tickLblPos val="nextTo"/>
        <c:crossAx val="132164224"/>
        <c:crosses val="autoZero"/>
        <c:crossBetween val="midCat"/>
      </c:valAx>
      <c:valAx>
        <c:axId val="132164224"/>
        <c:scaling>
          <c:orientation val="minMax"/>
          <c:min val="0"/>
        </c:scaling>
        <c:delete val="0"/>
        <c:axPos val="l"/>
        <c:numFmt formatCode="#,##0" sourceLinked="1"/>
        <c:majorTickMark val="out"/>
        <c:minorTickMark val="none"/>
        <c:tickLblPos val="nextTo"/>
        <c:crossAx val="132162688"/>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D6913F1B-6631-462F-8DED-18B58219E959}" type="datetimeFigureOut">
              <a:rPr lang="en-CA" smtClean="0"/>
              <a:t>29/10/2014</a:t>
            </a:fld>
            <a:endParaRPr lang="en-CA"/>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BC8AC4E-4F9D-4337-8C80-705091F3F587}" type="slidenum">
              <a:rPr lang="en-CA" smtClean="0"/>
              <a:t>‹#›</a:t>
            </a:fld>
            <a:endParaRPr lang="en-CA"/>
          </a:p>
        </p:txBody>
      </p:sp>
    </p:spTree>
    <p:extLst>
      <p:ext uri="{BB962C8B-B14F-4D97-AF65-F5344CB8AC3E}">
        <p14:creationId xmlns:p14="http://schemas.microsoft.com/office/powerpoint/2010/main" val="1624542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B577A80-70E0-4A0D-B40E-C2D7D42E8FEB}" type="datetimeFigureOut">
              <a:rPr lang="en-GB" smtClean="0"/>
              <a:t>29/10/2014</a:t>
            </a:fld>
            <a:endParaRPr lang="en-GB"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F3CC0DF-AB5C-4662-92B1-D237FBE3DB8D}" type="slidenum">
              <a:rPr lang="en-GB" smtClean="0"/>
              <a:t>‹#›</a:t>
            </a:fld>
            <a:endParaRPr lang="en-GB" dirty="0"/>
          </a:p>
        </p:txBody>
      </p:sp>
    </p:spTree>
    <p:extLst>
      <p:ext uri="{BB962C8B-B14F-4D97-AF65-F5344CB8AC3E}">
        <p14:creationId xmlns:p14="http://schemas.microsoft.com/office/powerpoint/2010/main" val="3740463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FE6FD4-30CD-4F14-9ECD-F7A1F6BF296F}" type="slidenum">
              <a:rPr lang="en-GB" smtClean="0"/>
              <a:t>1</a:t>
            </a:fld>
            <a:endParaRPr lang="en-GB"/>
          </a:p>
        </p:txBody>
      </p:sp>
    </p:spTree>
    <p:extLst>
      <p:ext uri="{BB962C8B-B14F-4D97-AF65-F5344CB8AC3E}">
        <p14:creationId xmlns:p14="http://schemas.microsoft.com/office/powerpoint/2010/main" val="15695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25</a:t>
            </a:fld>
            <a:endParaRPr lang="en-GB" dirty="0"/>
          </a:p>
        </p:txBody>
      </p:sp>
    </p:spTree>
    <p:extLst>
      <p:ext uri="{BB962C8B-B14F-4D97-AF65-F5344CB8AC3E}">
        <p14:creationId xmlns:p14="http://schemas.microsoft.com/office/powerpoint/2010/main" val="327179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29</a:t>
            </a:fld>
            <a:endParaRPr lang="en-GB" dirty="0"/>
          </a:p>
        </p:txBody>
      </p:sp>
    </p:spTree>
    <p:extLst>
      <p:ext uri="{BB962C8B-B14F-4D97-AF65-F5344CB8AC3E}">
        <p14:creationId xmlns:p14="http://schemas.microsoft.com/office/powerpoint/2010/main" val="51199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charset="0"/>
                  </a:rPr>
                  <a:t>In linear regression model, the relationship between independent variable x and dependent variable y is described by a linear function.</a:t>
                </a:r>
              </a:p>
              <a:p>
                <a14:m>
                  <m:oMath xmlns:m="http://schemas.openxmlformats.org/officeDocument/2006/math">
                    <m:sSub>
                      <m:sSubPr>
                        <m:ctrlPr>
                          <a:rPr lang="en-GB" altLang="en-US" sz="1200" i="1" smtClean="0">
                            <a:latin typeface="Cambria Math"/>
                          </a:rPr>
                        </m:ctrlPr>
                      </m:sSubPr>
                      <m:e>
                        <m:r>
                          <a:rPr lang="en-GB" altLang="en-US" sz="1200" i="1" smtClean="0">
                            <a:latin typeface="Cambria Math"/>
                            <a:ea typeface="Cambria Math"/>
                          </a:rPr>
                          <m:t>𝛽</m:t>
                        </m:r>
                      </m:e>
                      <m:sub>
                        <m:r>
                          <a:rPr lang="en-US" altLang="en-US" sz="1200" b="0" i="1" smtClean="0">
                            <a:latin typeface="Cambria Math"/>
                          </a:rPr>
                          <m:t>0</m:t>
                        </m:r>
                      </m:sub>
                    </m:sSub>
                  </m:oMath>
                </a14:m>
                <a:r>
                  <a:rPr lang="en-GB" altLang="en-US" sz="1200" dirty="0" smtClean="0">
                    <a:latin typeface="Arial" charset="0"/>
                  </a:rPr>
                  <a:t> </a:t>
                </a:r>
                <a:r>
                  <a:rPr lang="en-GB" altLang="en-US" sz="1200" dirty="0">
                    <a:latin typeface="Arial" charset="0"/>
                  </a:rPr>
                  <a:t>and </a:t>
                </a:r>
                <a14:m>
                  <m:oMath xmlns:m="http://schemas.openxmlformats.org/officeDocument/2006/math">
                    <m:sSub>
                      <m:sSubPr>
                        <m:ctrlPr>
                          <a:rPr lang="en-GB" altLang="en-US" sz="1200" i="1">
                            <a:latin typeface="Cambria Math"/>
                          </a:rPr>
                        </m:ctrlPr>
                      </m:sSubPr>
                      <m:e>
                        <m:r>
                          <a:rPr lang="en-GB" altLang="en-US" sz="1200" i="1">
                            <a:latin typeface="Cambria Math"/>
                            <a:ea typeface="Cambria Math"/>
                          </a:rPr>
                          <m:t>𝛽</m:t>
                        </m:r>
                      </m:e>
                      <m:sub>
                        <m:r>
                          <a:rPr lang="en-US" altLang="en-US" sz="1200" b="0" i="1" smtClean="0">
                            <a:latin typeface="Cambria Math"/>
                            <a:ea typeface="Cambria Math"/>
                          </a:rPr>
                          <m:t>1</m:t>
                        </m:r>
                      </m:sub>
                    </m:sSub>
                  </m:oMath>
                </a14:m>
                <a:r>
                  <a:rPr lang="en-GB" altLang="en-US" sz="1200" dirty="0">
                    <a:latin typeface="Arial" charset="0"/>
                  </a:rPr>
                  <a:t> </a:t>
                </a:r>
                <a:r>
                  <a:rPr lang="en-GB" altLang="en-US" sz="1200" dirty="0" smtClean="0">
                    <a:latin typeface="Arial" charset="0"/>
                  </a:rPr>
                  <a:t>are </a:t>
                </a:r>
                <a:r>
                  <a:rPr lang="en-GB" altLang="en-US" sz="1200" dirty="0">
                    <a:latin typeface="Arial" charset="0"/>
                  </a:rPr>
                  <a:t>the parameters that </a:t>
                </a:r>
                <a:r>
                  <a:rPr lang="en-GB" altLang="en-US" sz="1200" dirty="0" smtClean="0">
                    <a:latin typeface="Arial" charset="0"/>
                  </a:rPr>
                  <a:t>define </a:t>
                </a:r>
                <a:r>
                  <a:rPr lang="en-GB" altLang="en-US" sz="1200" dirty="0">
                    <a:latin typeface="Arial" charset="0"/>
                  </a:rPr>
                  <a:t>the line. </a:t>
                </a:r>
                <a14:m>
                  <m:oMath xmlns:m="http://schemas.openxmlformats.org/officeDocument/2006/math">
                    <m:sSub>
                      <m:sSubPr>
                        <m:ctrlPr>
                          <a:rPr lang="en-GB" altLang="en-US" sz="1200" i="1">
                            <a:latin typeface="Cambria Math"/>
                          </a:rPr>
                        </m:ctrlPr>
                      </m:sSubPr>
                      <m:e>
                        <m:r>
                          <a:rPr lang="en-GB" altLang="en-US" sz="1200" i="1" smtClean="0">
                            <a:latin typeface="Cambria Math"/>
                            <a:ea typeface="Cambria Math"/>
                          </a:rPr>
                          <m:t>𝜀</m:t>
                        </m:r>
                      </m:e>
                      <m:sub>
                        <m:r>
                          <a:rPr lang="en-US" altLang="en-US" sz="1200" b="0" i="1" smtClean="0">
                            <a:latin typeface="Cambria Math"/>
                            <a:ea typeface="Cambria Math"/>
                          </a:rPr>
                          <m:t>𝑖</m:t>
                        </m:r>
                      </m:sub>
                    </m:sSub>
                  </m:oMath>
                </a14:m>
                <a:r>
                  <a:rPr lang="en-GB" altLang="en-US" sz="1200" dirty="0">
                    <a:latin typeface="Arial" charset="0"/>
                  </a:rPr>
                  <a:t> </a:t>
                </a:r>
                <a:r>
                  <a:rPr lang="en-GB" altLang="en-US" sz="1200" dirty="0" smtClean="0">
                    <a:latin typeface="Arial" charset="0"/>
                  </a:rPr>
                  <a:t>is </a:t>
                </a:r>
                <a:r>
                  <a:rPr lang="en-GB" altLang="en-US" sz="1200" dirty="0">
                    <a:latin typeface="Arial" charset="0"/>
                  </a:rPr>
                  <a:t>the random term which means that even the best line is unlikely to fit the data perfectly, so there is an error at each point.</a:t>
                </a:r>
              </a:p>
              <a:p>
                <a:pPr eaLnBrk="1" hangingPunct="1"/>
                <a:endParaRPr lang="en-GB" altLang="en-US" sz="1200" dirty="0">
                  <a:latin typeface="Arial" charset="0"/>
                </a:endParaRPr>
              </a:p>
              <a:p>
                <a:pPr eaLnBrk="1" hangingPunct="1"/>
                <a:r>
                  <a:rPr lang="en-GB" altLang="en-US" sz="1200" dirty="0">
                    <a:latin typeface="Arial" charset="0"/>
                  </a:rPr>
                  <a:t>We can define the line of best fit as the line that minimises some measure of this error.  In practice, this means that we look for the line that minimises the mean square error.  Then we can say that linear regression finds values for the parameters that define the line of best fit through a set of points, and minimises the mean squared error. </a:t>
                </a:r>
              </a:p>
              <a:p>
                <a:pPr eaLnBrk="1" hangingPunct="1"/>
                <a:endParaRPr lang="en-GB" altLang="en-US" sz="1200" dirty="0">
                  <a:latin typeface="Arial" charset="0"/>
                </a:endParaRPr>
              </a:p>
              <a:p>
                <a:pPr eaLnBrk="1" hangingPunct="1"/>
                <a:endParaRPr lang="en-GB" altLang="en-US" sz="1200" dirty="0">
                  <a:latin typeface="Arial" charset="0"/>
                </a:endParaRPr>
              </a:p>
              <a:p>
                <a:endParaRPr lang="en-CA"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charset="0"/>
                  </a:rPr>
                  <a:t>In linear regression model, the relationship between independent variable x and dependent variable y is described by a linear function.</a:t>
                </a:r>
              </a:p>
              <a:p>
                <a:r>
                  <a:rPr lang="en-GB" altLang="en-US" sz="1200" i="0" smtClean="0">
                    <a:latin typeface="Cambria Math"/>
                    <a:ea typeface="Cambria Math"/>
                  </a:rPr>
                  <a:t>𝛽</a:t>
                </a:r>
                <a:r>
                  <a:rPr lang="en-GB" altLang="en-US" sz="1200" i="0" smtClean="0">
                    <a:latin typeface="Cambria Math"/>
                    <a:ea typeface="Cambria Math"/>
                  </a:rPr>
                  <a:t>_</a:t>
                </a:r>
                <a:r>
                  <a:rPr lang="en-US" altLang="en-US" sz="1200" b="0" i="0" smtClean="0">
                    <a:latin typeface="Cambria Math"/>
                  </a:rPr>
                  <a:t>0</a:t>
                </a:r>
                <a:r>
                  <a:rPr lang="en-GB" altLang="en-US" sz="1200" dirty="0" smtClean="0">
                    <a:latin typeface="Arial" charset="0"/>
                  </a:rPr>
                  <a:t> </a:t>
                </a:r>
                <a:r>
                  <a:rPr lang="en-GB" altLang="en-US" sz="1200" dirty="0">
                    <a:latin typeface="Arial" charset="0"/>
                  </a:rPr>
                  <a:t>and </a:t>
                </a:r>
                <a:r>
                  <a:rPr lang="en-GB" altLang="en-US" sz="1200" i="0">
                    <a:latin typeface="Cambria Math"/>
                    <a:ea typeface="Cambria Math"/>
                  </a:rPr>
                  <a:t>𝛽_</a:t>
                </a:r>
                <a:r>
                  <a:rPr lang="en-US" altLang="en-US" sz="1200" b="0" i="0" smtClean="0">
                    <a:latin typeface="Cambria Math"/>
                    <a:ea typeface="Cambria Math"/>
                  </a:rPr>
                  <a:t>1</a:t>
                </a:r>
                <a:r>
                  <a:rPr lang="en-GB" altLang="en-US" sz="1200" dirty="0">
                    <a:latin typeface="Arial" charset="0"/>
                  </a:rPr>
                  <a:t> </a:t>
                </a:r>
                <a:r>
                  <a:rPr lang="en-GB" altLang="en-US" sz="1200" dirty="0" smtClean="0">
                    <a:latin typeface="Arial" charset="0"/>
                  </a:rPr>
                  <a:t>are </a:t>
                </a:r>
                <a:r>
                  <a:rPr lang="en-GB" altLang="en-US" sz="1200" dirty="0">
                    <a:latin typeface="Arial" charset="0"/>
                  </a:rPr>
                  <a:t>the parameters that </a:t>
                </a:r>
                <a:r>
                  <a:rPr lang="en-GB" altLang="en-US" sz="1200" dirty="0" smtClean="0">
                    <a:latin typeface="Arial" charset="0"/>
                  </a:rPr>
                  <a:t>define </a:t>
                </a:r>
                <a:r>
                  <a:rPr lang="en-GB" altLang="en-US" sz="1200" dirty="0">
                    <a:latin typeface="Arial" charset="0"/>
                  </a:rPr>
                  <a:t>the line. </a:t>
                </a:r>
                <a:r>
                  <a:rPr lang="en-GB" altLang="en-US" sz="1200" i="0" smtClean="0">
                    <a:latin typeface="Cambria Math"/>
                    <a:ea typeface="Cambria Math"/>
                  </a:rPr>
                  <a:t>𝜀</a:t>
                </a:r>
                <a:r>
                  <a:rPr lang="en-GB" altLang="en-US" sz="1200" i="0">
                    <a:latin typeface="Cambria Math"/>
                    <a:ea typeface="Cambria Math"/>
                  </a:rPr>
                  <a:t>_</a:t>
                </a:r>
                <a:r>
                  <a:rPr lang="en-US" altLang="en-US" sz="1200" b="0" i="0" smtClean="0">
                    <a:latin typeface="Cambria Math"/>
                    <a:ea typeface="Cambria Math"/>
                  </a:rPr>
                  <a:t>𝑖</a:t>
                </a:r>
                <a:r>
                  <a:rPr lang="en-GB" altLang="en-US" sz="1200" dirty="0">
                    <a:latin typeface="Arial" charset="0"/>
                  </a:rPr>
                  <a:t> </a:t>
                </a:r>
                <a:r>
                  <a:rPr lang="en-GB" altLang="en-US" sz="1200" dirty="0" smtClean="0">
                    <a:latin typeface="Arial" charset="0"/>
                  </a:rPr>
                  <a:t>is </a:t>
                </a:r>
                <a:r>
                  <a:rPr lang="en-GB" altLang="en-US" sz="1200" dirty="0">
                    <a:latin typeface="Arial" charset="0"/>
                  </a:rPr>
                  <a:t>the random term which means that even the best line is unlikely to fit the data perfectly, so there is an error at each point.</a:t>
                </a:r>
              </a:p>
              <a:p>
                <a:pPr eaLnBrk="1" hangingPunct="1"/>
                <a:endParaRPr lang="en-GB" altLang="en-US" sz="1200" dirty="0">
                  <a:latin typeface="Arial" charset="0"/>
                </a:endParaRPr>
              </a:p>
              <a:p>
                <a:pPr eaLnBrk="1" hangingPunct="1"/>
                <a:r>
                  <a:rPr lang="en-GB" altLang="en-US" sz="1200" dirty="0">
                    <a:latin typeface="Arial" charset="0"/>
                  </a:rPr>
                  <a:t>We can define the line of best fit as the line that minimises some measure of this error.  In practice, this means that we look for the line that minimises the mean square error.  Then we can say that linear regression finds values for the parameters that define the line of best fit through a set of points, and minimises the mean squared error. </a:t>
                </a:r>
              </a:p>
              <a:p>
                <a:pPr eaLnBrk="1" hangingPunct="1"/>
                <a:endParaRPr lang="en-GB" altLang="en-US" sz="1200" dirty="0">
                  <a:latin typeface="Arial" charset="0"/>
                </a:endParaRPr>
              </a:p>
              <a:p>
                <a:pPr eaLnBrk="1" hangingPunct="1"/>
                <a:endParaRPr lang="en-GB" altLang="en-US" sz="1200" dirty="0">
                  <a:latin typeface="Arial" charset="0"/>
                </a:endParaRPr>
              </a:p>
              <a:p>
                <a:endParaRPr lang="en-CA" dirty="0"/>
              </a:p>
            </p:txBody>
          </p:sp>
        </mc:Fallback>
      </mc:AlternateContent>
      <p:sp>
        <p:nvSpPr>
          <p:cNvPr id="4" name="Slide Number Placeholder 3"/>
          <p:cNvSpPr>
            <a:spLocks noGrp="1"/>
          </p:cNvSpPr>
          <p:nvPr>
            <p:ph type="sldNum" sz="quarter" idx="10"/>
          </p:nvPr>
        </p:nvSpPr>
        <p:spPr/>
        <p:txBody>
          <a:bodyPr/>
          <a:lstStyle/>
          <a:p>
            <a:fld id="{6F3CC0DF-AB5C-4662-92B1-D237FBE3DB8D}" type="slidenum">
              <a:rPr lang="en-GB" smtClean="0"/>
              <a:t>39</a:t>
            </a:fld>
            <a:endParaRPr lang="en-GB" dirty="0"/>
          </a:p>
        </p:txBody>
      </p:sp>
    </p:spTree>
    <p:extLst>
      <p:ext uri="{BB962C8B-B14F-4D97-AF65-F5344CB8AC3E}">
        <p14:creationId xmlns:p14="http://schemas.microsoft.com/office/powerpoint/2010/main" val="177490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1C9241C-4124-48B4-8142-FF221071BCDE}" type="slidenum">
              <a:rPr lang="en-GB" altLang="zh-CN" smtClean="0"/>
              <a:pPr/>
              <a:t>45</a:t>
            </a:fld>
            <a:endParaRPr lang="en-GB" altLang="zh-CN" smtClean="0"/>
          </a:p>
        </p:txBody>
      </p:sp>
      <p:sp>
        <p:nvSpPr>
          <p:cNvPr id="64515" name="Rectangle 7"/>
          <p:cNvSpPr txBox="1">
            <a:spLocks noGrp="1" noChangeArrowheads="1"/>
          </p:cNvSpPr>
          <p:nvPr/>
        </p:nvSpPr>
        <p:spPr bwMode="auto">
          <a:xfrm>
            <a:off x="5267960" y="6659880"/>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B4D3948-D077-4B1B-A7B9-6B40E54456F5}" type="slidenum">
              <a:rPr lang="en-GB" altLang="zh-CN" sz="1200">
                <a:latin typeface="Times New Roman" pitchFamily="18" charset="0"/>
              </a:rPr>
              <a:pPr algn="r" eaLnBrk="1" hangingPunct="1"/>
              <a:t>45</a:t>
            </a:fld>
            <a:endParaRPr lang="en-GB" altLang="zh-CN" sz="1200">
              <a:latin typeface="Times New Roman" pitchFamily="18" charset="0"/>
            </a:endParaRPr>
          </a:p>
        </p:txBody>
      </p:sp>
      <p:sp>
        <p:nvSpPr>
          <p:cNvPr id="64516" name="Rectangle 2"/>
          <p:cNvSpPr>
            <a:spLocks noGrp="1" noRot="1" noChangeAspect="1" noChangeArrowheads="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xfrm>
            <a:off x="1239520" y="3329940"/>
            <a:ext cx="6817360" cy="3154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47</a:t>
            </a:fld>
            <a:endParaRPr lang="en-GB" dirty="0"/>
          </a:p>
        </p:txBody>
      </p:sp>
    </p:spTree>
    <p:extLst>
      <p:ext uri="{BB962C8B-B14F-4D97-AF65-F5344CB8AC3E}">
        <p14:creationId xmlns:p14="http://schemas.microsoft.com/office/powerpoint/2010/main" val="55535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zh-CN" sz="1200" dirty="0" smtClean="0">
              <a:latin typeface="Arial" charset="0"/>
            </a:endParaRPr>
          </a:p>
          <a:p>
            <a:pPr eaLnBrk="1" hangingPunct="1"/>
            <a:r>
              <a:rPr lang="en-US" altLang="zh-CN" sz="1200" dirty="0" smtClean="0">
                <a:latin typeface="Arial" charset="0"/>
              </a:rPr>
              <a:t>Linear regression finds the line of best fit through a set of data – but we really need to measure how good the fit is.  If observations are close to the line, the errors are small and the line is a good fit to the data; but if observations are some way away from the line, errors are large and even the best line is not very good.  </a:t>
            </a:r>
          </a:p>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48</a:t>
            </a:fld>
            <a:endParaRPr lang="en-GB" dirty="0"/>
          </a:p>
        </p:txBody>
      </p:sp>
    </p:spTree>
    <p:extLst>
      <p:ext uri="{BB962C8B-B14F-4D97-AF65-F5344CB8AC3E}">
        <p14:creationId xmlns:p14="http://schemas.microsoft.com/office/powerpoint/2010/main" val="269375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zh-CN" sz="1200" dirty="0" smtClean="0">
              <a:latin typeface="Arial" charset="0"/>
            </a:endParaRPr>
          </a:p>
          <a:p>
            <a:pPr eaLnBrk="1" hangingPunct="1"/>
            <a:r>
              <a:rPr lang="en-US" altLang="zh-CN" sz="1200" dirty="0" smtClean="0">
                <a:latin typeface="Arial" charset="0"/>
              </a:rPr>
              <a:t>But there is also error, so the regression model does not explain all the variation and there is some residual left unexplained.</a:t>
            </a:r>
          </a:p>
          <a:p>
            <a:pPr eaLnBrk="1" hangingPunct="1"/>
            <a:endParaRPr lang="en-US" altLang="zh-CN" sz="1200" dirty="0" smtClean="0">
              <a:latin typeface="Arial" charset="0"/>
            </a:endParaRPr>
          </a:p>
          <a:p>
            <a:pPr eaLnBrk="1" hangingPunct="1"/>
            <a:r>
              <a:rPr lang="en-US" altLang="zh-CN" sz="1200" dirty="0" smtClean="0">
                <a:latin typeface="Arial" charset="0"/>
              </a:rPr>
              <a:t>Using a bit of algebra you can find that:</a:t>
            </a:r>
          </a:p>
          <a:p>
            <a:pPr eaLnBrk="1" hangingPunct="1"/>
            <a:endParaRPr lang="en-US" altLang="zh-CN" sz="1200" dirty="0" smtClean="0">
              <a:latin typeface="Arial" charset="0"/>
            </a:endParaRPr>
          </a:p>
          <a:p>
            <a:pPr eaLnBrk="1" hangingPunct="1"/>
            <a:r>
              <a:rPr lang="en-US" altLang="zh-CN" sz="1200" dirty="0" smtClean="0">
                <a:latin typeface="Arial" charset="0"/>
              </a:rPr>
              <a:t>The more of the variation that is explained by the regression, the better the line of best fit.  So a measure of the goodness of fit is the proportion of </a:t>
            </a:r>
            <a:r>
              <a:rPr lang="en-US" altLang="zh-CN" sz="1200" dirty="0" err="1" smtClean="0">
                <a:latin typeface="Arial" charset="0"/>
              </a:rPr>
              <a:t>SStotal</a:t>
            </a:r>
            <a:r>
              <a:rPr lang="en-US" altLang="zh-CN" sz="1200" dirty="0" smtClean="0">
                <a:latin typeface="Arial" charset="0"/>
              </a:rPr>
              <a:t> that is explained by the regression model.  This is the coefficient of determination.</a:t>
            </a:r>
          </a:p>
          <a:p>
            <a:pPr eaLnBrk="1" hangingPunct="1"/>
            <a:endParaRPr lang="en-US" altLang="zh-CN" sz="1200" dirty="0" smtClean="0">
              <a:latin typeface="Arial" charset="0"/>
            </a:endParaRPr>
          </a:p>
          <a:p>
            <a:pPr eaLnBrk="1" hangingPunct="1"/>
            <a:r>
              <a:rPr lang="en-US" altLang="zh-CN" sz="1200" dirty="0" smtClean="0">
                <a:latin typeface="Arial" charset="0"/>
              </a:rPr>
              <a:t>This measure has a value between 0 and 1.  If it is near to 1 then most of the variation is explained by the regression line, there is little unexplained variation and the line is a good fit of the data.  If the value is near to 0 then most of the variation is unexplained and the line is not a good fit.   </a:t>
            </a:r>
          </a:p>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49</a:t>
            </a:fld>
            <a:endParaRPr lang="en-GB" dirty="0"/>
          </a:p>
        </p:txBody>
      </p:sp>
    </p:spTree>
    <p:extLst>
      <p:ext uri="{BB962C8B-B14F-4D97-AF65-F5344CB8AC3E}">
        <p14:creationId xmlns:p14="http://schemas.microsoft.com/office/powerpoint/2010/main" val="168551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74C5DE7-C2AB-4955-9D3B-B1BAA4E490A0}" type="slidenum">
              <a:rPr lang="en-GB" altLang="zh-CN" smtClean="0"/>
              <a:pPr/>
              <a:t>50</a:t>
            </a:fld>
            <a:endParaRPr lang="en-GB" altLang="zh-CN" smtClean="0"/>
          </a:p>
        </p:txBody>
      </p:sp>
      <p:sp>
        <p:nvSpPr>
          <p:cNvPr id="65539" name="Rectangle 2"/>
          <p:cNvSpPr>
            <a:spLocks noChangeArrowheads="1"/>
          </p:cNvSpPr>
          <p:nvPr/>
        </p:nvSpPr>
        <p:spPr bwMode="auto">
          <a:xfrm>
            <a:off x="5267960" y="1"/>
            <a:ext cx="4028440" cy="3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4" tIns="46146" rIns="92294" bIns="46146"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65540" name="Rectangle 3"/>
          <p:cNvSpPr>
            <a:spLocks noChangeArrowheads="1"/>
          </p:cNvSpPr>
          <p:nvPr/>
        </p:nvSpPr>
        <p:spPr bwMode="auto">
          <a:xfrm>
            <a:off x="5267960" y="6661097"/>
            <a:ext cx="4028440" cy="3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326" tIns="0" rIns="20326" bIns="0" anchor="b"/>
          <a:lstStyle>
            <a:lvl1pPr defTabSz="974725">
              <a:defRPr>
                <a:solidFill>
                  <a:schemeClr val="tx1"/>
                </a:solidFill>
                <a:latin typeface="Calibri" pitchFamily="34" charset="0"/>
                <a:cs typeface="Arial" charset="0"/>
              </a:defRPr>
            </a:lvl1pPr>
            <a:lvl2pPr marL="742950" indent="-285750" defTabSz="974725">
              <a:defRPr>
                <a:solidFill>
                  <a:schemeClr val="tx1"/>
                </a:solidFill>
                <a:latin typeface="Calibri" pitchFamily="34" charset="0"/>
                <a:cs typeface="Arial" charset="0"/>
              </a:defRPr>
            </a:lvl2pPr>
            <a:lvl3pPr marL="1143000" indent="-228600" defTabSz="974725">
              <a:defRPr>
                <a:solidFill>
                  <a:schemeClr val="tx1"/>
                </a:solidFill>
                <a:latin typeface="Calibri" pitchFamily="34" charset="0"/>
                <a:cs typeface="Arial" charset="0"/>
              </a:defRPr>
            </a:lvl3pPr>
            <a:lvl4pPr marL="1600200" indent="-228600" defTabSz="974725">
              <a:defRPr>
                <a:solidFill>
                  <a:schemeClr val="tx1"/>
                </a:solidFill>
                <a:latin typeface="Calibri" pitchFamily="34" charset="0"/>
                <a:cs typeface="Arial" charset="0"/>
              </a:defRPr>
            </a:lvl4pPr>
            <a:lvl5pPr marL="2057400" indent="-228600" defTabSz="974725">
              <a:defRPr>
                <a:solidFill>
                  <a:schemeClr val="tx1"/>
                </a:solidFill>
                <a:latin typeface="Calibri" pitchFamily="34" charset="0"/>
                <a:cs typeface="Arial" charset="0"/>
              </a:defRPr>
            </a:lvl5pPr>
            <a:lvl6pPr marL="2514600" indent="-228600" defTabSz="974725" eaLnBrk="0" fontAlgn="base" hangingPunct="0">
              <a:spcBef>
                <a:spcPct val="0"/>
              </a:spcBef>
              <a:spcAft>
                <a:spcPct val="0"/>
              </a:spcAft>
              <a:defRPr>
                <a:solidFill>
                  <a:schemeClr val="tx1"/>
                </a:solidFill>
                <a:latin typeface="Calibri" pitchFamily="34" charset="0"/>
                <a:cs typeface="Arial" charset="0"/>
              </a:defRPr>
            </a:lvl6pPr>
            <a:lvl7pPr marL="2971800" indent="-228600" defTabSz="974725" eaLnBrk="0" fontAlgn="base" hangingPunct="0">
              <a:spcBef>
                <a:spcPct val="0"/>
              </a:spcBef>
              <a:spcAft>
                <a:spcPct val="0"/>
              </a:spcAft>
              <a:defRPr>
                <a:solidFill>
                  <a:schemeClr val="tx1"/>
                </a:solidFill>
                <a:latin typeface="Calibri" pitchFamily="34" charset="0"/>
                <a:cs typeface="Arial" charset="0"/>
              </a:defRPr>
            </a:lvl7pPr>
            <a:lvl8pPr marL="3429000" indent="-228600" defTabSz="974725" eaLnBrk="0" fontAlgn="base" hangingPunct="0">
              <a:spcBef>
                <a:spcPct val="0"/>
              </a:spcBef>
              <a:spcAft>
                <a:spcPct val="0"/>
              </a:spcAft>
              <a:defRPr>
                <a:solidFill>
                  <a:schemeClr val="tx1"/>
                </a:solidFill>
                <a:latin typeface="Calibri" pitchFamily="34" charset="0"/>
                <a:cs typeface="Arial" charset="0"/>
              </a:defRPr>
            </a:lvl8pPr>
            <a:lvl9pPr marL="3886200" indent="-228600" defTabSz="974725" eaLnBrk="0" fontAlgn="base" hangingPunct="0">
              <a:spcBef>
                <a:spcPct val="0"/>
              </a:spcBef>
              <a:spcAft>
                <a:spcPct val="0"/>
              </a:spcAft>
              <a:defRPr>
                <a:solidFill>
                  <a:schemeClr val="tx1"/>
                </a:solidFill>
                <a:latin typeface="Calibri" pitchFamily="34" charset="0"/>
                <a:cs typeface="Arial" charset="0"/>
              </a:defRPr>
            </a:lvl9pPr>
          </a:lstStyle>
          <a:p>
            <a:pPr algn="r"/>
            <a:r>
              <a:rPr lang="en-US" altLang="zh-CN" sz="1100" i="1">
                <a:latin typeface="Times New Roman" pitchFamily="18" charset="0"/>
              </a:rPr>
              <a:t>16</a:t>
            </a:r>
          </a:p>
        </p:txBody>
      </p:sp>
      <p:sp>
        <p:nvSpPr>
          <p:cNvPr id="65541" name="Rectangle 4"/>
          <p:cNvSpPr>
            <a:spLocks noChangeArrowheads="1"/>
          </p:cNvSpPr>
          <p:nvPr/>
        </p:nvSpPr>
        <p:spPr bwMode="auto">
          <a:xfrm>
            <a:off x="0" y="6661097"/>
            <a:ext cx="4028440" cy="3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4" tIns="46146" rIns="92294" bIns="46146"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65542" name="Rectangle 5"/>
          <p:cNvSpPr>
            <a:spLocks noChangeArrowheads="1"/>
          </p:cNvSpPr>
          <p:nvPr/>
        </p:nvSpPr>
        <p:spPr bwMode="auto">
          <a:xfrm>
            <a:off x="0" y="1"/>
            <a:ext cx="4028440" cy="3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4" tIns="46146" rIns="92294" bIns="46146"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65543" name="Rectangle 6"/>
          <p:cNvSpPr>
            <a:spLocks noGrp="1" noChangeArrowheads="1"/>
          </p:cNvSpPr>
          <p:nvPr>
            <p:ph type="body" idx="1"/>
          </p:nvPr>
        </p:nvSpPr>
        <p:spPr bwMode="auto">
          <a:xfrm>
            <a:off x="1239520" y="2512060"/>
            <a:ext cx="6817360" cy="3972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8" tIns="47426" rIns="96548" bIns="47426" numCol="1" anchor="t" anchorCtr="0" compatLnSpc="1">
            <a:prstTxWarp prst="textNoShape">
              <a:avLst/>
            </a:prstTxWarp>
          </a:bodyPr>
          <a:lstStyle/>
          <a:p>
            <a:pPr eaLnBrk="1" hangingPunct="1"/>
            <a:endParaRPr lang="zh-CN" altLang="en-US" smtClean="0">
              <a:latin typeface="Arial" charset="0"/>
              <a:cs typeface="Arial" charset="0"/>
            </a:endParaRPr>
          </a:p>
        </p:txBody>
      </p:sp>
      <p:sp>
        <p:nvSpPr>
          <p:cNvPr id="65544" name="Rectangle 7"/>
          <p:cNvSpPr>
            <a:spLocks noGrp="1" noRot="1" noChangeAspect="1" noChangeArrowheads="1" noTextEdit="1"/>
          </p:cNvSpPr>
          <p:nvPr>
            <p:ph type="sldImg"/>
          </p:nvPr>
        </p:nvSpPr>
        <p:spPr bwMode="auto">
          <a:xfrm>
            <a:off x="3101975" y="530225"/>
            <a:ext cx="3095625" cy="17414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77C138F-4741-4EE3-BDA6-D5D051ACF21F}" type="slidenum">
              <a:rPr lang="fr-FR" altLang="zh-CN" smtClean="0"/>
              <a:pPr/>
              <a:t>52</a:t>
            </a:fld>
            <a:endParaRPr lang="fr-FR"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0D691B6-4AEC-4D5A-A3F5-A82C7662303A}" type="slidenum">
              <a:rPr lang="fr-FR" altLang="zh-CN" smtClean="0"/>
              <a:pPr/>
              <a:t>53</a:t>
            </a:fld>
            <a:endParaRPr lang="fr-FR"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Date Placeholder 3"/>
          <p:cNvSpPr>
            <a:spLocks noGrp="1"/>
          </p:cNvSpPr>
          <p:nvPr>
            <p:ph type="dt" sz="quarter" idx="1"/>
          </p:nvPr>
        </p:nvSpPr>
        <p:spPr/>
        <p:txBody>
          <a:bodyPr/>
          <a:lstStyle/>
          <a:p>
            <a:pPr>
              <a:defRPr/>
            </a:pPr>
            <a:r>
              <a:rPr lang="en-US" smtClean="0"/>
              <a:t>12/6/2013</a:t>
            </a:r>
            <a:endParaRPr lang="en-US"/>
          </a:p>
        </p:txBody>
      </p:sp>
      <p:sp>
        <p:nvSpPr>
          <p:cNvPr id="5" name="Footer Placeholder 4"/>
          <p:cNvSpPr>
            <a:spLocks noGrp="1"/>
          </p:cNvSpPr>
          <p:nvPr>
            <p:ph type="ftr" sz="quarter" idx="4"/>
          </p:nvPr>
        </p:nvSpPr>
        <p:spPr/>
        <p:txBody>
          <a:bodyPr/>
          <a:lstStyle/>
          <a:p>
            <a:pPr>
              <a:defRPr/>
            </a:pPr>
            <a:r>
              <a:rPr lang="en-US" smtClean="0"/>
              <a:t>12 June 2013</a:t>
            </a:r>
            <a:endParaRPr lang="en-US"/>
          </a:p>
        </p:txBody>
      </p:sp>
      <p:sp>
        <p:nvSpPr>
          <p:cNvPr id="6" name="Slide Number Placeholder 5"/>
          <p:cNvSpPr>
            <a:spLocks noGrp="1"/>
          </p:cNvSpPr>
          <p:nvPr>
            <p:ph type="sldNum" sz="quarter" idx="5"/>
          </p:nvPr>
        </p:nvSpPr>
        <p:spPr/>
        <p:txBody>
          <a:bodyPr/>
          <a:lstStyle/>
          <a:p>
            <a:pPr>
              <a:defRPr/>
            </a:pPr>
            <a:fld id="{0472838B-910A-4CE3-9967-58F844DE550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Arial" charset="0"/>
              <a:buNone/>
            </a:pPr>
            <a:endParaRPr lang="en-GB" altLang="zh-CN" sz="1200" dirty="0" smtClean="0">
              <a:latin typeface="Arial" charset="0"/>
              <a:cs typeface="Arial" charset="0"/>
            </a:endParaRPr>
          </a:p>
          <a:p>
            <a:pPr marL="0" indent="0">
              <a:buFont typeface="Arial" charset="0"/>
              <a:buNone/>
            </a:pPr>
            <a:r>
              <a:rPr lang="en-GB" altLang="en-US" sz="1200" dirty="0" smtClean="0">
                <a:latin typeface="Arial" charset="0"/>
                <a:cs typeface="Arial" charset="0"/>
              </a:rPr>
              <a:t>In order to establish the relationship between the selected independent (explanatory) variables and the dependent variable, i.e. traffic demand, it is necessary to specify the mathematical form of the relationship (model).  </a:t>
            </a:r>
          </a:p>
          <a:p>
            <a:pPr marL="0" indent="0">
              <a:buFont typeface="Arial" charset="0"/>
              <a:buNone/>
            </a:pPr>
            <a:endParaRPr lang="en-GB" altLang="en-US" sz="1200" dirty="0" smtClean="0">
              <a:latin typeface="Arial" charset="0"/>
              <a:cs typeface="Arial" charset="0"/>
            </a:endParaRPr>
          </a:p>
          <a:p>
            <a:pPr marL="0" indent="0">
              <a:buFont typeface="Arial" charset="0"/>
              <a:buNone/>
            </a:pPr>
            <a:r>
              <a:rPr lang="en-GB" altLang="en-US" sz="1200" dirty="0" smtClean="0">
                <a:latin typeface="Arial" charset="0"/>
                <a:cs typeface="Arial" charset="0"/>
              </a:rPr>
              <a:t>The type of functional relationship to be used for an econometric traffic forecast must be developed through judgement, experimentation or through experience and prior knowledge of the market concerned.  The validity of the relationship can be established empirically through tests against actual historical data.  </a:t>
            </a:r>
          </a:p>
          <a:p>
            <a:pPr marL="0" indent="0">
              <a:buFont typeface="Arial" charset="0"/>
              <a:buNone/>
            </a:pPr>
            <a:endParaRPr lang="en-GB" altLang="en-US" sz="1200" dirty="0" smtClean="0">
              <a:latin typeface="Arial" charset="0"/>
              <a:cs typeface="Arial" charset="0"/>
            </a:endParaRPr>
          </a:p>
          <a:p>
            <a:pPr marL="0" indent="0">
              <a:buFont typeface="Arial" charset="0"/>
              <a:buNone/>
            </a:pPr>
            <a:r>
              <a:rPr lang="en-GB" altLang="en-US" sz="1200" dirty="0" smtClean="0">
                <a:latin typeface="Arial" charset="0"/>
                <a:cs typeface="Arial" charset="0"/>
              </a:rPr>
              <a:t>Several alternative forms, as suggested beside, should be tested.  In each case, </a:t>
            </a:r>
            <a:r>
              <a:rPr lang="en-GB" altLang="en-US" sz="1200" i="1" dirty="0" smtClean="0">
                <a:latin typeface="Arial" charset="0"/>
                <a:cs typeface="Arial" charset="0"/>
              </a:rPr>
              <a:t>Y</a:t>
            </a:r>
            <a:r>
              <a:rPr lang="en-GB" altLang="en-US" sz="1200" dirty="0" smtClean="0">
                <a:latin typeface="Arial" charset="0"/>
                <a:cs typeface="Arial" charset="0"/>
              </a:rPr>
              <a:t> is traffic, </a:t>
            </a:r>
            <a:r>
              <a:rPr lang="en-GB" altLang="en-US" sz="1200" i="1" dirty="0" smtClean="0">
                <a:latin typeface="Arial" charset="0"/>
                <a:cs typeface="Arial" charset="0"/>
              </a:rPr>
              <a:t>X</a:t>
            </a:r>
            <a:r>
              <a:rPr lang="en-GB" altLang="en-US" sz="1200" i="1" baseline="-25000" dirty="0" smtClean="0">
                <a:latin typeface="Arial" charset="0"/>
                <a:cs typeface="Arial" charset="0"/>
              </a:rPr>
              <a:t>1</a:t>
            </a:r>
            <a:r>
              <a:rPr lang="en-GB" altLang="en-US" sz="1200" dirty="0" smtClean="0">
                <a:latin typeface="Arial" charset="0"/>
                <a:cs typeface="Arial" charset="0"/>
              </a:rPr>
              <a:t>, </a:t>
            </a:r>
            <a:r>
              <a:rPr lang="en-GB" altLang="en-US" sz="1200" i="1" dirty="0" smtClean="0">
                <a:latin typeface="Arial" charset="0"/>
                <a:cs typeface="Arial" charset="0"/>
              </a:rPr>
              <a:t>X</a:t>
            </a:r>
            <a:r>
              <a:rPr lang="en-GB" altLang="en-US" sz="1200" i="1" baseline="-25000" dirty="0" smtClean="0">
                <a:latin typeface="Arial" charset="0"/>
                <a:cs typeface="Arial" charset="0"/>
              </a:rPr>
              <a:t>2</a:t>
            </a:r>
            <a:r>
              <a:rPr lang="en-GB" altLang="en-US" sz="1200" dirty="0" smtClean="0">
                <a:latin typeface="Arial" charset="0"/>
                <a:cs typeface="Arial" charset="0"/>
              </a:rPr>
              <a:t>,…, </a:t>
            </a:r>
            <a:r>
              <a:rPr lang="en-GB" altLang="en-US" sz="1200" i="1" dirty="0" err="1" smtClean="0">
                <a:latin typeface="Arial" charset="0"/>
                <a:cs typeface="Arial" charset="0"/>
              </a:rPr>
              <a:t>X</a:t>
            </a:r>
            <a:r>
              <a:rPr lang="en-GB" altLang="en-US" sz="1200" i="1" baseline="-25000" dirty="0" err="1" smtClean="0">
                <a:latin typeface="Arial" charset="0"/>
                <a:cs typeface="Arial" charset="0"/>
              </a:rPr>
              <a:t>n</a:t>
            </a:r>
            <a:r>
              <a:rPr lang="en-GB" altLang="en-US" sz="1200" dirty="0" smtClean="0">
                <a:latin typeface="Arial" charset="0"/>
                <a:cs typeface="Arial" charset="0"/>
              </a:rPr>
              <a:t> are explanatory variables, and </a:t>
            </a:r>
            <a:r>
              <a:rPr lang="en-GB" altLang="en-US" sz="1200" i="1" dirty="0" smtClean="0">
                <a:latin typeface="Arial" charset="0"/>
                <a:cs typeface="Arial" charset="0"/>
              </a:rPr>
              <a:t>a, b, c</a:t>
            </a:r>
            <a:r>
              <a:rPr lang="en-GB" altLang="en-US" sz="1200" dirty="0" smtClean="0">
                <a:latin typeface="Arial" charset="0"/>
                <a:cs typeface="Arial" charset="0"/>
              </a:rPr>
              <a:t>... </a:t>
            </a:r>
            <a:r>
              <a:rPr lang="en-GB" altLang="en-US" sz="1200" i="1" dirty="0" smtClean="0">
                <a:latin typeface="Arial" charset="0"/>
                <a:cs typeface="Arial" charset="0"/>
              </a:rPr>
              <a:t>z </a:t>
            </a:r>
            <a:r>
              <a:rPr lang="en-GB" altLang="en-US" sz="1200" dirty="0" smtClean="0">
                <a:latin typeface="Arial" charset="0"/>
                <a:cs typeface="Arial" charset="0"/>
              </a:rPr>
              <a:t>are constant coefficients.</a:t>
            </a:r>
          </a:p>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54</a:t>
            </a:fld>
            <a:endParaRPr lang="en-GB" dirty="0"/>
          </a:p>
        </p:txBody>
      </p:sp>
    </p:spTree>
    <p:extLst>
      <p:ext uri="{BB962C8B-B14F-4D97-AF65-F5344CB8AC3E}">
        <p14:creationId xmlns:p14="http://schemas.microsoft.com/office/powerpoint/2010/main" val="263923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a:t>
            </a:fld>
            <a:endParaRPr lang="en-US"/>
          </a:p>
        </p:txBody>
      </p:sp>
    </p:spTree>
    <p:extLst>
      <p:ext uri="{BB962C8B-B14F-4D97-AF65-F5344CB8AC3E}">
        <p14:creationId xmlns:p14="http://schemas.microsoft.com/office/powerpoint/2010/main" val="423611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9C5E6D-EB78-430E-81C0-F2FF059AD1D9}" type="slidenum">
              <a:rPr lang="fr-FR" altLang="zh-CN" smtClean="0"/>
              <a:pPr eaLnBrk="1" hangingPunct="1"/>
              <a:t>6</a:t>
            </a:fld>
            <a:endParaRPr lang="fr-FR"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9C5E6D-EB78-430E-81C0-F2FF059AD1D9}" type="slidenum">
              <a:rPr lang="fr-FR" altLang="zh-CN" smtClean="0"/>
              <a:pPr eaLnBrk="1" hangingPunct="1"/>
              <a:t>7</a:t>
            </a:fld>
            <a:endParaRPr lang="fr-FR"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9C5E6D-EB78-430E-81C0-F2FF059AD1D9}" type="slidenum">
              <a:rPr lang="fr-FR" altLang="zh-CN" smtClean="0"/>
              <a:pPr eaLnBrk="1" hangingPunct="1"/>
              <a:t>8</a:t>
            </a:fld>
            <a:endParaRPr lang="fr-FR"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9C5E6D-EB78-430E-81C0-F2FF059AD1D9}" type="slidenum">
              <a:rPr lang="fr-FR" altLang="zh-CN" smtClean="0"/>
              <a:pPr eaLnBrk="1" hangingPunct="1"/>
              <a:t>9</a:t>
            </a:fld>
            <a:endParaRPr lang="fr-FR"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0C26F8-696C-4DEC-97F0-93A1FE0D9A6D}" type="slidenum">
              <a:rPr lang="en-GB" altLang="en-US" smtClean="0"/>
              <a:pPr eaLnBrk="1" hangingPunct="1"/>
              <a:t>11</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Arial" charset="0"/>
              <a:buNone/>
            </a:pPr>
            <a:r>
              <a:rPr lang="en-GB" altLang="zh-CN" sz="1200" dirty="0" smtClean="0">
                <a:solidFill>
                  <a:srgbClr val="292929"/>
                </a:solidFill>
              </a:rPr>
              <a:t>We might formulate a simple trend model for a time series as the equation presented here, where </a:t>
            </a:r>
            <a:r>
              <a:rPr lang="en-GB" altLang="zh-CN" sz="1200" i="1" dirty="0" err="1" smtClean="0">
                <a:solidFill>
                  <a:srgbClr val="292929"/>
                </a:solidFill>
              </a:rPr>
              <a:t>Y</a:t>
            </a:r>
            <a:r>
              <a:rPr lang="en-GB" altLang="zh-CN" sz="1200" i="1" baseline="-25000" dirty="0" err="1" smtClean="0">
                <a:solidFill>
                  <a:srgbClr val="292929"/>
                </a:solidFill>
              </a:rPr>
              <a:t>t</a:t>
            </a:r>
            <a:r>
              <a:rPr lang="en-GB" altLang="zh-CN" sz="1200" i="1" dirty="0" smtClean="0">
                <a:solidFill>
                  <a:srgbClr val="292929"/>
                </a:solidFill>
              </a:rPr>
              <a:t> </a:t>
            </a:r>
            <a:r>
              <a:rPr lang="en-GB" altLang="zh-CN" sz="1200" dirty="0" smtClean="0">
                <a:solidFill>
                  <a:srgbClr val="292929"/>
                </a:solidFill>
              </a:rPr>
              <a:t>denotes the time series being studies; </a:t>
            </a:r>
            <a:r>
              <a:rPr lang="el-GR" altLang="zh-CN" sz="1200" i="1" dirty="0" smtClean="0">
                <a:solidFill>
                  <a:srgbClr val="292929"/>
                </a:solidFill>
              </a:rPr>
              <a:t>β</a:t>
            </a:r>
            <a:r>
              <a:rPr lang="en-GB" altLang="zh-CN" sz="1200" i="1" baseline="-25000" dirty="0" smtClean="0">
                <a:solidFill>
                  <a:srgbClr val="292929"/>
                </a:solidFill>
              </a:rPr>
              <a:t>0</a:t>
            </a:r>
            <a:r>
              <a:rPr lang="en-GB" altLang="zh-CN" sz="1200" dirty="0" smtClean="0">
                <a:solidFill>
                  <a:srgbClr val="292929"/>
                </a:solidFill>
              </a:rPr>
              <a:t> and </a:t>
            </a:r>
            <a:r>
              <a:rPr lang="el-GR" altLang="zh-CN" sz="1200" i="1" dirty="0" smtClean="0">
                <a:solidFill>
                  <a:srgbClr val="292929"/>
                </a:solidFill>
              </a:rPr>
              <a:t>β</a:t>
            </a:r>
            <a:r>
              <a:rPr lang="en-GB" altLang="zh-CN" sz="1200" i="1" baseline="-25000" dirty="0" smtClean="0">
                <a:solidFill>
                  <a:srgbClr val="292929"/>
                </a:solidFill>
              </a:rPr>
              <a:t>1 </a:t>
            </a:r>
            <a:r>
              <a:rPr lang="en-GB" altLang="zh-CN" sz="1200" dirty="0" smtClean="0">
                <a:solidFill>
                  <a:srgbClr val="292929"/>
                </a:solidFill>
              </a:rPr>
              <a:t>are the level and slope (or trend) parameters, respectively; and </a:t>
            </a:r>
            <a:r>
              <a:rPr lang="el-GR" altLang="zh-CN" sz="1200" i="1" dirty="0" smtClean="0">
                <a:solidFill>
                  <a:srgbClr val="292929"/>
                </a:solidFill>
              </a:rPr>
              <a:t>ε</a:t>
            </a:r>
            <a:r>
              <a:rPr lang="en-GB" altLang="zh-CN" sz="1200" dirty="0" smtClean="0">
                <a:solidFill>
                  <a:srgbClr val="292929"/>
                </a:solidFill>
              </a:rPr>
              <a:t> denotes a random error term corresponding to the part of the series that cannot be described by the linear trend.  </a:t>
            </a:r>
          </a:p>
          <a:p>
            <a:pPr>
              <a:spcBef>
                <a:spcPct val="0"/>
              </a:spcBef>
              <a:buFont typeface="Arial" charset="0"/>
              <a:buNone/>
            </a:pPr>
            <a:endParaRPr lang="en-GB" altLang="zh-CN" sz="1200" dirty="0" smtClean="0">
              <a:solidFill>
                <a:srgbClr val="292929"/>
              </a:solidFill>
            </a:endParaRPr>
          </a:p>
          <a:p>
            <a:pPr>
              <a:spcBef>
                <a:spcPct val="0"/>
              </a:spcBef>
              <a:buFont typeface="Arial" charset="0"/>
              <a:buNone/>
            </a:pPr>
            <a:r>
              <a:rPr lang="en-GB" altLang="zh-CN" sz="1200" dirty="0" smtClean="0">
                <a:solidFill>
                  <a:srgbClr val="292929"/>
                </a:solidFill>
              </a:rPr>
              <a:t>If we make appropriate assumptions about the nature of the error term, we can estimate the unknown parameters </a:t>
            </a:r>
            <a:r>
              <a:rPr lang="el-GR" altLang="zh-CN" sz="1200" i="1" dirty="0" smtClean="0">
                <a:solidFill>
                  <a:srgbClr val="292929"/>
                </a:solidFill>
              </a:rPr>
              <a:t>β</a:t>
            </a:r>
            <a:r>
              <a:rPr lang="en-GB" altLang="zh-CN" sz="1200" i="1" baseline="-25000" dirty="0" smtClean="0">
                <a:solidFill>
                  <a:srgbClr val="292929"/>
                </a:solidFill>
              </a:rPr>
              <a:t>0</a:t>
            </a:r>
            <a:r>
              <a:rPr lang="en-GB" altLang="zh-CN" sz="1200" dirty="0" smtClean="0">
                <a:solidFill>
                  <a:srgbClr val="292929"/>
                </a:solidFill>
              </a:rPr>
              <a:t> and </a:t>
            </a:r>
            <a:r>
              <a:rPr lang="el-GR" altLang="zh-CN" sz="1200" i="1" dirty="0" smtClean="0">
                <a:solidFill>
                  <a:srgbClr val="292929"/>
                </a:solidFill>
              </a:rPr>
              <a:t>β</a:t>
            </a:r>
            <a:r>
              <a:rPr lang="en-GB" altLang="zh-CN" sz="1200" i="1" baseline="-25000" dirty="0" smtClean="0">
                <a:solidFill>
                  <a:srgbClr val="292929"/>
                </a:solidFill>
              </a:rPr>
              <a:t>1</a:t>
            </a:r>
            <a:r>
              <a:rPr lang="en-GB" altLang="zh-CN" sz="1200" i="1" dirty="0" smtClean="0">
                <a:solidFill>
                  <a:srgbClr val="292929"/>
                </a:solidFill>
              </a:rPr>
              <a:t>.</a:t>
            </a:r>
            <a:r>
              <a:rPr lang="en-GB" altLang="zh-CN" sz="1200" i="1" baseline="-25000" dirty="0" smtClean="0">
                <a:solidFill>
                  <a:srgbClr val="292929"/>
                </a:solidFill>
              </a:rPr>
              <a:t> </a:t>
            </a:r>
            <a:r>
              <a:rPr lang="en-GB" altLang="zh-CN" sz="1200" dirty="0" smtClean="0">
                <a:solidFill>
                  <a:srgbClr val="292929"/>
                </a:solidFill>
              </a:rPr>
              <a:t>  </a:t>
            </a:r>
          </a:p>
          <a:p>
            <a:pPr>
              <a:spcBef>
                <a:spcPct val="0"/>
              </a:spcBef>
              <a:buFont typeface="Arial" charset="0"/>
              <a:buNone/>
            </a:pPr>
            <a:endParaRPr lang="en-GB" altLang="zh-CN" sz="1200" dirty="0" smtClean="0">
              <a:solidFill>
                <a:srgbClr val="292929"/>
              </a:solidFill>
            </a:endParaRPr>
          </a:p>
          <a:p>
            <a:pPr>
              <a:spcBef>
                <a:spcPct val="0"/>
              </a:spcBef>
              <a:buFont typeface="Arial" charset="0"/>
              <a:buNone/>
            </a:pPr>
            <a:r>
              <a:rPr lang="en-GB" altLang="zh-CN" sz="1200" dirty="0" smtClean="0">
                <a:solidFill>
                  <a:srgbClr val="292929"/>
                </a:solidFill>
              </a:rPr>
              <a:t>The resulting estimates are typically written as </a:t>
            </a:r>
            <a:r>
              <a:rPr lang="en-GB" altLang="zh-CN" sz="1200" i="1" dirty="0" smtClean="0">
                <a:solidFill>
                  <a:srgbClr val="292929"/>
                </a:solidFill>
              </a:rPr>
              <a:t>b</a:t>
            </a:r>
            <a:r>
              <a:rPr lang="en-GB" altLang="zh-CN" sz="1200" i="1" baseline="-25000" dirty="0" smtClean="0">
                <a:solidFill>
                  <a:srgbClr val="292929"/>
                </a:solidFill>
              </a:rPr>
              <a:t>0</a:t>
            </a:r>
            <a:r>
              <a:rPr lang="en-GB" altLang="zh-CN" sz="1200" dirty="0" smtClean="0">
                <a:solidFill>
                  <a:srgbClr val="292929"/>
                </a:solidFill>
              </a:rPr>
              <a:t> and </a:t>
            </a:r>
            <a:r>
              <a:rPr lang="en-GB" altLang="zh-CN" sz="1200" i="1" dirty="0" smtClean="0">
                <a:solidFill>
                  <a:srgbClr val="292929"/>
                </a:solidFill>
              </a:rPr>
              <a:t>b</a:t>
            </a:r>
            <a:r>
              <a:rPr lang="en-GB" altLang="zh-CN" sz="1200" i="1" baseline="-25000" dirty="0" smtClean="0">
                <a:solidFill>
                  <a:srgbClr val="292929"/>
                </a:solidFill>
              </a:rPr>
              <a:t>1</a:t>
            </a:r>
            <a:r>
              <a:rPr lang="en-GB" altLang="zh-CN" sz="1200" dirty="0" smtClean="0">
                <a:solidFill>
                  <a:srgbClr val="292929"/>
                </a:solidFill>
              </a:rPr>
              <a:t>.  Thus, the forecasting model gives rise to a forecast function, whose estimate version may be written as the second equation on the right where </a:t>
            </a:r>
            <a:r>
              <a:rPr lang="en-GB" altLang="zh-CN" sz="1200" i="1" dirty="0" smtClean="0">
                <a:solidFill>
                  <a:srgbClr val="292929"/>
                </a:solidFill>
              </a:rPr>
              <a:t>F</a:t>
            </a:r>
            <a:r>
              <a:rPr lang="en-GB" altLang="zh-CN" sz="1200" dirty="0" smtClean="0">
                <a:solidFill>
                  <a:srgbClr val="292929"/>
                </a:solidFill>
              </a:rPr>
              <a:t> denotes a forecast for time period, </a:t>
            </a:r>
            <a:r>
              <a:rPr lang="en-GB" altLang="zh-CN" sz="1200" i="1" dirty="0" smtClean="0">
                <a:solidFill>
                  <a:srgbClr val="292929"/>
                </a:solidFill>
              </a:rPr>
              <a:t>b</a:t>
            </a:r>
            <a:r>
              <a:rPr lang="en-GB" altLang="zh-CN" sz="1200" i="1" baseline="-25000" dirty="0" smtClean="0">
                <a:solidFill>
                  <a:srgbClr val="292929"/>
                </a:solidFill>
              </a:rPr>
              <a:t>0</a:t>
            </a:r>
            <a:r>
              <a:rPr lang="en-GB" altLang="zh-CN" sz="1200" i="1" dirty="0" smtClean="0">
                <a:solidFill>
                  <a:srgbClr val="292929"/>
                </a:solidFill>
              </a:rPr>
              <a:t> </a:t>
            </a:r>
            <a:r>
              <a:rPr lang="en-GB" altLang="zh-CN" sz="1200" dirty="0" smtClean="0">
                <a:solidFill>
                  <a:srgbClr val="292929"/>
                </a:solidFill>
              </a:rPr>
              <a:t>is the (estimated) intercept that represents the value at time zero, and </a:t>
            </a:r>
            <a:r>
              <a:rPr lang="en-GB" altLang="zh-CN" sz="1200" i="1" dirty="0" smtClean="0">
                <a:solidFill>
                  <a:srgbClr val="292929"/>
                </a:solidFill>
              </a:rPr>
              <a:t>b</a:t>
            </a:r>
            <a:r>
              <a:rPr lang="en-GB" altLang="zh-CN" sz="1200" i="1" baseline="-25000" dirty="0" smtClean="0">
                <a:solidFill>
                  <a:srgbClr val="292929"/>
                </a:solidFill>
              </a:rPr>
              <a:t>1</a:t>
            </a:r>
            <a:r>
              <a:rPr lang="en-GB" altLang="zh-CN" sz="1200" i="1" dirty="0" smtClean="0">
                <a:solidFill>
                  <a:srgbClr val="292929"/>
                </a:solidFill>
              </a:rPr>
              <a:t> </a:t>
            </a:r>
            <a:r>
              <a:rPr lang="en-GB" altLang="zh-CN" sz="1200" dirty="0" smtClean="0">
                <a:solidFill>
                  <a:srgbClr val="292929"/>
                </a:solidFill>
              </a:rPr>
              <a:t>is the (estimated) slope (or trend), which represents the increase in forecast values from one period to the next.  </a:t>
            </a:r>
          </a:p>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23</a:t>
            </a:fld>
            <a:endParaRPr lang="en-GB" dirty="0"/>
          </a:p>
        </p:txBody>
      </p:sp>
    </p:spTree>
    <p:extLst>
      <p:ext uri="{BB962C8B-B14F-4D97-AF65-F5344CB8AC3E}">
        <p14:creationId xmlns:p14="http://schemas.microsoft.com/office/powerpoint/2010/main" val="34751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39D60BD3-F306-4DB7-8982-CA3953032660}" type="datetime1">
              <a:rPr lang="en-CA" smtClean="0"/>
              <a:t>29/10/2014</a:t>
            </a:fld>
            <a:endParaRPr lang="en-CA" dirty="0"/>
          </a:p>
        </p:txBody>
      </p:sp>
      <p:sp>
        <p:nvSpPr>
          <p:cNvPr id="5" name="Footer Placeholder 4"/>
          <p:cNvSpPr>
            <a:spLocks noGrp="1"/>
          </p:cNvSpPr>
          <p:nvPr>
            <p:ph type="ftr" sz="quarter" idx="11"/>
          </p:nvPr>
        </p:nvSpPr>
        <p:spPr>
          <a:xfrm>
            <a:off x="3124200" y="4948014"/>
            <a:ext cx="2895600" cy="273844"/>
          </a:xfrm>
        </p:spPr>
        <p:txBody>
          <a:bodyPr/>
          <a:lstStyle/>
          <a:p>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5479910B-DC8C-46DF-BD20-2EB14E85D607}" type="datetime1">
              <a:rPr lang="en-CA" smtClean="0"/>
              <a:t>29/10/2014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514351"/>
            <a:ext cx="2133600" cy="240506"/>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683919"/>
            <a:ext cx="2133600" cy="357188"/>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en-US" altLang="zh-CN"/>
          </a:p>
        </p:txBody>
      </p:sp>
      <p:sp>
        <p:nvSpPr>
          <p:cNvPr id="5" name="Slide Number Placeholder 4"/>
          <p:cNvSpPr>
            <a:spLocks noGrp="1"/>
          </p:cNvSpPr>
          <p:nvPr>
            <p:ph type="sldNum" sz="quarter" idx="12"/>
          </p:nvPr>
        </p:nvSpPr>
        <p:spPr/>
        <p:txBody>
          <a:bodyPr/>
          <a:lstStyle>
            <a:lvl1pPr>
              <a:defRPr/>
            </a:lvl1pPr>
          </a:lstStyle>
          <a:p>
            <a:pPr>
              <a:defRPr/>
            </a:pPr>
            <a:fld id="{223C62A3-A7D2-4E53-B035-CBC559FD583E}" type="slidenum">
              <a:rPr lang="en-US" altLang="zh-CN"/>
              <a:pPr>
                <a:defRPr/>
              </a:pPr>
              <a:t>‹#›</a:t>
            </a:fld>
            <a:endParaRPr lang="en-US" altLang="zh-CN"/>
          </a:p>
        </p:txBody>
      </p:sp>
    </p:spTree>
    <p:extLst>
      <p:ext uri="{BB962C8B-B14F-4D97-AF65-F5344CB8AC3E}">
        <p14:creationId xmlns:p14="http://schemas.microsoft.com/office/powerpoint/2010/main" val="130014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4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2955653A-2685-4397-A132-2791E302FBE0}" type="datetime1">
              <a:rPr lang="en-CA" smtClean="0"/>
              <a:t>29/10/2014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1161841-FDE7-4EA2-89A2-F9F51A0A686F}" type="datetime1">
              <a:rPr lang="en-CA" smtClean="0"/>
              <a:t>29/10/2014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925370D-60CE-4713-8487-559D7182FE6E}" type="datetime1">
              <a:rPr lang="en-CA" smtClean="0"/>
              <a:t>29/10/2014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047D5A0-FB0A-4171-AB00-F65B1D9E9997}" type="datetime1">
              <a:rPr lang="en-CA" smtClean="0"/>
              <a:t>29/10/2014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E410AE-32BE-4B78-8202-148CF84C8911}" type="datetime1">
              <a:rPr lang="en-CA" smtClean="0"/>
              <a:t>29/10/2014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8BFB5C1-A075-43E2-89B5-BE1432A7CB4D}" type="datetime1">
              <a:rPr lang="en-CA" smtClean="0"/>
              <a:t>29/10/2014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FFC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85E4047-DDA4-4A63-BB00-5225A185D91A}" type="datetime1">
              <a:rPr lang="en-CA" smtClean="0"/>
              <a:t>29/10/2014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1B29AE-1200-4CFD-A444-2943F989B0E6}" type="datetime1">
              <a:rPr lang="en-CA" smtClean="0"/>
              <a:t>29/10/2014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AED83CB7-3FC7-4C28-A588-89C90876DA90}" type="datetime1">
              <a:rPr lang="en-CA" smtClean="0"/>
              <a:t>29/10/2014</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uthoring2016.icao.int/sustainability/Pages/GATO2030.aspx"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emf"/><Relationship Id="rId4" Type="http://schemas.openxmlformats.org/officeDocument/2006/relationships/oleObject" Target="../embeddings/Microsoft_Excel_97-2003_Worksheet3.xls"/></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png"/><Relationship Id="rId5" Type="http://schemas.openxmlformats.org/officeDocument/2006/relationships/image" Target="../media/image40.w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4.wmf"/></Relationships>
</file>

<file path=ppt/slides/_rels/slide4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6.wmf"/><Relationship Id="rId5" Type="http://schemas.openxmlformats.org/officeDocument/2006/relationships/oleObject" Target="../embeddings/oleObject14.bin"/><Relationship Id="rId4" Type="http://schemas.openxmlformats.org/officeDocument/2006/relationships/image" Target="../media/image45.wmf"/></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53.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52.wmf"/><Relationship Id="rId4" Type="http://schemas.openxmlformats.org/officeDocument/2006/relationships/oleObject" Target="../embeddings/oleObject16.bin"/><Relationship Id="rId9" Type="http://schemas.openxmlformats.org/officeDocument/2006/relationships/image" Target="../media/image54.wmf"/></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0.bin"/><Relationship Id="rId5" Type="http://schemas.openxmlformats.org/officeDocument/2006/relationships/image" Target="../media/image57.wmf"/><Relationship Id="rId4"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47614"/>
            <a:ext cx="8712968" cy="1606575"/>
          </a:xfrm>
          <a:ln w="25400">
            <a:solidFill>
              <a:schemeClr val="accent1">
                <a:shade val="50000"/>
              </a:schemeClr>
            </a:solidFill>
          </a:ln>
        </p:spPr>
        <p:txBody>
          <a:bodyPr anchor="ctr"/>
          <a:lstStyle/>
          <a:p>
            <a:r>
              <a:rPr lang="en-US" sz="3200" dirty="0"/>
              <a:t>Introduction to Forecasting Analysis</a:t>
            </a:r>
          </a:p>
        </p:txBody>
      </p:sp>
      <p:sp>
        <p:nvSpPr>
          <p:cNvPr id="6" name="Title 1"/>
          <p:cNvSpPr txBox="1">
            <a:spLocks/>
          </p:cNvSpPr>
          <p:nvPr/>
        </p:nvSpPr>
        <p:spPr>
          <a:xfrm>
            <a:off x="2051720" y="3291830"/>
            <a:ext cx="5040560" cy="792088"/>
          </a:xfrm>
          <a:prstGeom prst="rect">
            <a:avLst/>
          </a:prstGeom>
          <a:solidFill>
            <a:schemeClr val="tx2">
              <a:lumMod val="20000"/>
              <a:lumOff val="80000"/>
            </a:schemeClr>
          </a:solidFill>
        </p:spPr>
        <p:txBody>
          <a:bodyPr/>
          <a:lstStyle>
            <a:lvl1pPr algn="ctr" defTabSz="914400" rtl="0" eaLnBrk="1" latinLnBrk="0" hangingPunct="1">
              <a:spcBef>
                <a:spcPct val="0"/>
              </a:spcBef>
              <a:buNone/>
              <a:defRPr sz="4400" kern="1200">
                <a:solidFill>
                  <a:srgbClr val="0054A4"/>
                </a:solidFill>
                <a:latin typeface="Arial" pitchFamily="34" charset="0"/>
                <a:ea typeface="+mj-ea"/>
                <a:cs typeface="Arial" pitchFamily="34" charset="0"/>
              </a:defRPr>
            </a:lvl1pPr>
          </a:lstStyle>
          <a:p>
            <a:r>
              <a:rPr lang="en-US" sz="1600" b="1" smtClean="0">
                <a:solidFill>
                  <a:srgbClr val="002060"/>
                </a:solidFill>
              </a:rPr>
              <a:t>ICAO Aviation Data Analyses Seminar</a:t>
            </a:r>
            <a:br>
              <a:rPr lang="en-US" sz="1600" b="1" smtClean="0">
                <a:solidFill>
                  <a:srgbClr val="002060"/>
                </a:solidFill>
              </a:rPr>
            </a:br>
            <a:r>
              <a:rPr lang="en-US" sz="1600" b="1" smtClean="0">
                <a:solidFill>
                  <a:srgbClr val="002060"/>
                </a:solidFill>
              </a:rPr>
              <a:t>Middle East (MID) Regional Office</a:t>
            </a:r>
            <a:br>
              <a:rPr lang="en-US" sz="1600" b="1" smtClean="0">
                <a:solidFill>
                  <a:srgbClr val="002060"/>
                </a:solidFill>
              </a:rPr>
            </a:br>
            <a:r>
              <a:rPr lang="en-US" sz="1600" i="1" smtClean="0">
                <a:solidFill>
                  <a:srgbClr val="002060"/>
                </a:solidFill>
              </a:rPr>
              <a:t>27-29 October </a:t>
            </a:r>
            <a:endParaRPr lang="en-US" sz="1600" i="1" dirty="0">
              <a:solidFill>
                <a:srgbClr val="002060"/>
              </a:solidFill>
            </a:endParaRPr>
          </a:p>
        </p:txBody>
      </p:sp>
      <p:sp>
        <p:nvSpPr>
          <p:cNvPr id="7" name="Subtitle 2"/>
          <p:cNvSpPr>
            <a:spLocks noGrp="1"/>
          </p:cNvSpPr>
          <p:nvPr>
            <p:ph type="subTitle" idx="1"/>
          </p:nvPr>
        </p:nvSpPr>
        <p:spPr>
          <a:xfrm>
            <a:off x="0" y="4227934"/>
            <a:ext cx="9144000" cy="504056"/>
          </a:xfrm>
        </p:spPr>
        <p:txBody>
          <a:bodyPr>
            <a:noAutofit/>
          </a:bodyPr>
          <a:lstStyle/>
          <a:p>
            <a:r>
              <a:rPr lang="en-GB" sz="1400" i="1" dirty="0" smtClean="0">
                <a:solidFill>
                  <a:schemeClr val="bg1">
                    <a:lumMod val="65000"/>
                  </a:schemeClr>
                </a:solidFill>
              </a:rPr>
              <a:t>Economic </a:t>
            </a:r>
            <a:r>
              <a:rPr lang="en-GB" sz="1400" i="1" dirty="0">
                <a:solidFill>
                  <a:schemeClr val="bg1">
                    <a:lumMod val="65000"/>
                  </a:schemeClr>
                </a:solidFill>
              </a:rPr>
              <a:t>Analysis and Policy </a:t>
            </a:r>
            <a:r>
              <a:rPr lang="en-GB" sz="1400" i="1" dirty="0" smtClean="0">
                <a:solidFill>
                  <a:schemeClr val="bg1">
                    <a:lumMod val="65000"/>
                  </a:schemeClr>
                </a:solidFill>
              </a:rPr>
              <a:t>(EAP) Section</a:t>
            </a:r>
            <a:endParaRPr lang="en-GB" sz="1400" i="1" dirty="0">
              <a:solidFill>
                <a:schemeClr val="bg1">
                  <a:lumMod val="65000"/>
                </a:schemeClr>
              </a:solidFill>
            </a:endParaRPr>
          </a:p>
          <a:p>
            <a:r>
              <a:rPr lang="en-GB" sz="1400" i="1" dirty="0">
                <a:solidFill>
                  <a:schemeClr val="bg1">
                    <a:lumMod val="65000"/>
                  </a:schemeClr>
                </a:solidFill>
              </a:rPr>
              <a:t>Air Transport </a:t>
            </a:r>
            <a:r>
              <a:rPr lang="en-GB" sz="1400" i="1" dirty="0" smtClean="0">
                <a:solidFill>
                  <a:schemeClr val="bg1">
                    <a:lumMod val="65000"/>
                  </a:schemeClr>
                </a:solidFill>
              </a:rPr>
              <a:t>Bureau (ATB)</a:t>
            </a:r>
            <a:endParaRPr lang="en-GB" sz="1400" i="1" dirty="0">
              <a:solidFill>
                <a:schemeClr val="bg1">
                  <a:lumMod val="65000"/>
                </a:schemeClr>
              </a:solidFill>
            </a:endParaRPr>
          </a:p>
        </p:txBody>
      </p:sp>
      <p:sp>
        <p:nvSpPr>
          <p:cNvPr id="8" name="Title 1"/>
          <p:cNvSpPr txBox="1">
            <a:spLocks/>
          </p:cNvSpPr>
          <p:nvPr/>
        </p:nvSpPr>
        <p:spPr bwMode="auto">
          <a:xfrm>
            <a:off x="0" y="771550"/>
            <a:ext cx="91440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600" b="1" kern="1200" baseline="0">
                <a:solidFill>
                  <a:srgbClr val="1B4177"/>
                </a:solidFill>
                <a:latin typeface="+mj-lt"/>
                <a:ea typeface="+mj-ea"/>
                <a:cs typeface="+mj-cs"/>
              </a:defRPr>
            </a:lvl1pPr>
            <a:lvl2pPr algn="l" rtl="0" fontAlgn="base">
              <a:spcBef>
                <a:spcPct val="0"/>
              </a:spcBef>
              <a:spcAft>
                <a:spcPct val="0"/>
              </a:spcAft>
              <a:defRPr sz="3600" b="1">
                <a:solidFill>
                  <a:srgbClr val="1B4177"/>
                </a:solidFill>
                <a:latin typeface="Calibri" pitchFamily="34" charset="0"/>
              </a:defRPr>
            </a:lvl2pPr>
            <a:lvl3pPr algn="l" rtl="0" fontAlgn="base">
              <a:spcBef>
                <a:spcPct val="0"/>
              </a:spcBef>
              <a:spcAft>
                <a:spcPct val="0"/>
              </a:spcAft>
              <a:defRPr sz="3600" b="1">
                <a:solidFill>
                  <a:srgbClr val="1B4177"/>
                </a:solidFill>
                <a:latin typeface="Calibri" pitchFamily="34" charset="0"/>
              </a:defRPr>
            </a:lvl3pPr>
            <a:lvl4pPr algn="l" rtl="0" fontAlgn="base">
              <a:spcBef>
                <a:spcPct val="0"/>
              </a:spcBef>
              <a:spcAft>
                <a:spcPct val="0"/>
              </a:spcAft>
              <a:defRPr sz="3600" b="1">
                <a:solidFill>
                  <a:srgbClr val="1B4177"/>
                </a:solidFill>
                <a:latin typeface="Calibri" pitchFamily="34" charset="0"/>
              </a:defRPr>
            </a:lvl4pPr>
            <a:lvl5pPr algn="l" rtl="0" fontAlgn="base">
              <a:spcBef>
                <a:spcPct val="0"/>
              </a:spcBef>
              <a:spcAft>
                <a:spcPct val="0"/>
              </a:spcAft>
              <a:defRPr sz="3600" b="1">
                <a:solidFill>
                  <a:srgbClr val="1B4177"/>
                </a:solidFill>
                <a:latin typeface="Calibri" pitchFamily="34" charset="0"/>
              </a:defRPr>
            </a:lvl5pPr>
            <a:lvl6pPr marL="457200" algn="l" rtl="0" fontAlgn="base">
              <a:spcBef>
                <a:spcPct val="0"/>
              </a:spcBef>
              <a:spcAft>
                <a:spcPct val="0"/>
              </a:spcAft>
              <a:defRPr sz="3600" b="1">
                <a:solidFill>
                  <a:srgbClr val="1B4177"/>
                </a:solidFill>
                <a:latin typeface="Calibri" pitchFamily="34" charset="0"/>
              </a:defRPr>
            </a:lvl6pPr>
            <a:lvl7pPr marL="914400" algn="l" rtl="0" fontAlgn="base">
              <a:spcBef>
                <a:spcPct val="0"/>
              </a:spcBef>
              <a:spcAft>
                <a:spcPct val="0"/>
              </a:spcAft>
              <a:defRPr sz="3600" b="1">
                <a:solidFill>
                  <a:srgbClr val="1B4177"/>
                </a:solidFill>
                <a:latin typeface="Calibri" pitchFamily="34" charset="0"/>
              </a:defRPr>
            </a:lvl7pPr>
            <a:lvl8pPr marL="1371600" algn="l" rtl="0" fontAlgn="base">
              <a:spcBef>
                <a:spcPct val="0"/>
              </a:spcBef>
              <a:spcAft>
                <a:spcPct val="0"/>
              </a:spcAft>
              <a:defRPr sz="3600" b="1">
                <a:solidFill>
                  <a:srgbClr val="1B4177"/>
                </a:solidFill>
                <a:latin typeface="Calibri" pitchFamily="34" charset="0"/>
              </a:defRPr>
            </a:lvl8pPr>
            <a:lvl9pPr marL="1828800" algn="l" rtl="0" fontAlgn="base">
              <a:spcBef>
                <a:spcPct val="0"/>
              </a:spcBef>
              <a:spcAft>
                <a:spcPct val="0"/>
              </a:spcAft>
              <a:defRPr sz="3600" b="1">
                <a:solidFill>
                  <a:srgbClr val="1B4177"/>
                </a:solidFill>
                <a:latin typeface="Calibri" pitchFamily="34" charset="0"/>
              </a:defRPr>
            </a:lvl9pPr>
          </a:lstStyle>
          <a:p>
            <a:pPr algn="r"/>
            <a:r>
              <a:rPr lang="en-US" sz="2000" dirty="0" smtClean="0">
                <a:solidFill>
                  <a:srgbClr val="002060"/>
                </a:solidFill>
              </a:rPr>
              <a:t>ICAO Strategic Objective: </a:t>
            </a:r>
            <a:r>
              <a:rPr lang="en-US" sz="1800" i="1" dirty="0" smtClean="0">
                <a:solidFill>
                  <a:srgbClr val="CC00CC"/>
                </a:solidFill>
              </a:rPr>
              <a:t>Economic Development of Air Transport</a:t>
            </a:r>
          </a:p>
        </p:txBody>
      </p:sp>
    </p:spTree>
    <p:extLst>
      <p:ext uri="{BB962C8B-B14F-4D97-AF65-F5344CB8AC3E}">
        <p14:creationId xmlns:p14="http://schemas.microsoft.com/office/powerpoint/2010/main" val="2301975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Alternative Forecasting Techniques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73088"/>
            <a:ext cx="6224985" cy="351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p:cNvSpPr txBox="1">
            <a:spLocks noChangeArrowheads="1"/>
          </p:cNvSpPr>
          <p:nvPr/>
        </p:nvSpPr>
        <p:spPr bwMode="auto">
          <a:xfrm>
            <a:off x="1787229" y="4515966"/>
            <a:ext cx="4002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GB" altLang="zh-CN" sz="1400" dirty="0"/>
              <a:t>Source: ICAO </a:t>
            </a:r>
            <a:r>
              <a:rPr lang="en-GB" altLang="zh-CN" sz="1400" dirty="0" smtClean="0"/>
              <a:t>Manual </a:t>
            </a:r>
            <a:r>
              <a:rPr lang="en-GB" altLang="zh-CN" sz="1400" dirty="0"/>
              <a:t>on Air Traffic </a:t>
            </a:r>
            <a:r>
              <a:rPr lang="en-GB" altLang="zh-CN" sz="1400" dirty="0" smtClean="0"/>
              <a:t>Forecasting</a:t>
            </a:r>
            <a:endParaRPr lang="en-GB" altLang="zh-CN" sz="1400" dirty="0"/>
          </a:p>
        </p:txBody>
      </p:sp>
    </p:spTree>
    <p:extLst>
      <p:ext uri="{BB962C8B-B14F-4D97-AF65-F5344CB8AC3E}">
        <p14:creationId xmlns:p14="http://schemas.microsoft.com/office/powerpoint/2010/main" val="283074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88" y="4894008"/>
            <a:ext cx="9142412" cy="249492"/>
          </a:xfrm>
        </p:spPr>
        <p:txBody>
          <a:bodyPr/>
          <a:lstStyle/>
          <a:p>
            <a:pPr algn="ctr"/>
            <a:fld id="{3FF909EE-2C65-48BC-95E5-26F3591A45A6}" type="slidenum">
              <a:rPr lang="en-CA" smtClean="0"/>
              <a:pPr algn="ctr"/>
              <a:t>11</a:t>
            </a:fld>
            <a:endParaRPr lang="en-CA" dirty="0"/>
          </a:p>
        </p:txBody>
      </p:sp>
      <p:sp>
        <p:nvSpPr>
          <p:cNvPr id="66562" name="Title 1"/>
          <p:cNvSpPr>
            <a:spLocks noGrp="1"/>
          </p:cNvSpPr>
          <p:nvPr>
            <p:ph type="title"/>
          </p:nvPr>
        </p:nvSpPr>
        <p:spPr>
          <a:xfrm>
            <a:off x="3491880" y="0"/>
            <a:ext cx="5565304" cy="764704"/>
          </a:xfrm>
        </p:spPr>
        <p:txBody>
          <a:bodyPr anchor="ctr" anchorCtr="0"/>
          <a:lstStyle/>
          <a:p>
            <a:pPr marL="319088" algn="l"/>
            <a:r>
              <a:rPr lang="fr-FR" altLang="en-US" sz="2800" b="1" dirty="0" smtClean="0">
                <a:solidFill>
                  <a:srgbClr val="002060"/>
                </a:solidFill>
              </a:rPr>
              <a:t>ICAO </a:t>
            </a:r>
            <a:r>
              <a:rPr lang="fr-FR" altLang="en-US" sz="2800" b="1" dirty="0" err="1" smtClean="0">
                <a:solidFill>
                  <a:srgbClr val="002060"/>
                </a:solidFill>
              </a:rPr>
              <a:t>forecasting</a:t>
            </a:r>
            <a:r>
              <a:rPr lang="fr-FR" altLang="en-US" sz="2800" b="1" dirty="0" smtClean="0">
                <a:solidFill>
                  <a:srgbClr val="002060"/>
                </a:solidFill>
              </a:rPr>
              <a:t> </a:t>
            </a:r>
            <a:r>
              <a:rPr lang="fr-FR" altLang="en-US" sz="2800" b="1" dirty="0" err="1" smtClean="0">
                <a:solidFill>
                  <a:srgbClr val="002060"/>
                </a:solidFill>
              </a:rPr>
              <a:t>methodogy</a:t>
            </a:r>
            <a:r>
              <a:rPr lang="fr-FR" altLang="en-US" sz="2800" b="1" dirty="0" smtClean="0">
                <a:solidFill>
                  <a:srgbClr val="002060"/>
                </a:solidFill>
              </a:rPr>
              <a:t/>
            </a:r>
            <a:br>
              <a:rPr lang="fr-FR" altLang="en-US" sz="2800" b="1" dirty="0" smtClean="0">
                <a:solidFill>
                  <a:srgbClr val="002060"/>
                </a:solidFill>
              </a:rPr>
            </a:br>
            <a:r>
              <a:rPr lang="fr-FR" altLang="en-US" sz="2800" b="1" dirty="0" err="1" smtClean="0">
                <a:solidFill>
                  <a:srgbClr val="002060"/>
                </a:solidFill>
              </a:rPr>
              <a:t>Bottom</a:t>
            </a:r>
            <a:r>
              <a:rPr lang="fr-FR" altLang="en-US" sz="2800" b="1" dirty="0" smtClean="0">
                <a:solidFill>
                  <a:srgbClr val="002060"/>
                </a:solidFill>
              </a:rPr>
              <a:t>-up </a:t>
            </a:r>
            <a:r>
              <a:rPr lang="fr-FR" altLang="en-US" sz="2800" b="1" dirty="0" err="1" smtClean="0">
                <a:solidFill>
                  <a:srgbClr val="002060"/>
                </a:solidFill>
              </a:rPr>
              <a:t>approach</a:t>
            </a:r>
            <a:endParaRPr lang="en-CA" altLang="en-US" sz="2800" b="1" dirty="0" smtClean="0">
              <a:solidFill>
                <a:srgbClr val="002060"/>
              </a:solidFill>
            </a:endParaRPr>
          </a:p>
        </p:txBody>
      </p:sp>
      <p:sp>
        <p:nvSpPr>
          <p:cNvPr id="7" name="Rectangle 6"/>
          <p:cNvSpPr/>
          <p:nvPr/>
        </p:nvSpPr>
        <p:spPr>
          <a:xfrm>
            <a:off x="173169" y="988671"/>
            <a:ext cx="2360890" cy="3240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Historical Traffic</a:t>
            </a:r>
            <a:endParaRPr lang="en-CA" dirty="0">
              <a:solidFill>
                <a:schemeClr val="bg1"/>
              </a:solidFill>
            </a:endParaRPr>
          </a:p>
        </p:txBody>
      </p:sp>
      <p:cxnSp>
        <p:nvCxnSpPr>
          <p:cNvPr id="5" name="Straight Connector 4"/>
          <p:cNvCxnSpPr/>
          <p:nvPr/>
        </p:nvCxnSpPr>
        <p:spPr>
          <a:xfrm>
            <a:off x="2560091" y="1023812"/>
            <a:ext cx="0" cy="3815939"/>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50568" y="2957178"/>
            <a:ext cx="1151320" cy="25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World</a:t>
            </a:r>
            <a:endParaRPr lang="en-CA" dirty="0">
              <a:solidFill>
                <a:schemeClr val="tx2"/>
              </a:solidFill>
            </a:endParaRPr>
          </a:p>
        </p:txBody>
      </p:sp>
      <p:sp>
        <p:nvSpPr>
          <p:cNvPr id="10" name="Rectangle 9"/>
          <p:cNvSpPr/>
          <p:nvPr/>
        </p:nvSpPr>
        <p:spPr>
          <a:xfrm>
            <a:off x="599310" y="2154383"/>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#1</a:t>
            </a:r>
            <a:endParaRPr lang="en-CA" dirty="0">
              <a:solidFill>
                <a:schemeClr val="tx2"/>
              </a:solidFill>
            </a:endParaRPr>
          </a:p>
        </p:txBody>
      </p:sp>
      <p:sp>
        <p:nvSpPr>
          <p:cNvPr id="12" name="Rectangle 11"/>
          <p:cNvSpPr/>
          <p:nvPr/>
        </p:nvSpPr>
        <p:spPr>
          <a:xfrm>
            <a:off x="599310" y="2438887"/>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#2</a:t>
            </a:r>
            <a:endParaRPr lang="en-CA" dirty="0">
              <a:solidFill>
                <a:schemeClr val="tx2"/>
              </a:solidFill>
            </a:endParaRPr>
          </a:p>
        </p:txBody>
      </p:sp>
      <p:sp>
        <p:nvSpPr>
          <p:cNvPr id="13" name="Rectangle 12"/>
          <p:cNvSpPr/>
          <p:nvPr/>
        </p:nvSpPr>
        <p:spPr>
          <a:xfrm>
            <a:off x="599310" y="2726887"/>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#3</a:t>
            </a:r>
            <a:endParaRPr lang="en-CA" dirty="0">
              <a:solidFill>
                <a:schemeClr val="tx2"/>
              </a:solidFill>
            </a:endParaRPr>
          </a:p>
        </p:txBody>
      </p:sp>
      <p:sp>
        <p:nvSpPr>
          <p:cNvPr id="17" name="Rectangle 16"/>
          <p:cNvSpPr/>
          <p:nvPr/>
        </p:nvSpPr>
        <p:spPr>
          <a:xfrm>
            <a:off x="599310" y="2298383"/>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18" name="Rectangle 17"/>
          <p:cNvSpPr/>
          <p:nvPr/>
        </p:nvSpPr>
        <p:spPr>
          <a:xfrm>
            <a:off x="7050168" y="3003782"/>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a:t>
            </a:r>
            <a:endParaRPr lang="en-CA" b="1" dirty="0">
              <a:solidFill>
                <a:srgbClr val="C00000"/>
              </a:solidFill>
            </a:endParaRPr>
          </a:p>
        </p:txBody>
      </p:sp>
      <p:sp>
        <p:nvSpPr>
          <p:cNvPr id="19" name="Rectangle 18"/>
          <p:cNvSpPr/>
          <p:nvPr/>
        </p:nvSpPr>
        <p:spPr>
          <a:xfrm>
            <a:off x="599310" y="2582887"/>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20" name="Rectangle 19"/>
          <p:cNvSpPr/>
          <p:nvPr/>
        </p:nvSpPr>
        <p:spPr>
          <a:xfrm>
            <a:off x="599310" y="3951071"/>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#n-1</a:t>
            </a:r>
            <a:endParaRPr lang="en-CA" dirty="0">
              <a:solidFill>
                <a:schemeClr val="tx2"/>
              </a:solidFill>
            </a:endParaRPr>
          </a:p>
        </p:txBody>
      </p:sp>
      <p:sp>
        <p:nvSpPr>
          <p:cNvPr id="21" name="Rectangle 20"/>
          <p:cNvSpPr/>
          <p:nvPr/>
        </p:nvSpPr>
        <p:spPr>
          <a:xfrm>
            <a:off x="599310" y="4239071"/>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a:t>
            </a:r>
            <a:r>
              <a:rPr lang="en-US" sz="1200" dirty="0">
                <a:solidFill>
                  <a:schemeClr val="tx2"/>
                </a:solidFill>
              </a:rPr>
              <a:t>n</a:t>
            </a:r>
            <a:endParaRPr lang="en-CA" dirty="0">
              <a:solidFill>
                <a:schemeClr val="tx2"/>
              </a:solidFill>
            </a:endParaRPr>
          </a:p>
        </p:txBody>
      </p:sp>
      <p:sp>
        <p:nvSpPr>
          <p:cNvPr id="22" name="Rectangle 21"/>
          <p:cNvSpPr/>
          <p:nvPr/>
        </p:nvSpPr>
        <p:spPr>
          <a:xfrm>
            <a:off x="599310" y="3804551"/>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23" name="Rectangle 22"/>
          <p:cNvSpPr/>
          <p:nvPr/>
        </p:nvSpPr>
        <p:spPr>
          <a:xfrm>
            <a:off x="599310" y="4095071"/>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24" name="Rectangle 23"/>
          <p:cNvSpPr/>
          <p:nvPr/>
        </p:nvSpPr>
        <p:spPr>
          <a:xfrm>
            <a:off x="599310" y="2870919"/>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25" name="Rectangle 24"/>
          <p:cNvSpPr/>
          <p:nvPr/>
        </p:nvSpPr>
        <p:spPr>
          <a:xfrm>
            <a:off x="599310" y="2966991"/>
            <a:ext cx="1548000" cy="79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p>
          <a:p>
            <a:pPr algn="ctr"/>
            <a:r>
              <a:rPr lang="en-US" sz="1200" b="1" dirty="0" smtClean="0">
                <a:solidFill>
                  <a:srgbClr val="C00000"/>
                </a:solidFill>
              </a:rPr>
              <a:t>.</a:t>
            </a:r>
          </a:p>
          <a:p>
            <a:pPr algn="ctr"/>
            <a:r>
              <a:rPr lang="en-US" sz="1200" b="1" dirty="0" smtClean="0">
                <a:solidFill>
                  <a:srgbClr val="C00000"/>
                </a:solidFill>
              </a:rPr>
              <a:t>.</a:t>
            </a:r>
          </a:p>
          <a:p>
            <a:pPr algn="ctr"/>
            <a:r>
              <a:rPr lang="en-US" sz="1200" b="1" dirty="0" smtClean="0">
                <a:solidFill>
                  <a:srgbClr val="C00000"/>
                </a:solidFill>
              </a:rPr>
              <a:t>.</a:t>
            </a:r>
            <a:endParaRPr lang="en-CA" b="1" dirty="0">
              <a:solidFill>
                <a:srgbClr val="C00000"/>
              </a:solidFill>
            </a:endParaRPr>
          </a:p>
        </p:txBody>
      </p:sp>
      <p:cxnSp>
        <p:nvCxnSpPr>
          <p:cNvPr id="27" name="Straight Arrow Connector 26"/>
          <p:cNvCxnSpPr/>
          <p:nvPr/>
        </p:nvCxnSpPr>
        <p:spPr>
          <a:xfrm>
            <a:off x="2195736" y="2215246"/>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95736" y="2499750"/>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95736" y="2787750"/>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195736" y="4011934"/>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195736" y="4299934"/>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60032" y="1000461"/>
            <a:ext cx="0" cy="3815939"/>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68344" y="1455996"/>
            <a:ext cx="0" cy="334800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952923" y="2145149"/>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model #1</a:t>
            </a:r>
            <a:endParaRPr lang="en-CA" dirty="0">
              <a:solidFill>
                <a:schemeClr val="tx2"/>
              </a:solidFill>
            </a:endParaRPr>
          </a:p>
        </p:txBody>
      </p:sp>
      <p:sp>
        <p:nvSpPr>
          <p:cNvPr id="36" name="Rectangle 35"/>
          <p:cNvSpPr/>
          <p:nvPr/>
        </p:nvSpPr>
        <p:spPr>
          <a:xfrm>
            <a:off x="2952923" y="2429653"/>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a:t>
            </a:r>
            <a:r>
              <a:rPr lang="en-US" sz="1200" dirty="0">
                <a:solidFill>
                  <a:schemeClr val="tx2"/>
                </a:solidFill>
              </a:rPr>
              <a:t>model # </a:t>
            </a:r>
            <a:r>
              <a:rPr lang="en-US" sz="1200" dirty="0" smtClean="0">
                <a:solidFill>
                  <a:schemeClr val="tx2"/>
                </a:solidFill>
              </a:rPr>
              <a:t>2</a:t>
            </a:r>
            <a:endParaRPr lang="en-CA" dirty="0">
              <a:solidFill>
                <a:schemeClr val="tx2"/>
              </a:solidFill>
            </a:endParaRPr>
          </a:p>
        </p:txBody>
      </p:sp>
      <p:sp>
        <p:nvSpPr>
          <p:cNvPr id="37" name="Rectangle 36"/>
          <p:cNvSpPr/>
          <p:nvPr/>
        </p:nvSpPr>
        <p:spPr>
          <a:xfrm>
            <a:off x="2952923" y="2717653"/>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a:t>
            </a:r>
            <a:r>
              <a:rPr lang="en-US" sz="1200" dirty="0">
                <a:solidFill>
                  <a:schemeClr val="tx2"/>
                </a:solidFill>
              </a:rPr>
              <a:t>model # </a:t>
            </a:r>
            <a:r>
              <a:rPr lang="en-US" sz="1200" dirty="0" smtClean="0">
                <a:solidFill>
                  <a:schemeClr val="tx2"/>
                </a:solidFill>
              </a:rPr>
              <a:t>3</a:t>
            </a:r>
            <a:endParaRPr lang="en-CA" dirty="0">
              <a:solidFill>
                <a:schemeClr val="tx2"/>
              </a:solidFill>
            </a:endParaRPr>
          </a:p>
        </p:txBody>
      </p:sp>
      <p:sp>
        <p:nvSpPr>
          <p:cNvPr id="38" name="Rectangle 37"/>
          <p:cNvSpPr/>
          <p:nvPr/>
        </p:nvSpPr>
        <p:spPr>
          <a:xfrm>
            <a:off x="2952923" y="3941837"/>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a:t>
            </a:r>
            <a:r>
              <a:rPr lang="en-US" sz="1200" dirty="0">
                <a:solidFill>
                  <a:schemeClr val="tx2"/>
                </a:solidFill>
              </a:rPr>
              <a:t>model # </a:t>
            </a:r>
            <a:r>
              <a:rPr lang="en-US" sz="1200" dirty="0" smtClean="0">
                <a:solidFill>
                  <a:schemeClr val="tx2"/>
                </a:solidFill>
              </a:rPr>
              <a:t>n-1</a:t>
            </a:r>
            <a:endParaRPr lang="en-CA" dirty="0">
              <a:solidFill>
                <a:schemeClr val="tx2"/>
              </a:solidFill>
            </a:endParaRPr>
          </a:p>
        </p:txBody>
      </p:sp>
      <p:sp>
        <p:nvSpPr>
          <p:cNvPr id="39" name="Rectangle 38"/>
          <p:cNvSpPr/>
          <p:nvPr/>
        </p:nvSpPr>
        <p:spPr>
          <a:xfrm>
            <a:off x="2952923" y="4229837"/>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a:t>
            </a:r>
            <a:r>
              <a:rPr lang="en-US" sz="1200" dirty="0">
                <a:solidFill>
                  <a:schemeClr val="tx2"/>
                </a:solidFill>
              </a:rPr>
              <a:t>model # </a:t>
            </a:r>
            <a:r>
              <a:rPr lang="en-US" sz="1200" dirty="0" smtClean="0">
                <a:solidFill>
                  <a:schemeClr val="tx2"/>
                </a:solidFill>
              </a:rPr>
              <a:t>n</a:t>
            </a:r>
            <a:endParaRPr lang="en-CA" dirty="0">
              <a:solidFill>
                <a:schemeClr val="tx2"/>
              </a:solidFill>
            </a:endParaRPr>
          </a:p>
        </p:txBody>
      </p:sp>
      <p:cxnSp>
        <p:nvCxnSpPr>
          <p:cNvPr id="40" name="Straight Arrow Connector 39"/>
          <p:cNvCxnSpPr/>
          <p:nvPr/>
        </p:nvCxnSpPr>
        <p:spPr>
          <a:xfrm>
            <a:off x="4753123" y="2215246"/>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753123" y="2499750"/>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753123" y="2787750"/>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753123" y="4011934"/>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753123" y="4299934"/>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012160" y="2145149"/>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#1</a:t>
            </a:r>
            <a:endParaRPr lang="en-CA" dirty="0">
              <a:solidFill>
                <a:schemeClr val="tx2"/>
              </a:solidFill>
            </a:endParaRPr>
          </a:p>
        </p:txBody>
      </p:sp>
      <p:sp>
        <p:nvSpPr>
          <p:cNvPr id="51" name="Rectangle 50"/>
          <p:cNvSpPr/>
          <p:nvPr/>
        </p:nvSpPr>
        <p:spPr>
          <a:xfrm>
            <a:off x="6012160" y="2429653"/>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#2</a:t>
            </a:r>
            <a:endParaRPr lang="en-CA" dirty="0">
              <a:solidFill>
                <a:schemeClr val="tx2"/>
              </a:solidFill>
            </a:endParaRPr>
          </a:p>
        </p:txBody>
      </p:sp>
      <p:sp>
        <p:nvSpPr>
          <p:cNvPr id="52" name="Rectangle 51"/>
          <p:cNvSpPr/>
          <p:nvPr/>
        </p:nvSpPr>
        <p:spPr>
          <a:xfrm>
            <a:off x="6012160" y="2717653"/>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#3</a:t>
            </a:r>
            <a:endParaRPr lang="en-CA" dirty="0">
              <a:solidFill>
                <a:schemeClr val="tx2"/>
              </a:solidFill>
            </a:endParaRPr>
          </a:p>
        </p:txBody>
      </p:sp>
      <p:sp>
        <p:nvSpPr>
          <p:cNvPr id="53" name="Rectangle 52"/>
          <p:cNvSpPr/>
          <p:nvPr/>
        </p:nvSpPr>
        <p:spPr>
          <a:xfrm>
            <a:off x="6012160" y="3941837"/>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#n-1</a:t>
            </a:r>
            <a:endParaRPr lang="en-CA" dirty="0">
              <a:solidFill>
                <a:schemeClr val="tx2"/>
              </a:solidFill>
            </a:endParaRPr>
          </a:p>
        </p:txBody>
      </p:sp>
      <p:sp>
        <p:nvSpPr>
          <p:cNvPr id="54" name="Rectangle 53"/>
          <p:cNvSpPr/>
          <p:nvPr/>
        </p:nvSpPr>
        <p:spPr>
          <a:xfrm>
            <a:off x="6012160" y="4229837"/>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#n</a:t>
            </a:r>
            <a:endParaRPr lang="en-CA" dirty="0">
              <a:solidFill>
                <a:schemeClr val="tx2"/>
              </a:solidFill>
            </a:endParaRPr>
          </a:p>
        </p:txBody>
      </p:sp>
      <p:sp>
        <p:nvSpPr>
          <p:cNvPr id="55" name="Rectangle 54"/>
          <p:cNvSpPr/>
          <p:nvPr/>
        </p:nvSpPr>
        <p:spPr>
          <a:xfrm>
            <a:off x="6012160" y="2287246"/>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56" name="Rectangle 55"/>
          <p:cNvSpPr/>
          <p:nvPr/>
        </p:nvSpPr>
        <p:spPr>
          <a:xfrm>
            <a:off x="6012160" y="2571750"/>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57" name="Rectangle 56"/>
          <p:cNvSpPr/>
          <p:nvPr/>
        </p:nvSpPr>
        <p:spPr>
          <a:xfrm>
            <a:off x="6012160" y="3793414"/>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58" name="Rectangle 57"/>
          <p:cNvSpPr/>
          <p:nvPr/>
        </p:nvSpPr>
        <p:spPr>
          <a:xfrm>
            <a:off x="6012160" y="4083934"/>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59" name="Rectangle 58"/>
          <p:cNvSpPr/>
          <p:nvPr/>
        </p:nvSpPr>
        <p:spPr>
          <a:xfrm>
            <a:off x="6012160" y="2859782"/>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60" name="Rectangle 59"/>
          <p:cNvSpPr/>
          <p:nvPr/>
        </p:nvSpPr>
        <p:spPr>
          <a:xfrm>
            <a:off x="6012160" y="2955854"/>
            <a:ext cx="1548000" cy="79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p>
          <a:p>
            <a:pPr algn="ctr"/>
            <a:r>
              <a:rPr lang="en-US" sz="1200" b="1" dirty="0" smtClean="0">
                <a:solidFill>
                  <a:srgbClr val="C00000"/>
                </a:solidFill>
              </a:rPr>
              <a:t>.</a:t>
            </a:r>
          </a:p>
          <a:p>
            <a:pPr algn="ctr"/>
            <a:r>
              <a:rPr lang="en-US" sz="1200" b="1" dirty="0" smtClean="0">
                <a:solidFill>
                  <a:srgbClr val="C00000"/>
                </a:solidFill>
              </a:rPr>
              <a:t>.</a:t>
            </a:r>
          </a:p>
          <a:p>
            <a:pPr algn="ctr"/>
            <a:r>
              <a:rPr lang="en-US" sz="1200" b="1" dirty="0" smtClean="0">
                <a:solidFill>
                  <a:srgbClr val="C00000"/>
                </a:solidFill>
              </a:rPr>
              <a:t>.</a:t>
            </a:r>
            <a:endParaRPr lang="en-CA" b="1" dirty="0">
              <a:solidFill>
                <a:srgbClr val="C00000"/>
              </a:solidFill>
            </a:endParaRPr>
          </a:p>
        </p:txBody>
      </p:sp>
      <p:sp>
        <p:nvSpPr>
          <p:cNvPr id="61" name="Rectangle 60"/>
          <p:cNvSpPr/>
          <p:nvPr/>
        </p:nvSpPr>
        <p:spPr>
          <a:xfrm>
            <a:off x="293310" y="1430759"/>
            <a:ext cx="2160000" cy="25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World</a:t>
            </a:r>
            <a:endParaRPr lang="en-CA" dirty="0">
              <a:solidFill>
                <a:schemeClr val="tx2"/>
              </a:solidFill>
            </a:endParaRPr>
          </a:p>
        </p:txBody>
      </p:sp>
      <p:sp>
        <p:nvSpPr>
          <p:cNvPr id="62" name="Rectangle 61"/>
          <p:cNvSpPr/>
          <p:nvPr/>
        </p:nvSpPr>
        <p:spPr>
          <a:xfrm>
            <a:off x="5940152" y="988671"/>
            <a:ext cx="3096344" cy="3240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Traffic Forecasts</a:t>
            </a:r>
            <a:endParaRPr lang="en-CA" dirty="0">
              <a:solidFill>
                <a:schemeClr val="bg1"/>
              </a:solidFill>
            </a:endParaRPr>
          </a:p>
        </p:txBody>
      </p:sp>
      <p:sp>
        <p:nvSpPr>
          <p:cNvPr id="63" name="Rectangle 62"/>
          <p:cNvSpPr/>
          <p:nvPr/>
        </p:nvSpPr>
        <p:spPr>
          <a:xfrm>
            <a:off x="599310" y="1861582"/>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a:t>
            </a:r>
            <a:endParaRPr lang="en-CA" b="1" dirty="0">
              <a:solidFill>
                <a:srgbClr val="C00000"/>
              </a:solidFill>
            </a:endParaRPr>
          </a:p>
        </p:txBody>
      </p:sp>
      <p:cxnSp>
        <p:nvCxnSpPr>
          <p:cNvPr id="64" name="Straight Connector 63"/>
          <p:cNvCxnSpPr/>
          <p:nvPr/>
        </p:nvCxnSpPr>
        <p:spPr>
          <a:xfrm>
            <a:off x="5868144" y="1023811"/>
            <a:ext cx="0" cy="3815939"/>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908005" y="988671"/>
            <a:ext cx="918211" cy="9269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Explanatory variables assumptions</a:t>
            </a:r>
            <a:endParaRPr lang="en-CA" sz="1100" dirty="0">
              <a:solidFill>
                <a:schemeClr val="bg1"/>
              </a:solidFill>
            </a:endParaRPr>
          </a:p>
        </p:txBody>
      </p:sp>
      <p:sp>
        <p:nvSpPr>
          <p:cNvPr id="66" name="Rectangle 65"/>
          <p:cNvSpPr/>
          <p:nvPr/>
        </p:nvSpPr>
        <p:spPr>
          <a:xfrm>
            <a:off x="2627784" y="988671"/>
            <a:ext cx="2160240" cy="312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Model development and selection</a:t>
            </a:r>
            <a:endParaRPr lang="en-CA" sz="1100" dirty="0">
              <a:solidFill>
                <a:schemeClr val="bg1"/>
              </a:solidFill>
            </a:endParaRPr>
          </a:p>
        </p:txBody>
      </p:sp>
      <p:sp>
        <p:nvSpPr>
          <p:cNvPr id="28" name="Rectangle 27"/>
          <p:cNvSpPr/>
          <p:nvPr/>
        </p:nvSpPr>
        <p:spPr>
          <a:xfrm>
            <a:off x="1979712" y="4587974"/>
            <a:ext cx="5844456"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Bottom-up approach</a:t>
            </a:r>
            <a:endParaRPr lang="en-CA" sz="2400" dirty="0"/>
          </a:p>
        </p:txBody>
      </p:sp>
    </p:spTree>
    <p:extLst>
      <p:ext uri="{BB962C8B-B14F-4D97-AF65-F5344CB8AC3E}">
        <p14:creationId xmlns:p14="http://schemas.microsoft.com/office/powerpoint/2010/main" val="32537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500"/>
                            </p:stCondLst>
                            <p:childTnLst>
                              <p:par>
                                <p:cTn id="73" presetID="53" presetClass="entr" presetSubtype="16" fill="hold" grpId="0" nodeType="afterEffect">
                                  <p:stCondLst>
                                    <p:cond delay="75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grpId="0" nodeType="withEffect">
                                  <p:stCondLst>
                                    <p:cond delay="75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par>
                                <p:cTn id="88" presetID="53" presetClass="entr" presetSubtype="16" fill="hold" grpId="0" nodeType="withEffect">
                                  <p:stCondLst>
                                    <p:cond delay="75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Effect transition="in" filter="fade">
                                      <p:cBhvr>
                                        <p:cTn id="92" dur="500"/>
                                        <p:tgtEl>
                                          <p:spTgt spid="38"/>
                                        </p:tgtEl>
                                      </p:cBhvr>
                                    </p:animEffect>
                                  </p:childTnLst>
                                </p:cTn>
                              </p:par>
                              <p:par>
                                <p:cTn id="93" presetID="53" presetClass="entr" presetSubtype="16" fill="hold" grpId="0" nodeType="withEffect">
                                  <p:stCondLst>
                                    <p:cond delay="75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childTnLst>
                                </p:cTn>
                              </p:par>
                              <p:par>
                                <p:cTn id="98" presetID="53" presetClass="entr" presetSubtype="16" fill="hold" nodeType="withEffect">
                                  <p:stCondLst>
                                    <p:cond delay="75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par>
                                <p:cTn id="103" presetID="53" presetClass="entr" presetSubtype="16" fill="hold" nodeType="withEffect">
                                  <p:stCondLst>
                                    <p:cond delay="7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par>
                                <p:cTn id="108" presetID="53" presetClass="entr" presetSubtype="16" fill="hold" nodeType="withEffect">
                                  <p:stCondLst>
                                    <p:cond delay="75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par>
                                <p:cTn id="113" presetID="53" presetClass="entr" presetSubtype="16" fill="hold" nodeType="withEffect">
                                  <p:stCondLst>
                                    <p:cond delay="75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75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par>
                                <p:cTn id="123" presetID="53" presetClass="entr" presetSubtype="16" fill="hold" nodeType="withEffect">
                                  <p:stCondLst>
                                    <p:cond delay="750"/>
                                  </p:stCondLst>
                                  <p:childTnLst>
                                    <p:set>
                                      <p:cBhvr>
                                        <p:cTn id="124" dur="1" fill="hold">
                                          <p:stCondLst>
                                            <p:cond delay="0"/>
                                          </p:stCondLst>
                                        </p:cTn>
                                        <p:tgtEl>
                                          <p:spTgt spid="5"/>
                                        </p:tgtEl>
                                        <p:attrNameLst>
                                          <p:attrName>style.visibility</p:attrName>
                                        </p:attrNameLst>
                                      </p:cBhvr>
                                      <p:to>
                                        <p:strVal val="visible"/>
                                      </p:to>
                                    </p:set>
                                    <p:anim calcmode="lin" valueType="num">
                                      <p:cBhvr>
                                        <p:cTn id="125" dur="500" fill="hold"/>
                                        <p:tgtEl>
                                          <p:spTgt spid="5"/>
                                        </p:tgtEl>
                                        <p:attrNameLst>
                                          <p:attrName>ppt_w</p:attrName>
                                        </p:attrNameLst>
                                      </p:cBhvr>
                                      <p:tavLst>
                                        <p:tav tm="0">
                                          <p:val>
                                            <p:fltVal val="0"/>
                                          </p:val>
                                        </p:tav>
                                        <p:tav tm="100000">
                                          <p:val>
                                            <p:strVal val="#ppt_w"/>
                                          </p:val>
                                        </p:tav>
                                      </p:tavLst>
                                    </p:anim>
                                    <p:anim calcmode="lin" valueType="num">
                                      <p:cBhvr>
                                        <p:cTn id="126" dur="500" fill="hold"/>
                                        <p:tgtEl>
                                          <p:spTgt spid="5"/>
                                        </p:tgtEl>
                                        <p:attrNameLst>
                                          <p:attrName>ppt_h</p:attrName>
                                        </p:attrNameLst>
                                      </p:cBhvr>
                                      <p:tavLst>
                                        <p:tav tm="0">
                                          <p:val>
                                            <p:fltVal val="0"/>
                                          </p:val>
                                        </p:tav>
                                        <p:tav tm="100000">
                                          <p:val>
                                            <p:strVal val="#ppt_h"/>
                                          </p:val>
                                        </p:tav>
                                      </p:tavLst>
                                    </p:anim>
                                    <p:animEffect transition="in" filter="fade">
                                      <p:cBhvr>
                                        <p:cTn id="127" dur="500"/>
                                        <p:tgtEl>
                                          <p:spTgt spid="5"/>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65"/>
                                        </p:tgtEl>
                                        <p:attrNameLst>
                                          <p:attrName>style.visibility</p:attrName>
                                        </p:attrNameLst>
                                      </p:cBhvr>
                                      <p:to>
                                        <p:strVal val="visible"/>
                                      </p:to>
                                    </p:set>
                                    <p:anim calcmode="lin" valueType="num">
                                      <p:cBhvr>
                                        <p:cTn id="132" dur="500" fill="hold"/>
                                        <p:tgtEl>
                                          <p:spTgt spid="65"/>
                                        </p:tgtEl>
                                        <p:attrNameLst>
                                          <p:attrName>ppt_w</p:attrName>
                                        </p:attrNameLst>
                                      </p:cBhvr>
                                      <p:tavLst>
                                        <p:tav tm="0">
                                          <p:val>
                                            <p:fltVal val="0"/>
                                          </p:val>
                                        </p:tav>
                                        <p:tav tm="100000">
                                          <p:val>
                                            <p:strVal val="#ppt_w"/>
                                          </p:val>
                                        </p:tav>
                                      </p:tavLst>
                                    </p:anim>
                                    <p:anim calcmode="lin" valueType="num">
                                      <p:cBhvr>
                                        <p:cTn id="133" dur="500" fill="hold"/>
                                        <p:tgtEl>
                                          <p:spTgt spid="65"/>
                                        </p:tgtEl>
                                        <p:attrNameLst>
                                          <p:attrName>ppt_h</p:attrName>
                                        </p:attrNameLst>
                                      </p:cBhvr>
                                      <p:tavLst>
                                        <p:tav tm="0">
                                          <p:val>
                                            <p:fltVal val="0"/>
                                          </p:val>
                                        </p:tav>
                                        <p:tav tm="100000">
                                          <p:val>
                                            <p:strVal val="#ppt_h"/>
                                          </p:val>
                                        </p:tav>
                                      </p:tavLst>
                                    </p:anim>
                                    <p:animEffect transition="in" filter="fade">
                                      <p:cBhvr>
                                        <p:cTn id="134" dur="500"/>
                                        <p:tgtEl>
                                          <p:spTgt spid="65"/>
                                        </p:tgtEl>
                                      </p:cBhvr>
                                    </p:animEffect>
                                  </p:childTnLst>
                                </p:cTn>
                              </p:par>
                            </p:childTnLst>
                          </p:cTn>
                        </p:par>
                        <p:par>
                          <p:cTn id="135" fill="hold">
                            <p:stCondLst>
                              <p:cond delay="500"/>
                            </p:stCondLst>
                            <p:childTnLst>
                              <p:par>
                                <p:cTn id="136" presetID="53" presetClass="entr" presetSubtype="16"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 calcmode="lin" valueType="num">
                                      <p:cBhvr>
                                        <p:cTn id="138" dur="500" fill="hold"/>
                                        <p:tgtEl>
                                          <p:spTgt spid="33"/>
                                        </p:tgtEl>
                                        <p:attrNameLst>
                                          <p:attrName>ppt_w</p:attrName>
                                        </p:attrNameLst>
                                      </p:cBhvr>
                                      <p:tavLst>
                                        <p:tav tm="0">
                                          <p:val>
                                            <p:fltVal val="0"/>
                                          </p:val>
                                        </p:tav>
                                        <p:tav tm="100000">
                                          <p:val>
                                            <p:strVal val="#ppt_w"/>
                                          </p:val>
                                        </p:tav>
                                      </p:tavLst>
                                    </p:anim>
                                    <p:anim calcmode="lin" valueType="num">
                                      <p:cBhvr>
                                        <p:cTn id="139" dur="500" fill="hold"/>
                                        <p:tgtEl>
                                          <p:spTgt spid="33"/>
                                        </p:tgtEl>
                                        <p:attrNameLst>
                                          <p:attrName>ppt_h</p:attrName>
                                        </p:attrNameLst>
                                      </p:cBhvr>
                                      <p:tavLst>
                                        <p:tav tm="0">
                                          <p:val>
                                            <p:fltVal val="0"/>
                                          </p:val>
                                        </p:tav>
                                        <p:tav tm="100000">
                                          <p:val>
                                            <p:strVal val="#ppt_h"/>
                                          </p:val>
                                        </p:tav>
                                      </p:tavLst>
                                    </p:anim>
                                    <p:animEffect transition="in" filter="fade">
                                      <p:cBhvr>
                                        <p:cTn id="140" dur="500"/>
                                        <p:tgtEl>
                                          <p:spTgt spid="33"/>
                                        </p:tgtEl>
                                      </p:cBhvr>
                                    </p:animEffect>
                                  </p:childTnLst>
                                </p:cTn>
                              </p:par>
                              <p:par>
                                <p:cTn id="141" presetID="53" presetClass="entr" presetSubtype="16" fill="hold" nodeType="withEffect">
                                  <p:stCondLst>
                                    <p:cond delay="25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nodeType="withEffect">
                                  <p:stCondLst>
                                    <p:cond delay="25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nodeType="withEffect">
                                  <p:stCondLst>
                                    <p:cond delay="25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nodeType="withEffect">
                                  <p:stCondLst>
                                    <p:cond delay="250"/>
                                  </p:stCondLst>
                                  <p:childTnLst>
                                    <p:set>
                                      <p:cBhvr>
                                        <p:cTn id="157" dur="1" fill="hold">
                                          <p:stCondLst>
                                            <p:cond delay="0"/>
                                          </p:stCondLst>
                                        </p:cTn>
                                        <p:tgtEl>
                                          <p:spTgt spid="43"/>
                                        </p:tgtEl>
                                        <p:attrNameLst>
                                          <p:attrName>style.visibility</p:attrName>
                                        </p:attrNameLst>
                                      </p:cBhvr>
                                      <p:to>
                                        <p:strVal val="visible"/>
                                      </p:to>
                                    </p:set>
                                    <p:anim calcmode="lin" valueType="num">
                                      <p:cBhvr>
                                        <p:cTn id="158" dur="500" fill="hold"/>
                                        <p:tgtEl>
                                          <p:spTgt spid="43"/>
                                        </p:tgtEl>
                                        <p:attrNameLst>
                                          <p:attrName>ppt_w</p:attrName>
                                        </p:attrNameLst>
                                      </p:cBhvr>
                                      <p:tavLst>
                                        <p:tav tm="0">
                                          <p:val>
                                            <p:fltVal val="0"/>
                                          </p:val>
                                        </p:tav>
                                        <p:tav tm="100000">
                                          <p:val>
                                            <p:strVal val="#ppt_w"/>
                                          </p:val>
                                        </p:tav>
                                      </p:tavLst>
                                    </p:anim>
                                    <p:anim calcmode="lin" valueType="num">
                                      <p:cBhvr>
                                        <p:cTn id="159" dur="500" fill="hold"/>
                                        <p:tgtEl>
                                          <p:spTgt spid="43"/>
                                        </p:tgtEl>
                                        <p:attrNameLst>
                                          <p:attrName>ppt_h</p:attrName>
                                        </p:attrNameLst>
                                      </p:cBhvr>
                                      <p:tavLst>
                                        <p:tav tm="0">
                                          <p:val>
                                            <p:fltVal val="0"/>
                                          </p:val>
                                        </p:tav>
                                        <p:tav tm="100000">
                                          <p:val>
                                            <p:strVal val="#ppt_h"/>
                                          </p:val>
                                        </p:tav>
                                      </p:tavLst>
                                    </p:anim>
                                    <p:animEffect transition="in" filter="fade">
                                      <p:cBhvr>
                                        <p:cTn id="160" dur="500"/>
                                        <p:tgtEl>
                                          <p:spTgt spid="43"/>
                                        </p:tgtEl>
                                      </p:cBhvr>
                                    </p:animEffect>
                                  </p:childTnLst>
                                </p:cTn>
                              </p:par>
                              <p:par>
                                <p:cTn id="161" presetID="53" presetClass="entr" presetSubtype="16" fill="hold" nodeType="withEffect">
                                  <p:stCondLst>
                                    <p:cond delay="250"/>
                                  </p:stCondLst>
                                  <p:childTnLst>
                                    <p:set>
                                      <p:cBhvr>
                                        <p:cTn id="162" dur="1" fill="hold">
                                          <p:stCondLst>
                                            <p:cond delay="0"/>
                                          </p:stCondLst>
                                        </p:cTn>
                                        <p:tgtEl>
                                          <p:spTgt spid="44"/>
                                        </p:tgtEl>
                                        <p:attrNameLst>
                                          <p:attrName>style.visibility</p:attrName>
                                        </p:attrNameLst>
                                      </p:cBhvr>
                                      <p:to>
                                        <p:strVal val="visible"/>
                                      </p:to>
                                    </p:set>
                                    <p:anim calcmode="lin" valueType="num">
                                      <p:cBhvr>
                                        <p:cTn id="163" dur="500" fill="hold"/>
                                        <p:tgtEl>
                                          <p:spTgt spid="44"/>
                                        </p:tgtEl>
                                        <p:attrNameLst>
                                          <p:attrName>ppt_w</p:attrName>
                                        </p:attrNameLst>
                                      </p:cBhvr>
                                      <p:tavLst>
                                        <p:tav tm="0">
                                          <p:val>
                                            <p:fltVal val="0"/>
                                          </p:val>
                                        </p:tav>
                                        <p:tav tm="100000">
                                          <p:val>
                                            <p:strVal val="#ppt_w"/>
                                          </p:val>
                                        </p:tav>
                                      </p:tavLst>
                                    </p:anim>
                                    <p:anim calcmode="lin" valueType="num">
                                      <p:cBhvr>
                                        <p:cTn id="164" dur="500" fill="hold"/>
                                        <p:tgtEl>
                                          <p:spTgt spid="44"/>
                                        </p:tgtEl>
                                        <p:attrNameLst>
                                          <p:attrName>ppt_h</p:attrName>
                                        </p:attrNameLst>
                                      </p:cBhvr>
                                      <p:tavLst>
                                        <p:tav tm="0">
                                          <p:val>
                                            <p:fltVal val="0"/>
                                          </p:val>
                                        </p:tav>
                                        <p:tav tm="100000">
                                          <p:val>
                                            <p:strVal val="#ppt_h"/>
                                          </p:val>
                                        </p:tav>
                                      </p:tavLst>
                                    </p:anim>
                                    <p:animEffect transition="in" filter="fade">
                                      <p:cBhvr>
                                        <p:cTn id="165" dur="500"/>
                                        <p:tgtEl>
                                          <p:spTgt spid="44"/>
                                        </p:tgtEl>
                                      </p:cBhvr>
                                    </p:animEffect>
                                  </p:childTnLst>
                                </p:cTn>
                              </p:par>
                              <p:par>
                                <p:cTn id="166" presetID="53" presetClass="entr" presetSubtype="16" fill="hold" nodeType="withEffect">
                                  <p:stCondLst>
                                    <p:cond delay="250"/>
                                  </p:stCondLst>
                                  <p:childTnLst>
                                    <p:set>
                                      <p:cBhvr>
                                        <p:cTn id="167" dur="1" fill="hold">
                                          <p:stCondLst>
                                            <p:cond delay="0"/>
                                          </p:stCondLst>
                                        </p:cTn>
                                        <p:tgtEl>
                                          <p:spTgt spid="64"/>
                                        </p:tgtEl>
                                        <p:attrNameLst>
                                          <p:attrName>style.visibility</p:attrName>
                                        </p:attrNameLst>
                                      </p:cBhvr>
                                      <p:to>
                                        <p:strVal val="visible"/>
                                      </p:to>
                                    </p:set>
                                    <p:anim calcmode="lin" valueType="num">
                                      <p:cBhvr>
                                        <p:cTn id="168" dur="500" fill="hold"/>
                                        <p:tgtEl>
                                          <p:spTgt spid="64"/>
                                        </p:tgtEl>
                                        <p:attrNameLst>
                                          <p:attrName>ppt_w</p:attrName>
                                        </p:attrNameLst>
                                      </p:cBhvr>
                                      <p:tavLst>
                                        <p:tav tm="0">
                                          <p:val>
                                            <p:fltVal val="0"/>
                                          </p:val>
                                        </p:tav>
                                        <p:tav tm="100000">
                                          <p:val>
                                            <p:strVal val="#ppt_w"/>
                                          </p:val>
                                        </p:tav>
                                      </p:tavLst>
                                    </p:anim>
                                    <p:anim calcmode="lin" valueType="num">
                                      <p:cBhvr>
                                        <p:cTn id="169" dur="500" fill="hold"/>
                                        <p:tgtEl>
                                          <p:spTgt spid="64"/>
                                        </p:tgtEl>
                                        <p:attrNameLst>
                                          <p:attrName>ppt_h</p:attrName>
                                        </p:attrNameLst>
                                      </p:cBhvr>
                                      <p:tavLst>
                                        <p:tav tm="0">
                                          <p:val>
                                            <p:fltVal val="0"/>
                                          </p:val>
                                        </p:tav>
                                        <p:tav tm="100000">
                                          <p:val>
                                            <p:strVal val="#ppt_h"/>
                                          </p:val>
                                        </p:tav>
                                      </p:tavLst>
                                    </p:anim>
                                    <p:animEffect transition="in" filter="fade">
                                      <p:cBhvr>
                                        <p:cTn id="170" dur="500"/>
                                        <p:tgtEl>
                                          <p:spTgt spid="64"/>
                                        </p:tgtEl>
                                      </p:cBhvr>
                                    </p:animEffect>
                                  </p:childTnLst>
                                </p:cTn>
                              </p:par>
                              <p:par>
                                <p:cTn id="171" presetID="53" presetClass="entr" presetSubtype="16" fill="hold" grpId="0" nodeType="withEffect">
                                  <p:stCondLst>
                                    <p:cond delay="250"/>
                                  </p:stCondLst>
                                  <p:childTnLst>
                                    <p:set>
                                      <p:cBhvr>
                                        <p:cTn id="172" dur="1" fill="hold">
                                          <p:stCondLst>
                                            <p:cond delay="0"/>
                                          </p:stCondLst>
                                        </p:cTn>
                                        <p:tgtEl>
                                          <p:spTgt spid="59"/>
                                        </p:tgtEl>
                                        <p:attrNameLst>
                                          <p:attrName>style.visibility</p:attrName>
                                        </p:attrNameLst>
                                      </p:cBhvr>
                                      <p:to>
                                        <p:strVal val="visible"/>
                                      </p:to>
                                    </p:set>
                                    <p:anim calcmode="lin" valueType="num">
                                      <p:cBhvr>
                                        <p:cTn id="173" dur="500" fill="hold"/>
                                        <p:tgtEl>
                                          <p:spTgt spid="59"/>
                                        </p:tgtEl>
                                        <p:attrNameLst>
                                          <p:attrName>ppt_w</p:attrName>
                                        </p:attrNameLst>
                                      </p:cBhvr>
                                      <p:tavLst>
                                        <p:tav tm="0">
                                          <p:val>
                                            <p:fltVal val="0"/>
                                          </p:val>
                                        </p:tav>
                                        <p:tav tm="100000">
                                          <p:val>
                                            <p:strVal val="#ppt_w"/>
                                          </p:val>
                                        </p:tav>
                                      </p:tavLst>
                                    </p:anim>
                                    <p:anim calcmode="lin" valueType="num">
                                      <p:cBhvr>
                                        <p:cTn id="174" dur="500" fill="hold"/>
                                        <p:tgtEl>
                                          <p:spTgt spid="59"/>
                                        </p:tgtEl>
                                        <p:attrNameLst>
                                          <p:attrName>ppt_h</p:attrName>
                                        </p:attrNameLst>
                                      </p:cBhvr>
                                      <p:tavLst>
                                        <p:tav tm="0">
                                          <p:val>
                                            <p:fltVal val="0"/>
                                          </p:val>
                                        </p:tav>
                                        <p:tav tm="100000">
                                          <p:val>
                                            <p:strVal val="#ppt_h"/>
                                          </p:val>
                                        </p:tav>
                                      </p:tavLst>
                                    </p:anim>
                                    <p:animEffect transition="in" filter="fade">
                                      <p:cBhvr>
                                        <p:cTn id="175" dur="500"/>
                                        <p:tgtEl>
                                          <p:spTgt spid="59"/>
                                        </p:tgtEl>
                                      </p:cBhvr>
                                    </p:animEffect>
                                  </p:childTnLst>
                                </p:cTn>
                              </p:par>
                            </p:childTnLst>
                          </p:cTn>
                        </p:par>
                        <p:par>
                          <p:cTn id="176" fill="hold">
                            <p:stCondLst>
                              <p:cond delay="1250"/>
                            </p:stCondLst>
                            <p:childTnLst>
                              <p:par>
                                <p:cTn id="177" presetID="53" presetClass="entr" presetSubtype="16" fill="hold" grpId="0" nodeType="afterEffect">
                                  <p:stCondLst>
                                    <p:cond delay="50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Effect transition="in" filter="fade">
                                      <p:cBhvr>
                                        <p:cTn id="181" dur="500"/>
                                        <p:tgtEl>
                                          <p:spTgt spid="62"/>
                                        </p:tgtEl>
                                      </p:cBhvr>
                                    </p:animEffect>
                                  </p:childTnLst>
                                </p:cTn>
                              </p:par>
                              <p:par>
                                <p:cTn id="182" presetID="53" presetClass="entr" presetSubtype="16" fill="hold" grpId="0" nodeType="withEffect">
                                  <p:stCondLst>
                                    <p:cond delay="500"/>
                                  </p:stCondLst>
                                  <p:childTnLst>
                                    <p:set>
                                      <p:cBhvr>
                                        <p:cTn id="183" dur="1" fill="hold">
                                          <p:stCondLst>
                                            <p:cond delay="0"/>
                                          </p:stCondLst>
                                        </p:cTn>
                                        <p:tgtEl>
                                          <p:spTgt spid="50"/>
                                        </p:tgtEl>
                                        <p:attrNameLst>
                                          <p:attrName>style.visibility</p:attrName>
                                        </p:attrNameLst>
                                      </p:cBhvr>
                                      <p:to>
                                        <p:strVal val="visible"/>
                                      </p:to>
                                    </p:set>
                                    <p:anim calcmode="lin" valueType="num">
                                      <p:cBhvr>
                                        <p:cTn id="184" dur="500" fill="hold"/>
                                        <p:tgtEl>
                                          <p:spTgt spid="50"/>
                                        </p:tgtEl>
                                        <p:attrNameLst>
                                          <p:attrName>ppt_w</p:attrName>
                                        </p:attrNameLst>
                                      </p:cBhvr>
                                      <p:tavLst>
                                        <p:tav tm="0">
                                          <p:val>
                                            <p:fltVal val="0"/>
                                          </p:val>
                                        </p:tav>
                                        <p:tav tm="100000">
                                          <p:val>
                                            <p:strVal val="#ppt_w"/>
                                          </p:val>
                                        </p:tav>
                                      </p:tavLst>
                                    </p:anim>
                                    <p:anim calcmode="lin" valueType="num">
                                      <p:cBhvr>
                                        <p:cTn id="185" dur="500" fill="hold"/>
                                        <p:tgtEl>
                                          <p:spTgt spid="50"/>
                                        </p:tgtEl>
                                        <p:attrNameLst>
                                          <p:attrName>ppt_h</p:attrName>
                                        </p:attrNameLst>
                                      </p:cBhvr>
                                      <p:tavLst>
                                        <p:tav tm="0">
                                          <p:val>
                                            <p:fltVal val="0"/>
                                          </p:val>
                                        </p:tav>
                                        <p:tav tm="100000">
                                          <p:val>
                                            <p:strVal val="#ppt_h"/>
                                          </p:val>
                                        </p:tav>
                                      </p:tavLst>
                                    </p:anim>
                                    <p:animEffect transition="in" filter="fade">
                                      <p:cBhvr>
                                        <p:cTn id="186" dur="500"/>
                                        <p:tgtEl>
                                          <p:spTgt spid="50"/>
                                        </p:tgtEl>
                                      </p:cBhvr>
                                    </p:animEffect>
                                  </p:childTnLst>
                                </p:cTn>
                              </p:par>
                              <p:par>
                                <p:cTn id="187" presetID="53" presetClass="entr" presetSubtype="16" fill="hold" grpId="0" nodeType="withEffect">
                                  <p:stCondLst>
                                    <p:cond delay="500"/>
                                  </p:stCondLst>
                                  <p:childTnLst>
                                    <p:set>
                                      <p:cBhvr>
                                        <p:cTn id="188" dur="1" fill="hold">
                                          <p:stCondLst>
                                            <p:cond delay="0"/>
                                          </p:stCondLst>
                                        </p:cTn>
                                        <p:tgtEl>
                                          <p:spTgt spid="55"/>
                                        </p:tgtEl>
                                        <p:attrNameLst>
                                          <p:attrName>style.visibility</p:attrName>
                                        </p:attrNameLst>
                                      </p:cBhvr>
                                      <p:to>
                                        <p:strVal val="visible"/>
                                      </p:to>
                                    </p:set>
                                    <p:anim calcmode="lin" valueType="num">
                                      <p:cBhvr>
                                        <p:cTn id="189" dur="500" fill="hold"/>
                                        <p:tgtEl>
                                          <p:spTgt spid="55"/>
                                        </p:tgtEl>
                                        <p:attrNameLst>
                                          <p:attrName>ppt_w</p:attrName>
                                        </p:attrNameLst>
                                      </p:cBhvr>
                                      <p:tavLst>
                                        <p:tav tm="0">
                                          <p:val>
                                            <p:fltVal val="0"/>
                                          </p:val>
                                        </p:tav>
                                        <p:tav tm="100000">
                                          <p:val>
                                            <p:strVal val="#ppt_w"/>
                                          </p:val>
                                        </p:tav>
                                      </p:tavLst>
                                    </p:anim>
                                    <p:anim calcmode="lin" valueType="num">
                                      <p:cBhvr>
                                        <p:cTn id="190" dur="500" fill="hold"/>
                                        <p:tgtEl>
                                          <p:spTgt spid="55"/>
                                        </p:tgtEl>
                                        <p:attrNameLst>
                                          <p:attrName>ppt_h</p:attrName>
                                        </p:attrNameLst>
                                      </p:cBhvr>
                                      <p:tavLst>
                                        <p:tav tm="0">
                                          <p:val>
                                            <p:fltVal val="0"/>
                                          </p:val>
                                        </p:tav>
                                        <p:tav tm="100000">
                                          <p:val>
                                            <p:strVal val="#ppt_h"/>
                                          </p:val>
                                        </p:tav>
                                      </p:tavLst>
                                    </p:anim>
                                    <p:animEffect transition="in" filter="fade">
                                      <p:cBhvr>
                                        <p:cTn id="191" dur="500"/>
                                        <p:tgtEl>
                                          <p:spTgt spid="55"/>
                                        </p:tgtEl>
                                      </p:cBhvr>
                                    </p:animEffect>
                                  </p:childTnLst>
                                </p:cTn>
                              </p:par>
                              <p:par>
                                <p:cTn id="192" presetID="53" presetClass="entr" presetSubtype="16" fill="hold" grpId="0" nodeType="withEffect">
                                  <p:stCondLst>
                                    <p:cond delay="500"/>
                                  </p:stCondLst>
                                  <p:childTnLst>
                                    <p:set>
                                      <p:cBhvr>
                                        <p:cTn id="193" dur="1" fill="hold">
                                          <p:stCondLst>
                                            <p:cond delay="0"/>
                                          </p:stCondLst>
                                        </p:cTn>
                                        <p:tgtEl>
                                          <p:spTgt spid="51"/>
                                        </p:tgtEl>
                                        <p:attrNameLst>
                                          <p:attrName>style.visibility</p:attrName>
                                        </p:attrNameLst>
                                      </p:cBhvr>
                                      <p:to>
                                        <p:strVal val="visible"/>
                                      </p:to>
                                    </p:set>
                                    <p:anim calcmode="lin" valueType="num">
                                      <p:cBhvr>
                                        <p:cTn id="194" dur="500" fill="hold"/>
                                        <p:tgtEl>
                                          <p:spTgt spid="51"/>
                                        </p:tgtEl>
                                        <p:attrNameLst>
                                          <p:attrName>ppt_w</p:attrName>
                                        </p:attrNameLst>
                                      </p:cBhvr>
                                      <p:tavLst>
                                        <p:tav tm="0">
                                          <p:val>
                                            <p:fltVal val="0"/>
                                          </p:val>
                                        </p:tav>
                                        <p:tav tm="100000">
                                          <p:val>
                                            <p:strVal val="#ppt_w"/>
                                          </p:val>
                                        </p:tav>
                                      </p:tavLst>
                                    </p:anim>
                                    <p:anim calcmode="lin" valueType="num">
                                      <p:cBhvr>
                                        <p:cTn id="195" dur="500" fill="hold"/>
                                        <p:tgtEl>
                                          <p:spTgt spid="51"/>
                                        </p:tgtEl>
                                        <p:attrNameLst>
                                          <p:attrName>ppt_h</p:attrName>
                                        </p:attrNameLst>
                                      </p:cBhvr>
                                      <p:tavLst>
                                        <p:tav tm="0">
                                          <p:val>
                                            <p:fltVal val="0"/>
                                          </p:val>
                                        </p:tav>
                                        <p:tav tm="100000">
                                          <p:val>
                                            <p:strVal val="#ppt_h"/>
                                          </p:val>
                                        </p:tav>
                                      </p:tavLst>
                                    </p:anim>
                                    <p:animEffect transition="in" filter="fade">
                                      <p:cBhvr>
                                        <p:cTn id="196" dur="500"/>
                                        <p:tgtEl>
                                          <p:spTgt spid="51"/>
                                        </p:tgtEl>
                                      </p:cBhvr>
                                    </p:animEffect>
                                  </p:childTnLst>
                                </p:cTn>
                              </p:par>
                              <p:par>
                                <p:cTn id="197" presetID="53" presetClass="entr" presetSubtype="16" fill="hold" grpId="0" nodeType="withEffect">
                                  <p:stCondLst>
                                    <p:cond delay="500"/>
                                  </p:stCondLst>
                                  <p:childTnLst>
                                    <p:set>
                                      <p:cBhvr>
                                        <p:cTn id="198" dur="1" fill="hold">
                                          <p:stCondLst>
                                            <p:cond delay="0"/>
                                          </p:stCondLst>
                                        </p:cTn>
                                        <p:tgtEl>
                                          <p:spTgt spid="56"/>
                                        </p:tgtEl>
                                        <p:attrNameLst>
                                          <p:attrName>style.visibility</p:attrName>
                                        </p:attrNameLst>
                                      </p:cBhvr>
                                      <p:to>
                                        <p:strVal val="visible"/>
                                      </p:to>
                                    </p:set>
                                    <p:anim calcmode="lin" valueType="num">
                                      <p:cBhvr>
                                        <p:cTn id="199" dur="500" fill="hold"/>
                                        <p:tgtEl>
                                          <p:spTgt spid="56"/>
                                        </p:tgtEl>
                                        <p:attrNameLst>
                                          <p:attrName>ppt_w</p:attrName>
                                        </p:attrNameLst>
                                      </p:cBhvr>
                                      <p:tavLst>
                                        <p:tav tm="0">
                                          <p:val>
                                            <p:fltVal val="0"/>
                                          </p:val>
                                        </p:tav>
                                        <p:tav tm="100000">
                                          <p:val>
                                            <p:strVal val="#ppt_w"/>
                                          </p:val>
                                        </p:tav>
                                      </p:tavLst>
                                    </p:anim>
                                    <p:anim calcmode="lin" valueType="num">
                                      <p:cBhvr>
                                        <p:cTn id="200" dur="500" fill="hold"/>
                                        <p:tgtEl>
                                          <p:spTgt spid="56"/>
                                        </p:tgtEl>
                                        <p:attrNameLst>
                                          <p:attrName>ppt_h</p:attrName>
                                        </p:attrNameLst>
                                      </p:cBhvr>
                                      <p:tavLst>
                                        <p:tav tm="0">
                                          <p:val>
                                            <p:fltVal val="0"/>
                                          </p:val>
                                        </p:tav>
                                        <p:tav tm="100000">
                                          <p:val>
                                            <p:strVal val="#ppt_h"/>
                                          </p:val>
                                        </p:tav>
                                      </p:tavLst>
                                    </p:anim>
                                    <p:animEffect transition="in" filter="fade">
                                      <p:cBhvr>
                                        <p:cTn id="201" dur="500"/>
                                        <p:tgtEl>
                                          <p:spTgt spid="56"/>
                                        </p:tgtEl>
                                      </p:cBhvr>
                                    </p:animEffect>
                                  </p:childTnLst>
                                </p:cTn>
                              </p:par>
                              <p:par>
                                <p:cTn id="202" presetID="53" presetClass="entr" presetSubtype="16" fill="hold" grpId="0" nodeType="withEffect">
                                  <p:stCondLst>
                                    <p:cond delay="500"/>
                                  </p:stCondLst>
                                  <p:childTnLst>
                                    <p:set>
                                      <p:cBhvr>
                                        <p:cTn id="203" dur="1" fill="hold">
                                          <p:stCondLst>
                                            <p:cond delay="0"/>
                                          </p:stCondLst>
                                        </p:cTn>
                                        <p:tgtEl>
                                          <p:spTgt spid="52"/>
                                        </p:tgtEl>
                                        <p:attrNameLst>
                                          <p:attrName>style.visibility</p:attrName>
                                        </p:attrNameLst>
                                      </p:cBhvr>
                                      <p:to>
                                        <p:strVal val="visible"/>
                                      </p:to>
                                    </p:set>
                                    <p:anim calcmode="lin" valueType="num">
                                      <p:cBhvr>
                                        <p:cTn id="204" dur="500" fill="hold"/>
                                        <p:tgtEl>
                                          <p:spTgt spid="52"/>
                                        </p:tgtEl>
                                        <p:attrNameLst>
                                          <p:attrName>ppt_w</p:attrName>
                                        </p:attrNameLst>
                                      </p:cBhvr>
                                      <p:tavLst>
                                        <p:tav tm="0">
                                          <p:val>
                                            <p:fltVal val="0"/>
                                          </p:val>
                                        </p:tav>
                                        <p:tav tm="100000">
                                          <p:val>
                                            <p:strVal val="#ppt_w"/>
                                          </p:val>
                                        </p:tav>
                                      </p:tavLst>
                                    </p:anim>
                                    <p:anim calcmode="lin" valueType="num">
                                      <p:cBhvr>
                                        <p:cTn id="205" dur="500" fill="hold"/>
                                        <p:tgtEl>
                                          <p:spTgt spid="52"/>
                                        </p:tgtEl>
                                        <p:attrNameLst>
                                          <p:attrName>ppt_h</p:attrName>
                                        </p:attrNameLst>
                                      </p:cBhvr>
                                      <p:tavLst>
                                        <p:tav tm="0">
                                          <p:val>
                                            <p:fltVal val="0"/>
                                          </p:val>
                                        </p:tav>
                                        <p:tav tm="100000">
                                          <p:val>
                                            <p:strVal val="#ppt_h"/>
                                          </p:val>
                                        </p:tav>
                                      </p:tavLst>
                                    </p:anim>
                                    <p:animEffect transition="in" filter="fade">
                                      <p:cBhvr>
                                        <p:cTn id="206" dur="500"/>
                                        <p:tgtEl>
                                          <p:spTgt spid="52"/>
                                        </p:tgtEl>
                                      </p:cBhvr>
                                    </p:animEffect>
                                  </p:childTnLst>
                                </p:cTn>
                              </p:par>
                              <p:par>
                                <p:cTn id="207" presetID="53" presetClass="entr" presetSubtype="16" fill="hold" grpId="0" nodeType="withEffect">
                                  <p:stCondLst>
                                    <p:cond delay="500"/>
                                  </p:stCondLst>
                                  <p:childTnLst>
                                    <p:set>
                                      <p:cBhvr>
                                        <p:cTn id="208" dur="1" fill="hold">
                                          <p:stCondLst>
                                            <p:cond delay="0"/>
                                          </p:stCondLst>
                                        </p:cTn>
                                        <p:tgtEl>
                                          <p:spTgt spid="60"/>
                                        </p:tgtEl>
                                        <p:attrNameLst>
                                          <p:attrName>style.visibility</p:attrName>
                                        </p:attrNameLst>
                                      </p:cBhvr>
                                      <p:to>
                                        <p:strVal val="visible"/>
                                      </p:to>
                                    </p:set>
                                    <p:anim calcmode="lin" valueType="num">
                                      <p:cBhvr>
                                        <p:cTn id="209" dur="500" fill="hold"/>
                                        <p:tgtEl>
                                          <p:spTgt spid="60"/>
                                        </p:tgtEl>
                                        <p:attrNameLst>
                                          <p:attrName>ppt_w</p:attrName>
                                        </p:attrNameLst>
                                      </p:cBhvr>
                                      <p:tavLst>
                                        <p:tav tm="0">
                                          <p:val>
                                            <p:fltVal val="0"/>
                                          </p:val>
                                        </p:tav>
                                        <p:tav tm="100000">
                                          <p:val>
                                            <p:strVal val="#ppt_w"/>
                                          </p:val>
                                        </p:tav>
                                      </p:tavLst>
                                    </p:anim>
                                    <p:anim calcmode="lin" valueType="num">
                                      <p:cBhvr>
                                        <p:cTn id="210" dur="500" fill="hold"/>
                                        <p:tgtEl>
                                          <p:spTgt spid="60"/>
                                        </p:tgtEl>
                                        <p:attrNameLst>
                                          <p:attrName>ppt_h</p:attrName>
                                        </p:attrNameLst>
                                      </p:cBhvr>
                                      <p:tavLst>
                                        <p:tav tm="0">
                                          <p:val>
                                            <p:fltVal val="0"/>
                                          </p:val>
                                        </p:tav>
                                        <p:tav tm="100000">
                                          <p:val>
                                            <p:strVal val="#ppt_h"/>
                                          </p:val>
                                        </p:tav>
                                      </p:tavLst>
                                    </p:anim>
                                    <p:animEffect transition="in" filter="fade">
                                      <p:cBhvr>
                                        <p:cTn id="211" dur="500"/>
                                        <p:tgtEl>
                                          <p:spTgt spid="60"/>
                                        </p:tgtEl>
                                      </p:cBhvr>
                                    </p:animEffect>
                                  </p:childTnLst>
                                </p:cTn>
                              </p:par>
                              <p:par>
                                <p:cTn id="212" presetID="53" presetClass="entr" presetSubtype="16" fill="hold" grpId="0" nodeType="withEffect">
                                  <p:stCondLst>
                                    <p:cond delay="500"/>
                                  </p:stCondLst>
                                  <p:childTnLst>
                                    <p:set>
                                      <p:cBhvr>
                                        <p:cTn id="213" dur="1" fill="hold">
                                          <p:stCondLst>
                                            <p:cond delay="0"/>
                                          </p:stCondLst>
                                        </p:cTn>
                                        <p:tgtEl>
                                          <p:spTgt spid="57"/>
                                        </p:tgtEl>
                                        <p:attrNameLst>
                                          <p:attrName>style.visibility</p:attrName>
                                        </p:attrNameLst>
                                      </p:cBhvr>
                                      <p:to>
                                        <p:strVal val="visible"/>
                                      </p:to>
                                    </p:set>
                                    <p:anim calcmode="lin" valueType="num">
                                      <p:cBhvr>
                                        <p:cTn id="214" dur="500" fill="hold"/>
                                        <p:tgtEl>
                                          <p:spTgt spid="57"/>
                                        </p:tgtEl>
                                        <p:attrNameLst>
                                          <p:attrName>ppt_w</p:attrName>
                                        </p:attrNameLst>
                                      </p:cBhvr>
                                      <p:tavLst>
                                        <p:tav tm="0">
                                          <p:val>
                                            <p:fltVal val="0"/>
                                          </p:val>
                                        </p:tav>
                                        <p:tav tm="100000">
                                          <p:val>
                                            <p:strVal val="#ppt_w"/>
                                          </p:val>
                                        </p:tav>
                                      </p:tavLst>
                                    </p:anim>
                                    <p:anim calcmode="lin" valueType="num">
                                      <p:cBhvr>
                                        <p:cTn id="215" dur="500" fill="hold"/>
                                        <p:tgtEl>
                                          <p:spTgt spid="57"/>
                                        </p:tgtEl>
                                        <p:attrNameLst>
                                          <p:attrName>ppt_h</p:attrName>
                                        </p:attrNameLst>
                                      </p:cBhvr>
                                      <p:tavLst>
                                        <p:tav tm="0">
                                          <p:val>
                                            <p:fltVal val="0"/>
                                          </p:val>
                                        </p:tav>
                                        <p:tav tm="100000">
                                          <p:val>
                                            <p:strVal val="#ppt_h"/>
                                          </p:val>
                                        </p:tav>
                                      </p:tavLst>
                                    </p:anim>
                                    <p:animEffect transition="in" filter="fade">
                                      <p:cBhvr>
                                        <p:cTn id="216" dur="500"/>
                                        <p:tgtEl>
                                          <p:spTgt spid="57"/>
                                        </p:tgtEl>
                                      </p:cBhvr>
                                    </p:animEffect>
                                  </p:childTnLst>
                                </p:cTn>
                              </p:par>
                              <p:par>
                                <p:cTn id="217" presetID="53" presetClass="entr" presetSubtype="16" fill="hold" grpId="0" nodeType="withEffect">
                                  <p:stCondLst>
                                    <p:cond delay="500"/>
                                  </p:stCondLst>
                                  <p:childTnLst>
                                    <p:set>
                                      <p:cBhvr>
                                        <p:cTn id="218" dur="1" fill="hold">
                                          <p:stCondLst>
                                            <p:cond delay="0"/>
                                          </p:stCondLst>
                                        </p:cTn>
                                        <p:tgtEl>
                                          <p:spTgt spid="53"/>
                                        </p:tgtEl>
                                        <p:attrNameLst>
                                          <p:attrName>style.visibility</p:attrName>
                                        </p:attrNameLst>
                                      </p:cBhvr>
                                      <p:to>
                                        <p:strVal val="visible"/>
                                      </p:to>
                                    </p:set>
                                    <p:anim calcmode="lin" valueType="num">
                                      <p:cBhvr>
                                        <p:cTn id="219" dur="500" fill="hold"/>
                                        <p:tgtEl>
                                          <p:spTgt spid="53"/>
                                        </p:tgtEl>
                                        <p:attrNameLst>
                                          <p:attrName>ppt_w</p:attrName>
                                        </p:attrNameLst>
                                      </p:cBhvr>
                                      <p:tavLst>
                                        <p:tav tm="0">
                                          <p:val>
                                            <p:fltVal val="0"/>
                                          </p:val>
                                        </p:tav>
                                        <p:tav tm="100000">
                                          <p:val>
                                            <p:strVal val="#ppt_w"/>
                                          </p:val>
                                        </p:tav>
                                      </p:tavLst>
                                    </p:anim>
                                    <p:anim calcmode="lin" valueType="num">
                                      <p:cBhvr>
                                        <p:cTn id="220" dur="500" fill="hold"/>
                                        <p:tgtEl>
                                          <p:spTgt spid="53"/>
                                        </p:tgtEl>
                                        <p:attrNameLst>
                                          <p:attrName>ppt_h</p:attrName>
                                        </p:attrNameLst>
                                      </p:cBhvr>
                                      <p:tavLst>
                                        <p:tav tm="0">
                                          <p:val>
                                            <p:fltVal val="0"/>
                                          </p:val>
                                        </p:tav>
                                        <p:tav tm="100000">
                                          <p:val>
                                            <p:strVal val="#ppt_h"/>
                                          </p:val>
                                        </p:tav>
                                      </p:tavLst>
                                    </p:anim>
                                    <p:animEffect transition="in" filter="fade">
                                      <p:cBhvr>
                                        <p:cTn id="221" dur="500"/>
                                        <p:tgtEl>
                                          <p:spTgt spid="53"/>
                                        </p:tgtEl>
                                      </p:cBhvr>
                                    </p:animEffect>
                                  </p:childTnLst>
                                </p:cTn>
                              </p:par>
                              <p:par>
                                <p:cTn id="222" presetID="53" presetClass="entr" presetSubtype="16" fill="hold" grpId="0" nodeType="withEffect">
                                  <p:stCondLst>
                                    <p:cond delay="500"/>
                                  </p:stCondLst>
                                  <p:childTnLst>
                                    <p:set>
                                      <p:cBhvr>
                                        <p:cTn id="223" dur="1" fill="hold">
                                          <p:stCondLst>
                                            <p:cond delay="0"/>
                                          </p:stCondLst>
                                        </p:cTn>
                                        <p:tgtEl>
                                          <p:spTgt spid="54"/>
                                        </p:tgtEl>
                                        <p:attrNameLst>
                                          <p:attrName>style.visibility</p:attrName>
                                        </p:attrNameLst>
                                      </p:cBhvr>
                                      <p:to>
                                        <p:strVal val="visible"/>
                                      </p:to>
                                    </p:set>
                                    <p:anim calcmode="lin" valueType="num">
                                      <p:cBhvr>
                                        <p:cTn id="224" dur="500" fill="hold"/>
                                        <p:tgtEl>
                                          <p:spTgt spid="54"/>
                                        </p:tgtEl>
                                        <p:attrNameLst>
                                          <p:attrName>ppt_w</p:attrName>
                                        </p:attrNameLst>
                                      </p:cBhvr>
                                      <p:tavLst>
                                        <p:tav tm="0">
                                          <p:val>
                                            <p:fltVal val="0"/>
                                          </p:val>
                                        </p:tav>
                                        <p:tav tm="100000">
                                          <p:val>
                                            <p:strVal val="#ppt_w"/>
                                          </p:val>
                                        </p:tav>
                                      </p:tavLst>
                                    </p:anim>
                                    <p:anim calcmode="lin" valueType="num">
                                      <p:cBhvr>
                                        <p:cTn id="225" dur="500" fill="hold"/>
                                        <p:tgtEl>
                                          <p:spTgt spid="54"/>
                                        </p:tgtEl>
                                        <p:attrNameLst>
                                          <p:attrName>ppt_h</p:attrName>
                                        </p:attrNameLst>
                                      </p:cBhvr>
                                      <p:tavLst>
                                        <p:tav tm="0">
                                          <p:val>
                                            <p:fltVal val="0"/>
                                          </p:val>
                                        </p:tav>
                                        <p:tav tm="100000">
                                          <p:val>
                                            <p:strVal val="#ppt_h"/>
                                          </p:val>
                                        </p:tav>
                                      </p:tavLst>
                                    </p:anim>
                                    <p:animEffect transition="in" filter="fade">
                                      <p:cBhvr>
                                        <p:cTn id="226" dur="500"/>
                                        <p:tgtEl>
                                          <p:spTgt spid="54"/>
                                        </p:tgtEl>
                                      </p:cBhvr>
                                    </p:animEffect>
                                  </p:childTnLst>
                                </p:cTn>
                              </p:par>
                              <p:par>
                                <p:cTn id="227" presetID="53" presetClass="entr" presetSubtype="16" fill="hold" grpId="0" nodeType="withEffect">
                                  <p:stCondLst>
                                    <p:cond delay="500"/>
                                  </p:stCondLst>
                                  <p:childTnLst>
                                    <p:set>
                                      <p:cBhvr>
                                        <p:cTn id="228" dur="1" fill="hold">
                                          <p:stCondLst>
                                            <p:cond delay="0"/>
                                          </p:stCondLst>
                                        </p:cTn>
                                        <p:tgtEl>
                                          <p:spTgt spid="58"/>
                                        </p:tgtEl>
                                        <p:attrNameLst>
                                          <p:attrName>style.visibility</p:attrName>
                                        </p:attrNameLst>
                                      </p:cBhvr>
                                      <p:to>
                                        <p:strVal val="visible"/>
                                      </p:to>
                                    </p:set>
                                    <p:anim calcmode="lin" valueType="num">
                                      <p:cBhvr>
                                        <p:cTn id="229" dur="500" fill="hold"/>
                                        <p:tgtEl>
                                          <p:spTgt spid="58"/>
                                        </p:tgtEl>
                                        <p:attrNameLst>
                                          <p:attrName>ppt_w</p:attrName>
                                        </p:attrNameLst>
                                      </p:cBhvr>
                                      <p:tavLst>
                                        <p:tav tm="0">
                                          <p:val>
                                            <p:fltVal val="0"/>
                                          </p:val>
                                        </p:tav>
                                        <p:tav tm="100000">
                                          <p:val>
                                            <p:strVal val="#ppt_w"/>
                                          </p:val>
                                        </p:tav>
                                      </p:tavLst>
                                    </p:anim>
                                    <p:anim calcmode="lin" valueType="num">
                                      <p:cBhvr>
                                        <p:cTn id="230" dur="500" fill="hold"/>
                                        <p:tgtEl>
                                          <p:spTgt spid="58"/>
                                        </p:tgtEl>
                                        <p:attrNameLst>
                                          <p:attrName>ppt_h</p:attrName>
                                        </p:attrNameLst>
                                      </p:cBhvr>
                                      <p:tavLst>
                                        <p:tav tm="0">
                                          <p:val>
                                            <p:fltVal val="0"/>
                                          </p:val>
                                        </p:tav>
                                        <p:tav tm="100000">
                                          <p:val>
                                            <p:strVal val="#ppt_h"/>
                                          </p:val>
                                        </p:tav>
                                      </p:tavLst>
                                    </p:anim>
                                    <p:animEffect transition="in" filter="fade">
                                      <p:cBhvr>
                                        <p:cTn id="231" dur="500"/>
                                        <p:tgtEl>
                                          <p:spTgt spid="58"/>
                                        </p:tgtEl>
                                      </p:cBhvr>
                                    </p:animEffect>
                                  </p:childTnLst>
                                </p:cTn>
                              </p:par>
                              <p:par>
                                <p:cTn id="232" presetID="53" presetClass="entr" presetSubtype="16" fill="hold" nodeType="withEffect">
                                  <p:stCondLst>
                                    <p:cond delay="500"/>
                                  </p:stCondLst>
                                  <p:childTnLst>
                                    <p:set>
                                      <p:cBhvr>
                                        <p:cTn id="233" dur="1" fill="hold">
                                          <p:stCondLst>
                                            <p:cond delay="0"/>
                                          </p:stCondLst>
                                        </p:cTn>
                                        <p:tgtEl>
                                          <p:spTgt spid="34"/>
                                        </p:tgtEl>
                                        <p:attrNameLst>
                                          <p:attrName>style.visibility</p:attrName>
                                        </p:attrNameLst>
                                      </p:cBhvr>
                                      <p:to>
                                        <p:strVal val="visible"/>
                                      </p:to>
                                    </p:set>
                                    <p:anim calcmode="lin" valueType="num">
                                      <p:cBhvr>
                                        <p:cTn id="234" dur="500" fill="hold"/>
                                        <p:tgtEl>
                                          <p:spTgt spid="34"/>
                                        </p:tgtEl>
                                        <p:attrNameLst>
                                          <p:attrName>ppt_w</p:attrName>
                                        </p:attrNameLst>
                                      </p:cBhvr>
                                      <p:tavLst>
                                        <p:tav tm="0">
                                          <p:val>
                                            <p:fltVal val="0"/>
                                          </p:val>
                                        </p:tav>
                                        <p:tav tm="100000">
                                          <p:val>
                                            <p:strVal val="#ppt_w"/>
                                          </p:val>
                                        </p:tav>
                                      </p:tavLst>
                                    </p:anim>
                                    <p:anim calcmode="lin" valueType="num">
                                      <p:cBhvr>
                                        <p:cTn id="235" dur="500" fill="hold"/>
                                        <p:tgtEl>
                                          <p:spTgt spid="34"/>
                                        </p:tgtEl>
                                        <p:attrNameLst>
                                          <p:attrName>ppt_h</p:attrName>
                                        </p:attrNameLst>
                                      </p:cBhvr>
                                      <p:tavLst>
                                        <p:tav tm="0">
                                          <p:val>
                                            <p:fltVal val="0"/>
                                          </p:val>
                                        </p:tav>
                                        <p:tav tm="100000">
                                          <p:val>
                                            <p:strVal val="#ppt_h"/>
                                          </p:val>
                                        </p:tav>
                                      </p:tavLst>
                                    </p:anim>
                                    <p:animEffect transition="in" filter="fade">
                                      <p:cBhvr>
                                        <p:cTn id="236" dur="500"/>
                                        <p:tgtEl>
                                          <p:spTgt spid="34"/>
                                        </p:tgtEl>
                                      </p:cBhvr>
                                    </p:animEffect>
                                  </p:childTnLst>
                                </p:cTn>
                              </p:par>
                              <p:par>
                                <p:cTn id="237" presetID="53" presetClass="entr" presetSubtype="16" fill="hold" grpId="0" nodeType="withEffect">
                                  <p:stCondLst>
                                    <p:cond delay="500"/>
                                  </p:stCondLst>
                                  <p:childTnLst>
                                    <p:set>
                                      <p:cBhvr>
                                        <p:cTn id="238" dur="1" fill="hold">
                                          <p:stCondLst>
                                            <p:cond delay="0"/>
                                          </p:stCondLst>
                                        </p:cTn>
                                        <p:tgtEl>
                                          <p:spTgt spid="18"/>
                                        </p:tgtEl>
                                        <p:attrNameLst>
                                          <p:attrName>style.visibility</p:attrName>
                                        </p:attrNameLst>
                                      </p:cBhvr>
                                      <p:to>
                                        <p:strVal val="visible"/>
                                      </p:to>
                                    </p:set>
                                    <p:anim calcmode="lin" valueType="num">
                                      <p:cBhvr>
                                        <p:cTn id="239" dur="500" fill="hold"/>
                                        <p:tgtEl>
                                          <p:spTgt spid="18"/>
                                        </p:tgtEl>
                                        <p:attrNameLst>
                                          <p:attrName>ppt_w</p:attrName>
                                        </p:attrNameLst>
                                      </p:cBhvr>
                                      <p:tavLst>
                                        <p:tav tm="0">
                                          <p:val>
                                            <p:fltVal val="0"/>
                                          </p:val>
                                        </p:tav>
                                        <p:tav tm="100000">
                                          <p:val>
                                            <p:strVal val="#ppt_w"/>
                                          </p:val>
                                        </p:tav>
                                      </p:tavLst>
                                    </p:anim>
                                    <p:anim calcmode="lin" valueType="num">
                                      <p:cBhvr>
                                        <p:cTn id="240" dur="500" fill="hold"/>
                                        <p:tgtEl>
                                          <p:spTgt spid="18"/>
                                        </p:tgtEl>
                                        <p:attrNameLst>
                                          <p:attrName>ppt_h</p:attrName>
                                        </p:attrNameLst>
                                      </p:cBhvr>
                                      <p:tavLst>
                                        <p:tav tm="0">
                                          <p:val>
                                            <p:fltVal val="0"/>
                                          </p:val>
                                        </p:tav>
                                        <p:tav tm="100000">
                                          <p:val>
                                            <p:strVal val="#ppt_h"/>
                                          </p:val>
                                        </p:tav>
                                      </p:tavLst>
                                    </p:anim>
                                    <p:animEffect transition="in" filter="fade">
                                      <p:cBhvr>
                                        <p:cTn id="241" dur="500"/>
                                        <p:tgtEl>
                                          <p:spTgt spid="18"/>
                                        </p:tgtEl>
                                      </p:cBhvr>
                                    </p:animEffect>
                                  </p:childTnLst>
                                </p:cTn>
                              </p:par>
                              <p:par>
                                <p:cTn id="242" presetID="53" presetClass="entr" presetSubtype="16" fill="hold" grpId="0" nodeType="withEffect">
                                  <p:stCondLst>
                                    <p:cond delay="500"/>
                                  </p:stCondLst>
                                  <p:childTnLst>
                                    <p:set>
                                      <p:cBhvr>
                                        <p:cTn id="243" dur="1" fill="hold">
                                          <p:stCondLst>
                                            <p:cond delay="0"/>
                                          </p:stCondLst>
                                        </p:cTn>
                                        <p:tgtEl>
                                          <p:spTgt spid="9"/>
                                        </p:tgtEl>
                                        <p:attrNameLst>
                                          <p:attrName>style.visibility</p:attrName>
                                        </p:attrNameLst>
                                      </p:cBhvr>
                                      <p:to>
                                        <p:strVal val="visible"/>
                                      </p:to>
                                    </p:set>
                                    <p:anim calcmode="lin" valueType="num">
                                      <p:cBhvr>
                                        <p:cTn id="244" dur="500" fill="hold"/>
                                        <p:tgtEl>
                                          <p:spTgt spid="9"/>
                                        </p:tgtEl>
                                        <p:attrNameLst>
                                          <p:attrName>ppt_w</p:attrName>
                                        </p:attrNameLst>
                                      </p:cBhvr>
                                      <p:tavLst>
                                        <p:tav tm="0">
                                          <p:val>
                                            <p:fltVal val="0"/>
                                          </p:val>
                                        </p:tav>
                                        <p:tav tm="100000">
                                          <p:val>
                                            <p:strVal val="#ppt_w"/>
                                          </p:val>
                                        </p:tav>
                                      </p:tavLst>
                                    </p:anim>
                                    <p:anim calcmode="lin" valueType="num">
                                      <p:cBhvr>
                                        <p:cTn id="245" dur="500" fill="hold"/>
                                        <p:tgtEl>
                                          <p:spTgt spid="9"/>
                                        </p:tgtEl>
                                        <p:attrNameLst>
                                          <p:attrName>ppt_h</p:attrName>
                                        </p:attrNameLst>
                                      </p:cBhvr>
                                      <p:tavLst>
                                        <p:tav tm="0">
                                          <p:val>
                                            <p:fltVal val="0"/>
                                          </p:val>
                                        </p:tav>
                                        <p:tav tm="100000">
                                          <p:val>
                                            <p:strVal val="#ppt_h"/>
                                          </p:val>
                                        </p:tav>
                                      </p:tavLst>
                                    </p:anim>
                                    <p:animEffect transition="in" filter="fade">
                                      <p:cBhvr>
                                        <p:cTn id="246" dur="500"/>
                                        <p:tgtEl>
                                          <p:spTgt spid="9"/>
                                        </p:tgtEl>
                                      </p:cBhvr>
                                    </p:animEffect>
                                  </p:childTnLst>
                                </p:cTn>
                              </p:par>
                            </p:childTnLst>
                          </p:cTn>
                        </p:par>
                        <p:par>
                          <p:cTn id="247" fill="hold">
                            <p:stCondLst>
                              <p:cond delay="2250"/>
                            </p:stCondLst>
                            <p:childTnLst>
                              <p:par>
                                <p:cTn id="248" presetID="53" presetClass="entr" presetSubtype="16" fill="hold" grpId="0" nodeType="afterEffect">
                                  <p:stCondLst>
                                    <p:cond delay="0"/>
                                  </p:stCondLst>
                                  <p:childTnLst>
                                    <p:set>
                                      <p:cBhvr>
                                        <p:cTn id="249" dur="1" fill="hold">
                                          <p:stCondLst>
                                            <p:cond delay="0"/>
                                          </p:stCondLst>
                                        </p:cTn>
                                        <p:tgtEl>
                                          <p:spTgt spid="28"/>
                                        </p:tgtEl>
                                        <p:attrNameLst>
                                          <p:attrName>style.visibility</p:attrName>
                                        </p:attrNameLst>
                                      </p:cBhvr>
                                      <p:to>
                                        <p:strVal val="visible"/>
                                      </p:to>
                                    </p:set>
                                    <p:anim calcmode="lin" valueType="num">
                                      <p:cBhvr>
                                        <p:cTn id="250" dur="500" fill="hold"/>
                                        <p:tgtEl>
                                          <p:spTgt spid="28"/>
                                        </p:tgtEl>
                                        <p:attrNameLst>
                                          <p:attrName>ppt_w</p:attrName>
                                        </p:attrNameLst>
                                      </p:cBhvr>
                                      <p:tavLst>
                                        <p:tav tm="0">
                                          <p:val>
                                            <p:fltVal val="0"/>
                                          </p:val>
                                        </p:tav>
                                        <p:tav tm="100000">
                                          <p:val>
                                            <p:strVal val="#ppt_w"/>
                                          </p:val>
                                        </p:tav>
                                      </p:tavLst>
                                    </p:anim>
                                    <p:anim calcmode="lin" valueType="num">
                                      <p:cBhvr>
                                        <p:cTn id="251" dur="500" fill="hold"/>
                                        <p:tgtEl>
                                          <p:spTgt spid="28"/>
                                        </p:tgtEl>
                                        <p:attrNameLst>
                                          <p:attrName>ppt_h</p:attrName>
                                        </p:attrNameLst>
                                      </p:cBhvr>
                                      <p:tavLst>
                                        <p:tav tm="0">
                                          <p:val>
                                            <p:fltVal val="0"/>
                                          </p:val>
                                        </p:tav>
                                        <p:tav tm="100000">
                                          <p:val>
                                            <p:strVal val="#ppt_h"/>
                                          </p:val>
                                        </p:tav>
                                      </p:tavLst>
                                    </p:anim>
                                    <p:animEffect transition="in" filter="fade">
                                      <p:cBhvr>
                                        <p:cTn id="2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7" grpId="0"/>
      <p:bldP spid="18" grpId="0"/>
      <p:bldP spid="20" grpId="0" animBg="1"/>
      <p:bldP spid="21" grpId="0" animBg="1"/>
      <p:bldP spid="23" grpId="0"/>
      <p:bldP spid="24" grpId="0"/>
      <p:bldP spid="25" grpId="0"/>
      <p:bldP spid="35" grpId="0" animBg="1"/>
      <p:bldP spid="36" grpId="0" animBg="1"/>
      <p:bldP spid="37" grpId="0" animBg="1"/>
      <p:bldP spid="38" grpId="0" animBg="1"/>
      <p:bldP spid="3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animBg="1"/>
      <p:bldP spid="62" grpId="0" animBg="1"/>
      <p:bldP spid="63" grpId="0"/>
      <p:bldP spid="65" grpId="0" animBg="1"/>
      <p:bldP spid="6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107504" y="995212"/>
            <a:ext cx="3528392" cy="3821332"/>
          </a:xfrm>
        </p:spPr>
        <p:txBody>
          <a:bodyPr>
            <a:noAutofit/>
          </a:bodyPr>
          <a:lstStyle/>
          <a:p>
            <a:pPr>
              <a:lnSpc>
                <a:spcPct val="150000"/>
              </a:lnSpc>
              <a:defRPr/>
            </a:pPr>
            <a:r>
              <a:rPr lang="en-US" sz="2400" dirty="0" smtClean="0">
                <a:latin typeface="+mn-lt"/>
              </a:rPr>
              <a:t>In order to generate a forecast from a </a:t>
            </a:r>
            <a:r>
              <a:rPr lang="en-US" sz="2400" dirty="0" smtClean="0">
                <a:solidFill>
                  <a:srgbClr val="C00000"/>
                </a:solidFill>
                <a:latin typeface="+mn-lt"/>
              </a:rPr>
              <a:t>time series</a:t>
            </a:r>
            <a:r>
              <a:rPr lang="en-US" sz="2400" dirty="0" smtClean="0">
                <a:latin typeface="+mn-lt"/>
              </a:rPr>
              <a:t>, a mathematical equation is to be found to replicate the historical actual data with </a:t>
            </a:r>
            <a:r>
              <a:rPr lang="en-US" sz="2400" dirty="0" smtClean="0">
                <a:solidFill>
                  <a:schemeClr val="accent6">
                    <a:lumMod val="50000"/>
                  </a:schemeClr>
                </a:solidFill>
                <a:latin typeface="+mn-lt"/>
              </a:rPr>
              <a:t>modelled data</a:t>
            </a:r>
            <a:r>
              <a:rPr lang="en-US" sz="2400" dirty="0" smtClean="0">
                <a:latin typeface="+mn-lt"/>
              </a:rPr>
              <a:t>.</a:t>
            </a:r>
          </a:p>
        </p:txBody>
      </p:sp>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Basic Principle</a:t>
            </a:r>
          </a:p>
        </p:txBody>
      </p:sp>
      <p:graphicFrame>
        <p:nvGraphicFramePr>
          <p:cNvPr id="5" name="Chart 4"/>
          <p:cNvGraphicFramePr/>
          <p:nvPr>
            <p:extLst>
              <p:ext uri="{D42A27DB-BD31-4B8C-83A1-F6EECF244321}">
                <p14:modId xmlns:p14="http://schemas.microsoft.com/office/powerpoint/2010/main" val="904990393"/>
              </p:ext>
            </p:extLst>
          </p:nvPr>
        </p:nvGraphicFramePr>
        <p:xfrm>
          <a:off x="4355976" y="1203598"/>
          <a:ext cx="4580141" cy="336334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2" name="Rectangle 1"/>
              <p:cNvSpPr/>
              <p:nvPr/>
            </p:nvSpPr>
            <p:spPr>
              <a:xfrm rot="16200000">
                <a:off x="2498641" y="2571750"/>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400" i="1" smtClean="0">
                        <a:solidFill>
                          <a:srgbClr val="C00000"/>
                        </a:solidFill>
                        <a:latin typeface="Cambria Math"/>
                      </a:rPr>
                      <m:t>𝑌</m:t>
                    </m:r>
                  </m:oMath>
                </a14:m>
                <a:r>
                  <a:rPr lang="en-US" sz="1400" dirty="0" smtClean="0">
                    <a:solidFill>
                      <a:srgbClr val="C00000"/>
                    </a:solidFill>
                  </a:rPr>
                  <a:t> = actual value  </a:t>
                </a:r>
                <a:r>
                  <a:rPr lang="en-US" sz="1400" dirty="0" smtClean="0">
                    <a:solidFill>
                      <a:schemeClr val="tx2"/>
                    </a:solidFill>
                  </a:rPr>
                  <a:t>or  </a:t>
                </a:r>
                <a14:m>
                  <m:oMath xmlns:m="http://schemas.openxmlformats.org/officeDocument/2006/math">
                    <m:acc>
                      <m:accPr>
                        <m:chr m:val="̂"/>
                        <m:ctrlPr>
                          <a:rPr lang="en-US" sz="1400" i="1" smtClean="0">
                            <a:solidFill>
                              <a:schemeClr val="accent6">
                                <a:lumMod val="50000"/>
                              </a:schemeClr>
                            </a:solidFill>
                            <a:latin typeface="Cambria Math"/>
                          </a:rPr>
                        </m:ctrlPr>
                      </m:accPr>
                      <m:e>
                        <m:r>
                          <a:rPr lang="en-US" sz="1400" b="0" i="1" smtClean="0">
                            <a:solidFill>
                              <a:schemeClr val="accent6">
                                <a:lumMod val="50000"/>
                              </a:schemeClr>
                            </a:solidFill>
                            <a:latin typeface="Cambria Math"/>
                          </a:rPr>
                          <m:t>𝑌</m:t>
                        </m:r>
                      </m:e>
                    </m:acc>
                    <m:r>
                      <a:rPr lang="en-US" sz="1400" b="0" i="1" smtClean="0">
                        <a:solidFill>
                          <a:schemeClr val="accent6">
                            <a:lumMod val="50000"/>
                          </a:schemeClr>
                        </a:solidFill>
                        <a:latin typeface="Cambria Math"/>
                      </a:rPr>
                      <m:t>= </m:t>
                    </m:r>
                  </m:oMath>
                </a14:m>
                <a:r>
                  <a:rPr lang="en-US" sz="1400" dirty="0" smtClean="0">
                    <a:solidFill>
                      <a:schemeClr val="accent6">
                        <a:lumMod val="50000"/>
                      </a:schemeClr>
                    </a:solidFill>
                  </a:rPr>
                  <a:t>modelled value</a:t>
                </a:r>
                <a:endParaRPr lang="en-CA" sz="1400" dirty="0">
                  <a:solidFill>
                    <a:schemeClr val="accent6">
                      <a:lumMod val="50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rot="16200000">
                <a:off x="2498641" y="2571750"/>
                <a:ext cx="3384376" cy="360040"/>
              </a:xfrm>
              <a:prstGeom prst="rect">
                <a:avLst/>
              </a:prstGeom>
              <a:blipFill rotWithShape="1">
                <a:blip r:embed="rId3"/>
                <a:stretch>
                  <a:fillRect r="-11864"/>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070296" y="4456504"/>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rPr>
                        <m:t>𝑡</m:t>
                      </m:r>
                      <m:r>
                        <a:rPr lang="en-US" sz="1400" b="0" i="1" smtClean="0">
                          <a:solidFill>
                            <a:schemeClr val="tx2"/>
                          </a:solidFill>
                          <a:latin typeface="Cambria Math"/>
                        </a:rPr>
                        <m:t>𝑖𝑚𝑒</m:t>
                      </m:r>
                    </m:oMath>
                  </m:oMathPara>
                </a14:m>
                <a:endParaRPr lang="en-CA" sz="1400" dirty="0">
                  <a:solidFill>
                    <a:schemeClr val="tx2"/>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070296" y="4456504"/>
                <a:ext cx="3384376" cy="360040"/>
              </a:xfrm>
              <a:prstGeom prst="rect">
                <a:avLst/>
              </a:prstGeom>
              <a:blipFill rotWithShape="1">
                <a:blip r:embed="rId4"/>
                <a:stretch>
                  <a:fillRect/>
                </a:stretch>
              </a:blipFill>
              <a:ln>
                <a:noFill/>
              </a:ln>
            </p:spPr>
            <p:txBody>
              <a:bodyPr/>
              <a:lstStyle/>
              <a:p>
                <a:r>
                  <a:rPr lang="en-CA">
                    <a:noFill/>
                  </a:rPr>
                  <a:t> </a:t>
                </a:r>
              </a:p>
            </p:txBody>
          </p:sp>
        </mc:Fallback>
      </mc:AlternateContent>
      <p:sp>
        <p:nvSpPr>
          <p:cNvPr id="3" name="Oval 2"/>
          <p:cNvSpPr/>
          <p:nvPr/>
        </p:nvSpPr>
        <p:spPr>
          <a:xfrm>
            <a:off x="7952516" y="1621180"/>
            <a:ext cx="216024" cy="14401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rot="5400000">
            <a:off x="7863456" y="1860564"/>
            <a:ext cx="394144" cy="302498"/>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3"/>
          <p:cNvSpPr txBox="1">
            <a:spLocks noChangeArrowheads="1"/>
          </p:cNvSpPr>
          <p:nvPr/>
        </p:nvSpPr>
        <p:spPr>
          <a:xfrm>
            <a:off x="7740352" y="2219917"/>
            <a:ext cx="1403648" cy="515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smtClean="0">
                <a:solidFill>
                  <a:srgbClr val="C00000"/>
                </a:solidFill>
                <a:latin typeface="+mn-lt"/>
              </a:rPr>
              <a:t>Actual Observations</a:t>
            </a:r>
          </a:p>
        </p:txBody>
      </p:sp>
      <p:sp>
        <p:nvSpPr>
          <p:cNvPr id="10" name="Right Arrow 9"/>
          <p:cNvSpPr/>
          <p:nvPr/>
        </p:nvSpPr>
        <p:spPr>
          <a:xfrm rot="13673713">
            <a:off x="7118465" y="1871596"/>
            <a:ext cx="394144" cy="302498"/>
          </a:xfrm>
          <a:prstGeom prst="rightArrow">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3"/>
          <p:cNvSpPr txBox="1">
            <a:spLocks noChangeArrowheads="1"/>
          </p:cNvSpPr>
          <p:nvPr/>
        </p:nvSpPr>
        <p:spPr>
          <a:xfrm>
            <a:off x="6525968" y="1363331"/>
            <a:ext cx="1403648" cy="515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smtClean="0">
                <a:solidFill>
                  <a:schemeClr val="accent6">
                    <a:lumMod val="50000"/>
                  </a:schemeClr>
                </a:solidFill>
                <a:latin typeface="+mn-lt"/>
              </a:rPr>
              <a:t>Modelled values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484" y="2859782"/>
            <a:ext cx="1862195" cy="129614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a:xfrm>
            <a:off x="7617381" y="3124572"/>
            <a:ext cx="0" cy="252000"/>
          </a:xfrm>
          <a:prstGeom prst="straightConnector1">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3"/>
          <p:cNvSpPr txBox="1">
            <a:spLocks noChangeArrowheads="1"/>
          </p:cNvSpPr>
          <p:nvPr/>
        </p:nvSpPr>
        <p:spPr>
          <a:xfrm>
            <a:off x="7693581" y="3118723"/>
            <a:ext cx="1403648" cy="515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b="1" dirty="0" smtClean="0">
                <a:solidFill>
                  <a:srgbClr val="00B0F0"/>
                </a:solidFill>
                <a:latin typeface="+mn-lt"/>
              </a:rPr>
              <a:t>Difference actual vs. modelled data</a:t>
            </a:r>
            <a:endParaRPr lang="en-US" sz="1600" b="1" baseline="-25000" dirty="0" smtClean="0">
              <a:solidFill>
                <a:srgbClr val="00B0F0"/>
              </a:solidFill>
              <a:latin typeface="+mn-lt"/>
            </a:endParaRPr>
          </a:p>
        </p:txBody>
      </p:sp>
    </p:spTree>
    <p:extLst>
      <p:ext uri="{BB962C8B-B14F-4D97-AF65-F5344CB8AC3E}">
        <p14:creationId xmlns:p14="http://schemas.microsoft.com/office/powerpoint/2010/main" val="289287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6739">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3074"/>
                                        </p:tgtEl>
                                        <p:attrNameLst>
                                          <p:attrName>style.visibility</p:attrName>
                                        </p:attrNameLst>
                                      </p:cBhvr>
                                      <p:to>
                                        <p:strVal val="visible"/>
                                      </p:to>
                                    </p:set>
                                    <p:anim calcmode="lin" valueType="num">
                                      <p:cBhvr>
                                        <p:cTn id="59" dur="500" fill="hold"/>
                                        <p:tgtEl>
                                          <p:spTgt spid="3074"/>
                                        </p:tgtEl>
                                        <p:attrNameLst>
                                          <p:attrName>ppt_w</p:attrName>
                                        </p:attrNameLst>
                                      </p:cBhvr>
                                      <p:tavLst>
                                        <p:tav tm="0">
                                          <p:val>
                                            <p:fltVal val="0"/>
                                          </p:val>
                                        </p:tav>
                                        <p:tav tm="100000">
                                          <p:val>
                                            <p:strVal val="#ppt_w"/>
                                          </p:val>
                                        </p:tav>
                                      </p:tavLst>
                                    </p:anim>
                                    <p:anim calcmode="lin" valueType="num">
                                      <p:cBhvr>
                                        <p:cTn id="60" dur="500" fill="hold"/>
                                        <p:tgtEl>
                                          <p:spTgt spid="3074"/>
                                        </p:tgtEl>
                                        <p:attrNameLst>
                                          <p:attrName>ppt_h</p:attrName>
                                        </p:attrNameLst>
                                      </p:cBhvr>
                                      <p:tavLst>
                                        <p:tav tm="0">
                                          <p:val>
                                            <p:fltVal val="0"/>
                                          </p:val>
                                        </p:tav>
                                        <p:tav tm="100000">
                                          <p:val>
                                            <p:strVal val="#ppt_h"/>
                                          </p:val>
                                        </p:tav>
                                      </p:tavLst>
                                    </p:anim>
                                    <p:animEffect transition="in" filter="fade">
                                      <p:cBhvr>
                                        <p:cTn id="61" dur="500"/>
                                        <p:tgtEl>
                                          <p:spTgt spid="3074"/>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Graphic spid="5" grpId="0">
        <p:bldAsOne/>
      </p:bldGraphic>
      <p:bldP spid="2" grpId="0"/>
      <p:bldP spid="6" grpId="0"/>
      <p:bldP spid="3" grpId="0" animBg="1"/>
      <p:bldP spid="7" grpId="0" animBg="1"/>
      <p:bldP spid="9" grpId="0"/>
      <p:bldP spid="10" grpId="0" animBg="1"/>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
        <p:nvSpPr>
          <p:cNvPr id="8" name="Rectangle 2"/>
          <p:cNvSpPr>
            <a:spLocks noChangeArrowheads="1"/>
          </p:cNvSpPr>
          <p:nvPr/>
        </p:nvSpPr>
        <p:spPr bwMode="auto">
          <a:xfrm>
            <a:off x="31651" y="987574"/>
            <a:ext cx="385941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lgn="ctr" eaLnBrk="1" hangingPunct="1">
              <a:spcBef>
                <a:spcPct val="0"/>
              </a:spcBef>
              <a:buFontTx/>
              <a:buNone/>
            </a:pPr>
            <a:r>
              <a:rPr lang="en-GB" altLang="en-US" sz="1800" dirty="0" smtClean="0"/>
              <a:t>Error</a:t>
            </a:r>
            <a:endParaRPr lang="en-GB" altLang="en-US" sz="1800" dirty="0"/>
          </a:p>
          <a:p>
            <a:pPr eaLnBrk="1" hangingPunct="1">
              <a:spcBef>
                <a:spcPct val="0"/>
              </a:spcBef>
              <a:buFontTx/>
              <a:buNone/>
            </a:pPr>
            <a:endParaRPr lang="en-GB" altLang="en-US" sz="1800" dirty="0"/>
          </a:p>
          <a:p>
            <a:pPr eaLnBrk="1" hangingPunct="1">
              <a:spcBef>
                <a:spcPct val="0"/>
              </a:spcBef>
              <a:buFontTx/>
              <a:buNone/>
            </a:pPr>
            <a:r>
              <a:rPr lang="en-GB" altLang="en-US" sz="1800" dirty="0"/>
              <a:t>The validity of a forecasting method would depend on how accurately predictions can be made using that method.  One approach to estimating accuracy is to compare the difference between an actual observed value and its </a:t>
            </a:r>
            <a:r>
              <a:rPr lang="en-GB" altLang="en-US" sz="1800" dirty="0" smtClean="0"/>
              <a:t>modelled value</a:t>
            </a:r>
            <a:r>
              <a:rPr lang="en-GB" altLang="en-US" sz="1800" dirty="0"/>
              <a:t>.</a:t>
            </a:r>
          </a:p>
          <a:p>
            <a:pPr eaLnBrk="1" hangingPunct="1">
              <a:spcBef>
                <a:spcPct val="0"/>
              </a:spcBef>
              <a:buFontTx/>
              <a:buNone/>
            </a:pPr>
            <a:endParaRPr lang="en-GB" altLang="en-US" sz="1800" dirty="0"/>
          </a:p>
        </p:txBody>
      </p:sp>
      <p:graphicFrame>
        <p:nvGraphicFramePr>
          <p:cNvPr id="9" name="Object 3"/>
          <p:cNvGraphicFramePr>
            <a:graphicFrameLocks noChangeAspect="1"/>
          </p:cNvGraphicFramePr>
          <p:nvPr>
            <p:extLst>
              <p:ext uri="{D42A27DB-BD31-4B8C-83A1-F6EECF244321}">
                <p14:modId xmlns:p14="http://schemas.microsoft.com/office/powerpoint/2010/main" val="3116009950"/>
              </p:ext>
            </p:extLst>
          </p:nvPr>
        </p:nvGraphicFramePr>
        <p:xfrm>
          <a:off x="5004048" y="1203598"/>
          <a:ext cx="2360612" cy="741363"/>
        </p:xfrm>
        <a:graphic>
          <a:graphicData uri="http://schemas.openxmlformats.org/presentationml/2006/ole">
            <mc:AlternateContent xmlns:mc="http://schemas.openxmlformats.org/markup-compatibility/2006">
              <mc:Choice xmlns:v="urn:schemas-microsoft-com:vml" Requires="v">
                <p:oleObj spid="_x0000_s1044" name="Equation" r:id="rId3" imgW="812447" imgH="253890" progId="Equation.3">
                  <p:embed/>
                </p:oleObj>
              </mc:Choice>
              <mc:Fallback>
                <p:oleObj name="Equation" r:id="rId3" imgW="812447"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203598"/>
                        <a:ext cx="236061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4"/>
          <p:cNvSpPr>
            <a:spLocks noChangeArrowheads="1"/>
          </p:cNvSpPr>
          <p:nvPr/>
        </p:nvSpPr>
        <p:spPr bwMode="auto">
          <a:xfrm>
            <a:off x="4309467" y="2427734"/>
            <a:ext cx="5254476"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GB" altLang="en-US" sz="1400" dirty="0">
                <a:solidFill>
                  <a:schemeClr val="accent6">
                    <a:lumMod val="50000"/>
                  </a:schemeClr>
                </a:solidFill>
                <a:latin typeface="Calibri" pitchFamily="34" charset="0"/>
              </a:rPr>
              <a:t>        </a:t>
            </a:r>
            <a:r>
              <a:rPr lang="en-GB" altLang="en-US" sz="1800" dirty="0">
                <a:solidFill>
                  <a:schemeClr val="accent6">
                    <a:lumMod val="50000"/>
                  </a:schemeClr>
                </a:solidFill>
              </a:rPr>
              <a:t>Where</a:t>
            </a:r>
          </a:p>
          <a:p>
            <a:pPr eaLnBrk="1" hangingPunct="1">
              <a:spcBef>
                <a:spcPct val="0"/>
              </a:spcBef>
              <a:buFontTx/>
              <a:buNone/>
            </a:pPr>
            <a:endParaRPr lang="en-GB" altLang="en-US" sz="1400" dirty="0">
              <a:solidFill>
                <a:schemeClr val="accent6">
                  <a:lumMod val="50000"/>
                </a:schemeClr>
              </a:solidFill>
              <a:latin typeface="Calibri" pitchFamily="34" charset="0"/>
            </a:endParaRPr>
          </a:p>
          <a:p>
            <a:pPr eaLnBrk="1" hangingPunct="1">
              <a:spcBef>
                <a:spcPct val="0"/>
              </a:spcBef>
              <a:buFontTx/>
              <a:buNone/>
            </a:pPr>
            <a:r>
              <a:rPr lang="en-GB" altLang="en-US" sz="1400" dirty="0">
                <a:solidFill>
                  <a:schemeClr val="accent6">
                    <a:lumMod val="50000"/>
                  </a:schemeClr>
                </a:solidFill>
                <a:latin typeface="Calibri" pitchFamily="34" charset="0"/>
              </a:rPr>
              <a:t>              </a:t>
            </a:r>
            <a:r>
              <a:rPr lang="en-GB" altLang="en-US" sz="1800" dirty="0">
                <a:solidFill>
                  <a:schemeClr val="accent6">
                    <a:lumMod val="50000"/>
                  </a:schemeClr>
                </a:solidFill>
              </a:rPr>
              <a:t>= the </a:t>
            </a:r>
            <a:r>
              <a:rPr lang="en-GB" altLang="en-US" sz="1800" dirty="0" smtClean="0">
                <a:solidFill>
                  <a:schemeClr val="accent6">
                    <a:lumMod val="50000"/>
                  </a:schemeClr>
                </a:solidFill>
              </a:rPr>
              <a:t>error </a:t>
            </a:r>
            <a:r>
              <a:rPr lang="en-GB" altLang="en-US" sz="1800" dirty="0">
                <a:solidFill>
                  <a:schemeClr val="accent6">
                    <a:lumMod val="50000"/>
                  </a:schemeClr>
                </a:solidFill>
              </a:rPr>
              <a:t>in time period t</a:t>
            </a:r>
          </a:p>
          <a:p>
            <a:pPr eaLnBrk="1" hangingPunct="1">
              <a:spcBef>
                <a:spcPct val="0"/>
              </a:spcBef>
              <a:buFontTx/>
              <a:buNone/>
            </a:pPr>
            <a:r>
              <a:rPr lang="en-GB" altLang="en-US" sz="1800" dirty="0">
                <a:solidFill>
                  <a:schemeClr val="accent6">
                    <a:lumMod val="50000"/>
                  </a:schemeClr>
                </a:solidFill>
              </a:rPr>
              <a:t>         = the actual value in time period t</a:t>
            </a:r>
          </a:p>
          <a:p>
            <a:pPr eaLnBrk="1" hangingPunct="1">
              <a:spcBef>
                <a:spcPct val="0"/>
              </a:spcBef>
              <a:buFontTx/>
              <a:buNone/>
            </a:pPr>
            <a:r>
              <a:rPr lang="en-GB" altLang="en-US" sz="1800" dirty="0">
                <a:solidFill>
                  <a:schemeClr val="accent6">
                    <a:lumMod val="50000"/>
                  </a:schemeClr>
                </a:solidFill>
              </a:rPr>
              <a:t>         = the </a:t>
            </a:r>
            <a:r>
              <a:rPr lang="en-GB" altLang="en-US" sz="1800" dirty="0" smtClean="0">
                <a:solidFill>
                  <a:schemeClr val="accent6">
                    <a:lumMod val="50000"/>
                  </a:schemeClr>
                </a:solidFill>
              </a:rPr>
              <a:t>modelled value </a:t>
            </a:r>
            <a:r>
              <a:rPr lang="en-GB" altLang="en-US" sz="1800" dirty="0">
                <a:solidFill>
                  <a:schemeClr val="accent6">
                    <a:lumMod val="50000"/>
                  </a:schemeClr>
                </a:solidFill>
              </a:rPr>
              <a:t>for time period t</a:t>
            </a:r>
          </a:p>
        </p:txBody>
      </p:sp>
    </p:spTree>
    <p:extLst>
      <p:ext uri="{BB962C8B-B14F-4D97-AF65-F5344CB8AC3E}">
        <p14:creationId xmlns:p14="http://schemas.microsoft.com/office/powerpoint/2010/main" val="1369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graphicFrame>
        <p:nvGraphicFramePr>
          <p:cNvPr id="2" name="Object 1"/>
          <p:cNvGraphicFramePr>
            <a:graphicFrameLocks noChangeAspect="1"/>
          </p:cNvGraphicFramePr>
          <p:nvPr>
            <p:extLst>
              <p:ext uri="{D42A27DB-BD31-4B8C-83A1-F6EECF244321}">
                <p14:modId xmlns:p14="http://schemas.microsoft.com/office/powerpoint/2010/main" val="1633886593"/>
              </p:ext>
            </p:extLst>
          </p:nvPr>
        </p:nvGraphicFramePr>
        <p:xfrm>
          <a:off x="1840173" y="2211710"/>
          <a:ext cx="4549775" cy="1098550"/>
        </p:xfrm>
        <a:graphic>
          <a:graphicData uri="http://schemas.openxmlformats.org/presentationml/2006/ole">
            <mc:AlternateContent xmlns:mc="http://schemas.openxmlformats.org/markup-compatibility/2006">
              <mc:Choice xmlns:v="urn:schemas-microsoft-com:vml" Requires="v">
                <p:oleObj spid="_x0000_s5136" name="Equation" r:id="rId3" imgW="1790700" imgH="431800" progId="">
                  <p:embed/>
                </p:oleObj>
              </mc:Choice>
              <mc:Fallback>
                <p:oleObj name="Equation" r:id="rId3" imgW="1790700" imgH="431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173" y="2211710"/>
                        <a:ext cx="4549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0" y="987574"/>
            <a:ext cx="4572000" cy="923330"/>
          </a:xfrm>
          <a:prstGeom prst="rect">
            <a:avLst/>
          </a:prstGeom>
        </p:spPr>
        <p:txBody>
          <a:bodyPr>
            <a:spAutoFit/>
          </a:bodyPr>
          <a:lstStyle/>
          <a:p>
            <a:r>
              <a:rPr lang="en-US" b="1" u="sng" dirty="0"/>
              <a:t>Sample (Arithmetic) Mean</a:t>
            </a:r>
          </a:p>
          <a:p>
            <a:endParaRPr lang="en-US" dirty="0"/>
          </a:p>
          <a:p>
            <a:r>
              <a:rPr lang="en-US" dirty="0" smtClean="0"/>
              <a:t>Given </a:t>
            </a:r>
            <a:r>
              <a:rPr lang="en-US" dirty="0"/>
              <a:t>a set of n values , the arithmetic mean is</a:t>
            </a:r>
          </a:p>
        </p:txBody>
      </p:sp>
      <p:sp>
        <p:nvSpPr>
          <p:cNvPr id="5" name="Rectangle 4"/>
          <p:cNvSpPr/>
          <p:nvPr/>
        </p:nvSpPr>
        <p:spPr>
          <a:xfrm>
            <a:off x="575556" y="3723878"/>
            <a:ext cx="7992888" cy="369332"/>
          </a:xfrm>
          <a:prstGeom prst="rect">
            <a:avLst/>
          </a:prstGeom>
        </p:spPr>
        <p:txBody>
          <a:bodyPr wrap="square">
            <a:spAutoFit/>
          </a:bodyPr>
          <a:lstStyle/>
          <a:p>
            <a:r>
              <a:rPr lang="en-US" dirty="0"/>
              <a:t>That is, the sum of the observations is divided by the number of values included. </a:t>
            </a:r>
          </a:p>
        </p:txBody>
      </p:sp>
    </p:spTree>
    <p:extLst>
      <p:ext uri="{BB962C8B-B14F-4D97-AF65-F5344CB8AC3E}">
        <p14:creationId xmlns:p14="http://schemas.microsoft.com/office/powerpoint/2010/main" val="41391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Median Calculation</a:t>
            </a:r>
          </a:p>
        </p:txBody>
      </p:sp>
      <p:sp>
        <p:nvSpPr>
          <p:cNvPr id="6" name="Rectangle 4"/>
          <p:cNvSpPr>
            <a:spLocks noChangeArrowheads="1"/>
          </p:cNvSpPr>
          <p:nvPr/>
        </p:nvSpPr>
        <p:spPr bwMode="auto">
          <a:xfrm>
            <a:off x="171017" y="1487986"/>
            <a:ext cx="7991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1pPr>
            <a:lvl2pPr marL="742950" indent="-28575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2pPr>
            <a:lvl3pPr marL="1143000" indent="-22860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3pPr>
            <a:lvl4pPr marL="1600200" indent="-22860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4pPr>
            <a:lvl5pPr marL="2057400" indent="-22860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9pPr>
          </a:lstStyle>
          <a:p>
            <a:pPr eaLnBrk="1" hangingPunct="1">
              <a:spcBef>
                <a:spcPct val="0"/>
              </a:spcBef>
              <a:buClr>
                <a:srgbClr val="8E0D30"/>
              </a:buClr>
              <a:buFontTx/>
              <a:buNone/>
            </a:pPr>
            <a:r>
              <a:rPr lang="en-US" altLang="en-US" sz="1800" dirty="0">
                <a:latin typeface="Calibri" pitchFamily="34" charset="0"/>
              </a:rPr>
              <a:t>Raw Data:	24.1	22.6	21.5	23.7	22.6</a:t>
            </a:r>
          </a:p>
          <a:p>
            <a:pPr eaLnBrk="1" hangingPunct="1">
              <a:spcBef>
                <a:spcPct val="0"/>
              </a:spcBef>
              <a:buClr>
                <a:srgbClr val="8E0D30"/>
              </a:buClr>
              <a:buFontTx/>
              <a:buNone/>
            </a:pPr>
            <a:r>
              <a:rPr lang="en-US" altLang="en-US" sz="1800" dirty="0">
                <a:latin typeface="Calibri" pitchFamily="34" charset="0"/>
              </a:rPr>
              <a:t>Ordered:	21.5	22.6	</a:t>
            </a:r>
            <a:r>
              <a:rPr lang="en-US" altLang="en-US" sz="1800" b="1" dirty="0">
                <a:solidFill>
                  <a:srgbClr val="800080"/>
                </a:solidFill>
                <a:latin typeface="Calibri" pitchFamily="34" charset="0"/>
              </a:rPr>
              <a:t>22.6</a:t>
            </a:r>
            <a:r>
              <a:rPr lang="en-US" altLang="en-US" sz="1800" dirty="0">
                <a:latin typeface="Calibri" pitchFamily="34" charset="0"/>
              </a:rPr>
              <a:t>	23.7	24.1</a:t>
            </a:r>
          </a:p>
          <a:p>
            <a:pPr eaLnBrk="1" hangingPunct="1">
              <a:spcBef>
                <a:spcPct val="0"/>
              </a:spcBef>
              <a:buClr>
                <a:srgbClr val="8E0D30"/>
              </a:buClr>
              <a:buFontTx/>
              <a:buNone/>
            </a:pPr>
            <a:r>
              <a:rPr lang="en-US" altLang="en-US" sz="1800" dirty="0">
                <a:latin typeface="Calibri" pitchFamily="34" charset="0"/>
              </a:rPr>
              <a:t>Position:	1	2	</a:t>
            </a:r>
            <a:r>
              <a:rPr lang="en-US" altLang="en-US" sz="1800" b="1" dirty="0">
                <a:solidFill>
                  <a:srgbClr val="800080"/>
                </a:solidFill>
                <a:latin typeface="Calibri" pitchFamily="34" charset="0"/>
              </a:rPr>
              <a:t>3</a:t>
            </a:r>
            <a:r>
              <a:rPr lang="en-US" altLang="en-US" sz="1800" dirty="0">
                <a:latin typeface="Calibri" pitchFamily="34" charset="0"/>
              </a:rPr>
              <a:t>	4	5</a:t>
            </a:r>
          </a:p>
        </p:txBody>
      </p:sp>
      <p:sp>
        <p:nvSpPr>
          <p:cNvPr id="8" name="Rectangle 6"/>
          <p:cNvSpPr>
            <a:spLocks noChangeArrowheads="1"/>
          </p:cNvSpPr>
          <p:nvPr/>
        </p:nvSpPr>
        <p:spPr bwMode="auto">
          <a:xfrm>
            <a:off x="130764" y="3315126"/>
            <a:ext cx="849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1pPr>
            <a:lvl2pPr marL="742950" indent="-28575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2pPr>
            <a:lvl3pPr marL="1143000" indent="-22860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3pPr>
            <a:lvl4pPr marL="1600200" indent="-22860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4pPr>
            <a:lvl5pPr marL="2057400" indent="-22860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9pPr>
          </a:lstStyle>
          <a:p>
            <a:pPr eaLnBrk="1" hangingPunct="1">
              <a:spcBef>
                <a:spcPct val="0"/>
              </a:spcBef>
              <a:buClr>
                <a:srgbClr val="8E0D30"/>
              </a:buClr>
              <a:buFontTx/>
              <a:buNone/>
            </a:pPr>
            <a:r>
              <a:rPr lang="en-US" altLang="en-US" sz="1800" dirty="0">
                <a:latin typeface="+mn-lt"/>
              </a:rPr>
              <a:t>Raw Data:	10.3	4.9	8.9	11.7	6.3	7.7</a:t>
            </a:r>
          </a:p>
          <a:p>
            <a:pPr eaLnBrk="1" hangingPunct="1">
              <a:spcBef>
                <a:spcPct val="0"/>
              </a:spcBef>
              <a:buClr>
                <a:srgbClr val="8E0D30"/>
              </a:buClr>
              <a:buFontTx/>
              <a:buNone/>
            </a:pPr>
            <a:r>
              <a:rPr lang="en-US" altLang="en-US" sz="1800" dirty="0">
                <a:latin typeface="+mn-lt"/>
              </a:rPr>
              <a:t>Ordered:	4.9	6.3	</a:t>
            </a:r>
            <a:r>
              <a:rPr lang="en-US" altLang="en-US" sz="1800" b="1" dirty="0">
                <a:solidFill>
                  <a:srgbClr val="800080"/>
                </a:solidFill>
                <a:latin typeface="+mn-lt"/>
              </a:rPr>
              <a:t>7.7</a:t>
            </a:r>
            <a:r>
              <a:rPr lang="en-US" altLang="en-US" sz="1800" dirty="0">
                <a:solidFill>
                  <a:srgbClr val="800080"/>
                </a:solidFill>
                <a:latin typeface="+mn-lt"/>
              </a:rPr>
              <a:t>	</a:t>
            </a:r>
            <a:r>
              <a:rPr lang="en-US" altLang="en-US" sz="1800" b="1" dirty="0">
                <a:solidFill>
                  <a:srgbClr val="800080"/>
                </a:solidFill>
                <a:latin typeface="+mn-lt"/>
              </a:rPr>
              <a:t>8.9</a:t>
            </a:r>
            <a:r>
              <a:rPr lang="en-US" altLang="en-US" sz="1800" dirty="0">
                <a:latin typeface="+mn-lt"/>
              </a:rPr>
              <a:t>	10.3	11.7</a:t>
            </a:r>
          </a:p>
          <a:p>
            <a:pPr eaLnBrk="1" hangingPunct="1">
              <a:spcBef>
                <a:spcPct val="0"/>
              </a:spcBef>
              <a:buClr>
                <a:srgbClr val="8E0D30"/>
              </a:buClr>
              <a:buFontTx/>
              <a:buNone/>
            </a:pPr>
            <a:r>
              <a:rPr lang="en-US" altLang="en-US" sz="1800" dirty="0">
                <a:latin typeface="+mn-lt"/>
              </a:rPr>
              <a:t>Position:	1	2	</a:t>
            </a:r>
            <a:r>
              <a:rPr lang="en-US" altLang="en-US" sz="1800" b="1" dirty="0">
                <a:solidFill>
                  <a:srgbClr val="800080"/>
                </a:solidFill>
                <a:latin typeface="+mn-lt"/>
              </a:rPr>
              <a:t>3</a:t>
            </a:r>
            <a:r>
              <a:rPr lang="en-US" altLang="en-US" sz="1800" dirty="0">
                <a:solidFill>
                  <a:srgbClr val="800080"/>
                </a:solidFill>
                <a:latin typeface="+mn-lt"/>
              </a:rPr>
              <a:t>	</a:t>
            </a:r>
            <a:r>
              <a:rPr lang="en-US" altLang="en-US" sz="1800" b="1" dirty="0">
                <a:solidFill>
                  <a:srgbClr val="800080"/>
                </a:solidFill>
                <a:latin typeface="+mn-lt"/>
              </a:rPr>
              <a:t>4</a:t>
            </a:r>
            <a:r>
              <a:rPr lang="en-US" altLang="en-US" sz="1800" dirty="0">
                <a:latin typeface="+mn-lt"/>
              </a:rPr>
              <a:t>	5	6</a:t>
            </a:r>
          </a:p>
        </p:txBody>
      </p:sp>
      <mc:AlternateContent xmlns:mc="http://schemas.openxmlformats.org/markup-compatibility/2006" xmlns:a14="http://schemas.microsoft.com/office/drawing/2010/main">
        <mc:Choice Requires="a14">
          <p:sp>
            <p:nvSpPr>
              <p:cNvPr id="11" name="TextBox 10"/>
              <p:cNvSpPr txBox="1"/>
              <p:nvPr/>
            </p:nvSpPr>
            <p:spPr>
              <a:xfrm>
                <a:off x="308088" y="2483310"/>
                <a:ext cx="3873946"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𝑃𝑜𝑠𝑖𝑡𝑖𝑜𝑛</m:t>
                      </m:r>
                      <m:r>
                        <a:rPr lang="en-US" b="0" i="1" smtClean="0">
                          <a:latin typeface="Cambria Math"/>
                        </a:rPr>
                        <m:t> </m:t>
                      </m:r>
                      <m:r>
                        <a:rPr lang="en-US" b="0" i="1" smtClean="0">
                          <a:latin typeface="Cambria Math"/>
                        </a:rPr>
                        <m:t>𝑝𝑜𝑖𝑛𝑡</m:t>
                      </m:r>
                      <m:r>
                        <a:rPr lang="en-US" b="0" i="1" smtClean="0">
                          <a:latin typeface="Cambria Math"/>
                        </a:rPr>
                        <m:t>= </m:t>
                      </m:r>
                      <m:f>
                        <m:fPr>
                          <m:ctrlPr>
                            <a:rPr lang="en-US" b="0" i="1" smtClean="0">
                              <a:latin typeface="Cambria Math"/>
                            </a:rPr>
                          </m:ctrlPr>
                        </m:fPr>
                        <m:num>
                          <m:r>
                            <a:rPr lang="en-US" b="0" i="1" smtClean="0">
                              <a:latin typeface="Cambria Math"/>
                            </a:rPr>
                            <m:t>𝑛</m:t>
                          </m:r>
                          <m:r>
                            <a:rPr lang="en-US" b="0" i="1" smtClean="0">
                              <a:latin typeface="Cambria Math"/>
                            </a:rPr>
                            <m:t>+1</m:t>
                          </m:r>
                        </m:num>
                        <m:den>
                          <m:r>
                            <a:rPr lang="en-US" b="0" i="1" smtClean="0">
                              <a:latin typeface="Cambria Math"/>
                            </a:rPr>
                            <m:t>2</m:t>
                          </m:r>
                        </m:den>
                      </m:f>
                      <m:r>
                        <a:rPr lang="en-US" b="0" i="1" smtClean="0">
                          <a:latin typeface="Cambria Math"/>
                        </a:rPr>
                        <m:t>=</m:t>
                      </m:r>
                      <m:f>
                        <m:fPr>
                          <m:ctrlPr>
                            <a:rPr lang="en-US" i="1">
                              <a:latin typeface="Cambria Math"/>
                            </a:rPr>
                          </m:ctrlPr>
                        </m:fPr>
                        <m:num>
                          <m:r>
                            <a:rPr lang="en-US" b="0" i="1" smtClean="0">
                              <a:latin typeface="Cambria Math"/>
                            </a:rPr>
                            <m:t>5</m:t>
                          </m:r>
                          <m:r>
                            <a:rPr lang="en-US" i="1">
                              <a:latin typeface="Cambria Math"/>
                            </a:rPr>
                            <m:t>+1</m:t>
                          </m:r>
                        </m:num>
                        <m:den>
                          <m:r>
                            <a:rPr lang="en-US" i="1">
                              <a:latin typeface="Cambria Math"/>
                            </a:rPr>
                            <m:t>2</m:t>
                          </m:r>
                        </m:den>
                      </m:f>
                      <m:r>
                        <a:rPr lang="en-US" b="0" i="1" smtClean="0">
                          <a:latin typeface="Cambria Math"/>
                        </a:rPr>
                        <m:t>=3</m:t>
                      </m:r>
                    </m:oMath>
                  </m:oMathPara>
                </a14:m>
                <a:endParaRPr lang="en-CA" dirty="0"/>
              </a:p>
            </p:txBody>
          </p:sp>
        </mc:Choice>
        <mc:Fallback xmlns="">
          <p:sp>
            <p:nvSpPr>
              <p:cNvPr id="11" name="TextBox 10"/>
              <p:cNvSpPr txBox="1">
                <a:spLocks noRot="1" noChangeAspect="1" noMove="1" noResize="1" noEditPoints="1" noAdjustHandles="1" noChangeArrowheads="1" noChangeShapeType="1" noTextEdit="1"/>
              </p:cNvSpPr>
              <p:nvPr/>
            </p:nvSpPr>
            <p:spPr>
              <a:xfrm>
                <a:off x="308088" y="2483310"/>
                <a:ext cx="3873946" cy="616515"/>
              </a:xfrm>
              <a:prstGeom prst="rect">
                <a:avLst/>
              </a:prstGeom>
              <a:blipFill rotWithShape="1">
                <a:blip r:embed="rId2"/>
                <a:stretch>
                  <a:fillRect/>
                </a:stretch>
              </a:blipFill>
            </p:spPr>
            <p:txBody>
              <a:bodyPr/>
              <a:lstStyle/>
              <a:p>
                <a:r>
                  <a:rPr lang="en-CA">
                    <a:noFill/>
                  </a:rPr>
                  <a:t> </a:t>
                </a:r>
              </a:p>
            </p:txBody>
          </p:sp>
        </mc:Fallback>
      </mc:AlternateContent>
      <p:sp>
        <p:nvSpPr>
          <p:cNvPr id="12" name="Right Arrow 11"/>
          <p:cNvSpPr/>
          <p:nvPr/>
        </p:nvSpPr>
        <p:spPr>
          <a:xfrm>
            <a:off x="4211960" y="2726491"/>
            <a:ext cx="900807" cy="216024"/>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3"/>
          <p:cNvSpPr txBox="1">
            <a:spLocks noChangeArrowheads="1"/>
          </p:cNvSpPr>
          <p:nvPr/>
        </p:nvSpPr>
        <p:spPr>
          <a:xfrm>
            <a:off x="5209768" y="2444548"/>
            <a:ext cx="263074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dirty="0" smtClean="0">
                <a:latin typeface="+mn-lt"/>
              </a:rPr>
              <a:t>Median = 22.6</a:t>
            </a:r>
          </a:p>
        </p:txBody>
      </p:sp>
      <p:sp>
        <p:nvSpPr>
          <p:cNvPr id="14" name="Rectangle 3"/>
          <p:cNvSpPr txBox="1">
            <a:spLocks noChangeArrowheads="1"/>
          </p:cNvSpPr>
          <p:nvPr/>
        </p:nvSpPr>
        <p:spPr>
          <a:xfrm>
            <a:off x="-17863" y="623342"/>
            <a:ext cx="363090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b="1" u="sng" dirty="0" smtClean="0">
                <a:latin typeface="+mn-lt"/>
              </a:rPr>
              <a:t>Calculation of the Median</a:t>
            </a:r>
          </a:p>
        </p:txBody>
      </p:sp>
      <p:sp>
        <p:nvSpPr>
          <p:cNvPr id="15" name="Rectangle 3"/>
          <p:cNvSpPr txBox="1">
            <a:spLocks noChangeArrowheads="1"/>
          </p:cNvSpPr>
          <p:nvPr/>
        </p:nvSpPr>
        <p:spPr>
          <a:xfrm>
            <a:off x="-17863" y="987574"/>
            <a:ext cx="363090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u="sng" dirty="0" smtClean="0">
                <a:latin typeface="+mn-lt"/>
              </a:rPr>
              <a:t>Example 1:</a:t>
            </a:r>
          </a:p>
        </p:txBody>
      </p:sp>
      <mc:AlternateContent xmlns:mc="http://schemas.openxmlformats.org/markup-compatibility/2006" xmlns:a14="http://schemas.microsoft.com/office/drawing/2010/main">
        <mc:Choice Requires="a14">
          <p:sp>
            <p:nvSpPr>
              <p:cNvPr id="16" name="TextBox 15"/>
              <p:cNvSpPr txBox="1"/>
              <p:nvPr/>
            </p:nvSpPr>
            <p:spPr>
              <a:xfrm>
                <a:off x="308088" y="4276226"/>
                <a:ext cx="3496150" cy="484043"/>
              </a:xfrm>
              <a:prstGeom prst="rect">
                <a:avLst/>
              </a:prstGeom>
              <a:noFill/>
            </p:spPr>
            <p:txBody>
              <a:bodyPr wrap="none" rtlCol="0">
                <a:spAutoFit/>
              </a:bodyPr>
              <a:lstStyle/>
              <a:p>
                <a14:m>
                  <m:oMath xmlns:m="http://schemas.openxmlformats.org/officeDocument/2006/math">
                    <m:r>
                      <a:rPr lang="en-US" b="0" i="1" smtClean="0">
                        <a:latin typeface="Cambria Math"/>
                      </a:rPr>
                      <m:t>𝑃𝑜𝑠𝑖𝑡𝑖𝑜𝑛</m:t>
                    </m:r>
                    <m:r>
                      <a:rPr lang="en-US" b="0" i="1" smtClean="0">
                        <a:latin typeface="Cambria Math"/>
                      </a:rPr>
                      <m:t> </m:t>
                    </m:r>
                    <m:r>
                      <a:rPr lang="en-US" b="0" i="1" smtClean="0">
                        <a:latin typeface="Cambria Math"/>
                      </a:rPr>
                      <m:t>𝑝𝑜𝑖𝑛𝑡</m:t>
                    </m:r>
                    <m:r>
                      <a:rPr lang="en-US" b="0" i="1" smtClean="0">
                        <a:latin typeface="Cambria Math"/>
                      </a:rPr>
                      <m:t>= </m:t>
                    </m:r>
                    <m:f>
                      <m:fPr>
                        <m:ctrlPr>
                          <a:rPr lang="en-US" b="0" i="1" smtClean="0">
                            <a:latin typeface="Cambria Math"/>
                          </a:rPr>
                        </m:ctrlPr>
                      </m:fPr>
                      <m:num>
                        <m:r>
                          <a:rPr lang="en-US" b="0" i="1" smtClean="0">
                            <a:latin typeface="Cambria Math"/>
                          </a:rPr>
                          <m:t>𝑛</m:t>
                        </m:r>
                        <m:r>
                          <a:rPr lang="en-US" b="0" i="1" smtClean="0">
                            <a:latin typeface="Cambria Math"/>
                          </a:rPr>
                          <m:t>+1</m:t>
                        </m:r>
                      </m:num>
                      <m:den>
                        <m:r>
                          <a:rPr lang="en-US" b="0" i="1" smtClean="0">
                            <a:latin typeface="Cambria Math"/>
                          </a:rPr>
                          <m:t>2</m:t>
                        </m:r>
                      </m:den>
                    </m:f>
                    <m:r>
                      <a:rPr lang="en-US" b="0" i="1" smtClean="0">
                        <a:latin typeface="Cambria Math"/>
                      </a:rPr>
                      <m:t>=</m:t>
                    </m:r>
                    <m:f>
                      <m:fPr>
                        <m:ctrlPr>
                          <a:rPr lang="en-US" i="1">
                            <a:latin typeface="Cambria Math"/>
                          </a:rPr>
                        </m:ctrlPr>
                      </m:fPr>
                      <m:num>
                        <m:r>
                          <a:rPr lang="en-US" b="0" i="1" smtClean="0">
                            <a:latin typeface="Cambria Math"/>
                          </a:rPr>
                          <m:t>6</m:t>
                        </m:r>
                        <m:r>
                          <a:rPr lang="en-US" i="1">
                            <a:latin typeface="Cambria Math"/>
                          </a:rPr>
                          <m:t>+</m:t>
                        </m:r>
                        <m:r>
                          <a:rPr lang="en-US" b="0" i="1" smtClean="0">
                            <a:latin typeface="Cambria Math"/>
                          </a:rPr>
                          <m:t>1</m:t>
                        </m:r>
                      </m:num>
                      <m:den>
                        <m:r>
                          <a:rPr lang="en-US" i="1">
                            <a:latin typeface="Cambria Math"/>
                          </a:rPr>
                          <m:t>2</m:t>
                        </m:r>
                      </m:den>
                    </m:f>
                    <m:r>
                      <a:rPr lang="en-US" b="0" i="1" smtClean="0">
                        <a:latin typeface="Cambria Math"/>
                      </a:rPr>
                      <m:t>=</m:t>
                    </m:r>
                  </m:oMath>
                </a14:m>
                <a:r>
                  <a:rPr lang="en-CA" dirty="0" smtClean="0"/>
                  <a:t>3.5</a:t>
                </a:r>
                <a:endParaRPr lang="en-CA" dirty="0"/>
              </a:p>
            </p:txBody>
          </p:sp>
        </mc:Choice>
        <mc:Fallback xmlns="">
          <p:sp>
            <p:nvSpPr>
              <p:cNvPr id="16" name="TextBox 15"/>
              <p:cNvSpPr txBox="1">
                <a:spLocks noRot="1" noChangeAspect="1" noMove="1" noResize="1" noEditPoints="1" noAdjustHandles="1" noChangeArrowheads="1" noChangeShapeType="1" noTextEdit="1"/>
              </p:cNvSpPr>
              <p:nvPr/>
            </p:nvSpPr>
            <p:spPr>
              <a:xfrm>
                <a:off x="308088" y="4276226"/>
                <a:ext cx="3496150" cy="484043"/>
              </a:xfrm>
              <a:prstGeom prst="rect">
                <a:avLst/>
              </a:prstGeom>
              <a:blipFill rotWithShape="1">
                <a:blip r:embed="rId3"/>
                <a:stretch>
                  <a:fillRect r="-698" b="-7500"/>
                </a:stretch>
              </a:blipFill>
            </p:spPr>
            <p:txBody>
              <a:bodyPr/>
              <a:lstStyle/>
              <a:p>
                <a:r>
                  <a:rPr lang="en-CA">
                    <a:noFill/>
                  </a:rPr>
                  <a:t> </a:t>
                </a:r>
              </a:p>
            </p:txBody>
          </p:sp>
        </mc:Fallback>
      </mc:AlternateContent>
      <p:sp>
        <p:nvSpPr>
          <p:cNvPr id="17" name="Right Arrow 16"/>
          <p:cNvSpPr/>
          <p:nvPr/>
        </p:nvSpPr>
        <p:spPr>
          <a:xfrm>
            <a:off x="3995936" y="4423165"/>
            <a:ext cx="900807" cy="216024"/>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8" name="Rectangle 3"/>
              <p:cNvSpPr txBox="1">
                <a:spLocks noChangeArrowheads="1"/>
              </p:cNvSpPr>
              <p:nvPr/>
            </p:nvSpPr>
            <p:spPr>
              <a:xfrm>
                <a:off x="5199072" y="4075304"/>
                <a:ext cx="483484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dirty="0" smtClean="0">
                    <a:latin typeface="+mn-lt"/>
                  </a:rPr>
                  <a:t>Median  </a:t>
                </a:r>
                <a14:m>
                  <m:oMath xmlns:m="http://schemas.openxmlformats.org/officeDocument/2006/math">
                    <m:r>
                      <a:rPr lang="en-US" sz="2400" b="0" i="0" smtClean="0">
                        <a:latin typeface="Cambria Math"/>
                      </a:rPr>
                      <m:t>=</m:t>
                    </m:r>
                    <m:f>
                      <m:fPr>
                        <m:ctrlPr>
                          <a:rPr lang="en-US" sz="2400" i="1">
                            <a:latin typeface="Cambria Math"/>
                          </a:rPr>
                        </m:ctrlPr>
                      </m:fPr>
                      <m:num>
                        <m:r>
                          <a:rPr lang="en-US" sz="2400" b="0" i="1" smtClean="0">
                            <a:latin typeface="Cambria Math"/>
                          </a:rPr>
                          <m:t>7.7</m:t>
                        </m:r>
                        <m:r>
                          <a:rPr lang="en-US" sz="2400" i="1">
                            <a:latin typeface="Cambria Math"/>
                          </a:rPr>
                          <m:t>+</m:t>
                        </m:r>
                        <m:r>
                          <a:rPr lang="en-US" sz="2400" b="0" i="1" smtClean="0">
                            <a:latin typeface="Cambria Math"/>
                          </a:rPr>
                          <m:t>8.9</m:t>
                        </m:r>
                      </m:num>
                      <m:den>
                        <m:r>
                          <a:rPr lang="en-US" sz="2400" i="1">
                            <a:latin typeface="Cambria Math"/>
                          </a:rPr>
                          <m:t>2</m:t>
                        </m:r>
                      </m:den>
                    </m:f>
                    <m:r>
                      <a:rPr lang="en-US" sz="2400" i="1">
                        <a:latin typeface="Cambria Math"/>
                      </a:rPr>
                      <m:t>=</m:t>
                    </m:r>
                    <m:r>
                      <a:rPr lang="en-US" sz="2400" b="0" i="1" smtClean="0">
                        <a:latin typeface="Cambria Math"/>
                      </a:rPr>
                      <m:t>8.3</m:t>
                    </m:r>
                  </m:oMath>
                </a14:m>
                <a:endParaRPr lang="en-US" sz="2400" dirty="0" smtClean="0">
                  <a:latin typeface="+mn-lt"/>
                </a:endParaRPr>
              </a:p>
            </p:txBody>
          </p:sp>
        </mc:Choice>
        <mc:Fallback xmlns="">
          <p:sp>
            <p:nvSpPr>
              <p:cNvPr id="18" name="Rectangle 3"/>
              <p:cNvSpPr txBox="1">
                <a:spLocks noRot="1" noChangeAspect="1" noMove="1" noResize="1" noEditPoints="1" noAdjustHandles="1" noChangeArrowheads="1" noChangeShapeType="1" noTextEdit="1"/>
              </p:cNvSpPr>
              <p:nvPr/>
            </p:nvSpPr>
            <p:spPr>
              <a:xfrm>
                <a:off x="5199072" y="4075304"/>
                <a:ext cx="4834840" cy="563885"/>
              </a:xfrm>
              <a:prstGeom prst="rect">
                <a:avLst/>
              </a:prstGeom>
              <a:blipFill rotWithShape="1">
                <a:blip r:embed="rId4"/>
                <a:stretch>
                  <a:fillRect l="-2018" b="-55435"/>
                </a:stretch>
              </a:blipFill>
            </p:spPr>
            <p:txBody>
              <a:bodyPr/>
              <a:lstStyle/>
              <a:p>
                <a:r>
                  <a:rPr lang="en-CA">
                    <a:noFill/>
                  </a:rPr>
                  <a:t> </a:t>
                </a:r>
              </a:p>
            </p:txBody>
          </p:sp>
        </mc:Fallback>
      </mc:AlternateContent>
      <p:sp>
        <p:nvSpPr>
          <p:cNvPr id="19" name="Rectangle 3"/>
          <p:cNvSpPr txBox="1">
            <a:spLocks noChangeArrowheads="1"/>
          </p:cNvSpPr>
          <p:nvPr/>
        </p:nvSpPr>
        <p:spPr>
          <a:xfrm>
            <a:off x="0" y="2834503"/>
            <a:ext cx="363090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u="sng" dirty="0" smtClean="0">
                <a:latin typeface="+mn-lt"/>
              </a:rPr>
              <a:t>Example 2:</a:t>
            </a:r>
          </a:p>
        </p:txBody>
      </p:sp>
    </p:spTree>
    <p:extLst>
      <p:ext uri="{BB962C8B-B14F-4D97-AF65-F5344CB8AC3E}">
        <p14:creationId xmlns:p14="http://schemas.microsoft.com/office/powerpoint/2010/main" val="295132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animBg="1"/>
      <p:bldP spid="13" grpId="0"/>
      <p:bldP spid="14" grpId="0"/>
      <p:bldP spid="15" grpId="0"/>
      <p:bldP spid="16" grpId="0"/>
      <p:bldP spid="17"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
        <p:nvSpPr>
          <p:cNvPr id="3" name="Rectangle 2"/>
          <p:cNvSpPr/>
          <p:nvPr/>
        </p:nvSpPr>
        <p:spPr>
          <a:xfrm>
            <a:off x="0" y="987574"/>
            <a:ext cx="4572000" cy="646331"/>
          </a:xfrm>
          <a:prstGeom prst="rect">
            <a:avLst/>
          </a:prstGeom>
        </p:spPr>
        <p:txBody>
          <a:bodyPr>
            <a:spAutoFit/>
          </a:bodyPr>
          <a:lstStyle/>
          <a:p>
            <a:r>
              <a:rPr lang="en-US" b="1" u="sng" dirty="0" smtClean="0"/>
              <a:t>Deviation from the Mean:</a:t>
            </a:r>
            <a:endParaRPr lang="en-US" b="1" u="sng" dirty="0"/>
          </a:p>
          <a:p>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619672" y="2283718"/>
                <a:ext cx="54006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4000" i="1" smtClean="0">
                              <a:latin typeface="Cambria Math"/>
                            </a:rPr>
                          </m:ctrlPr>
                        </m:sSubPr>
                        <m:e>
                          <m:r>
                            <a:rPr lang="en-US" sz="4000" b="0" i="1" smtClean="0">
                              <a:latin typeface="Cambria Math"/>
                            </a:rPr>
                            <m:t>𝑑</m:t>
                          </m:r>
                        </m:e>
                        <m:sub>
                          <m:r>
                            <a:rPr lang="en-US" sz="4000" b="0" i="1" smtClean="0">
                              <a:latin typeface="Cambria Math"/>
                            </a:rPr>
                            <m:t>𝑖</m:t>
                          </m:r>
                        </m:sub>
                      </m:sSub>
                      <m:r>
                        <a:rPr lang="en-US" sz="4000" b="0" i="1" smtClean="0">
                          <a:latin typeface="Cambria Math"/>
                        </a:rPr>
                        <m:t>=</m:t>
                      </m:r>
                      <m:sSub>
                        <m:sSubPr>
                          <m:ctrlPr>
                            <a:rPr lang="en-CA" sz="4000" i="1">
                              <a:latin typeface="Cambria Math"/>
                            </a:rPr>
                          </m:ctrlPr>
                        </m:sSubPr>
                        <m:e>
                          <m:r>
                            <a:rPr lang="en-US" sz="4000" b="0" i="1" smtClean="0">
                              <a:latin typeface="Cambria Math"/>
                            </a:rPr>
                            <m:t>𝑌</m:t>
                          </m:r>
                        </m:e>
                        <m:sub>
                          <m:r>
                            <a:rPr lang="en-US" sz="4000" i="1">
                              <a:latin typeface="Cambria Math"/>
                            </a:rPr>
                            <m:t>𝑖</m:t>
                          </m:r>
                        </m:sub>
                      </m:sSub>
                      <m:r>
                        <a:rPr lang="en-US" sz="4000" b="0" i="1" smtClean="0">
                          <a:latin typeface="Cambria Math"/>
                        </a:rPr>
                        <m:t>− </m:t>
                      </m:r>
                      <m:acc>
                        <m:accPr>
                          <m:chr m:val="̅"/>
                          <m:ctrlPr>
                            <a:rPr lang="en-US" sz="4000" b="0" i="1" smtClean="0">
                              <a:latin typeface="Cambria Math"/>
                            </a:rPr>
                          </m:ctrlPr>
                        </m:accPr>
                        <m:e>
                          <m:r>
                            <a:rPr lang="en-US" sz="4000" b="0" i="1" smtClean="0">
                              <a:latin typeface="Cambria Math"/>
                            </a:rPr>
                            <m:t>𝑌</m:t>
                          </m:r>
                        </m:e>
                      </m:acc>
                    </m:oMath>
                  </m:oMathPara>
                </a14:m>
                <a:endParaRPr lang="en-CA"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19672" y="2283718"/>
                <a:ext cx="5400600" cy="707886"/>
              </a:xfrm>
              <a:prstGeom prst="rect">
                <a:avLst/>
              </a:prstGeom>
              <a:blipFill rotWithShape="1">
                <a:blip r:embed="rId2"/>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40384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 y="978743"/>
            <a:ext cx="5796136"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US" altLang="en-US" sz="2000" dirty="0"/>
              <a:t>The </a:t>
            </a:r>
            <a:r>
              <a:rPr lang="en-US" altLang="en-US" sz="2000" i="1" dirty="0"/>
              <a:t>mean absolute deviation </a:t>
            </a:r>
            <a:r>
              <a:rPr lang="en-US" altLang="en-US" sz="2000" dirty="0"/>
              <a:t>is the average of the deviations about the mean, irrespective of the sign:</a:t>
            </a:r>
          </a:p>
          <a:p>
            <a:pPr eaLnBrk="1" hangingPunct="1">
              <a:spcBef>
                <a:spcPct val="0"/>
              </a:spcBef>
              <a:buFontTx/>
              <a:buNone/>
            </a:pPr>
            <a:endParaRPr lang="en-US" altLang="en-US" sz="2000" dirty="0"/>
          </a:p>
          <a:p>
            <a:pPr eaLnBrk="1" hangingPunct="1">
              <a:spcBef>
                <a:spcPct val="0"/>
              </a:spcBef>
              <a:buFontTx/>
              <a:buNone/>
            </a:pPr>
            <a:endParaRPr lang="en-US" altLang="en-US" sz="2000" dirty="0" smtClean="0"/>
          </a:p>
          <a:p>
            <a:pPr eaLnBrk="1" hangingPunct="1">
              <a:spcBef>
                <a:spcPct val="0"/>
              </a:spcBef>
              <a:buFontTx/>
              <a:buNone/>
            </a:pPr>
            <a:endParaRPr lang="en-US" altLang="en-US" sz="700" dirty="0"/>
          </a:p>
          <a:p>
            <a:pPr eaLnBrk="1" hangingPunct="1">
              <a:spcBef>
                <a:spcPct val="0"/>
              </a:spcBef>
              <a:buFontTx/>
              <a:buNone/>
            </a:pPr>
            <a:r>
              <a:rPr lang="en-US" altLang="en-US" sz="2000" dirty="0" smtClean="0"/>
              <a:t>The </a:t>
            </a:r>
            <a:r>
              <a:rPr lang="en-US" altLang="en-US" sz="2000" i="1" dirty="0"/>
              <a:t>variance</a:t>
            </a:r>
            <a:r>
              <a:rPr lang="en-US" altLang="en-US" sz="2000" b="1" dirty="0"/>
              <a:t> </a:t>
            </a:r>
            <a:r>
              <a:rPr lang="en-US" altLang="en-US" sz="2000" dirty="0"/>
              <a:t>is an average of the squared deviations about the mean:</a:t>
            </a:r>
          </a:p>
          <a:p>
            <a:pPr eaLnBrk="1" hangingPunct="1">
              <a:spcBef>
                <a:spcPct val="0"/>
              </a:spcBef>
              <a:buFontTx/>
              <a:buNone/>
            </a:pPr>
            <a:endParaRPr lang="en-US" altLang="en-US" sz="2000" dirty="0"/>
          </a:p>
          <a:p>
            <a:pPr eaLnBrk="1" hangingPunct="1">
              <a:spcBef>
                <a:spcPct val="0"/>
              </a:spcBef>
              <a:buFontTx/>
              <a:buNone/>
            </a:pPr>
            <a:endParaRPr lang="en-US" altLang="en-US" sz="1050" dirty="0" smtClean="0"/>
          </a:p>
          <a:p>
            <a:pPr eaLnBrk="1" hangingPunct="1">
              <a:spcBef>
                <a:spcPct val="0"/>
              </a:spcBef>
              <a:buFontTx/>
              <a:buNone/>
            </a:pPr>
            <a:endParaRPr lang="en-US" altLang="en-US" sz="2000" dirty="0"/>
          </a:p>
          <a:p>
            <a:pPr eaLnBrk="1" hangingPunct="1">
              <a:spcBef>
                <a:spcPct val="0"/>
              </a:spcBef>
              <a:buFontTx/>
              <a:buNone/>
            </a:pPr>
            <a:r>
              <a:rPr lang="en-US" altLang="en-US" sz="2000" dirty="0" smtClean="0"/>
              <a:t>The </a:t>
            </a:r>
            <a:r>
              <a:rPr lang="en-US" altLang="en-US" sz="2000" i="1" dirty="0"/>
              <a:t>standard deviation </a:t>
            </a:r>
            <a:r>
              <a:rPr lang="en-US" altLang="en-US" sz="2000" dirty="0"/>
              <a:t>is the square root of the variance:</a:t>
            </a:r>
          </a:p>
        </p:txBody>
      </p:sp>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r="42920"/>
          <a:stretch>
            <a:fillRect/>
          </a:stretch>
        </p:blipFill>
        <p:spPr bwMode="auto">
          <a:xfrm>
            <a:off x="6218399" y="1155600"/>
            <a:ext cx="2264692" cy="76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p:cNvPicPr>
            <a:picLocks noChangeAspect="1" noChangeArrowheads="1"/>
          </p:cNvPicPr>
          <p:nvPr/>
        </p:nvPicPr>
        <p:blipFill>
          <a:blip r:embed="rId3">
            <a:extLst>
              <a:ext uri="{28A0092B-C50C-407E-A947-70E740481C1C}">
                <a14:useLocalDpi xmlns:a14="http://schemas.microsoft.com/office/drawing/2010/main" val="0"/>
              </a:ext>
            </a:extLst>
          </a:blip>
          <a:srcRect r="48212"/>
          <a:stretch>
            <a:fillRect/>
          </a:stretch>
        </p:blipFill>
        <p:spPr bwMode="auto">
          <a:xfrm>
            <a:off x="5262328" y="2571750"/>
            <a:ext cx="1912143" cy="102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a:picLocks noChangeAspect="1" noChangeArrowheads="1"/>
          </p:cNvPicPr>
          <p:nvPr/>
        </p:nvPicPr>
        <p:blipFill>
          <a:blip r:embed="rId4">
            <a:extLst>
              <a:ext uri="{28A0092B-C50C-407E-A947-70E740481C1C}">
                <a14:useLocalDpi xmlns:a14="http://schemas.microsoft.com/office/drawing/2010/main" val="0"/>
              </a:ext>
            </a:extLst>
          </a:blip>
          <a:srcRect r="38702"/>
          <a:stretch>
            <a:fillRect/>
          </a:stretch>
        </p:blipFill>
        <p:spPr bwMode="auto">
          <a:xfrm>
            <a:off x="5831905" y="4011910"/>
            <a:ext cx="2768748" cy="91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Tree>
    <p:extLst>
      <p:ext uri="{BB962C8B-B14F-4D97-AF65-F5344CB8AC3E}">
        <p14:creationId xmlns:p14="http://schemas.microsoft.com/office/powerpoint/2010/main" val="22036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6">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p:cTn id="3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6">
                                            <p:txEl>
                                              <p:pRg st="8" end="8"/>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8448"/>
            <a:ext cx="7128792"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108520" y="2499742"/>
            <a:ext cx="9643790" cy="144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3" tIns="54862" rIns="109723" bIns="54862">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US" altLang="en-US" sz="2800" dirty="0">
                <a:latin typeface="Calibri" pitchFamily="34" charset="0"/>
              </a:rPr>
              <a:t>Mean is </a:t>
            </a:r>
          </a:p>
          <a:p>
            <a:pPr eaLnBrk="1" hangingPunct="1">
              <a:spcBef>
                <a:spcPct val="0"/>
              </a:spcBef>
              <a:buFontTx/>
              <a:buNone/>
            </a:pPr>
            <a:endParaRPr lang="en-US" altLang="en-US" sz="2800" dirty="0">
              <a:latin typeface="Calibri" pitchFamily="34" charset="0"/>
            </a:endParaRPr>
          </a:p>
          <a:p>
            <a:pPr eaLnBrk="1" hangingPunct="1">
              <a:spcBef>
                <a:spcPct val="0"/>
              </a:spcBef>
              <a:buFontTx/>
              <a:buNone/>
            </a:pPr>
            <a:r>
              <a:rPr lang="en-US" altLang="en-US" sz="2800" dirty="0">
                <a:latin typeface="Calibri" pitchFamily="34" charset="0"/>
              </a:rPr>
              <a:t>From the table, we have</a:t>
            </a:r>
          </a:p>
        </p:txBody>
      </p:sp>
      <p:graphicFrame>
        <p:nvGraphicFramePr>
          <p:cNvPr id="25606" name="Object 6"/>
          <p:cNvGraphicFramePr>
            <a:graphicFrameLocks noChangeAspect="1"/>
          </p:cNvGraphicFramePr>
          <p:nvPr>
            <p:extLst>
              <p:ext uri="{D42A27DB-BD31-4B8C-83A1-F6EECF244321}">
                <p14:modId xmlns:p14="http://schemas.microsoft.com/office/powerpoint/2010/main" val="4179813644"/>
              </p:ext>
            </p:extLst>
          </p:nvPr>
        </p:nvGraphicFramePr>
        <p:xfrm>
          <a:off x="1331640" y="2571750"/>
          <a:ext cx="1371600" cy="376238"/>
        </p:xfrm>
        <a:graphic>
          <a:graphicData uri="http://schemas.openxmlformats.org/presentationml/2006/ole">
            <mc:AlternateContent xmlns:mc="http://schemas.openxmlformats.org/markup-compatibility/2006">
              <mc:Choice xmlns:v="urn:schemas-microsoft-com:vml" Requires="v">
                <p:oleObj spid="_x0000_s6174" name="Equation" r:id="rId4" imgW="520474" imgH="190417" progId="">
                  <p:embed/>
                </p:oleObj>
              </mc:Choice>
              <mc:Fallback>
                <p:oleObj name="Equation" r:id="rId4" imgW="520474" imgH="19041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571750"/>
                        <a:ext cx="13716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7" name="Object 7"/>
          <p:cNvGraphicFramePr>
            <a:graphicFrameLocks noChangeAspect="1"/>
          </p:cNvGraphicFramePr>
          <p:nvPr>
            <p:extLst>
              <p:ext uri="{D42A27DB-BD31-4B8C-83A1-F6EECF244321}">
                <p14:modId xmlns:p14="http://schemas.microsoft.com/office/powerpoint/2010/main" val="3454520097"/>
              </p:ext>
            </p:extLst>
          </p:nvPr>
        </p:nvGraphicFramePr>
        <p:xfrm>
          <a:off x="3635896" y="3269469"/>
          <a:ext cx="5519738" cy="1647825"/>
        </p:xfrm>
        <a:graphic>
          <a:graphicData uri="http://schemas.openxmlformats.org/presentationml/2006/ole">
            <mc:AlternateContent xmlns:mc="http://schemas.openxmlformats.org/markup-compatibility/2006">
              <mc:Choice xmlns:v="urn:schemas-microsoft-com:vml" Requires="v">
                <p:oleObj spid="_x0000_s6175" name="Equation" r:id="rId6" imgW="1777229" imgH="812447" progId="">
                  <p:embed/>
                </p:oleObj>
              </mc:Choice>
              <mc:Fallback>
                <p:oleObj name="Equation" r:id="rId6" imgW="1777229" imgH="81244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3269469"/>
                        <a:ext cx="551973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Example</a:t>
            </a:r>
          </a:p>
        </p:txBody>
      </p:sp>
    </p:spTree>
    <p:extLst>
      <p:ext uri="{BB962C8B-B14F-4D97-AF65-F5344CB8AC3E}">
        <p14:creationId xmlns:p14="http://schemas.microsoft.com/office/powerpoint/2010/main" val="24732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605">
                                            <p:txEl>
                                              <p:pRg st="0" end="0"/>
                                            </p:txEl>
                                          </p:spTgt>
                                        </p:tgtEl>
                                        <p:attrNameLst>
                                          <p:attrName>style.visibility</p:attrName>
                                        </p:attrNameLst>
                                      </p:cBhvr>
                                      <p:to>
                                        <p:strVal val="visible"/>
                                      </p:to>
                                    </p:set>
                                    <p:anim calcmode="lin" valueType="num">
                                      <p:cBhvr>
                                        <p:cTn id="13" dur="500" fill="hold"/>
                                        <p:tgtEl>
                                          <p:spTgt spid="2560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60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5605">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p:cTn id="19" dur="500" fill="hold"/>
                                        <p:tgtEl>
                                          <p:spTgt spid="25606"/>
                                        </p:tgtEl>
                                        <p:attrNameLst>
                                          <p:attrName>ppt_w</p:attrName>
                                        </p:attrNameLst>
                                      </p:cBhvr>
                                      <p:tavLst>
                                        <p:tav tm="0">
                                          <p:val>
                                            <p:fltVal val="0"/>
                                          </p:val>
                                        </p:tav>
                                        <p:tav tm="100000">
                                          <p:val>
                                            <p:strVal val="#ppt_w"/>
                                          </p:val>
                                        </p:tav>
                                      </p:tavLst>
                                    </p:anim>
                                    <p:anim calcmode="lin" valueType="num">
                                      <p:cBhvr>
                                        <p:cTn id="20" dur="500" fill="hold"/>
                                        <p:tgtEl>
                                          <p:spTgt spid="25606"/>
                                        </p:tgtEl>
                                        <p:attrNameLst>
                                          <p:attrName>ppt_h</p:attrName>
                                        </p:attrNameLst>
                                      </p:cBhvr>
                                      <p:tavLst>
                                        <p:tav tm="0">
                                          <p:val>
                                            <p:fltVal val="0"/>
                                          </p:val>
                                        </p:tav>
                                        <p:tav tm="100000">
                                          <p:val>
                                            <p:strVal val="#ppt_h"/>
                                          </p:val>
                                        </p:tav>
                                      </p:tavLst>
                                    </p:anim>
                                    <p:animEffect transition="in" filter="fade">
                                      <p:cBhvr>
                                        <p:cTn id="21" dur="500"/>
                                        <p:tgtEl>
                                          <p:spTgt spid="2560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5605">
                                            <p:txEl>
                                              <p:pRg st="2" end="2"/>
                                            </p:txEl>
                                          </p:spTgt>
                                        </p:tgtEl>
                                        <p:attrNameLst>
                                          <p:attrName>style.visibility</p:attrName>
                                        </p:attrNameLst>
                                      </p:cBhvr>
                                      <p:to>
                                        <p:strVal val="visible"/>
                                      </p:to>
                                    </p:set>
                                    <p:anim calcmode="lin" valueType="num">
                                      <p:cBhvr>
                                        <p:cTn id="25" dur="500" fill="hold"/>
                                        <p:tgtEl>
                                          <p:spTgt spid="2560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560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5605">
                                            <p:txEl>
                                              <p:pRg st="2" end="2"/>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5607"/>
                                        </p:tgtEl>
                                        <p:attrNameLst>
                                          <p:attrName>style.visibility</p:attrName>
                                        </p:attrNameLst>
                                      </p:cBhvr>
                                      <p:to>
                                        <p:strVal val="visible"/>
                                      </p:to>
                                    </p:set>
                                    <p:anim calcmode="lin" valueType="num">
                                      <p:cBhvr>
                                        <p:cTn id="31" dur="500" fill="hold"/>
                                        <p:tgtEl>
                                          <p:spTgt spid="25607"/>
                                        </p:tgtEl>
                                        <p:attrNameLst>
                                          <p:attrName>ppt_w</p:attrName>
                                        </p:attrNameLst>
                                      </p:cBhvr>
                                      <p:tavLst>
                                        <p:tav tm="0">
                                          <p:val>
                                            <p:fltVal val="0"/>
                                          </p:val>
                                        </p:tav>
                                        <p:tav tm="100000">
                                          <p:val>
                                            <p:strVal val="#ppt_w"/>
                                          </p:val>
                                        </p:tav>
                                      </p:tavLst>
                                    </p:anim>
                                    <p:anim calcmode="lin" valueType="num">
                                      <p:cBhvr>
                                        <p:cTn id="32" dur="500" fill="hold"/>
                                        <p:tgtEl>
                                          <p:spTgt spid="25607"/>
                                        </p:tgtEl>
                                        <p:attrNameLst>
                                          <p:attrName>ppt_h</p:attrName>
                                        </p:attrNameLst>
                                      </p:cBhvr>
                                      <p:tavLst>
                                        <p:tav tm="0">
                                          <p:val>
                                            <p:fltVal val="0"/>
                                          </p:val>
                                        </p:tav>
                                        <p:tav tm="100000">
                                          <p:val>
                                            <p:strVal val="#ppt_h"/>
                                          </p:val>
                                        </p:tav>
                                      </p:tavLst>
                                    </p:anim>
                                    <p:animEffect transition="in" filter="fade">
                                      <p:cBhvr>
                                        <p:cTn id="33"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
        <p:nvSpPr>
          <p:cNvPr id="6" name="Content Placeholder 2"/>
          <p:cNvSpPr txBox="1">
            <a:spLocks/>
          </p:cNvSpPr>
          <p:nvPr/>
        </p:nvSpPr>
        <p:spPr bwMode="auto">
          <a:xfrm>
            <a:off x="0" y="742975"/>
            <a:ext cx="8377237"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buFont typeface="Arial" charset="0"/>
              <a:buNone/>
            </a:pPr>
            <a:r>
              <a:rPr lang="en-US" altLang="en-US" sz="2900" b="1" dirty="0"/>
              <a:t>Differences and Growth Rates</a:t>
            </a:r>
          </a:p>
          <a:p>
            <a:pPr>
              <a:buFont typeface="Arial" charset="0"/>
              <a:buNone/>
            </a:pPr>
            <a:endParaRPr lang="en-US" altLang="en-US" sz="1400" dirty="0"/>
          </a:p>
          <a:p>
            <a:r>
              <a:rPr lang="en-US" altLang="en-US" sz="2600" dirty="0"/>
              <a:t>The (first) difference of a time series is given by:</a:t>
            </a:r>
          </a:p>
          <a:p>
            <a:endParaRPr lang="en-US" altLang="en-US" sz="2900" dirty="0"/>
          </a:p>
          <a:p>
            <a:pPr>
              <a:buFont typeface="Arial" charset="0"/>
              <a:buNone/>
            </a:pPr>
            <a:endParaRPr lang="en-US" altLang="en-US" dirty="0"/>
          </a:p>
          <a:p>
            <a:endParaRPr lang="en-US" altLang="en-US" sz="1200" dirty="0"/>
          </a:p>
          <a:p>
            <a:r>
              <a:rPr lang="en-US" altLang="en-US" sz="2600" dirty="0"/>
              <a:t>The growth rate for a time series is given by:</a:t>
            </a:r>
          </a:p>
          <a:p>
            <a:endParaRPr lang="en-US" altLang="en-US" sz="2600" dirty="0"/>
          </a:p>
          <a:p>
            <a:endParaRPr lang="en-US" altLang="en-US" sz="2600" dirty="0"/>
          </a:p>
          <a:p>
            <a:endParaRPr lang="en-US" altLang="en-US" sz="2600" dirty="0"/>
          </a:p>
        </p:txBody>
      </p:sp>
      <p:graphicFrame>
        <p:nvGraphicFramePr>
          <p:cNvPr id="2" name="Object 1"/>
          <p:cNvGraphicFramePr>
            <a:graphicFrameLocks noChangeAspect="1"/>
          </p:cNvGraphicFramePr>
          <p:nvPr>
            <p:extLst>
              <p:ext uri="{D42A27DB-BD31-4B8C-83A1-F6EECF244321}">
                <p14:modId xmlns:p14="http://schemas.microsoft.com/office/powerpoint/2010/main" val="1510160151"/>
              </p:ext>
            </p:extLst>
          </p:nvPr>
        </p:nvGraphicFramePr>
        <p:xfrm>
          <a:off x="3059832" y="1923678"/>
          <a:ext cx="2489200" cy="658812"/>
        </p:xfrm>
        <a:graphic>
          <a:graphicData uri="http://schemas.openxmlformats.org/presentationml/2006/ole">
            <mc:AlternateContent xmlns:mc="http://schemas.openxmlformats.org/markup-compatibility/2006">
              <mc:Choice xmlns:v="urn:schemas-microsoft-com:vml" Requires="v">
                <p:oleObj spid="_x0000_s4128" name="Equation" r:id="rId3" imgW="863225" imgH="228501" progId="">
                  <p:embed/>
                </p:oleObj>
              </mc:Choice>
              <mc:Fallback>
                <p:oleObj name="Equation" r:id="rId3" imgW="863225" imgH="228501"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923678"/>
                        <a:ext cx="24892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56521344"/>
              </p:ext>
            </p:extLst>
          </p:nvPr>
        </p:nvGraphicFramePr>
        <p:xfrm>
          <a:off x="2805497" y="3435846"/>
          <a:ext cx="3552825" cy="1317625"/>
        </p:xfrm>
        <a:graphic>
          <a:graphicData uri="http://schemas.openxmlformats.org/presentationml/2006/ole">
            <mc:AlternateContent xmlns:mc="http://schemas.openxmlformats.org/markup-compatibility/2006">
              <mc:Choice xmlns:v="urn:schemas-microsoft-com:vml" Requires="v">
                <p:oleObj spid="_x0000_s4129" name="Equation" r:id="rId5" imgW="1231900" imgH="457200" progId="">
                  <p:embed/>
                </p:oleObj>
              </mc:Choice>
              <mc:Fallback>
                <p:oleObj name="Equation" r:id="rId5" imgW="1231900" imgH="45720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5497" y="3435846"/>
                        <a:ext cx="35528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774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 calcmode="lin" valueType="num">
                                      <p:cBhvr>
                                        <p:cTn id="18"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0" dur="500"/>
                                        <p:tgtEl>
                                          <p:spTgt spid="6">
                                            <p:txEl>
                                              <p:pRg st="6" end="6"/>
                                            </p:txEl>
                                          </p:spTgt>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951310"/>
            <a:ext cx="3089548" cy="39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9437" y="731043"/>
            <a:ext cx="5184576" cy="4116388"/>
          </a:xfrm>
          <a:prstGeom prst="rect">
            <a:avLst/>
          </a:prstGeom>
          <a:noFill/>
        </p:spPr>
        <p:txBody>
          <a:bodyPr wrap="square">
            <a:noAutofit/>
          </a:bodyPr>
          <a:lstStyle/>
          <a:p>
            <a:pPr marL="285750" indent="-285750">
              <a:buClr>
                <a:srgbClr val="92D050"/>
              </a:buClr>
              <a:buSzPct val="130000"/>
              <a:buFont typeface="Arial" pitchFamily="34" charset="0"/>
              <a:buChar char="•"/>
              <a:defRPr/>
            </a:pPr>
            <a:r>
              <a:rPr lang="en-US" b="1" dirty="0">
                <a:solidFill>
                  <a:srgbClr val="002060"/>
                </a:solidFill>
                <a:cs typeface="Arial" charset="0"/>
              </a:rPr>
              <a:t>Past decade air transport trends</a:t>
            </a:r>
          </a:p>
          <a:p>
            <a:pPr marL="285750" indent="-285750">
              <a:buClr>
                <a:srgbClr val="92D050"/>
              </a:buClr>
              <a:buSzPct val="130000"/>
              <a:buFont typeface="Arial" pitchFamily="34" charset="0"/>
              <a:buChar char="•"/>
              <a:defRPr/>
            </a:pPr>
            <a:r>
              <a:rPr lang="en-US" b="1" dirty="0">
                <a:solidFill>
                  <a:srgbClr val="002060"/>
                </a:solidFill>
                <a:cs typeface="Arial" charset="0"/>
              </a:rPr>
              <a:t>Demand drivers </a:t>
            </a:r>
            <a:r>
              <a:rPr lang="en-US" b="1" dirty="0" smtClean="0">
                <a:solidFill>
                  <a:srgbClr val="002060"/>
                </a:solidFill>
                <a:cs typeface="Arial" charset="0"/>
              </a:rPr>
              <a:t>analysis </a:t>
            </a:r>
            <a:r>
              <a:rPr lang="en-US" b="1" dirty="0">
                <a:solidFill>
                  <a:srgbClr val="002060"/>
                </a:solidFill>
                <a:cs typeface="Arial" charset="0"/>
              </a:rPr>
              <a:t/>
            </a:r>
            <a:br>
              <a:rPr lang="en-US" b="1" dirty="0">
                <a:solidFill>
                  <a:srgbClr val="002060"/>
                </a:solidFill>
                <a:cs typeface="Arial" charset="0"/>
              </a:rPr>
            </a:br>
            <a:endParaRPr lang="en-US" sz="200" dirty="0">
              <a:solidFill>
                <a:srgbClr val="002060"/>
              </a:solidFill>
              <a:cs typeface="Arial" charset="0"/>
            </a:endParaRPr>
          </a:p>
          <a:p>
            <a:pPr marL="742950" lvl="1" indent="-285750">
              <a:buClr>
                <a:srgbClr val="92D050"/>
              </a:buClr>
              <a:buSzPct val="130000"/>
              <a:buFontTx/>
              <a:buChar char="-"/>
              <a:defRPr/>
            </a:pPr>
            <a:r>
              <a:rPr lang="en-US" sz="1600" i="1" dirty="0">
                <a:solidFill>
                  <a:srgbClr val="002060"/>
                </a:solidFill>
                <a:cs typeface="Arial" charset="0"/>
              </a:rPr>
              <a:t>Economic growth</a:t>
            </a:r>
          </a:p>
          <a:p>
            <a:pPr marL="742950" lvl="1" indent="-285750">
              <a:buClr>
                <a:srgbClr val="92D050"/>
              </a:buClr>
              <a:buSzPct val="130000"/>
              <a:buFontTx/>
              <a:buChar char="-"/>
              <a:defRPr/>
            </a:pPr>
            <a:r>
              <a:rPr lang="en-US" sz="1600" i="1" dirty="0">
                <a:solidFill>
                  <a:srgbClr val="002060"/>
                </a:solidFill>
                <a:cs typeface="Arial" charset="0"/>
              </a:rPr>
              <a:t>Liberalization</a:t>
            </a:r>
          </a:p>
          <a:p>
            <a:pPr marL="742950" lvl="1" indent="-285750">
              <a:buClr>
                <a:srgbClr val="92D050"/>
              </a:buClr>
              <a:buSzPct val="130000"/>
              <a:buFontTx/>
              <a:buChar char="-"/>
              <a:defRPr/>
            </a:pPr>
            <a:r>
              <a:rPr lang="en-US" sz="1600" i="1" dirty="0">
                <a:solidFill>
                  <a:srgbClr val="002060"/>
                </a:solidFill>
                <a:cs typeface="Arial" charset="0"/>
              </a:rPr>
              <a:t>Low Cost Carriers</a:t>
            </a:r>
          </a:p>
          <a:p>
            <a:pPr marL="742950" lvl="1" indent="-285750">
              <a:buClr>
                <a:srgbClr val="92D050"/>
              </a:buClr>
              <a:buSzPct val="130000"/>
              <a:buFontTx/>
              <a:buChar char="-"/>
              <a:defRPr/>
            </a:pPr>
            <a:r>
              <a:rPr lang="en-US" sz="1600" i="1" dirty="0">
                <a:solidFill>
                  <a:srgbClr val="002060"/>
                </a:solidFill>
                <a:cs typeface="Arial" charset="0"/>
              </a:rPr>
              <a:t>Improving technologies</a:t>
            </a:r>
          </a:p>
          <a:p>
            <a:pPr lvl="1">
              <a:buClr>
                <a:srgbClr val="92D050"/>
              </a:buClr>
              <a:buSzPct val="130000"/>
              <a:defRPr/>
            </a:pPr>
            <a:endParaRPr lang="en-US" dirty="0">
              <a:solidFill>
                <a:srgbClr val="002060"/>
              </a:solidFill>
              <a:cs typeface="Arial" charset="0"/>
            </a:endParaRPr>
          </a:p>
          <a:p>
            <a:pPr marL="285750" indent="-285750">
              <a:buClr>
                <a:srgbClr val="92D050"/>
              </a:buClr>
              <a:buSzPct val="130000"/>
              <a:buFont typeface="Arial" pitchFamily="34" charset="0"/>
              <a:buChar char="•"/>
              <a:defRPr/>
            </a:pPr>
            <a:r>
              <a:rPr lang="en-US" b="1" dirty="0">
                <a:solidFill>
                  <a:srgbClr val="002060"/>
                </a:solidFill>
                <a:cs typeface="Arial" charset="0"/>
              </a:rPr>
              <a:t>Challenges for air traffic development</a:t>
            </a:r>
          </a:p>
          <a:p>
            <a:pPr marL="742950" lvl="1" indent="-285750">
              <a:buClr>
                <a:srgbClr val="92D050"/>
              </a:buClr>
              <a:buSzPct val="130000"/>
              <a:buFontTx/>
              <a:buChar char="-"/>
              <a:defRPr/>
            </a:pPr>
            <a:r>
              <a:rPr lang="en-US" sz="1600" i="1" dirty="0">
                <a:solidFill>
                  <a:srgbClr val="002060"/>
                </a:solidFill>
                <a:cs typeface="Arial" charset="0"/>
              </a:rPr>
              <a:t>Fuel prices</a:t>
            </a:r>
          </a:p>
          <a:p>
            <a:pPr marL="742950" lvl="1" indent="-285750">
              <a:buClr>
                <a:srgbClr val="92D050"/>
              </a:buClr>
              <a:buSzPct val="130000"/>
              <a:buFontTx/>
              <a:buChar char="-"/>
              <a:defRPr/>
            </a:pPr>
            <a:r>
              <a:rPr lang="en-US" sz="1600" i="1" dirty="0">
                <a:solidFill>
                  <a:srgbClr val="002060"/>
                </a:solidFill>
                <a:cs typeface="Arial" charset="0"/>
              </a:rPr>
              <a:t>Airport/ANSPs capacity constraints</a:t>
            </a:r>
          </a:p>
          <a:p>
            <a:pPr marL="742950" lvl="1" indent="-285750">
              <a:buClr>
                <a:srgbClr val="92D050"/>
              </a:buClr>
              <a:buSzPct val="130000"/>
              <a:buFontTx/>
              <a:buChar char="-"/>
              <a:defRPr/>
            </a:pPr>
            <a:r>
              <a:rPr lang="en-US" sz="1600" i="1" dirty="0">
                <a:solidFill>
                  <a:srgbClr val="002060"/>
                </a:solidFill>
                <a:cs typeface="Arial" charset="0"/>
              </a:rPr>
              <a:t>Competition and </a:t>
            </a:r>
            <a:r>
              <a:rPr lang="en-US" sz="1600" i="1" dirty="0" smtClean="0">
                <a:solidFill>
                  <a:srgbClr val="002060"/>
                </a:solidFill>
                <a:cs typeface="Arial" charset="0"/>
              </a:rPr>
              <a:t>inter-modality</a:t>
            </a:r>
            <a:endParaRPr lang="en-US" sz="1600" i="1" dirty="0">
              <a:solidFill>
                <a:srgbClr val="002060"/>
              </a:solidFill>
              <a:cs typeface="Arial" charset="0"/>
            </a:endParaRPr>
          </a:p>
          <a:p>
            <a:pPr lvl="1">
              <a:buClr>
                <a:srgbClr val="92D050"/>
              </a:buClr>
              <a:buSzPct val="130000"/>
              <a:defRPr/>
            </a:pPr>
            <a:r>
              <a:rPr lang="en-US" i="1" dirty="0">
                <a:solidFill>
                  <a:srgbClr val="002060"/>
                </a:solidFill>
                <a:cs typeface="Arial" charset="0"/>
              </a:rPr>
              <a:t> </a:t>
            </a:r>
          </a:p>
          <a:p>
            <a:pPr marL="285750" indent="-285750">
              <a:buClr>
                <a:srgbClr val="92D050"/>
              </a:buClr>
              <a:buSzPct val="130000"/>
              <a:buFont typeface="Arial" pitchFamily="34" charset="0"/>
              <a:buChar char="•"/>
              <a:defRPr/>
            </a:pPr>
            <a:r>
              <a:rPr lang="en-US" b="1" dirty="0">
                <a:solidFill>
                  <a:srgbClr val="002060"/>
                </a:solidFill>
                <a:cs typeface="Arial" charset="0"/>
              </a:rPr>
              <a:t>Forecasts</a:t>
            </a:r>
          </a:p>
          <a:p>
            <a:pPr marL="742950" lvl="1" indent="-285750">
              <a:buClr>
                <a:srgbClr val="92D050"/>
              </a:buClr>
              <a:buSzPct val="130000"/>
              <a:buFontTx/>
              <a:buChar char="-"/>
              <a:defRPr/>
            </a:pPr>
            <a:r>
              <a:rPr lang="en-US" sz="1600" i="1" dirty="0">
                <a:solidFill>
                  <a:srgbClr val="002060"/>
                </a:solidFill>
                <a:cs typeface="Arial" charset="0"/>
              </a:rPr>
              <a:t>Structure and methodology</a:t>
            </a:r>
          </a:p>
          <a:p>
            <a:pPr marL="742950" lvl="1" indent="-285750">
              <a:buClr>
                <a:srgbClr val="92D050"/>
              </a:buClr>
              <a:buSzPct val="130000"/>
              <a:buFontTx/>
              <a:buChar char="-"/>
              <a:defRPr/>
            </a:pPr>
            <a:r>
              <a:rPr lang="en-US" sz="1600" i="1" dirty="0">
                <a:solidFill>
                  <a:srgbClr val="002060"/>
                </a:solidFill>
                <a:cs typeface="Arial" charset="0"/>
              </a:rPr>
              <a:t>Passenger and cargo</a:t>
            </a:r>
          </a:p>
          <a:p>
            <a:pPr marL="742950" lvl="1" indent="-285750">
              <a:buClr>
                <a:srgbClr val="92D050"/>
              </a:buClr>
              <a:buSzPct val="130000"/>
              <a:buFontTx/>
              <a:buChar char="-"/>
              <a:defRPr/>
            </a:pPr>
            <a:r>
              <a:rPr lang="en-US" sz="1600" i="1" dirty="0">
                <a:solidFill>
                  <a:srgbClr val="002060"/>
                </a:solidFill>
                <a:cs typeface="Arial" charset="0"/>
              </a:rPr>
              <a:t>Results and analysis by route </a:t>
            </a:r>
            <a:r>
              <a:rPr lang="en-US" sz="1600" i="1" dirty="0" smtClean="0">
                <a:solidFill>
                  <a:srgbClr val="002060"/>
                </a:solidFill>
                <a:cs typeface="Arial" charset="0"/>
              </a:rPr>
              <a:t>group</a:t>
            </a:r>
            <a:endParaRPr lang="en-US" sz="1600" i="1" dirty="0">
              <a:solidFill>
                <a:srgbClr val="002060"/>
              </a:solidFill>
              <a:cs typeface="Arial" charset="0"/>
            </a:endParaRPr>
          </a:p>
        </p:txBody>
      </p:sp>
      <p:sp>
        <p:nvSpPr>
          <p:cNvPr id="5" name="Rectangle 4"/>
          <p:cNvSpPr>
            <a:spLocks noChangeArrowheads="1"/>
          </p:cNvSpPr>
          <p:nvPr/>
        </p:nvSpPr>
        <p:spPr bwMode="auto">
          <a:xfrm>
            <a:off x="299502" y="1851670"/>
            <a:ext cx="2719144" cy="70788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CA" sz="2000" b="1">
                <a:solidFill>
                  <a:schemeClr val="bg1"/>
                </a:solidFill>
              </a:rPr>
              <a:t>PASSENGERS</a:t>
            </a:r>
          </a:p>
          <a:p>
            <a:pPr algn="ctr"/>
            <a:r>
              <a:rPr lang="en-US" sz="2000" b="1">
                <a:solidFill>
                  <a:schemeClr val="bg1"/>
                </a:solidFill>
              </a:rPr>
              <a:t>AND CARGO TRAFFIC</a:t>
            </a:r>
          </a:p>
        </p:txBody>
      </p:sp>
      <p:sp>
        <p:nvSpPr>
          <p:cNvPr id="2" name="Rectangle 1"/>
          <p:cNvSpPr/>
          <p:nvPr/>
        </p:nvSpPr>
        <p:spPr>
          <a:xfrm>
            <a:off x="299502" y="4002909"/>
            <a:ext cx="2574931" cy="707886"/>
          </a:xfrm>
          <a:prstGeom prst="rect">
            <a:avLst/>
          </a:prstGeom>
          <a:solidFill>
            <a:schemeClr val="bg1"/>
          </a:solidFill>
        </p:spPr>
        <p:txBody>
          <a:bodyPr wrap="square">
            <a:spAutoFit/>
          </a:bodyPr>
          <a:lstStyle/>
          <a:p>
            <a:pPr algn="ctr"/>
            <a:r>
              <a:rPr lang="en-GB" sz="2000" b="1" dirty="0" smtClean="0">
                <a:solidFill>
                  <a:srgbClr val="92D050"/>
                </a:solidFill>
              </a:rPr>
              <a:t>Available at:</a:t>
            </a:r>
            <a:endParaRPr lang="en-GB" sz="2000" b="1" dirty="0" smtClean="0">
              <a:solidFill>
                <a:srgbClr val="92D050"/>
              </a:solidFill>
              <a:hlinkClick r:id="rId4"/>
            </a:endParaRPr>
          </a:p>
          <a:p>
            <a:pPr algn="ctr"/>
            <a:r>
              <a:rPr lang="en-GB" sz="2000" b="1" u="sng" dirty="0" smtClean="0">
                <a:solidFill>
                  <a:schemeClr val="bg1"/>
                </a:solidFill>
                <a:hlinkClick r:id="rId4"/>
              </a:rPr>
              <a:t>www.icao.int</a:t>
            </a:r>
            <a:endParaRPr lang="en-CA" sz="2000" b="1" dirty="0">
              <a:solidFill>
                <a:schemeClr val="bg1"/>
              </a:solidFill>
            </a:endParaRPr>
          </a:p>
        </p:txBody>
      </p:sp>
      <p:sp>
        <p:nvSpPr>
          <p:cNvPr id="8"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Long-Term </a:t>
            </a:r>
            <a:r>
              <a:rPr lang="en-US" sz="2800" b="1" dirty="0"/>
              <a:t>A</a:t>
            </a:r>
            <a:r>
              <a:rPr lang="en-US" sz="2800" b="1" dirty="0" smtClean="0"/>
              <a:t>ir Traffic Forecasts</a:t>
            </a:r>
            <a:r>
              <a:rPr lang="en-US" sz="2800" b="1" dirty="0"/>
              <a:t>: “GATO”</a:t>
            </a:r>
          </a:p>
        </p:txBody>
      </p:sp>
    </p:spTree>
    <p:extLst>
      <p:ext uri="{BB962C8B-B14F-4D97-AF65-F5344CB8AC3E}">
        <p14:creationId xmlns:p14="http://schemas.microsoft.com/office/powerpoint/2010/main" val="408355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par>
                          <p:cTn id="8" fill="hold" nodeType="afterGroup">
                            <p:stCondLst>
                              <p:cond delay="500"/>
                            </p:stCondLst>
                            <p:childTnLst>
                              <p:par>
                                <p:cTn id="9" presetID="1"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nodeType="afterGroup">
                            <p:stCondLst>
                              <p:cond delay="1500"/>
                            </p:stCondLst>
                            <p:childTnLst>
                              <p:par>
                                <p:cTn id="12" presetID="1" presetClass="entr" presetSubtype="0" fill="hold" nodeType="after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25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25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25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par>
                          <p:cTn id="23" fill="hold" nodeType="afterGroup">
                            <p:stCondLst>
                              <p:cond delay="2250"/>
                            </p:stCondLst>
                            <p:childTnLst>
                              <p:par>
                                <p:cTn id="24" presetID="1" presetClass="entr" presetSubtype="0" fill="hold" nodeType="afterEffect">
                                  <p:stCondLst>
                                    <p:cond delay="50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childTnLst>
                          </p:cTn>
                        </p:par>
                        <p:par>
                          <p:cTn id="26" fill="hold" nodeType="afterGroup">
                            <p:stCondLst>
                              <p:cond delay="2750"/>
                            </p:stCondLst>
                            <p:childTnLst>
                              <p:par>
                                <p:cTn id="27" presetID="1" presetClass="entr" presetSubtype="0" fill="hold" nodeType="afterEffect">
                                  <p:stCondLst>
                                    <p:cond delay="25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25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par>
                          <p:cTn id="33" fill="hold" nodeType="afterGroup">
                            <p:stCondLst>
                              <p:cond delay="3000"/>
                            </p:stCondLst>
                            <p:childTnLst>
                              <p:par>
                                <p:cTn id="34" presetID="1" presetClass="entr" presetSubtype="0" fill="hold" nodeType="afterEffect">
                                  <p:stCondLst>
                                    <p:cond delay="500"/>
                                  </p:stCondLst>
                                  <p:childTnLst>
                                    <p:set>
                                      <p:cBhvr>
                                        <p:cTn id="35" dur="1" fill="hold">
                                          <p:stCondLst>
                                            <p:cond delay="0"/>
                                          </p:stCondLst>
                                        </p:cTn>
                                        <p:tgtEl>
                                          <p:spTgt spid="7">
                                            <p:txEl>
                                              <p:pRg st="12" end="12"/>
                                            </p:txEl>
                                          </p:spTgt>
                                        </p:tgtEl>
                                        <p:attrNameLst>
                                          <p:attrName>style.visibility</p:attrName>
                                        </p:attrNameLst>
                                      </p:cBhvr>
                                      <p:to>
                                        <p:strVal val="visible"/>
                                      </p:to>
                                    </p:set>
                                  </p:childTnLst>
                                </p:cTn>
                              </p:par>
                            </p:childTnLst>
                          </p:cTn>
                        </p:par>
                        <p:par>
                          <p:cTn id="36" fill="hold" nodeType="afterGroup">
                            <p:stCondLst>
                              <p:cond delay="3500"/>
                            </p:stCondLst>
                            <p:childTnLst>
                              <p:par>
                                <p:cTn id="37" presetID="1" presetClass="entr" presetSubtype="0" fill="hold" nodeType="afterEffect">
                                  <p:stCondLst>
                                    <p:cond delay="25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par>
                                <p:cTn id="39" presetID="1" presetClass="entr" presetSubtype="0" fill="hold" nodeType="withEffect">
                                  <p:stCondLst>
                                    <p:cond delay="250"/>
                                  </p:stCondLst>
                                  <p:childTnLst>
                                    <p:set>
                                      <p:cBhvr>
                                        <p:cTn id="40" dur="1" fill="hold">
                                          <p:stCondLst>
                                            <p:cond delay="0"/>
                                          </p:stCondLst>
                                        </p:cTn>
                                        <p:tgtEl>
                                          <p:spTgt spid="7">
                                            <p:txEl>
                                              <p:pRg st="14" end="14"/>
                                            </p:txEl>
                                          </p:spTgt>
                                        </p:tgtEl>
                                        <p:attrNameLst>
                                          <p:attrName>style.visibility</p:attrName>
                                        </p:attrNameLst>
                                      </p:cBhvr>
                                      <p:to>
                                        <p:strVal val="visible"/>
                                      </p:to>
                                    </p:set>
                                  </p:childTnLst>
                                </p:cTn>
                              </p:par>
                              <p:par>
                                <p:cTn id="41" presetID="1" presetClass="entr" presetSubtype="0" fill="hold" nodeType="withEffect">
                                  <p:stCondLst>
                                    <p:cond delay="25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childTnLst>
                          </p:cTn>
                        </p:par>
                        <p:par>
                          <p:cTn id="43" fill="hold" nodeType="afterGroup">
                            <p:stCondLst>
                              <p:cond delay="3750"/>
                            </p:stCondLst>
                            <p:childTnLst>
                              <p:par>
                                <p:cTn id="44" presetID="14" presetClass="entr" presetSubtype="10" fill="hold" grpId="0" nodeType="afterEffect">
                                  <p:stCondLst>
                                    <p:cond delay="25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par>
                          <p:cTn id="47" fill="hold">
                            <p:stCondLst>
                              <p:cond delay="4500"/>
                            </p:stCondLst>
                            <p:childTnLst>
                              <p:par>
                                <p:cTn id="48" presetID="22" presetClass="entr" presetSubtype="4" fill="hold" grpId="0" nodeType="afterEffect">
                                  <p:stCondLst>
                                    <p:cond delay="25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
        <p:nvSpPr>
          <p:cNvPr id="7" name="Content Placeholder 2"/>
          <p:cNvSpPr txBox="1">
            <a:spLocks/>
          </p:cNvSpPr>
          <p:nvPr/>
        </p:nvSpPr>
        <p:spPr bwMode="auto">
          <a:xfrm>
            <a:off x="251520" y="843558"/>
            <a:ext cx="900100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r>
              <a:rPr lang="en-US" altLang="en-US" sz="2900" dirty="0"/>
              <a:t>The log transform may be written as:</a:t>
            </a:r>
          </a:p>
          <a:p>
            <a:pPr>
              <a:buFont typeface="Arial" charset="0"/>
              <a:buNone/>
            </a:pPr>
            <a:endParaRPr lang="en-US" altLang="en-US" sz="2900" dirty="0"/>
          </a:p>
          <a:p>
            <a:pPr>
              <a:buFont typeface="Arial" charset="0"/>
              <a:buNone/>
            </a:pPr>
            <a:endParaRPr lang="en-US" altLang="en-US" sz="2900" dirty="0"/>
          </a:p>
          <a:p>
            <a:r>
              <a:rPr lang="en-US" altLang="en-US" sz="2900" dirty="0"/>
              <a:t>The (first) difference in logarithms becomes:</a:t>
            </a:r>
          </a:p>
          <a:p>
            <a:endParaRPr lang="en-US" altLang="en-US" sz="2900" dirty="0"/>
          </a:p>
          <a:p>
            <a:endParaRPr lang="en-US" altLang="en-US" sz="2900" dirty="0"/>
          </a:p>
          <a:p>
            <a:r>
              <a:rPr lang="en-US" altLang="en-US" sz="2900" dirty="0"/>
              <a:t>The inverse transformation is:</a:t>
            </a:r>
          </a:p>
          <a:p>
            <a:pPr>
              <a:buFont typeface="Arial" charset="0"/>
              <a:buNone/>
            </a:pPr>
            <a:endParaRPr lang="en-US" altLang="en-US" sz="2900" dirty="0"/>
          </a:p>
          <a:p>
            <a:endParaRPr lang="en-US" altLang="en-US" dirty="0"/>
          </a:p>
          <a:p>
            <a:pPr>
              <a:buFont typeface="Arial" charset="0"/>
              <a:buNone/>
            </a:pPr>
            <a:endParaRPr lang="en-US" altLang="en-US" dirty="0"/>
          </a:p>
        </p:txBody>
      </p:sp>
      <p:graphicFrame>
        <p:nvGraphicFramePr>
          <p:cNvPr id="8" name="Object 1"/>
          <p:cNvGraphicFramePr>
            <a:graphicFrameLocks noChangeAspect="1"/>
          </p:cNvGraphicFramePr>
          <p:nvPr>
            <p:extLst>
              <p:ext uri="{D42A27DB-BD31-4B8C-83A1-F6EECF244321}">
                <p14:modId xmlns:p14="http://schemas.microsoft.com/office/powerpoint/2010/main" val="921179292"/>
              </p:ext>
            </p:extLst>
          </p:nvPr>
        </p:nvGraphicFramePr>
        <p:xfrm>
          <a:off x="899592" y="1491630"/>
          <a:ext cx="2220679" cy="641350"/>
        </p:xfrm>
        <a:graphic>
          <a:graphicData uri="http://schemas.openxmlformats.org/presentationml/2006/ole">
            <mc:AlternateContent xmlns:mc="http://schemas.openxmlformats.org/markup-compatibility/2006">
              <mc:Choice xmlns:v="urn:schemas-microsoft-com:vml" Requires="v">
                <p:oleObj spid="_x0000_s7212" name="Equation" r:id="rId3" imgW="660400" imgH="228600" progId="">
                  <p:embed/>
                </p:oleObj>
              </mc:Choice>
              <mc:Fallback>
                <p:oleObj name="Equation" r:id="rId3" imgW="6604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91630"/>
                        <a:ext cx="2220679" cy="641350"/>
                      </a:xfrm>
                      <a:prstGeom prst="rect">
                        <a:avLst/>
                      </a:prstGeom>
                      <a:noFill/>
                      <a:ln>
                        <a:noFill/>
                      </a:ln>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715821439"/>
              </p:ext>
            </p:extLst>
          </p:nvPr>
        </p:nvGraphicFramePr>
        <p:xfrm>
          <a:off x="827584" y="3027164"/>
          <a:ext cx="4286826" cy="622300"/>
        </p:xfrm>
        <a:graphic>
          <a:graphicData uri="http://schemas.openxmlformats.org/presentationml/2006/ole">
            <mc:AlternateContent xmlns:mc="http://schemas.openxmlformats.org/markup-compatibility/2006">
              <mc:Choice xmlns:v="urn:schemas-microsoft-com:vml" Requires="v">
                <p:oleObj spid="_x0000_s7213" name="Equation" r:id="rId5" imgW="1308100" imgH="228600" progId="">
                  <p:embed/>
                </p:oleObj>
              </mc:Choice>
              <mc:Fallback>
                <p:oleObj name="Equation" r:id="rId5" imgW="13081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3027164"/>
                        <a:ext cx="4286826" cy="622300"/>
                      </a:xfrm>
                      <a:prstGeom prst="rect">
                        <a:avLst/>
                      </a:prstGeom>
                      <a:noFill/>
                      <a:ln>
                        <a:noFill/>
                      </a:ln>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475930486"/>
              </p:ext>
            </p:extLst>
          </p:nvPr>
        </p:nvGraphicFramePr>
        <p:xfrm>
          <a:off x="5868144" y="4011910"/>
          <a:ext cx="2638487" cy="658813"/>
        </p:xfrm>
        <a:graphic>
          <a:graphicData uri="http://schemas.openxmlformats.org/presentationml/2006/ole">
            <mc:AlternateContent xmlns:mc="http://schemas.openxmlformats.org/markup-compatibility/2006">
              <mc:Choice xmlns:v="urn:schemas-microsoft-com:vml" Requires="v">
                <p:oleObj spid="_x0000_s7214" name="Equation" r:id="rId7" imgW="761669" imgH="228501" progId="">
                  <p:embed/>
                </p:oleObj>
              </mc:Choice>
              <mc:Fallback>
                <p:oleObj name="Equation" r:id="rId7" imgW="761669" imgH="22850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4011910"/>
                        <a:ext cx="2638487" cy="6588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874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7">
                                            <p:txEl>
                                              <p:pRg st="3" end="3"/>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7">
                                            <p:txEl>
                                              <p:pRg st="6" end="6"/>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7574"/>
            <a:ext cx="6518746" cy="310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858639" y="4227934"/>
            <a:ext cx="7850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GB" altLang="en-US" sz="1400" dirty="0"/>
              <a:t>Source: Song, Witt and Li (2009) The Advanced Econometrics of Tourism Demand, </a:t>
            </a:r>
          </a:p>
          <a:p>
            <a:pPr eaLnBrk="1" hangingPunct="1">
              <a:spcBef>
                <a:spcPct val="0"/>
              </a:spcBef>
              <a:buFontTx/>
              <a:buNone/>
            </a:pPr>
            <a:r>
              <a:rPr lang="en-GB" altLang="en-US" sz="1400" dirty="0"/>
              <a:t>London: Routledge.</a:t>
            </a:r>
          </a:p>
        </p:txBody>
      </p:sp>
    </p:spTree>
    <p:extLst>
      <p:ext uri="{BB962C8B-B14F-4D97-AF65-F5344CB8AC3E}">
        <p14:creationId xmlns:p14="http://schemas.microsoft.com/office/powerpoint/2010/main" val="15056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259632" y="1635646"/>
            <a:ext cx="7056784" cy="1885950"/>
          </a:xfrm>
        </p:spPr>
        <p:txBody>
          <a:bodyPr>
            <a:normAutofit/>
          </a:bodyPr>
          <a:lstStyle/>
          <a:p>
            <a:pPr algn="ctr">
              <a:buFont typeface="WP IconicSymbolsA" pitchFamily="2" charset="2"/>
              <a:buNone/>
              <a:defRPr/>
            </a:pPr>
            <a:r>
              <a:rPr lang="en-US" sz="4000" b="1" dirty="0" smtClean="0">
                <a:solidFill>
                  <a:schemeClr val="tx1">
                    <a:lumMod val="60000"/>
                    <a:lumOff val="40000"/>
                  </a:schemeClr>
                </a:solidFill>
                <a:sym typeface="WP IconicSymbolsA" pitchFamily="2" charset="2"/>
              </a:rPr>
              <a:t>Practical Example of Time Series  Models with Excel</a:t>
            </a:r>
            <a:endParaRPr lang="en-US" sz="4000" b="1" dirty="0" smtClean="0">
              <a:solidFill>
                <a:schemeClr val="tx1">
                  <a:lumMod val="60000"/>
                  <a:lumOff val="40000"/>
                </a:schemeClr>
              </a:solidFill>
            </a:endParaRPr>
          </a:p>
        </p:txBody>
      </p:sp>
    </p:spTree>
    <p:extLst>
      <p:ext uri="{BB962C8B-B14F-4D97-AF65-F5344CB8AC3E}">
        <p14:creationId xmlns:p14="http://schemas.microsoft.com/office/powerpoint/2010/main" val="275302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427984" y="1274564"/>
            <a:ext cx="4824536" cy="3508772"/>
          </a:xfrm>
        </p:spPr>
        <p:txBody>
          <a:bodyPr>
            <a:normAutofit/>
          </a:bodyPr>
          <a:lstStyle/>
          <a:p>
            <a:pPr marL="0" indent="0">
              <a:buNone/>
            </a:pPr>
            <a:r>
              <a:rPr lang="en-US" altLang="en-US" sz="2400" dirty="0" smtClean="0">
                <a:latin typeface="Arial" charset="0"/>
                <a:cs typeface="Arial" charset="0"/>
              </a:rPr>
              <a:t>Statistical (forecasting) model:</a:t>
            </a:r>
          </a:p>
          <a:p>
            <a:endParaRPr lang="en-US" altLang="en-US" sz="2400" dirty="0" smtClean="0">
              <a:latin typeface="Arial" charset="0"/>
              <a:cs typeface="Arial" charset="0"/>
            </a:endParaRPr>
          </a:p>
          <a:p>
            <a:pPr lvl="1"/>
            <a:endParaRPr lang="en-US" altLang="en-US" sz="2400" dirty="0" smtClean="0">
              <a:latin typeface="Arial" charset="0"/>
              <a:cs typeface="Arial" charset="0"/>
            </a:endParaRPr>
          </a:p>
          <a:p>
            <a:pPr lvl="1">
              <a:buFont typeface="Courier New" pitchFamily="49" charset="0"/>
              <a:buChar char="o"/>
            </a:pPr>
            <a:r>
              <a:rPr lang="en-US" altLang="en-US" sz="1500" dirty="0" smtClean="0">
                <a:latin typeface="Arial" charset="0"/>
                <a:cs typeface="Arial" charset="0"/>
              </a:rPr>
              <a:t>Plus assumptions about the distribution of the random error term.</a:t>
            </a:r>
          </a:p>
          <a:p>
            <a:pPr lvl="1">
              <a:buFont typeface="Courier New" pitchFamily="49" charset="0"/>
              <a:buChar char="o"/>
            </a:pPr>
            <a:r>
              <a:rPr lang="en-US" altLang="en-US" sz="1500" dirty="0" smtClean="0">
                <a:latin typeface="Arial" charset="0"/>
                <a:cs typeface="Arial" charset="0"/>
              </a:rPr>
              <a:t>The estimated model provides the forecast function, along with the framework to make statements about model uncertainty.</a:t>
            </a:r>
            <a:endParaRPr lang="en-US" altLang="en-US" sz="2400"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570313492"/>
              </p:ext>
            </p:extLst>
          </p:nvPr>
        </p:nvGraphicFramePr>
        <p:xfrm>
          <a:off x="5220072" y="1995686"/>
          <a:ext cx="2676525" cy="448866"/>
        </p:xfrm>
        <a:graphic>
          <a:graphicData uri="http://schemas.openxmlformats.org/presentationml/2006/ole">
            <mc:AlternateContent xmlns:mc="http://schemas.openxmlformats.org/markup-compatibility/2006">
              <mc:Choice xmlns:v="urn:schemas-microsoft-com:vml" Requires="v">
                <p:oleObj spid="_x0000_s8210" name="Equation" r:id="rId4" imgW="850531" imgH="190417" progId="">
                  <p:embed/>
                </p:oleObj>
              </mc:Choice>
              <mc:Fallback>
                <p:oleObj name="Equation" r:id="rId4" imgW="850531" imgH="19041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995686"/>
                        <a:ext cx="2676525" cy="4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Content Placeholder 2"/>
          <p:cNvSpPr txBox="1">
            <a:spLocks/>
          </p:cNvSpPr>
          <p:nvPr/>
        </p:nvSpPr>
        <p:spPr bwMode="auto">
          <a:xfrm>
            <a:off x="76200" y="857250"/>
            <a:ext cx="2133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spcBef>
                <a:spcPct val="0"/>
              </a:spcBef>
              <a:buFontTx/>
              <a:buChar char="•"/>
            </a:pPr>
            <a:endParaRPr lang="en-GB" altLang="zh-CN" sz="1000">
              <a:solidFill>
                <a:srgbClr val="292929"/>
              </a:solidFill>
            </a:endParaRPr>
          </a:p>
          <a:p>
            <a:pPr>
              <a:spcBef>
                <a:spcPct val="50000"/>
              </a:spcBef>
              <a:buFontTx/>
              <a:buChar char="•"/>
            </a:pPr>
            <a:endParaRPr lang="en-GB" altLang="zh-CN" sz="1000">
              <a:solidFill>
                <a:srgbClr val="292929"/>
              </a:solidFill>
            </a:endParaRPr>
          </a:p>
          <a:p>
            <a:pPr>
              <a:spcBef>
                <a:spcPct val="50000"/>
              </a:spcBef>
              <a:buFontTx/>
              <a:buChar char="•"/>
            </a:pPr>
            <a:endParaRPr lang="en-GB" altLang="zh-CN" sz="1000">
              <a:solidFill>
                <a:srgbClr val="292929"/>
              </a:solidFill>
            </a:endParaRPr>
          </a:p>
          <a:p>
            <a:pPr>
              <a:spcBef>
                <a:spcPct val="50000"/>
              </a:spcBef>
              <a:buFont typeface="Arial" charset="0"/>
              <a:buNone/>
            </a:pPr>
            <a:endParaRPr lang="en-GB" altLang="zh-CN" sz="1000">
              <a:solidFill>
                <a:srgbClr val="292929"/>
              </a:solidFill>
            </a:endParaRPr>
          </a:p>
        </p:txBody>
      </p:sp>
      <p:sp>
        <p:nvSpPr>
          <p:cNvPr id="11271" name="Content Placeholder 2"/>
          <p:cNvSpPr txBox="1">
            <a:spLocks/>
          </p:cNvSpPr>
          <p:nvPr/>
        </p:nvSpPr>
        <p:spPr bwMode="auto">
          <a:xfrm>
            <a:off x="76200" y="857250"/>
            <a:ext cx="4351784"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lgn="ctr">
              <a:spcBef>
                <a:spcPct val="0"/>
              </a:spcBef>
              <a:buFont typeface="Arial" charset="0"/>
              <a:buNone/>
            </a:pPr>
            <a:r>
              <a:rPr lang="en-US" altLang="en-US" sz="1600" b="1" dirty="0"/>
              <a:t>A Forecasting </a:t>
            </a:r>
            <a:r>
              <a:rPr lang="en-US" altLang="en-US" sz="1600" b="1" dirty="0" smtClean="0"/>
              <a:t>Model – linear trend</a:t>
            </a:r>
            <a:endParaRPr lang="en-US" altLang="en-US" sz="1600" b="1" dirty="0"/>
          </a:p>
          <a:p>
            <a:pPr algn="ctr">
              <a:spcBef>
                <a:spcPct val="0"/>
              </a:spcBef>
              <a:buFont typeface="Arial" charset="0"/>
              <a:buNone/>
            </a:pPr>
            <a:endParaRPr lang="en-GB" altLang="zh-CN" sz="1400" dirty="0">
              <a:solidFill>
                <a:srgbClr val="292929"/>
              </a:solidFill>
            </a:endParaRPr>
          </a:p>
          <a:p>
            <a:pPr>
              <a:spcBef>
                <a:spcPct val="0"/>
              </a:spcBef>
              <a:buFont typeface="Arial" charset="0"/>
              <a:buNone/>
            </a:pPr>
            <a:r>
              <a:rPr lang="el-GR" altLang="zh-CN" sz="1400" i="1" dirty="0" smtClean="0">
                <a:solidFill>
                  <a:srgbClr val="292929"/>
                </a:solidFill>
              </a:rPr>
              <a:t>β</a:t>
            </a:r>
            <a:r>
              <a:rPr lang="en-GB" altLang="zh-CN" sz="1400" i="1" baseline="-25000" dirty="0">
                <a:solidFill>
                  <a:srgbClr val="292929"/>
                </a:solidFill>
              </a:rPr>
              <a:t>0</a:t>
            </a:r>
            <a:r>
              <a:rPr lang="en-GB" altLang="zh-CN" sz="1400" dirty="0">
                <a:solidFill>
                  <a:srgbClr val="292929"/>
                </a:solidFill>
              </a:rPr>
              <a:t> and </a:t>
            </a:r>
            <a:r>
              <a:rPr lang="el-GR" altLang="zh-CN" sz="1400" i="1" dirty="0">
                <a:solidFill>
                  <a:srgbClr val="292929"/>
                </a:solidFill>
              </a:rPr>
              <a:t>β</a:t>
            </a:r>
            <a:r>
              <a:rPr lang="en-GB" altLang="zh-CN" sz="1400" i="1" baseline="-25000" dirty="0">
                <a:solidFill>
                  <a:srgbClr val="292929"/>
                </a:solidFill>
              </a:rPr>
              <a:t>1 </a:t>
            </a:r>
            <a:r>
              <a:rPr lang="en-GB" altLang="zh-CN" sz="1400" dirty="0">
                <a:solidFill>
                  <a:srgbClr val="292929"/>
                </a:solidFill>
              </a:rPr>
              <a:t>are the level and slope (or trend) parameters, </a:t>
            </a:r>
            <a:r>
              <a:rPr lang="en-GB" altLang="zh-CN" sz="1400" dirty="0" smtClean="0">
                <a:solidFill>
                  <a:srgbClr val="292929"/>
                </a:solidFill>
              </a:rPr>
              <a:t>respectively</a:t>
            </a:r>
            <a:endParaRPr lang="en-GB" altLang="zh-CN" sz="1400" dirty="0">
              <a:solidFill>
                <a:srgbClr val="292929"/>
              </a:solidFill>
            </a:endParaRPr>
          </a:p>
          <a:p>
            <a:pPr>
              <a:spcBef>
                <a:spcPct val="0"/>
              </a:spcBef>
              <a:buFont typeface="Arial" charset="0"/>
              <a:buNone/>
            </a:pPr>
            <a:endParaRPr lang="en-US" altLang="zh-CN" sz="1400" i="1" dirty="0" smtClean="0">
              <a:solidFill>
                <a:srgbClr val="292929"/>
              </a:solidFill>
            </a:endParaRPr>
          </a:p>
          <a:p>
            <a:pPr>
              <a:spcBef>
                <a:spcPct val="0"/>
              </a:spcBef>
              <a:buFont typeface="Arial" charset="0"/>
              <a:buNone/>
            </a:pPr>
            <a:r>
              <a:rPr lang="el-GR" altLang="zh-CN" sz="1400" i="1" dirty="0" smtClean="0">
                <a:solidFill>
                  <a:srgbClr val="292929"/>
                </a:solidFill>
              </a:rPr>
              <a:t>ε</a:t>
            </a:r>
            <a:r>
              <a:rPr lang="en-GB" altLang="zh-CN" sz="1400" dirty="0" smtClean="0">
                <a:solidFill>
                  <a:srgbClr val="292929"/>
                </a:solidFill>
              </a:rPr>
              <a:t> </a:t>
            </a:r>
            <a:r>
              <a:rPr lang="en-GB" altLang="zh-CN" sz="1400" dirty="0">
                <a:solidFill>
                  <a:srgbClr val="292929"/>
                </a:solidFill>
              </a:rPr>
              <a:t>denotes a random error term corresponding to the part of the series that cannot be described by the </a:t>
            </a:r>
            <a:r>
              <a:rPr lang="en-GB" altLang="zh-CN" sz="1400" dirty="0" smtClean="0">
                <a:solidFill>
                  <a:srgbClr val="292929"/>
                </a:solidFill>
              </a:rPr>
              <a:t>model.  </a:t>
            </a:r>
            <a:endParaRPr lang="en-GB" altLang="zh-CN" sz="1400" dirty="0">
              <a:solidFill>
                <a:srgbClr val="292929"/>
              </a:solidFill>
            </a:endParaRPr>
          </a:p>
          <a:p>
            <a:pPr>
              <a:spcBef>
                <a:spcPct val="0"/>
              </a:spcBef>
              <a:buFont typeface="Arial" charset="0"/>
              <a:buNone/>
            </a:pPr>
            <a:endParaRPr lang="en-GB" altLang="zh-CN" sz="1400" dirty="0">
              <a:solidFill>
                <a:srgbClr val="292929"/>
              </a:solidFill>
            </a:endParaRPr>
          </a:p>
          <a:p>
            <a:pPr>
              <a:spcBef>
                <a:spcPct val="0"/>
              </a:spcBef>
              <a:buFont typeface="Arial" charset="0"/>
              <a:buNone/>
            </a:pPr>
            <a:r>
              <a:rPr lang="en-GB" altLang="zh-CN" sz="1400" dirty="0">
                <a:solidFill>
                  <a:srgbClr val="292929"/>
                </a:solidFill>
              </a:rPr>
              <a:t>If we make appropriate assumptions about the nature of the error term, we can estimate the unknown parameters </a:t>
            </a:r>
            <a:r>
              <a:rPr lang="el-GR" altLang="zh-CN" sz="1400" i="1" dirty="0">
                <a:solidFill>
                  <a:srgbClr val="292929"/>
                </a:solidFill>
              </a:rPr>
              <a:t>β</a:t>
            </a:r>
            <a:r>
              <a:rPr lang="en-GB" altLang="zh-CN" sz="1400" i="1" baseline="-25000" dirty="0">
                <a:solidFill>
                  <a:srgbClr val="292929"/>
                </a:solidFill>
              </a:rPr>
              <a:t>0</a:t>
            </a:r>
            <a:r>
              <a:rPr lang="en-GB" altLang="zh-CN" sz="1400" dirty="0">
                <a:solidFill>
                  <a:srgbClr val="292929"/>
                </a:solidFill>
              </a:rPr>
              <a:t> and </a:t>
            </a:r>
            <a:r>
              <a:rPr lang="el-GR" altLang="zh-CN" sz="1400" i="1" dirty="0">
                <a:solidFill>
                  <a:srgbClr val="292929"/>
                </a:solidFill>
              </a:rPr>
              <a:t>β</a:t>
            </a:r>
            <a:r>
              <a:rPr lang="en-GB" altLang="zh-CN" sz="1400" i="1" baseline="-25000" dirty="0">
                <a:solidFill>
                  <a:srgbClr val="292929"/>
                </a:solidFill>
              </a:rPr>
              <a:t>1</a:t>
            </a:r>
            <a:r>
              <a:rPr lang="en-GB" altLang="zh-CN" sz="1400" i="1" dirty="0" smtClean="0">
                <a:solidFill>
                  <a:srgbClr val="292929"/>
                </a:solidFill>
              </a:rPr>
              <a:t>.</a:t>
            </a:r>
            <a:endParaRPr lang="en-GB" altLang="zh-CN" sz="1400" dirty="0">
              <a:solidFill>
                <a:srgbClr val="292929"/>
              </a:solidFill>
            </a:endParaRPr>
          </a:p>
          <a:p>
            <a:pPr>
              <a:spcBef>
                <a:spcPct val="0"/>
              </a:spcBef>
              <a:buFont typeface="Arial" charset="0"/>
              <a:buNone/>
            </a:pPr>
            <a:endParaRPr lang="en-GB" altLang="zh-CN" sz="1400" dirty="0">
              <a:solidFill>
                <a:srgbClr val="292929"/>
              </a:solidFill>
            </a:endParaRPr>
          </a:p>
          <a:p>
            <a:pPr>
              <a:spcBef>
                <a:spcPct val="0"/>
              </a:spcBef>
              <a:buFont typeface="Arial" charset="0"/>
              <a:buNone/>
            </a:pPr>
            <a:endParaRPr lang="en-GB" altLang="zh-CN" sz="1400" dirty="0">
              <a:solidFill>
                <a:srgbClr val="292929"/>
              </a:solidFill>
            </a:endParaRPr>
          </a:p>
          <a:p>
            <a:pPr>
              <a:spcBef>
                <a:spcPct val="0"/>
              </a:spcBef>
              <a:buFontTx/>
              <a:buChar char="•"/>
            </a:pPr>
            <a:endParaRPr lang="en-GB" altLang="zh-CN" sz="1400" dirty="0">
              <a:solidFill>
                <a:srgbClr val="292929"/>
              </a:solidFill>
            </a:endParaRPr>
          </a:p>
          <a:p>
            <a:pPr>
              <a:spcBef>
                <a:spcPct val="50000"/>
              </a:spcBef>
              <a:buFontTx/>
              <a:buChar char="•"/>
            </a:pPr>
            <a:endParaRPr lang="en-GB" altLang="zh-CN" sz="1400" dirty="0">
              <a:solidFill>
                <a:srgbClr val="292929"/>
              </a:solidFill>
            </a:endParaRPr>
          </a:p>
          <a:p>
            <a:pPr>
              <a:spcBef>
                <a:spcPct val="50000"/>
              </a:spcBef>
              <a:buFontTx/>
              <a:buChar char="•"/>
            </a:pPr>
            <a:endParaRPr lang="en-GB" altLang="zh-CN" sz="1400" dirty="0">
              <a:solidFill>
                <a:srgbClr val="292929"/>
              </a:solidFill>
            </a:endParaRPr>
          </a:p>
          <a:p>
            <a:pPr>
              <a:spcBef>
                <a:spcPct val="50000"/>
              </a:spcBef>
              <a:buFontTx/>
              <a:buChar char="•"/>
            </a:pPr>
            <a:endParaRPr lang="en-GB" altLang="zh-CN" sz="1400" dirty="0">
              <a:solidFill>
                <a:srgbClr val="292929"/>
              </a:solidFill>
            </a:endParaRPr>
          </a:p>
        </p:txBody>
      </p:sp>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570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fltVal val="0"/>
                                          </p:val>
                                        </p:tav>
                                        <p:tav tm="100000">
                                          <p:val>
                                            <p:strVal val="#ppt_h"/>
                                          </p:val>
                                        </p:tav>
                                      </p:tavLst>
                                    </p:anim>
                                    <p:animEffect transition="in" filter="fade">
                                      <p:cBhvr>
                                        <p:cTn id="9" dur="500"/>
                                        <p:tgtEl>
                                          <p:spTgt spid="1127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p:cTn id="13"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1267">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p:cTn id="19"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11267">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p:cTn id="25"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11267">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1269"/>
                                        </p:tgtEl>
                                        <p:attrNameLst>
                                          <p:attrName>style.visibility</p:attrName>
                                        </p:attrNameLst>
                                      </p:cBhvr>
                                      <p:to>
                                        <p:strVal val="visible"/>
                                      </p:to>
                                    </p:set>
                                    <p:anim calcmode="lin" valueType="num">
                                      <p:cBhvr>
                                        <p:cTn id="30" dur="500" fill="hold"/>
                                        <p:tgtEl>
                                          <p:spTgt spid="11269"/>
                                        </p:tgtEl>
                                        <p:attrNameLst>
                                          <p:attrName>ppt_w</p:attrName>
                                        </p:attrNameLst>
                                      </p:cBhvr>
                                      <p:tavLst>
                                        <p:tav tm="0">
                                          <p:val>
                                            <p:fltVal val="0"/>
                                          </p:val>
                                        </p:tav>
                                        <p:tav tm="100000">
                                          <p:val>
                                            <p:strVal val="#ppt_w"/>
                                          </p:val>
                                        </p:tav>
                                      </p:tavLst>
                                    </p:anim>
                                    <p:anim calcmode="lin" valueType="num">
                                      <p:cBhvr>
                                        <p:cTn id="31" dur="500" fill="hold"/>
                                        <p:tgtEl>
                                          <p:spTgt spid="11269"/>
                                        </p:tgtEl>
                                        <p:attrNameLst>
                                          <p:attrName>ppt_h</p:attrName>
                                        </p:attrNameLst>
                                      </p:cBhvr>
                                      <p:tavLst>
                                        <p:tav tm="0">
                                          <p:val>
                                            <p:fltVal val="0"/>
                                          </p:val>
                                        </p:tav>
                                        <p:tav tm="100000">
                                          <p:val>
                                            <p:strVal val="#ppt_h"/>
                                          </p:val>
                                        </p:tav>
                                      </p:tavLst>
                                    </p:anim>
                                    <p:animEffect transition="in" filter="fade">
                                      <p:cBhvr>
                                        <p:cTn id="3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0" y="843558"/>
            <a:ext cx="3528392" cy="2886968"/>
          </a:xfrm>
        </p:spPr>
        <p:txBody>
          <a:bodyPr/>
          <a:lstStyle/>
          <a:p>
            <a:pPr marL="0" indent="0">
              <a:buFont typeface="Arial" charset="0"/>
              <a:buNone/>
            </a:pPr>
            <a:r>
              <a:rPr lang="en-GB" altLang="en-US" dirty="0" smtClean="0">
                <a:latin typeface="Arial" charset="0"/>
                <a:cs typeface="Arial" charset="0"/>
              </a:rPr>
              <a:t>Practical Example</a:t>
            </a:r>
          </a:p>
          <a:p>
            <a:pPr marL="0" indent="0">
              <a:buFont typeface="Arial" charset="0"/>
              <a:buNone/>
            </a:pPr>
            <a:endParaRPr lang="en-GB" altLang="en-US" dirty="0" smtClean="0">
              <a:latin typeface="Arial" charset="0"/>
              <a:cs typeface="Arial" charset="0"/>
            </a:endParaRPr>
          </a:p>
          <a:p>
            <a:pPr marL="0" indent="0" algn="r">
              <a:buFont typeface="Arial" charset="0"/>
              <a:buNone/>
            </a:pPr>
            <a:r>
              <a:rPr lang="en-GB" altLang="en-US" sz="2800" dirty="0" smtClean="0">
                <a:latin typeface="Arial" charset="0"/>
                <a:cs typeface="Arial" charset="0"/>
              </a:rPr>
              <a:t>Dataset </a:t>
            </a:r>
            <a:r>
              <a:rPr lang="en-GB" altLang="en-US" sz="2800" dirty="0" smtClean="0">
                <a:latin typeface="Arial" charset="0"/>
                <a:cs typeface="Arial" charset="0"/>
                <a:sym typeface="Wingdings" panose="05000000000000000000" pitchFamily="2" charset="2"/>
              </a:rPr>
              <a:t></a:t>
            </a:r>
            <a:endParaRPr lang="en-GB" altLang="en-US" sz="2800" dirty="0" smtClean="0">
              <a:latin typeface="Arial" charset="0"/>
              <a:cs typeface="Arial" charset="0"/>
            </a:endParaRPr>
          </a:p>
        </p:txBody>
      </p:sp>
      <p:graphicFrame>
        <p:nvGraphicFramePr>
          <p:cNvPr id="22532" name="Object 3"/>
          <p:cNvGraphicFramePr>
            <a:graphicFrameLocks noChangeAspect="1"/>
          </p:cNvGraphicFramePr>
          <p:nvPr>
            <p:extLst>
              <p:ext uri="{D42A27DB-BD31-4B8C-83A1-F6EECF244321}">
                <p14:modId xmlns:p14="http://schemas.microsoft.com/office/powerpoint/2010/main" val="2029995229"/>
              </p:ext>
            </p:extLst>
          </p:nvPr>
        </p:nvGraphicFramePr>
        <p:xfrm>
          <a:off x="3615705" y="1491630"/>
          <a:ext cx="3168352" cy="3312917"/>
        </p:xfrm>
        <a:graphic>
          <a:graphicData uri="http://schemas.openxmlformats.org/presentationml/2006/ole">
            <mc:AlternateContent xmlns:mc="http://schemas.openxmlformats.org/markup-compatibility/2006">
              <mc:Choice xmlns:v="urn:schemas-microsoft-com:vml" Requires="v">
                <p:oleObj spid="_x0000_s11281" name="Worksheet" r:id="rId3" imgW="3371850" imgH="4010025" progId="Excel.Sheet.8">
                  <p:embed/>
                </p:oleObj>
              </mc:Choice>
              <mc:Fallback>
                <p:oleObj name="Worksheet" r:id="rId3" imgW="3371850" imgH="40100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5705" y="1491630"/>
                        <a:ext cx="3168352" cy="3312917"/>
                      </a:xfrm>
                      <a:prstGeom prst="rect">
                        <a:avLst/>
                      </a:prstGeom>
                      <a:noFill/>
                      <a:ln>
                        <a:noFill/>
                      </a:ln>
                    </p:spPr>
                  </p:pic>
                </p:oleObj>
              </mc:Fallback>
            </mc:AlternateContent>
          </a:graphicData>
        </a:graphic>
      </p:graphicFrame>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8143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1">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p:cTn id="13"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2531">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2531">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p:cTn id="19" dur="500" fill="hold"/>
                                        <p:tgtEl>
                                          <p:spTgt spid="22532"/>
                                        </p:tgtEl>
                                        <p:attrNameLst>
                                          <p:attrName>ppt_w</p:attrName>
                                        </p:attrNameLst>
                                      </p:cBhvr>
                                      <p:tavLst>
                                        <p:tav tm="0">
                                          <p:val>
                                            <p:fltVal val="0"/>
                                          </p:val>
                                        </p:tav>
                                        <p:tav tm="100000">
                                          <p:val>
                                            <p:strVal val="#ppt_w"/>
                                          </p:val>
                                        </p:tav>
                                      </p:tavLst>
                                    </p:anim>
                                    <p:anim calcmode="lin" valueType="num">
                                      <p:cBhvr>
                                        <p:cTn id="20" dur="500" fill="hold"/>
                                        <p:tgtEl>
                                          <p:spTgt spid="22532"/>
                                        </p:tgtEl>
                                        <p:attrNameLst>
                                          <p:attrName>ppt_h</p:attrName>
                                        </p:attrNameLst>
                                      </p:cBhvr>
                                      <p:tavLst>
                                        <p:tav tm="0">
                                          <p:val>
                                            <p:fltVal val="0"/>
                                          </p:val>
                                        </p:tav>
                                        <p:tav tm="100000">
                                          <p:val>
                                            <p:strVal val="#ppt_h"/>
                                          </p:val>
                                        </p:tav>
                                      </p:tavLst>
                                    </p:anim>
                                    <p:animEffect transition="in" filter="fade">
                                      <p:cBhvr>
                                        <p:cTn id="21"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843558"/>
            <a:ext cx="4283968" cy="3672408"/>
          </a:xfrm>
        </p:spPr>
        <p:txBody>
          <a:bodyPr>
            <a:normAutofit/>
          </a:bodyPr>
          <a:lstStyle/>
          <a:p>
            <a:pPr marL="0" indent="0" algn="ctr">
              <a:buFont typeface="Arial" charset="0"/>
              <a:buNone/>
            </a:pPr>
            <a:r>
              <a:rPr lang="en-GB" altLang="en-US" dirty="0" smtClean="0">
                <a:latin typeface="Arial" charset="0"/>
                <a:cs typeface="Arial" charset="0"/>
              </a:rPr>
              <a:t>Scatter Plot</a:t>
            </a:r>
          </a:p>
          <a:p>
            <a:pPr marL="0" indent="0" algn="ctr">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The first step is to draw a scatter plot.  The scatter plot seems to suggest that the data follows a linear trend.</a:t>
            </a:r>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graphicFrame>
        <p:nvGraphicFramePr>
          <p:cNvPr id="8" name="Chart 7"/>
          <p:cNvGraphicFramePr/>
          <p:nvPr>
            <p:extLst>
              <p:ext uri="{D42A27DB-BD31-4B8C-83A1-F6EECF244321}">
                <p14:modId xmlns:p14="http://schemas.microsoft.com/office/powerpoint/2010/main" val="3455075640"/>
              </p:ext>
            </p:extLst>
          </p:nvPr>
        </p:nvGraphicFramePr>
        <p:xfrm>
          <a:off x="4355976" y="1203598"/>
          <a:ext cx="4580141" cy="3363344"/>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9" name="Rectangle 8"/>
              <p:cNvSpPr/>
              <p:nvPr/>
            </p:nvSpPr>
            <p:spPr>
              <a:xfrm rot="16200000">
                <a:off x="2678661" y="2571749"/>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rgbClr val="C00000"/>
                          </a:solidFill>
                          <a:latin typeface="Cambria Math"/>
                        </a:rPr>
                        <m:t>𝑃</m:t>
                      </m:r>
                      <m:r>
                        <a:rPr lang="en-US" sz="1400" b="0" i="1" smtClean="0">
                          <a:solidFill>
                            <a:srgbClr val="C00000"/>
                          </a:solidFill>
                          <a:latin typeface="Cambria Math"/>
                        </a:rPr>
                        <m:t>𝑎𝑠𝑠𝑒𝑛𝑔𝑒𝑟𝑠</m:t>
                      </m:r>
                    </m:oMath>
                  </m:oMathPara>
                </a14:m>
                <a:endParaRPr lang="en-CA" sz="1400" dirty="0">
                  <a:solidFill>
                    <a:schemeClr val="accent6">
                      <a:lumMod val="50000"/>
                    </a:schemeClr>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rot="16200000">
                <a:off x="2678661" y="2571749"/>
                <a:ext cx="3384376" cy="360040"/>
              </a:xfrm>
              <a:prstGeom prst="rect">
                <a:avLst/>
              </a:prstGeom>
              <a:blipFill rotWithShape="1">
                <a:blip r:embed="rId4"/>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070296" y="4456504"/>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rPr>
                        <m:t>𝑡</m:t>
                      </m:r>
                      <m:r>
                        <a:rPr lang="en-US" sz="1400" b="0" i="1" smtClean="0">
                          <a:solidFill>
                            <a:schemeClr val="tx2"/>
                          </a:solidFill>
                          <a:latin typeface="Cambria Math"/>
                        </a:rPr>
                        <m:t>𝑖𝑚𝑒</m:t>
                      </m:r>
                    </m:oMath>
                  </m:oMathPara>
                </a14:m>
                <a:endParaRPr lang="en-CA" sz="1400" dirty="0">
                  <a:solidFill>
                    <a:schemeClr val="tx2"/>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5070296" y="4456504"/>
                <a:ext cx="3384376" cy="360040"/>
              </a:xfrm>
              <a:prstGeom prst="rect">
                <a:avLst/>
              </a:prstGeom>
              <a:blipFill rotWithShape="1">
                <a:blip r:embed="rId5"/>
                <a:stretch>
                  <a:fillRect/>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16973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3555">
                                            <p:txEl>
                                              <p:pRg st="0" end="0"/>
                                            </p:txEl>
                                          </p:spTgt>
                                        </p:tgtEl>
                                        <p:attrNameLst>
                                          <p:attrName>style.visibility</p:attrName>
                                        </p:attrNameLst>
                                      </p:cBhvr>
                                      <p:to>
                                        <p:strVal val="visible"/>
                                      </p:to>
                                    </p:set>
                                    <p:anim calcmode="lin" valueType="num">
                                      <p:cBhvr>
                                        <p:cTn id="25"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3555">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3555">
                                            <p:txEl>
                                              <p:pRg st="2" end="2"/>
                                            </p:txEl>
                                          </p:spTgt>
                                        </p:tgtEl>
                                        <p:attrNameLst>
                                          <p:attrName>style.visibility</p:attrName>
                                        </p:attrNameLst>
                                      </p:cBhvr>
                                      <p:to>
                                        <p:strVal val="visible"/>
                                      </p:to>
                                    </p:set>
                                    <p:anim calcmode="lin" valueType="num">
                                      <p:cBhvr>
                                        <p:cTn id="31"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3555">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Graphic spid="8" grpId="0">
        <p:bldAsOne/>
      </p:bldGraphic>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16074" y="1131590"/>
            <a:ext cx="4483918" cy="3384376"/>
          </a:xfrm>
        </p:spPr>
        <p:txBody>
          <a:bodyPr>
            <a:normAutofit fontScale="70000" lnSpcReduction="20000"/>
          </a:bodyPr>
          <a:lstStyle/>
          <a:p>
            <a:pPr marL="0" indent="0" algn="ctr">
              <a:buFont typeface="Arial" charset="0"/>
              <a:buNone/>
            </a:pPr>
            <a:r>
              <a:rPr lang="en-GB" altLang="en-US" b="1" dirty="0" smtClean="0">
                <a:latin typeface="Arial" charset="0"/>
                <a:cs typeface="Arial" charset="0"/>
              </a:rPr>
              <a:t>Excel Illustration</a:t>
            </a:r>
          </a:p>
          <a:p>
            <a:pPr marL="0" indent="0"/>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EXCEL can be used for trend analysis.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First, highlight Columns A and B as illustrated on the right.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Then, go to Insert </a:t>
            </a:r>
            <a:r>
              <a:rPr lang="en-GB" altLang="en-US" dirty="0" smtClean="0">
                <a:latin typeface="Arial" charset="0"/>
                <a:cs typeface="Arial" charset="0"/>
                <a:sym typeface="Wingdings" panose="05000000000000000000" pitchFamily="2" charset="2"/>
              </a:rPr>
              <a:t> </a:t>
            </a:r>
            <a:r>
              <a:rPr lang="en-GB" altLang="en-US" dirty="0" smtClean="0">
                <a:latin typeface="Arial" charset="0"/>
                <a:cs typeface="Arial" charset="0"/>
              </a:rPr>
              <a:t>Scatter </a:t>
            </a:r>
          </a:p>
          <a:p>
            <a:pPr marL="0" indent="0">
              <a:buFont typeface="Arial" charset="0"/>
              <a:buNone/>
            </a:pPr>
            <a:r>
              <a:rPr lang="en-GB" altLang="en-US" dirty="0" smtClean="0">
                <a:latin typeface="Arial" charset="0"/>
                <a:cs typeface="Arial" charset="0"/>
              </a:rPr>
              <a:t>and select the first one</a:t>
            </a:r>
          </a:p>
        </p:txBody>
      </p:sp>
      <p:pic>
        <p:nvPicPr>
          <p:cNvPr id="2458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589" b="4851"/>
          <a:stretch/>
        </p:blipFill>
        <p:spPr bwMode="auto">
          <a:xfrm>
            <a:off x="4211960" y="1059582"/>
            <a:ext cx="4876800" cy="353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8418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579">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p:cTn id="13"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4579">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p:cTn id="19" dur="500" fill="hold"/>
                                        <p:tgtEl>
                                          <p:spTgt spid="2457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4579">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4579">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anim calcmode="lin" valueType="num">
                                      <p:cBhvr>
                                        <p:cTn id="25" dur="500" fill="hold"/>
                                        <p:tgtEl>
                                          <p:spTgt spid="24579">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4579">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24579">
                                            <p:txEl>
                                              <p:pRg st="6" end="6"/>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anim calcmode="lin" valueType="num">
                                      <p:cBhvr>
                                        <p:cTn id="31" dur="500" fill="hold"/>
                                        <p:tgtEl>
                                          <p:spTgt spid="24579">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24579">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24579">
                                            <p:txEl>
                                              <p:pRg st="7" end="7"/>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4580"/>
                                        </p:tgtEl>
                                        <p:attrNameLst>
                                          <p:attrName>style.visibility</p:attrName>
                                        </p:attrNameLst>
                                      </p:cBhvr>
                                      <p:to>
                                        <p:strVal val="visible"/>
                                      </p:to>
                                    </p:set>
                                    <p:anim calcmode="lin" valueType="num">
                                      <p:cBhvr>
                                        <p:cTn id="37" dur="500" fill="hold"/>
                                        <p:tgtEl>
                                          <p:spTgt spid="24580"/>
                                        </p:tgtEl>
                                        <p:attrNameLst>
                                          <p:attrName>ppt_w</p:attrName>
                                        </p:attrNameLst>
                                      </p:cBhvr>
                                      <p:tavLst>
                                        <p:tav tm="0">
                                          <p:val>
                                            <p:fltVal val="0"/>
                                          </p:val>
                                        </p:tav>
                                        <p:tav tm="100000">
                                          <p:val>
                                            <p:strVal val="#ppt_w"/>
                                          </p:val>
                                        </p:tav>
                                      </p:tavLst>
                                    </p:anim>
                                    <p:anim calcmode="lin" valueType="num">
                                      <p:cBhvr>
                                        <p:cTn id="38" dur="500" fill="hold"/>
                                        <p:tgtEl>
                                          <p:spTgt spid="24580"/>
                                        </p:tgtEl>
                                        <p:attrNameLst>
                                          <p:attrName>ppt_h</p:attrName>
                                        </p:attrNameLst>
                                      </p:cBhvr>
                                      <p:tavLst>
                                        <p:tav tm="0">
                                          <p:val>
                                            <p:fltVal val="0"/>
                                          </p:val>
                                        </p:tav>
                                        <p:tav tm="100000">
                                          <p:val>
                                            <p:strVal val="#ppt_h"/>
                                          </p:val>
                                        </p:tav>
                                      </p:tavLst>
                                    </p:anim>
                                    <p:animEffect transition="in" filter="fade">
                                      <p:cBhvr>
                                        <p:cTn id="39"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24011" y="1173980"/>
            <a:ext cx="4043933" cy="3702025"/>
          </a:xfrm>
        </p:spPr>
        <p:txBody>
          <a:bodyPr>
            <a:normAutofit fontScale="70000" lnSpcReduction="20000"/>
          </a:bodyPr>
          <a:lstStyle/>
          <a:p>
            <a:pPr marL="0" indent="0" algn="ctr">
              <a:buFont typeface="Arial" charset="0"/>
              <a:buNone/>
            </a:pPr>
            <a:r>
              <a:rPr lang="en-GB" altLang="en-US" b="1" dirty="0" smtClean="0">
                <a:latin typeface="Arial" charset="0"/>
                <a:cs typeface="Arial" charset="0"/>
              </a:rPr>
              <a:t>Excel Illustration</a:t>
            </a:r>
          </a:p>
          <a:p>
            <a:pPr marL="0" indent="0" algn="ctr">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Excel will then automatically generate a scatter plot.  </a:t>
            </a:r>
          </a:p>
          <a:p>
            <a:pPr marL="0" indent="0">
              <a:buFont typeface="Arial" charset="0"/>
              <a:buNone/>
            </a:pPr>
            <a:endParaRPr lang="en-GB" altLang="en-US" dirty="0">
              <a:latin typeface="Arial" charset="0"/>
              <a:cs typeface="Arial" charset="0"/>
            </a:endParaRPr>
          </a:p>
          <a:p>
            <a:pPr marL="0" indent="0">
              <a:buFont typeface="Arial" charset="0"/>
              <a:buNone/>
            </a:pPr>
            <a:r>
              <a:rPr lang="en-GB" altLang="en-US" dirty="0" smtClean="0">
                <a:latin typeface="Arial" charset="0"/>
                <a:cs typeface="Arial" charset="0"/>
              </a:rPr>
              <a:t>Put the cursor on the scatter and right click on the mouth, select add </a:t>
            </a:r>
            <a:r>
              <a:rPr lang="en-GB" altLang="en-US" dirty="0" err="1" smtClean="0">
                <a:latin typeface="Arial" charset="0"/>
                <a:cs typeface="Arial" charset="0"/>
              </a:rPr>
              <a:t>trendline</a:t>
            </a:r>
            <a:r>
              <a:rPr lang="en-GB" altLang="en-US" dirty="0" smtClean="0">
                <a:latin typeface="Arial" charset="0"/>
                <a:cs typeface="Arial" charset="0"/>
              </a:rPr>
              <a:t> as shown in the screen shot on the right.</a:t>
            </a:r>
          </a:p>
          <a:p>
            <a:pPr marL="0" indent="0" algn="ctr">
              <a:buFont typeface="Arial" charset="0"/>
              <a:buNone/>
            </a:pPr>
            <a:endParaRPr lang="en-GB" altLang="en-US" dirty="0" smtClean="0">
              <a:latin typeface="Arial" charset="0"/>
              <a:cs typeface="Arial" charset="0"/>
            </a:endParaRPr>
          </a:p>
          <a:p>
            <a:pPr marL="0" indent="0">
              <a:buFont typeface="Arial" charset="0"/>
              <a:buNone/>
            </a:pPr>
            <a:endParaRPr lang="en-GB" altLang="en-US" dirty="0" smtClean="0">
              <a:latin typeface="Arial" charset="0"/>
              <a:cs typeface="Arial" charset="0"/>
            </a:endParaRPr>
          </a:p>
        </p:txBody>
      </p:sp>
      <p:pic>
        <p:nvPicPr>
          <p:cNvPr id="2560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417" b="4514"/>
          <a:stretch/>
        </p:blipFill>
        <p:spPr bwMode="auto">
          <a:xfrm>
            <a:off x="4572000" y="1131590"/>
            <a:ext cx="4232523" cy="353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4528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0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p:cTn id="13"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560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560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p:cTn id="19" dur="5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560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5603">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5604"/>
                                        </p:tgtEl>
                                        <p:attrNameLst>
                                          <p:attrName>style.visibility</p:attrName>
                                        </p:attrNameLst>
                                      </p:cBhvr>
                                      <p:to>
                                        <p:strVal val="visible"/>
                                      </p:to>
                                    </p:set>
                                    <p:anim calcmode="lin" valueType="num">
                                      <p:cBhvr>
                                        <p:cTn id="25" dur="500" fill="hold"/>
                                        <p:tgtEl>
                                          <p:spTgt spid="25604"/>
                                        </p:tgtEl>
                                        <p:attrNameLst>
                                          <p:attrName>ppt_w</p:attrName>
                                        </p:attrNameLst>
                                      </p:cBhvr>
                                      <p:tavLst>
                                        <p:tav tm="0">
                                          <p:val>
                                            <p:fltVal val="0"/>
                                          </p:val>
                                        </p:tav>
                                        <p:tav tm="100000">
                                          <p:val>
                                            <p:strVal val="#ppt_w"/>
                                          </p:val>
                                        </p:tav>
                                      </p:tavLst>
                                    </p:anim>
                                    <p:anim calcmode="lin" valueType="num">
                                      <p:cBhvr>
                                        <p:cTn id="26" dur="500" fill="hold"/>
                                        <p:tgtEl>
                                          <p:spTgt spid="25604"/>
                                        </p:tgtEl>
                                        <p:attrNameLst>
                                          <p:attrName>ppt_h</p:attrName>
                                        </p:attrNameLst>
                                      </p:cBhvr>
                                      <p:tavLst>
                                        <p:tav tm="0">
                                          <p:val>
                                            <p:fltVal val="0"/>
                                          </p:val>
                                        </p:tav>
                                        <p:tav tm="100000">
                                          <p:val>
                                            <p:strVal val="#ppt_h"/>
                                          </p:val>
                                        </p:tav>
                                      </p:tavLst>
                                    </p:anim>
                                    <p:animEffect transition="in" filter="fade">
                                      <p:cBhvr>
                                        <p:cTn id="2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154" b="5527"/>
          <a:stretch/>
        </p:blipFill>
        <p:spPr bwMode="auto">
          <a:xfrm>
            <a:off x="3779912" y="1347614"/>
            <a:ext cx="5247878" cy="351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Content Placeholder 2"/>
          <p:cNvSpPr>
            <a:spLocks noGrp="1"/>
          </p:cNvSpPr>
          <p:nvPr>
            <p:ph idx="1"/>
          </p:nvPr>
        </p:nvSpPr>
        <p:spPr>
          <a:xfrm>
            <a:off x="0" y="987574"/>
            <a:ext cx="3923928" cy="3879527"/>
          </a:xfrm>
        </p:spPr>
        <p:txBody>
          <a:bodyPr>
            <a:normAutofit fontScale="85000" lnSpcReduction="20000"/>
          </a:bodyPr>
          <a:lstStyle/>
          <a:p>
            <a:pPr marL="0" indent="0" algn="ctr">
              <a:buFont typeface="Arial" charset="0"/>
              <a:buNone/>
            </a:pPr>
            <a:r>
              <a:rPr lang="en-GB" altLang="en-US" b="1" dirty="0" smtClean="0">
                <a:latin typeface="Arial" charset="0"/>
                <a:cs typeface="Arial" charset="0"/>
              </a:rPr>
              <a:t>Excel Illustration</a:t>
            </a:r>
          </a:p>
          <a:p>
            <a:pPr marL="0" indent="0" algn="ctr">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Then select </a:t>
            </a:r>
          </a:p>
          <a:p>
            <a:pPr marL="0" indent="0">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“Linear” </a:t>
            </a:r>
          </a:p>
          <a:p>
            <a:pPr marL="0" indent="0">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and  </a:t>
            </a:r>
          </a:p>
          <a:p>
            <a:pPr marL="0" indent="0">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“Display Equation on chart” </a:t>
            </a:r>
          </a:p>
          <a:p>
            <a:pPr marL="0" indent="0">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as shown on the right.</a:t>
            </a:r>
          </a:p>
          <a:p>
            <a:pPr marL="0" indent="0">
              <a:buFont typeface="Arial" charset="0"/>
              <a:buNone/>
            </a:pPr>
            <a:endParaRPr lang="en-GB" altLang="en-US" dirty="0" smtClean="0">
              <a:latin typeface="Arial" charset="0"/>
              <a:cs typeface="Arial" charset="0"/>
            </a:endParaRPr>
          </a:p>
          <a:p>
            <a:pPr marL="0" indent="0">
              <a:buFont typeface="Arial" charset="0"/>
              <a:buNone/>
            </a:pPr>
            <a:endParaRPr lang="en-GB" altLang="en-US" dirty="0" smtClean="0">
              <a:latin typeface="Arial" charset="0"/>
              <a:cs typeface="Arial" charset="0"/>
            </a:endParaRP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38443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p:cTn id="7" dur="500" fill="hold"/>
                                        <p:tgtEl>
                                          <p:spTgt spid="266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628">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anim calcmode="lin" valueType="num">
                                      <p:cBhvr>
                                        <p:cTn id="13" dur="500" fill="hold"/>
                                        <p:tgtEl>
                                          <p:spTgt spid="2662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6628">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anim calcmode="lin" valueType="num">
                                      <p:cBhvr>
                                        <p:cTn id="19" dur="500" fill="hold"/>
                                        <p:tgtEl>
                                          <p:spTgt spid="26628">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6628">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6628">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628">
                                            <p:txEl>
                                              <p:pRg st="6" end="6"/>
                                            </p:txEl>
                                          </p:spTgt>
                                        </p:tgtEl>
                                        <p:attrNameLst>
                                          <p:attrName>style.visibility</p:attrName>
                                        </p:attrNameLst>
                                      </p:cBhvr>
                                      <p:to>
                                        <p:strVal val="visible"/>
                                      </p:to>
                                    </p:set>
                                    <p:anim calcmode="lin" valueType="num">
                                      <p:cBhvr>
                                        <p:cTn id="25" dur="500" fill="hold"/>
                                        <p:tgtEl>
                                          <p:spTgt spid="26628">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6628">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26628">
                                            <p:txEl>
                                              <p:pRg st="6" end="6"/>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6628">
                                            <p:txEl>
                                              <p:pRg st="8" end="8"/>
                                            </p:txEl>
                                          </p:spTgt>
                                        </p:tgtEl>
                                        <p:attrNameLst>
                                          <p:attrName>style.visibility</p:attrName>
                                        </p:attrNameLst>
                                      </p:cBhvr>
                                      <p:to>
                                        <p:strVal val="visible"/>
                                      </p:to>
                                    </p:set>
                                    <p:anim calcmode="lin" valueType="num">
                                      <p:cBhvr>
                                        <p:cTn id="31" dur="500" fill="hold"/>
                                        <p:tgtEl>
                                          <p:spTgt spid="26628">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26628">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26628">
                                            <p:txEl>
                                              <p:pRg st="8" end="8"/>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6628">
                                            <p:txEl>
                                              <p:pRg st="10" end="10"/>
                                            </p:txEl>
                                          </p:spTgt>
                                        </p:tgtEl>
                                        <p:attrNameLst>
                                          <p:attrName>style.visibility</p:attrName>
                                        </p:attrNameLst>
                                      </p:cBhvr>
                                      <p:to>
                                        <p:strVal val="visible"/>
                                      </p:to>
                                    </p:set>
                                    <p:anim calcmode="lin" valueType="num">
                                      <p:cBhvr>
                                        <p:cTn id="37" dur="500" fill="hold"/>
                                        <p:tgtEl>
                                          <p:spTgt spid="26628">
                                            <p:txEl>
                                              <p:pRg st="10" end="10"/>
                                            </p:txEl>
                                          </p:spTgt>
                                        </p:tgtEl>
                                        <p:attrNameLst>
                                          <p:attrName>ppt_w</p:attrName>
                                        </p:attrNameLst>
                                      </p:cBhvr>
                                      <p:tavLst>
                                        <p:tav tm="0">
                                          <p:val>
                                            <p:fltVal val="0"/>
                                          </p:val>
                                        </p:tav>
                                        <p:tav tm="100000">
                                          <p:val>
                                            <p:strVal val="#ppt_w"/>
                                          </p:val>
                                        </p:tav>
                                      </p:tavLst>
                                    </p:anim>
                                    <p:anim calcmode="lin" valueType="num">
                                      <p:cBhvr>
                                        <p:cTn id="38" dur="500" fill="hold"/>
                                        <p:tgtEl>
                                          <p:spTgt spid="26628">
                                            <p:txEl>
                                              <p:pRg st="10" end="10"/>
                                            </p:txEl>
                                          </p:spTgt>
                                        </p:tgtEl>
                                        <p:attrNameLst>
                                          <p:attrName>ppt_h</p:attrName>
                                        </p:attrNameLst>
                                      </p:cBhvr>
                                      <p:tavLst>
                                        <p:tav tm="0">
                                          <p:val>
                                            <p:fltVal val="0"/>
                                          </p:val>
                                        </p:tav>
                                        <p:tav tm="100000">
                                          <p:val>
                                            <p:strVal val="#ppt_h"/>
                                          </p:val>
                                        </p:tav>
                                      </p:tavLst>
                                    </p:anim>
                                    <p:animEffect transition="in" filter="fade">
                                      <p:cBhvr>
                                        <p:cTn id="39" dur="500"/>
                                        <p:tgtEl>
                                          <p:spTgt spid="26628">
                                            <p:txEl>
                                              <p:pRg st="10" end="10"/>
                                            </p:txEl>
                                          </p:spTgt>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6627"/>
                                        </p:tgtEl>
                                        <p:attrNameLst>
                                          <p:attrName>style.visibility</p:attrName>
                                        </p:attrNameLst>
                                      </p:cBhvr>
                                      <p:to>
                                        <p:strVal val="visible"/>
                                      </p:to>
                                    </p:set>
                                    <p:anim calcmode="lin" valueType="num">
                                      <p:cBhvr>
                                        <p:cTn id="43" dur="500" fill="hold"/>
                                        <p:tgtEl>
                                          <p:spTgt spid="26627"/>
                                        </p:tgtEl>
                                        <p:attrNameLst>
                                          <p:attrName>ppt_w</p:attrName>
                                        </p:attrNameLst>
                                      </p:cBhvr>
                                      <p:tavLst>
                                        <p:tav tm="0">
                                          <p:val>
                                            <p:fltVal val="0"/>
                                          </p:val>
                                        </p:tav>
                                        <p:tav tm="100000">
                                          <p:val>
                                            <p:strVal val="#ppt_w"/>
                                          </p:val>
                                        </p:tav>
                                      </p:tavLst>
                                    </p:anim>
                                    <p:anim calcmode="lin" valueType="num">
                                      <p:cBhvr>
                                        <p:cTn id="44" dur="500" fill="hold"/>
                                        <p:tgtEl>
                                          <p:spTgt spid="26627"/>
                                        </p:tgtEl>
                                        <p:attrNameLst>
                                          <p:attrName>ppt_h</p:attrName>
                                        </p:attrNameLst>
                                      </p:cBhvr>
                                      <p:tavLst>
                                        <p:tav tm="0">
                                          <p:val>
                                            <p:fltVal val="0"/>
                                          </p:val>
                                        </p:tav>
                                        <p:tav tm="100000">
                                          <p:val>
                                            <p:strVal val="#ppt_h"/>
                                          </p:val>
                                        </p:tav>
                                      </p:tavLst>
                                    </p:anim>
                                    <p:animEffect transition="in" filter="fade">
                                      <p:cBhvr>
                                        <p:cTn id="45"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0" y="1635646"/>
            <a:ext cx="4032448" cy="2886968"/>
          </a:xfrm>
        </p:spPr>
        <p:txBody>
          <a:bodyPr>
            <a:normAutofit/>
          </a:bodyPr>
          <a:lstStyle/>
          <a:p>
            <a:pPr marL="0" indent="0">
              <a:buFont typeface="Arial" charset="0"/>
              <a:buNone/>
            </a:pPr>
            <a:r>
              <a:rPr lang="en-US" altLang="zh-CN" sz="2800" dirty="0" smtClean="0">
                <a:latin typeface="Arial" charset="0"/>
                <a:cs typeface="Arial" charset="0"/>
              </a:rPr>
              <a:t>The figure besides show that the data fit the model reasonably well.  The equation is also presented.  </a:t>
            </a:r>
          </a:p>
          <a:p>
            <a:pPr marL="0" indent="0">
              <a:buFont typeface="Arial" charset="0"/>
              <a:buNone/>
            </a:pPr>
            <a:endParaRPr lang="en-US" altLang="zh-CN" sz="2800" dirty="0" smtClean="0">
              <a:latin typeface="Arial" charset="0"/>
              <a:cs typeface="Arial" charset="0"/>
            </a:endParaRPr>
          </a:p>
          <a:p>
            <a:pPr marL="0" indent="0">
              <a:buFont typeface="Arial" charset="0"/>
              <a:buNone/>
            </a:pPr>
            <a:endParaRPr lang="en-GB" altLang="zh-CN" sz="8000" dirty="0" smtClean="0">
              <a:latin typeface="Arial" charset="0"/>
              <a:cs typeface="Arial" charset="0"/>
            </a:endParaRPr>
          </a:p>
          <a:p>
            <a:pPr marL="0" indent="0">
              <a:buFont typeface="Arial" charset="0"/>
              <a:buNone/>
            </a:pPr>
            <a:endParaRPr lang="en-GB" altLang="zh-CN" sz="8000" dirty="0" smtClean="0">
              <a:latin typeface="Arial" charset="0"/>
              <a:cs typeface="Arial" charset="0"/>
            </a:endParaRPr>
          </a:p>
        </p:txBody>
      </p:sp>
      <p:graphicFrame>
        <p:nvGraphicFramePr>
          <p:cNvPr id="5" name="Chart 4"/>
          <p:cNvGraphicFramePr/>
          <p:nvPr>
            <p:extLst>
              <p:ext uri="{D42A27DB-BD31-4B8C-83A1-F6EECF244321}">
                <p14:modId xmlns:p14="http://schemas.microsoft.com/office/powerpoint/2010/main" val="3312035529"/>
              </p:ext>
            </p:extLst>
          </p:nvPr>
        </p:nvGraphicFramePr>
        <p:xfrm>
          <a:off x="4550869" y="1334407"/>
          <a:ext cx="4485627" cy="3148762"/>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8" name="Rectangle 7"/>
              <p:cNvSpPr/>
              <p:nvPr/>
            </p:nvSpPr>
            <p:spPr>
              <a:xfrm rot="16200000">
                <a:off x="2678661" y="2571749"/>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rgbClr val="C00000"/>
                          </a:solidFill>
                          <a:latin typeface="Cambria Math"/>
                        </a:rPr>
                        <m:t>𝑃</m:t>
                      </m:r>
                      <m:r>
                        <a:rPr lang="en-US" sz="1400" b="0" i="1" smtClean="0">
                          <a:solidFill>
                            <a:srgbClr val="C00000"/>
                          </a:solidFill>
                          <a:latin typeface="Cambria Math"/>
                        </a:rPr>
                        <m:t>𝑎𝑠𝑠𝑒𝑛𝑔𝑒𝑟𝑠</m:t>
                      </m:r>
                    </m:oMath>
                  </m:oMathPara>
                </a14:m>
                <a:endParaRPr lang="en-CA" sz="1400" dirty="0">
                  <a:solidFill>
                    <a:schemeClr val="accent6">
                      <a:lumMod val="50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rot="16200000">
                <a:off x="2678661" y="2571749"/>
                <a:ext cx="3384376" cy="360040"/>
              </a:xfrm>
              <a:prstGeom prst="rect">
                <a:avLst/>
              </a:prstGeom>
              <a:blipFill rotWithShape="1">
                <a:blip r:embed="rId4"/>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70296" y="4456504"/>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rPr>
                        <m:t>𝑡</m:t>
                      </m:r>
                      <m:r>
                        <a:rPr lang="en-US" sz="1400" b="0" i="1" smtClean="0">
                          <a:solidFill>
                            <a:schemeClr val="tx2"/>
                          </a:solidFill>
                          <a:latin typeface="Cambria Math"/>
                        </a:rPr>
                        <m:t>𝑖𝑚𝑒</m:t>
                      </m:r>
                    </m:oMath>
                  </m:oMathPara>
                </a14:m>
                <a:endParaRPr lang="en-CA" sz="1400" dirty="0">
                  <a:solidFill>
                    <a:schemeClr val="tx2"/>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070296" y="4456504"/>
                <a:ext cx="3384376" cy="360040"/>
              </a:xfrm>
              <a:prstGeom prst="rect">
                <a:avLst/>
              </a:prstGeom>
              <a:blipFill rotWithShape="1">
                <a:blip r:embed="rId5"/>
                <a:stretch>
                  <a:fillRect/>
                </a:stretch>
              </a:blipFill>
              <a:ln>
                <a:noFill/>
              </a:ln>
            </p:spPr>
            <p:txBody>
              <a:bodyPr/>
              <a:lstStyle/>
              <a:p>
                <a:r>
                  <a:rPr lang="en-CA">
                    <a:noFill/>
                  </a:rPr>
                  <a:t> </a:t>
                </a:r>
              </a:p>
            </p:txBody>
          </p:sp>
        </mc:Fallback>
      </mc:AlternateContent>
      <p:sp>
        <p:nvSpPr>
          <p:cNvPr id="11" name="Rectangle 10"/>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8130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7651">
                                            <p:txEl>
                                              <p:pRg st="0" end="0"/>
                                            </p:txEl>
                                          </p:spTgt>
                                        </p:tgtEl>
                                        <p:attrNameLst>
                                          <p:attrName>style.visibility</p:attrName>
                                        </p:attrNameLst>
                                      </p:cBhvr>
                                      <p:to>
                                        <p:strVal val="visible"/>
                                      </p:to>
                                    </p:set>
                                    <p:anim calcmode="lin" valueType="num">
                                      <p:cBhvr>
                                        <p:cTn id="19"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7651">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Graphic spid="5" grpId="0">
        <p:bldAsOne/>
      </p:bldGraphic>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9582"/>
            <a:ext cx="9133731" cy="3535040"/>
          </a:xfrm>
        </p:spPr>
        <p:txBody>
          <a:bodyPr>
            <a:noAutofit/>
          </a:bodyPr>
          <a:lstStyle/>
          <a:p>
            <a:pPr marL="0" indent="0" algn="ctr">
              <a:buNone/>
            </a:pPr>
            <a:r>
              <a:rPr lang="en-US" sz="2000" b="1" i="1" u="sng" dirty="0" smtClean="0"/>
              <a:t>Appendix </a:t>
            </a:r>
            <a:r>
              <a:rPr lang="en-US" sz="2000" b="1" i="1" u="sng" dirty="0"/>
              <a:t>C : Forecasting, planning and economic analyses</a:t>
            </a:r>
          </a:p>
          <a:p>
            <a:pPr marL="0" indent="0">
              <a:buNone/>
            </a:pPr>
            <a:endParaRPr lang="en-CA" sz="800" i="1" dirty="0" smtClean="0"/>
          </a:p>
          <a:p>
            <a:pPr marL="0" indent="0">
              <a:buNone/>
            </a:pPr>
            <a:r>
              <a:rPr lang="en-CA" sz="1800" i="1" dirty="0" smtClean="0"/>
              <a:t>The </a:t>
            </a:r>
            <a:r>
              <a:rPr lang="en-CA" sz="1800" i="1" dirty="0"/>
              <a:t>Assembly: </a:t>
            </a:r>
            <a:endParaRPr lang="en-CA" sz="1800" i="1" dirty="0" smtClean="0"/>
          </a:p>
          <a:p>
            <a:pPr marL="0" indent="0">
              <a:lnSpc>
                <a:spcPts val="900"/>
              </a:lnSpc>
              <a:spcBef>
                <a:spcPts val="0"/>
              </a:spcBef>
              <a:buNone/>
            </a:pPr>
            <a:endParaRPr lang="en-US" sz="1800" dirty="0"/>
          </a:p>
          <a:p>
            <a:pPr>
              <a:lnSpc>
                <a:spcPct val="120000"/>
              </a:lnSpc>
              <a:spcBef>
                <a:spcPts val="0"/>
              </a:spcBef>
            </a:pPr>
            <a:r>
              <a:rPr lang="en-CA" sz="1800" i="1" dirty="0" smtClean="0"/>
              <a:t>Requests </a:t>
            </a:r>
            <a:r>
              <a:rPr lang="en-CA" sz="1800" dirty="0"/>
              <a:t>the Council to </a:t>
            </a:r>
            <a:r>
              <a:rPr lang="en-CA" sz="1800" b="1" u="sng" dirty="0">
                <a:solidFill>
                  <a:srgbClr val="002060"/>
                </a:solidFill>
              </a:rPr>
              <a:t>prepare and maintain</a:t>
            </a:r>
            <a:r>
              <a:rPr lang="en-CA" sz="1800" dirty="0"/>
              <a:t>, as necessary, </a:t>
            </a:r>
            <a:r>
              <a:rPr lang="en-CA" sz="1800" b="1" u="sng" dirty="0">
                <a:solidFill>
                  <a:srgbClr val="002060"/>
                </a:solidFill>
              </a:rPr>
              <a:t>forecasts of future trends and developments in civil aviation of both a general and a specific kind</a:t>
            </a:r>
            <a:r>
              <a:rPr lang="en-CA" sz="1800" dirty="0"/>
              <a:t>, including, where possible, local and regional as well as global data, and to make these available to Contracting States and </a:t>
            </a:r>
            <a:r>
              <a:rPr lang="en-CA" sz="1800" b="1" u="sng" dirty="0">
                <a:solidFill>
                  <a:srgbClr val="002060"/>
                </a:solidFill>
              </a:rPr>
              <a:t>support data needs of safety, security, environment and efficiency</a:t>
            </a:r>
          </a:p>
          <a:p>
            <a:pPr marL="0" indent="0">
              <a:lnSpc>
                <a:spcPts val="1500"/>
              </a:lnSpc>
              <a:spcBef>
                <a:spcPts val="0"/>
              </a:spcBef>
              <a:buNone/>
            </a:pPr>
            <a:endParaRPr lang="en-US" sz="1800" dirty="0"/>
          </a:p>
          <a:p>
            <a:pPr>
              <a:lnSpc>
                <a:spcPct val="120000"/>
              </a:lnSpc>
              <a:spcBef>
                <a:spcPts val="0"/>
              </a:spcBef>
            </a:pPr>
            <a:r>
              <a:rPr lang="en-GB" sz="1800" i="1" dirty="0" smtClean="0"/>
              <a:t>Requests </a:t>
            </a:r>
            <a:r>
              <a:rPr lang="en-GB" sz="1800" dirty="0"/>
              <a:t>the Council to develop </a:t>
            </a:r>
            <a:r>
              <a:rPr lang="en-US" sz="1800" b="1" u="sng" dirty="0" smtClean="0">
                <a:solidFill>
                  <a:srgbClr val="002060"/>
                </a:solidFill>
              </a:rPr>
              <a:t>one single set of long term traffic forecast</a:t>
            </a:r>
            <a:r>
              <a:rPr lang="en-US" sz="1800" dirty="0" smtClean="0"/>
              <a:t>, from which customized or more detailed forecasts can be produced for various purposes, such as </a:t>
            </a:r>
            <a:r>
              <a:rPr lang="en-US" sz="1800" b="1" u="sng" dirty="0">
                <a:solidFill>
                  <a:srgbClr val="002060"/>
                </a:solidFill>
              </a:rPr>
              <a:t>air navigation systems planning and environmental </a:t>
            </a:r>
            <a:r>
              <a:rPr lang="en-US" sz="1800" b="1" u="sng" dirty="0" smtClean="0">
                <a:solidFill>
                  <a:srgbClr val="002060"/>
                </a:solidFill>
              </a:rPr>
              <a:t>analysis</a:t>
            </a:r>
            <a:endParaRPr lang="en-US" sz="1800" dirty="0"/>
          </a:p>
          <a:p>
            <a:pPr>
              <a:lnSpc>
                <a:spcPct val="120000"/>
              </a:lnSpc>
            </a:pPr>
            <a:endParaRPr lang="en-US"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92546"/>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Background</a:t>
            </a:r>
          </a:p>
          <a:p>
            <a:pPr algn="l"/>
            <a:r>
              <a:rPr lang="en-US" sz="2800" b="1" dirty="0"/>
              <a:t>Assembly Resolution A38-14</a:t>
            </a:r>
          </a:p>
        </p:txBody>
      </p:sp>
    </p:spTree>
    <p:extLst>
      <p:ext uri="{BB962C8B-B14F-4D97-AF65-F5344CB8AC3E}">
        <p14:creationId xmlns:p14="http://schemas.microsoft.com/office/powerpoint/2010/main" val="14654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07504" y="843558"/>
            <a:ext cx="5112568" cy="3526531"/>
          </a:xfrm>
        </p:spPr>
        <p:txBody>
          <a:bodyPr>
            <a:normAutofit fontScale="62500" lnSpcReduction="20000"/>
          </a:bodyPr>
          <a:lstStyle/>
          <a:p>
            <a:pPr marL="0" indent="0" algn="ctr">
              <a:buFont typeface="Arial" charset="0"/>
              <a:buNone/>
            </a:pPr>
            <a:r>
              <a:rPr lang="en-US" altLang="zh-CN" b="1" dirty="0" smtClean="0">
                <a:latin typeface="Arial" charset="0"/>
                <a:cs typeface="Arial" charset="0"/>
              </a:rPr>
              <a:t>Generating Forecasts</a:t>
            </a:r>
          </a:p>
          <a:p>
            <a:pPr marL="0" indent="0" algn="ctr">
              <a:buFont typeface="Arial" charset="0"/>
              <a:buNone/>
            </a:pPr>
            <a:endParaRPr lang="en-US" altLang="zh-CN" dirty="0" smtClean="0">
              <a:latin typeface="Arial" charset="0"/>
              <a:cs typeface="Arial" charset="0"/>
            </a:endParaRPr>
          </a:p>
          <a:p>
            <a:pPr marL="0" indent="0">
              <a:buFont typeface="Arial" charset="0"/>
              <a:buNone/>
            </a:pPr>
            <a:r>
              <a:rPr lang="en-US" altLang="zh-CN" dirty="0" smtClean="0">
                <a:latin typeface="Arial" charset="0"/>
                <a:cs typeface="Arial" charset="0"/>
              </a:rPr>
              <a:t>After a trend curve that appears to fit the data is established, the forecaster can then simply extend the visually fitted trend curve to the future period for which the forecast is desired.  </a:t>
            </a:r>
          </a:p>
          <a:p>
            <a:pPr marL="0" indent="0">
              <a:buFont typeface="Arial" charset="0"/>
              <a:buNone/>
            </a:pPr>
            <a:endParaRPr lang="en-US" altLang="zh-CN" dirty="0" smtClean="0">
              <a:latin typeface="Arial" charset="0"/>
              <a:cs typeface="Arial" charset="0"/>
            </a:endParaRPr>
          </a:p>
          <a:p>
            <a:pPr marL="0" indent="0">
              <a:buFont typeface="Arial" charset="0"/>
              <a:buNone/>
            </a:pPr>
            <a:r>
              <a:rPr lang="en-US" altLang="zh-CN" dirty="0" smtClean="0">
                <a:latin typeface="Arial" charset="0"/>
                <a:cs typeface="Arial" charset="0"/>
              </a:rPr>
              <a:t>For example, to forecast passenger numbers at period 21, we simply plug 21 into the equation.  This is considered to be a simple linear extrapolation of the data</a:t>
            </a:r>
            <a:endParaRPr lang="en-GB" altLang="en-US" dirty="0" smtClean="0">
              <a:latin typeface="Arial" charset="0"/>
              <a:cs typeface="Arial" charset="0"/>
            </a:endParaRPr>
          </a:p>
        </p:txBody>
      </p:sp>
      <p:graphicFrame>
        <p:nvGraphicFramePr>
          <p:cNvPr id="28676" name="Object 3"/>
          <p:cNvGraphicFramePr>
            <a:graphicFrameLocks noChangeAspect="1"/>
          </p:cNvGraphicFramePr>
          <p:nvPr>
            <p:extLst>
              <p:ext uri="{D42A27DB-BD31-4B8C-83A1-F6EECF244321}">
                <p14:modId xmlns:p14="http://schemas.microsoft.com/office/powerpoint/2010/main" val="4175419446"/>
              </p:ext>
            </p:extLst>
          </p:nvPr>
        </p:nvGraphicFramePr>
        <p:xfrm>
          <a:off x="7164288" y="915566"/>
          <a:ext cx="1557338" cy="3993356"/>
        </p:xfrm>
        <a:graphic>
          <a:graphicData uri="http://schemas.openxmlformats.org/presentationml/2006/ole">
            <mc:AlternateContent xmlns:mc="http://schemas.openxmlformats.org/markup-compatibility/2006">
              <mc:Choice xmlns:v="urn:schemas-microsoft-com:vml" Requires="v">
                <p:oleObj spid="_x0000_s12304" name="Worksheet" r:id="rId3" imgW="1228725" imgH="4200525" progId="Excel.Sheet.8">
                  <p:embed/>
                </p:oleObj>
              </mc:Choice>
              <mc:Fallback>
                <p:oleObj name="Worksheet" r:id="rId3" imgW="1228725" imgH="42005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915566"/>
                        <a:ext cx="1557338" cy="399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Content Placeholder 4"/>
          <p:cNvSpPr txBox="1">
            <a:spLocks/>
          </p:cNvSpPr>
          <p:nvPr/>
        </p:nvSpPr>
        <p:spPr bwMode="auto">
          <a:xfrm>
            <a:off x="-9153" y="4299942"/>
            <a:ext cx="8172400" cy="116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buFont typeface="Arial" charset="0"/>
              <a:buNone/>
            </a:pPr>
            <a:r>
              <a:rPr lang="en-GB" altLang="en-US" sz="2400" dirty="0"/>
              <a:t>   </a:t>
            </a:r>
            <a:r>
              <a:rPr lang="en-GB" altLang="en-US" sz="2400" dirty="0" err="1" smtClean="0"/>
              <a:t>Pax</a:t>
            </a:r>
            <a:r>
              <a:rPr lang="en-GB" altLang="en-US" sz="2400" baseline="-25000" dirty="0" err="1" smtClean="0"/>
              <a:t>t</a:t>
            </a:r>
            <a:r>
              <a:rPr lang="en-GB" altLang="en-US" sz="2400" baseline="-25000" dirty="0" smtClean="0"/>
              <a:t>=21 </a:t>
            </a:r>
            <a:r>
              <a:rPr lang="en-GB" altLang="en-US" sz="2400" dirty="0" smtClean="0"/>
              <a:t>= 46,595 x (</a:t>
            </a:r>
            <a:r>
              <a:rPr lang="en-GB" altLang="en-US" sz="2400" dirty="0"/>
              <a:t>21</a:t>
            </a:r>
            <a:r>
              <a:rPr lang="en-GB" altLang="en-US" sz="2400" dirty="0" smtClean="0"/>
              <a:t>) + 244,852 = 1,223,347</a:t>
            </a:r>
            <a:endParaRPr lang="en-GB" altLang="en-US" sz="2400" baseline="-25000" dirty="0"/>
          </a:p>
        </p:txBody>
      </p:sp>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950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675">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p:cTn id="13"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867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8675">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 calcmode="lin" valueType="num">
                                      <p:cBhvr>
                                        <p:cTn id="19"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8675">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8676"/>
                                        </p:tgtEl>
                                        <p:attrNameLst>
                                          <p:attrName>style.visibility</p:attrName>
                                        </p:attrNameLst>
                                      </p:cBhvr>
                                      <p:to>
                                        <p:strVal val="visible"/>
                                      </p:to>
                                    </p:set>
                                    <p:anim calcmode="lin" valueType="num">
                                      <p:cBhvr>
                                        <p:cTn id="25" dur="500" fill="hold"/>
                                        <p:tgtEl>
                                          <p:spTgt spid="28676"/>
                                        </p:tgtEl>
                                        <p:attrNameLst>
                                          <p:attrName>ppt_w</p:attrName>
                                        </p:attrNameLst>
                                      </p:cBhvr>
                                      <p:tavLst>
                                        <p:tav tm="0">
                                          <p:val>
                                            <p:fltVal val="0"/>
                                          </p:val>
                                        </p:tav>
                                        <p:tav tm="100000">
                                          <p:val>
                                            <p:strVal val="#ppt_w"/>
                                          </p:val>
                                        </p:tav>
                                      </p:tavLst>
                                    </p:anim>
                                    <p:anim calcmode="lin" valueType="num">
                                      <p:cBhvr>
                                        <p:cTn id="26" dur="500" fill="hold"/>
                                        <p:tgtEl>
                                          <p:spTgt spid="28676"/>
                                        </p:tgtEl>
                                        <p:attrNameLst>
                                          <p:attrName>ppt_h</p:attrName>
                                        </p:attrNameLst>
                                      </p:cBhvr>
                                      <p:tavLst>
                                        <p:tav tm="0">
                                          <p:val>
                                            <p:fltVal val="0"/>
                                          </p:val>
                                        </p:tav>
                                        <p:tav tm="100000">
                                          <p:val>
                                            <p:strVal val="#ppt_h"/>
                                          </p:val>
                                        </p:tav>
                                      </p:tavLst>
                                    </p:anim>
                                    <p:animEffect transition="in" filter="fade">
                                      <p:cBhvr>
                                        <p:cTn id="27" dur="500"/>
                                        <p:tgtEl>
                                          <p:spTgt spid="2867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8678"/>
                                        </p:tgtEl>
                                        <p:attrNameLst>
                                          <p:attrName>style.visibility</p:attrName>
                                        </p:attrNameLst>
                                      </p:cBhvr>
                                      <p:to>
                                        <p:strVal val="visible"/>
                                      </p:to>
                                    </p:set>
                                    <p:anim calcmode="lin" valueType="num">
                                      <p:cBhvr>
                                        <p:cTn id="31" dur="500" fill="hold"/>
                                        <p:tgtEl>
                                          <p:spTgt spid="28678"/>
                                        </p:tgtEl>
                                        <p:attrNameLst>
                                          <p:attrName>ppt_w</p:attrName>
                                        </p:attrNameLst>
                                      </p:cBhvr>
                                      <p:tavLst>
                                        <p:tav tm="0">
                                          <p:val>
                                            <p:fltVal val="0"/>
                                          </p:val>
                                        </p:tav>
                                        <p:tav tm="100000">
                                          <p:val>
                                            <p:strVal val="#ppt_w"/>
                                          </p:val>
                                        </p:tav>
                                      </p:tavLst>
                                    </p:anim>
                                    <p:anim calcmode="lin" valueType="num">
                                      <p:cBhvr>
                                        <p:cTn id="32" dur="500" fill="hold"/>
                                        <p:tgtEl>
                                          <p:spTgt spid="28678"/>
                                        </p:tgtEl>
                                        <p:attrNameLst>
                                          <p:attrName>ppt_h</p:attrName>
                                        </p:attrNameLst>
                                      </p:cBhvr>
                                      <p:tavLst>
                                        <p:tav tm="0">
                                          <p:val>
                                            <p:fltVal val="0"/>
                                          </p:val>
                                        </p:tav>
                                        <p:tav tm="100000">
                                          <p:val>
                                            <p:strVal val="#ppt_h"/>
                                          </p:val>
                                        </p:tav>
                                      </p:tavLst>
                                    </p:anim>
                                    <p:animEffect transition="in" filter="fade">
                                      <p:cBhvr>
                                        <p:cTn id="33"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46507009"/>
              </p:ext>
            </p:extLst>
          </p:nvPr>
        </p:nvGraphicFramePr>
        <p:xfrm>
          <a:off x="4494232" y="1203598"/>
          <a:ext cx="4536504" cy="3345360"/>
        </p:xfrm>
        <a:graphic>
          <a:graphicData uri="http://schemas.openxmlformats.org/drawingml/2006/chart">
            <c:chart xmlns:c="http://schemas.openxmlformats.org/drawingml/2006/chart" xmlns:r="http://schemas.openxmlformats.org/officeDocument/2006/relationships" r:id="rId2"/>
          </a:graphicData>
        </a:graphic>
      </p:graphicFrame>
      <p:sp>
        <p:nvSpPr>
          <p:cNvPr id="30724" name="Rectangle 4"/>
          <p:cNvSpPr>
            <a:spLocks noGrp="1" noChangeArrowheads="1"/>
          </p:cNvSpPr>
          <p:nvPr>
            <p:ph idx="1"/>
          </p:nvPr>
        </p:nvSpPr>
        <p:spPr>
          <a:xfrm>
            <a:off x="76200" y="857250"/>
            <a:ext cx="3919736" cy="3779496"/>
          </a:xfrm>
        </p:spPr>
        <p:txBody>
          <a:bodyPr wrap="square">
            <a:spAutoFit/>
          </a:bodyPr>
          <a:lstStyle/>
          <a:p>
            <a:pPr marL="0" indent="0">
              <a:buFont typeface="Arial" charset="0"/>
              <a:buNone/>
            </a:pPr>
            <a:r>
              <a:rPr lang="en-GB" altLang="zh-CN" sz="1400" dirty="0" smtClean="0">
                <a:latin typeface="Arial" charset="0"/>
                <a:cs typeface="Arial" charset="0"/>
              </a:rPr>
              <a:t>Existing trend is exponential if it increases at a steady percentage per time period.  </a:t>
            </a:r>
          </a:p>
          <a:p>
            <a:pPr marL="0" indent="0">
              <a:buFont typeface="Arial" charset="0"/>
              <a:buNone/>
            </a:pPr>
            <a:endParaRPr lang="en-GB" altLang="zh-CN" sz="1400" dirty="0" smtClean="0">
              <a:latin typeface="Arial" charset="0"/>
              <a:cs typeface="Arial" charset="0"/>
            </a:endParaRPr>
          </a:p>
          <a:p>
            <a:pPr marL="0" indent="0">
              <a:buFont typeface="Arial" charset="0"/>
              <a:buNone/>
            </a:pPr>
            <a:r>
              <a:rPr lang="en-US" altLang="zh-CN" sz="1400" dirty="0" smtClean="0">
                <a:latin typeface="Arial" charset="0"/>
                <a:cs typeface="Arial" charset="0"/>
              </a:rPr>
              <a:t>If a trend is stable in percentage terms (exponential growth) , it can be expressed as:</a:t>
            </a:r>
          </a:p>
          <a:p>
            <a:pPr marL="0" indent="0">
              <a:buFont typeface="Arial" charset="0"/>
              <a:buNone/>
            </a:pPr>
            <a:endParaRPr lang="en-US" altLang="zh-CN" sz="1400" dirty="0" smtClean="0">
              <a:latin typeface="Arial" charset="0"/>
              <a:cs typeface="Arial" charset="0"/>
            </a:endParaRPr>
          </a:p>
          <a:p>
            <a:pPr marL="0" indent="0">
              <a:buFont typeface="Arial" charset="0"/>
              <a:buNone/>
            </a:pPr>
            <a:r>
              <a:rPr lang="en-US" altLang="zh-CN" sz="2400" i="1" dirty="0" smtClean="0">
                <a:latin typeface="Arial" charset="0"/>
                <a:cs typeface="Arial" charset="0"/>
              </a:rPr>
              <a:t>Y=a(1+b)</a:t>
            </a:r>
            <a:r>
              <a:rPr lang="en-US" altLang="zh-CN" sz="2400" i="1" baseline="30000" dirty="0" smtClean="0">
                <a:latin typeface="Arial" charset="0"/>
                <a:cs typeface="Arial" charset="0"/>
              </a:rPr>
              <a:t>T</a:t>
            </a:r>
          </a:p>
          <a:p>
            <a:pPr marL="0" indent="0">
              <a:buFont typeface="Arial" charset="0"/>
              <a:buNone/>
            </a:pPr>
            <a:endParaRPr lang="en-US" altLang="zh-CN" sz="1400" i="1" baseline="30000" dirty="0" smtClean="0">
              <a:latin typeface="Arial" charset="0"/>
              <a:cs typeface="Arial" charset="0"/>
            </a:endParaRPr>
          </a:p>
          <a:p>
            <a:pPr marL="0" indent="0">
              <a:buFont typeface="Arial" charset="0"/>
              <a:buNone/>
            </a:pPr>
            <a:r>
              <a:rPr lang="en-US" altLang="zh-CN" sz="1400" i="1" dirty="0" smtClean="0">
                <a:latin typeface="Arial" charset="0"/>
                <a:cs typeface="Arial" charset="0"/>
              </a:rPr>
              <a:t>or</a:t>
            </a:r>
          </a:p>
          <a:p>
            <a:pPr marL="0" indent="0">
              <a:buFont typeface="Arial" charset="0"/>
              <a:buNone/>
            </a:pPr>
            <a:r>
              <a:rPr lang="en-US" altLang="zh-CN" sz="2400" dirty="0">
                <a:latin typeface="Arial" charset="0"/>
                <a:cs typeface="Arial" charset="0"/>
              </a:rPr>
              <a:t>l</a:t>
            </a:r>
            <a:r>
              <a:rPr lang="en-US" altLang="zh-CN" sz="2400" dirty="0" smtClean="0">
                <a:latin typeface="Arial" charset="0"/>
                <a:cs typeface="Arial" charset="0"/>
              </a:rPr>
              <a:t>n(</a:t>
            </a:r>
            <a:r>
              <a:rPr lang="en-US" altLang="zh-CN" sz="2400" i="1" dirty="0" smtClean="0">
                <a:latin typeface="Arial" charset="0"/>
                <a:cs typeface="Arial" charset="0"/>
              </a:rPr>
              <a:t>Y) </a:t>
            </a:r>
            <a:r>
              <a:rPr lang="en-US" altLang="zh-CN" sz="2400" dirty="0" smtClean="0">
                <a:latin typeface="Arial" charset="0"/>
                <a:cs typeface="Arial" charset="0"/>
              </a:rPr>
              <a:t>= ln(</a:t>
            </a:r>
            <a:r>
              <a:rPr lang="en-US" altLang="zh-CN" sz="2400" i="1" dirty="0" smtClean="0">
                <a:latin typeface="Arial" charset="0"/>
                <a:cs typeface="Arial" charset="0"/>
              </a:rPr>
              <a:t>a)</a:t>
            </a:r>
            <a:r>
              <a:rPr lang="en-US" altLang="zh-CN" sz="2400" dirty="0" smtClean="0">
                <a:latin typeface="Arial" charset="0"/>
                <a:cs typeface="Arial" charset="0"/>
              </a:rPr>
              <a:t> + </a:t>
            </a:r>
            <a:r>
              <a:rPr lang="en-US" altLang="zh-CN" sz="2400" i="1" dirty="0" smtClean="0">
                <a:latin typeface="Arial" charset="0"/>
                <a:cs typeface="Arial" charset="0"/>
              </a:rPr>
              <a:t>T x </a:t>
            </a:r>
            <a:r>
              <a:rPr lang="en-US" altLang="zh-CN" sz="2400" dirty="0" smtClean="0">
                <a:latin typeface="Arial" charset="0"/>
                <a:cs typeface="Arial" charset="0"/>
              </a:rPr>
              <a:t>ln(1+</a:t>
            </a:r>
            <a:r>
              <a:rPr lang="en-US" altLang="zh-CN" sz="2400" i="1" dirty="0" smtClean="0">
                <a:latin typeface="Arial" charset="0"/>
                <a:cs typeface="Arial" charset="0"/>
              </a:rPr>
              <a:t>b</a:t>
            </a:r>
            <a:r>
              <a:rPr lang="en-US" altLang="zh-CN" sz="2400" dirty="0" smtClean="0">
                <a:latin typeface="Arial" charset="0"/>
                <a:cs typeface="Arial" charset="0"/>
              </a:rPr>
              <a:t>)</a:t>
            </a:r>
          </a:p>
          <a:p>
            <a:pPr marL="0" indent="0">
              <a:buFont typeface="Arial" charset="0"/>
              <a:buNone/>
            </a:pPr>
            <a:endParaRPr lang="en-US" altLang="zh-CN" sz="1400" dirty="0" smtClean="0">
              <a:latin typeface="Arial" charset="0"/>
              <a:cs typeface="Arial" charset="0"/>
            </a:endParaRPr>
          </a:p>
          <a:p>
            <a:pPr marL="0" indent="0">
              <a:buFont typeface="Arial" charset="0"/>
              <a:buNone/>
            </a:pPr>
            <a:r>
              <a:rPr lang="en-GB" altLang="zh-CN" sz="1400" dirty="0" smtClean="0">
                <a:latin typeface="Arial" charset="0"/>
                <a:cs typeface="Arial" charset="0"/>
              </a:rPr>
              <a:t>By taking logarithms, the exponential formulation can be converted to a linear formulation.</a:t>
            </a:r>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Exponential Trend Analysis</a:t>
            </a:r>
          </a:p>
        </p:txBody>
      </p:sp>
      <mc:AlternateContent xmlns:mc="http://schemas.openxmlformats.org/markup-compatibility/2006" xmlns:a14="http://schemas.microsoft.com/office/drawing/2010/main">
        <mc:Choice Requires="a14">
          <p:sp>
            <p:nvSpPr>
              <p:cNvPr id="7" name="Rectangle 6"/>
              <p:cNvSpPr/>
              <p:nvPr/>
            </p:nvSpPr>
            <p:spPr>
              <a:xfrm rot="16200000">
                <a:off x="2678661" y="2571749"/>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rgbClr val="C00000"/>
                          </a:solidFill>
                          <a:latin typeface="Cambria Math"/>
                        </a:rPr>
                        <m:t>𝑃</m:t>
                      </m:r>
                      <m:r>
                        <a:rPr lang="en-US" sz="1400" b="0" i="1" smtClean="0">
                          <a:solidFill>
                            <a:srgbClr val="C00000"/>
                          </a:solidFill>
                          <a:latin typeface="Cambria Math"/>
                        </a:rPr>
                        <m:t>𝑎𝑠𝑠𝑒𝑛𝑔𝑒𝑟𝑠</m:t>
                      </m:r>
                    </m:oMath>
                  </m:oMathPara>
                </a14:m>
                <a:endParaRPr lang="en-CA" sz="1400" dirty="0">
                  <a:solidFill>
                    <a:schemeClr val="accent6">
                      <a:lumMod val="50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rot="16200000">
                <a:off x="2678661" y="2571749"/>
                <a:ext cx="3384376" cy="360040"/>
              </a:xfrm>
              <a:prstGeom prst="rect">
                <a:avLst/>
              </a:prstGeom>
              <a:blipFill rotWithShape="1">
                <a:blip r:embed="rId3"/>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70296" y="4456504"/>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rPr>
                        <m:t>𝑡</m:t>
                      </m:r>
                      <m:r>
                        <a:rPr lang="en-US" sz="1400" b="0" i="1" smtClean="0">
                          <a:solidFill>
                            <a:schemeClr val="tx2"/>
                          </a:solidFill>
                          <a:latin typeface="Cambria Math"/>
                        </a:rPr>
                        <m:t>𝑖𝑚𝑒</m:t>
                      </m:r>
                    </m:oMath>
                  </m:oMathPara>
                </a14:m>
                <a:endParaRPr lang="en-CA" sz="1400" dirty="0">
                  <a:solidFill>
                    <a:schemeClr val="tx2"/>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070296" y="4456504"/>
                <a:ext cx="3384376" cy="360040"/>
              </a:xfrm>
              <a:prstGeom prst="rect">
                <a:avLst/>
              </a:prstGeom>
              <a:blipFill rotWithShape="1">
                <a:blip r:embed="rId4"/>
                <a:stretch>
                  <a:fillRect/>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27984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07504" y="987574"/>
            <a:ext cx="3672408" cy="3816424"/>
          </a:xfrm>
        </p:spPr>
        <p:txBody>
          <a:bodyPr>
            <a:normAutofit fontScale="70000" lnSpcReduction="20000"/>
          </a:bodyPr>
          <a:lstStyle/>
          <a:p>
            <a:pPr marL="0" indent="0">
              <a:buFont typeface="Arial" charset="0"/>
              <a:buNone/>
            </a:pPr>
            <a:r>
              <a:rPr lang="en-GB" altLang="en-US" dirty="0" smtClean="0">
                <a:latin typeface="Arial" charset="0"/>
                <a:cs typeface="Arial" charset="0"/>
              </a:rPr>
              <a:t>To select exponential trend analysis in EXCEL, we simply tick the box for</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 “Exponential”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and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“Display Equation” </a:t>
            </a:r>
          </a:p>
          <a:p>
            <a:pPr marL="0" indent="0">
              <a:buFont typeface="Arial" charset="0"/>
              <a:buNone/>
            </a:pPr>
            <a:endParaRPr lang="en-GB" altLang="en-US" dirty="0">
              <a:latin typeface="Arial" charset="0"/>
              <a:cs typeface="Arial" charset="0"/>
            </a:endParaRPr>
          </a:p>
          <a:p>
            <a:pPr marL="0" indent="0">
              <a:buFont typeface="Arial" charset="0"/>
              <a:buNone/>
            </a:pPr>
            <a:r>
              <a:rPr lang="en-GB" altLang="en-US" dirty="0" smtClean="0">
                <a:latin typeface="Arial" charset="0"/>
                <a:cs typeface="Arial" charset="0"/>
              </a:rPr>
              <a:t>as illustrated on the right.</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b="5466"/>
          <a:stretch>
            <a:fillRect/>
          </a:stretch>
        </p:blipFill>
        <p:spPr bwMode="auto">
          <a:xfrm>
            <a:off x="3887416" y="1275606"/>
            <a:ext cx="5256584" cy="34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Exponential Trend Analysis</a:t>
            </a:r>
          </a:p>
        </p:txBody>
      </p:sp>
    </p:spTree>
    <p:extLst>
      <p:ext uri="{BB962C8B-B14F-4D97-AF65-F5344CB8AC3E}">
        <p14:creationId xmlns:p14="http://schemas.microsoft.com/office/powerpoint/2010/main" val="34928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47">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p:cTn id="13"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1747">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p:cTn id="19"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1747">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anim calcmode="lin" valueType="num">
                                      <p:cBhvr>
                                        <p:cTn id="25"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1747">
                                            <p:txEl>
                                              <p:pRg st="6" end="6"/>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1747">
                                            <p:txEl>
                                              <p:pRg st="8" end="8"/>
                                            </p:txEl>
                                          </p:spTgt>
                                        </p:tgtEl>
                                        <p:attrNameLst>
                                          <p:attrName>style.visibility</p:attrName>
                                        </p:attrNameLst>
                                      </p:cBhvr>
                                      <p:to>
                                        <p:strVal val="visible"/>
                                      </p:to>
                                    </p:set>
                                    <p:anim calcmode="lin" valueType="num">
                                      <p:cBhvr>
                                        <p:cTn id="31" dur="500" fill="hold"/>
                                        <p:tgtEl>
                                          <p:spTgt spid="31747">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31747">
                                            <p:txEl>
                                              <p:pRg st="8" end="8"/>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1748"/>
                                        </p:tgtEl>
                                        <p:attrNameLst>
                                          <p:attrName>style.visibility</p:attrName>
                                        </p:attrNameLst>
                                      </p:cBhvr>
                                      <p:to>
                                        <p:strVal val="visible"/>
                                      </p:to>
                                    </p:set>
                                    <p:anim calcmode="lin" valueType="num">
                                      <p:cBhvr>
                                        <p:cTn id="37" dur="500" fill="hold"/>
                                        <p:tgtEl>
                                          <p:spTgt spid="31748"/>
                                        </p:tgtEl>
                                        <p:attrNameLst>
                                          <p:attrName>ppt_w</p:attrName>
                                        </p:attrNameLst>
                                      </p:cBhvr>
                                      <p:tavLst>
                                        <p:tav tm="0">
                                          <p:val>
                                            <p:fltVal val="0"/>
                                          </p:val>
                                        </p:tav>
                                        <p:tav tm="100000">
                                          <p:val>
                                            <p:strVal val="#ppt_w"/>
                                          </p:val>
                                        </p:tav>
                                      </p:tavLst>
                                    </p:anim>
                                    <p:anim calcmode="lin" valueType="num">
                                      <p:cBhvr>
                                        <p:cTn id="38" dur="500" fill="hold"/>
                                        <p:tgtEl>
                                          <p:spTgt spid="31748"/>
                                        </p:tgtEl>
                                        <p:attrNameLst>
                                          <p:attrName>ppt_h</p:attrName>
                                        </p:attrNameLst>
                                      </p:cBhvr>
                                      <p:tavLst>
                                        <p:tav tm="0">
                                          <p:val>
                                            <p:fltVal val="0"/>
                                          </p:val>
                                        </p:tav>
                                        <p:tav tm="100000">
                                          <p:val>
                                            <p:strVal val="#ppt_h"/>
                                          </p:val>
                                        </p:tav>
                                      </p:tavLst>
                                    </p:anim>
                                    <p:animEffect transition="in" filter="fade">
                                      <p:cBhvr>
                                        <p:cTn id="39"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5496" y="843558"/>
            <a:ext cx="2983632" cy="4032448"/>
          </a:xfrm>
        </p:spPr>
        <p:txBody>
          <a:bodyPr>
            <a:noAutofit/>
          </a:bodyPr>
          <a:lstStyle/>
          <a:p>
            <a:pPr marL="0" indent="0">
              <a:buFont typeface="Arial" charset="0"/>
              <a:buNone/>
            </a:pPr>
            <a:r>
              <a:rPr lang="en-GB" altLang="zh-CN" sz="1600" dirty="0" smtClean="0">
                <a:latin typeface="Arial" charset="0"/>
                <a:cs typeface="Arial" charset="0"/>
              </a:rPr>
              <a:t>The figure on the right shows terminal passenger data from London Luton airport to Amsterdam </a:t>
            </a:r>
            <a:r>
              <a:rPr lang="en-GB" altLang="zh-CN" sz="1600" dirty="0" err="1" smtClean="0">
                <a:latin typeface="Arial" charset="0"/>
                <a:cs typeface="Arial" charset="0"/>
              </a:rPr>
              <a:t>Schipol</a:t>
            </a:r>
            <a:r>
              <a:rPr lang="en-GB" altLang="zh-CN" sz="1600" dirty="0" smtClean="0">
                <a:latin typeface="Arial" charset="0"/>
                <a:cs typeface="Arial" charset="0"/>
              </a:rPr>
              <a:t> airport from 1995 to 2009.  </a:t>
            </a:r>
          </a:p>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dirty="0" smtClean="0">
                <a:latin typeface="Arial" charset="0"/>
                <a:cs typeface="Arial" charset="0"/>
              </a:rPr>
              <a:t>Traffic data in this case can be modelled by parabolic trend:</a:t>
            </a:r>
          </a:p>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i="1" dirty="0" smtClean="0">
                <a:latin typeface="Arial" charset="0"/>
                <a:cs typeface="Arial" charset="0"/>
              </a:rPr>
              <a:t>Y</a:t>
            </a:r>
            <a:r>
              <a:rPr lang="en-GB" altLang="zh-CN" sz="1600" dirty="0" smtClean="0">
                <a:latin typeface="Arial" charset="0"/>
                <a:cs typeface="Arial" charset="0"/>
              </a:rPr>
              <a:t>= </a:t>
            </a:r>
            <a:r>
              <a:rPr lang="en-GB" altLang="zh-CN" sz="1600" i="1" dirty="0" smtClean="0">
                <a:latin typeface="Arial" charset="0"/>
                <a:cs typeface="Arial" charset="0"/>
              </a:rPr>
              <a:t>a</a:t>
            </a:r>
            <a:r>
              <a:rPr lang="en-GB" altLang="zh-CN" sz="1600" dirty="0" smtClean="0">
                <a:latin typeface="Arial" charset="0"/>
                <a:cs typeface="Arial" charset="0"/>
              </a:rPr>
              <a:t> + </a:t>
            </a:r>
            <a:r>
              <a:rPr lang="en-GB" altLang="zh-CN" sz="1600" i="1" dirty="0" err="1" smtClean="0">
                <a:latin typeface="Arial" charset="0"/>
                <a:cs typeface="Arial" charset="0"/>
              </a:rPr>
              <a:t>b</a:t>
            </a:r>
            <a:r>
              <a:rPr lang="en-GB" altLang="zh-CN" sz="1600" dirty="0" err="1" smtClean="0">
                <a:latin typeface="Arial" charset="0"/>
                <a:cs typeface="Arial" charset="0"/>
              </a:rPr>
              <a:t>T</a:t>
            </a:r>
            <a:r>
              <a:rPr lang="en-GB" altLang="zh-CN" sz="1600" dirty="0" smtClean="0">
                <a:latin typeface="Arial" charset="0"/>
                <a:cs typeface="Arial" charset="0"/>
              </a:rPr>
              <a:t> + </a:t>
            </a:r>
            <a:r>
              <a:rPr lang="en-GB" altLang="zh-CN" sz="1600" i="1" dirty="0" smtClean="0">
                <a:latin typeface="Arial" charset="0"/>
                <a:cs typeface="Arial" charset="0"/>
              </a:rPr>
              <a:t>c</a:t>
            </a:r>
            <a:r>
              <a:rPr lang="en-GB" altLang="zh-CN" sz="1600" dirty="0" smtClean="0">
                <a:latin typeface="Arial" charset="0"/>
                <a:cs typeface="Arial" charset="0"/>
              </a:rPr>
              <a:t>T</a:t>
            </a:r>
            <a:r>
              <a:rPr lang="en-GB" altLang="zh-CN" sz="1600" baseline="30000" dirty="0" smtClean="0">
                <a:latin typeface="Arial" charset="0"/>
                <a:cs typeface="Arial" charset="0"/>
              </a:rPr>
              <a:t>2</a:t>
            </a:r>
            <a:endParaRPr lang="en-GB" altLang="zh-CN" sz="1600" dirty="0" smtClean="0">
              <a:latin typeface="Arial" charset="0"/>
              <a:cs typeface="Arial" charset="0"/>
            </a:endParaRPr>
          </a:p>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dirty="0" smtClean="0">
                <a:latin typeface="Arial" charset="0"/>
                <a:cs typeface="Arial" charset="0"/>
              </a:rPr>
              <a:t>With three constants, this family of curves covers a wide variety of shapes (either concave or convex).</a:t>
            </a:r>
          </a:p>
        </p:txBody>
      </p:sp>
      <p:graphicFrame>
        <p:nvGraphicFramePr>
          <p:cNvPr id="4" name="Content Placeholder 6"/>
          <p:cNvGraphicFramePr>
            <a:graphicFrameLocks/>
          </p:cNvGraphicFramePr>
          <p:nvPr>
            <p:extLst>
              <p:ext uri="{D42A27DB-BD31-4B8C-83A1-F6EECF244321}">
                <p14:modId xmlns:p14="http://schemas.microsoft.com/office/powerpoint/2010/main" val="257445955"/>
              </p:ext>
            </p:extLst>
          </p:nvPr>
        </p:nvGraphicFramePr>
        <p:xfrm>
          <a:off x="5241445" y="721273"/>
          <a:ext cx="3902555" cy="40702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797" name="Object 4"/>
          <p:cNvGraphicFramePr>
            <a:graphicFrameLocks noChangeAspect="1"/>
          </p:cNvGraphicFramePr>
          <p:nvPr>
            <p:extLst>
              <p:ext uri="{D42A27DB-BD31-4B8C-83A1-F6EECF244321}">
                <p14:modId xmlns:p14="http://schemas.microsoft.com/office/powerpoint/2010/main" val="3802280303"/>
              </p:ext>
            </p:extLst>
          </p:nvPr>
        </p:nvGraphicFramePr>
        <p:xfrm>
          <a:off x="3131840" y="1131590"/>
          <a:ext cx="1833769" cy="3422700"/>
        </p:xfrm>
        <a:graphic>
          <a:graphicData uri="http://schemas.openxmlformats.org/presentationml/2006/ole">
            <mc:AlternateContent xmlns:mc="http://schemas.openxmlformats.org/markup-compatibility/2006">
              <mc:Choice xmlns:v="urn:schemas-microsoft-com:vml" Requires="v">
                <p:oleObj spid="_x0000_s13328" name="Worksheet" r:id="rId4" imgW="1228725" imgH="3057525" progId="Excel.Sheet.8">
                  <p:embed/>
                </p:oleObj>
              </mc:Choice>
              <mc:Fallback>
                <p:oleObj name="Worksheet" r:id="rId4" imgW="1228725" imgH="305752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131590"/>
                        <a:ext cx="1833769" cy="3422700"/>
                      </a:xfrm>
                      <a:prstGeom prst="rect">
                        <a:avLst/>
                      </a:prstGeom>
                      <a:noFill/>
                      <a:ln>
                        <a:noFill/>
                      </a:ln>
                    </p:spPr>
                  </p:pic>
                </p:oleObj>
              </mc:Fallback>
            </mc:AlternateContent>
          </a:graphicData>
        </a:graphic>
      </p:graphicFrame>
      <p:sp>
        <p:nvSpPr>
          <p:cNvPr id="7" name="Rectangle 6"/>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Polynomial Trend </a:t>
            </a:r>
            <a:r>
              <a:rPr lang="en-US" sz="2800" b="1" dirty="0">
                <a:solidFill>
                  <a:srgbClr val="002060"/>
                </a:solidFill>
              </a:rPr>
              <a:t>Analysis</a:t>
            </a:r>
          </a:p>
        </p:txBody>
      </p:sp>
    </p:spTree>
    <p:extLst>
      <p:ext uri="{BB962C8B-B14F-4D97-AF65-F5344CB8AC3E}">
        <p14:creationId xmlns:p14="http://schemas.microsoft.com/office/powerpoint/2010/main" val="1481480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b="4778"/>
          <a:stretch>
            <a:fillRect/>
          </a:stretch>
        </p:blipFill>
        <p:spPr bwMode="auto">
          <a:xfrm>
            <a:off x="3455368" y="1064419"/>
            <a:ext cx="5688632" cy="35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Content Placeholder 2"/>
          <p:cNvSpPr>
            <a:spLocks noGrp="1"/>
          </p:cNvSpPr>
          <p:nvPr>
            <p:ph idx="1"/>
          </p:nvPr>
        </p:nvSpPr>
        <p:spPr>
          <a:xfrm>
            <a:off x="21382" y="1030138"/>
            <a:ext cx="3254474" cy="3773859"/>
          </a:xfrm>
        </p:spPr>
        <p:txBody>
          <a:bodyPr>
            <a:normAutofit fontScale="62500" lnSpcReduction="20000"/>
          </a:bodyPr>
          <a:lstStyle/>
          <a:p>
            <a:pPr marL="0" indent="0">
              <a:buFont typeface="Arial" charset="0"/>
              <a:buNone/>
            </a:pPr>
            <a:r>
              <a:rPr lang="en-GB" altLang="en-US" dirty="0" smtClean="0">
                <a:latin typeface="Arial" charset="0"/>
                <a:cs typeface="Arial" charset="0"/>
              </a:rPr>
              <a:t>To select exponential trend analysis, in EXCEL, we simply tick the box for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“Polynomial”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and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“Display Equation”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as illustrated on the right.</a:t>
            </a:r>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Polynomial Trend </a:t>
            </a:r>
            <a:r>
              <a:rPr lang="en-US" sz="2800" b="1" dirty="0">
                <a:solidFill>
                  <a:srgbClr val="002060"/>
                </a:solidFill>
              </a:rPr>
              <a:t>Analysis</a:t>
            </a:r>
          </a:p>
        </p:txBody>
      </p:sp>
    </p:spTree>
    <p:extLst>
      <p:ext uri="{BB962C8B-B14F-4D97-AF65-F5344CB8AC3E}">
        <p14:creationId xmlns:p14="http://schemas.microsoft.com/office/powerpoint/2010/main" val="212550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819">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p:cTn id="13" dur="5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4819">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4819">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p:cTn id="19" dur="500" fill="hold"/>
                                        <p:tgtEl>
                                          <p:spTgt spid="3481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4819">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4819">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 calcmode="lin" valueType="num">
                                      <p:cBhvr>
                                        <p:cTn id="25" dur="500" fill="hold"/>
                                        <p:tgtEl>
                                          <p:spTgt spid="34819">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4819">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4819">
                                            <p:txEl>
                                              <p:pRg st="6" end="6"/>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819">
                                            <p:txEl>
                                              <p:pRg st="8" end="8"/>
                                            </p:txEl>
                                          </p:spTgt>
                                        </p:tgtEl>
                                        <p:attrNameLst>
                                          <p:attrName>style.visibility</p:attrName>
                                        </p:attrNameLst>
                                      </p:cBhvr>
                                      <p:to>
                                        <p:strVal val="visible"/>
                                      </p:to>
                                    </p:set>
                                    <p:anim calcmode="lin" valueType="num">
                                      <p:cBhvr>
                                        <p:cTn id="31" dur="500" fill="hold"/>
                                        <p:tgtEl>
                                          <p:spTgt spid="34819">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34819">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34819">
                                            <p:txEl>
                                              <p:pRg st="8" end="8"/>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4818"/>
                                        </p:tgtEl>
                                        <p:attrNameLst>
                                          <p:attrName>style.visibility</p:attrName>
                                        </p:attrNameLst>
                                      </p:cBhvr>
                                      <p:to>
                                        <p:strVal val="visible"/>
                                      </p:to>
                                    </p:set>
                                    <p:anim calcmode="lin" valueType="num">
                                      <p:cBhvr>
                                        <p:cTn id="37" dur="500" fill="hold"/>
                                        <p:tgtEl>
                                          <p:spTgt spid="34818"/>
                                        </p:tgtEl>
                                        <p:attrNameLst>
                                          <p:attrName>ppt_w</p:attrName>
                                        </p:attrNameLst>
                                      </p:cBhvr>
                                      <p:tavLst>
                                        <p:tav tm="0">
                                          <p:val>
                                            <p:fltVal val="0"/>
                                          </p:val>
                                        </p:tav>
                                        <p:tav tm="100000">
                                          <p:val>
                                            <p:strVal val="#ppt_w"/>
                                          </p:val>
                                        </p:tav>
                                      </p:tavLst>
                                    </p:anim>
                                    <p:anim calcmode="lin" valueType="num">
                                      <p:cBhvr>
                                        <p:cTn id="38" dur="500" fill="hold"/>
                                        <p:tgtEl>
                                          <p:spTgt spid="34818"/>
                                        </p:tgtEl>
                                        <p:attrNameLst>
                                          <p:attrName>ppt_h</p:attrName>
                                        </p:attrNameLst>
                                      </p:cBhvr>
                                      <p:tavLst>
                                        <p:tav tm="0">
                                          <p:val>
                                            <p:fltVal val="0"/>
                                          </p:val>
                                        </p:tav>
                                        <p:tav tm="100000">
                                          <p:val>
                                            <p:strVal val="#ppt_h"/>
                                          </p:val>
                                        </p:tav>
                                      </p:tavLst>
                                    </p:anim>
                                    <p:animEffect transition="in" filter="fade">
                                      <p:cBhvr>
                                        <p:cTn id="39"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57162" y="897732"/>
            <a:ext cx="391078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900">
                <a:solidFill>
                  <a:schemeClr val="tx1"/>
                </a:solidFill>
                <a:latin typeface="Arial" charset="0"/>
                <a:cs typeface="Arial" charset="0"/>
              </a:defRPr>
            </a:lvl1pPr>
            <a:lvl2pPr>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GB" altLang="en-US" sz="1600" dirty="0">
                <a:latin typeface="Calibri" pitchFamily="34" charset="0"/>
              </a:rPr>
              <a:t>We may have a few points that fall outside of the underlying </a:t>
            </a:r>
            <a:r>
              <a:rPr lang="en-GB" altLang="en-US" sz="1600" dirty="0" smtClean="0">
                <a:latin typeface="Calibri" pitchFamily="34" charset="0"/>
              </a:rPr>
              <a:t>trend.</a:t>
            </a:r>
          </a:p>
          <a:p>
            <a:pPr eaLnBrk="1" hangingPunct="1">
              <a:spcBef>
                <a:spcPct val="0"/>
              </a:spcBef>
              <a:buFontTx/>
              <a:buNone/>
            </a:pPr>
            <a:endParaRPr lang="en-GB" altLang="en-US" sz="1600" dirty="0">
              <a:latin typeface="Calibri" pitchFamily="34" charset="0"/>
            </a:endParaRPr>
          </a:p>
          <a:p>
            <a:pPr eaLnBrk="1" hangingPunct="1">
              <a:spcBef>
                <a:spcPct val="0"/>
              </a:spcBef>
              <a:buFontTx/>
              <a:buNone/>
            </a:pPr>
            <a:r>
              <a:rPr lang="en-GB" altLang="en-US" sz="1600" dirty="0">
                <a:latin typeface="Calibri" pitchFamily="34" charset="0"/>
              </a:rPr>
              <a:t>Normally </a:t>
            </a:r>
            <a:r>
              <a:rPr lang="en-GB" altLang="en-US" sz="1600" dirty="0" smtClean="0">
                <a:latin typeface="Calibri" pitchFamily="34" charset="0"/>
              </a:rPr>
              <a:t>it happens </a:t>
            </a:r>
            <a:r>
              <a:rPr lang="en-GB" altLang="en-US" sz="1600" dirty="0">
                <a:latin typeface="Calibri" pitchFamily="34" charset="0"/>
              </a:rPr>
              <a:t>with monthly data which may due to</a:t>
            </a:r>
          </a:p>
          <a:p>
            <a:pPr marL="0" lvl="1" eaLnBrk="1" hangingPunct="1">
              <a:spcBef>
                <a:spcPct val="0"/>
              </a:spcBef>
              <a:buFont typeface="Arial" charset="0"/>
              <a:buChar char="•"/>
            </a:pPr>
            <a:r>
              <a:rPr lang="en-GB" altLang="en-US" sz="1600" dirty="0">
                <a:latin typeface="Calibri" pitchFamily="34" charset="0"/>
              </a:rPr>
              <a:t>  Strikes, weather, sporting events</a:t>
            </a:r>
          </a:p>
          <a:p>
            <a:pPr marL="0" lvl="1" eaLnBrk="1" hangingPunct="1">
              <a:spcBef>
                <a:spcPct val="0"/>
              </a:spcBef>
              <a:buFont typeface="Arial" charset="0"/>
              <a:buChar char="•"/>
            </a:pPr>
            <a:r>
              <a:rPr lang="en-GB" altLang="en-US" sz="1600" dirty="0">
                <a:latin typeface="Calibri" pitchFamily="34" charset="0"/>
              </a:rPr>
              <a:t>  Easter tends to move around</a:t>
            </a:r>
          </a:p>
          <a:p>
            <a:pPr eaLnBrk="1" hangingPunct="1">
              <a:spcBef>
                <a:spcPct val="0"/>
              </a:spcBef>
              <a:buFontTx/>
              <a:buNone/>
            </a:pPr>
            <a:endParaRPr lang="en-GB" altLang="en-US" sz="1600" dirty="0">
              <a:latin typeface="Calibri" pitchFamily="34" charset="0"/>
            </a:endParaRPr>
          </a:p>
          <a:p>
            <a:pPr eaLnBrk="1" hangingPunct="1">
              <a:spcBef>
                <a:spcPct val="0"/>
              </a:spcBef>
              <a:buFontTx/>
              <a:buNone/>
            </a:pPr>
            <a:r>
              <a:rPr lang="en-GB" altLang="en-US" sz="1600" dirty="0">
                <a:latin typeface="Calibri" pitchFamily="34" charset="0"/>
              </a:rPr>
              <a:t>Do nothing if no substantial effects on estimation</a:t>
            </a:r>
          </a:p>
          <a:p>
            <a:pPr eaLnBrk="1" hangingPunct="1">
              <a:spcBef>
                <a:spcPct val="0"/>
              </a:spcBef>
              <a:buFontTx/>
              <a:buNone/>
            </a:pPr>
            <a:endParaRPr lang="en-GB" altLang="en-US" sz="1600" dirty="0">
              <a:latin typeface="Calibri" pitchFamily="34" charset="0"/>
            </a:endParaRPr>
          </a:p>
          <a:p>
            <a:pPr eaLnBrk="1" hangingPunct="1">
              <a:spcBef>
                <a:spcPct val="0"/>
              </a:spcBef>
              <a:buFontTx/>
              <a:buNone/>
            </a:pPr>
            <a:r>
              <a:rPr lang="en-GB" altLang="en-US" sz="1600" dirty="0">
                <a:latin typeface="Calibri" pitchFamily="34" charset="0"/>
              </a:rPr>
              <a:t>May remove them from the data</a:t>
            </a:r>
          </a:p>
          <a:p>
            <a:pPr eaLnBrk="1" hangingPunct="1">
              <a:spcBef>
                <a:spcPct val="0"/>
              </a:spcBef>
              <a:buFontTx/>
              <a:buNone/>
            </a:pPr>
            <a:endParaRPr lang="en-GB" altLang="en-US" sz="1600" dirty="0">
              <a:latin typeface="Calibri" pitchFamily="34" charset="0"/>
            </a:endParaRPr>
          </a:p>
          <a:p>
            <a:pPr eaLnBrk="1" hangingPunct="1">
              <a:spcBef>
                <a:spcPct val="0"/>
              </a:spcBef>
              <a:buFontTx/>
              <a:buNone/>
            </a:pPr>
            <a:r>
              <a:rPr lang="en-GB" altLang="en-US" sz="1600" dirty="0">
                <a:latin typeface="Calibri" pitchFamily="34" charset="0"/>
              </a:rPr>
              <a:t>May ‘adjust’ them to fit in with the underlying trend</a:t>
            </a:r>
          </a:p>
          <a:p>
            <a:pPr eaLnBrk="1" hangingPunct="1">
              <a:spcBef>
                <a:spcPct val="0"/>
              </a:spcBef>
              <a:buFontTx/>
              <a:buNone/>
            </a:pPr>
            <a:endParaRPr lang="en-GB" altLang="en-US" sz="1600" dirty="0">
              <a:latin typeface="Calibri" pitchFamily="34" charset="0"/>
            </a:endParaRPr>
          </a:p>
        </p:txBody>
      </p:sp>
      <p:graphicFrame>
        <p:nvGraphicFramePr>
          <p:cNvPr id="4" name="Content Placeholder 6"/>
          <p:cNvGraphicFramePr>
            <a:graphicFrameLocks/>
          </p:cNvGraphicFramePr>
          <p:nvPr>
            <p:extLst>
              <p:ext uri="{D42A27DB-BD31-4B8C-83A1-F6EECF244321}">
                <p14:modId xmlns:p14="http://schemas.microsoft.com/office/powerpoint/2010/main" val="4220827388"/>
              </p:ext>
            </p:extLst>
          </p:nvPr>
        </p:nvGraphicFramePr>
        <p:xfrm>
          <a:off x="3944907" y="662824"/>
          <a:ext cx="4947574" cy="407026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Polynomial Trend </a:t>
            </a:r>
            <a:r>
              <a:rPr lang="en-US" sz="2800" b="1" dirty="0">
                <a:solidFill>
                  <a:srgbClr val="002060"/>
                </a:solidFill>
              </a:rPr>
              <a:t>Analysis</a:t>
            </a:r>
          </a:p>
        </p:txBody>
      </p:sp>
      <p:sp>
        <p:nvSpPr>
          <p:cNvPr id="3" name="Oval 2"/>
          <p:cNvSpPr/>
          <p:nvPr/>
        </p:nvSpPr>
        <p:spPr>
          <a:xfrm>
            <a:off x="5292080" y="1059582"/>
            <a:ext cx="1656184"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43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Graphic spid="4" grpId="0">
        <p:bldAsOne/>
      </p:bldGraphic>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259632" y="1635646"/>
            <a:ext cx="6705600" cy="1885950"/>
          </a:xfrm>
        </p:spPr>
        <p:txBody>
          <a:bodyPr>
            <a:normAutofit/>
          </a:bodyPr>
          <a:lstStyle/>
          <a:p>
            <a:pPr algn="ctr">
              <a:buFont typeface="WP IconicSymbolsA" pitchFamily="2" charset="2"/>
              <a:buNone/>
              <a:defRPr/>
            </a:pPr>
            <a:r>
              <a:rPr lang="en-US" sz="4000" b="1" dirty="0" smtClean="0">
                <a:solidFill>
                  <a:schemeClr val="tx1">
                    <a:lumMod val="60000"/>
                    <a:lumOff val="40000"/>
                  </a:schemeClr>
                </a:solidFill>
                <a:sym typeface="WP IconicSymbolsA" pitchFamily="2" charset="2"/>
              </a:rPr>
              <a:t>Introduction to Regression Analysis</a:t>
            </a:r>
            <a:endParaRPr lang="en-US" sz="4000" b="1" dirty="0" smtClean="0">
              <a:solidFill>
                <a:schemeClr val="tx1">
                  <a:lumMod val="60000"/>
                  <a:lumOff val="40000"/>
                </a:schemeClr>
              </a:solidFill>
            </a:endParaRPr>
          </a:p>
        </p:txBody>
      </p:sp>
    </p:spTree>
    <p:extLst>
      <p:ext uri="{BB962C8B-B14F-4D97-AF65-F5344CB8AC3E}">
        <p14:creationId xmlns:p14="http://schemas.microsoft.com/office/powerpoint/2010/main" val="904591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23528" y="987574"/>
            <a:ext cx="3394720" cy="2886968"/>
          </a:xfrm>
        </p:spPr>
        <p:txBody>
          <a:bodyPr>
            <a:noAutofit/>
          </a:bodyPr>
          <a:lstStyle/>
          <a:p>
            <a:pPr marL="0" indent="0">
              <a:buFont typeface="Arial" charset="0"/>
              <a:buNone/>
            </a:pPr>
            <a:r>
              <a:rPr lang="en-US" altLang="en-US" sz="1800" dirty="0" smtClean="0">
                <a:latin typeface="Arial" charset="0"/>
                <a:cs typeface="Arial" charset="0"/>
              </a:rPr>
              <a:t>Regression analysis involves relating the variable of interest (Y), known as the dependent variable, to one or more input (or predictor or explanatory) variables (X).</a:t>
            </a:r>
          </a:p>
          <a:p>
            <a:pPr marL="0" indent="0">
              <a:buFont typeface="Arial" charset="0"/>
              <a:buNone/>
            </a:pPr>
            <a:endParaRPr lang="en-US" altLang="en-US" sz="1800" dirty="0" smtClean="0">
              <a:latin typeface="Arial" charset="0"/>
              <a:cs typeface="Arial" charset="0"/>
            </a:endParaRPr>
          </a:p>
          <a:p>
            <a:pPr marL="0" indent="0">
              <a:buFont typeface="Arial" charset="0"/>
              <a:buNone/>
            </a:pPr>
            <a:r>
              <a:rPr lang="en-US" altLang="en-US" sz="1800" dirty="0" smtClean="0">
                <a:latin typeface="Arial" charset="0"/>
                <a:cs typeface="Arial" charset="0"/>
              </a:rPr>
              <a:t>The </a:t>
            </a:r>
            <a:r>
              <a:rPr lang="en-US" altLang="en-US" sz="1800" b="1" i="1" dirty="0" smtClean="0">
                <a:solidFill>
                  <a:schemeClr val="tx2"/>
                </a:solidFill>
                <a:latin typeface="Arial" charset="0"/>
                <a:cs typeface="Arial" charset="0"/>
              </a:rPr>
              <a:t>regression line </a:t>
            </a:r>
            <a:r>
              <a:rPr lang="en-US" altLang="en-US" sz="1800" dirty="0" smtClean="0">
                <a:latin typeface="Arial" charset="0"/>
                <a:cs typeface="Arial" charset="0"/>
              </a:rPr>
              <a:t>represents the </a:t>
            </a:r>
            <a:r>
              <a:rPr lang="en-US" altLang="en-US" sz="1800" i="1" dirty="0" smtClean="0">
                <a:latin typeface="Arial" charset="0"/>
                <a:cs typeface="Arial" charset="0"/>
              </a:rPr>
              <a:t>expected value of Y, given the value(s) of the inputs.</a:t>
            </a:r>
            <a:endParaRPr lang="en-US" altLang="en-US" sz="1800" dirty="0" smtClean="0">
              <a:latin typeface="Arial" charset="0"/>
              <a:cs typeface="Arial" charset="0"/>
            </a:endParaRPr>
          </a:p>
          <a:p>
            <a:pPr marL="0" indent="0">
              <a:buFont typeface="Arial" charset="0"/>
              <a:buNone/>
            </a:pPr>
            <a:endParaRPr lang="en-GB" altLang="en-US" sz="6000" dirty="0" smtClean="0">
              <a:latin typeface="Arial" charset="0"/>
              <a:cs typeface="Arial" charset="0"/>
            </a:endParaRPr>
          </a:p>
        </p:txBody>
      </p:sp>
      <p:sp>
        <p:nvSpPr>
          <p:cNvPr id="11268" name="Content Placeholder 3"/>
          <p:cNvSpPr txBox="1">
            <a:spLocks/>
          </p:cNvSpPr>
          <p:nvPr/>
        </p:nvSpPr>
        <p:spPr bwMode="auto">
          <a:xfrm>
            <a:off x="2674938" y="685800"/>
            <a:ext cx="7748587" cy="414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pPr>
            <a:endParaRPr lang="en-US" altLang="en-US" sz="2600">
              <a:latin typeface="Arial" charset="0"/>
            </a:endParaRPr>
          </a:p>
        </p:txBody>
      </p:sp>
      <p:pic>
        <p:nvPicPr>
          <p:cNvPr id="11269" name="Picture 4"/>
          <p:cNvPicPr>
            <a:picLocks noChangeAspect="1"/>
          </p:cNvPicPr>
          <p:nvPr/>
        </p:nvPicPr>
        <p:blipFill>
          <a:blip r:embed="rId2">
            <a:extLst>
              <a:ext uri="{28A0092B-C50C-407E-A947-70E740481C1C}">
                <a14:useLocalDpi xmlns:a14="http://schemas.microsoft.com/office/drawing/2010/main" val="0"/>
              </a:ext>
            </a:extLst>
          </a:blip>
          <a:srcRect t="5347" b="5328"/>
          <a:stretch>
            <a:fillRect/>
          </a:stretch>
        </p:blipFill>
        <p:spPr bwMode="auto">
          <a:xfrm>
            <a:off x="4292401" y="1419622"/>
            <a:ext cx="482453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Relationship Between Variables</a:t>
            </a:r>
          </a:p>
        </p:txBody>
      </p:sp>
    </p:spTree>
    <p:extLst>
      <p:ext uri="{BB962C8B-B14F-4D97-AF65-F5344CB8AC3E}">
        <p14:creationId xmlns:p14="http://schemas.microsoft.com/office/powerpoint/2010/main" val="2518262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79512" y="1131590"/>
            <a:ext cx="3717316" cy="3312368"/>
          </a:xfrm>
        </p:spPr>
        <p:txBody>
          <a:bodyPr>
            <a:noAutofit/>
          </a:bodyPr>
          <a:lstStyle/>
          <a:p>
            <a:pPr marL="0" indent="0">
              <a:lnSpc>
                <a:spcPct val="150000"/>
              </a:lnSpc>
              <a:buFont typeface="Arial" charset="0"/>
              <a:buNone/>
            </a:pPr>
            <a:r>
              <a:rPr lang="en-US" altLang="en-US" sz="2000" dirty="0" smtClean="0">
                <a:latin typeface="Arial" charset="0"/>
                <a:cs typeface="Arial" charset="0"/>
              </a:rPr>
              <a:t>The regression relationship has a </a:t>
            </a:r>
            <a:r>
              <a:rPr lang="en-US" altLang="en-US" sz="2000" b="1" dirty="0" smtClean="0">
                <a:latin typeface="Arial" charset="0"/>
                <a:cs typeface="Arial" charset="0"/>
              </a:rPr>
              <a:t>predictable component </a:t>
            </a:r>
            <a:r>
              <a:rPr lang="en-US" altLang="en-US" sz="2000" dirty="0" smtClean="0">
                <a:latin typeface="Arial" charset="0"/>
                <a:cs typeface="Arial" charset="0"/>
              </a:rPr>
              <a:t>(the relationship with the inputs) and an </a:t>
            </a:r>
            <a:r>
              <a:rPr lang="en-US" altLang="en-US" sz="2000" b="1" dirty="0" smtClean="0">
                <a:latin typeface="Arial" charset="0"/>
                <a:cs typeface="Arial" charset="0"/>
              </a:rPr>
              <a:t>unpredictable</a:t>
            </a:r>
            <a:r>
              <a:rPr lang="en-US" altLang="en-US" sz="2000" dirty="0" smtClean="0">
                <a:latin typeface="Arial" charset="0"/>
                <a:cs typeface="Arial" charset="0"/>
              </a:rPr>
              <a:t> (random error) component. Thus, the observed values of (</a:t>
            </a:r>
            <a:r>
              <a:rPr lang="en-US" altLang="en-US" sz="2000" i="1" dirty="0" smtClean="0">
                <a:latin typeface="Arial" charset="0"/>
                <a:cs typeface="Arial" charset="0"/>
              </a:rPr>
              <a:t>X, </a:t>
            </a:r>
            <a:r>
              <a:rPr lang="en-US" altLang="en-US" sz="2000" dirty="0" smtClean="0">
                <a:latin typeface="Arial" charset="0"/>
                <a:cs typeface="Arial" charset="0"/>
              </a:rPr>
              <a:t>Y) will not lie on a straight line.</a:t>
            </a:r>
          </a:p>
          <a:p>
            <a:pPr marL="0" indent="0">
              <a:lnSpc>
                <a:spcPct val="150000"/>
              </a:lnSpc>
              <a:buFont typeface="Arial" charset="0"/>
              <a:buNone/>
            </a:pPr>
            <a:endParaRPr lang="en-GB" altLang="en-US" sz="6600" dirty="0" smtClean="0">
              <a:latin typeface="Arial" charset="0"/>
              <a:cs typeface="Arial" charset="0"/>
            </a:endParaRPr>
          </a:p>
        </p:txBody>
      </p:sp>
      <p:sp>
        <p:nvSpPr>
          <p:cNvPr id="12292" name="Content Placeholder 3"/>
          <p:cNvSpPr txBox="1">
            <a:spLocks/>
          </p:cNvSpPr>
          <p:nvPr/>
        </p:nvSpPr>
        <p:spPr bwMode="auto">
          <a:xfrm>
            <a:off x="2524125" y="806054"/>
            <a:ext cx="7899400" cy="407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pPr>
            <a:endParaRPr lang="en-US" altLang="en-US" sz="2600">
              <a:latin typeface="Arial" charset="0"/>
            </a:endParaRPr>
          </a:p>
        </p:txBody>
      </p:sp>
      <p:pic>
        <p:nvPicPr>
          <p:cNvPr id="12293" name="Picture 4"/>
          <p:cNvPicPr>
            <a:picLocks noChangeAspect="1"/>
          </p:cNvPicPr>
          <p:nvPr/>
        </p:nvPicPr>
        <p:blipFill>
          <a:blip r:embed="rId2">
            <a:extLst>
              <a:ext uri="{28A0092B-C50C-407E-A947-70E740481C1C}">
                <a14:useLocalDpi xmlns:a14="http://schemas.microsoft.com/office/drawing/2010/main" val="0"/>
              </a:ext>
            </a:extLst>
          </a:blip>
          <a:srcRect l="14320" t="10883" r="1421" b="15852"/>
          <a:stretch>
            <a:fillRect/>
          </a:stretch>
        </p:blipFill>
        <p:spPr bwMode="auto">
          <a:xfrm>
            <a:off x="3990007" y="1347614"/>
            <a:ext cx="515399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Relationship Between Variables</a:t>
            </a:r>
          </a:p>
        </p:txBody>
      </p:sp>
    </p:spTree>
    <p:extLst>
      <p:ext uri="{BB962C8B-B14F-4D97-AF65-F5344CB8AC3E}">
        <p14:creationId xmlns:p14="http://schemas.microsoft.com/office/powerpoint/2010/main" val="2424554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extLst>
              <p:ext uri="{D42A27DB-BD31-4B8C-83A1-F6EECF244321}">
                <p14:modId xmlns:p14="http://schemas.microsoft.com/office/powerpoint/2010/main" val="2176988338"/>
              </p:ext>
            </p:extLst>
          </p:nvPr>
        </p:nvGraphicFramePr>
        <p:xfrm>
          <a:off x="4027734" y="2370362"/>
          <a:ext cx="4329112" cy="657225"/>
        </p:xfrm>
        <a:graphic>
          <a:graphicData uri="http://schemas.openxmlformats.org/presentationml/2006/ole">
            <mc:AlternateContent xmlns:mc="http://schemas.openxmlformats.org/markup-compatibility/2006">
              <mc:Choice xmlns:v="urn:schemas-microsoft-com:vml" Requires="v">
                <p:oleObj spid="_x0000_s14350" name="Equation" r:id="rId4" imgW="1130300" imgH="228600" progId="Equation.3">
                  <p:embed/>
                </p:oleObj>
              </mc:Choice>
              <mc:Fallback>
                <p:oleObj name="Equation" r:id="rId4" imgW="11303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734" y="2370362"/>
                        <a:ext cx="4329112" cy="657225"/>
                      </a:xfrm>
                      <a:prstGeom prst="rect">
                        <a:avLst/>
                      </a:prstGeom>
                      <a:solidFill>
                        <a:srgbClr val="FDE0BD"/>
                      </a:solidFill>
                      <a:ln w="9525">
                        <a:solidFill>
                          <a:schemeClr val="tx1"/>
                        </a:solidFill>
                        <a:miter lim="800000"/>
                        <a:headEnd/>
                        <a:tailEnd/>
                      </a:ln>
                    </p:spPr>
                  </p:pic>
                </p:oleObj>
              </mc:Fallback>
            </mc:AlternateContent>
          </a:graphicData>
        </a:graphic>
      </p:graphicFrame>
      <p:sp>
        <p:nvSpPr>
          <p:cNvPr id="14339" name="Text Box 3"/>
          <p:cNvSpPr txBox="1">
            <a:spLocks noChangeArrowheads="1"/>
          </p:cNvSpPr>
          <p:nvPr/>
        </p:nvSpPr>
        <p:spPr bwMode="auto">
          <a:xfrm>
            <a:off x="5292079" y="3302889"/>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zh-CN" sz="1600" dirty="0">
                <a:latin typeface="Arial" charset="0"/>
              </a:rPr>
              <a:t>Linear component</a:t>
            </a:r>
          </a:p>
        </p:txBody>
      </p:sp>
      <p:sp>
        <p:nvSpPr>
          <p:cNvPr id="14341" name="Rectangle 6"/>
          <p:cNvSpPr>
            <a:spLocks noChangeArrowheads="1"/>
          </p:cNvSpPr>
          <p:nvPr/>
        </p:nvSpPr>
        <p:spPr bwMode="auto">
          <a:xfrm>
            <a:off x="3942283" y="1664087"/>
            <a:ext cx="1524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dirty="0" smtClean="0">
                <a:latin typeface="Arial" charset="0"/>
              </a:rPr>
              <a:t>intercept </a:t>
            </a:r>
            <a:endParaRPr lang="en-US" altLang="zh-CN" sz="1600" dirty="0">
              <a:latin typeface="Arial" charset="0"/>
            </a:endParaRPr>
          </a:p>
        </p:txBody>
      </p:sp>
      <p:sp>
        <p:nvSpPr>
          <p:cNvPr id="14342" name="Rectangle 7"/>
          <p:cNvSpPr>
            <a:spLocks noChangeArrowheads="1"/>
          </p:cNvSpPr>
          <p:nvPr/>
        </p:nvSpPr>
        <p:spPr bwMode="auto">
          <a:xfrm>
            <a:off x="5185021" y="1347615"/>
            <a:ext cx="1447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dirty="0" smtClean="0">
                <a:latin typeface="Arial" charset="0"/>
              </a:rPr>
              <a:t>Slope</a:t>
            </a:r>
            <a:r>
              <a:rPr lang="en-US" altLang="zh-CN" sz="1600" dirty="0">
                <a:latin typeface="Arial" charset="0"/>
              </a:rPr>
              <a:t/>
            </a:r>
            <a:br>
              <a:rPr lang="en-US" altLang="zh-CN" sz="1600" dirty="0">
                <a:latin typeface="Arial" charset="0"/>
              </a:rPr>
            </a:br>
            <a:r>
              <a:rPr lang="en-US" altLang="zh-CN" sz="1600" dirty="0">
                <a:latin typeface="Arial" charset="0"/>
              </a:rPr>
              <a:t>Coefficient </a:t>
            </a:r>
          </a:p>
        </p:txBody>
      </p:sp>
      <p:sp>
        <p:nvSpPr>
          <p:cNvPr id="14343" name="Rectangle 8"/>
          <p:cNvSpPr>
            <a:spLocks noChangeArrowheads="1"/>
          </p:cNvSpPr>
          <p:nvPr/>
        </p:nvSpPr>
        <p:spPr bwMode="auto">
          <a:xfrm>
            <a:off x="7745659" y="779691"/>
            <a:ext cx="114776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dirty="0"/>
              <a:t>Random Error term</a:t>
            </a:r>
          </a:p>
        </p:txBody>
      </p:sp>
      <p:sp>
        <p:nvSpPr>
          <p:cNvPr id="14344" name="Rectangle 9"/>
          <p:cNvSpPr>
            <a:spLocks noChangeArrowheads="1"/>
          </p:cNvSpPr>
          <p:nvPr/>
        </p:nvSpPr>
        <p:spPr bwMode="auto">
          <a:xfrm>
            <a:off x="4188718" y="3723878"/>
            <a:ext cx="150812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dirty="0">
                <a:latin typeface="Arial" charset="0"/>
              </a:rPr>
              <a:t>Dependent Variable</a:t>
            </a:r>
          </a:p>
        </p:txBody>
      </p:sp>
      <p:sp>
        <p:nvSpPr>
          <p:cNvPr id="14345" name="Line 10"/>
          <p:cNvSpPr>
            <a:spLocks noChangeShapeType="1"/>
          </p:cNvSpPr>
          <p:nvPr/>
        </p:nvSpPr>
        <p:spPr bwMode="auto">
          <a:xfrm>
            <a:off x="4804020" y="2000076"/>
            <a:ext cx="488059" cy="49966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46" name="Line 11"/>
          <p:cNvSpPr>
            <a:spLocks noChangeShapeType="1"/>
          </p:cNvSpPr>
          <p:nvPr/>
        </p:nvSpPr>
        <p:spPr bwMode="auto">
          <a:xfrm flipH="1" flipV="1">
            <a:off x="4211960" y="2859782"/>
            <a:ext cx="72008" cy="8640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47" name="Line 12"/>
          <p:cNvSpPr>
            <a:spLocks noChangeShapeType="1"/>
          </p:cNvSpPr>
          <p:nvPr/>
        </p:nvSpPr>
        <p:spPr bwMode="auto">
          <a:xfrm flipH="1">
            <a:off x="6948264" y="1942926"/>
            <a:ext cx="102070" cy="4534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48" name="Line 13"/>
          <p:cNvSpPr>
            <a:spLocks noChangeShapeType="1"/>
          </p:cNvSpPr>
          <p:nvPr/>
        </p:nvSpPr>
        <p:spPr bwMode="auto">
          <a:xfrm rot="20940815" flipH="1">
            <a:off x="7855983" y="1455822"/>
            <a:ext cx="346553" cy="102024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49" name="Rectangle 14"/>
          <p:cNvSpPr>
            <a:spLocks noChangeArrowheads="1"/>
          </p:cNvSpPr>
          <p:nvPr/>
        </p:nvSpPr>
        <p:spPr bwMode="auto">
          <a:xfrm>
            <a:off x="6597897" y="1347614"/>
            <a:ext cx="160496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a:latin typeface="Arial" charset="0"/>
              </a:rPr>
              <a:t>Independent Variable</a:t>
            </a:r>
          </a:p>
        </p:txBody>
      </p:sp>
      <p:sp>
        <p:nvSpPr>
          <p:cNvPr id="14350" name="AutoShape 15"/>
          <p:cNvSpPr>
            <a:spLocks/>
          </p:cNvSpPr>
          <p:nvPr/>
        </p:nvSpPr>
        <p:spPr bwMode="auto">
          <a:xfrm rot="16200000" flipV="1">
            <a:off x="6195969" y="2067576"/>
            <a:ext cx="213307" cy="2235200"/>
          </a:xfrm>
          <a:prstGeom prst="leftBrace">
            <a:avLst>
              <a:gd name="adj1" fmla="val 96489"/>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sz="1400"/>
          </a:p>
        </p:txBody>
      </p:sp>
      <p:sp>
        <p:nvSpPr>
          <p:cNvPr id="14351" name="Line 16"/>
          <p:cNvSpPr>
            <a:spLocks noChangeShapeType="1"/>
          </p:cNvSpPr>
          <p:nvPr/>
        </p:nvSpPr>
        <p:spPr bwMode="auto">
          <a:xfrm rot="-659185">
            <a:off x="6075291" y="2081192"/>
            <a:ext cx="199076" cy="44156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52" name="AutoShape 17"/>
          <p:cNvSpPr>
            <a:spLocks/>
          </p:cNvSpPr>
          <p:nvPr/>
        </p:nvSpPr>
        <p:spPr bwMode="auto">
          <a:xfrm rot="16200000" flipV="1">
            <a:off x="7839701" y="2813256"/>
            <a:ext cx="233536" cy="726141"/>
          </a:xfrm>
          <a:prstGeom prst="leftBrace">
            <a:avLst>
              <a:gd name="adj1" fmla="val 33333"/>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sz="1400"/>
          </a:p>
        </p:txBody>
      </p:sp>
      <p:sp>
        <p:nvSpPr>
          <p:cNvPr id="14353" name="Text Box 18"/>
          <p:cNvSpPr txBox="1">
            <a:spLocks noChangeArrowheads="1"/>
          </p:cNvSpPr>
          <p:nvPr/>
        </p:nvSpPr>
        <p:spPr bwMode="auto">
          <a:xfrm>
            <a:off x="7313859" y="3349056"/>
            <a:ext cx="14734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zh-CN" sz="1600">
                <a:latin typeface="Arial" charset="0"/>
              </a:rPr>
              <a:t>Random Error</a:t>
            </a:r>
          </a:p>
          <a:p>
            <a:r>
              <a:rPr lang="en-US" altLang="zh-CN" sz="1600">
                <a:latin typeface="Arial" charset="0"/>
              </a:rPr>
              <a:t> component</a:t>
            </a:r>
          </a:p>
        </p:txBody>
      </p:sp>
      <mc:AlternateContent xmlns:mc="http://schemas.openxmlformats.org/markup-compatibility/2006" xmlns:a14="http://schemas.microsoft.com/office/drawing/2010/main">
        <mc:Choice Requires="a14">
          <p:sp>
            <p:nvSpPr>
              <p:cNvPr id="14354" name="TextBox 1"/>
              <p:cNvSpPr txBox="1">
                <a:spLocks noChangeArrowheads="1"/>
              </p:cNvSpPr>
              <p:nvPr/>
            </p:nvSpPr>
            <p:spPr bwMode="auto">
              <a:xfrm>
                <a:off x="95249" y="925116"/>
                <a:ext cx="3847034"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GB" altLang="en-US" sz="1400" b="1" dirty="0" smtClean="0">
                    <a:latin typeface="Arial" charset="0"/>
                  </a:rPr>
                  <a:t> </a:t>
                </a:r>
                <a14:m>
                  <m:oMath xmlns:m="http://schemas.openxmlformats.org/officeDocument/2006/math">
                    <m:sSub>
                      <m:sSubPr>
                        <m:ctrlPr>
                          <a:rPr lang="en-GB" altLang="en-US" sz="1400" b="1" i="1" smtClean="0">
                            <a:latin typeface="Cambria Math"/>
                          </a:rPr>
                        </m:ctrlPr>
                      </m:sSubPr>
                      <m:e>
                        <m:r>
                          <a:rPr lang="en-GB" altLang="en-US" sz="1400" b="1" i="1" smtClean="0">
                            <a:latin typeface="Cambria Math"/>
                            <a:ea typeface="Cambria Math"/>
                          </a:rPr>
                          <m:t>𝜷</m:t>
                        </m:r>
                      </m:e>
                      <m:sub>
                        <m:r>
                          <a:rPr lang="en-US" altLang="en-US" sz="1400" b="1" i="1" smtClean="0">
                            <a:latin typeface="Cambria Math"/>
                          </a:rPr>
                          <m:t>𝟎</m:t>
                        </m:r>
                      </m:sub>
                    </m:sSub>
                  </m:oMath>
                </a14:m>
                <a:r>
                  <a:rPr lang="en-GB" altLang="en-US" sz="1400" b="1" dirty="0" smtClean="0">
                    <a:latin typeface="Arial" charset="0"/>
                  </a:rPr>
                  <a:t> </a:t>
                </a:r>
                <a:r>
                  <a:rPr lang="en-GB" altLang="en-US" sz="1400" b="1" dirty="0">
                    <a:latin typeface="Arial" charset="0"/>
                  </a:rPr>
                  <a:t>and </a:t>
                </a:r>
                <a14:m>
                  <m:oMath xmlns:m="http://schemas.openxmlformats.org/officeDocument/2006/math">
                    <m:sSub>
                      <m:sSubPr>
                        <m:ctrlPr>
                          <a:rPr lang="en-GB" altLang="en-US" sz="1400" b="1" i="1">
                            <a:latin typeface="Cambria Math"/>
                          </a:rPr>
                        </m:ctrlPr>
                      </m:sSubPr>
                      <m:e>
                        <m:r>
                          <a:rPr lang="en-GB" altLang="en-US" sz="1400" b="1" i="1">
                            <a:latin typeface="Cambria Math"/>
                            <a:ea typeface="Cambria Math"/>
                          </a:rPr>
                          <m:t>𝜷</m:t>
                        </m:r>
                      </m:e>
                      <m:sub>
                        <m:r>
                          <a:rPr lang="en-US" altLang="en-US" sz="1400" b="1" i="1" smtClean="0">
                            <a:latin typeface="Cambria Math"/>
                            <a:ea typeface="Cambria Math"/>
                          </a:rPr>
                          <m:t>𝟏</m:t>
                        </m:r>
                      </m:sub>
                    </m:sSub>
                  </m:oMath>
                </a14:m>
                <a:r>
                  <a:rPr lang="en-GB" altLang="en-US" sz="1400" b="1" dirty="0">
                    <a:latin typeface="Arial" charset="0"/>
                  </a:rPr>
                  <a:t> </a:t>
                </a:r>
                <a:r>
                  <a:rPr lang="en-GB" altLang="en-US" sz="1400" b="1" dirty="0" smtClean="0">
                    <a:latin typeface="Arial" charset="0"/>
                  </a:rPr>
                  <a:t>are </a:t>
                </a:r>
                <a:r>
                  <a:rPr lang="en-GB" altLang="en-US" sz="1400" b="1" dirty="0">
                    <a:latin typeface="Arial" charset="0"/>
                  </a:rPr>
                  <a:t>the parameters </a:t>
                </a:r>
                <a:r>
                  <a:rPr lang="en-GB" altLang="en-US" sz="1400" dirty="0">
                    <a:latin typeface="Arial" charset="0"/>
                  </a:rPr>
                  <a:t>that </a:t>
                </a:r>
                <a:r>
                  <a:rPr lang="en-GB" altLang="en-US" sz="1400" dirty="0" smtClean="0">
                    <a:latin typeface="Arial" charset="0"/>
                  </a:rPr>
                  <a:t>define </a:t>
                </a:r>
                <a:r>
                  <a:rPr lang="en-GB" altLang="en-US" sz="1400" dirty="0">
                    <a:latin typeface="Arial" charset="0"/>
                  </a:rPr>
                  <a:t>the line. </a:t>
                </a:r>
                <a:endParaRPr lang="en-GB" altLang="en-US" sz="1400" dirty="0" smtClean="0">
                  <a:latin typeface="Arial" charset="0"/>
                </a:endParaRPr>
              </a:p>
              <a:p>
                <a:endParaRPr lang="en-GB" altLang="en-US" sz="1400" i="1" dirty="0">
                  <a:latin typeface="Arial" charset="0"/>
                </a:endParaRPr>
              </a:p>
              <a:p>
                <a14:m>
                  <m:oMath xmlns:m="http://schemas.openxmlformats.org/officeDocument/2006/math">
                    <m:sSub>
                      <m:sSubPr>
                        <m:ctrlPr>
                          <a:rPr lang="en-GB" altLang="en-US" sz="1400" b="1" i="1">
                            <a:latin typeface="Cambria Math"/>
                          </a:rPr>
                        </m:ctrlPr>
                      </m:sSubPr>
                      <m:e>
                        <m:r>
                          <a:rPr lang="en-GB" altLang="en-US" sz="1400" b="1" i="1" smtClean="0">
                            <a:latin typeface="Cambria Math"/>
                            <a:ea typeface="Cambria Math"/>
                          </a:rPr>
                          <m:t>𝜺</m:t>
                        </m:r>
                      </m:e>
                      <m:sub>
                        <m:r>
                          <a:rPr lang="en-US" altLang="en-US" sz="1400" b="1" i="1" smtClean="0">
                            <a:latin typeface="Cambria Math"/>
                            <a:ea typeface="Cambria Math"/>
                          </a:rPr>
                          <m:t>𝒊</m:t>
                        </m:r>
                      </m:sub>
                    </m:sSub>
                  </m:oMath>
                </a14:m>
                <a:r>
                  <a:rPr lang="en-GB" altLang="en-US" sz="1400" b="1" dirty="0">
                    <a:latin typeface="Arial" charset="0"/>
                  </a:rPr>
                  <a:t> </a:t>
                </a:r>
                <a:r>
                  <a:rPr lang="en-GB" altLang="en-US" sz="1400" b="1" dirty="0" smtClean="0">
                    <a:latin typeface="Arial" charset="0"/>
                  </a:rPr>
                  <a:t>is </a:t>
                </a:r>
                <a:r>
                  <a:rPr lang="en-GB" altLang="en-US" sz="1400" b="1" dirty="0">
                    <a:latin typeface="Arial" charset="0"/>
                  </a:rPr>
                  <a:t>the random term </a:t>
                </a:r>
                <a:r>
                  <a:rPr lang="en-GB" altLang="en-US" sz="1400" dirty="0">
                    <a:latin typeface="Arial" charset="0"/>
                  </a:rPr>
                  <a:t>which means that even the best line is unlikely to fit the data perfectly, so there is an error at each point.</a:t>
                </a:r>
              </a:p>
              <a:p>
                <a:pPr eaLnBrk="1" hangingPunct="1"/>
                <a:endParaRPr lang="en-GB" altLang="en-US" sz="1400" dirty="0">
                  <a:latin typeface="Arial" charset="0"/>
                </a:endParaRPr>
              </a:p>
              <a:p>
                <a:pPr eaLnBrk="1" hangingPunct="1"/>
                <a:r>
                  <a:rPr lang="en-GB" altLang="en-US" sz="1400" dirty="0">
                    <a:latin typeface="Arial" charset="0"/>
                  </a:rPr>
                  <a:t>We can define the line of best fit as the line that minimises some measure of this error.  </a:t>
                </a:r>
                <a:endParaRPr lang="en-GB" altLang="en-US" sz="1400" dirty="0" smtClean="0">
                  <a:latin typeface="Arial" charset="0"/>
                </a:endParaRPr>
              </a:p>
              <a:p>
                <a:pPr eaLnBrk="1" hangingPunct="1"/>
                <a:endParaRPr lang="en-GB" altLang="en-US" sz="1400" dirty="0">
                  <a:latin typeface="Arial" charset="0"/>
                </a:endParaRPr>
              </a:p>
              <a:p>
                <a:pPr eaLnBrk="1" hangingPunct="1"/>
                <a:r>
                  <a:rPr lang="en-GB" altLang="en-US" sz="1400" dirty="0" smtClean="0">
                    <a:latin typeface="Arial" charset="0"/>
                  </a:rPr>
                  <a:t>In </a:t>
                </a:r>
                <a:r>
                  <a:rPr lang="en-GB" altLang="en-US" sz="1400" dirty="0">
                    <a:latin typeface="Arial" charset="0"/>
                  </a:rPr>
                  <a:t>practice, this means that we look for the line that minimises the mean square error.  </a:t>
                </a:r>
                <a:endParaRPr lang="en-GB" altLang="en-US" sz="1400" dirty="0" smtClean="0">
                  <a:latin typeface="Arial" charset="0"/>
                </a:endParaRPr>
              </a:p>
              <a:p>
                <a:pPr eaLnBrk="1" hangingPunct="1"/>
                <a:r>
                  <a:rPr lang="en-GB" altLang="en-US" sz="1400" dirty="0" smtClean="0">
                    <a:latin typeface="Arial" charset="0"/>
                  </a:rPr>
                  <a:t>Then </a:t>
                </a:r>
                <a:r>
                  <a:rPr lang="en-GB" altLang="en-US" sz="1400" dirty="0">
                    <a:latin typeface="Arial" charset="0"/>
                  </a:rPr>
                  <a:t>we can say that linear regression finds values for the parameters that define the line of best fit through a set of points, and minimises the mean squared error. </a:t>
                </a:r>
              </a:p>
              <a:p>
                <a:pPr eaLnBrk="1" hangingPunct="1"/>
                <a:endParaRPr lang="en-GB" altLang="en-US" sz="1400" dirty="0">
                  <a:latin typeface="Arial" charset="0"/>
                </a:endParaRPr>
              </a:p>
              <a:p>
                <a:pPr eaLnBrk="1" hangingPunct="1"/>
                <a:endParaRPr lang="en-GB" altLang="en-US" sz="1400" dirty="0">
                  <a:latin typeface="Arial" charset="0"/>
                </a:endParaRPr>
              </a:p>
            </p:txBody>
          </p:sp>
        </mc:Choice>
        <mc:Fallback xmlns="">
          <p:sp>
            <p:nvSpPr>
              <p:cNvPr id="14354" name="TextBox 1"/>
              <p:cNvSpPr txBox="1">
                <a:spLocks noRot="1" noChangeAspect="1" noMove="1" noResize="1" noEditPoints="1" noAdjustHandles="1" noChangeArrowheads="1" noChangeShapeType="1" noTextEdit="1"/>
              </p:cNvSpPr>
              <p:nvPr/>
            </p:nvSpPr>
            <p:spPr bwMode="auto">
              <a:xfrm>
                <a:off x="95249" y="925116"/>
                <a:ext cx="3847034" cy="3970318"/>
              </a:xfrm>
              <a:prstGeom prst="rect">
                <a:avLst/>
              </a:prstGeom>
              <a:blipFill rotWithShape="1">
                <a:blip r:embed="rId6"/>
                <a:stretch>
                  <a:fillRect l="-475" t="-154" r="-15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sp>
        <p:nvSpPr>
          <p:cNvPr id="14355" name="Title 1"/>
          <p:cNvSpPr txBox="1">
            <a:spLocks/>
          </p:cNvSpPr>
          <p:nvPr/>
        </p:nvSpPr>
        <p:spPr bwMode="auto">
          <a:xfrm>
            <a:off x="76200" y="514351"/>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Introduction to</a:t>
            </a:r>
            <a:br>
              <a:rPr lang="en-GB" altLang="zh-CN" sz="900" b="1">
                <a:latin typeface="Arial" charset="0"/>
              </a:rPr>
            </a:br>
            <a:r>
              <a:rPr lang="en-GB" altLang="zh-CN" sz="900" b="1">
                <a:latin typeface="Arial" charset="0"/>
              </a:rPr>
              <a:t> Regression Analysis</a:t>
            </a:r>
            <a:br>
              <a:rPr lang="en-GB" altLang="zh-CN" sz="900" b="1">
                <a:latin typeface="Arial" charset="0"/>
              </a:rPr>
            </a:br>
            <a:endParaRPr lang="en-GB" altLang="zh-CN" sz="900" b="1">
              <a:latin typeface="Arial" charset="0"/>
            </a:endParaRPr>
          </a:p>
        </p:txBody>
      </p:sp>
      <p:sp>
        <p:nvSpPr>
          <p:cNvPr id="23" name="Rectangle 22"/>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Simple Linear Regression Model</a:t>
            </a:r>
          </a:p>
        </p:txBody>
      </p:sp>
    </p:spTree>
    <p:extLst>
      <p:ext uri="{BB962C8B-B14F-4D97-AF65-F5344CB8AC3E}">
        <p14:creationId xmlns:p14="http://schemas.microsoft.com/office/powerpoint/2010/main" val="518984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259632" y="1635646"/>
            <a:ext cx="6705600" cy="1885950"/>
          </a:xfrm>
        </p:spPr>
        <p:txBody>
          <a:bodyPr>
            <a:normAutofit lnSpcReduction="10000"/>
          </a:bodyPr>
          <a:lstStyle/>
          <a:p>
            <a:pPr algn="ctr">
              <a:buFont typeface="WP IconicSymbolsA" pitchFamily="2" charset="2"/>
              <a:buNone/>
              <a:defRPr/>
            </a:pPr>
            <a:r>
              <a:rPr lang="en-US" sz="4000" b="1" dirty="0" smtClean="0">
                <a:solidFill>
                  <a:schemeClr val="tx1">
                    <a:lumMod val="60000"/>
                    <a:lumOff val="40000"/>
                  </a:schemeClr>
                </a:solidFill>
                <a:sym typeface="WP IconicSymbolsA" pitchFamily="2" charset="2"/>
              </a:rPr>
              <a:t>Main terms and definitions used in forecasting analysis</a:t>
            </a:r>
            <a:endParaRPr lang="en-US" sz="4000" b="1" dirty="0" smtClean="0">
              <a:solidFill>
                <a:schemeClr val="tx1">
                  <a:lumMod val="60000"/>
                  <a:lumOff val="40000"/>
                </a:schemeClr>
              </a:solidFill>
            </a:endParaRPr>
          </a:p>
        </p:txBody>
      </p:sp>
    </p:spTree>
    <p:extLst>
      <p:ext uri="{BB962C8B-B14F-4D97-AF65-F5344CB8AC3E}">
        <p14:creationId xmlns:p14="http://schemas.microsoft.com/office/powerpoint/2010/main" val="2169175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zh-CN" smtClean="0">
                <a:latin typeface="Arial" charset="0"/>
                <a:cs typeface="Arial" charset="0"/>
              </a:rPr>
              <a:t/>
            </a:r>
            <a:br>
              <a:rPr lang="en-US" altLang="zh-CN" smtClean="0">
                <a:latin typeface="Arial" charset="0"/>
                <a:cs typeface="Arial" charset="0"/>
              </a:rPr>
            </a:br>
            <a:r>
              <a:rPr lang="en-GB" altLang="zh-CN" smtClean="0">
                <a:latin typeface="Arial" charset="0"/>
                <a:cs typeface="Arial" charset="0"/>
              </a:rPr>
              <a:t/>
            </a:r>
            <a:br>
              <a:rPr lang="en-GB" altLang="zh-CN" smtClean="0">
                <a:latin typeface="Arial" charset="0"/>
                <a:cs typeface="Arial" charset="0"/>
              </a:rPr>
            </a:br>
            <a:endParaRPr lang="en-GB" altLang="zh-CN" smtClean="0">
              <a:latin typeface="Arial" charset="0"/>
              <a:cs typeface="Arial" charset="0"/>
            </a:endParaRPr>
          </a:p>
        </p:txBody>
      </p:sp>
      <p:sp>
        <p:nvSpPr>
          <p:cNvPr id="15363" name="Content Placeholder 2"/>
          <p:cNvSpPr>
            <a:spLocks noGrp="1"/>
          </p:cNvSpPr>
          <p:nvPr>
            <p:ph idx="1"/>
          </p:nvPr>
        </p:nvSpPr>
        <p:spPr>
          <a:xfrm>
            <a:off x="29345" y="2211710"/>
            <a:ext cx="2226493" cy="2520280"/>
          </a:xfrm>
        </p:spPr>
        <p:txBody>
          <a:bodyPr>
            <a:normAutofit/>
          </a:bodyPr>
          <a:lstStyle/>
          <a:p>
            <a:pPr marL="0" indent="0" algn="ctr">
              <a:buFont typeface="Arial" charset="0"/>
              <a:buNone/>
            </a:pPr>
            <a:endParaRPr lang="en-GB" altLang="zh-CN" sz="1000" dirty="0" smtClean="0">
              <a:latin typeface="Arial" charset="0"/>
              <a:cs typeface="Arial" charset="0"/>
            </a:endParaRPr>
          </a:p>
          <a:p>
            <a:pPr marL="0" indent="0" algn="ctr">
              <a:buFont typeface="Arial" charset="0"/>
              <a:buNone/>
            </a:pPr>
            <a:r>
              <a:rPr lang="en-GB" altLang="zh-CN" sz="1400" dirty="0" smtClean="0">
                <a:solidFill>
                  <a:schemeClr val="tx1"/>
                </a:solidFill>
                <a:latin typeface="Arial" charset="0"/>
                <a:cs typeface="Arial" charset="0"/>
              </a:rPr>
              <a:t>For each </a:t>
            </a:r>
            <a:r>
              <a:rPr lang="en-GB" altLang="zh-CN" sz="1400" dirty="0">
                <a:solidFill>
                  <a:schemeClr val="tx1"/>
                </a:solidFill>
                <a:latin typeface="Arial" charset="0"/>
                <a:cs typeface="Arial" charset="0"/>
              </a:rPr>
              <a:t>observed value Xi, an observed value of Yi is generated by the population model.  </a:t>
            </a:r>
          </a:p>
          <a:p>
            <a:pPr marL="0" indent="0" algn="ctr">
              <a:buFont typeface="Arial" charset="0"/>
              <a:buNone/>
            </a:pPr>
            <a:endParaRPr lang="en-GB" altLang="zh-CN" sz="1400" dirty="0">
              <a:solidFill>
                <a:schemeClr val="tx1"/>
              </a:solidFill>
              <a:latin typeface="Arial" charset="0"/>
              <a:cs typeface="Arial" charset="0"/>
            </a:endParaRPr>
          </a:p>
          <a:p>
            <a:pPr marL="0" indent="0" algn="ctr">
              <a:buFont typeface="Arial" charset="0"/>
              <a:buNone/>
            </a:pPr>
            <a:endParaRPr lang="en-GB" altLang="zh-CN" sz="1400" dirty="0">
              <a:solidFill>
                <a:schemeClr val="tx1"/>
              </a:solidFill>
              <a:latin typeface="Arial" charset="0"/>
              <a:cs typeface="Arial"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03598"/>
            <a:ext cx="6732240" cy="343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itle 1"/>
          <p:cNvSpPr txBox="1">
            <a:spLocks/>
          </p:cNvSpPr>
          <p:nvPr/>
        </p:nvSpPr>
        <p:spPr bwMode="auto">
          <a:xfrm>
            <a:off x="122238" y="508398"/>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Introduction to</a:t>
            </a:r>
            <a:br>
              <a:rPr lang="en-GB" altLang="zh-CN" sz="900" b="1">
                <a:latin typeface="Arial" charset="0"/>
              </a:rPr>
            </a:br>
            <a:r>
              <a:rPr lang="en-GB" altLang="zh-CN" sz="900" b="1">
                <a:latin typeface="Arial" charset="0"/>
              </a:rPr>
              <a:t> Regression Analysis</a:t>
            </a:r>
            <a:br>
              <a:rPr lang="en-GB" altLang="zh-CN" sz="900" b="1">
                <a:latin typeface="Arial" charset="0"/>
              </a:rPr>
            </a:br>
            <a:endParaRPr lang="en-GB" altLang="zh-CN" sz="900" b="1">
              <a:latin typeface="Arial" charset="0"/>
            </a:endParaRPr>
          </a:p>
        </p:txBody>
      </p:sp>
      <p:sp>
        <p:nvSpPr>
          <p:cNvPr id="10" name="Rectangle 9"/>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Simple Linear Regression Model</a:t>
            </a:r>
          </a:p>
        </p:txBody>
      </p:sp>
    </p:spTree>
    <p:extLst>
      <p:ext uri="{BB962C8B-B14F-4D97-AF65-F5344CB8AC3E}">
        <p14:creationId xmlns:p14="http://schemas.microsoft.com/office/powerpoint/2010/main" val="4060301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zh-CN" smtClean="0">
                <a:latin typeface="Arial" charset="0"/>
                <a:cs typeface="Arial" charset="0"/>
              </a:rPr>
              <a:t/>
            </a:r>
            <a:br>
              <a:rPr lang="en-US" altLang="zh-CN" smtClean="0">
                <a:latin typeface="Arial" charset="0"/>
                <a:cs typeface="Arial" charset="0"/>
              </a:rPr>
            </a:br>
            <a:r>
              <a:rPr lang="en-GB" altLang="zh-CN" smtClean="0">
                <a:latin typeface="Arial" charset="0"/>
                <a:cs typeface="Arial" charset="0"/>
              </a:rPr>
              <a:t/>
            </a:r>
            <a:br>
              <a:rPr lang="en-GB" altLang="zh-CN" smtClean="0">
                <a:latin typeface="Arial" charset="0"/>
                <a:cs typeface="Arial" charset="0"/>
              </a:rPr>
            </a:br>
            <a:endParaRPr lang="en-GB" altLang="zh-CN" smtClean="0">
              <a:latin typeface="Arial" charset="0"/>
              <a:cs typeface="Arial" charset="0"/>
            </a:endParaRPr>
          </a:p>
        </p:txBody>
      </p:sp>
      <p:sp>
        <p:nvSpPr>
          <p:cNvPr id="16387" name="Content Placeholder 2"/>
          <p:cNvSpPr>
            <a:spLocks noGrp="1"/>
          </p:cNvSpPr>
          <p:nvPr>
            <p:ph idx="1"/>
          </p:nvPr>
        </p:nvSpPr>
        <p:spPr>
          <a:xfrm>
            <a:off x="0" y="1059582"/>
            <a:ext cx="2759507" cy="3672408"/>
          </a:xfrm>
        </p:spPr>
        <p:txBody>
          <a:bodyPr>
            <a:noAutofit/>
          </a:bodyPr>
          <a:lstStyle/>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dirty="0" smtClean="0">
                <a:latin typeface="Arial" charset="0"/>
                <a:cs typeface="Arial" charset="0"/>
              </a:rPr>
              <a:t>In practice, we will be using sample data to develop a line.   </a:t>
            </a:r>
          </a:p>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dirty="0" smtClean="0">
                <a:latin typeface="Arial" charset="0"/>
                <a:cs typeface="Arial" charset="0"/>
              </a:rPr>
              <a:t>The simple linear regression equation on the right provides an estimate of the population regression line.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347614"/>
            <a:ext cx="5988957" cy="296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itle 1"/>
          <p:cNvSpPr txBox="1">
            <a:spLocks/>
          </p:cNvSpPr>
          <p:nvPr/>
        </p:nvSpPr>
        <p:spPr bwMode="auto">
          <a:xfrm>
            <a:off x="133350" y="513160"/>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Introduction to</a:t>
            </a:r>
            <a:br>
              <a:rPr lang="en-GB" altLang="zh-CN" sz="900" b="1">
                <a:latin typeface="Arial" charset="0"/>
              </a:rPr>
            </a:br>
            <a:r>
              <a:rPr lang="en-GB" altLang="zh-CN" sz="900" b="1">
                <a:latin typeface="Arial" charset="0"/>
              </a:rPr>
              <a:t> Regression Analysis</a:t>
            </a:r>
            <a:br>
              <a:rPr lang="en-GB" altLang="zh-CN" sz="900" b="1">
                <a:latin typeface="Arial" charset="0"/>
              </a:rPr>
            </a:br>
            <a:endParaRPr lang="en-GB" altLang="zh-CN" sz="900" b="1">
              <a:latin typeface="Arial" charset="0"/>
            </a:endParaRPr>
          </a:p>
        </p:txBody>
      </p:sp>
      <p:sp>
        <p:nvSpPr>
          <p:cNvPr id="7" name="Rectangle 6"/>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Simple Linear </a:t>
            </a:r>
            <a:r>
              <a:rPr lang="en-US" sz="2800" b="1" dirty="0" smtClean="0">
                <a:solidFill>
                  <a:srgbClr val="002060"/>
                </a:solidFill>
              </a:rPr>
              <a:t>Regression Equation</a:t>
            </a:r>
            <a:endParaRPr lang="en-US" sz="2800" b="1" dirty="0">
              <a:solidFill>
                <a:srgbClr val="002060"/>
              </a:solidFill>
            </a:endParaRPr>
          </a:p>
        </p:txBody>
      </p:sp>
    </p:spTree>
    <p:extLst>
      <p:ext uri="{BB962C8B-B14F-4D97-AF65-F5344CB8AC3E}">
        <p14:creationId xmlns:p14="http://schemas.microsoft.com/office/powerpoint/2010/main" val="3535388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6" name="Object 4"/>
          <p:cNvGraphicFramePr>
            <a:graphicFrameLocks noChangeAspect="1"/>
          </p:cNvGraphicFramePr>
          <p:nvPr>
            <p:extLst>
              <p:ext uri="{D42A27DB-BD31-4B8C-83A1-F6EECF244321}">
                <p14:modId xmlns:p14="http://schemas.microsoft.com/office/powerpoint/2010/main" val="1020377873"/>
              </p:ext>
            </p:extLst>
          </p:nvPr>
        </p:nvGraphicFramePr>
        <p:xfrm>
          <a:off x="4355976" y="1995686"/>
          <a:ext cx="4470400" cy="2232248"/>
        </p:xfrm>
        <a:graphic>
          <a:graphicData uri="http://schemas.openxmlformats.org/presentationml/2006/ole">
            <mc:AlternateContent xmlns:mc="http://schemas.openxmlformats.org/markup-compatibility/2006">
              <mc:Choice xmlns:v="urn:schemas-microsoft-com:vml" Requires="v">
                <p:oleObj spid="_x0000_s16400" name="Equation" r:id="rId3" imgW="2260600" imgH="1066800" progId="Equation.3">
                  <p:embed/>
                </p:oleObj>
              </mc:Choice>
              <mc:Fallback>
                <p:oleObj name="Equation" r:id="rId3" imgW="2260600" imgH="106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995686"/>
                        <a:ext cx="4470400" cy="2232248"/>
                      </a:xfrm>
                      <a:prstGeom prst="rect">
                        <a:avLst/>
                      </a:prstGeom>
                      <a:solidFill>
                        <a:schemeClr val="tx1">
                          <a:lumMod val="20000"/>
                          <a:lumOff val="80000"/>
                        </a:schemeClr>
                      </a:solidFill>
                      <a:ln w="9525">
                        <a:solidFill>
                          <a:schemeClr val="tx1"/>
                        </a:solidFill>
                        <a:miter lim="800000"/>
                        <a:headEnd/>
                        <a:tailEnd/>
                      </a:ln>
                    </p:spPr>
                  </p:pic>
                </p:oleObj>
              </mc:Fallback>
            </mc:AlternateContent>
          </a:graphicData>
        </a:graphic>
      </p:graphicFrame>
      <p:sp>
        <p:nvSpPr>
          <p:cNvPr id="18438" name="Rectangle 1"/>
          <p:cNvSpPr>
            <a:spLocks noChangeArrowheads="1"/>
          </p:cNvSpPr>
          <p:nvPr/>
        </p:nvSpPr>
        <p:spPr bwMode="auto">
          <a:xfrm>
            <a:off x="157163" y="889396"/>
            <a:ext cx="355074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endParaRPr lang="en-US" altLang="zh-CN" sz="1600" dirty="0">
              <a:latin typeface="Arial" charset="0"/>
            </a:endParaRPr>
          </a:p>
          <a:p>
            <a:pPr eaLnBrk="1" hangingPunct="1">
              <a:spcBef>
                <a:spcPct val="50000"/>
              </a:spcBef>
            </a:pPr>
            <a:r>
              <a:rPr lang="en-US" altLang="zh-CN" sz="1600" dirty="0">
                <a:latin typeface="Arial" charset="0"/>
              </a:rPr>
              <a:t>To get the best line for predicting </a:t>
            </a:r>
            <a:r>
              <a:rPr lang="en-US" altLang="zh-CN" sz="1600" i="1" dirty="0">
                <a:latin typeface="Arial" charset="0"/>
              </a:rPr>
              <a:t>y</a:t>
            </a:r>
            <a:r>
              <a:rPr lang="en-US" altLang="zh-CN" sz="1600" dirty="0">
                <a:latin typeface="Arial" charset="0"/>
              </a:rPr>
              <a:t> we want to make all of these errors as small as possible.  </a:t>
            </a:r>
          </a:p>
          <a:p>
            <a:pPr eaLnBrk="1" hangingPunct="1">
              <a:spcBef>
                <a:spcPct val="50000"/>
              </a:spcBef>
            </a:pPr>
            <a:endParaRPr lang="en-US" altLang="zh-CN" sz="1600" dirty="0">
              <a:latin typeface="Arial" charset="0"/>
            </a:endParaRPr>
          </a:p>
          <a:p>
            <a:pPr eaLnBrk="1" hangingPunct="1">
              <a:spcBef>
                <a:spcPct val="50000"/>
              </a:spcBef>
            </a:pPr>
            <a:r>
              <a:rPr lang="en-US" altLang="zh-CN" sz="1600" dirty="0">
                <a:latin typeface="Arial" charset="0"/>
              </a:rPr>
              <a:t>We use least square principle to determine a regression equation by </a:t>
            </a:r>
            <a:r>
              <a:rPr lang="en-US" altLang="zh-CN" sz="1600" b="1" u="sng" dirty="0">
                <a:latin typeface="Arial" charset="0"/>
              </a:rPr>
              <a:t>minimizing the sum of the squares of the vertical distances (SSE) </a:t>
            </a:r>
            <a:r>
              <a:rPr lang="en-US" altLang="zh-CN" sz="1600" dirty="0">
                <a:latin typeface="Arial" charset="0"/>
              </a:rPr>
              <a:t>between the actual </a:t>
            </a:r>
            <a:r>
              <a:rPr lang="en-US" altLang="zh-CN" sz="1600" i="1" dirty="0">
                <a:latin typeface="Arial" charset="0"/>
              </a:rPr>
              <a:t>Y</a:t>
            </a:r>
            <a:r>
              <a:rPr lang="en-US" altLang="zh-CN" sz="1600" dirty="0">
                <a:latin typeface="Arial" charset="0"/>
              </a:rPr>
              <a:t> values and the predicted values of </a:t>
            </a:r>
            <a:r>
              <a:rPr lang="en-US" altLang="zh-CN" sz="1600" i="1" dirty="0">
                <a:latin typeface="Arial" charset="0"/>
              </a:rPr>
              <a:t>Y</a:t>
            </a:r>
            <a:r>
              <a:rPr lang="en-US" altLang="zh-CN" sz="1600" dirty="0">
                <a:latin typeface="Arial" charset="0"/>
              </a:rPr>
              <a:t>.</a:t>
            </a:r>
            <a:endParaRPr lang="en-GB" altLang="zh-CN" sz="1600" dirty="0">
              <a:latin typeface="Arial" charset="0"/>
            </a:endParaRPr>
          </a:p>
          <a:p>
            <a:pPr eaLnBrk="1" hangingPunct="1">
              <a:spcBef>
                <a:spcPct val="50000"/>
              </a:spcBef>
            </a:pPr>
            <a:endParaRPr kumimoji="1" lang="en-US" altLang="zh-CN" sz="1600" dirty="0">
              <a:latin typeface="Arial" charset="0"/>
              <a:sym typeface="Symbol" pitchFamily="18" charset="2"/>
            </a:endParaRPr>
          </a:p>
        </p:txBody>
      </p:sp>
      <p:sp>
        <p:nvSpPr>
          <p:cNvPr id="10" name="Rectangle 9"/>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Least Square Estimators</a:t>
            </a:r>
            <a:endParaRPr lang="en-US" sz="2800" b="1" dirty="0">
              <a:solidFill>
                <a:srgbClr val="002060"/>
              </a:solidFill>
            </a:endParaRPr>
          </a:p>
        </p:txBody>
      </p:sp>
    </p:spTree>
    <p:extLst>
      <p:ext uri="{BB962C8B-B14F-4D97-AF65-F5344CB8AC3E}">
        <p14:creationId xmlns:p14="http://schemas.microsoft.com/office/powerpoint/2010/main" val="3717628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1010841"/>
            <a:ext cx="8229600" cy="857250"/>
          </a:xfrm>
        </p:spPr>
        <p:txBody>
          <a:bodyPr/>
          <a:lstStyle/>
          <a:p>
            <a:r>
              <a:rPr lang="en-US" altLang="zh-CN" smtClean="0">
                <a:latin typeface="Arial" charset="0"/>
                <a:cs typeface="Arial" charset="0"/>
              </a:rPr>
              <a:t/>
            </a:r>
            <a:br>
              <a:rPr lang="en-US" altLang="zh-CN" smtClean="0">
                <a:latin typeface="Arial" charset="0"/>
                <a:cs typeface="Arial" charset="0"/>
              </a:rPr>
            </a:br>
            <a:endParaRPr lang="en-GB" altLang="zh-CN" smtClean="0">
              <a:latin typeface="Arial" charset="0"/>
              <a:cs typeface="Arial" charset="0"/>
            </a:endParaRPr>
          </a:p>
        </p:txBody>
      </p:sp>
      <p:sp>
        <p:nvSpPr>
          <p:cNvPr id="19460" name="Rectangle 3"/>
          <p:cNvSpPr>
            <a:spLocks noGrp="1" noChangeArrowheads="1"/>
          </p:cNvSpPr>
          <p:nvPr/>
        </p:nvSpPr>
        <p:spPr bwMode="auto">
          <a:xfrm>
            <a:off x="101948" y="1010841"/>
            <a:ext cx="5830887" cy="299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20675" indent="-320675" defTabSz="852488">
              <a:defRPr>
                <a:solidFill>
                  <a:schemeClr val="tx1"/>
                </a:solidFill>
                <a:latin typeface="Calibri" pitchFamily="34" charset="0"/>
                <a:cs typeface="Arial" charset="0"/>
              </a:defRPr>
            </a:lvl1pPr>
            <a:lvl2pPr marL="742950" indent="-285750" defTabSz="852488">
              <a:defRPr>
                <a:solidFill>
                  <a:schemeClr val="tx1"/>
                </a:solidFill>
                <a:latin typeface="Calibri" pitchFamily="34" charset="0"/>
                <a:cs typeface="Arial" charset="0"/>
              </a:defRPr>
            </a:lvl2pPr>
            <a:lvl3pPr marL="1143000" indent="-228600" defTabSz="852488">
              <a:defRPr>
                <a:solidFill>
                  <a:schemeClr val="tx1"/>
                </a:solidFill>
                <a:latin typeface="Calibri" pitchFamily="34" charset="0"/>
                <a:cs typeface="Arial" charset="0"/>
              </a:defRPr>
            </a:lvl3pPr>
            <a:lvl4pPr marL="1600200" indent="-228600" defTabSz="852488">
              <a:defRPr>
                <a:solidFill>
                  <a:schemeClr val="tx1"/>
                </a:solidFill>
                <a:latin typeface="Calibri" pitchFamily="34" charset="0"/>
                <a:cs typeface="Arial" charset="0"/>
              </a:defRPr>
            </a:lvl4pPr>
            <a:lvl5pPr marL="2057400" indent="-228600" defTabSz="852488">
              <a:defRPr>
                <a:solidFill>
                  <a:schemeClr val="tx1"/>
                </a:solidFill>
                <a:latin typeface="Calibri" pitchFamily="34" charset="0"/>
                <a:cs typeface="Arial" charset="0"/>
              </a:defRPr>
            </a:lvl5pPr>
            <a:lvl6pPr marL="2514600" indent="-228600" defTabSz="852488" eaLnBrk="0" fontAlgn="base" hangingPunct="0">
              <a:spcBef>
                <a:spcPct val="0"/>
              </a:spcBef>
              <a:spcAft>
                <a:spcPct val="0"/>
              </a:spcAft>
              <a:defRPr>
                <a:solidFill>
                  <a:schemeClr val="tx1"/>
                </a:solidFill>
                <a:latin typeface="Calibri" pitchFamily="34" charset="0"/>
                <a:cs typeface="Arial" charset="0"/>
              </a:defRPr>
            </a:lvl6pPr>
            <a:lvl7pPr marL="2971800" indent="-228600" defTabSz="852488" eaLnBrk="0" fontAlgn="base" hangingPunct="0">
              <a:spcBef>
                <a:spcPct val="0"/>
              </a:spcBef>
              <a:spcAft>
                <a:spcPct val="0"/>
              </a:spcAft>
              <a:defRPr>
                <a:solidFill>
                  <a:schemeClr val="tx1"/>
                </a:solidFill>
                <a:latin typeface="Calibri" pitchFamily="34" charset="0"/>
                <a:cs typeface="Arial" charset="0"/>
              </a:defRPr>
            </a:lvl7pPr>
            <a:lvl8pPr marL="3429000" indent="-228600" defTabSz="852488" eaLnBrk="0" fontAlgn="base" hangingPunct="0">
              <a:spcBef>
                <a:spcPct val="0"/>
              </a:spcBef>
              <a:spcAft>
                <a:spcPct val="0"/>
              </a:spcAft>
              <a:defRPr>
                <a:solidFill>
                  <a:schemeClr val="tx1"/>
                </a:solidFill>
                <a:latin typeface="Calibri" pitchFamily="34" charset="0"/>
                <a:cs typeface="Arial" charset="0"/>
              </a:defRPr>
            </a:lvl8pPr>
            <a:lvl9pPr marL="3886200" indent="-228600" defTabSz="852488"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0000"/>
              </a:lnSpc>
              <a:spcBef>
                <a:spcPct val="50000"/>
              </a:spcBef>
              <a:buFontTx/>
              <a:buChar char="•"/>
            </a:pPr>
            <a:r>
              <a:rPr lang="en-US" altLang="zh-CN" sz="2400" dirty="0">
                <a:solidFill>
                  <a:srgbClr val="292929"/>
                </a:solidFill>
                <a:latin typeface="Arial" charset="0"/>
                <a:sym typeface="Symbol" pitchFamily="18" charset="2"/>
              </a:rPr>
              <a:t>The slope coefficient estimator is:</a:t>
            </a:r>
          </a:p>
          <a:p>
            <a:pPr eaLnBrk="1" hangingPunct="1">
              <a:lnSpc>
                <a:spcPct val="90000"/>
              </a:lnSpc>
              <a:spcBef>
                <a:spcPct val="50000"/>
              </a:spcBef>
              <a:buFontTx/>
              <a:buChar char="•"/>
            </a:pPr>
            <a:endParaRPr lang="en-US" altLang="zh-CN" sz="2400" dirty="0">
              <a:solidFill>
                <a:srgbClr val="292929"/>
              </a:solidFill>
              <a:sym typeface="Symbol" pitchFamily="18" charset="2"/>
            </a:endParaRPr>
          </a:p>
          <a:p>
            <a:pPr eaLnBrk="1" hangingPunct="1">
              <a:lnSpc>
                <a:spcPct val="90000"/>
              </a:lnSpc>
              <a:spcBef>
                <a:spcPct val="50000"/>
              </a:spcBef>
              <a:buFontTx/>
              <a:buChar char="•"/>
            </a:pPr>
            <a:endParaRPr lang="en-US" altLang="zh-CN" sz="2000" dirty="0">
              <a:solidFill>
                <a:srgbClr val="292929"/>
              </a:solidFill>
              <a:sym typeface="Symbol" pitchFamily="18" charset="2"/>
            </a:endParaRPr>
          </a:p>
          <a:p>
            <a:pPr eaLnBrk="1" hangingPunct="1">
              <a:lnSpc>
                <a:spcPct val="90000"/>
              </a:lnSpc>
              <a:spcBef>
                <a:spcPct val="50000"/>
              </a:spcBef>
              <a:buFontTx/>
              <a:buChar char="•"/>
            </a:pPr>
            <a:endParaRPr lang="en-US" altLang="zh-CN" sz="2000" dirty="0">
              <a:solidFill>
                <a:srgbClr val="292929"/>
              </a:solidFill>
              <a:sym typeface="Symbol" pitchFamily="18" charset="2"/>
            </a:endParaRPr>
          </a:p>
          <a:p>
            <a:pPr eaLnBrk="1" hangingPunct="1">
              <a:lnSpc>
                <a:spcPct val="90000"/>
              </a:lnSpc>
              <a:spcBef>
                <a:spcPct val="50000"/>
              </a:spcBef>
              <a:buFontTx/>
              <a:buChar char="•"/>
            </a:pPr>
            <a:endParaRPr lang="en-US" altLang="zh-CN" sz="2400" dirty="0">
              <a:solidFill>
                <a:srgbClr val="292929"/>
              </a:solidFill>
              <a:sym typeface="Symbol" pitchFamily="18" charset="2"/>
            </a:endParaRPr>
          </a:p>
          <a:p>
            <a:pPr eaLnBrk="1" hangingPunct="1">
              <a:lnSpc>
                <a:spcPct val="90000"/>
              </a:lnSpc>
              <a:spcBef>
                <a:spcPct val="50000"/>
              </a:spcBef>
              <a:buFontTx/>
              <a:buChar char="•"/>
            </a:pPr>
            <a:r>
              <a:rPr lang="en-US" altLang="zh-CN" sz="2400" dirty="0" smtClean="0">
                <a:solidFill>
                  <a:srgbClr val="292929"/>
                </a:solidFill>
                <a:latin typeface="Arial" charset="0"/>
                <a:sym typeface="Symbol" pitchFamily="18" charset="2"/>
              </a:rPr>
              <a:t>And </a:t>
            </a:r>
            <a:r>
              <a:rPr lang="en-US" altLang="zh-CN" sz="2400" dirty="0">
                <a:solidFill>
                  <a:srgbClr val="292929"/>
                </a:solidFill>
                <a:latin typeface="Arial" charset="0"/>
                <a:sym typeface="Symbol" pitchFamily="18" charset="2"/>
              </a:rPr>
              <a:t>the constant or y-intercept is:</a:t>
            </a:r>
          </a:p>
          <a:p>
            <a:pPr eaLnBrk="1" hangingPunct="1">
              <a:lnSpc>
                <a:spcPct val="90000"/>
              </a:lnSpc>
              <a:spcBef>
                <a:spcPct val="50000"/>
              </a:spcBef>
              <a:buFontTx/>
              <a:buChar char="•"/>
            </a:pPr>
            <a:endParaRPr lang="zh-CN" altLang="en-US" sz="2400" dirty="0">
              <a:solidFill>
                <a:srgbClr val="292929"/>
              </a:solidFill>
              <a:sym typeface="Symbol" pitchFamily="18" charset="2"/>
            </a:endParaRPr>
          </a:p>
        </p:txBody>
      </p:sp>
      <p:graphicFrame>
        <p:nvGraphicFramePr>
          <p:cNvPr id="19461" name="Object 4"/>
          <p:cNvGraphicFramePr>
            <a:graphicFrameLocks noChangeAspect="1"/>
          </p:cNvGraphicFramePr>
          <p:nvPr>
            <p:extLst>
              <p:ext uri="{D42A27DB-BD31-4B8C-83A1-F6EECF244321}">
                <p14:modId xmlns:p14="http://schemas.microsoft.com/office/powerpoint/2010/main" val="4001570641"/>
              </p:ext>
            </p:extLst>
          </p:nvPr>
        </p:nvGraphicFramePr>
        <p:xfrm>
          <a:off x="2243485" y="1563638"/>
          <a:ext cx="1727200" cy="1057275"/>
        </p:xfrm>
        <a:graphic>
          <a:graphicData uri="http://schemas.openxmlformats.org/presentationml/2006/ole">
            <mc:AlternateContent xmlns:mc="http://schemas.openxmlformats.org/markup-compatibility/2006">
              <mc:Choice xmlns:v="urn:schemas-microsoft-com:vml" Requires="v">
                <p:oleObj spid="_x0000_s17459" name="Equation" r:id="rId3" imgW="558800" imgH="457200" progId="Equation.3">
                  <p:embed/>
                </p:oleObj>
              </mc:Choice>
              <mc:Fallback>
                <p:oleObj name="Equation" r:id="rId3" imgW="5588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485" y="1563638"/>
                        <a:ext cx="1727200" cy="1057275"/>
                      </a:xfrm>
                      <a:prstGeom prst="rect">
                        <a:avLst/>
                      </a:prstGeom>
                      <a:solidFill>
                        <a:srgbClr val="FDE0BD"/>
                      </a:solidFill>
                      <a:ln w="9525">
                        <a:solidFill>
                          <a:schemeClr val="tx1"/>
                        </a:solidFill>
                        <a:miter lim="800000"/>
                        <a:headEnd/>
                        <a:tailEnd/>
                      </a:ln>
                    </p:spPr>
                  </p:pic>
                </p:oleObj>
              </mc:Fallback>
            </mc:AlternateContent>
          </a:graphicData>
        </a:graphic>
      </p:graphicFrame>
      <p:graphicFrame>
        <p:nvGraphicFramePr>
          <p:cNvPr id="19462" name="Object 5"/>
          <p:cNvGraphicFramePr>
            <a:graphicFrameLocks noChangeAspect="1"/>
          </p:cNvGraphicFramePr>
          <p:nvPr>
            <p:extLst>
              <p:ext uri="{D42A27DB-BD31-4B8C-83A1-F6EECF244321}">
                <p14:modId xmlns:p14="http://schemas.microsoft.com/office/powerpoint/2010/main" val="3576667284"/>
              </p:ext>
            </p:extLst>
          </p:nvPr>
        </p:nvGraphicFramePr>
        <p:xfrm>
          <a:off x="2195859" y="4004072"/>
          <a:ext cx="1643063" cy="369094"/>
        </p:xfrm>
        <a:graphic>
          <a:graphicData uri="http://schemas.openxmlformats.org/presentationml/2006/ole">
            <mc:AlternateContent xmlns:mc="http://schemas.openxmlformats.org/markup-compatibility/2006">
              <mc:Choice xmlns:v="urn:schemas-microsoft-com:vml" Requires="v">
                <p:oleObj spid="_x0000_s17460" name="Equation" r:id="rId5" imgW="761669" imgH="228501" progId="Equation.3">
                  <p:embed/>
                </p:oleObj>
              </mc:Choice>
              <mc:Fallback>
                <p:oleObj name="Equation" r:id="rId5" imgW="761669"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859" y="4004072"/>
                        <a:ext cx="1643063" cy="369094"/>
                      </a:xfrm>
                      <a:prstGeom prst="rect">
                        <a:avLst/>
                      </a:prstGeom>
                      <a:solidFill>
                        <a:srgbClr val="FDE0BD"/>
                      </a:solidFill>
                      <a:ln w="9525">
                        <a:solidFill>
                          <a:schemeClr val="tx1"/>
                        </a:solidFill>
                        <a:miter lim="800000"/>
                        <a:headEnd/>
                        <a:tailEnd/>
                      </a:ln>
                    </p:spPr>
                  </p:pic>
                </p:oleObj>
              </mc:Fallback>
            </mc:AlternateContent>
          </a:graphicData>
        </a:graphic>
      </p:graphicFrame>
      <p:sp>
        <p:nvSpPr>
          <p:cNvPr id="19464" name="Title 1"/>
          <p:cNvSpPr txBox="1">
            <a:spLocks/>
          </p:cNvSpPr>
          <p:nvPr/>
        </p:nvSpPr>
        <p:spPr bwMode="auto">
          <a:xfrm>
            <a:off x="109538" y="515541"/>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Introduction to</a:t>
            </a:r>
            <a:br>
              <a:rPr lang="en-GB" altLang="zh-CN" sz="900" b="1">
                <a:latin typeface="Arial" charset="0"/>
              </a:rPr>
            </a:br>
            <a:r>
              <a:rPr lang="en-GB" altLang="zh-CN" sz="900" b="1">
                <a:latin typeface="Arial" charset="0"/>
              </a:rPr>
              <a:t> Regression Analysis</a:t>
            </a:r>
            <a:br>
              <a:rPr lang="en-GB" altLang="zh-CN" sz="900" b="1">
                <a:latin typeface="Arial" charset="0"/>
              </a:rPr>
            </a:br>
            <a:endParaRPr lang="en-GB" altLang="zh-CN" sz="900" b="1">
              <a:latin typeface="Arial" charset="0"/>
            </a:endParaRPr>
          </a:p>
        </p:txBody>
      </p:sp>
      <p:sp>
        <p:nvSpPr>
          <p:cNvPr id="16" name="Rectangle 1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Simple Regression Model</a:t>
            </a:r>
          </a:p>
          <a:p>
            <a:r>
              <a:rPr lang="en-US" sz="2800" b="1" dirty="0" smtClean="0">
                <a:solidFill>
                  <a:srgbClr val="002060"/>
                </a:solidFill>
              </a:rPr>
              <a:t>Least Square Estimators</a:t>
            </a:r>
            <a:endParaRPr lang="en-US" sz="2800" b="1" dirty="0">
              <a:solidFill>
                <a:srgbClr val="002060"/>
              </a:solidFill>
            </a:endParaRPr>
          </a:p>
        </p:txBody>
      </p:sp>
      <p:sp>
        <p:nvSpPr>
          <p:cNvPr id="3" name="Rectangle 2"/>
          <p:cNvSpPr/>
          <p:nvPr/>
        </p:nvSpPr>
        <p:spPr>
          <a:xfrm>
            <a:off x="5652120" y="1419622"/>
            <a:ext cx="3181320" cy="369332"/>
          </a:xfrm>
          <a:prstGeom prst="rect">
            <a:avLst/>
          </a:prstGeom>
        </p:spPr>
        <p:txBody>
          <a:bodyPr wrap="none">
            <a:spAutoFit/>
          </a:bodyPr>
          <a:lstStyle/>
          <a:p>
            <a:r>
              <a:rPr kumimoji="1" lang="en-US" altLang="zh-CN" i="1" dirty="0">
                <a:latin typeface="Arial" charset="0"/>
                <a:cs typeface="Arial" charset="0"/>
                <a:sym typeface="Symbol" pitchFamily="18" charset="2"/>
              </a:rPr>
              <a:t>r</a:t>
            </a:r>
            <a:r>
              <a:rPr kumimoji="1" lang="en-US" altLang="zh-CN" dirty="0">
                <a:latin typeface="Arial" charset="0"/>
                <a:cs typeface="Arial" charset="0"/>
                <a:sym typeface="Symbol" pitchFamily="18" charset="2"/>
              </a:rPr>
              <a:t> is the correlation </a:t>
            </a:r>
            <a:r>
              <a:rPr kumimoji="1" lang="en-US" altLang="zh-CN" dirty="0" smtClean="0">
                <a:latin typeface="Arial" charset="0"/>
                <a:cs typeface="Arial" charset="0"/>
                <a:sym typeface="Symbol" pitchFamily="18" charset="2"/>
              </a:rPr>
              <a:t>coefficient:</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552740212"/>
              </p:ext>
            </p:extLst>
          </p:nvPr>
        </p:nvGraphicFramePr>
        <p:xfrm>
          <a:off x="5644852" y="1788954"/>
          <a:ext cx="3301903" cy="1498997"/>
        </p:xfrm>
        <a:graphic>
          <a:graphicData uri="http://schemas.openxmlformats.org/presentationml/2006/ole">
            <mc:AlternateContent xmlns:mc="http://schemas.openxmlformats.org/markup-compatibility/2006">
              <mc:Choice xmlns:v="urn:schemas-microsoft-com:vml" Requires="v">
                <p:oleObj spid="_x0000_s17461" name="Equation" r:id="rId7" imgW="1930400" imgH="876300" progId="">
                  <p:embed/>
                </p:oleObj>
              </mc:Choice>
              <mc:Fallback>
                <p:oleObj name="Equation" r:id="rId7" imgW="1930400" imgH="876300" progId="">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4852" y="1788954"/>
                        <a:ext cx="3301903" cy="14989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65803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b="26674"/>
          <a:stretch>
            <a:fillRect/>
          </a:stretch>
        </p:blipFill>
        <p:spPr bwMode="auto">
          <a:xfrm>
            <a:off x="1691680" y="963215"/>
            <a:ext cx="6483350" cy="208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Rot="1" noChangeAspect="1" noMove="1" noResize="1" noEditPoints="1" noAdjustHandles="1" noChangeArrowheads="1" noChangeShapeType="1" noTextEdit="1"/>
          </p:cNvSpPr>
          <p:nvPr/>
        </p:nvSpPr>
        <p:spPr>
          <a:xfrm>
            <a:off x="2850450" y="3423897"/>
            <a:ext cx="2548326" cy="1055530"/>
          </a:xfrm>
          <a:prstGeom prst="rect">
            <a:avLst/>
          </a:prstGeom>
          <a:blipFill rotWithShape="1">
            <a:blip r:embed="rId3"/>
            <a:stretch>
              <a:fillRect/>
            </a:stretch>
          </a:blipFill>
        </p:spPr>
        <p:txBody>
          <a:bodyPr/>
          <a:lstStyle/>
          <a:p>
            <a:r>
              <a:rPr lang="en-CA">
                <a:noFill/>
              </a:rPr>
              <a:t> </a:t>
            </a:r>
          </a:p>
        </p:txBody>
      </p:sp>
      <p:sp>
        <p:nvSpPr>
          <p:cNvPr id="8" name="TextBox 7"/>
          <p:cNvSpPr txBox="1">
            <a:spLocks noRot="1" noChangeAspect="1" noMove="1" noResize="1" noEditPoints="1" noAdjustHandles="1" noChangeArrowheads="1" noChangeShapeType="1" noTextEdit="1"/>
          </p:cNvSpPr>
          <p:nvPr/>
        </p:nvSpPr>
        <p:spPr>
          <a:xfrm>
            <a:off x="5361107" y="3503102"/>
            <a:ext cx="1464632" cy="897121"/>
          </a:xfrm>
          <a:prstGeom prst="rect">
            <a:avLst/>
          </a:prstGeom>
          <a:blipFill rotWithShape="1">
            <a:blip r:embed="rId4"/>
            <a:stretch>
              <a:fillRect/>
            </a:stretch>
          </a:blipFill>
        </p:spPr>
        <p:txBody>
          <a:bodyPr/>
          <a:lstStyle/>
          <a:p>
            <a:r>
              <a:rPr lang="en-CA">
                <a:noFill/>
              </a:rPr>
              <a:t> </a:t>
            </a:r>
          </a:p>
        </p:txBody>
      </p:sp>
      <p:sp>
        <p:nvSpPr>
          <p:cNvPr id="10" name="TextBox 9"/>
          <p:cNvSpPr txBox="1">
            <a:spLocks noRot="1" noChangeAspect="1" noMove="1" noResize="1" noEditPoints="1" noAdjustHandles="1" noChangeArrowheads="1" noChangeShapeType="1" noTextEdit="1"/>
          </p:cNvSpPr>
          <p:nvPr/>
        </p:nvSpPr>
        <p:spPr>
          <a:xfrm>
            <a:off x="2617775" y="2904794"/>
            <a:ext cx="4223600" cy="484748"/>
          </a:xfrm>
          <a:prstGeom prst="rect">
            <a:avLst/>
          </a:prstGeom>
          <a:blipFill rotWithShape="1">
            <a:blip r:embed="rId5"/>
            <a:stretch>
              <a:fillRect t="-3774"/>
            </a:stretch>
          </a:blipFill>
        </p:spPr>
        <p:txBody>
          <a:bodyPr/>
          <a:lstStyle/>
          <a:p>
            <a:r>
              <a:rPr lang="en-CA">
                <a:noFill/>
              </a:rPr>
              <a:t> </a:t>
            </a:r>
          </a:p>
        </p:txBody>
      </p:sp>
      <p:sp>
        <p:nvSpPr>
          <p:cNvPr id="11" name="Rectangle 10"/>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The Multiple Regression Model</a:t>
            </a:r>
          </a:p>
        </p:txBody>
      </p:sp>
    </p:spTree>
    <p:extLst>
      <p:ext uri="{BB962C8B-B14F-4D97-AF65-F5344CB8AC3E}">
        <p14:creationId xmlns:p14="http://schemas.microsoft.com/office/powerpoint/2010/main" val="3628617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5029" name="Object 6"/>
          <p:cNvGraphicFramePr>
            <a:graphicFrameLocks noChangeAspect="1"/>
          </p:cNvGraphicFramePr>
          <p:nvPr>
            <p:extLst>
              <p:ext uri="{D42A27DB-BD31-4B8C-83A1-F6EECF244321}">
                <p14:modId xmlns:p14="http://schemas.microsoft.com/office/powerpoint/2010/main" val="950736899"/>
              </p:ext>
            </p:extLst>
          </p:nvPr>
        </p:nvGraphicFramePr>
        <p:xfrm>
          <a:off x="827584" y="3723878"/>
          <a:ext cx="2020888" cy="300038"/>
        </p:xfrm>
        <a:graphic>
          <a:graphicData uri="http://schemas.openxmlformats.org/presentationml/2006/ole">
            <mc:AlternateContent xmlns:mc="http://schemas.openxmlformats.org/markup-compatibility/2006">
              <mc:Choice xmlns:v="urn:schemas-microsoft-com:vml" Requires="v">
                <p:oleObj spid="_x0000_s20518" name="Формула" r:id="rId4" imgW="1180800" imgH="253800" progId="Equation.3">
                  <p:embed/>
                </p:oleObj>
              </mc:Choice>
              <mc:Fallback>
                <p:oleObj name="Формула" r:id="rId4" imgW="11808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723878"/>
                        <a:ext cx="20208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37831638"/>
              </p:ext>
            </p:extLst>
          </p:nvPr>
        </p:nvGraphicFramePr>
        <p:xfrm>
          <a:off x="683568" y="1131590"/>
          <a:ext cx="7080250" cy="898922"/>
        </p:xfrm>
        <a:graphic>
          <a:graphicData uri="http://schemas.openxmlformats.org/presentationml/2006/ole">
            <mc:AlternateContent xmlns:mc="http://schemas.openxmlformats.org/markup-compatibility/2006">
              <mc:Choice xmlns:v="urn:schemas-microsoft-com:vml" Requires="v">
                <p:oleObj spid="_x0000_s20519" name="Формула" r:id="rId6" imgW="5308600" imgH="927100" progId="Equation.3">
                  <p:embed/>
                </p:oleObj>
              </mc:Choice>
              <mc:Fallback>
                <p:oleObj name="Формула" r:id="rId6" imgW="5308600" imgH="927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131590"/>
                        <a:ext cx="708025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10887732"/>
              </p:ext>
            </p:extLst>
          </p:nvPr>
        </p:nvGraphicFramePr>
        <p:xfrm>
          <a:off x="683569" y="2337694"/>
          <a:ext cx="7064375" cy="898922"/>
        </p:xfrm>
        <a:graphic>
          <a:graphicData uri="http://schemas.openxmlformats.org/presentationml/2006/ole">
            <mc:AlternateContent xmlns:mc="http://schemas.openxmlformats.org/markup-compatibility/2006">
              <mc:Choice xmlns:v="urn:schemas-microsoft-com:vml" Requires="v">
                <p:oleObj spid="_x0000_s20520" name="Формула" r:id="rId8" imgW="5295600" imgH="927000" progId="Equation.3">
                  <p:embed/>
                </p:oleObj>
              </mc:Choice>
              <mc:Fallback>
                <p:oleObj name="Формула" r:id="rId8" imgW="5295600" imgH="927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9" y="2337694"/>
                        <a:ext cx="706437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rPr>
              <a:t>Least Squares Estimators for Linear Models </a:t>
            </a:r>
            <a:r>
              <a:rPr lang="en-US" sz="2400" b="1" dirty="0" smtClean="0">
                <a:solidFill>
                  <a:srgbClr val="002060"/>
                </a:solidFill>
              </a:rPr>
              <a:t>with </a:t>
            </a:r>
            <a:r>
              <a:rPr lang="en-US" sz="2400" b="1" dirty="0">
                <a:solidFill>
                  <a:srgbClr val="002060"/>
                </a:solidFill>
              </a:rPr>
              <a:t>two Independent Variables</a:t>
            </a:r>
          </a:p>
        </p:txBody>
      </p:sp>
    </p:spTree>
    <p:extLst>
      <p:ext uri="{BB962C8B-B14F-4D97-AF65-F5344CB8AC3E}">
        <p14:creationId xmlns:p14="http://schemas.microsoft.com/office/powerpoint/2010/main" val="356862277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85029"/>
                                        </p:tgtEl>
                                        <p:attrNameLst>
                                          <p:attrName>style.visibility</p:attrName>
                                        </p:attrNameLst>
                                      </p:cBhvr>
                                      <p:to>
                                        <p:strVal val="visible"/>
                                      </p:to>
                                    </p:set>
                                    <p:animEffect transition="in" filter="barn(inHorizontal)">
                                      <p:cBhvr>
                                        <p:cTn id="7" dur="500"/>
                                        <p:tgtEl>
                                          <p:spTgt spid="385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76201" y="857250"/>
            <a:ext cx="2478087" cy="4343400"/>
          </a:xfrm>
        </p:spPr>
        <p:txBody>
          <a:bodyPr>
            <a:normAutofit fontScale="92500"/>
          </a:bodyPr>
          <a:lstStyle/>
          <a:p>
            <a:pPr marL="0" indent="0" algn="ctr">
              <a:buFont typeface="Arial" charset="0"/>
              <a:buNone/>
            </a:pPr>
            <a:r>
              <a:rPr lang="en-GB" altLang="en-US" sz="1000" dirty="0" smtClean="0">
                <a:latin typeface="Arial" charset="0"/>
                <a:cs typeface="Arial" charset="0"/>
              </a:rPr>
              <a:t>“t” Value</a:t>
            </a:r>
          </a:p>
          <a:p>
            <a:pPr marL="0" indent="0">
              <a:buFont typeface="Arial" charset="0"/>
              <a:buNone/>
            </a:pPr>
            <a:endParaRPr lang="en-GB" altLang="en-US" sz="1000" dirty="0" smtClean="0">
              <a:latin typeface="Arial" charset="0"/>
              <a:cs typeface="Arial" charset="0"/>
            </a:endParaRPr>
          </a:p>
          <a:p>
            <a:pPr marL="0" indent="0">
              <a:buFont typeface="Arial" charset="0"/>
              <a:buNone/>
            </a:pPr>
            <a:r>
              <a:rPr lang="en-GB" altLang="en-US" sz="1000" dirty="0" smtClean="0">
                <a:latin typeface="Arial" charset="0"/>
                <a:cs typeface="Arial" charset="0"/>
              </a:rPr>
              <a:t>The </a:t>
            </a:r>
            <a:r>
              <a:rPr lang="en-GB" altLang="en-US" sz="1000" i="1" dirty="0" smtClean="0">
                <a:latin typeface="Arial" charset="0"/>
                <a:cs typeface="Arial" charset="0"/>
              </a:rPr>
              <a:t>“t”</a:t>
            </a:r>
            <a:r>
              <a:rPr lang="en-GB" altLang="en-US" sz="1000" dirty="0" smtClean="0">
                <a:latin typeface="Arial" charset="0"/>
                <a:cs typeface="Arial" charset="0"/>
              </a:rPr>
              <a:t> statistic corresponding to a particular coefficient estimate is a statistical measure of the confidence that can be placed in the estimate.  </a:t>
            </a:r>
          </a:p>
          <a:p>
            <a:pPr marL="0" indent="0">
              <a:buFont typeface="Arial" charset="0"/>
              <a:buNone/>
            </a:pPr>
            <a:endParaRPr lang="en-GB" altLang="en-US" sz="1000" dirty="0" smtClean="0">
              <a:latin typeface="Arial" charset="0"/>
              <a:cs typeface="Arial" charset="0"/>
            </a:endParaRPr>
          </a:p>
          <a:p>
            <a:pPr marL="0" indent="0">
              <a:buFont typeface="Arial" charset="0"/>
              <a:buNone/>
            </a:pPr>
            <a:r>
              <a:rPr lang="en-GB" altLang="en-US" sz="1000" dirty="0" smtClean="0">
                <a:latin typeface="Arial" charset="0"/>
                <a:cs typeface="Arial" charset="0"/>
              </a:rPr>
              <a:t>Since regression coefficients are estimates of the expected value or the mean value from a normal distribution, they have “standard errors” which can themselves be estimated from the observed data.  </a:t>
            </a:r>
          </a:p>
          <a:p>
            <a:pPr marL="0" indent="0">
              <a:buFont typeface="Arial" charset="0"/>
              <a:buNone/>
            </a:pPr>
            <a:endParaRPr lang="en-GB" altLang="en-US" sz="1000" dirty="0" smtClean="0">
              <a:latin typeface="Arial" charset="0"/>
              <a:cs typeface="Arial" charset="0"/>
            </a:endParaRPr>
          </a:p>
          <a:p>
            <a:pPr marL="0" indent="0">
              <a:buFont typeface="Arial" charset="0"/>
              <a:buNone/>
            </a:pPr>
            <a:r>
              <a:rPr lang="en-GB" altLang="en-US" sz="1000" dirty="0" smtClean="0">
                <a:latin typeface="Arial" charset="0"/>
                <a:cs typeface="Arial" charset="0"/>
              </a:rPr>
              <a:t>The </a:t>
            </a:r>
            <a:r>
              <a:rPr lang="en-GB" altLang="en-US" sz="1000" i="1" dirty="0" smtClean="0">
                <a:latin typeface="Arial" charset="0"/>
                <a:cs typeface="Arial" charset="0"/>
              </a:rPr>
              <a:t>“t”</a:t>
            </a:r>
            <a:r>
              <a:rPr lang="en-GB" altLang="en-US" sz="1000" dirty="0" smtClean="0">
                <a:latin typeface="Arial" charset="0"/>
                <a:cs typeface="Arial" charset="0"/>
              </a:rPr>
              <a:t> statistic is obtained by dividing the value of the coefficient by its standard error.  The larger the magnitude of the </a:t>
            </a:r>
            <a:r>
              <a:rPr lang="en-GB" altLang="en-US" sz="1000" i="1" dirty="0" smtClean="0">
                <a:latin typeface="Arial" charset="0"/>
                <a:cs typeface="Arial" charset="0"/>
              </a:rPr>
              <a:t>“t”</a:t>
            </a:r>
            <a:r>
              <a:rPr lang="en-GB" altLang="en-US" sz="1000" dirty="0" smtClean="0">
                <a:latin typeface="Arial" charset="0"/>
                <a:cs typeface="Arial" charset="0"/>
              </a:rPr>
              <a:t>, the greater is the statistical significance of the relationship between the explanatory variable and the dependent variable, and the greater is the confidence that can be placed in the estimated value of the corresponding coefficient.  </a:t>
            </a:r>
          </a:p>
          <a:p>
            <a:pPr marL="0" indent="0">
              <a:buFont typeface="Arial" charset="0"/>
              <a:buNone/>
            </a:pPr>
            <a:endParaRPr lang="en-GB" altLang="en-US" sz="1000" dirty="0" smtClean="0">
              <a:latin typeface="Arial" charset="0"/>
              <a:cs typeface="Arial" charset="0"/>
            </a:endParaRPr>
          </a:p>
          <a:p>
            <a:pPr marL="0" indent="0">
              <a:buFont typeface="Arial" charset="0"/>
              <a:buNone/>
            </a:pPr>
            <a:r>
              <a:rPr lang="en-GB" altLang="en-US" sz="1000" dirty="0" smtClean="0">
                <a:latin typeface="Arial" charset="0"/>
                <a:cs typeface="Arial" charset="0"/>
              </a:rPr>
              <a:t>Likewise, the smaller the standard error of the coefficient, a higher confidence can be placed on the validity of the model.</a:t>
            </a:r>
          </a:p>
          <a:p>
            <a:pPr marL="0" indent="0">
              <a:buFont typeface="Arial" charset="0"/>
              <a:buNone/>
            </a:pPr>
            <a:r>
              <a:rPr lang="en-GB" altLang="en-US" sz="1000" dirty="0" smtClean="0">
                <a:latin typeface="Arial" charset="0"/>
                <a:cs typeface="Arial" charset="0"/>
              </a:rPr>
              <a:t> </a:t>
            </a:r>
          </a:p>
        </p:txBody>
      </p:sp>
      <p:sp>
        <p:nvSpPr>
          <p:cNvPr id="7" name="Rectangle 4"/>
          <p:cNvSpPr>
            <a:spLocks noGrp="1" noRot="1" noChangeAspect="1" noMove="1" noResize="1" noEditPoints="1" noAdjustHandles="1" noChangeArrowheads="1" noChangeShapeType="1" noTextEdit="1"/>
          </p:cNvSpPr>
          <p:nvPr/>
        </p:nvSpPr>
        <p:spPr bwMode="auto">
          <a:xfrm>
            <a:off x="2554288" y="907256"/>
            <a:ext cx="6589712" cy="3780235"/>
          </a:xfrm>
          <a:prstGeom prst="rect">
            <a:avLst/>
          </a:prstGeom>
          <a:blipFill rotWithShape="1">
            <a:blip r:embed="rId2"/>
            <a:stretch>
              <a:fillRect l="-138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a:noFill/>
              </a:rPr>
              <a:t> </a:t>
            </a:r>
          </a:p>
        </p:txBody>
      </p:sp>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T-value</a:t>
            </a:r>
            <a:endParaRPr lang="en-US" sz="2800" b="1" dirty="0">
              <a:solidFill>
                <a:srgbClr val="002060"/>
              </a:solidFill>
            </a:endParaRPr>
          </a:p>
        </p:txBody>
      </p:sp>
    </p:spTree>
    <p:extLst>
      <p:ext uri="{BB962C8B-B14F-4D97-AF65-F5344CB8AC3E}">
        <p14:creationId xmlns:p14="http://schemas.microsoft.com/office/powerpoint/2010/main" val="1420560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76201" y="857250"/>
            <a:ext cx="2478087" cy="4343400"/>
          </a:xfrm>
        </p:spPr>
        <p:txBody>
          <a:bodyPr>
            <a:noAutofit/>
          </a:bodyPr>
          <a:lstStyle/>
          <a:p>
            <a:pPr marL="0" indent="0" algn="ctr">
              <a:buFont typeface="Arial" charset="0"/>
              <a:buNone/>
            </a:pPr>
            <a:r>
              <a:rPr lang="en-GB" altLang="en-US" sz="1400" dirty="0" smtClean="0">
                <a:latin typeface="Arial" charset="0"/>
                <a:cs typeface="Arial" charset="0"/>
              </a:rPr>
              <a:t>“t” Value</a:t>
            </a:r>
          </a:p>
          <a:p>
            <a:pPr marL="0" indent="0">
              <a:buFont typeface="Arial" charset="0"/>
              <a:buNone/>
            </a:pPr>
            <a:endParaRPr lang="en-GB" altLang="en-US" sz="1400" dirty="0" smtClean="0">
              <a:latin typeface="Arial" charset="0"/>
              <a:cs typeface="Arial" charset="0"/>
            </a:endParaRPr>
          </a:p>
          <a:p>
            <a:pPr marL="0" indent="0">
              <a:buFont typeface="Arial" charset="0"/>
              <a:buNone/>
            </a:pPr>
            <a:r>
              <a:rPr lang="en-GB" altLang="en-US" sz="1400" dirty="0" smtClean="0">
                <a:latin typeface="Arial" charset="0"/>
                <a:cs typeface="Arial" charset="0"/>
              </a:rPr>
              <a:t>Most of the computer software packages available for statistical analysis provide the </a:t>
            </a:r>
            <a:r>
              <a:rPr lang="en-GB" altLang="en-US" sz="1400" i="1" dirty="0" smtClean="0">
                <a:latin typeface="Arial" charset="0"/>
                <a:cs typeface="Arial" charset="0"/>
              </a:rPr>
              <a:t>“t”</a:t>
            </a:r>
            <a:r>
              <a:rPr lang="en-GB" altLang="en-US" sz="1400" dirty="0" smtClean="0">
                <a:latin typeface="Arial" charset="0"/>
                <a:cs typeface="Arial" charset="0"/>
              </a:rPr>
              <a:t> values.  </a:t>
            </a:r>
          </a:p>
          <a:p>
            <a:pPr marL="0" indent="0">
              <a:buFont typeface="Arial" charset="0"/>
              <a:buNone/>
            </a:pPr>
            <a:endParaRPr lang="en-GB" altLang="en-US" sz="1400" dirty="0" smtClean="0">
              <a:latin typeface="Arial" charset="0"/>
              <a:cs typeface="Arial" charset="0"/>
            </a:endParaRPr>
          </a:p>
          <a:p>
            <a:pPr marL="0" indent="0">
              <a:buFont typeface="Arial" charset="0"/>
              <a:buNone/>
            </a:pPr>
            <a:r>
              <a:rPr lang="en-GB" altLang="en-US" sz="1400" dirty="0" smtClean="0">
                <a:latin typeface="Arial" charset="0"/>
                <a:cs typeface="Arial" charset="0"/>
              </a:rPr>
              <a:t>A value of about 2 is usually considered as the critical value of </a:t>
            </a:r>
            <a:r>
              <a:rPr lang="en-GB" altLang="en-US" sz="1400" i="1" dirty="0" smtClean="0">
                <a:latin typeface="Arial" charset="0"/>
                <a:cs typeface="Arial" charset="0"/>
              </a:rPr>
              <a:t>“t”</a:t>
            </a:r>
            <a:r>
              <a:rPr lang="en-GB" altLang="en-US" sz="1400" dirty="0" smtClean="0">
                <a:latin typeface="Arial" charset="0"/>
                <a:cs typeface="Arial" charset="0"/>
              </a:rPr>
              <a:t>.  A </a:t>
            </a:r>
            <a:r>
              <a:rPr lang="en-GB" altLang="en-US" sz="1400" i="1" dirty="0" smtClean="0">
                <a:latin typeface="Arial" charset="0"/>
                <a:cs typeface="Arial" charset="0"/>
              </a:rPr>
              <a:t>“t”</a:t>
            </a:r>
            <a:r>
              <a:rPr lang="en-GB" altLang="en-US" sz="1400" dirty="0" smtClean="0">
                <a:latin typeface="Arial" charset="0"/>
                <a:cs typeface="Arial" charset="0"/>
              </a:rPr>
              <a:t> value below 2 is considered not significant as much confidence cannot be placed on the precision of the coefficient. </a:t>
            </a:r>
          </a:p>
          <a:p>
            <a:pPr marL="0" indent="0">
              <a:buFont typeface="Arial" charset="0"/>
              <a:buNone/>
            </a:pPr>
            <a:endParaRPr lang="en-GB" altLang="en-US" sz="4800" dirty="0" smtClean="0">
              <a:latin typeface="Arial" charset="0"/>
              <a:cs typeface="Arial" charset="0"/>
            </a:endParaRPr>
          </a:p>
        </p:txBody>
      </p:sp>
      <p:sp>
        <p:nvSpPr>
          <p:cNvPr id="7" name="Rectangle 4"/>
          <p:cNvSpPr>
            <a:spLocks noGrp="1" noRot="1" noChangeAspect="1" noMove="1" noResize="1" noEditPoints="1" noAdjustHandles="1" noChangeArrowheads="1" noChangeShapeType="1" noTextEdit="1"/>
          </p:cNvSpPr>
          <p:nvPr/>
        </p:nvSpPr>
        <p:spPr bwMode="auto">
          <a:xfrm>
            <a:off x="2554288" y="907256"/>
            <a:ext cx="6589712" cy="3780235"/>
          </a:xfrm>
          <a:prstGeom prst="rect">
            <a:avLst/>
          </a:prstGeom>
          <a:blipFill rotWithShape="1">
            <a:blip r:embed="rId3"/>
            <a:stretch>
              <a:fillRect l="-138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a:noFill/>
              </a:rPr>
              <a:t> </a:t>
            </a:r>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T-value</a:t>
            </a:r>
            <a:endParaRPr lang="en-US" sz="2800" b="1" dirty="0">
              <a:solidFill>
                <a:srgbClr val="002060"/>
              </a:solidFill>
            </a:endParaRPr>
          </a:p>
        </p:txBody>
      </p:sp>
    </p:spTree>
    <p:extLst>
      <p:ext uri="{BB962C8B-B14F-4D97-AF65-F5344CB8AC3E}">
        <p14:creationId xmlns:p14="http://schemas.microsoft.com/office/powerpoint/2010/main" val="417237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9374" y="858441"/>
            <a:ext cx="31964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zh-CN" sz="1400" dirty="0">
              <a:latin typeface="Arial" charset="0"/>
            </a:endParaRPr>
          </a:p>
          <a:p>
            <a:pPr eaLnBrk="1" hangingPunct="1"/>
            <a:r>
              <a:rPr lang="en-US" altLang="zh-CN" sz="1400" dirty="0">
                <a:latin typeface="Arial" charset="0"/>
              </a:rPr>
              <a:t>Suppose we have a number of observations of </a:t>
            </a:r>
            <a:r>
              <a:rPr lang="en-US" altLang="zh-CN" sz="1400" dirty="0" err="1">
                <a:latin typeface="Arial" charset="0"/>
              </a:rPr>
              <a:t>y</a:t>
            </a:r>
            <a:r>
              <a:rPr lang="en-US" altLang="zh-CN" sz="1400" baseline="-25000" dirty="0" err="1">
                <a:latin typeface="Arial" charset="0"/>
              </a:rPr>
              <a:t>i</a:t>
            </a:r>
            <a:r>
              <a:rPr lang="en-US" altLang="zh-CN" sz="1400" dirty="0">
                <a:latin typeface="Arial" charset="0"/>
              </a:rPr>
              <a:t> and calculate the mean. Actual value vary around this mean, and we can measure the variation by the total sum of squares (</a:t>
            </a:r>
            <a:r>
              <a:rPr lang="en-US" altLang="zh-CN" sz="1400" dirty="0" err="1">
                <a:latin typeface="Arial" charset="0"/>
              </a:rPr>
              <a:t>SStotal</a:t>
            </a:r>
            <a:r>
              <a:rPr lang="en-US" altLang="zh-CN" sz="1400" dirty="0">
                <a:latin typeface="Arial" charset="0"/>
              </a:rPr>
              <a:t>).</a:t>
            </a:r>
          </a:p>
          <a:p>
            <a:pPr eaLnBrk="1" hangingPunct="1"/>
            <a:endParaRPr lang="en-US" altLang="zh-CN" sz="1400" dirty="0">
              <a:latin typeface="Arial" charset="0"/>
            </a:endParaRPr>
          </a:p>
          <a:p>
            <a:pPr eaLnBrk="1" hangingPunct="1"/>
            <a:r>
              <a:rPr lang="en-US" altLang="zh-CN" sz="1400" dirty="0">
                <a:latin typeface="Arial" charset="0"/>
              </a:rPr>
              <a:t>If we look carefully at this </a:t>
            </a:r>
            <a:r>
              <a:rPr lang="en-US" altLang="zh-CN" sz="1400" dirty="0" err="1">
                <a:latin typeface="Arial" charset="0"/>
              </a:rPr>
              <a:t>SStotal</a:t>
            </a:r>
            <a:r>
              <a:rPr lang="en-US" altLang="zh-CN" sz="1400" dirty="0">
                <a:latin typeface="Arial" charset="0"/>
              </a:rPr>
              <a:t> we can separate it into different components – SSE (sum of squares due to error) and SST (sum of squares due to regression).</a:t>
            </a:r>
          </a:p>
          <a:p>
            <a:pPr eaLnBrk="1" hangingPunct="1"/>
            <a:endParaRPr lang="en-US" altLang="zh-CN" sz="1400" dirty="0">
              <a:latin typeface="Arial" charset="0"/>
            </a:endParaRPr>
          </a:p>
          <a:p>
            <a:pPr eaLnBrk="1" hangingPunct="1"/>
            <a:r>
              <a:rPr lang="en-US" altLang="zh-CN" sz="1400" dirty="0">
                <a:latin typeface="Arial" charset="0"/>
              </a:rPr>
              <a:t>When we build a regression model we estimate values, So the regression model explains some of the variation of actual observation from the mean.</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859" y="1131590"/>
            <a:ext cx="5626324" cy="33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Coefficient of Determination, R</a:t>
            </a:r>
            <a:r>
              <a:rPr lang="en-US" sz="2800" b="1" baseline="30000" dirty="0">
                <a:solidFill>
                  <a:srgbClr val="002060"/>
                </a:solidFill>
              </a:rPr>
              <a:t>2</a:t>
            </a:r>
          </a:p>
        </p:txBody>
      </p:sp>
    </p:spTree>
    <p:extLst>
      <p:ext uri="{BB962C8B-B14F-4D97-AF65-F5344CB8AC3E}">
        <p14:creationId xmlns:p14="http://schemas.microsoft.com/office/powerpoint/2010/main" val="1839997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p:cNvGraphicFramePr>
            <a:graphicFrameLocks noChangeAspect="1"/>
          </p:cNvGraphicFramePr>
          <p:nvPr>
            <p:extLst>
              <p:ext uri="{D42A27DB-BD31-4B8C-83A1-F6EECF244321}">
                <p14:modId xmlns:p14="http://schemas.microsoft.com/office/powerpoint/2010/main" val="1136918917"/>
              </p:ext>
            </p:extLst>
          </p:nvPr>
        </p:nvGraphicFramePr>
        <p:xfrm>
          <a:off x="3419872" y="2082502"/>
          <a:ext cx="1590675" cy="372665"/>
        </p:xfrm>
        <a:graphic>
          <a:graphicData uri="http://schemas.openxmlformats.org/presentationml/2006/ole">
            <mc:AlternateContent xmlns:mc="http://schemas.openxmlformats.org/markup-compatibility/2006">
              <mc:Choice xmlns:v="urn:schemas-microsoft-com:vml" Requires="v">
                <p:oleObj spid="_x0000_s18460" name="Equation" r:id="rId4" imgW="647419" imgH="203112" progId="Equation.3">
                  <p:embed/>
                </p:oleObj>
              </mc:Choice>
              <mc:Fallback>
                <p:oleObj name="Equation" r:id="rId4" imgW="647419"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082502"/>
                        <a:ext cx="1590675" cy="372665"/>
                      </a:xfrm>
                      <a:prstGeom prst="rect">
                        <a:avLst/>
                      </a:prstGeom>
                      <a:solidFill>
                        <a:srgbClr val="C7DAF7"/>
                      </a:solidFill>
                      <a:ln w="9525">
                        <a:solidFill>
                          <a:schemeClr val="tx1"/>
                        </a:solidFill>
                        <a:miter lim="800000"/>
                        <a:headEnd/>
                        <a:tailEnd/>
                      </a:ln>
                    </p:spPr>
                  </p:pic>
                </p:oleObj>
              </mc:Fallback>
            </mc:AlternateContent>
          </a:graphicData>
        </a:graphic>
      </p:graphicFrame>
      <p:sp>
        <p:nvSpPr>
          <p:cNvPr id="22531" name="Text Box 5"/>
          <p:cNvSpPr txBox="1">
            <a:spLocks noChangeArrowheads="1"/>
          </p:cNvSpPr>
          <p:nvPr/>
        </p:nvSpPr>
        <p:spPr bwMode="auto">
          <a:xfrm>
            <a:off x="2483768" y="185167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zh-CN" sz="2400" dirty="0">
                <a:latin typeface="Arial" charset="0"/>
              </a:rPr>
              <a:t>note:</a:t>
            </a:r>
          </a:p>
        </p:txBody>
      </p:sp>
      <p:graphicFrame>
        <p:nvGraphicFramePr>
          <p:cNvPr id="22532" name="Object 6"/>
          <p:cNvGraphicFramePr>
            <a:graphicFrameLocks noChangeAspect="1"/>
          </p:cNvGraphicFramePr>
          <p:nvPr>
            <p:extLst>
              <p:ext uri="{D42A27DB-BD31-4B8C-83A1-F6EECF244321}">
                <p14:modId xmlns:p14="http://schemas.microsoft.com/office/powerpoint/2010/main" val="3882608687"/>
              </p:ext>
            </p:extLst>
          </p:nvPr>
        </p:nvGraphicFramePr>
        <p:xfrm>
          <a:off x="1423806" y="1131590"/>
          <a:ext cx="6131288" cy="551507"/>
        </p:xfrm>
        <a:graphic>
          <a:graphicData uri="http://schemas.openxmlformats.org/presentationml/2006/ole">
            <mc:AlternateContent xmlns:mc="http://schemas.openxmlformats.org/markup-compatibility/2006">
              <mc:Choice xmlns:v="urn:schemas-microsoft-com:vml" Requires="v">
                <p:oleObj spid="_x0000_s18461" name="Equation" r:id="rId6" imgW="3479800" imgH="419100" progId="Equation.3">
                  <p:embed/>
                </p:oleObj>
              </mc:Choice>
              <mc:Fallback>
                <p:oleObj name="Equation" r:id="rId6" imgW="3479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3806" y="1131590"/>
                        <a:ext cx="6131288" cy="551507"/>
                      </a:xfrm>
                      <a:prstGeom prst="rect">
                        <a:avLst/>
                      </a:prstGeom>
                      <a:solidFill>
                        <a:schemeClr val="tx1">
                          <a:lumMod val="20000"/>
                          <a:lumOff val="80000"/>
                        </a:schemeClr>
                      </a:solidFill>
                      <a:ln w="9525">
                        <a:solidFill>
                          <a:schemeClr val="tx1"/>
                        </a:solidFill>
                        <a:miter lim="800000"/>
                        <a:headEnd/>
                        <a:tailEnd/>
                      </a:ln>
                    </p:spPr>
                  </p:pic>
                </p:oleObj>
              </mc:Fallback>
            </mc:AlternateContent>
          </a:graphicData>
        </a:graphic>
      </p:graphicFrame>
      <p:sp>
        <p:nvSpPr>
          <p:cNvPr id="22533" name="Rectangle 2"/>
          <p:cNvSpPr>
            <a:spLocks noChangeArrowheads="1"/>
          </p:cNvSpPr>
          <p:nvPr/>
        </p:nvSpPr>
        <p:spPr bwMode="auto">
          <a:xfrm>
            <a:off x="179512" y="2918877"/>
            <a:ext cx="87129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zh-CN" dirty="0">
              <a:latin typeface="Arial" charset="0"/>
            </a:endParaRPr>
          </a:p>
          <a:p>
            <a:pPr eaLnBrk="1" hangingPunct="1"/>
            <a:r>
              <a:rPr lang="en-US" altLang="zh-CN" dirty="0">
                <a:latin typeface="Arial" charset="0"/>
              </a:rPr>
              <a:t>This measure has a value between 0 and 1.  If it is near to 1 then most of the variation is explained by the regression line, there is little unexplained variation and the line is a good fit of the data.  If the value is near to 0 then most of the variation is unexplained and the line is not a good fit.   </a:t>
            </a:r>
          </a:p>
        </p:txBody>
      </p:sp>
      <p:sp>
        <p:nvSpPr>
          <p:cNvPr id="9" name="Rectangle 8"/>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Coefficient of Determination, R</a:t>
            </a:r>
            <a:r>
              <a:rPr lang="en-US" sz="2800" b="1" baseline="30000" dirty="0">
                <a:solidFill>
                  <a:srgbClr val="002060"/>
                </a:solidFill>
              </a:rPr>
              <a:t>2</a:t>
            </a:r>
          </a:p>
        </p:txBody>
      </p:sp>
    </p:spTree>
    <p:extLst>
      <p:ext uri="{BB962C8B-B14F-4D97-AF65-F5344CB8AC3E}">
        <p14:creationId xmlns:p14="http://schemas.microsoft.com/office/powerpoint/2010/main" val="355856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987574"/>
            <a:ext cx="5359896" cy="3516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40000"/>
              </a:spcBef>
              <a:buFont typeface="Arial" charset="0"/>
              <a:buNone/>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dirty="0" smtClean="0">
                <a:latin typeface="Arial" charset="0"/>
                <a:cs typeface="Arial" charset="0"/>
              </a:rPr>
              <a:t>Data can be broadly divided into the following three types:</a:t>
            </a:r>
          </a:p>
          <a:p>
            <a:pPr marL="0" indent="0">
              <a:lnSpc>
                <a:spcPct val="90000"/>
              </a:lnSpc>
              <a:spcBef>
                <a:spcPct val="40000"/>
              </a:spcBef>
              <a:buFont typeface="Arial" charset="0"/>
              <a:buNone/>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b="1" dirty="0" smtClean="0">
                <a:latin typeface="Arial" charset="0"/>
                <a:cs typeface="Arial" charset="0"/>
              </a:rPr>
              <a:t>- Time series data </a:t>
            </a:r>
            <a:r>
              <a:rPr lang="en-US" altLang="zh-CN" sz="1400" dirty="0" smtClean="0">
                <a:latin typeface="Arial" charset="0"/>
                <a:cs typeface="Arial" charset="0"/>
              </a:rPr>
              <a:t>consist of data that are collected, recorded, or observed over successive increments of time.</a:t>
            </a:r>
          </a:p>
          <a:p>
            <a:pPr marL="0" indent="0">
              <a:lnSpc>
                <a:spcPct val="90000"/>
              </a:lnSpc>
              <a:spcBef>
                <a:spcPct val="40000"/>
              </a:spcBef>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b="1" dirty="0" smtClean="0">
                <a:latin typeface="Arial" charset="0"/>
                <a:cs typeface="Arial" charset="0"/>
              </a:rPr>
              <a:t>- Cross-sectional</a:t>
            </a:r>
            <a:r>
              <a:rPr lang="en-US" altLang="zh-CN" sz="1400" dirty="0" smtClean="0">
                <a:latin typeface="Arial" charset="0"/>
                <a:cs typeface="Arial" charset="0"/>
              </a:rPr>
              <a:t> data are observations collected at a single point in time.</a:t>
            </a:r>
          </a:p>
          <a:p>
            <a:pPr marL="0" indent="0">
              <a:lnSpc>
                <a:spcPct val="90000"/>
              </a:lnSpc>
              <a:spcBef>
                <a:spcPct val="40000"/>
              </a:spcBef>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b="1" dirty="0" smtClean="0">
                <a:latin typeface="Arial" charset="0"/>
                <a:cs typeface="Arial" charset="0"/>
              </a:rPr>
              <a:t>- Panel data</a:t>
            </a:r>
            <a:r>
              <a:rPr lang="en-US" altLang="zh-CN" sz="1400" dirty="0" smtClean="0">
                <a:latin typeface="Arial" charset="0"/>
                <a:cs typeface="Arial" charset="0"/>
              </a:rPr>
              <a:t> are cross-sectional measurements that are repeated over time, such as yearly passengers carried for a sample of airlines.</a:t>
            </a:r>
          </a:p>
          <a:p>
            <a:pPr marL="0" indent="0">
              <a:lnSpc>
                <a:spcPct val="90000"/>
              </a:lnSpc>
              <a:spcBef>
                <a:spcPct val="40000"/>
              </a:spcBef>
              <a:buFont typeface="Arial" charset="0"/>
              <a:buNone/>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dirty="0" smtClean="0">
                <a:latin typeface="Arial" charset="0"/>
                <a:cs typeface="Arial" charset="0"/>
              </a:rPr>
              <a:t>Of the three types of data, </a:t>
            </a:r>
            <a:r>
              <a:rPr lang="en-US" altLang="zh-CN" sz="1400" b="1" u="sng" dirty="0" smtClean="0">
                <a:latin typeface="Arial" charset="0"/>
                <a:cs typeface="Arial" charset="0"/>
              </a:rPr>
              <a:t>time series data is the most extensively used in traffic forecasts.</a:t>
            </a:r>
          </a:p>
          <a:p>
            <a:pPr marL="0" indent="0">
              <a:buFont typeface="Arial" charset="0"/>
              <a:buNone/>
            </a:pPr>
            <a:endParaRPr lang="en-GB" altLang="zh-CN" sz="1400" dirty="0" smtClean="0">
              <a:latin typeface="Arial" charset="0"/>
              <a:cs typeface="Arial" charset="0"/>
            </a:endParaRPr>
          </a:p>
        </p:txBody>
      </p:sp>
      <p:pic>
        <p:nvPicPr>
          <p:cNvPr id="5" name="Picture 5" descr="C:\Users\Archimedes\Desktop\素材\east-ep-a91-19095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779662"/>
            <a:ext cx="3607793" cy="240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Types of Data</a:t>
            </a:r>
          </a:p>
        </p:txBody>
      </p:sp>
    </p:spTree>
    <p:extLst>
      <p:ext uri="{BB962C8B-B14F-4D97-AF65-F5344CB8AC3E}">
        <p14:creationId xmlns:p14="http://schemas.microsoft.com/office/powerpoint/2010/main" val="35220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3"/>
          <p:cNvGrpSpPr>
            <a:grpSpLocks/>
          </p:cNvGrpSpPr>
          <p:nvPr/>
        </p:nvGrpSpPr>
        <p:grpSpPr bwMode="auto">
          <a:xfrm>
            <a:off x="2771799" y="817785"/>
            <a:ext cx="3127375" cy="1824038"/>
            <a:chOff x="288" y="912"/>
            <a:chExt cx="1969" cy="1532"/>
          </a:xfrm>
        </p:grpSpPr>
        <p:sp>
          <p:nvSpPr>
            <p:cNvPr id="987140" name="Freeform 4"/>
            <p:cNvSpPr>
              <a:spLocks/>
            </p:cNvSpPr>
            <p:nvPr/>
          </p:nvSpPr>
          <p:spPr bwMode="auto">
            <a:xfrm>
              <a:off x="288" y="912"/>
              <a:ext cx="1969" cy="1185"/>
            </a:xfrm>
            <a:custGeom>
              <a:avLst/>
              <a:gdLst/>
              <a:ahLst/>
              <a:cxnLst>
                <a:cxn ang="0">
                  <a:pos x="1639" y="248"/>
                </a:cxn>
                <a:cxn ang="0">
                  <a:pos x="1575" y="189"/>
                </a:cxn>
                <a:cxn ang="0">
                  <a:pos x="1485" y="155"/>
                </a:cxn>
                <a:cxn ang="0">
                  <a:pos x="1359" y="138"/>
                </a:cxn>
                <a:cxn ang="0">
                  <a:pos x="1219" y="157"/>
                </a:cxn>
                <a:cxn ang="0">
                  <a:pos x="1139" y="118"/>
                </a:cxn>
                <a:cxn ang="0">
                  <a:pos x="1047" y="43"/>
                </a:cxn>
                <a:cxn ang="0">
                  <a:pos x="895" y="2"/>
                </a:cxn>
                <a:cxn ang="0">
                  <a:pos x="740" y="10"/>
                </a:cxn>
                <a:cxn ang="0">
                  <a:pos x="594" y="67"/>
                </a:cxn>
                <a:cxn ang="0">
                  <a:pos x="520" y="139"/>
                </a:cxn>
                <a:cxn ang="0">
                  <a:pos x="456" y="170"/>
                </a:cxn>
                <a:cxn ang="0">
                  <a:pos x="331" y="189"/>
                </a:cxn>
                <a:cxn ang="0">
                  <a:pos x="247" y="261"/>
                </a:cxn>
                <a:cxn ang="0">
                  <a:pos x="236" y="341"/>
                </a:cxn>
                <a:cxn ang="0">
                  <a:pos x="162" y="346"/>
                </a:cxn>
                <a:cxn ang="0">
                  <a:pos x="88" y="379"/>
                </a:cxn>
                <a:cxn ang="0">
                  <a:pos x="47" y="416"/>
                </a:cxn>
                <a:cxn ang="0">
                  <a:pos x="14" y="474"/>
                </a:cxn>
                <a:cxn ang="0">
                  <a:pos x="18" y="523"/>
                </a:cxn>
                <a:cxn ang="0">
                  <a:pos x="14" y="589"/>
                </a:cxn>
                <a:cxn ang="0">
                  <a:pos x="2" y="651"/>
                </a:cxn>
                <a:cxn ang="0">
                  <a:pos x="19" y="715"/>
                </a:cxn>
                <a:cxn ang="0">
                  <a:pos x="12" y="784"/>
                </a:cxn>
                <a:cxn ang="0">
                  <a:pos x="0" y="845"/>
                </a:cxn>
                <a:cxn ang="0">
                  <a:pos x="23" y="923"/>
                </a:cxn>
                <a:cxn ang="0">
                  <a:pos x="82" y="979"/>
                </a:cxn>
                <a:cxn ang="0">
                  <a:pos x="202" y="1016"/>
                </a:cxn>
                <a:cxn ang="0">
                  <a:pos x="296" y="994"/>
                </a:cxn>
                <a:cxn ang="0">
                  <a:pos x="348" y="1045"/>
                </a:cxn>
                <a:cxn ang="0">
                  <a:pos x="417" y="1078"/>
                </a:cxn>
                <a:cxn ang="0">
                  <a:pos x="514" y="1101"/>
                </a:cxn>
                <a:cxn ang="0">
                  <a:pos x="627" y="1086"/>
                </a:cxn>
                <a:cxn ang="0">
                  <a:pos x="707" y="1102"/>
                </a:cxn>
                <a:cxn ang="0">
                  <a:pos x="769" y="1144"/>
                </a:cxn>
                <a:cxn ang="0">
                  <a:pos x="856" y="1166"/>
                </a:cxn>
                <a:cxn ang="0">
                  <a:pos x="940" y="1160"/>
                </a:cxn>
                <a:cxn ang="0">
                  <a:pos x="1020" y="1120"/>
                </a:cxn>
                <a:cxn ang="0">
                  <a:pos x="1076" y="1160"/>
                </a:cxn>
                <a:cxn ang="0">
                  <a:pos x="1162" y="1184"/>
                </a:cxn>
                <a:cxn ang="0">
                  <a:pos x="1269" y="1170"/>
                </a:cxn>
                <a:cxn ang="0">
                  <a:pos x="1347" y="1118"/>
                </a:cxn>
                <a:cxn ang="0">
                  <a:pos x="1411" y="1098"/>
                </a:cxn>
                <a:cxn ang="0">
                  <a:pos x="1514" y="1102"/>
                </a:cxn>
                <a:cxn ang="0">
                  <a:pos x="1600" y="1067"/>
                </a:cxn>
                <a:cxn ang="0">
                  <a:pos x="1657" y="1013"/>
                </a:cxn>
                <a:cxn ang="0">
                  <a:pos x="1690" y="987"/>
                </a:cxn>
                <a:cxn ang="0">
                  <a:pos x="1785" y="979"/>
                </a:cxn>
                <a:cxn ang="0">
                  <a:pos x="1871" y="926"/>
                </a:cxn>
                <a:cxn ang="0">
                  <a:pos x="1917" y="845"/>
                </a:cxn>
                <a:cxn ang="0">
                  <a:pos x="1921" y="752"/>
                </a:cxn>
                <a:cxn ang="0">
                  <a:pos x="1941" y="664"/>
                </a:cxn>
                <a:cxn ang="0">
                  <a:pos x="1968" y="578"/>
                </a:cxn>
                <a:cxn ang="0">
                  <a:pos x="1956" y="482"/>
                </a:cxn>
                <a:cxn ang="0">
                  <a:pos x="1894" y="405"/>
                </a:cxn>
                <a:cxn ang="0">
                  <a:pos x="1804" y="346"/>
                </a:cxn>
                <a:cxn ang="0">
                  <a:pos x="1684" y="315"/>
                </a:cxn>
                <a:cxn ang="0">
                  <a:pos x="1655" y="280"/>
                </a:cxn>
              </a:cxnLst>
              <a:rect l="0" t="0" r="r" b="b"/>
              <a:pathLst>
                <a:path w="1969" h="1185">
                  <a:moveTo>
                    <a:pt x="1655" y="280"/>
                  </a:moveTo>
                  <a:lnTo>
                    <a:pt x="1639" y="248"/>
                  </a:lnTo>
                  <a:lnTo>
                    <a:pt x="1614" y="214"/>
                  </a:lnTo>
                  <a:lnTo>
                    <a:pt x="1575" y="189"/>
                  </a:lnTo>
                  <a:lnTo>
                    <a:pt x="1526" y="166"/>
                  </a:lnTo>
                  <a:lnTo>
                    <a:pt x="1485" y="155"/>
                  </a:lnTo>
                  <a:lnTo>
                    <a:pt x="1435" y="142"/>
                  </a:lnTo>
                  <a:lnTo>
                    <a:pt x="1359" y="138"/>
                  </a:lnTo>
                  <a:lnTo>
                    <a:pt x="1287" y="142"/>
                  </a:lnTo>
                  <a:lnTo>
                    <a:pt x="1219" y="157"/>
                  </a:lnTo>
                  <a:lnTo>
                    <a:pt x="1168" y="173"/>
                  </a:lnTo>
                  <a:lnTo>
                    <a:pt x="1139" y="118"/>
                  </a:lnTo>
                  <a:lnTo>
                    <a:pt x="1100" y="77"/>
                  </a:lnTo>
                  <a:lnTo>
                    <a:pt x="1047" y="43"/>
                  </a:lnTo>
                  <a:lnTo>
                    <a:pt x="979" y="19"/>
                  </a:lnTo>
                  <a:lnTo>
                    <a:pt x="895" y="2"/>
                  </a:lnTo>
                  <a:lnTo>
                    <a:pt x="814" y="0"/>
                  </a:lnTo>
                  <a:lnTo>
                    <a:pt x="740" y="10"/>
                  </a:lnTo>
                  <a:lnTo>
                    <a:pt x="656" y="30"/>
                  </a:lnTo>
                  <a:lnTo>
                    <a:pt x="594" y="67"/>
                  </a:lnTo>
                  <a:lnTo>
                    <a:pt x="549" y="104"/>
                  </a:lnTo>
                  <a:lnTo>
                    <a:pt x="520" y="139"/>
                  </a:lnTo>
                  <a:lnTo>
                    <a:pt x="514" y="184"/>
                  </a:lnTo>
                  <a:lnTo>
                    <a:pt x="456" y="170"/>
                  </a:lnTo>
                  <a:lnTo>
                    <a:pt x="387" y="174"/>
                  </a:lnTo>
                  <a:lnTo>
                    <a:pt x="331" y="189"/>
                  </a:lnTo>
                  <a:lnTo>
                    <a:pt x="282" y="219"/>
                  </a:lnTo>
                  <a:lnTo>
                    <a:pt x="247" y="261"/>
                  </a:lnTo>
                  <a:lnTo>
                    <a:pt x="234" y="307"/>
                  </a:lnTo>
                  <a:lnTo>
                    <a:pt x="236" y="341"/>
                  </a:lnTo>
                  <a:lnTo>
                    <a:pt x="202" y="338"/>
                  </a:lnTo>
                  <a:lnTo>
                    <a:pt x="162" y="346"/>
                  </a:lnTo>
                  <a:lnTo>
                    <a:pt x="121" y="362"/>
                  </a:lnTo>
                  <a:lnTo>
                    <a:pt x="88" y="379"/>
                  </a:lnTo>
                  <a:lnTo>
                    <a:pt x="66" y="395"/>
                  </a:lnTo>
                  <a:lnTo>
                    <a:pt x="47" y="416"/>
                  </a:lnTo>
                  <a:lnTo>
                    <a:pt x="25" y="442"/>
                  </a:lnTo>
                  <a:lnTo>
                    <a:pt x="14" y="474"/>
                  </a:lnTo>
                  <a:lnTo>
                    <a:pt x="12" y="498"/>
                  </a:lnTo>
                  <a:lnTo>
                    <a:pt x="18" y="523"/>
                  </a:lnTo>
                  <a:lnTo>
                    <a:pt x="31" y="555"/>
                  </a:lnTo>
                  <a:lnTo>
                    <a:pt x="14" y="589"/>
                  </a:lnTo>
                  <a:lnTo>
                    <a:pt x="6" y="618"/>
                  </a:lnTo>
                  <a:lnTo>
                    <a:pt x="2" y="651"/>
                  </a:lnTo>
                  <a:lnTo>
                    <a:pt x="12" y="691"/>
                  </a:lnTo>
                  <a:lnTo>
                    <a:pt x="19" y="715"/>
                  </a:lnTo>
                  <a:lnTo>
                    <a:pt x="41" y="744"/>
                  </a:lnTo>
                  <a:lnTo>
                    <a:pt x="12" y="784"/>
                  </a:lnTo>
                  <a:lnTo>
                    <a:pt x="2" y="810"/>
                  </a:lnTo>
                  <a:lnTo>
                    <a:pt x="0" y="845"/>
                  </a:lnTo>
                  <a:lnTo>
                    <a:pt x="6" y="882"/>
                  </a:lnTo>
                  <a:lnTo>
                    <a:pt x="23" y="923"/>
                  </a:lnTo>
                  <a:lnTo>
                    <a:pt x="47" y="952"/>
                  </a:lnTo>
                  <a:lnTo>
                    <a:pt x="82" y="979"/>
                  </a:lnTo>
                  <a:lnTo>
                    <a:pt x="140" y="1006"/>
                  </a:lnTo>
                  <a:lnTo>
                    <a:pt x="202" y="1016"/>
                  </a:lnTo>
                  <a:lnTo>
                    <a:pt x="259" y="1008"/>
                  </a:lnTo>
                  <a:lnTo>
                    <a:pt x="296" y="994"/>
                  </a:lnTo>
                  <a:lnTo>
                    <a:pt x="321" y="1022"/>
                  </a:lnTo>
                  <a:lnTo>
                    <a:pt x="348" y="1045"/>
                  </a:lnTo>
                  <a:lnTo>
                    <a:pt x="372" y="1059"/>
                  </a:lnTo>
                  <a:lnTo>
                    <a:pt x="417" y="1078"/>
                  </a:lnTo>
                  <a:lnTo>
                    <a:pt x="456" y="1091"/>
                  </a:lnTo>
                  <a:lnTo>
                    <a:pt x="514" y="1101"/>
                  </a:lnTo>
                  <a:lnTo>
                    <a:pt x="570" y="1099"/>
                  </a:lnTo>
                  <a:lnTo>
                    <a:pt x="627" y="1086"/>
                  </a:lnTo>
                  <a:lnTo>
                    <a:pt x="677" y="1064"/>
                  </a:lnTo>
                  <a:lnTo>
                    <a:pt x="707" y="1102"/>
                  </a:lnTo>
                  <a:lnTo>
                    <a:pt x="734" y="1125"/>
                  </a:lnTo>
                  <a:lnTo>
                    <a:pt x="769" y="1144"/>
                  </a:lnTo>
                  <a:lnTo>
                    <a:pt x="810" y="1160"/>
                  </a:lnTo>
                  <a:lnTo>
                    <a:pt x="856" y="1166"/>
                  </a:lnTo>
                  <a:lnTo>
                    <a:pt x="899" y="1166"/>
                  </a:lnTo>
                  <a:lnTo>
                    <a:pt x="940" y="1160"/>
                  </a:lnTo>
                  <a:lnTo>
                    <a:pt x="991" y="1139"/>
                  </a:lnTo>
                  <a:lnTo>
                    <a:pt x="1020" y="1120"/>
                  </a:lnTo>
                  <a:lnTo>
                    <a:pt x="1047" y="1144"/>
                  </a:lnTo>
                  <a:lnTo>
                    <a:pt x="1076" y="1160"/>
                  </a:lnTo>
                  <a:lnTo>
                    <a:pt x="1112" y="1173"/>
                  </a:lnTo>
                  <a:lnTo>
                    <a:pt x="1162" y="1184"/>
                  </a:lnTo>
                  <a:lnTo>
                    <a:pt x="1215" y="1181"/>
                  </a:lnTo>
                  <a:lnTo>
                    <a:pt x="1269" y="1170"/>
                  </a:lnTo>
                  <a:lnTo>
                    <a:pt x="1308" y="1150"/>
                  </a:lnTo>
                  <a:lnTo>
                    <a:pt x="1347" y="1118"/>
                  </a:lnTo>
                  <a:lnTo>
                    <a:pt x="1370" y="1086"/>
                  </a:lnTo>
                  <a:lnTo>
                    <a:pt x="1411" y="1098"/>
                  </a:lnTo>
                  <a:lnTo>
                    <a:pt x="1458" y="1106"/>
                  </a:lnTo>
                  <a:lnTo>
                    <a:pt x="1514" y="1102"/>
                  </a:lnTo>
                  <a:lnTo>
                    <a:pt x="1563" y="1088"/>
                  </a:lnTo>
                  <a:lnTo>
                    <a:pt x="1600" y="1067"/>
                  </a:lnTo>
                  <a:lnTo>
                    <a:pt x="1631" y="1045"/>
                  </a:lnTo>
                  <a:lnTo>
                    <a:pt x="1657" y="1013"/>
                  </a:lnTo>
                  <a:lnTo>
                    <a:pt x="1662" y="979"/>
                  </a:lnTo>
                  <a:lnTo>
                    <a:pt x="1690" y="987"/>
                  </a:lnTo>
                  <a:lnTo>
                    <a:pt x="1734" y="989"/>
                  </a:lnTo>
                  <a:lnTo>
                    <a:pt x="1785" y="979"/>
                  </a:lnTo>
                  <a:lnTo>
                    <a:pt x="1836" y="957"/>
                  </a:lnTo>
                  <a:lnTo>
                    <a:pt x="1871" y="926"/>
                  </a:lnTo>
                  <a:lnTo>
                    <a:pt x="1900" y="886"/>
                  </a:lnTo>
                  <a:lnTo>
                    <a:pt x="1917" y="845"/>
                  </a:lnTo>
                  <a:lnTo>
                    <a:pt x="1923" y="790"/>
                  </a:lnTo>
                  <a:lnTo>
                    <a:pt x="1921" y="752"/>
                  </a:lnTo>
                  <a:lnTo>
                    <a:pt x="1906" y="696"/>
                  </a:lnTo>
                  <a:lnTo>
                    <a:pt x="1941" y="664"/>
                  </a:lnTo>
                  <a:lnTo>
                    <a:pt x="1958" y="622"/>
                  </a:lnTo>
                  <a:lnTo>
                    <a:pt x="1968" y="578"/>
                  </a:lnTo>
                  <a:lnTo>
                    <a:pt x="1968" y="531"/>
                  </a:lnTo>
                  <a:lnTo>
                    <a:pt x="1956" y="482"/>
                  </a:lnTo>
                  <a:lnTo>
                    <a:pt x="1933" y="445"/>
                  </a:lnTo>
                  <a:lnTo>
                    <a:pt x="1894" y="405"/>
                  </a:lnTo>
                  <a:lnTo>
                    <a:pt x="1853" y="374"/>
                  </a:lnTo>
                  <a:lnTo>
                    <a:pt x="1804" y="346"/>
                  </a:lnTo>
                  <a:lnTo>
                    <a:pt x="1742" y="326"/>
                  </a:lnTo>
                  <a:lnTo>
                    <a:pt x="1684" y="315"/>
                  </a:lnTo>
                  <a:lnTo>
                    <a:pt x="1657" y="310"/>
                  </a:lnTo>
                  <a:lnTo>
                    <a:pt x="1655" y="280"/>
                  </a:lnTo>
                </a:path>
              </a:pathLst>
            </a:custGeom>
            <a:solidFill>
              <a:schemeClr val="bg1"/>
            </a:solidFill>
            <a:ln w="12700" cap="rnd" cmpd="sng">
              <a:solidFill>
                <a:srgbClr val="B0D460"/>
              </a:solidFill>
              <a:prstDash val="solid"/>
              <a:round/>
              <a:headEnd type="none" w="med" len="med"/>
              <a:tailEnd type="none" w="med" len="med"/>
            </a:ln>
            <a:effectLst>
              <a:outerShdw dist="107763" dir="2700000" algn="ctr" rotWithShape="0">
                <a:schemeClr val="bg2"/>
              </a:outerShdw>
            </a:effectLst>
          </p:spPr>
          <p:txBody>
            <a:bodyPr/>
            <a:lstStyle/>
            <a:p>
              <a:pPr eaLnBrk="1" hangingPunct="1">
                <a:defRPr/>
              </a:pPr>
              <a:endParaRPr lang="en-GB">
                <a:latin typeface="Arial" pitchFamily="34" charset="0"/>
                <a:cs typeface="+mn-cs"/>
              </a:endParaRPr>
            </a:p>
          </p:txBody>
        </p:sp>
        <p:sp>
          <p:nvSpPr>
            <p:cNvPr id="30772" name="Oval 5"/>
            <p:cNvSpPr>
              <a:spLocks noChangeArrowheads="1"/>
            </p:cNvSpPr>
            <p:nvPr/>
          </p:nvSpPr>
          <p:spPr bwMode="auto">
            <a:xfrm>
              <a:off x="1798" y="2018"/>
              <a:ext cx="285" cy="164"/>
            </a:xfrm>
            <a:prstGeom prst="ellipse">
              <a:avLst/>
            </a:prstGeom>
            <a:solidFill>
              <a:schemeClr val="bg1"/>
            </a:solidFill>
            <a:ln w="12700">
              <a:solidFill>
                <a:srgbClr val="B0D460"/>
              </a:solidFill>
              <a:round/>
              <a:headEnd/>
              <a:tailEnd/>
            </a:ln>
            <a:effectLst>
              <a:outerShdw dist="107763" dir="2700000" algn="ctr" rotWithShape="0">
                <a:schemeClr val="bg2"/>
              </a:outerShdw>
            </a:effec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30773" name="Oval 6"/>
            <p:cNvSpPr>
              <a:spLocks noChangeArrowheads="1"/>
            </p:cNvSpPr>
            <p:nvPr/>
          </p:nvSpPr>
          <p:spPr bwMode="auto">
            <a:xfrm>
              <a:off x="1995" y="2228"/>
              <a:ext cx="218" cy="103"/>
            </a:xfrm>
            <a:prstGeom prst="ellipse">
              <a:avLst/>
            </a:prstGeom>
            <a:solidFill>
              <a:schemeClr val="bg1"/>
            </a:solidFill>
            <a:ln w="12700">
              <a:solidFill>
                <a:srgbClr val="B0D460"/>
              </a:solidFill>
              <a:round/>
              <a:headEnd/>
              <a:tailEnd/>
            </a:ln>
            <a:effectLst>
              <a:outerShdw dist="107763" dir="2700000" algn="ctr" rotWithShape="0">
                <a:schemeClr val="bg2"/>
              </a:outerShdw>
            </a:effec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30774" name="Oval 7"/>
            <p:cNvSpPr>
              <a:spLocks noChangeArrowheads="1"/>
            </p:cNvSpPr>
            <p:nvPr/>
          </p:nvSpPr>
          <p:spPr bwMode="auto">
            <a:xfrm>
              <a:off x="2125" y="2363"/>
              <a:ext cx="124" cy="81"/>
            </a:xfrm>
            <a:prstGeom prst="ellipse">
              <a:avLst/>
            </a:prstGeom>
            <a:solidFill>
              <a:schemeClr val="bg1"/>
            </a:solidFill>
            <a:ln w="12700">
              <a:solidFill>
                <a:srgbClr val="B0D460"/>
              </a:solidFill>
              <a:round/>
              <a:headEnd/>
              <a:tailEnd/>
            </a:ln>
            <a:effectLst>
              <a:outerShdw dist="107763" dir="2700000" algn="ctr" rotWithShape="0">
                <a:schemeClr val="bg2"/>
              </a:outerShdw>
            </a:effec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grpSp>
      <p:sp>
        <p:nvSpPr>
          <p:cNvPr id="30724" name="Rectangle 8"/>
          <p:cNvSpPr>
            <a:spLocks noChangeArrowheads="1"/>
          </p:cNvSpPr>
          <p:nvPr/>
        </p:nvSpPr>
        <p:spPr bwMode="auto">
          <a:xfrm>
            <a:off x="2735125" y="852883"/>
            <a:ext cx="3016250"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pPr>
            <a:r>
              <a:rPr lang="en-US" altLang="zh-CN" sz="2400" b="1" dirty="0">
                <a:solidFill>
                  <a:srgbClr val="000000"/>
                </a:solidFill>
                <a:latin typeface="Times New Roman" pitchFamily="18" charset="0"/>
              </a:rPr>
              <a:t>Too </a:t>
            </a:r>
            <a:br>
              <a:rPr lang="en-US" altLang="zh-CN" sz="2400" b="1" dirty="0">
                <a:solidFill>
                  <a:srgbClr val="000000"/>
                </a:solidFill>
                <a:latin typeface="Times New Roman" pitchFamily="18" charset="0"/>
              </a:rPr>
            </a:br>
            <a:r>
              <a:rPr lang="en-US" altLang="zh-CN" sz="2400" b="1" dirty="0">
                <a:solidFill>
                  <a:srgbClr val="000000"/>
                </a:solidFill>
                <a:latin typeface="Times New Roman" pitchFamily="18" charset="0"/>
              </a:rPr>
              <a:t>complicated </a:t>
            </a:r>
            <a:br>
              <a:rPr lang="en-US" altLang="zh-CN" sz="2400" b="1" dirty="0">
                <a:solidFill>
                  <a:srgbClr val="000000"/>
                </a:solidFill>
                <a:latin typeface="Times New Roman" pitchFamily="18" charset="0"/>
              </a:rPr>
            </a:br>
            <a:r>
              <a:rPr lang="en-US" altLang="zh-CN" sz="2400" b="1" dirty="0">
                <a:solidFill>
                  <a:srgbClr val="000000"/>
                </a:solidFill>
                <a:latin typeface="Times New Roman" pitchFamily="18" charset="0"/>
              </a:rPr>
              <a:t>by hand!</a:t>
            </a:r>
          </a:p>
        </p:txBody>
      </p:sp>
      <p:grpSp>
        <p:nvGrpSpPr>
          <p:cNvPr id="30725" name="Group 9"/>
          <p:cNvGrpSpPr>
            <a:grpSpLocks/>
          </p:cNvGrpSpPr>
          <p:nvPr/>
        </p:nvGrpSpPr>
        <p:grpSpPr bwMode="auto">
          <a:xfrm>
            <a:off x="4905237" y="2189559"/>
            <a:ext cx="3905250" cy="2597944"/>
            <a:chOff x="1935" y="1856"/>
            <a:chExt cx="2460" cy="2182"/>
          </a:xfrm>
        </p:grpSpPr>
        <p:grpSp>
          <p:nvGrpSpPr>
            <p:cNvPr id="30733" name="Group 10"/>
            <p:cNvGrpSpPr>
              <a:grpSpLocks/>
            </p:cNvGrpSpPr>
            <p:nvPr/>
          </p:nvGrpSpPr>
          <p:grpSpPr bwMode="auto">
            <a:xfrm>
              <a:off x="1935" y="1856"/>
              <a:ext cx="1392" cy="2165"/>
              <a:chOff x="1935" y="1856"/>
              <a:chExt cx="1392" cy="2165"/>
            </a:xfrm>
          </p:grpSpPr>
          <p:sp>
            <p:nvSpPr>
              <p:cNvPr id="30763" name="Freeform 11"/>
              <p:cNvSpPr>
                <a:spLocks/>
              </p:cNvSpPr>
              <p:nvPr/>
            </p:nvSpPr>
            <p:spPr bwMode="auto">
              <a:xfrm>
                <a:off x="1935" y="2763"/>
                <a:ext cx="776" cy="1231"/>
              </a:xfrm>
              <a:custGeom>
                <a:avLst/>
                <a:gdLst>
                  <a:gd name="T0" fmla="*/ 1 w 1552"/>
                  <a:gd name="T1" fmla="*/ 1 h 2462"/>
                  <a:gd name="T2" fmla="*/ 1 w 1552"/>
                  <a:gd name="T3" fmla="*/ 1 h 2462"/>
                  <a:gd name="T4" fmla="*/ 1 w 1552"/>
                  <a:gd name="T5" fmla="*/ 1 h 2462"/>
                  <a:gd name="T6" fmla="*/ 1 w 1552"/>
                  <a:gd name="T7" fmla="*/ 1 h 2462"/>
                  <a:gd name="T8" fmla="*/ 1 w 1552"/>
                  <a:gd name="T9" fmla="*/ 1 h 2462"/>
                  <a:gd name="T10" fmla="*/ 1 w 1552"/>
                  <a:gd name="T11" fmla="*/ 1 h 2462"/>
                  <a:gd name="T12" fmla="*/ 1 w 1552"/>
                  <a:gd name="T13" fmla="*/ 0 h 2462"/>
                  <a:gd name="T14" fmla="*/ 1 w 1552"/>
                  <a:gd name="T15" fmla="*/ 1 h 2462"/>
                  <a:gd name="T16" fmla="*/ 1 w 1552"/>
                  <a:gd name="T17" fmla="*/ 1 h 2462"/>
                  <a:gd name="T18" fmla="*/ 1 w 1552"/>
                  <a:gd name="T19" fmla="*/ 1 h 2462"/>
                  <a:gd name="T20" fmla="*/ 1 w 1552"/>
                  <a:gd name="T21" fmla="*/ 1 h 2462"/>
                  <a:gd name="T22" fmla="*/ 1 w 1552"/>
                  <a:gd name="T23" fmla="*/ 1 h 2462"/>
                  <a:gd name="T24" fmla="*/ 1 w 1552"/>
                  <a:gd name="T25" fmla="*/ 1 h 2462"/>
                  <a:gd name="T26" fmla="*/ 1 w 1552"/>
                  <a:gd name="T27" fmla="*/ 1 h 2462"/>
                  <a:gd name="T28" fmla="*/ 1 w 1552"/>
                  <a:gd name="T29" fmla="*/ 1 h 2462"/>
                  <a:gd name="T30" fmla="*/ 1 w 1552"/>
                  <a:gd name="T31" fmla="*/ 1 h 2462"/>
                  <a:gd name="T32" fmla="*/ 1 w 1552"/>
                  <a:gd name="T33" fmla="*/ 1 h 2462"/>
                  <a:gd name="T34" fmla="*/ 1 w 1552"/>
                  <a:gd name="T35" fmla="*/ 1 h 2462"/>
                  <a:gd name="T36" fmla="*/ 0 w 1552"/>
                  <a:gd name="T37" fmla="*/ 1 h 2462"/>
                  <a:gd name="T38" fmla="*/ 0 w 1552"/>
                  <a:gd name="T39" fmla="*/ 1 h 2462"/>
                  <a:gd name="T40" fmla="*/ 1 w 1552"/>
                  <a:gd name="T41" fmla="*/ 1 h 2462"/>
                  <a:gd name="T42" fmla="*/ 1 w 1552"/>
                  <a:gd name="T43" fmla="*/ 1 h 2462"/>
                  <a:gd name="T44" fmla="*/ 1 w 1552"/>
                  <a:gd name="T45" fmla="*/ 1 h 2462"/>
                  <a:gd name="T46" fmla="*/ 1 w 1552"/>
                  <a:gd name="T47" fmla="*/ 1 h 2462"/>
                  <a:gd name="T48" fmla="*/ 1 w 1552"/>
                  <a:gd name="T49" fmla="*/ 1 h 2462"/>
                  <a:gd name="T50" fmla="*/ 1 w 1552"/>
                  <a:gd name="T51" fmla="*/ 1 h 2462"/>
                  <a:gd name="T52" fmla="*/ 1 w 1552"/>
                  <a:gd name="T53" fmla="*/ 1 h 2462"/>
                  <a:gd name="T54" fmla="*/ 1 w 1552"/>
                  <a:gd name="T55" fmla="*/ 1 h 2462"/>
                  <a:gd name="T56" fmla="*/ 1 w 1552"/>
                  <a:gd name="T57" fmla="*/ 1 h 2462"/>
                  <a:gd name="T58" fmla="*/ 1 w 1552"/>
                  <a:gd name="T59" fmla="*/ 1 h 2462"/>
                  <a:gd name="T60" fmla="*/ 1 w 1552"/>
                  <a:gd name="T61" fmla="*/ 1 h 2462"/>
                  <a:gd name="T62" fmla="*/ 1 w 1552"/>
                  <a:gd name="T63" fmla="*/ 1 h 2462"/>
                  <a:gd name="T64" fmla="*/ 1 w 1552"/>
                  <a:gd name="T65" fmla="*/ 1 h 2462"/>
                  <a:gd name="T66" fmla="*/ 1 w 1552"/>
                  <a:gd name="T67" fmla="*/ 1 h 2462"/>
                  <a:gd name="T68" fmla="*/ 1 w 1552"/>
                  <a:gd name="T69" fmla="*/ 1 h 2462"/>
                  <a:gd name="T70" fmla="*/ 1 w 1552"/>
                  <a:gd name="T71" fmla="*/ 1 h 2462"/>
                  <a:gd name="T72" fmla="*/ 1 w 1552"/>
                  <a:gd name="T73" fmla="*/ 1 h 2462"/>
                  <a:gd name="T74" fmla="*/ 1 w 1552"/>
                  <a:gd name="T75" fmla="*/ 1 h 2462"/>
                  <a:gd name="T76" fmla="*/ 1 w 1552"/>
                  <a:gd name="T77" fmla="*/ 1 h 2462"/>
                  <a:gd name="T78" fmla="*/ 1 w 1552"/>
                  <a:gd name="T79" fmla="*/ 1 h 2462"/>
                  <a:gd name="T80" fmla="*/ 1 w 1552"/>
                  <a:gd name="T81" fmla="*/ 1 h 2462"/>
                  <a:gd name="T82" fmla="*/ 1 w 1552"/>
                  <a:gd name="T83" fmla="*/ 1 h 2462"/>
                  <a:gd name="T84" fmla="*/ 1 w 1552"/>
                  <a:gd name="T85" fmla="*/ 1 h 2462"/>
                  <a:gd name="T86" fmla="*/ 1 w 1552"/>
                  <a:gd name="T87" fmla="*/ 1 h 2462"/>
                  <a:gd name="T88" fmla="*/ 1 w 1552"/>
                  <a:gd name="T89" fmla="*/ 1 h 2462"/>
                  <a:gd name="T90" fmla="*/ 1 w 1552"/>
                  <a:gd name="T91" fmla="*/ 1 h 2462"/>
                  <a:gd name="T92" fmla="*/ 1 w 1552"/>
                  <a:gd name="T93" fmla="*/ 1 h 2462"/>
                  <a:gd name="T94" fmla="*/ 1 w 1552"/>
                  <a:gd name="T95" fmla="*/ 1 h 2462"/>
                  <a:gd name="T96" fmla="*/ 1 w 1552"/>
                  <a:gd name="T97" fmla="*/ 1 h 2462"/>
                  <a:gd name="T98" fmla="*/ 1 w 1552"/>
                  <a:gd name="T99" fmla="*/ 1 h 2462"/>
                  <a:gd name="T100" fmla="*/ 1 w 1552"/>
                  <a:gd name="T101" fmla="*/ 1 h 2462"/>
                  <a:gd name="T102" fmla="*/ 1 w 1552"/>
                  <a:gd name="T103" fmla="*/ 1 h 2462"/>
                  <a:gd name="T104" fmla="*/ 1 w 1552"/>
                  <a:gd name="T105" fmla="*/ 1 h 2462"/>
                  <a:gd name="T106" fmla="*/ 1 w 1552"/>
                  <a:gd name="T107" fmla="*/ 1 h 2462"/>
                  <a:gd name="T108" fmla="*/ 1 w 1552"/>
                  <a:gd name="T109" fmla="*/ 1 h 2462"/>
                  <a:gd name="T110" fmla="*/ 1 w 1552"/>
                  <a:gd name="T111" fmla="*/ 1 h 24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2"/>
                  <a:gd name="T169" fmla="*/ 0 h 2462"/>
                  <a:gd name="T170" fmla="*/ 1552 w 1552"/>
                  <a:gd name="T171" fmla="*/ 2462 h 24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2" h="2462">
                    <a:moveTo>
                      <a:pt x="1552" y="1160"/>
                    </a:moveTo>
                    <a:lnTo>
                      <a:pt x="1109" y="911"/>
                    </a:lnTo>
                    <a:lnTo>
                      <a:pt x="622" y="48"/>
                    </a:lnTo>
                    <a:lnTo>
                      <a:pt x="602" y="34"/>
                    </a:lnTo>
                    <a:lnTo>
                      <a:pt x="566" y="16"/>
                    </a:lnTo>
                    <a:lnTo>
                      <a:pt x="528" y="8"/>
                    </a:lnTo>
                    <a:lnTo>
                      <a:pt x="477" y="0"/>
                    </a:lnTo>
                    <a:lnTo>
                      <a:pt x="429" y="8"/>
                    </a:lnTo>
                    <a:lnTo>
                      <a:pt x="385" y="24"/>
                    </a:lnTo>
                    <a:lnTo>
                      <a:pt x="333" y="48"/>
                    </a:lnTo>
                    <a:lnTo>
                      <a:pt x="265" y="84"/>
                    </a:lnTo>
                    <a:lnTo>
                      <a:pt x="209" y="120"/>
                    </a:lnTo>
                    <a:lnTo>
                      <a:pt x="161" y="154"/>
                    </a:lnTo>
                    <a:lnTo>
                      <a:pt x="126" y="188"/>
                    </a:lnTo>
                    <a:lnTo>
                      <a:pt x="92" y="229"/>
                    </a:lnTo>
                    <a:lnTo>
                      <a:pt x="50" y="289"/>
                    </a:lnTo>
                    <a:lnTo>
                      <a:pt x="28" y="335"/>
                    </a:lnTo>
                    <a:lnTo>
                      <a:pt x="6" y="397"/>
                    </a:lnTo>
                    <a:lnTo>
                      <a:pt x="0" y="469"/>
                    </a:lnTo>
                    <a:lnTo>
                      <a:pt x="0" y="572"/>
                    </a:lnTo>
                    <a:lnTo>
                      <a:pt x="14" y="696"/>
                    </a:lnTo>
                    <a:lnTo>
                      <a:pt x="38" y="810"/>
                    </a:lnTo>
                    <a:lnTo>
                      <a:pt x="78" y="947"/>
                    </a:lnTo>
                    <a:lnTo>
                      <a:pt x="122" y="1063"/>
                    </a:lnTo>
                    <a:lnTo>
                      <a:pt x="157" y="1141"/>
                    </a:lnTo>
                    <a:lnTo>
                      <a:pt x="211" y="1222"/>
                    </a:lnTo>
                    <a:lnTo>
                      <a:pt x="253" y="1278"/>
                    </a:lnTo>
                    <a:lnTo>
                      <a:pt x="299" y="1342"/>
                    </a:lnTo>
                    <a:lnTo>
                      <a:pt x="351" y="1408"/>
                    </a:lnTo>
                    <a:lnTo>
                      <a:pt x="401" y="1446"/>
                    </a:lnTo>
                    <a:lnTo>
                      <a:pt x="1366" y="1374"/>
                    </a:lnTo>
                    <a:lnTo>
                      <a:pt x="1406" y="1462"/>
                    </a:lnTo>
                    <a:lnTo>
                      <a:pt x="1406" y="2111"/>
                    </a:lnTo>
                    <a:lnTo>
                      <a:pt x="1400" y="2173"/>
                    </a:lnTo>
                    <a:lnTo>
                      <a:pt x="1390" y="2211"/>
                    </a:lnTo>
                    <a:lnTo>
                      <a:pt x="1372" y="2253"/>
                    </a:lnTo>
                    <a:lnTo>
                      <a:pt x="1346" y="2283"/>
                    </a:lnTo>
                    <a:lnTo>
                      <a:pt x="1316" y="2311"/>
                    </a:lnTo>
                    <a:lnTo>
                      <a:pt x="1282" y="2331"/>
                    </a:lnTo>
                    <a:lnTo>
                      <a:pt x="1250" y="2339"/>
                    </a:lnTo>
                    <a:lnTo>
                      <a:pt x="1211" y="2345"/>
                    </a:lnTo>
                    <a:lnTo>
                      <a:pt x="163" y="2343"/>
                    </a:lnTo>
                    <a:lnTo>
                      <a:pt x="161" y="2462"/>
                    </a:lnTo>
                    <a:lnTo>
                      <a:pt x="1240" y="2458"/>
                    </a:lnTo>
                    <a:lnTo>
                      <a:pt x="1296" y="2456"/>
                    </a:lnTo>
                    <a:lnTo>
                      <a:pt x="1334" y="2450"/>
                    </a:lnTo>
                    <a:lnTo>
                      <a:pt x="1374" y="2440"/>
                    </a:lnTo>
                    <a:lnTo>
                      <a:pt x="1408" y="2424"/>
                    </a:lnTo>
                    <a:lnTo>
                      <a:pt x="1442" y="2397"/>
                    </a:lnTo>
                    <a:lnTo>
                      <a:pt x="1478" y="2351"/>
                    </a:lnTo>
                    <a:lnTo>
                      <a:pt x="1502" y="2311"/>
                    </a:lnTo>
                    <a:lnTo>
                      <a:pt x="1522" y="2267"/>
                    </a:lnTo>
                    <a:lnTo>
                      <a:pt x="1536" y="2217"/>
                    </a:lnTo>
                    <a:lnTo>
                      <a:pt x="1546" y="2161"/>
                    </a:lnTo>
                    <a:lnTo>
                      <a:pt x="1550" y="2097"/>
                    </a:lnTo>
                    <a:lnTo>
                      <a:pt x="1552" y="1160"/>
                    </a:lnTo>
                    <a:close/>
                  </a:path>
                </a:pathLst>
              </a:custGeom>
              <a:solidFill>
                <a:srgbClr val="000080"/>
              </a:solidFill>
              <a:ln w="12700">
                <a:solidFill>
                  <a:srgbClr val="000000"/>
                </a:solidFill>
                <a:prstDash val="solid"/>
                <a:round/>
                <a:headEnd/>
                <a:tailEnd/>
              </a:ln>
            </p:spPr>
            <p:txBody>
              <a:bodyPr/>
              <a:lstStyle/>
              <a:p>
                <a:endParaRPr lang="en-CA"/>
              </a:p>
            </p:txBody>
          </p:sp>
          <p:grpSp>
            <p:nvGrpSpPr>
              <p:cNvPr id="30764" name="Group 12"/>
              <p:cNvGrpSpPr>
                <a:grpSpLocks/>
              </p:cNvGrpSpPr>
              <p:nvPr/>
            </p:nvGrpSpPr>
            <p:grpSpPr bwMode="auto">
              <a:xfrm>
                <a:off x="2104" y="1856"/>
                <a:ext cx="1223" cy="2165"/>
                <a:chOff x="2104" y="1856"/>
                <a:chExt cx="1223" cy="2165"/>
              </a:xfrm>
            </p:grpSpPr>
            <p:sp>
              <p:nvSpPr>
                <p:cNvPr id="30765" name="Freeform 13"/>
                <p:cNvSpPr>
                  <a:spLocks/>
                </p:cNvSpPr>
                <p:nvPr/>
              </p:nvSpPr>
              <p:spPr bwMode="auto">
                <a:xfrm>
                  <a:off x="2104" y="1856"/>
                  <a:ext cx="1223" cy="2165"/>
                </a:xfrm>
                <a:custGeom>
                  <a:avLst/>
                  <a:gdLst>
                    <a:gd name="T0" fmla="*/ 1 w 2445"/>
                    <a:gd name="T1" fmla="*/ 1 h 4330"/>
                    <a:gd name="T2" fmla="*/ 1 w 2445"/>
                    <a:gd name="T3" fmla="*/ 1 h 4330"/>
                    <a:gd name="T4" fmla="*/ 1 w 2445"/>
                    <a:gd name="T5" fmla="*/ 1 h 4330"/>
                    <a:gd name="T6" fmla="*/ 1 w 2445"/>
                    <a:gd name="T7" fmla="*/ 1 h 4330"/>
                    <a:gd name="T8" fmla="*/ 1 w 2445"/>
                    <a:gd name="T9" fmla="*/ 1 h 4330"/>
                    <a:gd name="T10" fmla="*/ 1 w 2445"/>
                    <a:gd name="T11" fmla="*/ 1 h 4330"/>
                    <a:gd name="T12" fmla="*/ 1 w 2445"/>
                    <a:gd name="T13" fmla="*/ 1 h 4330"/>
                    <a:gd name="T14" fmla="*/ 1 w 2445"/>
                    <a:gd name="T15" fmla="*/ 1 h 4330"/>
                    <a:gd name="T16" fmla="*/ 1 w 2445"/>
                    <a:gd name="T17" fmla="*/ 1 h 4330"/>
                    <a:gd name="T18" fmla="*/ 1 w 2445"/>
                    <a:gd name="T19" fmla="*/ 1 h 4330"/>
                    <a:gd name="T20" fmla="*/ 1 w 2445"/>
                    <a:gd name="T21" fmla="*/ 1 h 4330"/>
                    <a:gd name="T22" fmla="*/ 1 w 2445"/>
                    <a:gd name="T23" fmla="*/ 1 h 4330"/>
                    <a:gd name="T24" fmla="*/ 1 w 2445"/>
                    <a:gd name="T25" fmla="*/ 1 h 4330"/>
                    <a:gd name="T26" fmla="*/ 1 w 2445"/>
                    <a:gd name="T27" fmla="*/ 1 h 4330"/>
                    <a:gd name="T28" fmla="*/ 1 w 2445"/>
                    <a:gd name="T29" fmla="*/ 1 h 4330"/>
                    <a:gd name="T30" fmla="*/ 1 w 2445"/>
                    <a:gd name="T31" fmla="*/ 1 h 4330"/>
                    <a:gd name="T32" fmla="*/ 1 w 2445"/>
                    <a:gd name="T33" fmla="*/ 1 h 4330"/>
                    <a:gd name="T34" fmla="*/ 1 w 2445"/>
                    <a:gd name="T35" fmla="*/ 1 h 4330"/>
                    <a:gd name="T36" fmla="*/ 1 w 2445"/>
                    <a:gd name="T37" fmla="*/ 1 h 4330"/>
                    <a:gd name="T38" fmla="*/ 1 w 2445"/>
                    <a:gd name="T39" fmla="*/ 1 h 4330"/>
                    <a:gd name="T40" fmla="*/ 1 w 2445"/>
                    <a:gd name="T41" fmla="*/ 1 h 4330"/>
                    <a:gd name="T42" fmla="*/ 1 w 2445"/>
                    <a:gd name="T43" fmla="*/ 1 h 4330"/>
                    <a:gd name="T44" fmla="*/ 1 w 2445"/>
                    <a:gd name="T45" fmla="*/ 1 h 4330"/>
                    <a:gd name="T46" fmla="*/ 1 w 2445"/>
                    <a:gd name="T47" fmla="*/ 1 h 4330"/>
                    <a:gd name="T48" fmla="*/ 1 w 2445"/>
                    <a:gd name="T49" fmla="*/ 1 h 4330"/>
                    <a:gd name="T50" fmla="*/ 1 w 2445"/>
                    <a:gd name="T51" fmla="*/ 1 h 4330"/>
                    <a:gd name="T52" fmla="*/ 1 w 2445"/>
                    <a:gd name="T53" fmla="*/ 1 h 4330"/>
                    <a:gd name="T54" fmla="*/ 1 w 2445"/>
                    <a:gd name="T55" fmla="*/ 1 h 4330"/>
                    <a:gd name="T56" fmla="*/ 1 w 2445"/>
                    <a:gd name="T57" fmla="*/ 1 h 4330"/>
                    <a:gd name="T58" fmla="*/ 1 w 2445"/>
                    <a:gd name="T59" fmla="*/ 1 h 4330"/>
                    <a:gd name="T60" fmla="*/ 1 w 2445"/>
                    <a:gd name="T61" fmla="*/ 1 h 4330"/>
                    <a:gd name="T62" fmla="*/ 1 w 2445"/>
                    <a:gd name="T63" fmla="*/ 1 h 4330"/>
                    <a:gd name="T64" fmla="*/ 1 w 2445"/>
                    <a:gd name="T65" fmla="*/ 1 h 4330"/>
                    <a:gd name="T66" fmla="*/ 1 w 2445"/>
                    <a:gd name="T67" fmla="*/ 1 h 4330"/>
                    <a:gd name="T68" fmla="*/ 1 w 2445"/>
                    <a:gd name="T69" fmla="*/ 1 h 4330"/>
                    <a:gd name="T70" fmla="*/ 1 w 2445"/>
                    <a:gd name="T71" fmla="*/ 1 h 4330"/>
                    <a:gd name="T72" fmla="*/ 1 w 2445"/>
                    <a:gd name="T73" fmla="*/ 1 h 4330"/>
                    <a:gd name="T74" fmla="*/ 1 w 2445"/>
                    <a:gd name="T75" fmla="*/ 1 h 4330"/>
                    <a:gd name="T76" fmla="*/ 1 w 2445"/>
                    <a:gd name="T77" fmla="*/ 1 h 4330"/>
                    <a:gd name="T78" fmla="*/ 1 w 2445"/>
                    <a:gd name="T79" fmla="*/ 1 h 4330"/>
                    <a:gd name="T80" fmla="*/ 1 w 2445"/>
                    <a:gd name="T81" fmla="*/ 1 h 4330"/>
                    <a:gd name="T82" fmla="*/ 1 w 2445"/>
                    <a:gd name="T83" fmla="*/ 1 h 4330"/>
                    <a:gd name="T84" fmla="*/ 1 w 2445"/>
                    <a:gd name="T85" fmla="*/ 1 h 4330"/>
                    <a:gd name="T86" fmla="*/ 1 w 2445"/>
                    <a:gd name="T87" fmla="*/ 1 h 4330"/>
                    <a:gd name="T88" fmla="*/ 1 w 2445"/>
                    <a:gd name="T89" fmla="*/ 1 h 4330"/>
                    <a:gd name="T90" fmla="*/ 1 w 2445"/>
                    <a:gd name="T91" fmla="*/ 1 h 4330"/>
                    <a:gd name="T92" fmla="*/ 1 w 2445"/>
                    <a:gd name="T93" fmla="*/ 1 h 4330"/>
                    <a:gd name="T94" fmla="*/ 1 w 2445"/>
                    <a:gd name="T95" fmla="*/ 1 h 4330"/>
                    <a:gd name="T96" fmla="*/ 1 w 2445"/>
                    <a:gd name="T97" fmla="*/ 1 h 4330"/>
                    <a:gd name="T98" fmla="*/ 1 w 2445"/>
                    <a:gd name="T99" fmla="*/ 1 h 4330"/>
                    <a:gd name="T100" fmla="*/ 1 w 2445"/>
                    <a:gd name="T101" fmla="*/ 1 h 4330"/>
                    <a:gd name="T102" fmla="*/ 1 w 2445"/>
                    <a:gd name="T103" fmla="*/ 1 h 4330"/>
                    <a:gd name="T104" fmla="*/ 1 w 2445"/>
                    <a:gd name="T105" fmla="*/ 1 h 4330"/>
                    <a:gd name="T106" fmla="*/ 1 w 2445"/>
                    <a:gd name="T107" fmla="*/ 1 h 4330"/>
                    <a:gd name="T108" fmla="*/ 1 w 2445"/>
                    <a:gd name="T109" fmla="*/ 1 h 4330"/>
                    <a:gd name="T110" fmla="*/ 1 w 2445"/>
                    <a:gd name="T111" fmla="*/ 1 h 43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45"/>
                    <a:gd name="T169" fmla="*/ 0 h 4330"/>
                    <a:gd name="T170" fmla="*/ 2445 w 2445"/>
                    <a:gd name="T171" fmla="*/ 4330 h 43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45" h="4330">
                      <a:moveTo>
                        <a:pt x="497" y="638"/>
                      </a:moveTo>
                      <a:lnTo>
                        <a:pt x="373" y="562"/>
                      </a:lnTo>
                      <a:lnTo>
                        <a:pt x="229" y="536"/>
                      </a:lnTo>
                      <a:lnTo>
                        <a:pt x="389" y="542"/>
                      </a:lnTo>
                      <a:lnTo>
                        <a:pt x="509" y="604"/>
                      </a:lnTo>
                      <a:lnTo>
                        <a:pt x="433" y="502"/>
                      </a:lnTo>
                      <a:lnTo>
                        <a:pt x="524" y="548"/>
                      </a:lnTo>
                      <a:lnTo>
                        <a:pt x="568" y="540"/>
                      </a:lnTo>
                      <a:lnTo>
                        <a:pt x="427" y="447"/>
                      </a:lnTo>
                      <a:lnTo>
                        <a:pt x="353" y="333"/>
                      </a:lnTo>
                      <a:lnTo>
                        <a:pt x="463" y="435"/>
                      </a:lnTo>
                      <a:lnTo>
                        <a:pt x="644" y="526"/>
                      </a:lnTo>
                      <a:lnTo>
                        <a:pt x="622" y="441"/>
                      </a:lnTo>
                      <a:lnTo>
                        <a:pt x="519" y="301"/>
                      </a:lnTo>
                      <a:lnTo>
                        <a:pt x="636" y="399"/>
                      </a:lnTo>
                      <a:lnTo>
                        <a:pt x="495" y="185"/>
                      </a:lnTo>
                      <a:lnTo>
                        <a:pt x="429" y="28"/>
                      </a:lnTo>
                      <a:lnTo>
                        <a:pt x="564" y="183"/>
                      </a:lnTo>
                      <a:lnTo>
                        <a:pt x="734" y="435"/>
                      </a:lnTo>
                      <a:lnTo>
                        <a:pt x="610" y="179"/>
                      </a:lnTo>
                      <a:lnTo>
                        <a:pt x="754" y="353"/>
                      </a:lnTo>
                      <a:lnTo>
                        <a:pt x="784" y="359"/>
                      </a:lnTo>
                      <a:lnTo>
                        <a:pt x="682" y="106"/>
                      </a:lnTo>
                      <a:lnTo>
                        <a:pt x="740" y="175"/>
                      </a:lnTo>
                      <a:lnTo>
                        <a:pt x="826" y="319"/>
                      </a:lnTo>
                      <a:lnTo>
                        <a:pt x="760" y="120"/>
                      </a:lnTo>
                      <a:lnTo>
                        <a:pt x="804" y="173"/>
                      </a:lnTo>
                      <a:lnTo>
                        <a:pt x="798" y="0"/>
                      </a:lnTo>
                      <a:lnTo>
                        <a:pt x="864" y="233"/>
                      </a:lnTo>
                      <a:lnTo>
                        <a:pt x="876" y="183"/>
                      </a:lnTo>
                      <a:lnTo>
                        <a:pt x="919" y="267"/>
                      </a:lnTo>
                      <a:lnTo>
                        <a:pt x="874" y="14"/>
                      </a:lnTo>
                      <a:lnTo>
                        <a:pt x="979" y="289"/>
                      </a:lnTo>
                      <a:lnTo>
                        <a:pt x="1033" y="299"/>
                      </a:lnTo>
                      <a:lnTo>
                        <a:pt x="993" y="58"/>
                      </a:lnTo>
                      <a:lnTo>
                        <a:pt x="1059" y="187"/>
                      </a:lnTo>
                      <a:lnTo>
                        <a:pt x="1107" y="289"/>
                      </a:lnTo>
                      <a:lnTo>
                        <a:pt x="1101" y="205"/>
                      </a:lnTo>
                      <a:lnTo>
                        <a:pt x="1143" y="281"/>
                      </a:lnTo>
                      <a:lnTo>
                        <a:pt x="1133" y="72"/>
                      </a:lnTo>
                      <a:lnTo>
                        <a:pt x="1207" y="355"/>
                      </a:lnTo>
                      <a:lnTo>
                        <a:pt x="1250" y="88"/>
                      </a:lnTo>
                      <a:lnTo>
                        <a:pt x="1258" y="263"/>
                      </a:lnTo>
                      <a:lnTo>
                        <a:pt x="1286" y="355"/>
                      </a:lnTo>
                      <a:lnTo>
                        <a:pt x="1320" y="257"/>
                      </a:lnTo>
                      <a:lnTo>
                        <a:pt x="1364" y="122"/>
                      </a:lnTo>
                      <a:lnTo>
                        <a:pt x="1348" y="273"/>
                      </a:lnTo>
                      <a:lnTo>
                        <a:pt x="1356" y="367"/>
                      </a:lnTo>
                      <a:lnTo>
                        <a:pt x="1404" y="142"/>
                      </a:lnTo>
                      <a:lnTo>
                        <a:pt x="1412" y="311"/>
                      </a:lnTo>
                      <a:lnTo>
                        <a:pt x="1478" y="126"/>
                      </a:lnTo>
                      <a:lnTo>
                        <a:pt x="1566" y="54"/>
                      </a:lnTo>
                      <a:lnTo>
                        <a:pt x="1498" y="161"/>
                      </a:lnTo>
                      <a:lnTo>
                        <a:pt x="1446" y="345"/>
                      </a:lnTo>
                      <a:lnTo>
                        <a:pt x="1446" y="457"/>
                      </a:lnTo>
                      <a:lnTo>
                        <a:pt x="1482" y="482"/>
                      </a:lnTo>
                      <a:lnTo>
                        <a:pt x="1530" y="520"/>
                      </a:lnTo>
                      <a:lnTo>
                        <a:pt x="1578" y="566"/>
                      </a:lnTo>
                      <a:lnTo>
                        <a:pt x="1639" y="632"/>
                      </a:lnTo>
                      <a:lnTo>
                        <a:pt x="1699" y="702"/>
                      </a:lnTo>
                      <a:lnTo>
                        <a:pt x="1775" y="789"/>
                      </a:lnTo>
                      <a:lnTo>
                        <a:pt x="1851" y="889"/>
                      </a:lnTo>
                      <a:lnTo>
                        <a:pt x="1913" y="963"/>
                      </a:lnTo>
                      <a:lnTo>
                        <a:pt x="1958" y="1031"/>
                      </a:lnTo>
                      <a:lnTo>
                        <a:pt x="1974" y="1063"/>
                      </a:lnTo>
                      <a:lnTo>
                        <a:pt x="1980" y="1098"/>
                      </a:lnTo>
                      <a:lnTo>
                        <a:pt x="1972" y="1128"/>
                      </a:lnTo>
                      <a:lnTo>
                        <a:pt x="1958" y="1148"/>
                      </a:lnTo>
                      <a:lnTo>
                        <a:pt x="1937" y="1160"/>
                      </a:lnTo>
                      <a:lnTo>
                        <a:pt x="1903" y="1174"/>
                      </a:lnTo>
                      <a:lnTo>
                        <a:pt x="1829" y="1180"/>
                      </a:lnTo>
                      <a:lnTo>
                        <a:pt x="1791" y="1192"/>
                      </a:lnTo>
                      <a:lnTo>
                        <a:pt x="1791" y="1340"/>
                      </a:lnTo>
                      <a:lnTo>
                        <a:pt x="1813" y="1587"/>
                      </a:lnTo>
                      <a:lnTo>
                        <a:pt x="1805" y="1649"/>
                      </a:lnTo>
                      <a:lnTo>
                        <a:pt x="1799" y="1679"/>
                      </a:lnTo>
                      <a:lnTo>
                        <a:pt x="1781" y="1705"/>
                      </a:lnTo>
                      <a:lnTo>
                        <a:pt x="1757" y="1722"/>
                      </a:lnTo>
                      <a:lnTo>
                        <a:pt x="1725" y="1736"/>
                      </a:lnTo>
                      <a:lnTo>
                        <a:pt x="1689" y="1746"/>
                      </a:lnTo>
                      <a:lnTo>
                        <a:pt x="1639" y="1748"/>
                      </a:lnTo>
                      <a:lnTo>
                        <a:pt x="1566" y="1734"/>
                      </a:lnTo>
                      <a:lnTo>
                        <a:pt x="1494" y="1713"/>
                      </a:lnTo>
                      <a:lnTo>
                        <a:pt x="1438" y="1687"/>
                      </a:lnTo>
                      <a:lnTo>
                        <a:pt x="1480" y="1938"/>
                      </a:lnTo>
                      <a:lnTo>
                        <a:pt x="1526" y="2179"/>
                      </a:lnTo>
                      <a:lnTo>
                        <a:pt x="1560" y="2384"/>
                      </a:lnTo>
                      <a:lnTo>
                        <a:pt x="1554" y="2428"/>
                      </a:lnTo>
                      <a:lnTo>
                        <a:pt x="1544" y="2456"/>
                      </a:lnTo>
                      <a:lnTo>
                        <a:pt x="1528" y="2486"/>
                      </a:lnTo>
                      <a:lnTo>
                        <a:pt x="1508" y="2506"/>
                      </a:lnTo>
                      <a:lnTo>
                        <a:pt x="1486" y="2518"/>
                      </a:lnTo>
                      <a:lnTo>
                        <a:pt x="1414" y="2536"/>
                      </a:lnTo>
                      <a:lnTo>
                        <a:pt x="1334" y="2546"/>
                      </a:lnTo>
                      <a:lnTo>
                        <a:pt x="1302" y="2540"/>
                      </a:lnTo>
                      <a:lnTo>
                        <a:pt x="1258" y="2524"/>
                      </a:lnTo>
                      <a:lnTo>
                        <a:pt x="1290" y="2691"/>
                      </a:lnTo>
                      <a:lnTo>
                        <a:pt x="1486" y="2835"/>
                      </a:lnTo>
                      <a:lnTo>
                        <a:pt x="1550" y="2887"/>
                      </a:lnTo>
                      <a:lnTo>
                        <a:pt x="1550" y="3002"/>
                      </a:lnTo>
                      <a:lnTo>
                        <a:pt x="1588" y="3276"/>
                      </a:lnTo>
                      <a:lnTo>
                        <a:pt x="1617" y="3469"/>
                      </a:lnTo>
                      <a:lnTo>
                        <a:pt x="1655" y="3706"/>
                      </a:lnTo>
                      <a:lnTo>
                        <a:pt x="1679" y="3782"/>
                      </a:lnTo>
                      <a:lnTo>
                        <a:pt x="1717" y="3868"/>
                      </a:lnTo>
                      <a:lnTo>
                        <a:pt x="1743" y="3892"/>
                      </a:lnTo>
                      <a:lnTo>
                        <a:pt x="1781" y="3923"/>
                      </a:lnTo>
                      <a:lnTo>
                        <a:pt x="1823" y="3953"/>
                      </a:lnTo>
                      <a:lnTo>
                        <a:pt x="1919" y="3991"/>
                      </a:lnTo>
                      <a:lnTo>
                        <a:pt x="2062" y="4037"/>
                      </a:lnTo>
                      <a:lnTo>
                        <a:pt x="2226" y="4097"/>
                      </a:lnTo>
                      <a:lnTo>
                        <a:pt x="2379" y="4165"/>
                      </a:lnTo>
                      <a:lnTo>
                        <a:pt x="2403" y="4187"/>
                      </a:lnTo>
                      <a:lnTo>
                        <a:pt x="2421" y="4211"/>
                      </a:lnTo>
                      <a:lnTo>
                        <a:pt x="2437" y="4240"/>
                      </a:lnTo>
                      <a:lnTo>
                        <a:pt x="2445" y="4270"/>
                      </a:lnTo>
                      <a:lnTo>
                        <a:pt x="2445" y="4296"/>
                      </a:lnTo>
                      <a:lnTo>
                        <a:pt x="2339" y="4318"/>
                      </a:lnTo>
                      <a:lnTo>
                        <a:pt x="2146" y="4330"/>
                      </a:lnTo>
                      <a:lnTo>
                        <a:pt x="1996" y="4310"/>
                      </a:lnTo>
                      <a:lnTo>
                        <a:pt x="1849" y="4284"/>
                      </a:lnTo>
                      <a:lnTo>
                        <a:pt x="1775" y="4296"/>
                      </a:lnTo>
                      <a:lnTo>
                        <a:pt x="1645" y="4310"/>
                      </a:lnTo>
                      <a:lnTo>
                        <a:pt x="1526" y="4318"/>
                      </a:lnTo>
                      <a:lnTo>
                        <a:pt x="1438" y="4316"/>
                      </a:lnTo>
                      <a:lnTo>
                        <a:pt x="1312" y="4306"/>
                      </a:lnTo>
                      <a:lnTo>
                        <a:pt x="1185" y="4306"/>
                      </a:lnTo>
                      <a:lnTo>
                        <a:pt x="1167" y="4296"/>
                      </a:lnTo>
                      <a:lnTo>
                        <a:pt x="1155" y="4276"/>
                      </a:lnTo>
                      <a:lnTo>
                        <a:pt x="1159" y="4077"/>
                      </a:lnTo>
                      <a:lnTo>
                        <a:pt x="1173" y="3710"/>
                      </a:lnTo>
                      <a:lnTo>
                        <a:pt x="1163" y="3455"/>
                      </a:lnTo>
                      <a:lnTo>
                        <a:pt x="1151" y="3224"/>
                      </a:lnTo>
                      <a:lnTo>
                        <a:pt x="1143" y="3160"/>
                      </a:lnTo>
                      <a:lnTo>
                        <a:pt x="1131" y="3108"/>
                      </a:lnTo>
                      <a:lnTo>
                        <a:pt x="1115" y="3076"/>
                      </a:lnTo>
                      <a:lnTo>
                        <a:pt x="1095" y="3062"/>
                      </a:lnTo>
                      <a:lnTo>
                        <a:pt x="816" y="3044"/>
                      </a:lnTo>
                      <a:lnTo>
                        <a:pt x="704" y="3052"/>
                      </a:lnTo>
                      <a:lnTo>
                        <a:pt x="602" y="3064"/>
                      </a:lnTo>
                      <a:lnTo>
                        <a:pt x="453" y="3054"/>
                      </a:lnTo>
                      <a:lnTo>
                        <a:pt x="335" y="3046"/>
                      </a:lnTo>
                      <a:lnTo>
                        <a:pt x="243" y="3040"/>
                      </a:lnTo>
                      <a:lnTo>
                        <a:pt x="191" y="3030"/>
                      </a:lnTo>
                      <a:lnTo>
                        <a:pt x="146" y="3012"/>
                      </a:lnTo>
                      <a:lnTo>
                        <a:pt x="118" y="2963"/>
                      </a:lnTo>
                      <a:lnTo>
                        <a:pt x="88" y="2905"/>
                      </a:lnTo>
                      <a:lnTo>
                        <a:pt x="58" y="2831"/>
                      </a:lnTo>
                      <a:lnTo>
                        <a:pt x="38" y="2769"/>
                      </a:lnTo>
                      <a:lnTo>
                        <a:pt x="20" y="2703"/>
                      </a:lnTo>
                      <a:lnTo>
                        <a:pt x="6" y="2624"/>
                      </a:lnTo>
                      <a:lnTo>
                        <a:pt x="0" y="2546"/>
                      </a:lnTo>
                      <a:lnTo>
                        <a:pt x="8" y="2462"/>
                      </a:lnTo>
                      <a:lnTo>
                        <a:pt x="24" y="2384"/>
                      </a:lnTo>
                      <a:lnTo>
                        <a:pt x="50" y="2301"/>
                      </a:lnTo>
                      <a:lnTo>
                        <a:pt x="86" y="2203"/>
                      </a:lnTo>
                      <a:lnTo>
                        <a:pt x="122" y="2125"/>
                      </a:lnTo>
                      <a:lnTo>
                        <a:pt x="177" y="2012"/>
                      </a:lnTo>
                      <a:lnTo>
                        <a:pt x="227" y="1916"/>
                      </a:lnTo>
                      <a:lnTo>
                        <a:pt x="269" y="1834"/>
                      </a:lnTo>
                      <a:lnTo>
                        <a:pt x="307" y="1758"/>
                      </a:lnTo>
                      <a:lnTo>
                        <a:pt x="359" y="1657"/>
                      </a:lnTo>
                      <a:lnTo>
                        <a:pt x="409" y="1551"/>
                      </a:lnTo>
                      <a:lnTo>
                        <a:pt x="453" y="1449"/>
                      </a:lnTo>
                      <a:lnTo>
                        <a:pt x="501" y="1318"/>
                      </a:lnTo>
                      <a:lnTo>
                        <a:pt x="528" y="1224"/>
                      </a:lnTo>
                      <a:lnTo>
                        <a:pt x="542" y="1144"/>
                      </a:lnTo>
                      <a:lnTo>
                        <a:pt x="546" y="1065"/>
                      </a:lnTo>
                      <a:lnTo>
                        <a:pt x="497" y="638"/>
                      </a:lnTo>
                      <a:close/>
                    </a:path>
                  </a:pathLst>
                </a:custGeom>
                <a:solidFill>
                  <a:srgbClr val="DFDFFF"/>
                </a:solidFill>
                <a:ln w="12700">
                  <a:solidFill>
                    <a:srgbClr val="000000"/>
                  </a:solidFill>
                  <a:prstDash val="solid"/>
                  <a:round/>
                  <a:headEnd/>
                  <a:tailEnd/>
                </a:ln>
              </p:spPr>
              <p:txBody>
                <a:bodyPr/>
                <a:lstStyle/>
                <a:p>
                  <a:endParaRPr lang="en-CA"/>
                </a:p>
              </p:txBody>
            </p:sp>
            <p:grpSp>
              <p:nvGrpSpPr>
                <p:cNvPr id="30766" name="Group 14"/>
                <p:cNvGrpSpPr>
                  <a:grpSpLocks/>
                </p:cNvGrpSpPr>
                <p:nvPr/>
              </p:nvGrpSpPr>
              <p:grpSpPr bwMode="auto">
                <a:xfrm>
                  <a:off x="2402" y="2177"/>
                  <a:ext cx="445" cy="943"/>
                  <a:chOff x="2402" y="2177"/>
                  <a:chExt cx="445" cy="943"/>
                </a:xfrm>
              </p:grpSpPr>
              <p:sp>
                <p:nvSpPr>
                  <p:cNvPr id="30767" name="Oval 15"/>
                  <p:cNvSpPr>
                    <a:spLocks noChangeArrowheads="1"/>
                  </p:cNvSpPr>
                  <p:nvPr/>
                </p:nvSpPr>
                <p:spPr bwMode="auto">
                  <a:xfrm>
                    <a:off x="2804" y="2177"/>
                    <a:ext cx="26" cy="159"/>
                  </a:xfrm>
                  <a:prstGeom prst="ellipse">
                    <a:avLst/>
                  </a:prstGeom>
                  <a:solidFill>
                    <a:srgbClr val="DFDFFF"/>
                  </a:solidFill>
                  <a:ln w="12700">
                    <a:solidFill>
                      <a:srgbClr val="000000"/>
                    </a:solidFill>
                    <a:round/>
                    <a:headEnd/>
                    <a:tailEnd/>
                  </a:ln>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grpSp>
                <p:nvGrpSpPr>
                  <p:cNvPr id="30768" name="Group 16"/>
                  <p:cNvGrpSpPr>
                    <a:grpSpLocks/>
                  </p:cNvGrpSpPr>
                  <p:nvPr/>
                </p:nvGrpSpPr>
                <p:grpSpPr bwMode="auto">
                  <a:xfrm>
                    <a:off x="2402" y="2477"/>
                    <a:ext cx="445" cy="643"/>
                    <a:chOff x="2402" y="2477"/>
                    <a:chExt cx="445" cy="643"/>
                  </a:xfrm>
                </p:grpSpPr>
                <p:sp>
                  <p:nvSpPr>
                    <p:cNvPr id="30769" name="Freeform 17"/>
                    <p:cNvSpPr>
                      <a:spLocks/>
                    </p:cNvSpPr>
                    <p:nvPr/>
                  </p:nvSpPr>
                  <p:spPr bwMode="auto">
                    <a:xfrm>
                      <a:off x="2468" y="2477"/>
                      <a:ext cx="379" cy="462"/>
                    </a:xfrm>
                    <a:custGeom>
                      <a:avLst/>
                      <a:gdLst>
                        <a:gd name="T0" fmla="*/ 1 w 758"/>
                        <a:gd name="T1" fmla="*/ 1 h 923"/>
                        <a:gd name="T2" fmla="*/ 1 w 758"/>
                        <a:gd name="T3" fmla="*/ 1 h 923"/>
                        <a:gd name="T4" fmla="*/ 1 w 758"/>
                        <a:gd name="T5" fmla="*/ 1 h 923"/>
                        <a:gd name="T6" fmla="*/ 1 w 758"/>
                        <a:gd name="T7" fmla="*/ 1 h 923"/>
                        <a:gd name="T8" fmla="*/ 1 w 758"/>
                        <a:gd name="T9" fmla="*/ 1 h 923"/>
                        <a:gd name="T10" fmla="*/ 1 w 758"/>
                        <a:gd name="T11" fmla="*/ 1 h 923"/>
                        <a:gd name="T12" fmla="*/ 1 w 758"/>
                        <a:gd name="T13" fmla="*/ 1 h 923"/>
                        <a:gd name="T14" fmla="*/ 1 w 758"/>
                        <a:gd name="T15" fmla="*/ 1 h 923"/>
                        <a:gd name="T16" fmla="*/ 1 w 758"/>
                        <a:gd name="T17" fmla="*/ 1 h 923"/>
                        <a:gd name="T18" fmla="*/ 1 w 758"/>
                        <a:gd name="T19" fmla="*/ 1 h 923"/>
                        <a:gd name="T20" fmla="*/ 1 w 758"/>
                        <a:gd name="T21" fmla="*/ 1 h 923"/>
                        <a:gd name="T22" fmla="*/ 1 w 758"/>
                        <a:gd name="T23" fmla="*/ 1 h 923"/>
                        <a:gd name="T24" fmla="*/ 1 w 758"/>
                        <a:gd name="T25" fmla="*/ 1 h 923"/>
                        <a:gd name="T26" fmla="*/ 1 w 758"/>
                        <a:gd name="T27" fmla="*/ 1 h 923"/>
                        <a:gd name="T28" fmla="*/ 1 w 758"/>
                        <a:gd name="T29" fmla="*/ 1 h 923"/>
                        <a:gd name="T30" fmla="*/ 1 w 758"/>
                        <a:gd name="T31" fmla="*/ 1 h 923"/>
                        <a:gd name="T32" fmla="*/ 1 w 758"/>
                        <a:gd name="T33" fmla="*/ 0 h 923"/>
                        <a:gd name="T34" fmla="*/ 1 w 758"/>
                        <a:gd name="T35" fmla="*/ 1 h 923"/>
                        <a:gd name="T36" fmla="*/ 1 w 758"/>
                        <a:gd name="T37" fmla="*/ 1 h 923"/>
                        <a:gd name="T38" fmla="*/ 1 w 758"/>
                        <a:gd name="T39" fmla="*/ 1 h 923"/>
                        <a:gd name="T40" fmla="*/ 1 w 758"/>
                        <a:gd name="T41" fmla="*/ 1 h 923"/>
                        <a:gd name="T42" fmla="*/ 1 w 758"/>
                        <a:gd name="T43" fmla="*/ 1 h 923"/>
                        <a:gd name="T44" fmla="*/ 1 w 758"/>
                        <a:gd name="T45" fmla="*/ 1 h 923"/>
                        <a:gd name="T46" fmla="*/ 1 w 758"/>
                        <a:gd name="T47" fmla="*/ 1 h 923"/>
                        <a:gd name="T48" fmla="*/ 1 w 758"/>
                        <a:gd name="T49" fmla="*/ 1 h 923"/>
                        <a:gd name="T50" fmla="*/ 1 w 758"/>
                        <a:gd name="T51" fmla="*/ 1 h 923"/>
                        <a:gd name="T52" fmla="*/ 1 w 758"/>
                        <a:gd name="T53" fmla="*/ 1 h 923"/>
                        <a:gd name="T54" fmla="*/ 1 w 758"/>
                        <a:gd name="T55" fmla="*/ 1 h 923"/>
                        <a:gd name="T56" fmla="*/ 1 w 758"/>
                        <a:gd name="T57" fmla="*/ 1 h 923"/>
                        <a:gd name="T58" fmla="*/ 1 w 758"/>
                        <a:gd name="T59" fmla="*/ 1 h 923"/>
                        <a:gd name="T60" fmla="*/ 1 w 758"/>
                        <a:gd name="T61" fmla="*/ 1 h 923"/>
                        <a:gd name="T62" fmla="*/ 1 w 758"/>
                        <a:gd name="T63" fmla="*/ 1 h 923"/>
                        <a:gd name="T64" fmla="*/ 1 w 758"/>
                        <a:gd name="T65" fmla="*/ 1 h 923"/>
                        <a:gd name="T66" fmla="*/ 0 w 758"/>
                        <a:gd name="T67" fmla="*/ 1 h 923"/>
                        <a:gd name="T68" fmla="*/ 1 w 758"/>
                        <a:gd name="T69" fmla="*/ 1 h 923"/>
                        <a:gd name="T70" fmla="*/ 1 w 758"/>
                        <a:gd name="T71" fmla="*/ 1 h 923"/>
                        <a:gd name="T72" fmla="*/ 1 w 758"/>
                        <a:gd name="T73" fmla="*/ 1 h 923"/>
                        <a:gd name="T74" fmla="*/ 1 w 758"/>
                        <a:gd name="T75" fmla="*/ 1 h 923"/>
                        <a:gd name="T76" fmla="*/ 1 w 758"/>
                        <a:gd name="T77" fmla="*/ 1 h 923"/>
                        <a:gd name="T78" fmla="*/ 1 w 758"/>
                        <a:gd name="T79" fmla="*/ 1 h 923"/>
                        <a:gd name="T80" fmla="*/ 1 w 758"/>
                        <a:gd name="T81" fmla="*/ 1 h 923"/>
                        <a:gd name="T82" fmla="*/ 1 w 758"/>
                        <a:gd name="T83" fmla="*/ 1 h 923"/>
                        <a:gd name="T84" fmla="*/ 1 w 758"/>
                        <a:gd name="T85" fmla="*/ 1 h 923"/>
                        <a:gd name="T86" fmla="*/ 1 w 758"/>
                        <a:gd name="T87" fmla="*/ 1 h 923"/>
                        <a:gd name="T88" fmla="*/ 1 w 758"/>
                        <a:gd name="T89" fmla="*/ 1 h 923"/>
                        <a:gd name="T90" fmla="*/ 1 w 758"/>
                        <a:gd name="T91" fmla="*/ 1 h 923"/>
                        <a:gd name="T92" fmla="*/ 1 w 758"/>
                        <a:gd name="T93" fmla="*/ 1 h 923"/>
                        <a:gd name="T94" fmla="*/ 1 w 758"/>
                        <a:gd name="T95" fmla="*/ 1 h 923"/>
                        <a:gd name="T96" fmla="*/ 1 w 758"/>
                        <a:gd name="T97" fmla="*/ 1 h 9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8"/>
                        <a:gd name="T148" fmla="*/ 0 h 923"/>
                        <a:gd name="T149" fmla="*/ 758 w 758"/>
                        <a:gd name="T150" fmla="*/ 923 h 9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8" h="923">
                          <a:moveTo>
                            <a:pt x="706" y="439"/>
                          </a:moveTo>
                          <a:lnTo>
                            <a:pt x="728" y="381"/>
                          </a:lnTo>
                          <a:lnTo>
                            <a:pt x="752" y="301"/>
                          </a:lnTo>
                          <a:lnTo>
                            <a:pt x="758" y="241"/>
                          </a:lnTo>
                          <a:lnTo>
                            <a:pt x="756" y="179"/>
                          </a:lnTo>
                          <a:lnTo>
                            <a:pt x="750" y="120"/>
                          </a:lnTo>
                          <a:lnTo>
                            <a:pt x="742" y="110"/>
                          </a:lnTo>
                          <a:lnTo>
                            <a:pt x="730" y="104"/>
                          </a:lnTo>
                          <a:lnTo>
                            <a:pt x="710" y="108"/>
                          </a:lnTo>
                          <a:lnTo>
                            <a:pt x="678" y="122"/>
                          </a:lnTo>
                          <a:lnTo>
                            <a:pt x="638" y="138"/>
                          </a:lnTo>
                          <a:lnTo>
                            <a:pt x="606" y="142"/>
                          </a:lnTo>
                          <a:lnTo>
                            <a:pt x="572" y="138"/>
                          </a:lnTo>
                          <a:lnTo>
                            <a:pt x="522" y="96"/>
                          </a:lnTo>
                          <a:lnTo>
                            <a:pt x="469" y="52"/>
                          </a:lnTo>
                          <a:lnTo>
                            <a:pt x="425" y="4"/>
                          </a:lnTo>
                          <a:lnTo>
                            <a:pt x="413" y="0"/>
                          </a:lnTo>
                          <a:lnTo>
                            <a:pt x="393" y="4"/>
                          </a:lnTo>
                          <a:lnTo>
                            <a:pt x="355" y="38"/>
                          </a:lnTo>
                          <a:lnTo>
                            <a:pt x="321" y="66"/>
                          </a:lnTo>
                          <a:lnTo>
                            <a:pt x="287" y="84"/>
                          </a:lnTo>
                          <a:lnTo>
                            <a:pt x="251" y="96"/>
                          </a:lnTo>
                          <a:lnTo>
                            <a:pt x="215" y="70"/>
                          </a:lnTo>
                          <a:lnTo>
                            <a:pt x="183" y="62"/>
                          </a:lnTo>
                          <a:lnTo>
                            <a:pt x="153" y="70"/>
                          </a:lnTo>
                          <a:lnTo>
                            <a:pt x="132" y="80"/>
                          </a:lnTo>
                          <a:lnTo>
                            <a:pt x="114" y="94"/>
                          </a:lnTo>
                          <a:lnTo>
                            <a:pt x="94" y="118"/>
                          </a:lnTo>
                          <a:lnTo>
                            <a:pt x="82" y="142"/>
                          </a:lnTo>
                          <a:lnTo>
                            <a:pt x="70" y="179"/>
                          </a:lnTo>
                          <a:lnTo>
                            <a:pt x="42" y="185"/>
                          </a:lnTo>
                          <a:lnTo>
                            <a:pt x="20" y="193"/>
                          </a:lnTo>
                          <a:lnTo>
                            <a:pt x="8" y="201"/>
                          </a:lnTo>
                          <a:lnTo>
                            <a:pt x="0" y="213"/>
                          </a:lnTo>
                          <a:lnTo>
                            <a:pt x="6" y="235"/>
                          </a:lnTo>
                          <a:lnTo>
                            <a:pt x="32" y="315"/>
                          </a:lnTo>
                          <a:lnTo>
                            <a:pt x="66" y="395"/>
                          </a:lnTo>
                          <a:lnTo>
                            <a:pt x="124" y="496"/>
                          </a:lnTo>
                          <a:lnTo>
                            <a:pt x="203" y="586"/>
                          </a:lnTo>
                          <a:lnTo>
                            <a:pt x="263" y="676"/>
                          </a:lnTo>
                          <a:lnTo>
                            <a:pt x="325" y="766"/>
                          </a:lnTo>
                          <a:lnTo>
                            <a:pt x="379" y="825"/>
                          </a:lnTo>
                          <a:lnTo>
                            <a:pt x="457" y="923"/>
                          </a:lnTo>
                          <a:lnTo>
                            <a:pt x="385" y="837"/>
                          </a:lnTo>
                          <a:lnTo>
                            <a:pt x="345" y="805"/>
                          </a:lnTo>
                          <a:lnTo>
                            <a:pt x="301" y="776"/>
                          </a:lnTo>
                          <a:lnTo>
                            <a:pt x="261" y="756"/>
                          </a:lnTo>
                          <a:lnTo>
                            <a:pt x="215" y="742"/>
                          </a:lnTo>
                          <a:lnTo>
                            <a:pt x="167" y="73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0770" name="Freeform 18"/>
                    <p:cNvSpPr>
                      <a:spLocks/>
                    </p:cNvSpPr>
                    <p:nvPr/>
                  </p:nvSpPr>
                  <p:spPr bwMode="auto">
                    <a:xfrm>
                      <a:off x="2402" y="2887"/>
                      <a:ext cx="334" cy="233"/>
                    </a:xfrm>
                    <a:custGeom>
                      <a:avLst/>
                      <a:gdLst>
                        <a:gd name="T0" fmla="*/ 0 w 668"/>
                        <a:gd name="T1" fmla="*/ 0 h 467"/>
                        <a:gd name="T2" fmla="*/ 1 w 668"/>
                        <a:gd name="T3" fmla="*/ 0 h 467"/>
                        <a:gd name="T4" fmla="*/ 1 w 668"/>
                        <a:gd name="T5" fmla="*/ 0 h 467"/>
                        <a:gd name="T6" fmla="*/ 1 w 668"/>
                        <a:gd name="T7" fmla="*/ 0 h 467"/>
                        <a:gd name="T8" fmla="*/ 1 w 668"/>
                        <a:gd name="T9" fmla="*/ 0 h 467"/>
                        <a:gd name="T10" fmla="*/ 1 w 668"/>
                        <a:gd name="T11" fmla="*/ 0 h 467"/>
                        <a:gd name="T12" fmla="*/ 1 w 668"/>
                        <a:gd name="T13" fmla="*/ 0 h 467"/>
                        <a:gd name="T14" fmla="*/ 1 w 668"/>
                        <a:gd name="T15" fmla="*/ 0 h 467"/>
                        <a:gd name="T16" fmla="*/ 1 w 668"/>
                        <a:gd name="T17" fmla="*/ 0 h 467"/>
                        <a:gd name="T18" fmla="*/ 1 w 668"/>
                        <a:gd name="T19" fmla="*/ 0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8"/>
                        <a:gd name="T31" fmla="*/ 0 h 467"/>
                        <a:gd name="T32" fmla="*/ 668 w 668"/>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8" h="467">
                          <a:moveTo>
                            <a:pt x="0" y="0"/>
                          </a:moveTo>
                          <a:lnTo>
                            <a:pt x="20" y="46"/>
                          </a:lnTo>
                          <a:lnTo>
                            <a:pt x="42" y="80"/>
                          </a:lnTo>
                          <a:lnTo>
                            <a:pt x="126" y="128"/>
                          </a:lnTo>
                          <a:lnTo>
                            <a:pt x="244" y="190"/>
                          </a:lnTo>
                          <a:lnTo>
                            <a:pt x="339" y="244"/>
                          </a:lnTo>
                          <a:lnTo>
                            <a:pt x="411" y="291"/>
                          </a:lnTo>
                          <a:lnTo>
                            <a:pt x="503" y="349"/>
                          </a:lnTo>
                          <a:lnTo>
                            <a:pt x="595" y="413"/>
                          </a:lnTo>
                          <a:lnTo>
                            <a:pt x="668" y="4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grpSp>
        </p:grpSp>
        <p:grpSp>
          <p:nvGrpSpPr>
            <p:cNvPr id="30734" name="Group 19"/>
            <p:cNvGrpSpPr>
              <a:grpSpLocks/>
            </p:cNvGrpSpPr>
            <p:nvPr/>
          </p:nvGrpSpPr>
          <p:grpSpPr bwMode="auto">
            <a:xfrm>
              <a:off x="2753" y="2046"/>
              <a:ext cx="1642" cy="1992"/>
              <a:chOff x="2753" y="2046"/>
              <a:chExt cx="1642" cy="1992"/>
            </a:xfrm>
          </p:grpSpPr>
          <p:sp>
            <p:nvSpPr>
              <p:cNvPr id="30735" name="Freeform 20"/>
              <p:cNvSpPr>
                <a:spLocks/>
              </p:cNvSpPr>
              <p:nvPr/>
            </p:nvSpPr>
            <p:spPr bwMode="auto">
              <a:xfrm>
                <a:off x="2753" y="2992"/>
                <a:ext cx="1247" cy="1046"/>
              </a:xfrm>
              <a:custGeom>
                <a:avLst/>
                <a:gdLst>
                  <a:gd name="T0" fmla="*/ 0 w 2495"/>
                  <a:gd name="T1" fmla="*/ 1 h 2091"/>
                  <a:gd name="T2" fmla="*/ 0 w 2495"/>
                  <a:gd name="T3" fmla="*/ 1 h 2091"/>
                  <a:gd name="T4" fmla="*/ 0 w 2495"/>
                  <a:gd name="T5" fmla="*/ 1 h 2091"/>
                  <a:gd name="T6" fmla="*/ 0 w 2495"/>
                  <a:gd name="T7" fmla="*/ 0 h 2091"/>
                  <a:gd name="T8" fmla="*/ 0 w 2495"/>
                  <a:gd name="T9" fmla="*/ 1 h 2091"/>
                  <a:gd name="T10" fmla="*/ 0 w 2495"/>
                  <a:gd name="T11" fmla="*/ 1 h 2091"/>
                  <a:gd name="T12" fmla="*/ 0 w 2495"/>
                  <a:gd name="T13" fmla="*/ 1 h 2091"/>
                  <a:gd name="T14" fmla="*/ 0 w 2495"/>
                  <a:gd name="T15" fmla="*/ 1 h 2091"/>
                  <a:gd name="T16" fmla="*/ 0 w 2495"/>
                  <a:gd name="T17" fmla="*/ 1 h 2091"/>
                  <a:gd name="T18" fmla="*/ 0 w 2495"/>
                  <a:gd name="T19" fmla="*/ 1 h 2091"/>
                  <a:gd name="T20" fmla="*/ 0 w 2495"/>
                  <a:gd name="T21" fmla="*/ 1 h 2091"/>
                  <a:gd name="T22" fmla="*/ 0 w 2495"/>
                  <a:gd name="T23" fmla="*/ 1 h 2091"/>
                  <a:gd name="T24" fmla="*/ 0 w 2495"/>
                  <a:gd name="T25" fmla="*/ 1 h 2091"/>
                  <a:gd name="T26" fmla="*/ 0 w 2495"/>
                  <a:gd name="T27" fmla="*/ 1 h 2091"/>
                  <a:gd name="T28" fmla="*/ 0 w 2495"/>
                  <a:gd name="T29" fmla="*/ 1 h 2091"/>
                  <a:gd name="T30" fmla="*/ 0 w 2495"/>
                  <a:gd name="T31" fmla="*/ 1 h 2091"/>
                  <a:gd name="T32" fmla="*/ 0 w 2495"/>
                  <a:gd name="T33" fmla="*/ 1 h 2091"/>
                  <a:gd name="T34" fmla="*/ 0 w 2495"/>
                  <a:gd name="T35" fmla="*/ 1 h 2091"/>
                  <a:gd name="T36" fmla="*/ 0 w 2495"/>
                  <a:gd name="T37" fmla="*/ 1 h 2091"/>
                  <a:gd name="T38" fmla="*/ 0 w 2495"/>
                  <a:gd name="T39" fmla="*/ 1 h 2091"/>
                  <a:gd name="T40" fmla="*/ 0 w 2495"/>
                  <a:gd name="T41" fmla="*/ 1 h 20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5"/>
                  <a:gd name="T64" fmla="*/ 0 h 2091"/>
                  <a:gd name="T65" fmla="*/ 2495 w 2495"/>
                  <a:gd name="T66" fmla="*/ 2091 h 20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5" h="2091">
                    <a:moveTo>
                      <a:pt x="2495" y="2085"/>
                    </a:moveTo>
                    <a:lnTo>
                      <a:pt x="2495" y="1011"/>
                    </a:lnTo>
                    <a:lnTo>
                      <a:pt x="2459" y="153"/>
                    </a:lnTo>
                    <a:lnTo>
                      <a:pt x="1239" y="0"/>
                    </a:lnTo>
                    <a:lnTo>
                      <a:pt x="252" y="167"/>
                    </a:lnTo>
                    <a:lnTo>
                      <a:pt x="242" y="191"/>
                    </a:lnTo>
                    <a:lnTo>
                      <a:pt x="234" y="213"/>
                    </a:lnTo>
                    <a:lnTo>
                      <a:pt x="212" y="233"/>
                    </a:lnTo>
                    <a:lnTo>
                      <a:pt x="192" y="245"/>
                    </a:lnTo>
                    <a:lnTo>
                      <a:pt x="152" y="255"/>
                    </a:lnTo>
                    <a:lnTo>
                      <a:pt x="108" y="265"/>
                    </a:lnTo>
                    <a:lnTo>
                      <a:pt x="76" y="267"/>
                    </a:lnTo>
                    <a:lnTo>
                      <a:pt x="42" y="271"/>
                    </a:lnTo>
                    <a:lnTo>
                      <a:pt x="24" y="269"/>
                    </a:lnTo>
                    <a:lnTo>
                      <a:pt x="0" y="1011"/>
                    </a:lnTo>
                    <a:lnTo>
                      <a:pt x="0" y="2069"/>
                    </a:lnTo>
                    <a:lnTo>
                      <a:pt x="210" y="2069"/>
                    </a:lnTo>
                    <a:lnTo>
                      <a:pt x="232" y="560"/>
                    </a:lnTo>
                    <a:lnTo>
                      <a:pt x="2264" y="560"/>
                    </a:lnTo>
                    <a:lnTo>
                      <a:pt x="2286" y="2091"/>
                    </a:lnTo>
                    <a:lnTo>
                      <a:pt x="2495" y="2085"/>
                    </a:lnTo>
                    <a:close/>
                  </a:path>
                </a:pathLst>
              </a:custGeom>
              <a:solidFill>
                <a:srgbClr val="000080"/>
              </a:solidFill>
              <a:ln w="12700">
                <a:solidFill>
                  <a:srgbClr val="000000"/>
                </a:solidFill>
                <a:prstDash val="solid"/>
                <a:round/>
                <a:headEnd/>
                <a:tailEnd/>
              </a:ln>
            </p:spPr>
            <p:txBody>
              <a:bodyPr/>
              <a:lstStyle/>
              <a:p>
                <a:endParaRPr lang="en-CA"/>
              </a:p>
            </p:txBody>
          </p:sp>
          <p:grpSp>
            <p:nvGrpSpPr>
              <p:cNvPr id="30736" name="Group 21"/>
              <p:cNvGrpSpPr>
                <a:grpSpLocks/>
              </p:cNvGrpSpPr>
              <p:nvPr/>
            </p:nvGrpSpPr>
            <p:grpSpPr bwMode="auto">
              <a:xfrm>
                <a:off x="2903" y="2046"/>
                <a:ext cx="1492" cy="1556"/>
                <a:chOff x="2903" y="2046"/>
                <a:chExt cx="1492" cy="1556"/>
              </a:xfrm>
            </p:grpSpPr>
            <p:grpSp>
              <p:nvGrpSpPr>
                <p:cNvPr id="30737" name="Group 22"/>
                <p:cNvGrpSpPr>
                  <a:grpSpLocks/>
                </p:cNvGrpSpPr>
                <p:nvPr/>
              </p:nvGrpSpPr>
              <p:grpSpPr bwMode="auto">
                <a:xfrm>
                  <a:off x="2903" y="2968"/>
                  <a:ext cx="526" cy="334"/>
                  <a:chOff x="2903" y="2968"/>
                  <a:chExt cx="526" cy="334"/>
                </a:xfrm>
              </p:grpSpPr>
              <p:grpSp>
                <p:nvGrpSpPr>
                  <p:cNvPr id="30747" name="Group 23"/>
                  <p:cNvGrpSpPr>
                    <a:grpSpLocks/>
                  </p:cNvGrpSpPr>
                  <p:nvPr/>
                </p:nvGrpSpPr>
                <p:grpSpPr bwMode="auto">
                  <a:xfrm>
                    <a:off x="2903" y="2968"/>
                    <a:ext cx="526" cy="334"/>
                    <a:chOff x="2903" y="2968"/>
                    <a:chExt cx="526" cy="334"/>
                  </a:xfrm>
                </p:grpSpPr>
                <p:sp>
                  <p:nvSpPr>
                    <p:cNvPr id="30760" name="Freeform 24"/>
                    <p:cNvSpPr>
                      <a:spLocks/>
                    </p:cNvSpPr>
                    <p:nvPr/>
                  </p:nvSpPr>
                  <p:spPr bwMode="auto">
                    <a:xfrm>
                      <a:off x="2910" y="2968"/>
                      <a:ext cx="519" cy="279"/>
                    </a:xfrm>
                    <a:custGeom>
                      <a:avLst/>
                      <a:gdLst>
                        <a:gd name="T0" fmla="*/ 0 w 1038"/>
                        <a:gd name="T1" fmla="*/ 1 h 556"/>
                        <a:gd name="T2" fmla="*/ 1 w 1038"/>
                        <a:gd name="T3" fmla="*/ 0 h 556"/>
                        <a:gd name="T4" fmla="*/ 1 w 1038"/>
                        <a:gd name="T5" fmla="*/ 1 h 556"/>
                        <a:gd name="T6" fmla="*/ 1 w 1038"/>
                        <a:gd name="T7" fmla="*/ 1 h 556"/>
                        <a:gd name="T8" fmla="*/ 1 w 1038"/>
                        <a:gd name="T9" fmla="*/ 1 h 556"/>
                        <a:gd name="T10" fmla="*/ 1 w 1038"/>
                        <a:gd name="T11" fmla="*/ 1 h 556"/>
                        <a:gd name="T12" fmla="*/ 0 w 1038"/>
                        <a:gd name="T13" fmla="*/ 1 h 556"/>
                        <a:gd name="T14" fmla="*/ 0 60000 65536"/>
                        <a:gd name="T15" fmla="*/ 0 60000 65536"/>
                        <a:gd name="T16" fmla="*/ 0 60000 65536"/>
                        <a:gd name="T17" fmla="*/ 0 60000 65536"/>
                        <a:gd name="T18" fmla="*/ 0 60000 65536"/>
                        <a:gd name="T19" fmla="*/ 0 60000 65536"/>
                        <a:gd name="T20" fmla="*/ 0 60000 65536"/>
                        <a:gd name="T21" fmla="*/ 0 w 1038"/>
                        <a:gd name="T22" fmla="*/ 0 h 556"/>
                        <a:gd name="T23" fmla="*/ 1038 w 1038"/>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8" h="556">
                          <a:moveTo>
                            <a:pt x="0" y="121"/>
                          </a:moveTo>
                          <a:lnTo>
                            <a:pt x="477" y="0"/>
                          </a:lnTo>
                          <a:lnTo>
                            <a:pt x="1038" y="399"/>
                          </a:lnTo>
                          <a:lnTo>
                            <a:pt x="549" y="556"/>
                          </a:lnTo>
                          <a:lnTo>
                            <a:pt x="286" y="329"/>
                          </a:lnTo>
                          <a:lnTo>
                            <a:pt x="204" y="261"/>
                          </a:lnTo>
                          <a:lnTo>
                            <a:pt x="0" y="121"/>
                          </a:lnTo>
                          <a:close/>
                        </a:path>
                      </a:pathLst>
                    </a:custGeom>
                    <a:solidFill>
                      <a:srgbClr val="C0C0C0"/>
                    </a:solidFill>
                    <a:ln w="12700">
                      <a:solidFill>
                        <a:srgbClr val="000000"/>
                      </a:solidFill>
                      <a:prstDash val="solid"/>
                      <a:round/>
                      <a:headEnd/>
                      <a:tailEnd/>
                    </a:ln>
                  </p:spPr>
                  <p:txBody>
                    <a:bodyPr/>
                    <a:lstStyle/>
                    <a:p>
                      <a:endParaRPr lang="en-CA"/>
                    </a:p>
                  </p:txBody>
                </p:sp>
                <p:sp>
                  <p:nvSpPr>
                    <p:cNvPr id="30761" name="Freeform 25"/>
                    <p:cNvSpPr>
                      <a:spLocks/>
                    </p:cNvSpPr>
                    <p:nvPr/>
                  </p:nvSpPr>
                  <p:spPr bwMode="auto">
                    <a:xfrm>
                      <a:off x="3171" y="3168"/>
                      <a:ext cx="257" cy="134"/>
                    </a:xfrm>
                    <a:custGeom>
                      <a:avLst/>
                      <a:gdLst>
                        <a:gd name="T0" fmla="*/ 1 w 513"/>
                        <a:gd name="T1" fmla="*/ 0 h 269"/>
                        <a:gd name="T2" fmla="*/ 1 w 513"/>
                        <a:gd name="T3" fmla="*/ 0 h 269"/>
                        <a:gd name="T4" fmla="*/ 1 w 513"/>
                        <a:gd name="T5" fmla="*/ 0 h 269"/>
                        <a:gd name="T6" fmla="*/ 0 w 513"/>
                        <a:gd name="T7" fmla="*/ 0 h 269"/>
                        <a:gd name="T8" fmla="*/ 1 w 513"/>
                        <a:gd name="T9" fmla="*/ 0 h 269"/>
                        <a:gd name="T10" fmla="*/ 0 60000 65536"/>
                        <a:gd name="T11" fmla="*/ 0 60000 65536"/>
                        <a:gd name="T12" fmla="*/ 0 60000 65536"/>
                        <a:gd name="T13" fmla="*/ 0 60000 65536"/>
                        <a:gd name="T14" fmla="*/ 0 60000 65536"/>
                        <a:gd name="T15" fmla="*/ 0 w 513"/>
                        <a:gd name="T16" fmla="*/ 0 h 269"/>
                        <a:gd name="T17" fmla="*/ 513 w 513"/>
                        <a:gd name="T18" fmla="*/ 269 h 269"/>
                      </a:gdLst>
                      <a:ahLst/>
                      <a:cxnLst>
                        <a:cxn ang="T10">
                          <a:pos x="T0" y="T1"/>
                        </a:cxn>
                        <a:cxn ang="T11">
                          <a:pos x="T2" y="T3"/>
                        </a:cxn>
                        <a:cxn ang="T12">
                          <a:pos x="T4" y="T5"/>
                        </a:cxn>
                        <a:cxn ang="T13">
                          <a:pos x="T6" y="T7"/>
                        </a:cxn>
                        <a:cxn ang="T14">
                          <a:pos x="T8" y="T9"/>
                        </a:cxn>
                      </a:cxnLst>
                      <a:rect l="T15" t="T16" r="T17" b="T18"/>
                      <a:pathLst>
                        <a:path w="513" h="269">
                          <a:moveTo>
                            <a:pt x="24" y="157"/>
                          </a:moveTo>
                          <a:lnTo>
                            <a:pt x="513" y="0"/>
                          </a:lnTo>
                          <a:lnTo>
                            <a:pt x="513" y="71"/>
                          </a:lnTo>
                          <a:lnTo>
                            <a:pt x="0" y="269"/>
                          </a:lnTo>
                          <a:lnTo>
                            <a:pt x="24" y="157"/>
                          </a:lnTo>
                          <a:close/>
                        </a:path>
                      </a:pathLst>
                    </a:custGeom>
                    <a:solidFill>
                      <a:srgbClr val="C0C0C0"/>
                    </a:solidFill>
                    <a:ln w="12700">
                      <a:solidFill>
                        <a:srgbClr val="000000"/>
                      </a:solidFill>
                      <a:prstDash val="solid"/>
                      <a:round/>
                      <a:headEnd/>
                      <a:tailEnd/>
                    </a:ln>
                  </p:spPr>
                  <p:txBody>
                    <a:bodyPr/>
                    <a:lstStyle/>
                    <a:p>
                      <a:endParaRPr lang="en-CA"/>
                    </a:p>
                  </p:txBody>
                </p:sp>
                <p:sp>
                  <p:nvSpPr>
                    <p:cNvPr id="30762" name="Freeform 26"/>
                    <p:cNvSpPr>
                      <a:spLocks/>
                    </p:cNvSpPr>
                    <p:nvPr/>
                  </p:nvSpPr>
                  <p:spPr bwMode="auto">
                    <a:xfrm>
                      <a:off x="2903" y="3027"/>
                      <a:ext cx="280" cy="275"/>
                    </a:xfrm>
                    <a:custGeom>
                      <a:avLst/>
                      <a:gdLst>
                        <a:gd name="T0" fmla="*/ 0 w 561"/>
                        <a:gd name="T1" fmla="*/ 1 h 550"/>
                        <a:gd name="T2" fmla="*/ 0 w 561"/>
                        <a:gd name="T3" fmla="*/ 1 h 550"/>
                        <a:gd name="T4" fmla="*/ 0 w 561"/>
                        <a:gd name="T5" fmla="*/ 1 h 550"/>
                        <a:gd name="T6" fmla="*/ 0 w 561"/>
                        <a:gd name="T7" fmla="*/ 1 h 550"/>
                        <a:gd name="T8" fmla="*/ 0 w 561"/>
                        <a:gd name="T9" fmla="*/ 1 h 550"/>
                        <a:gd name="T10" fmla="*/ 0 w 561"/>
                        <a:gd name="T11" fmla="*/ 1 h 550"/>
                        <a:gd name="T12" fmla="*/ 0 w 561"/>
                        <a:gd name="T13" fmla="*/ 1 h 550"/>
                        <a:gd name="T14" fmla="*/ 0 w 561"/>
                        <a:gd name="T15" fmla="*/ 0 h 550"/>
                        <a:gd name="T16" fmla="*/ 0 w 561"/>
                        <a:gd name="T17" fmla="*/ 1 h 550"/>
                        <a:gd name="T18" fmla="*/ 0 w 561"/>
                        <a:gd name="T19" fmla="*/ 1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1"/>
                        <a:gd name="T31" fmla="*/ 0 h 550"/>
                        <a:gd name="T32" fmla="*/ 561 w 561"/>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1" h="550">
                          <a:moveTo>
                            <a:pt x="238" y="157"/>
                          </a:moveTo>
                          <a:lnTo>
                            <a:pt x="419" y="311"/>
                          </a:lnTo>
                          <a:lnTo>
                            <a:pt x="561" y="436"/>
                          </a:lnTo>
                          <a:lnTo>
                            <a:pt x="537" y="550"/>
                          </a:lnTo>
                          <a:lnTo>
                            <a:pt x="342" y="392"/>
                          </a:lnTo>
                          <a:lnTo>
                            <a:pt x="166" y="249"/>
                          </a:lnTo>
                          <a:lnTo>
                            <a:pt x="0" y="117"/>
                          </a:lnTo>
                          <a:lnTo>
                            <a:pt x="14" y="0"/>
                          </a:lnTo>
                          <a:lnTo>
                            <a:pt x="114" y="71"/>
                          </a:lnTo>
                          <a:lnTo>
                            <a:pt x="238" y="157"/>
                          </a:lnTo>
                          <a:close/>
                        </a:path>
                      </a:pathLst>
                    </a:custGeom>
                    <a:solidFill>
                      <a:srgbClr val="C0C0C0"/>
                    </a:solidFill>
                    <a:ln w="12700">
                      <a:solidFill>
                        <a:srgbClr val="000000"/>
                      </a:solidFill>
                      <a:prstDash val="solid"/>
                      <a:round/>
                      <a:headEnd/>
                      <a:tailEnd/>
                    </a:ln>
                  </p:spPr>
                  <p:txBody>
                    <a:bodyPr/>
                    <a:lstStyle/>
                    <a:p>
                      <a:endParaRPr lang="en-CA"/>
                    </a:p>
                  </p:txBody>
                </p:sp>
              </p:grpSp>
              <p:grpSp>
                <p:nvGrpSpPr>
                  <p:cNvPr id="30748" name="Group 27"/>
                  <p:cNvGrpSpPr>
                    <a:grpSpLocks/>
                  </p:cNvGrpSpPr>
                  <p:nvPr/>
                </p:nvGrpSpPr>
                <p:grpSpPr bwMode="auto">
                  <a:xfrm>
                    <a:off x="2984" y="3013"/>
                    <a:ext cx="343" cy="191"/>
                    <a:chOff x="2984" y="3013"/>
                    <a:chExt cx="343" cy="191"/>
                  </a:xfrm>
                </p:grpSpPr>
                <p:grpSp>
                  <p:nvGrpSpPr>
                    <p:cNvPr id="30749" name="Group 28"/>
                    <p:cNvGrpSpPr>
                      <a:grpSpLocks/>
                    </p:cNvGrpSpPr>
                    <p:nvPr/>
                  </p:nvGrpSpPr>
                  <p:grpSpPr bwMode="auto">
                    <a:xfrm>
                      <a:off x="3009" y="3024"/>
                      <a:ext cx="309" cy="179"/>
                      <a:chOff x="3009" y="3024"/>
                      <a:chExt cx="309" cy="179"/>
                    </a:xfrm>
                  </p:grpSpPr>
                  <p:sp>
                    <p:nvSpPr>
                      <p:cNvPr id="30757" name="Freeform 29"/>
                      <p:cNvSpPr>
                        <a:spLocks/>
                      </p:cNvSpPr>
                      <p:nvPr/>
                    </p:nvSpPr>
                    <p:spPr bwMode="auto">
                      <a:xfrm>
                        <a:off x="3135" y="3024"/>
                        <a:ext cx="183" cy="148"/>
                      </a:xfrm>
                      <a:custGeom>
                        <a:avLst/>
                        <a:gdLst>
                          <a:gd name="T0" fmla="*/ 0 w 367"/>
                          <a:gd name="T1" fmla="*/ 0 h 295"/>
                          <a:gd name="T2" fmla="*/ 0 w 367"/>
                          <a:gd name="T3" fmla="*/ 1 h 295"/>
                          <a:gd name="T4" fmla="*/ 0 w 367"/>
                          <a:gd name="T5" fmla="*/ 1 h 295"/>
                          <a:gd name="T6" fmla="*/ 0 60000 65536"/>
                          <a:gd name="T7" fmla="*/ 0 60000 65536"/>
                          <a:gd name="T8" fmla="*/ 0 60000 65536"/>
                          <a:gd name="T9" fmla="*/ 0 w 367"/>
                          <a:gd name="T10" fmla="*/ 0 h 295"/>
                          <a:gd name="T11" fmla="*/ 367 w 367"/>
                          <a:gd name="T12" fmla="*/ 295 h 295"/>
                        </a:gdLst>
                        <a:ahLst/>
                        <a:cxnLst>
                          <a:cxn ang="T6">
                            <a:pos x="T0" y="T1"/>
                          </a:cxn>
                          <a:cxn ang="T7">
                            <a:pos x="T2" y="T3"/>
                          </a:cxn>
                          <a:cxn ang="T8">
                            <a:pos x="T4" y="T5"/>
                          </a:cxn>
                        </a:cxnLst>
                        <a:rect l="T9" t="T10" r="T11" b="T12"/>
                        <a:pathLst>
                          <a:path w="367" h="295">
                            <a:moveTo>
                              <a:pt x="0" y="0"/>
                            </a:moveTo>
                            <a:lnTo>
                              <a:pt x="142" y="123"/>
                            </a:lnTo>
                            <a:lnTo>
                              <a:pt x="367" y="2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0758" name="Freeform 30"/>
                      <p:cNvSpPr>
                        <a:spLocks/>
                      </p:cNvSpPr>
                      <p:nvPr/>
                    </p:nvSpPr>
                    <p:spPr bwMode="auto">
                      <a:xfrm>
                        <a:off x="3079" y="3036"/>
                        <a:ext cx="175" cy="147"/>
                      </a:xfrm>
                      <a:custGeom>
                        <a:avLst/>
                        <a:gdLst>
                          <a:gd name="T0" fmla="*/ 0 w 351"/>
                          <a:gd name="T1" fmla="*/ 0 h 294"/>
                          <a:gd name="T2" fmla="*/ 0 w 351"/>
                          <a:gd name="T3" fmla="*/ 1 h 294"/>
                          <a:gd name="T4" fmla="*/ 0 w 351"/>
                          <a:gd name="T5" fmla="*/ 1 h 294"/>
                          <a:gd name="T6" fmla="*/ 0 60000 65536"/>
                          <a:gd name="T7" fmla="*/ 0 60000 65536"/>
                          <a:gd name="T8" fmla="*/ 0 60000 65536"/>
                          <a:gd name="T9" fmla="*/ 0 w 351"/>
                          <a:gd name="T10" fmla="*/ 0 h 294"/>
                          <a:gd name="T11" fmla="*/ 351 w 351"/>
                          <a:gd name="T12" fmla="*/ 294 h 294"/>
                        </a:gdLst>
                        <a:ahLst/>
                        <a:cxnLst>
                          <a:cxn ang="T6">
                            <a:pos x="T0" y="T1"/>
                          </a:cxn>
                          <a:cxn ang="T7">
                            <a:pos x="T2" y="T3"/>
                          </a:cxn>
                          <a:cxn ang="T8">
                            <a:pos x="T4" y="T5"/>
                          </a:cxn>
                        </a:cxnLst>
                        <a:rect l="T9" t="T10" r="T11" b="T12"/>
                        <a:pathLst>
                          <a:path w="351" h="294">
                            <a:moveTo>
                              <a:pt x="0" y="0"/>
                            </a:moveTo>
                            <a:lnTo>
                              <a:pt x="192" y="158"/>
                            </a:lnTo>
                            <a:lnTo>
                              <a:pt x="351" y="29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0759" name="Freeform 31"/>
                      <p:cNvSpPr>
                        <a:spLocks/>
                      </p:cNvSpPr>
                      <p:nvPr/>
                    </p:nvSpPr>
                    <p:spPr bwMode="auto">
                      <a:xfrm>
                        <a:off x="3009" y="3055"/>
                        <a:ext cx="212" cy="148"/>
                      </a:xfrm>
                      <a:custGeom>
                        <a:avLst/>
                        <a:gdLst>
                          <a:gd name="T0" fmla="*/ 0 w 425"/>
                          <a:gd name="T1" fmla="*/ 0 h 295"/>
                          <a:gd name="T2" fmla="*/ 0 w 425"/>
                          <a:gd name="T3" fmla="*/ 1 h 295"/>
                          <a:gd name="T4" fmla="*/ 0 w 425"/>
                          <a:gd name="T5" fmla="*/ 1 h 295"/>
                          <a:gd name="T6" fmla="*/ 0 w 425"/>
                          <a:gd name="T7" fmla="*/ 1 h 295"/>
                          <a:gd name="T8" fmla="*/ 0 60000 65536"/>
                          <a:gd name="T9" fmla="*/ 0 60000 65536"/>
                          <a:gd name="T10" fmla="*/ 0 60000 65536"/>
                          <a:gd name="T11" fmla="*/ 0 60000 65536"/>
                          <a:gd name="T12" fmla="*/ 0 w 425"/>
                          <a:gd name="T13" fmla="*/ 0 h 295"/>
                          <a:gd name="T14" fmla="*/ 425 w 425"/>
                          <a:gd name="T15" fmla="*/ 295 h 295"/>
                        </a:gdLst>
                        <a:ahLst/>
                        <a:cxnLst>
                          <a:cxn ang="T8">
                            <a:pos x="T0" y="T1"/>
                          </a:cxn>
                          <a:cxn ang="T9">
                            <a:pos x="T2" y="T3"/>
                          </a:cxn>
                          <a:cxn ang="T10">
                            <a:pos x="T4" y="T5"/>
                          </a:cxn>
                          <a:cxn ang="T11">
                            <a:pos x="T6" y="T7"/>
                          </a:cxn>
                        </a:cxnLst>
                        <a:rect l="T12" t="T13" r="T14" b="T15"/>
                        <a:pathLst>
                          <a:path w="425" h="295">
                            <a:moveTo>
                              <a:pt x="0" y="0"/>
                            </a:moveTo>
                            <a:lnTo>
                              <a:pt x="193" y="112"/>
                            </a:lnTo>
                            <a:lnTo>
                              <a:pt x="313" y="206"/>
                            </a:lnTo>
                            <a:lnTo>
                              <a:pt x="425" y="2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30750" name="Group 32"/>
                    <p:cNvGrpSpPr>
                      <a:grpSpLocks/>
                    </p:cNvGrpSpPr>
                    <p:nvPr/>
                  </p:nvGrpSpPr>
                  <p:grpSpPr bwMode="auto">
                    <a:xfrm>
                      <a:off x="2984" y="3013"/>
                      <a:ext cx="343" cy="191"/>
                      <a:chOff x="2984" y="3013"/>
                      <a:chExt cx="343" cy="191"/>
                    </a:xfrm>
                  </p:grpSpPr>
                  <p:sp>
                    <p:nvSpPr>
                      <p:cNvPr id="30751" name="Line 33"/>
                      <p:cNvSpPr>
                        <a:spLocks noChangeShapeType="1"/>
                      </p:cNvSpPr>
                      <p:nvPr/>
                    </p:nvSpPr>
                    <p:spPr bwMode="auto">
                      <a:xfrm flipV="1">
                        <a:off x="2984" y="3013"/>
                        <a:ext cx="158"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2" name="Line 34"/>
                      <p:cNvSpPr>
                        <a:spLocks noChangeShapeType="1"/>
                      </p:cNvSpPr>
                      <p:nvPr/>
                    </p:nvSpPr>
                    <p:spPr bwMode="auto">
                      <a:xfrm flipV="1">
                        <a:off x="3043" y="3049"/>
                        <a:ext cx="144" cy="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3" name="Line 35"/>
                      <p:cNvSpPr>
                        <a:spLocks noChangeShapeType="1"/>
                      </p:cNvSpPr>
                      <p:nvPr/>
                    </p:nvSpPr>
                    <p:spPr bwMode="auto">
                      <a:xfrm flipV="1">
                        <a:off x="3091" y="3072"/>
                        <a:ext cx="137"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4" name="Line 36"/>
                      <p:cNvSpPr>
                        <a:spLocks noChangeShapeType="1"/>
                      </p:cNvSpPr>
                      <p:nvPr/>
                    </p:nvSpPr>
                    <p:spPr bwMode="auto">
                      <a:xfrm flipV="1">
                        <a:off x="3129" y="3105"/>
                        <a:ext cx="129" cy="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5" name="Line 37"/>
                      <p:cNvSpPr>
                        <a:spLocks noChangeShapeType="1"/>
                      </p:cNvSpPr>
                      <p:nvPr/>
                    </p:nvSpPr>
                    <p:spPr bwMode="auto">
                      <a:xfrm flipV="1">
                        <a:off x="3171" y="3122"/>
                        <a:ext cx="132" cy="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6" name="Line 38"/>
                      <p:cNvSpPr>
                        <a:spLocks noChangeShapeType="1"/>
                      </p:cNvSpPr>
                      <p:nvPr/>
                    </p:nvSpPr>
                    <p:spPr bwMode="auto">
                      <a:xfrm flipV="1">
                        <a:off x="3189" y="3161"/>
                        <a:ext cx="138" cy="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grpSp>
            </p:grpSp>
            <p:grpSp>
              <p:nvGrpSpPr>
                <p:cNvPr id="30738" name="Group 39"/>
                <p:cNvGrpSpPr>
                  <a:grpSpLocks/>
                </p:cNvGrpSpPr>
                <p:nvPr/>
              </p:nvGrpSpPr>
              <p:grpSpPr bwMode="auto">
                <a:xfrm>
                  <a:off x="3226" y="2046"/>
                  <a:ext cx="1169" cy="1556"/>
                  <a:chOff x="3226" y="2046"/>
                  <a:chExt cx="1169" cy="1556"/>
                </a:xfrm>
              </p:grpSpPr>
              <p:sp>
                <p:nvSpPr>
                  <p:cNvPr id="30739" name="Freeform 40"/>
                  <p:cNvSpPr>
                    <a:spLocks/>
                  </p:cNvSpPr>
                  <p:nvPr/>
                </p:nvSpPr>
                <p:spPr bwMode="auto">
                  <a:xfrm>
                    <a:off x="3313" y="3181"/>
                    <a:ext cx="267" cy="161"/>
                  </a:xfrm>
                  <a:custGeom>
                    <a:avLst/>
                    <a:gdLst>
                      <a:gd name="T0" fmla="*/ 0 w 535"/>
                      <a:gd name="T1" fmla="*/ 1 h 322"/>
                      <a:gd name="T2" fmla="*/ 0 w 535"/>
                      <a:gd name="T3" fmla="*/ 1 h 322"/>
                      <a:gd name="T4" fmla="*/ 0 w 535"/>
                      <a:gd name="T5" fmla="*/ 1 h 322"/>
                      <a:gd name="T6" fmla="*/ 0 w 535"/>
                      <a:gd name="T7" fmla="*/ 1 h 322"/>
                      <a:gd name="T8" fmla="*/ 0 w 535"/>
                      <a:gd name="T9" fmla="*/ 1 h 322"/>
                      <a:gd name="T10" fmla="*/ 0 w 535"/>
                      <a:gd name="T11" fmla="*/ 1 h 322"/>
                      <a:gd name="T12" fmla="*/ 0 w 535"/>
                      <a:gd name="T13" fmla="*/ 1 h 322"/>
                      <a:gd name="T14" fmla="*/ 0 w 535"/>
                      <a:gd name="T15" fmla="*/ 1 h 322"/>
                      <a:gd name="T16" fmla="*/ 0 w 535"/>
                      <a:gd name="T17" fmla="*/ 1 h 322"/>
                      <a:gd name="T18" fmla="*/ 0 w 535"/>
                      <a:gd name="T19" fmla="*/ 1 h 322"/>
                      <a:gd name="T20" fmla="*/ 0 w 535"/>
                      <a:gd name="T21" fmla="*/ 1 h 322"/>
                      <a:gd name="T22" fmla="*/ 0 w 535"/>
                      <a:gd name="T23" fmla="*/ 1 h 322"/>
                      <a:gd name="T24" fmla="*/ 0 w 535"/>
                      <a:gd name="T25" fmla="*/ 1 h 322"/>
                      <a:gd name="T26" fmla="*/ 0 w 535"/>
                      <a:gd name="T27" fmla="*/ 0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5"/>
                      <a:gd name="T43" fmla="*/ 0 h 322"/>
                      <a:gd name="T44" fmla="*/ 535 w 535"/>
                      <a:gd name="T45" fmla="*/ 322 h 3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5" h="322">
                        <a:moveTo>
                          <a:pt x="0" y="91"/>
                        </a:moveTo>
                        <a:lnTo>
                          <a:pt x="8" y="153"/>
                        </a:lnTo>
                        <a:lnTo>
                          <a:pt x="28" y="215"/>
                        </a:lnTo>
                        <a:lnTo>
                          <a:pt x="58" y="259"/>
                        </a:lnTo>
                        <a:lnTo>
                          <a:pt x="106" y="295"/>
                        </a:lnTo>
                        <a:lnTo>
                          <a:pt x="168" y="317"/>
                        </a:lnTo>
                        <a:lnTo>
                          <a:pt x="228" y="322"/>
                        </a:lnTo>
                        <a:lnTo>
                          <a:pt x="297" y="311"/>
                        </a:lnTo>
                        <a:lnTo>
                          <a:pt x="355" y="273"/>
                        </a:lnTo>
                        <a:lnTo>
                          <a:pt x="399" y="211"/>
                        </a:lnTo>
                        <a:lnTo>
                          <a:pt x="413" y="145"/>
                        </a:lnTo>
                        <a:lnTo>
                          <a:pt x="443" y="91"/>
                        </a:lnTo>
                        <a:lnTo>
                          <a:pt x="483" y="39"/>
                        </a:lnTo>
                        <a:lnTo>
                          <a:pt x="53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30740" name="Group 41"/>
                  <p:cNvGrpSpPr>
                    <a:grpSpLocks/>
                  </p:cNvGrpSpPr>
                  <p:nvPr/>
                </p:nvGrpSpPr>
                <p:grpSpPr bwMode="auto">
                  <a:xfrm>
                    <a:off x="3226" y="2046"/>
                    <a:ext cx="1169" cy="1556"/>
                    <a:chOff x="3226" y="2046"/>
                    <a:chExt cx="1169" cy="1556"/>
                  </a:xfrm>
                </p:grpSpPr>
                <p:grpSp>
                  <p:nvGrpSpPr>
                    <p:cNvPr id="30741" name="Group 42"/>
                    <p:cNvGrpSpPr>
                      <a:grpSpLocks/>
                    </p:cNvGrpSpPr>
                    <p:nvPr/>
                  </p:nvGrpSpPr>
                  <p:grpSpPr bwMode="auto">
                    <a:xfrm>
                      <a:off x="3226" y="2046"/>
                      <a:ext cx="1169" cy="1188"/>
                      <a:chOff x="3226" y="2046"/>
                      <a:chExt cx="1169" cy="1188"/>
                    </a:xfrm>
                  </p:grpSpPr>
                  <p:sp>
                    <p:nvSpPr>
                      <p:cNvPr id="30745" name="Freeform 43"/>
                      <p:cNvSpPr>
                        <a:spLocks/>
                      </p:cNvSpPr>
                      <p:nvPr/>
                    </p:nvSpPr>
                    <p:spPr bwMode="auto">
                      <a:xfrm>
                        <a:off x="3226" y="2046"/>
                        <a:ext cx="1169" cy="1188"/>
                      </a:xfrm>
                      <a:custGeom>
                        <a:avLst/>
                        <a:gdLst>
                          <a:gd name="T0" fmla="*/ 1 w 2337"/>
                          <a:gd name="T1" fmla="*/ 1 h 2374"/>
                          <a:gd name="T2" fmla="*/ 1 w 2337"/>
                          <a:gd name="T3" fmla="*/ 1 h 2374"/>
                          <a:gd name="T4" fmla="*/ 1 w 2337"/>
                          <a:gd name="T5" fmla="*/ 1 h 2374"/>
                          <a:gd name="T6" fmla="*/ 1 w 2337"/>
                          <a:gd name="T7" fmla="*/ 1 h 2374"/>
                          <a:gd name="T8" fmla="*/ 1 w 2337"/>
                          <a:gd name="T9" fmla="*/ 1 h 2374"/>
                          <a:gd name="T10" fmla="*/ 1 w 2337"/>
                          <a:gd name="T11" fmla="*/ 1 h 2374"/>
                          <a:gd name="T12" fmla="*/ 1 w 2337"/>
                          <a:gd name="T13" fmla="*/ 1 h 2374"/>
                          <a:gd name="T14" fmla="*/ 1 w 2337"/>
                          <a:gd name="T15" fmla="*/ 1 h 2374"/>
                          <a:gd name="T16" fmla="*/ 1 w 2337"/>
                          <a:gd name="T17" fmla="*/ 1 h 2374"/>
                          <a:gd name="T18" fmla="*/ 1 w 2337"/>
                          <a:gd name="T19" fmla="*/ 0 h 2374"/>
                          <a:gd name="T20" fmla="*/ 1 w 2337"/>
                          <a:gd name="T21" fmla="*/ 0 h 2374"/>
                          <a:gd name="T22" fmla="*/ 1 w 2337"/>
                          <a:gd name="T23" fmla="*/ 1 h 2374"/>
                          <a:gd name="T24" fmla="*/ 1 w 2337"/>
                          <a:gd name="T25" fmla="*/ 1 h 2374"/>
                          <a:gd name="T26" fmla="*/ 1 w 2337"/>
                          <a:gd name="T27" fmla="*/ 1 h 2374"/>
                          <a:gd name="T28" fmla="*/ 1 w 2337"/>
                          <a:gd name="T29" fmla="*/ 1 h 2374"/>
                          <a:gd name="T30" fmla="*/ 1 w 2337"/>
                          <a:gd name="T31" fmla="*/ 1 h 2374"/>
                          <a:gd name="T32" fmla="*/ 1 w 2337"/>
                          <a:gd name="T33" fmla="*/ 1 h 2374"/>
                          <a:gd name="T34" fmla="*/ 1 w 2337"/>
                          <a:gd name="T35" fmla="*/ 1 h 2374"/>
                          <a:gd name="T36" fmla="*/ 1 w 2337"/>
                          <a:gd name="T37" fmla="*/ 1 h 2374"/>
                          <a:gd name="T38" fmla="*/ 1 w 2337"/>
                          <a:gd name="T39" fmla="*/ 1 h 2374"/>
                          <a:gd name="T40" fmla="*/ 1 w 2337"/>
                          <a:gd name="T41" fmla="*/ 1 h 2374"/>
                          <a:gd name="T42" fmla="*/ 1 w 2337"/>
                          <a:gd name="T43" fmla="*/ 1 h 2374"/>
                          <a:gd name="T44" fmla="*/ 1 w 2337"/>
                          <a:gd name="T45" fmla="*/ 1 h 2374"/>
                          <a:gd name="T46" fmla="*/ 1 w 2337"/>
                          <a:gd name="T47" fmla="*/ 1 h 2374"/>
                          <a:gd name="T48" fmla="*/ 1 w 2337"/>
                          <a:gd name="T49" fmla="*/ 1 h 2374"/>
                          <a:gd name="T50" fmla="*/ 1 w 2337"/>
                          <a:gd name="T51" fmla="*/ 1 h 2374"/>
                          <a:gd name="T52" fmla="*/ 1 w 2337"/>
                          <a:gd name="T53" fmla="*/ 1 h 2374"/>
                          <a:gd name="T54" fmla="*/ 1 w 2337"/>
                          <a:gd name="T55" fmla="*/ 1 h 2374"/>
                          <a:gd name="T56" fmla="*/ 1 w 2337"/>
                          <a:gd name="T57" fmla="*/ 1 h 2374"/>
                          <a:gd name="T58" fmla="*/ 1 w 2337"/>
                          <a:gd name="T59" fmla="*/ 1 h 2374"/>
                          <a:gd name="T60" fmla="*/ 1 w 2337"/>
                          <a:gd name="T61" fmla="*/ 1 h 2374"/>
                          <a:gd name="T62" fmla="*/ 1 w 2337"/>
                          <a:gd name="T63" fmla="*/ 1 h 2374"/>
                          <a:gd name="T64" fmla="*/ 1 w 2337"/>
                          <a:gd name="T65" fmla="*/ 1 h 2374"/>
                          <a:gd name="T66" fmla="*/ 1 w 2337"/>
                          <a:gd name="T67" fmla="*/ 1 h 2374"/>
                          <a:gd name="T68" fmla="*/ 1 w 2337"/>
                          <a:gd name="T69" fmla="*/ 1 h 2374"/>
                          <a:gd name="T70" fmla="*/ 1 w 2337"/>
                          <a:gd name="T71" fmla="*/ 1 h 2374"/>
                          <a:gd name="T72" fmla="*/ 1 w 2337"/>
                          <a:gd name="T73" fmla="*/ 1 h 2374"/>
                          <a:gd name="T74" fmla="*/ 1 w 2337"/>
                          <a:gd name="T75" fmla="*/ 1 h 2374"/>
                          <a:gd name="T76" fmla="*/ 1 w 2337"/>
                          <a:gd name="T77" fmla="*/ 1 h 2374"/>
                          <a:gd name="T78" fmla="*/ 1 w 2337"/>
                          <a:gd name="T79" fmla="*/ 1 h 2374"/>
                          <a:gd name="T80" fmla="*/ 1 w 2337"/>
                          <a:gd name="T81" fmla="*/ 1 h 2374"/>
                          <a:gd name="T82" fmla="*/ 1 w 2337"/>
                          <a:gd name="T83" fmla="*/ 1 h 2374"/>
                          <a:gd name="T84" fmla="*/ 1 w 2337"/>
                          <a:gd name="T85" fmla="*/ 1 h 2374"/>
                          <a:gd name="T86" fmla="*/ 0 w 2337"/>
                          <a:gd name="T87" fmla="*/ 1 h 2374"/>
                          <a:gd name="T88" fmla="*/ 0 w 2337"/>
                          <a:gd name="T89" fmla="*/ 1 h 2374"/>
                          <a:gd name="T90" fmla="*/ 1 w 2337"/>
                          <a:gd name="T91" fmla="*/ 1 h 2374"/>
                          <a:gd name="T92" fmla="*/ 1 w 2337"/>
                          <a:gd name="T93" fmla="*/ 1 h 2374"/>
                          <a:gd name="T94" fmla="*/ 1 w 2337"/>
                          <a:gd name="T95" fmla="*/ 1 h 2374"/>
                          <a:gd name="T96" fmla="*/ 1 w 2337"/>
                          <a:gd name="T97" fmla="*/ 1 h 2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37"/>
                          <a:gd name="T148" fmla="*/ 0 h 2374"/>
                          <a:gd name="T149" fmla="*/ 2337 w 2337"/>
                          <a:gd name="T150" fmla="*/ 2374 h 2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37" h="2374">
                            <a:moveTo>
                              <a:pt x="436" y="480"/>
                            </a:moveTo>
                            <a:lnTo>
                              <a:pt x="492" y="317"/>
                            </a:lnTo>
                            <a:lnTo>
                              <a:pt x="528" y="213"/>
                            </a:lnTo>
                            <a:lnTo>
                              <a:pt x="542" y="181"/>
                            </a:lnTo>
                            <a:lnTo>
                              <a:pt x="562" y="155"/>
                            </a:lnTo>
                            <a:lnTo>
                              <a:pt x="576" y="143"/>
                            </a:lnTo>
                            <a:lnTo>
                              <a:pt x="600" y="135"/>
                            </a:lnTo>
                            <a:lnTo>
                              <a:pt x="895" y="78"/>
                            </a:lnTo>
                            <a:lnTo>
                              <a:pt x="1212" y="22"/>
                            </a:lnTo>
                            <a:lnTo>
                              <a:pt x="1499" y="0"/>
                            </a:lnTo>
                            <a:lnTo>
                              <a:pt x="1663" y="0"/>
                            </a:lnTo>
                            <a:lnTo>
                              <a:pt x="2002" y="18"/>
                            </a:lnTo>
                            <a:lnTo>
                              <a:pt x="2249" y="30"/>
                            </a:lnTo>
                            <a:lnTo>
                              <a:pt x="2287" y="34"/>
                            </a:lnTo>
                            <a:lnTo>
                              <a:pt x="2311" y="44"/>
                            </a:lnTo>
                            <a:lnTo>
                              <a:pt x="2325" y="56"/>
                            </a:lnTo>
                            <a:lnTo>
                              <a:pt x="2335" y="72"/>
                            </a:lnTo>
                            <a:lnTo>
                              <a:pt x="2337" y="93"/>
                            </a:lnTo>
                            <a:lnTo>
                              <a:pt x="2323" y="159"/>
                            </a:lnTo>
                            <a:lnTo>
                              <a:pt x="2275" y="373"/>
                            </a:lnTo>
                            <a:lnTo>
                              <a:pt x="2239" y="532"/>
                            </a:lnTo>
                            <a:lnTo>
                              <a:pt x="2160" y="891"/>
                            </a:lnTo>
                            <a:lnTo>
                              <a:pt x="2108" y="1112"/>
                            </a:lnTo>
                            <a:lnTo>
                              <a:pt x="1968" y="1631"/>
                            </a:lnTo>
                            <a:lnTo>
                              <a:pt x="1834" y="2045"/>
                            </a:lnTo>
                            <a:lnTo>
                              <a:pt x="1809" y="2125"/>
                            </a:lnTo>
                            <a:lnTo>
                              <a:pt x="1795" y="2171"/>
                            </a:lnTo>
                            <a:lnTo>
                              <a:pt x="1781" y="2215"/>
                            </a:lnTo>
                            <a:lnTo>
                              <a:pt x="1765" y="2239"/>
                            </a:lnTo>
                            <a:lnTo>
                              <a:pt x="1743" y="2267"/>
                            </a:lnTo>
                            <a:lnTo>
                              <a:pt x="1719" y="2278"/>
                            </a:lnTo>
                            <a:lnTo>
                              <a:pt x="1675" y="2288"/>
                            </a:lnTo>
                            <a:lnTo>
                              <a:pt x="1595" y="2296"/>
                            </a:lnTo>
                            <a:lnTo>
                              <a:pt x="1462" y="2296"/>
                            </a:lnTo>
                            <a:lnTo>
                              <a:pt x="1350" y="2308"/>
                            </a:lnTo>
                            <a:lnTo>
                              <a:pt x="1202" y="2332"/>
                            </a:lnTo>
                            <a:lnTo>
                              <a:pt x="1049" y="2358"/>
                            </a:lnTo>
                            <a:lnTo>
                              <a:pt x="945" y="2374"/>
                            </a:lnTo>
                            <a:lnTo>
                              <a:pt x="817" y="2374"/>
                            </a:lnTo>
                            <a:lnTo>
                              <a:pt x="791" y="2358"/>
                            </a:lnTo>
                            <a:lnTo>
                              <a:pt x="69" y="1886"/>
                            </a:lnTo>
                            <a:lnTo>
                              <a:pt x="36" y="1854"/>
                            </a:lnTo>
                            <a:lnTo>
                              <a:pt x="10" y="1822"/>
                            </a:lnTo>
                            <a:lnTo>
                              <a:pt x="0" y="1786"/>
                            </a:lnTo>
                            <a:lnTo>
                              <a:pt x="0" y="1742"/>
                            </a:lnTo>
                            <a:lnTo>
                              <a:pt x="10" y="1704"/>
                            </a:lnTo>
                            <a:lnTo>
                              <a:pt x="215" y="1120"/>
                            </a:lnTo>
                            <a:lnTo>
                              <a:pt x="345" y="749"/>
                            </a:lnTo>
                            <a:lnTo>
                              <a:pt x="436" y="480"/>
                            </a:lnTo>
                            <a:close/>
                          </a:path>
                        </a:pathLst>
                      </a:custGeom>
                      <a:solidFill>
                        <a:srgbClr val="C0C0C0"/>
                      </a:solidFill>
                      <a:ln w="12700">
                        <a:solidFill>
                          <a:srgbClr val="000000"/>
                        </a:solidFill>
                        <a:prstDash val="solid"/>
                        <a:round/>
                        <a:headEnd/>
                        <a:tailEnd/>
                      </a:ln>
                    </p:spPr>
                    <p:txBody>
                      <a:bodyPr/>
                      <a:lstStyle/>
                      <a:p>
                        <a:endParaRPr lang="en-CA"/>
                      </a:p>
                    </p:txBody>
                  </p:sp>
                  <p:sp>
                    <p:nvSpPr>
                      <p:cNvPr id="30746" name="Freeform 44"/>
                      <p:cNvSpPr>
                        <a:spLocks/>
                      </p:cNvSpPr>
                      <p:nvPr/>
                    </p:nvSpPr>
                    <p:spPr bwMode="auto">
                      <a:xfrm>
                        <a:off x="3287" y="2164"/>
                        <a:ext cx="694" cy="902"/>
                      </a:xfrm>
                      <a:custGeom>
                        <a:avLst/>
                        <a:gdLst>
                          <a:gd name="T0" fmla="*/ 1 w 1388"/>
                          <a:gd name="T1" fmla="*/ 1 h 1804"/>
                          <a:gd name="T2" fmla="*/ 1 w 1388"/>
                          <a:gd name="T3" fmla="*/ 1 h 1804"/>
                          <a:gd name="T4" fmla="*/ 1 w 1388"/>
                          <a:gd name="T5" fmla="*/ 1 h 1804"/>
                          <a:gd name="T6" fmla="*/ 1 w 1388"/>
                          <a:gd name="T7" fmla="*/ 1 h 1804"/>
                          <a:gd name="T8" fmla="*/ 1 w 1388"/>
                          <a:gd name="T9" fmla="*/ 1 h 1804"/>
                          <a:gd name="T10" fmla="*/ 1 w 1388"/>
                          <a:gd name="T11" fmla="*/ 1 h 1804"/>
                          <a:gd name="T12" fmla="*/ 1 w 1388"/>
                          <a:gd name="T13" fmla="*/ 1 h 1804"/>
                          <a:gd name="T14" fmla="*/ 1 w 1388"/>
                          <a:gd name="T15" fmla="*/ 0 h 1804"/>
                          <a:gd name="T16" fmla="*/ 1 w 1388"/>
                          <a:gd name="T17" fmla="*/ 1 h 1804"/>
                          <a:gd name="T18" fmla="*/ 1 w 1388"/>
                          <a:gd name="T19" fmla="*/ 1 h 1804"/>
                          <a:gd name="T20" fmla="*/ 1 w 1388"/>
                          <a:gd name="T21" fmla="*/ 1 h 1804"/>
                          <a:gd name="T22" fmla="*/ 1 w 1388"/>
                          <a:gd name="T23" fmla="*/ 1 h 1804"/>
                          <a:gd name="T24" fmla="*/ 1 w 1388"/>
                          <a:gd name="T25" fmla="*/ 1 h 1804"/>
                          <a:gd name="T26" fmla="*/ 1 w 1388"/>
                          <a:gd name="T27" fmla="*/ 1 h 1804"/>
                          <a:gd name="T28" fmla="*/ 1 w 1388"/>
                          <a:gd name="T29" fmla="*/ 1 h 1804"/>
                          <a:gd name="T30" fmla="*/ 1 w 1388"/>
                          <a:gd name="T31" fmla="*/ 1 h 1804"/>
                          <a:gd name="T32" fmla="*/ 1 w 1388"/>
                          <a:gd name="T33" fmla="*/ 1 h 1804"/>
                          <a:gd name="T34" fmla="*/ 1 w 1388"/>
                          <a:gd name="T35" fmla="*/ 1 h 1804"/>
                          <a:gd name="T36" fmla="*/ 1 w 1388"/>
                          <a:gd name="T37" fmla="*/ 1 h 1804"/>
                          <a:gd name="T38" fmla="*/ 1 w 1388"/>
                          <a:gd name="T39" fmla="*/ 1 h 1804"/>
                          <a:gd name="T40" fmla="*/ 1 w 1388"/>
                          <a:gd name="T41" fmla="*/ 1 h 1804"/>
                          <a:gd name="T42" fmla="*/ 1 w 1388"/>
                          <a:gd name="T43" fmla="*/ 1 h 1804"/>
                          <a:gd name="T44" fmla="*/ 1 w 1388"/>
                          <a:gd name="T45" fmla="*/ 1 h 1804"/>
                          <a:gd name="T46" fmla="*/ 1 w 1388"/>
                          <a:gd name="T47" fmla="*/ 1 h 1804"/>
                          <a:gd name="T48" fmla="*/ 1 w 1388"/>
                          <a:gd name="T49" fmla="*/ 1 h 1804"/>
                          <a:gd name="T50" fmla="*/ 1 w 1388"/>
                          <a:gd name="T51" fmla="*/ 1 h 1804"/>
                          <a:gd name="T52" fmla="*/ 1 w 1388"/>
                          <a:gd name="T53" fmla="*/ 1 h 1804"/>
                          <a:gd name="T54" fmla="*/ 1 w 1388"/>
                          <a:gd name="T55" fmla="*/ 1 h 1804"/>
                          <a:gd name="T56" fmla="*/ 1 w 1388"/>
                          <a:gd name="T57" fmla="*/ 1 h 1804"/>
                          <a:gd name="T58" fmla="*/ 1 w 1388"/>
                          <a:gd name="T59" fmla="*/ 1 h 1804"/>
                          <a:gd name="T60" fmla="*/ 1 w 1388"/>
                          <a:gd name="T61" fmla="*/ 1 h 1804"/>
                          <a:gd name="T62" fmla="*/ 0 w 1388"/>
                          <a:gd name="T63" fmla="*/ 1 h 1804"/>
                          <a:gd name="T64" fmla="*/ 1 w 1388"/>
                          <a:gd name="T65" fmla="*/ 1 h 1804"/>
                          <a:gd name="T66" fmla="*/ 1 w 1388"/>
                          <a:gd name="T67" fmla="*/ 1 h 1804"/>
                          <a:gd name="T68" fmla="*/ 1 w 1388"/>
                          <a:gd name="T69" fmla="*/ 1 h 18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8"/>
                          <a:gd name="T106" fmla="*/ 0 h 1804"/>
                          <a:gd name="T107" fmla="*/ 1388 w 1388"/>
                          <a:gd name="T108" fmla="*/ 1804 h 18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8" h="1804">
                            <a:moveTo>
                              <a:pt x="317" y="540"/>
                            </a:moveTo>
                            <a:lnTo>
                              <a:pt x="417" y="279"/>
                            </a:lnTo>
                            <a:lnTo>
                              <a:pt x="507" y="48"/>
                            </a:lnTo>
                            <a:lnTo>
                              <a:pt x="519" y="38"/>
                            </a:lnTo>
                            <a:lnTo>
                              <a:pt x="535" y="34"/>
                            </a:lnTo>
                            <a:lnTo>
                              <a:pt x="565" y="30"/>
                            </a:lnTo>
                            <a:lnTo>
                              <a:pt x="962" y="2"/>
                            </a:lnTo>
                            <a:lnTo>
                              <a:pt x="1349" y="0"/>
                            </a:lnTo>
                            <a:lnTo>
                              <a:pt x="1370" y="4"/>
                            </a:lnTo>
                            <a:lnTo>
                              <a:pt x="1380" y="12"/>
                            </a:lnTo>
                            <a:lnTo>
                              <a:pt x="1388" y="34"/>
                            </a:lnTo>
                            <a:lnTo>
                              <a:pt x="1358" y="197"/>
                            </a:lnTo>
                            <a:lnTo>
                              <a:pt x="1299" y="337"/>
                            </a:lnTo>
                            <a:lnTo>
                              <a:pt x="1195" y="598"/>
                            </a:lnTo>
                            <a:lnTo>
                              <a:pt x="999" y="1043"/>
                            </a:lnTo>
                            <a:lnTo>
                              <a:pt x="826" y="1431"/>
                            </a:lnTo>
                            <a:lnTo>
                              <a:pt x="782" y="1577"/>
                            </a:lnTo>
                            <a:lnTo>
                              <a:pt x="756" y="1675"/>
                            </a:lnTo>
                            <a:lnTo>
                              <a:pt x="728" y="1732"/>
                            </a:lnTo>
                            <a:lnTo>
                              <a:pt x="702" y="1772"/>
                            </a:lnTo>
                            <a:lnTo>
                              <a:pt x="684" y="1792"/>
                            </a:lnTo>
                            <a:lnTo>
                              <a:pt x="670" y="1802"/>
                            </a:lnTo>
                            <a:lnTo>
                              <a:pt x="646" y="1804"/>
                            </a:lnTo>
                            <a:lnTo>
                              <a:pt x="623" y="1798"/>
                            </a:lnTo>
                            <a:lnTo>
                              <a:pt x="585" y="1776"/>
                            </a:lnTo>
                            <a:lnTo>
                              <a:pt x="541" y="1746"/>
                            </a:lnTo>
                            <a:lnTo>
                              <a:pt x="501" y="1711"/>
                            </a:lnTo>
                            <a:lnTo>
                              <a:pt x="455" y="1675"/>
                            </a:lnTo>
                            <a:lnTo>
                              <a:pt x="411" y="1643"/>
                            </a:lnTo>
                            <a:lnTo>
                              <a:pt x="20" y="1483"/>
                            </a:lnTo>
                            <a:lnTo>
                              <a:pt x="6" y="1473"/>
                            </a:lnTo>
                            <a:lnTo>
                              <a:pt x="0" y="1457"/>
                            </a:lnTo>
                            <a:lnTo>
                              <a:pt x="4" y="1437"/>
                            </a:lnTo>
                            <a:lnTo>
                              <a:pt x="10" y="1417"/>
                            </a:lnTo>
                            <a:lnTo>
                              <a:pt x="317" y="540"/>
                            </a:lnTo>
                            <a:close/>
                          </a:path>
                        </a:pathLst>
                      </a:custGeom>
                      <a:solidFill>
                        <a:srgbClr val="005F5F"/>
                      </a:solidFill>
                      <a:ln w="12700">
                        <a:solidFill>
                          <a:srgbClr val="000000"/>
                        </a:solidFill>
                        <a:prstDash val="solid"/>
                        <a:round/>
                        <a:headEnd/>
                        <a:tailEnd/>
                      </a:ln>
                    </p:spPr>
                    <p:txBody>
                      <a:bodyPr/>
                      <a:lstStyle/>
                      <a:p>
                        <a:endParaRPr lang="en-CA"/>
                      </a:p>
                    </p:txBody>
                  </p:sp>
                </p:grpSp>
                <p:grpSp>
                  <p:nvGrpSpPr>
                    <p:cNvPr id="30742" name="Group 45"/>
                    <p:cNvGrpSpPr>
                      <a:grpSpLocks/>
                    </p:cNvGrpSpPr>
                    <p:nvPr/>
                  </p:nvGrpSpPr>
                  <p:grpSpPr bwMode="auto">
                    <a:xfrm>
                      <a:off x="4066" y="3092"/>
                      <a:ext cx="184" cy="510"/>
                      <a:chOff x="4066" y="3092"/>
                      <a:chExt cx="184" cy="510"/>
                    </a:xfrm>
                  </p:grpSpPr>
                  <p:sp>
                    <p:nvSpPr>
                      <p:cNvPr id="30743" name="Freeform 46"/>
                      <p:cNvSpPr>
                        <a:spLocks/>
                      </p:cNvSpPr>
                      <p:nvPr/>
                    </p:nvSpPr>
                    <p:spPr bwMode="auto">
                      <a:xfrm>
                        <a:off x="4080" y="3110"/>
                        <a:ext cx="170" cy="492"/>
                      </a:xfrm>
                      <a:custGeom>
                        <a:avLst/>
                        <a:gdLst>
                          <a:gd name="T0" fmla="*/ 0 w 341"/>
                          <a:gd name="T1" fmla="*/ 0 h 985"/>
                          <a:gd name="T2" fmla="*/ 0 w 341"/>
                          <a:gd name="T3" fmla="*/ 0 h 985"/>
                          <a:gd name="T4" fmla="*/ 0 w 341"/>
                          <a:gd name="T5" fmla="*/ 0 h 985"/>
                          <a:gd name="T6" fmla="*/ 0 w 341"/>
                          <a:gd name="T7" fmla="*/ 0 h 985"/>
                          <a:gd name="T8" fmla="*/ 0 w 341"/>
                          <a:gd name="T9" fmla="*/ 0 h 985"/>
                          <a:gd name="T10" fmla="*/ 0 w 341"/>
                          <a:gd name="T11" fmla="*/ 0 h 985"/>
                          <a:gd name="T12" fmla="*/ 0 w 341"/>
                          <a:gd name="T13" fmla="*/ 0 h 985"/>
                          <a:gd name="T14" fmla="*/ 0 w 341"/>
                          <a:gd name="T15" fmla="*/ 0 h 985"/>
                          <a:gd name="T16" fmla="*/ 0 w 341"/>
                          <a:gd name="T17" fmla="*/ 0 h 985"/>
                          <a:gd name="T18" fmla="*/ 0 w 341"/>
                          <a:gd name="T19" fmla="*/ 0 h 985"/>
                          <a:gd name="T20" fmla="*/ 0 w 341"/>
                          <a:gd name="T21" fmla="*/ 0 h 985"/>
                          <a:gd name="T22" fmla="*/ 0 w 341"/>
                          <a:gd name="T23" fmla="*/ 0 h 985"/>
                          <a:gd name="T24" fmla="*/ 0 w 341"/>
                          <a:gd name="T25" fmla="*/ 0 h 985"/>
                          <a:gd name="T26" fmla="*/ 0 w 341"/>
                          <a:gd name="T27" fmla="*/ 0 h 985"/>
                          <a:gd name="T28" fmla="*/ 0 w 341"/>
                          <a:gd name="T29" fmla="*/ 0 h 985"/>
                          <a:gd name="T30" fmla="*/ 0 w 341"/>
                          <a:gd name="T31" fmla="*/ 0 h 985"/>
                          <a:gd name="T32" fmla="*/ 0 w 341"/>
                          <a:gd name="T33" fmla="*/ 0 h 985"/>
                          <a:gd name="T34" fmla="*/ 0 w 341"/>
                          <a:gd name="T35" fmla="*/ 0 h 985"/>
                          <a:gd name="T36" fmla="*/ 0 w 341"/>
                          <a:gd name="T37" fmla="*/ 0 h 985"/>
                          <a:gd name="T38" fmla="*/ 0 w 341"/>
                          <a:gd name="T39" fmla="*/ 0 h 985"/>
                          <a:gd name="T40" fmla="*/ 0 w 341"/>
                          <a:gd name="T41" fmla="*/ 0 h 9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1"/>
                          <a:gd name="T64" fmla="*/ 0 h 985"/>
                          <a:gd name="T65" fmla="*/ 341 w 341"/>
                          <a:gd name="T66" fmla="*/ 985 h 9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1" h="985">
                            <a:moveTo>
                              <a:pt x="0" y="0"/>
                            </a:moveTo>
                            <a:lnTo>
                              <a:pt x="12" y="66"/>
                            </a:lnTo>
                            <a:lnTo>
                              <a:pt x="28" y="116"/>
                            </a:lnTo>
                            <a:lnTo>
                              <a:pt x="56" y="159"/>
                            </a:lnTo>
                            <a:lnTo>
                              <a:pt x="102" y="187"/>
                            </a:lnTo>
                            <a:lnTo>
                              <a:pt x="157" y="209"/>
                            </a:lnTo>
                            <a:lnTo>
                              <a:pt x="201" y="247"/>
                            </a:lnTo>
                            <a:lnTo>
                              <a:pt x="237" y="295"/>
                            </a:lnTo>
                            <a:lnTo>
                              <a:pt x="273" y="375"/>
                            </a:lnTo>
                            <a:lnTo>
                              <a:pt x="287" y="441"/>
                            </a:lnTo>
                            <a:lnTo>
                              <a:pt x="275" y="492"/>
                            </a:lnTo>
                            <a:lnTo>
                              <a:pt x="237" y="540"/>
                            </a:lnTo>
                            <a:lnTo>
                              <a:pt x="203" y="584"/>
                            </a:lnTo>
                            <a:lnTo>
                              <a:pt x="179" y="628"/>
                            </a:lnTo>
                            <a:lnTo>
                              <a:pt x="161" y="686"/>
                            </a:lnTo>
                            <a:lnTo>
                              <a:pt x="153" y="752"/>
                            </a:lnTo>
                            <a:lnTo>
                              <a:pt x="171" y="813"/>
                            </a:lnTo>
                            <a:lnTo>
                              <a:pt x="195" y="855"/>
                            </a:lnTo>
                            <a:lnTo>
                              <a:pt x="245" y="909"/>
                            </a:lnTo>
                            <a:lnTo>
                              <a:pt x="287" y="945"/>
                            </a:lnTo>
                            <a:lnTo>
                              <a:pt x="341" y="98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0744" name="Oval 47"/>
                      <p:cNvSpPr>
                        <a:spLocks noChangeArrowheads="1"/>
                      </p:cNvSpPr>
                      <p:nvPr/>
                    </p:nvSpPr>
                    <p:spPr bwMode="auto">
                      <a:xfrm>
                        <a:off x="4066" y="3092"/>
                        <a:ext cx="29" cy="29"/>
                      </a:xfrm>
                      <a:prstGeom prst="ellipse">
                        <a:avLst/>
                      </a:prstGeom>
                      <a:solidFill>
                        <a:srgbClr val="000000"/>
                      </a:solidFill>
                      <a:ln w="12700">
                        <a:solidFill>
                          <a:srgbClr val="000000"/>
                        </a:solidFill>
                        <a:round/>
                        <a:headEnd/>
                        <a:tailEnd/>
                      </a:ln>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grpSp>
              </p:grpSp>
            </p:grpSp>
          </p:grpSp>
        </p:grpSp>
      </p:grpSp>
      <p:sp>
        <p:nvSpPr>
          <p:cNvPr id="30728" name="TextBox 1"/>
          <p:cNvSpPr txBox="1">
            <a:spLocks noChangeArrowheads="1"/>
          </p:cNvSpPr>
          <p:nvPr/>
        </p:nvSpPr>
        <p:spPr bwMode="auto">
          <a:xfrm>
            <a:off x="119062" y="833436"/>
            <a:ext cx="265273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200" dirty="0">
                <a:latin typeface="Arial" charset="0"/>
              </a:rPr>
              <a:t>Least Square Estimators</a:t>
            </a:r>
            <a:endParaRPr lang="en-GB" altLang="en-US" sz="1200" dirty="0">
              <a:latin typeface="Arial" charset="0"/>
            </a:endParaRPr>
          </a:p>
          <a:p>
            <a:pPr eaLnBrk="1" hangingPunct="1"/>
            <a:endParaRPr lang="en-GB" altLang="en-US" sz="1200" dirty="0">
              <a:latin typeface="Arial" charset="0"/>
            </a:endParaRPr>
          </a:p>
          <a:p>
            <a:pPr eaLnBrk="1" hangingPunct="1"/>
            <a:r>
              <a:rPr lang="en-GB" altLang="en-US" sz="1200" dirty="0">
                <a:latin typeface="Arial" charset="0"/>
              </a:rPr>
              <a:t>We have to calculate the coefficients for each of the independent variable, but after seeing the arithmetic for multiple regression with two independent variables in the previous slide, you might guess, quite rightly, that the arithmetic is even more messy for a regression with more than two independent variables.  </a:t>
            </a:r>
          </a:p>
          <a:p>
            <a:pPr eaLnBrk="1" hangingPunct="1"/>
            <a:endParaRPr lang="en-GB" altLang="en-US" sz="1200" dirty="0">
              <a:latin typeface="Arial" charset="0"/>
            </a:endParaRPr>
          </a:p>
          <a:p>
            <a:pPr eaLnBrk="1" hangingPunct="1"/>
            <a:r>
              <a:rPr lang="en-GB" altLang="en-US" sz="1200" dirty="0">
                <a:latin typeface="Arial" charset="0"/>
              </a:rPr>
              <a:t>This is why multiple regression is never tackled by hand.  </a:t>
            </a:r>
          </a:p>
          <a:p>
            <a:pPr eaLnBrk="1" hangingPunct="1"/>
            <a:endParaRPr lang="en-GB" altLang="en-US" sz="1200" dirty="0">
              <a:latin typeface="Arial" charset="0"/>
            </a:endParaRPr>
          </a:p>
          <a:p>
            <a:pPr eaLnBrk="1" hangingPunct="1"/>
            <a:r>
              <a:rPr lang="en-GB" altLang="en-US" sz="1200" dirty="0">
                <a:latin typeface="Arial" charset="0"/>
              </a:rPr>
              <a:t>Thankfully, a lot of standard software includes multiple regression as a standard function. </a:t>
            </a:r>
          </a:p>
        </p:txBody>
      </p:sp>
      <p:sp>
        <p:nvSpPr>
          <p:cNvPr id="55" name="Rectangle 5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Multiple Linear Regression</a:t>
            </a:r>
            <a:endParaRPr lang="en-US" sz="2800" b="1" dirty="0">
              <a:solidFill>
                <a:srgbClr val="002060"/>
              </a:solidFill>
            </a:endParaRPr>
          </a:p>
        </p:txBody>
      </p:sp>
    </p:spTree>
    <p:extLst>
      <p:ext uri="{BB962C8B-B14F-4D97-AF65-F5344CB8AC3E}">
        <p14:creationId xmlns:p14="http://schemas.microsoft.com/office/powerpoint/2010/main" val="296019709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87574"/>
            <a:ext cx="6570089" cy="350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
            </a:r>
            <a:br>
              <a:rPr lang="en-US" sz="2800" b="1" dirty="0">
                <a:solidFill>
                  <a:srgbClr val="002060"/>
                </a:solidFill>
              </a:rPr>
            </a:br>
            <a:r>
              <a:rPr lang="en-US" sz="2800" b="1" dirty="0">
                <a:solidFill>
                  <a:srgbClr val="002060"/>
                </a:solidFill>
              </a:rPr>
              <a:t>Development of an </a:t>
            </a:r>
            <a:br>
              <a:rPr lang="en-US" sz="2800" b="1" dirty="0">
                <a:solidFill>
                  <a:srgbClr val="002060"/>
                </a:solidFill>
              </a:rPr>
            </a:br>
            <a:r>
              <a:rPr lang="en-US" sz="2800" b="1" dirty="0">
                <a:solidFill>
                  <a:srgbClr val="002060"/>
                </a:solidFill>
              </a:rPr>
              <a:t>Econometric Model</a:t>
            </a:r>
            <a:br>
              <a:rPr lang="en-US" sz="2800" b="1" dirty="0">
                <a:solidFill>
                  <a:srgbClr val="002060"/>
                </a:solidFill>
              </a:rPr>
            </a:br>
            <a:endParaRPr lang="en-US" sz="2800" b="1" dirty="0">
              <a:solidFill>
                <a:srgbClr val="002060"/>
              </a:solidFill>
            </a:endParaRPr>
          </a:p>
        </p:txBody>
      </p:sp>
    </p:spTree>
    <p:extLst>
      <p:ext uri="{BB962C8B-B14F-4D97-AF65-F5344CB8AC3E}">
        <p14:creationId xmlns:p14="http://schemas.microsoft.com/office/powerpoint/2010/main" val="4067712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zh-CN" smtClean="0">
                <a:latin typeface="Arial" charset="0"/>
                <a:cs typeface="Arial" charset="0"/>
              </a:rPr>
              <a:t/>
            </a:r>
            <a:br>
              <a:rPr lang="en-US" altLang="zh-CN" smtClean="0">
                <a:latin typeface="Arial" charset="0"/>
                <a:cs typeface="Arial" charset="0"/>
              </a:rPr>
            </a:br>
            <a:endParaRPr lang="en-GB" altLang="zh-CN" smtClean="0">
              <a:latin typeface="Arial" charset="0"/>
              <a:cs typeface="Arial" charset="0"/>
            </a:endParaRPr>
          </a:p>
        </p:txBody>
      </p:sp>
      <p:sp>
        <p:nvSpPr>
          <p:cNvPr id="38915" name="Content Placeholder 2"/>
          <p:cNvSpPr>
            <a:spLocks noGrp="1"/>
          </p:cNvSpPr>
          <p:nvPr>
            <p:ph idx="1"/>
          </p:nvPr>
        </p:nvSpPr>
        <p:spPr>
          <a:xfrm>
            <a:off x="98128" y="1347614"/>
            <a:ext cx="4833912" cy="2886968"/>
          </a:xfrm>
        </p:spPr>
        <p:txBody>
          <a:bodyPr>
            <a:normAutofit/>
          </a:bodyPr>
          <a:lstStyle/>
          <a:p>
            <a:pPr marL="0" indent="0" eaLnBrk="1" hangingPunct="1">
              <a:lnSpc>
                <a:spcPct val="120000"/>
              </a:lnSpc>
              <a:buFont typeface="Arial" charset="0"/>
              <a:buNone/>
            </a:pPr>
            <a:r>
              <a:rPr lang="en-US" altLang="zh-CN" sz="1400" b="1" u="sng" dirty="0" smtClean="0">
                <a:latin typeface="Arial" charset="0"/>
                <a:cs typeface="Arial" charset="0"/>
              </a:rPr>
              <a:t>Selection of the Dependent Variable</a:t>
            </a:r>
            <a:r>
              <a:rPr lang="en-US" altLang="zh-CN" sz="1400" dirty="0" smtClean="0">
                <a:latin typeface="Arial" charset="0"/>
                <a:cs typeface="Arial" charset="0"/>
              </a:rPr>
              <a:t/>
            </a:r>
            <a:br>
              <a:rPr lang="en-US" altLang="zh-CN" sz="1400" dirty="0" smtClean="0">
                <a:latin typeface="Arial" charset="0"/>
                <a:cs typeface="Arial" charset="0"/>
              </a:rPr>
            </a:br>
            <a:endParaRPr lang="en-US" altLang="zh-CN" sz="1400" dirty="0" smtClean="0">
              <a:latin typeface="Arial" charset="0"/>
              <a:cs typeface="Arial" charset="0"/>
            </a:endParaRPr>
          </a:p>
          <a:p>
            <a:pPr marL="0" indent="0" eaLnBrk="1" hangingPunct="1">
              <a:lnSpc>
                <a:spcPct val="120000"/>
              </a:lnSpc>
              <a:buFont typeface="Arial" charset="0"/>
              <a:buNone/>
            </a:pPr>
            <a:r>
              <a:rPr lang="en-US" altLang="zh-CN" sz="1400" dirty="0" smtClean="0">
                <a:latin typeface="Arial" charset="0"/>
                <a:cs typeface="Arial" charset="0"/>
              </a:rPr>
              <a:t>Demand for air travel is usually measured by:</a:t>
            </a:r>
          </a:p>
          <a:p>
            <a:pPr marL="0" lvl="1" indent="0" eaLnBrk="1" hangingPunct="1">
              <a:spcBef>
                <a:spcPct val="0"/>
              </a:spcBef>
            </a:pPr>
            <a:r>
              <a:rPr lang="en-US" altLang="zh-CN" sz="1400" dirty="0" smtClean="0">
                <a:latin typeface="Arial" charset="0"/>
                <a:cs typeface="Arial" charset="0"/>
              </a:rPr>
              <a:t>Departures</a:t>
            </a:r>
          </a:p>
          <a:p>
            <a:pPr marL="0" lvl="1" indent="0" eaLnBrk="1" hangingPunct="1">
              <a:spcBef>
                <a:spcPct val="0"/>
              </a:spcBef>
            </a:pPr>
            <a:r>
              <a:rPr lang="en-US" altLang="zh-CN" sz="1400" dirty="0" smtClean="0">
                <a:latin typeface="Arial" charset="0"/>
                <a:cs typeface="Arial" charset="0"/>
              </a:rPr>
              <a:t>Number of passengers</a:t>
            </a:r>
          </a:p>
          <a:p>
            <a:pPr marL="0" lvl="1" indent="0" eaLnBrk="1" hangingPunct="1">
              <a:spcBef>
                <a:spcPct val="0"/>
              </a:spcBef>
            </a:pPr>
            <a:r>
              <a:rPr lang="en-US" altLang="zh-CN" sz="1400" dirty="0" smtClean="0">
                <a:latin typeface="Arial" charset="0"/>
                <a:cs typeface="Arial" charset="0"/>
              </a:rPr>
              <a:t>Revenue Passenger </a:t>
            </a:r>
            <a:r>
              <a:rPr lang="en-US" altLang="zh-CN" sz="1400" dirty="0" err="1" smtClean="0">
                <a:latin typeface="Arial" charset="0"/>
                <a:cs typeface="Arial" charset="0"/>
              </a:rPr>
              <a:t>Kilometres</a:t>
            </a:r>
            <a:r>
              <a:rPr lang="en-US" altLang="zh-CN" sz="1400" dirty="0" smtClean="0">
                <a:latin typeface="Arial" charset="0"/>
                <a:cs typeface="Arial" charset="0"/>
              </a:rPr>
              <a:t> (RPKs)</a:t>
            </a:r>
          </a:p>
          <a:p>
            <a:pPr marL="0" lvl="1" indent="0" eaLnBrk="1" hangingPunct="1">
              <a:spcBef>
                <a:spcPct val="0"/>
              </a:spcBef>
            </a:pPr>
            <a:r>
              <a:rPr lang="en-US" altLang="zh-CN" sz="1400" dirty="0" err="1" smtClean="0">
                <a:latin typeface="Arial" charset="0"/>
                <a:cs typeface="Arial" charset="0"/>
              </a:rPr>
              <a:t>Tonnes</a:t>
            </a:r>
            <a:r>
              <a:rPr lang="en-US" altLang="zh-CN" sz="1400" dirty="0" smtClean="0">
                <a:latin typeface="Arial" charset="0"/>
                <a:cs typeface="Arial" charset="0"/>
              </a:rPr>
              <a:t> of freight </a:t>
            </a:r>
          </a:p>
          <a:p>
            <a:pPr marL="0" lvl="1" indent="0" eaLnBrk="1" hangingPunct="1">
              <a:spcBef>
                <a:spcPct val="0"/>
              </a:spcBef>
            </a:pPr>
            <a:r>
              <a:rPr lang="en-US" altLang="zh-CN" sz="1400" dirty="0" smtClean="0">
                <a:latin typeface="Arial" charset="0"/>
                <a:cs typeface="Arial" charset="0"/>
              </a:rPr>
              <a:t>Freight </a:t>
            </a:r>
            <a:r>
              <a:rPr lang="en-US" altLang="zh-CN" sz="1400" dirty="0" err="1" smtClean="0">
                <a:latin typeface="Arial" charset="0"/>
                <a:cs typeface="Arial" charset="0"/>
              </a:rPr>
              <a:t>tonne</a:t>
            </a:r>
            <a:r>
              <a:rPr lang="en-US" altLang="zh-CN" sz="1400" dirty="0" smtClean="0">
                <a:latin typeface="Arial" charset="0"/>
                <a:cs typeface="Arial" charset="0"/>
              </a:rPr>
              <a:t> </a:t>
            </a:r>
            <a:r>
              <a:rPr lang="en-US" altLang="zh-CN" sz="1400" dirty="0" err="1" smtClean="0">
                <a:latin typeface="Arial" charset="0"/>
                <a:cs typeface="Arial" charset="0"/>
              </a:rPr>
              <a:t>kilometres</a:t>
            </a:r>
            <a:r>
              <a:rPr lang="en-US" altLang="zh-CN" sz="1400" dirty="0" smtClean="0">
                <a:latin typeface="Arial" charset="0"/>
                <a:cs typeface="Arial" charset="0"/>
              </a:rPr>
              <a:t> (FTKs)</a:t>
            </a:r>
          </a:p>
          <a:p>
            <a:pPr marL="0" lvl="1" indent="0" eaLnBrk="1" hangingPunct="1">
              <a:spcBef>
                <a:spcPct val="0"/>
              </a:spcBef>
            </a:pPr>
            <a:endParaRPr lang="en-US" altLang="zh-CN" sz="1400" dirty="0" smtClean="0">
              <a:latin typeface="Arial" charset="0"/>
              <a:cs typeface="Arial" charset="0"/>
            </a:endParaRPr>
          </a:p>
          <a:p>
            <a:pPr marL="0" lvl="1" indent="0" eaLnBrk="1" hangingPunct="1">
              <a:spcBef>
                <a:spcPct val="0"/>
              </a:spcBef>
              <a:buFont typeface="Arial" charset="0"/>
              <a:buNone/>
            </a:pPr>
            <a:r>
              <a:rPr lang="en-US" altLang="zh-CN" sz="1400" dirty="0" smtClean="0">
                <a:latin typeface="Arial" charset="0"/>
                <a:cs typeface="Arial" charset="0"/>
              </a:rPr>
              <a:t>Therefore, the above indictors are normally used as the dependent variable in the regression analysis.   </a:t>
            </a:r>
          </a:p>
          <a:p>
            <a:pPr marL="0" indent="0">
              <a:buFont typeface="Arial" charset="0"/>
              <a:buNone/>
            </a:pPr>
            <a:endParaRPr lang="en-GB" altLang="zh-CN" sz="4800" dirty="0" smtClean="0">
              <a:latin typeface="Arial" charset="0"/>
              <a:cs typeface="Arial" charset="0"/>
            </a:endParaRPr>
          </a:p>
        </p:txBody>
      </p:sp>
      <p:sp>
        <p:nvSpPr>
          <p:cNvPr id="4" name="Rectangle 6"/>
          <p:cNvSpPr txBox="1">
            <a:spLocks noChangeArrowheads="1"/>
          </p:cNvSpPr>
          <p:nvPr/>
        </p:nvSpPr>
        <p:spPr bwMode="auto">
          <a:xfrm>
            <a:off x="2428875" y="517923"/>
            <a:ext cx="6553200"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zh-CN" sz="3600">
              <a:latin typeface="Arial" charset="0"/>
            </a:endParaRPr>
          </a:p>
        </p:txBody>
      </p:sp>
      <p:pic>
        <p:nvPicPr>
          <p:cNvPr id="38917" name="Picture 5" descr="C:\Users\Archimedes\Desktop\素材\27mrk0129rf.jpg"/>
          <p:cNvPicPr>
            <a:picLocks noChangeAspect="1" noChangeArrowheads="1"/>
          </p:cNvPicPr>
          <p:nvPr/>
        </p:nvPicPr>
        <p:blipFill>
          <a:blip r:embed="rId3" cstate="print">
            <a:extLst>
              <a:ext uri="{28A0092B-C50C-407E-A947-70E740481C1C}">
                <a14:useLocalDpi xmlns:a14="http://schemas.microsoft.com/office/drawing/2010/main" val="0"/>
              </a:ext>
            </a:extLst>
          </a:blip>
          <a:srcRect t="16476" r="15247"/>
          <a:stretch>
            <a:fillRect/>
          </a:stretch>
        </p:blipFill>
        <p:spPr bwMode="auto">
          <a:xfrm>
            <a:off x="4756495" y="915566"/>
            <a:ext cx="4225580" cy="23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
            </a:r>
            <a:br>
              <a:rPr lang="en-US" sz="2800" b="1" dirty="0">
                <a:solidFill>
                  <a:srgbClr val="002060"/>
                </a:solidFill>
              </a:rPr>
            </a:br>
            <a:r>
              <a:rPr lang="en-US" sz="2800" b="1" dirty="0">
                <a:solidFill>
                  <a:srgbClr val="002060"/>
                </a:solidFill>
              </a:rPr>
              <a:t>Development of an </a:t>
            </a:r>
            <a:br>
              <a:rPr lang="en-US" sz="2800" b="1" dirty="0">
                <a:solidFill>
                  <a:srgbClr val="002060"/>
                </a:solidFill>
              </a:rPr>
            </a:br>
            <a:r>
              <a:rPr lang="en-US" sz="2800" b="1" dirty="0">
                <a:solidFill>
                  <a:srgbClr val="002060"/>
                </a:solidFill>
              </a:rPr>
              <a:t>Econometric Model</a:t>
            </a:r>
            <a:br>
              <a:rPr lang="en-US" sz="2800" b="1" dirty="0">
                <a:solidFill>
                  <a:srgbClr val="002060"/>
                </a:solidFill>
              </a:rPr>
            </a:br>
            <a:endParaRPr lang="en-US" sz="2800" b="1" dirty="0">
              <a:solidFill>
                <a:srgbClr val="002060"/>
              </a:solidFill>
            </a:endParaRPr>
          </a:p>
        </p:txBody>
      </p:sp>
    </p:spTree>
    <p:extLst>
      <p:ext uri="{BB962C8B-B14F-4D97-AF65-F5344CB8AC3E}">
        <p14:creationId xmlns:p14="http://schemas.microsoft.com/office/powerpoint/2010/main" val="318893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zh-CN" smtClean="0">
                <a:latin typeface="Arial" charset="0"/>
                <a:cs typeface="Arial" charset="0"/>
              </a:rPr>
              <a:t/>
            </a:r>
            <a:br>
              <a:rPr lang="en-US" altLang="zh-CN" smtClean="0">
                <a:latin typeface="Arial" charset="0"/>
                <a:cs typeface="Arial" charset="0"/>
              </a:rPr>
            </a:br>
            <a:endParaRPr lang="en-GB" altLang="zh-CN" smtClean="0">
              <a:latin typeface="Arial" charset="0"/>
              <a:cs typeface="Arial" charset="0"/>
            </a:endParaRPr>
          </a:p>
        </p:txBody>
      </p:sp>
      <p:sp>
        <p:nvSpPr>
          <p:cNvPr id="39939" name="Content Placeholder 2"/>
          <p:cNvSpPr>
            <a:spLocks noGrp="1"/>
          </p:cNvSpPr>
          <p:nvPr>
            <p:ph idx="1"/>
          </p:nvPr>
        </p:nvSpPr>
        <p:spPr>
          <a:xfrm>
            <a:off x="151632" y="1131590"/>
            <a:ext cx="4132336" cy="3672408"/>
          </a:xfrm>
        </p:spPr>
        <p:txBody>
          <a:bodyPr>
            <a:noAutofit/>
          </a:bodyPr>
          <a:lstStyle/>
          <a:p>
            <a:pPr marL="0" indent="0" algn="ctr">
              <a:buFont typeface="Arial" charset="0"/>
              <a:buNone/>
            </a:pPr>
            <a:r>
              <a:rPr lang="en-US" altLang="zh-CN" sz="1400" b="1" u="sng" dirty="0" smtClean="0">
                <a:latin typeface="Arial" charset="0"/>
                <a:cs typeface="Arial" charset="0"/>
              </a:rPr>
              <a:t>Selection of Explanatory Variables </a:t>
            </a:r>
            <a:br>
              <a:rPr lang="en-US" altLang="zh-CN" sz="1400" b="1" u="sng" dirty="0" smtClean="0">
                <a:latin typeface="Arial" charset="0"/>
                <a:cs typeface="Arial" charset="0"/>
              </a:rPr>
            </a:br>
            <a:endParaRPr lang="en-GB" altLang="zh-CN" sz="1400" b="1" u="sng" dirty="0" smtClean="0">
              <a:solidFill>
                <a:srgbClr val="292929"/>
              </a:solidFill>
              <a:latin typeface="Arial" charset="0"/>
              <a:cs typeface="Arial" charset="0"/>
            </a:endParaRPr>
          </a:p>
          <a:p>
            <a:pPr marL="0" indent="0">
              <a:buFont typeface="Arial" charset="0"/>
              <a:buNone/>
            </a:pPr>
            <a:r>
              <a:rPr lang="en-GB" altLang="zh-CN" sz="1400" dirty="0" smtClean="0">
                <a:solidFill>
                  <a:srgbClr val="292929"/>
                </a:solidFill>
                <a:latin typeface="Arial" charset="0"/>
                <a:cs typeface="Arial" charset="0"/>
              </a:rPr>
              <a:t>The explanatory variables are expected to represent an important influence on demand in the particular circumstances.</a:t>
            </a:r>
          </a:p>
          <a:p>
            <a:pPr marL="0" indent="0">
              <a:buFont typeface="Arial" charset="0"/>
              <a:buNone/>
            </a:pPr>
            <a:endParaRPr lang="en-GB" altLang="zh-CN" sz="1400" dirty="0" smtClean="0">
              <a:solidFill>
                <a:srgbClr val="292929"/>
              </a:solidFill>
              <a:latin typeface="Arial" charset="0"/>
              <a:cs typeface="Arial" charset="0"/>
            </a:endParaRPr>
          </a:p>
          <a:p>
            <a:pPr marL="0" indent="0">
              <a:buFont typeface="Arial" charset="0"/>
              <a:buNone/>
            </a:pPr>
            <a:r>
              <a:rPr lang="en-GB" altLang="zh-CN" sz="1400" dirty="0" smtClean="0">
                <a:solidFill>
                  <a:srgbClr val="292929"/>
                </a:solidFill>
                <a:latin typeface="Arial" charset="0"/>
                <a:cs typeface="Arial" charset="0"/>
              </a:rPr>
              <a:t>The explanatory variables should be chosen from those that are available from reliable sources.</a:t>
            </a:r>
          </a:p>
          <a:p>
            <a:pPr marL="0" indent="0">
              <a:buFontTx/>
              <a:buChar char="•"/>
            </a:pPr>
            <a:endParaRPr lang="en-GB" altLang="zh-CN" sz="1400" dirty="0" smtClean="0">
              <a:solidFill>
                <a:srgbClr val="292929"/>
              </a:solidFill>
              <a:latin typeface="Arial" charset="0"/>
              <a:cs typeface="Arial" charset="0"/>
            </a:endParaRPr>
          </a:p>
          <a:p>
            <a:pPr marL="0" indent="0">
              <a:buFont typeface="Arial" charset="0"/>
              <a:buNone/>
            </a:pPr>
            <a:r>
              <a:rPr lang="en-GB" altLang="zh-CN" sz="1400" dirty="0" smtClean="0">
                <a:solidFill>
                  <a:srgbClr val="292929"/>
                </a:solidFill>
                <a:latin typeface="Arial" charset="0"/>
                <a:cs typeface="Arial" charset="0"/>
              </a:rPr>
              <a:t>The explanatory variables should be independently predicted, either by a reliable independent source or by the forecaster </a:t>
            </a:r>
          </a:p>
          <a:p>
            <a:pPr marL="0" indent="0">
              <a:buFont typeface="Arial" charset="0"/>
              <a:buNone/>
            </a:pPr>
            <a:endParaRPr lang="en-GB" altLang="zh-CN" sz="4800" dirty="0" smtClean="0">
              <a:latin typeface="Arial" charset="0"/>
              <a:cs typeface="Arial" charset="0"/>
            </a:endParaRPr>
          </a:p>
        </p:txBody>
      </p:sp>
      <p:sp>
        <p:nvSpPr>
          <p:cNvPr id="8" name="Rectangle 1030"/>
          <p:cNvSpPr txBox="1">
            <a:spLocks noChangeArrowheads="1"/>
          </p:cNvSpPr>
          <p:nvPr/>
        </p:nvSpPr>
        <p:spPr bwMode="auto">
          <a:xfrm>
            <a:off x="2420938" y="526256"/>
            <a:ext cx="64373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zh-CN" sz="3000">
              <a:latin typeface="Arial" charset="0"/>
            </a:endParaRPr>
          </a:p>
        </p:txBody>
      </p:sp>
      <p:pic>
        <p:nvPicPr>
          <p:cNvPr id="39941" name="Picture 5" descr="C:\Users\Archimedes\Desktop\素材\mf700-034044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491630"/>
            <a:ext cx="4763984" cy="267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itle 1"/>
          <p:cNvSpPr txBox="1">
            <a:spLocks/>
          </p:cNvSpPr>
          <p:nvPr/>
        </p:nvSpPr>
        <p:spPr bwMode="auto">
          <a:xfrm>
            <a:off x="122238" y="526257"/>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Development of an </a:t>
            </a:r>
            <a:br>
              <a:rPr lang="en-GB" altLang="zh-CN" sz="900" b="1">
                <a:latin typeface="Arial" charset="0"/>
              </a:rPr>
            </a:br>
            <a:r>
              <a:rPr lang="en-GB" altLang="zh-CN" sz="900" b="1">
                <a:latin typeface="Arial" charset="0"/>
              </a:rPr>
              <a:t>Econometric Model</a:t>
            </a:r>
            <a:br>
              <a:rPr lang="en-GB" altLang="zh-CN" sz="900" b="1">
                <a:latin typeface="Arial" charset="0"/>
              </a:rPr>
            </a:br>
            <a:endParaRPr lang="en-GB" altLang="zh-CN" sz="900" b="1">
              <a:latin typeface="Arial" charset="0"/>
            </a:endParaRPr>
          </a:p>
        </p:txBody>
      </p:sp>
      <p:sp>
        <p:nvSpPr>
          <p:cNvPr id="7" name="Rectangle 6"/>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Polynomial Trend </a:t>
            </a:r>
            <a:r>
              <a:rPr lang="en-US" sz="2800" b="1" dirty="0">
                <a:solidFill>
                  <a:srgbClr val="002060"/>
                </a:solidFill>
              </a:rPr>
              <a:t>Analysis</a:t>
            </a:r>
          </a:p>
        </p:txBody>
      </p:sp>
    </p:spTree>
    <p:extLst>
      <p:ext uri="{BB962C8B-B14F-4D97-AF65-F5344CB8AC3E}">
        <p14:creationId xmlns:p14="http://schemas.microsoft.com/office/powerpoint/2010/main" val="85941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zh-CN" dirty="0" smtClean="0">
                <a:latin typeface="Arial" charset="0"/>
                <a:cs typeface="Arial" charset="0"/>
              </a:rPr>
              <a:t/>
            </a:r>
            <a:br>
              <a:rPr lang="en-US" altLang="zh-CN" dirty="0" smtClean="0">
                <a:latin typeface="Arial" charset="0"/>
                <a:cs typeface="Arial" charset="0"/>
              </a:rPr>
            </a:br>
            <a:endParaRPr lang="en-GB" altLang="zh-CN" dirty="0" smtClean="0">
              <a:latin typeface="Arial" charset="0"/>
              <a:cs typeface="Arial" charset="0"/>
            </a:endParaRPr>
          </a:p>
        </p:txBody>
      </p:sp>
      <p:sp>
        <p:nvSpPr>
          <p:cNvPr id="41988" name="Rectangle 4"/>
          <p:cNvSpPr>
            <a:spLocks noGrp="1" noChangeArrowheads="1"/>
          </p:cNvSpPr>
          <p:nvPr/>
        </p:nvSpPr>
        <p:spPr bwMode="auto">
          <a:xfrm>
            <a:off x="899592" y="757238"/>
            <a:ext cx="7992888" cy="40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Tx/>
              <a:buAutoNum type="romanLcParenR"/>
            </a:pPr>
            <a:r>
              <a:rPr lang="en-GB" altLang="en-US" sz="2000" b="1" dirty="0"/>
              <a:t>Linear </a:t>
            </a:r>
          </a:p>
          <a:p>
            <a:pPr algn="ctr" eaLnBrk="1" hangingPunct="1"/>
            <a:r>
              <a:rPr lang="en-GB" altLang="en-US" sz="2000" i="1" dirty="0"/>
              <a:t>Y = a + bX</a:t>
            </a:r>
            <a:r>
              <a:rPr lang="en-GB" altLang="en-US" sz="2000" i="1" baseline="-25000" dirty="0"/>
              <a:t>1</a:t>
            </a:r>
            <a:r>
              <a:rPr lang="en-GB" altLang="en-US" sz="2000" i="1" dirty="0"/>
              <a:t> + cX</a:t>
            </a:r>
            <a:r>
              <a:rPr lang="en-GB" altLang="en-US" sz="2000" i="1" baseline="-25000" dirty="0"/>
              <a:t>2</a:t>
            </a:r>
            <a:r>
              <a:rPr lang="en-GB" altLang="en-US" sz="2000" i="1" dirty="0"/>
              <a:t> + ...</a:t>
            </a:r>
            <a:r>
              <a:rPr lang="en-GB" altLang="en-US" sz="2000" i="1" dirty="0" err="1"/>
              <a:t>zX</a:t>
            </a:r>
            <a:r>
              <a:rPr lang="en-GB" altLang="en-US" sz="2000" i="1" baseline="-25000" dirty="0" err="1"/>
              <a:t>n</a:t>
            </a:r>
            <a:endParaRPr lang="en-GB" altLang="en-US" sz="2000" dirty="0"/>
          </a:p>
          <a:p>
            <a:pPr eaLnBrk="1" hangingPunct="1"/>
            <a:endParaRPr lang="en-GB" altLang="en-US" sz="2000" dirty="0"/>
          </a:p>
          <a:p>
            <a:pPr eaLnBrk="1" hangingPunct="1"/>
            <a:r>
              <a:rPr lang="en-GB" altLang="en-US" sz="2000" b="1" dirty="0"/>
              <a:t>ii) Multiplicative or log-log</a:t>
            </a:r>
          </a:p>
          <a:p>
            <a:pPr algn="ctr" eaLnBrk="1" hangingPunct="1"/>
            <a:r>
              <a:rPr lang="en-GB" altLang="en-US" sz="2000" i="1" dirty="0"/>
              <a:t>Y = aX</a:t>
            </a:r>
            <a:r>
              <a:rPr lang="en-GB" altLang="en-US" sz="2000" baseline="-25000" dirty="0"/>
              <a:t>1</a:t>
            </a:r>
            <a:r>
              <a:rPr lang="en-GB" altLang="en-US" sz="2000" i="1" baseline="30000" dirty="0"/>
              <a:t>b</a:t>
            </a:r>
            <a:r>
              <a:rPr lang="en-GB" altLang="en-US" sz="2000" dirty="0"/>
              <a:t> </a:t>
            </a:r>
            <a:r>
              <a:rPr lang="en-GB" altLang="en-US" sz="2000" i="1" dirty="0"/>
              <a:t>X</a:t>
            </a:r>
            <a:r>
              <a:rPr lang="en-GB" altLang="en-US" sz="2000" baseline="-25000" dirty="0"/>
              <a:t>2</a:t>
            </a:r>
            <a:r>
              <a:rPr lang="en-GB" altLang="en-US" sz="2000" i="1" baseline="30000" dirty="0"/>
              <a:t>c</a:t>
            </a:r>
            <a:r>
              <a:rPr lang="en-GB" altLang="en-US" sz="2000" i="1" dirty="0"/>
              <a:t> ...</a:t>
            </a:r>
            <a:r>
              <a:rPr lang="en-GB" altLang="en-US" sz="2000" i="1" dirty="0" err="1"/>
              <a:t>X</a:t>
            </a:r>
            <a:r>
              <a:rPr lang="en-GB" altLang="en-US" sz="2000" baseline="-25000" dirty="0" err="1"/>
              <a:t>n</a:t>
            </a:r>
            <a:r>
              <a:rPr lang="en-GB" altLang="en-US" sz="2000" i="1" baseline="30000" dirty="0" err="1"/>
              <a:t>z</a:t>
            </a:r>
            <a:endParaRPr lang="en-GB" altLang="en-US" sz="2000" dirty="0"/>
          </a:p>
          <a:p>
            <a:pPr algn="ctr" eaLnBrk="1" hangingPunct="1"/>
            <a:r>
              <a:rPr lang="en-GB" altLang="en-US" sz="2000" dirty="0"/>
              <a:t>log </a:t>
            </a:r>
            <a:r>
              <a:rPr lang="en-GB" altLang="en-US" sz="2000" i="1" dirty="0"/>
              <a:t>Y</a:t>
            </a:r>
            <a:r>
              <a:rPr lang="en-GB" altLang="en-US" sz="2000" dirty="0"/>
              <a:t> = log(</a:t>
            </a:r>
            <a:r>
              <a:rPr lang="en-GB" altLang="en-US" sz="2000" i="1" dirty="0"/>
              <a:t>a)</a:t>
            </a:r>
            <a:r>
              <a:rPr lang="en-GB" altLang="en-US" sz="2000" dirty="0"/>
              <a:t> + </a:t>
            </a:r>
            <a:r>
              <a:rPr lang="en-GB" altLang="en-US" sz="2000" i="1" dirty="0"/>
              <a:t>b</a:t>
            </a:r>
            <a:r>
              <a:rPr lang="en-GB" altLang="en-US" sz="2000" dirty="0"/>
              <a:t> log </a:t>
            </a:r>
            <a:r>
              <a:rPr lang="en-GB" altLang="en-US" sz="2000" i="1" dirty="0"/>
              <a:t>X</a:t>
            </a:r>
            <a:r>
              <a:rPr lang="en-GB" altLang="en-US" sz="2000" baseline="-25000" dirty="0"/>
              <a:t>1</a:t>
            </a:r>
            <a:r>
              <a:rPr lang="en-GB" altLang="en-US" sz="2000" dirty="0"/>
              <a:t> + </a:t>
            </a:r>
            <a:r>
              <a:rPr lang="en-GB" altLang="en-US" sz="2000" i="1" dirty="0"/>
              <a:t>c</a:t>
            </a:r>
            <a:r>
              <a:rPr lang="en-GB" altLang="en-US" sz="2000" dirty="0"/>
              <a:t> log </a:t>
            </a:r>
            <a:r>
              <a:rPr lang="en-GB" altLang="en-US" sz="2000" i="1" dirty="0"/>
              <a:t>X</a:t>
            </a:r>
            <a:r>
              <a:rPr lang="en-GB" altLang="en-US" sz="2000" baseline="-25000" dirty="0"/>
              <a:t>2</a:t>
            </a:r>
            <a:r>
              <a:rPr lang="en-GB" altLang="en-US" sz="2000" dirty="0"/>
              <a:t> + ...z log </a:t>
            </a:r>
            <a:r>
              <a:rPr lang="en-GB" altLang="en-US" sz="2000" i="1" dirty="0" err="1"/>
              <a:t>X</a:t>
            </a:r>
            <a:r>
              <a:rPr lang="en-GB" altLang="en-US" sz="2000" baseline="-25000" dirty="0" err="1"/>
              <a:t>n</a:t>
            </a:r>
            <a:r>
              <a:rPr lang="en-GB" altLang="en-US" sz="2000" dirty="0"/>
              <a:t> </a:t>
            </a:r>
          </a:p>
          <a:p>
            <a:pPr algn="ctr" eaLnBrk="1" hangingPunct="1"/>
            <a:endParaRPr lang="en-GB" altLang="en-US" sz="2000" dirty="0"/>
          </a:p>
          <a:p>
            <a:pPr eaLnBrk="1" hangingPunct="1"/>
            <a:r>
              <a:rPr lang="en-GB" altLang="en-US" sz="2000" b="1" dirty="0"/>
              <a:t>iii) Linear‑log </a:t>
            </a:r>
          </a:p>
          <a:p>
            <a:pPr algn="ctr" eaLnBrk="1" hangingPunct="1"/>
            <a:r>
              <a:rPr lang="en-GB" altLang="en-US" sz="2000" i="1" dirty="0" err="1"/>
              <a:t>e</a:t>
            </a:r>
            <a:r>
              <a:rPr lang="en-GB" altLang="en-US" sz="2000" i="1" baseline="30000" dirty="0" err="1"/>
              <a:t>Y</a:t>
            </a:r>
            <a:r>
              <a:rPr lang="en-GB" altLang="en-US" sz="2000" i="1" dirty="0"/>
              <a:t> = aX</a:t>
            </a:r>
            <a:r>
              <a:rPr lang="en-GB" altLang="en-US" sz="2000" baseline="-25000" dirty="0"/>
              <a:t>1</a:t>
            </a:r>
            <a:r>
              <a:rPr lang="en-GB" altLang="en-US" sz="2000" i="1" baseline="30000" dirty="0"/>
              <a:t>b</a:t>
            </a:r>
            <a:r>
              <a:rPr lang="en-GB" altLang="en-US" sz="2000" dirty="0"/>
              <a:t> </a:t>
            </a:r>
            <a:r>
              <a:rPr lang="en-GB" altLang="en-US" sz="2000" i="1" dirty="0"/>
              <a:t>X</a:t>
            </a:r>
            <a:r>
              <a:rPr lang="en-GB" altLang="en-US" sz="2000" baseline="-25000" dirty="0"/>
              <a:t>2</a:t>
            </a:r>
            <a:r>
              <a:rPr lang="en-GB" altLang="en-US" sz="2000" i="1" baseline="30000" dirty="0"/>
              <a:t>c</a:t>
            </a:r>
            <a:r>
              <a:rPr lang="en-GB" altLang="en-US" sz="2000" dirty="0"/>
              <a:t> ... </a:t>
            </a:r>
            <a:r>
              <a:rPr lang="en-GB" altLang="en-US" sz="2000" i="1" dirty="0" err="1"/>
              <a:t>X</a:t>
            </a:r>
            <a:r>
              <a:rPr lang="en-GB" altLang="en-US" sz="2000" baseline="-25000" dirty="0" err="1"/>
              <a:t>n</a:t>
            </a:r>
            <a:r>
              <a:rPr lang="en-GB" altLang="en-US" sz="2000" i="1" dirty="0"/>
              <a:t> </a:t>
            </a:r>
            <a:r>
              <a:rPr lang="en-GB" altLang="en-US" sz="2000" i="1" baseline="30000" dirty="0"/>
              <a:t>z</a:t>
            </a:r>
            <a:endParaRPr lang="en-GB" altLang="en-US" sz="2000" dirty="0"/>
          </a:p>
          <a:p>
            <a:pPr algn="ctr" eaLnBrk="1" hangingPunct="1"/>
            <a:r>
              <a:rPr lang="en-GB" altLang="en-US" sz="2000" i="1" dirty="0"/>
              <a:t>Y</a:t>
            </a:r>
            <a:r>
              <a:rPr lang="en-GB" altLang="en-US" sz="2000" dirty="0"/>
              <a:t> = log(</a:t>
            </a:r>
            <a:r>
              <a:rPr lang="en-GB" altLang="en-US" sz="2000" i="1" dirty="0"/>
              <a:t>a)</a:t>
            </a:r>
            <a:r>
              <a:rPr lang="en-GB" altLang="en-US" sz="2000" dirty="0"/>
              <a:t> + </a:t>
            </a:r>
            <a:r>
              <a:rPr lang="en-GB" altLang="en-US" sz="2000" i="1" dirty="0"/>
              <a:t>b</a:t>
            </a:r>
            <a:r>
              <a:rPr lang="en-GB" altLang="en-US" sz="2000" dirty="0"/>
              <a:t> log </a:t>
            </a:r>
            <a:r>
              <a:rPr lang="en-GB" altLang="en-US" sz="2000" i="1" dirty="0"/>
              <a:t>X</a:t>
            </a:r>
            <a:r>
              <a:rPr lang="en-GB" altLang="en-US" sz="2000" baseline="-25000" dirty="0"/>
              <a:t>1</a:t>
            </a:r>
            <a:r>
              <a:rPr lang="en-GB" altLang="en-US" sz="2000" dirty="0"/>
              <a:t> + </a:t>
            </a:r>
            <a:r>
              <a:rPr lang="en-GB" altLang="en-US" sz="2000" i="1" dirty="0"/>
              <a:t>c</a:t>
            </a:r>
            <a:r>
              <a:rPr lang="en-GB" altLang="en-US" sz="2000" dirty="0"/>
              <a:t> log </a:t>
            </a:r>
            <a:r>
              <a:rPr lang="en-GB" altLang="en-US" sz="2000" i="1" dirty="0"/>
              <a:t>X</a:t>
            </a:r>
            <a:r>
              <a:rPr lang="en-GB" altLang="en-US" sz="2000" baseline="-25000" dirty="0"/>
              <a:t>2</a:t>
            </a:r>
            <a:r>
              <a:rPr lang="en-GB" altLang="en-US" sz="2000" dirty="0"/>
              <a:t> + ... z log </a:t>
            </a:r>
            <a:r>
              <a:rPr lang="en-GB" altLang="en-US" sz="2000" i="1" dirty="0" err="1"/>
              <a:t>X</a:t>
            </a:r>
            <a:r>
              <a:rPr lang="en-GB" altLang="en-US" sz="2000" baseline="-25000" dirty="0" err="1"/>
              <a:t>n</a:t>
            </a:r>
            <a:r>
              <a:rPr lang="en-GB" altLang="en-US" sz="2000" dirty="0"/>
              <a:t> </a:t>
            </a:r>
          </a:p>
          <a:p>
            <a:pPr algn="ctr" eaLnBrk="1" hangingPunct="1"/>
            <a:endParaRPr lang="en-GB" altLang="en-US" sz="2000" dirty="0"/>
          </a:p>
          <a:p>
            <a:pPr eaLnBrk="1" hangingPunct="1"/>
            <a:r>
              <a:rPr lang="en-GB" altLang="en-US" sz="2000" b="1" dirty="0"/>
              <a:t>iv) Log‑linear</a:t>
            </a:r>
          </a:p>
          <a:p>
            <a:pPr algn="ctr" eaLnBrk="1" hangingPunct="1"/>
            <a:r>
              <a:rPr lang="en-GB" altLang="en-US" sz="2000" dirty="0"/>
              <a:t> log </a:t>
            </a:r>
            <a:r>
              <a:rPr lang="en-GB" altLang="en-US" sz="2000" i="1" dirty="0"/>
              <a:t>Y</a:t>
            </a:r>
            <a:r>
              <a:rPr lang="en-GB" altLang="en-US" sz="2000" dirty="0"/>
              <a:t> = </a:t>
            </a:r>
            <a:r>
              <a:rPr lang="en-GB" altLang="en-US" sz="2000" i="1" dirty="0"/>
              <a:t>a</a:t>
            </a:r>
            <a:r>
              <a:rPr lang="en-GB" altLang="en-US" sz="2000" dirty="0"/>
              <a:t> + </a:t>
            </a:r>
            <a:r>
              <a:rPr lang="en-GB" altLang="en-US" sz="2000" i="1" dirty="0"/>
              <a:t>bX</a:t>
            </a:r>
            <a:r>
              <a:rPr lang="en-GB" altLang="en-US" sz="2000" baseline="-25000" dirty="0"/>
              <a:t>1</a:t>
            </a:r>
            <a:r>
              <a:rPr lang="en-GB" altLang="en-US" sz="2000" dirty="0"/>
              <a:t> + </a:t>
            </a:r>
            <a:r>
              <a:rPr lang="en-GB" altLang="en-US" sz="2000" i="1" dirty="0"/>
              <a:t>cX</a:t>
            </a:r>
            <a:r>
              <a:rPr lang="en-GB" altLang="en-US" sz="2000" baseline="-25000" dirty="0"/>
              <a:t>2</a:t>
            </a:r>
            <a:r>
              <a:rPr lang="en-GB" altLang="en-US" sz="2000" dirty="0"/>
              <a:t> + ... </a:t>
            </a:r>
            <a:r>
              <a:rPr lang="en-GB" altLang="en-US" sz="2000" dirty="0" err="1"/>
              <a:t>z</a:t>
            </a:r>
            <a:r>
              <a:rPr lang="en-GB" altLang="en-US" sz="2000" i="1" dirty="0" err="1"/>
              <a:t>X</a:t>
            </a:r>
            <a:r>
              <a:rPr lang="en-GB" altLang="en-US" sz="2000" baseline="-25000" dirty="0" err="1"/>
              <a:t>n</a:t>
            </a:r>
            <a:r>
              <a:rPr lang="en-GB" altLang="en-US" sz="2000" dirty="0"/>
              <a:t> </a:t>
            </a:r>
          </a:p>
          <a:p>
            <a:pPr>
              <a:lnSpc>
                <a:spcPct val="90000"/>
              </a:lnSpc>
              <a:spcBef>
                <a:spcPct val="40000"/>
              </a:spcBef>
            </a:pPr>
            <a:endParaRPr lang="en-GB" altLang="zh-CN" sz="2000" dirty="0">
              <a:solidFill>
                <a:srgbClr val="292929"/>
              </a:solidFill>
              <a:latin typeface="Arial" charset="0"/>
            </a:endParaRPr>
          </a:p>
        </p:txBody>
      </p:sp>
      <p:sp>
        <p:nvSpPr>
          <p:cNvPr id="41989" name="Title 1"/>
          <p:cNvSpPr txBox="1">
            <a:spLocks/>
          </p:cNvSpPr>
          <p:nvPr/>
        </p:nvSpPr>
        <p:spPr bwMode="auto">
          <a:xfrm>
            <a:off x="146050" y="495301"/>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Development of an </a:t>
            </a:r>
            <a:br>
              <a:rPr lang="en-GB" altLang="zh-CN" sz="900" b="1">
                <a:latin typeface="Arial" charset="0"/>
              </a:rPr>
            </a:br>
            <a:r>
              <a:rPr lang="en-GB" altLang="zh-CN" sz="900" b="1">
                <a:latin typeface="Arial" charset="0"/>
              </a:rPr>
              <a:t>Econometric Model</a:t>
            </a:r>
            <a:br>
              <a:rPr lang="en-GB" altLang="zh-CN" sz="900" b="1">
                <a:latin typeface="Arial" charset="0"/>
              </a:rPr>
            </a:br>
            <a:endParaRPr lang="en-GB" altLang="zh-CN" sz="900" b="1">
              <a:latin typeface="Arial" charset="0"/>
            </a:endParaRP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Formulation of the </a:t>
            </a:r>
            <a:r>
              <a:rPr lang="en-US" sz="2800" b="1" dirty="0" smtClean="0">
                <a:solidFill>
                  <a:srgbClr val="002060"/>
                </a:solidFill>
              </a:rPr>
              <a:t>Model</a:t>
            </a:r>
            <a:endParaRPr lang="en-US" sz="2800" b="1" dirty="0">
              <a:solidFill>
                <a:srgbClr val="002060"/>
              </a:solidFill>
            </a:endParaRPr>
          </a:p>
        </p:txBody>
      </p:sp>
    </p:spTree>
    <p:extLst>
      <p:ext uri="{BB962C8B-B14F-4D97-AF65-F5344CB8AC3E}">
        <p14:creationId xmlns:p14="http://schemas.microsoft.com/office/powerpoint/2010/main" val="1360666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11113" y="831056"/>
            <a:ext cx="4848920" cy="382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ct val="50000"/>
              </a:spcBef>
            </a:pPr>
            <a:r>
              <a:rPr lang="en-GB" altLang="zh-CN" b="1" dirty="0">
                <a:solidFill>
                  <a:srgbClr val="0070C0"/>
                </a:solidFill>
                <a:latin typeface="Arial" charset="0"/>
              </a:rPr>
              <a:t>Short-term Forecasts</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GB" altLang="zh-CN" sz="1400" dirty="0">
                <a:solidFill>
                  <a:srgbClr val="0070C0"/>
                </a:solidFill>
                <a:latin typeface="Arial" charset="0"/>
              </a:rPr>
              <a:t>Short-term forecasts generally involve some form of scheduling which may include for example the seasons of the year for planning purposes. </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GB" altLang="zh-CN" sz="1400" dirty="0">
                <a:solidFill>
                  <a:srgbClr val="0070C0"/>
                </a:solidFill>
                <a:latin typeface="Arial" charset="0"/>
              </a:rPr>
              <a:t>The cyclical and seasonal factors are more important in these situations. </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GB" altLang="zh-CN" sz="1400" dirty="0">
                <a:solidFill>
                  <a:srgbClr val="0070C0"/>
                </a:solidFill>
                <a:latin typeface="Arial" charset="0"/>
              </a:rPr>
              <a:t>Such forecasts are usually prepared every 6 months or on a more frequent basis. </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GB" altLang="zh-CN" sz="1400" dirty="0">
                <a:solidFill>
                  <a:srgbClr val="0070C0"/>
                </a:solidFill>
                <a:latin typeface="Arial" charset="0"/>
              </a:rPr>
              <a:t>Some airport operators undertake ‘ultra short term’ forecasts for (e.g.) the next month in order to provide for specific requirement such as adequate staffing in the peaks. </a:t>
            </a:r>
            <a:endParaRPr lang="en-US" altLang="zh-CN" sz="1400" dirty="0">
              <a:solidFill>
                <a:srgbClr val="0070C0"/>
              </a:solidFill>
              <a:latin typeface="Arial" charset="0"/>
            </a:endParaRPr>
          </a:p>
        </p:txBody>
      </p:sp>
      <p:pic>
        <p:nvPicPr>
          <p:cNvPr id="47108" name="Picture 4" descr="C:\Users\Archimedes\Desktop\素材\20107211614404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927497"/>
            <a:ext cx="4210312" cy="26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Forecasting Timeframe</a:t>
            </a:r>
          </a:p>
        </p:txBody>
      </p:sp>
    </p:spTree>
    <p:extLst>
      <p:ext uri="{BB962C8B-B14F-4D97-AF65-F5344CB8AC3E}">
        <p14:creationId xmlns:p14="http://schemas.microsoft.com/office/powerpoint/2010/main" val="38119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0" y="1307430"/>
            <a:ext cx="4848920" cy="382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ct val="50000"/>
              </a:spcBef>
            </a:pPr>
            <a:r>
              <a:rPr lang="en-GB" altLang="zh-CN" b="1" dirty="0" smtClean="0">
                <a:solidFill>
                  <a:srgbClr val="0070C0"/>
                </a:solidFill>
                <a:latin typeface="Arial" charset="0"/>
              </a:rPr>
              <a:t>Medium-term </a:t>
            </a:r>
            <a:r>
              <a:rPr lang="en-GB" altLang="zh-CN" b="1" dirty="0">
                <a:solidFill>
                  <a:srgbClr val="0070C0"/>
                </a:solidFill>
                <a:latin typeface="Arial" charset="0"/>
              </a:rPr>
              <a:t>Forecasts</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Medium-term forecasts are generally prepared for planning, scheduling, budgeting and resource requirements purposes. </a:t>
            </a: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The trend factor, as well as the cyclical component, plays a key role in the medium-term forecast as the year to year variations in traffic growth are an important element in the planning process</a:t>
            </a: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Forecasting Timeframe</a:t>
            </a:r>
          </a:p>
        </p:txBody>
      </p:sp>
      <p:pic>
        <p:nvPicPr>
          <p:cNvPr id="5" name="Picture 5" descr="C:\Users\c6667\Desktop\ICAO\PICTURES\mf821-033568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895" y="1635646"/>
            <a:ext cx="3899495" cy="242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7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1142" y="843558"/>
            <a:ext cx="6229325" cy="382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ct val="50000"/>
              </a:spcBef>
            </a:pPr>
            <a:r>
              <a:rPr lang="en-GB" altLang="zh-CN" b="1" dirty="0" smtClean="0">
                <a:solidFill>
                  <a:srgbClr val="0070C0"/>
                </a:solidFill>
                <a:latin typeface="Arial" charset="0"/>
              </a:rPr>
              <a:t>Long-term </a:t>
            </a:r>
            <a:r>
              <a:rPr lang="en-GB" altLang="zh-CN" b="1" dirty="0">
                <a:solidFill>
                  <a:srgbClr val="0070C0"/>
                </a:solidFill>
                <a:latin typeface="Arial" charset="0"/>
              </a:rPr>
              <a:t>Forecasts</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Long-term forecasts are used mostly in connection with strategic planning to determine the level and direction of capital expenditures and to decide on ways in which goals can be accomplished.  </a:t>
            </a:r>
            <a:endParaRPr lang="en-US" altLang="zh-CN" sz="1400" dirty="0" smtClean="0">
              <a:solidFill>
                <a:srgbClr val="0070C0"/>
              </a:solidFill>
              <a:latin typeface="Arial" charset="0"/>
            </a:endParaRP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The trend element generally dominates long term situations and must be considered in the determination of any long-run decisions.  </a:t>
            </a:r>
            <a:endParaRPr lang="en-US" altLang="zh-CN" sz="1400" dirty="0" smtClean="0">
              <a:solidFill>
                <a:srgbClr val="0070C0"/>
              </a:solidFill>
              <a:latin typeface="Arial" charset="0"/>
            </a:endParaRP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It is also important that since the time span of the forecast horizon is long, forecasts should be calibrated and revised at periodic intervals (every two or three years depending on the situation). </a:t>
            </a:r>
            <a:endParaRPr lang="en-US" altLang="zh-CN" sz="1400" dirty="0" smtClean="0">
              <a:solidFill>
                <a:srgbClr val="0070C0"/>
              </a:solidFill>
              <a:latin typeface="Arial" charset="0"/>
            </a:endParaRP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 The methods generally found to be most appropriate in long-term situations are econometric analysis and life‑cycle analysis.</a:t>
            </a: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Forecasting Timeframe</a:t>
            </a:r>
          </a:p>
        </p:txBody>
      </p:sp>
      <p:pic>
        <p:nvPicPr>
          <p:cNvPr id="7" name="Picture 5" descr="LHR Jan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22496" y="1549247"/>
            <a:ext cx="3888287" cy="276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5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1141" y="843558"/>
            <a:ext cx="3925070" cy="382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ct val="50000"/>
              </a:spcBef>
            </a:pPr>
            <a:r>
              <a:rPr lang="en-GB" altLang="zh-CN" b="1" dirty="0" smtClean="0">
                <a:solidFill>
                  <a:srgbClr val="0070C0"/>
                </a:solidFill>
                <a:latin typeface="Arial" charset="0"/>
              </a:rPr>
              <a:t>Forecasts Horizons</a:t>
            </a:r>
            <a:endParaRPr lang="en-GB" altLang="zh-CN" b="1" dirty="0">
              <a:solidFill>
                <a:srgbClr val="0070C0"/>
              </a:solidFill>
              <a:latin typeface="Arial" charset="0"/>
            </a:endParaRP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In some cases, the aviation industry forecasts call for much longer time horizons, up to 25‑30 years. </a:t>
            </a: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This is particularly relevant for large airport infrastructure projects and for aircraft manufacturers, for example, when considering next generation of aircraft. </a:t>
            </a:r>
          </a:p>
          <a:p>
            <a:pPr>
              <a:lnSpc>
                <a:spcPct val="90000"/>
              </a:lnSpc>
              <a:spcBef>
                <a:spcPct val="50000"/>
              </a:spcBef>
            </a:pPr>
            <a:endParaRPr lang="en-US" altLang="zh-CN" sz="1400" dirty="0">
              <a:solidFill>
                <a:srgbClr val="0070C0"/>
              </a:solidFill>
              <a:latin typeface="Arial" charset="0"/>
            </a:endParaRP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Forecasting Timeframe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870992"/>
            <a:ext cx="5181997" cy="300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2298" y="3291830"/>
            <a:ext cx="752662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When looking at a 30-year horizon, it is advisable to consider a forecast scenario rather than a forecast itself, because of the uncertainty associated with such a longer-term forecast.  </a:t>
            </a: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Such longer-term outlooks should take into account mega trends and the market maturity likely to occur over the period.</a:t>
            </a:r>
          </a:p>
        </p:txBody>
      </p:sp>
      <p:sp>
        <p:nvSpPr>
          <p:cNvPr id="9" name="TextBox 20"/>
          <p:cNvSpPr txBox="1">
            <a:spLocks noChangeArrowheads="1"/>
          </p:cNvSpPr>
          <p:nvPr/>
        </p:nvSpPr>
        <p:spPr bwMode="auto">
          <a:xfrm>
            <a:off x="7404571" y="4058726"/>
            <a:ext cx="1755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zh-CN" sz="1400" dirty="0">
                <a:latin typeface="Arial" charset="0"/>
              </a:rPr>
              <a:t>Source: BAA (2011)</a:t>
            </a:r>
          </a:p>
        </p:txBody>
      </p:sp>
    </p:spTree>
    <p:extLst>
      <p:ext uri="{BB962C8B-B14F-4D97-AF65-F5344CB8AC3E}">
        <p14:creationId xmlns:p14="http://schemas.microsoft.com/office/powerpoint/2010/main" val="3077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8" grpId="0"/>
    </p:bld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7E1A58E51824D928176166504EF47" ma:contentTypeVersion="1" ma:contentTypeDescription="Create a new document." ma:contentTypeScope="" ma:versionID="cad83e66ccf37823375635bec5d66fd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4F9D1BE-32CB-48CF-BE6F-162CA90827A7}"/>
</file>

<file path=customXml/itemProps2.xml><?xml version="1.0" encoding="utf-8"?>
<ds:datastoreItem xmlns:ds="http://schemas.openxmlformats.org/officeDocument/2006/customXml" ds:itemID="{96E84D30-A687-43C7-8EFC-B75F10C8779B}"/>
</file>

<file path=customXml/itemProps3.xml><?xml version="1.0" encoding="utf-8"?>
<ds:datastoreItem xmlns:ds="http://schemas.openxmlformats.org/officeDocument/2006/customXml" ds:itemID="{6A3A959B-7C42-443C-8F1E-2EE1E99F09CA}"/>
</file>

<file path=docProps/app.xml><?xml version="1.0" encoding="utf-8"?>
<Properties xmlns="http://schemas.openxmlformats.org/officeDocument/2006/extended-properties" xmlns:vt="http://schemas.openxmlformats.org/officeDocument/2006/docPropsVTypes">
  <Template/>
  <TotalTime>6657</TotalTime>
  <Words>3296</Words>
  <Application>Microsoft Office PowerPoint</Application>
  <PresentationFormat>On-screen Show (16:9)</PresentationFormat>
  <Paragraphs>512</Paragraphs>
  <Slides>54</Slides>
  <Notes>20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Office Theme</vt:lpstr>
      <vt:lpstr>Worksheet</vt:lpstr>
      <vt:lpstr>Equation</vt:lpstr>
      <vt:lpstr>Формула</vt:lpstr>
      <vt:lpstr>Introduction to Forecasting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ICAO forecasting methodogy Bottom-up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Cyrille MARTIN</dc:creator>
  <cp:lastModifiedBy>Simon, Jerome</cp:lastModifiedBy>
  <cp:revision>326</cp:revision>
  <cp:lastPrinted>2014-10-14T13:11:10Z</cp:lastPrinted>
  <dcterms:created xsi:type="dcterms:W3CDTF">2013-08-20T15:49:37Z</dcterms:created>
  <dcterms:modified xsi:type="dcterms:W3CDTF">2014-10-29T07:53:20Z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0x0101006EA7E1A58E51824D928176166504EF47</vt:lpwstr>
  </property>
</Properties>
</file>