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60" r:id="rId6"/>
    <p:sldId id="356" r:id="rId7"/>
    <p:sldId id="361" r:id="rId8"/>
    <p:sldId id="362" r:id="rId9"/>
    <p:sldId id="357" r:id="rId10"/>
    <p:sldId id="355" r:id="rId11"/>
    <p:sldId id="363" r:id="rId12"/>
    <p:sldId id="358" r:id="rId13"/>
    <p:sldId id="364" r:id="rId14"/>
    <p:sldId id="365" r:id="rId15"/>
    <p:sldId id="359" r:id="rId16"/>
    <p:sldId id="354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D5"/>
    <a:srgbClr val="F37021"/>
    <a:srgbClr val="C40075"/>
    <a:srgbClr val="A2CFEF"/>
    <a:srgbClr val="0054A4"/>
    <a:srgbClr val="279DD9"/>
    <a:srgbClr val="CC8004"/>
    <a:srgbClr val="A74233"/>
    <a:srgbClr val="5A6870"/>
    <a:srgbClr val="7B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940" autoAdjust="0"/>
    <p:restoredTop sz="93107" autoAdjust="0"/>
  </p:normalViewPr>
  <p:slideViewPr>
    <p:cSldViewPr>
      <p:cViewPr varScale="1">
        <p:scale>
          <a:sx n="93" d="100"/>
          <a:sy n="93" d="100"/>
        </p:scale>
        <p:origin x="-48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E9419F-FA49-464D-AE77-63C8EF089548}" type="datetimeFigureOut">
              <a:rPr lang="en-GB" smtClean="0"/>
              <a:t>26/10/2014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E6FD4-30CD-4F14-9ECD-F7A1F6BF2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1804" y="1779662"/>
            <a:ext cx="7772400" cy="576064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Calibri" pitchFamily="34" charset="0"/>
              </a:rPr>
              <a:t>State of Air Transport</a:t>
            </a:r>
            <a:br>
              <a:rPr lang="en-GB" sz="2800" b="1" dirty="0" smtClean="0">
                <a:latin typeface="Calibri" pitchFamily="34" charset="0"/>
              </a:rPr>
            </a:br>
            <a:r>
              <a:rPr lang="en-GB" sz="2800" b="1" dirty="0" smtClean="0">
                <a:latin typeface="Calibri" pitchFamily="34" charset="0"/>
              </a:rPr>
              <a:t>focus on MID Region</a:t>
            </a:r>
            <a:br>
              <a:rPr lang="en-GB" sz="2800" b="1" dirty="0" smtClean="0">
                <a:latin typeface="Calibri" pitchFamily="34" charset="0"/>
              </a:rPr>
            </a:br>
            <a:endParaRPr lang="en-US" sz="2800" b="1" dirty="0" smtClean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707654"/>
            <a:ext cx="799288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</a:t>
            </a:fld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1720" y="3291830"/>
            <a:ext cx="504056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b="1" smtClean="0">
                <a:solidFill>
                  <a:srgbClr val="002060"/>
                </a:solidFill>
              </a:rPr>
              <a:t>ICAO Aviation Data Analyses Seminar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b="1" smtClean="0">
                <a:solidFill>
                  <a:srgbClr val="002060"/>
                </a:solidFill>
              </a:rPr>
              <a:t>Middle East (MID) Regional Office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i="1" smtClean="0">
                <a:solidFill>
                  <a:srgbClr val="002060"/>
                </a:solidFill>
              </a:rPr>
              <a:t>27-29 October 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0" y="4227934"/>
            <a:ext cx="9144000" cy="504056"/>
          </a:xfrm>
        </p:spPr>
        <p:txBody>
          <a:bodyPr>
            <a:no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Economic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Analysis and Policy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(EAP) Section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Air Transport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Bureau (ATB)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77155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ICAO Strategic Objective: </a:t>
            </a:r>
            <a:r>
              <a:rPr lang="en-US" sz="1800" i="1" dirty="0" smtClean="0">
                <a:solidFill>
                  <a:srgbClr val="CC00CC"/>
                </a:solidFill>
              </a:rPr>
              <a:t>Economic Development of Air Transport</a:t>
            </a: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10</a:t>
            </a:fld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3391"/>
            <a:ext cx="3888432" cy="28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32492" y="0"/>
            <a:ext cx="4324692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/>
            <a:r>
              <a:rPr lang="en-US" altLang="en-US" sz="2400" b="1" dirty="0" smtClean="0">
                <a:solidFill>
                  <a:srgbClr val="C40075"/>
                </a:solidFill>
              </a:rPr>
              <a:t>Top 15 airports in MID region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155925"/>
            <a:ext cx="6123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2060"/>
                </a:solidFill>
              </a:rPr>
              <a:t>* estimate</a:t>
            </a:r>
            <a:endParaRPr lang="en-GB" sz="7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ACI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234" y="4701793"/>
            <a:ext cx="37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 and non-scheduled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4128" y="1575528"/>
            <a:ext cx="3240360" cy="25803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All airports except Cairo, Tehran and Bahrain have recorded a traffic growth in 2013</a:t>
            </a:r>
          </a:p>
          <a:p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5 airports recorded a double-digit growth in passenger traffic in 2013: Dubai , Abu Dhabi , Sharjah , Muscat and Dammam.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32492" y="0"/>
            <a:ext cx="4324692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/>
            <a:r>
              <a:rPr lang="en-US" altLang="en-US" sz="2400" b="1" dirty="0" smtClean="0">
                <a:solidFill>
                  <a:srgbClr val="C40075"/>
                </a:solidFill>
              </a:rPr>
              <a:t>Top 15 airports in MID region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3588"/>
            <a:ext cx="4120932" cy="30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4506111"/>
            <a:ext cx="5760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2060"/>
                </a:solidFill>
              </a:rPr>
              <a:t>* estimate</a:t>
            </a:r>
            <a:endParaRPr lang="en-GB" sz="7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ACI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234" y="4701793"/>
            <a:ext cx="37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 and non-scheduled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44041" y="1707654"/>
            <a:ext cx="3198928" cy="19442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Dubai, Doha and Abu Dhabi are by far the largest airports for cargo operations in the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Abu Dhabi, Dammam and Beirut recorded a double-digit growth in 2013</a:t>
            </a:r>
          </a:p>
          <a:p>
            <a:endParaRPr lang="en-C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3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07904" y="0"/>
            <a:ext cx="5349280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/>
            <a:r>
              <a:rPr lang="en-US" altLang="en-US" sz="2400" b="1" dirty="0" smtClean="0">
                <a:solidFill>
                  <a:srgbClr val="C40075"/>
                </a:solidFill>
              </a:rPr>
              <a:t>LCC penetration in intra-MID traffic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pic>
        <p:nvPicPr>
          <p:cNvPr id="512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79" y="915566"/>
            <a:ext cx="460311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34" y="3003798"/>
            <a:ext cx="4434611" cy="178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ICAO, OAG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203598"/>
            <a:ext cx="3888432" cy="290967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1" dirty="0" smtClean="0">
                <a:solidFill>
                  <a:srgbClr val="002060"/>
                </a:solidFill>
              </a:rPr>
              <a:t>Seats offered by LCC was only 1% of the total seats offered in 2004</a:t>
            </a:r>
          </a:p>
          <a:p>
            <a:endParaRPr lang="en-CA" sz="11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1" dirty="0" smtClean="0">
                <a:solidFill>
                  <a:srgbClr val="002060"/>
                </a:solidFill>
              </a:rPr>
              <a:t>The share of LCC seat grew from 1% in 2004 to 17% in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1" dirty="0" smtClean="0">
                <a:solidFill>
                  <a:srgbClr val="002060"/>
                </a:solidFill>
              </a:rPr>
              <a:t>The share of seats offered by LCC is lower than the world average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1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1" dirty="0" smtClean="0">
                <a:solidFill>
                  <a:srgbClr val="002060"/>
                </a:solidFill>
              </a:rPr>
              <a:t>LCC offered about 18 million seat to travel within the MID region in 2013</a:t>
            </a:r>
          </a:p>
          <a:p>
            <a:endParaRPr lang="en-CA" sz="11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b="1" dirty="0">
                <a:solidFill>
                  <a:srgbClr val="002060"/>
                </a:solidFill>
              </a:rPr>
              <a:t>93% of MID States have LCC traffic since </a:t>
            </a:r>
            <a:r>
              <a:rPr lang="en-CA" sz="1000" b="1" dirty="0" smtClean="0">
                <a:solidFill>
                  <a:srgbClr val="002060"/>
                </a:solidFill>
              </a:rPr>
              <a:t>2006 (Only Libya does not have LCC traffic)</a:t>
            </a:r>
            <a:endParaRPr lang="en-CA" sz="10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162300" y="3147814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>
              <a:solidFill>
                <a:srgbClr val="1B4177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13</a:t>
            </a:fld>
            <a:endParaRPr lang="en-C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59832" y="1329612"/>
            <a:ext cx="3352800" cy="3402378"/>
          </a:xfrm>
          <a:prstGeom prst="rect">
            <a:avLst/>
          </a:prstGeom>
          <a:solidFill>
            <a:srgbClr val="14639A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©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 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All rights reserved. </a:t>
            </a:r>
            <a:endParaRPr lang="fr-FR" sz="1200" b="1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sz="1200" b="1" noProof="1">
                <a:solidFill>
                  <a:schemeClr val="bg1"/>
                </a:solidFill>
                <a:latin typeface="Arial" charset="0"/>
              </a:rPr>
              <a:t>This document and all information contained herein is the sole property of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. No intellectual property rights are granted by the delivery of this document or the disclosure of its content. This document shall not be reproduced or disclosed to a third party without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prior permission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 of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. This document and its content shall not be used for any purpose other than that for which it is supplied.</a:t>
            </a:r>
          </a:p>
          <a:p>
            <a:pPr algn="just">
              <a:spcBef>
                <a:spcPct val="50000"/>
              </a:spcBef>
            </a:pP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The statements made herein are based on the mentioned assumptions and are expressed in good faith. Where the supporting grounds for these statements are not shown, </a:t>
            </a: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ICAO </a:t>
            </a:r>
            <a:r>
              <a:rPr lang="en-GB" sz="1200" b="1" noProof="1">
                <a:solidFill>
                  <a:schemeClr val="bg1"/>
                </a:solidFill>
                <a:latin typeface="Arial" charset="0"/>
              </a:rPr>
              <a:t>will be pleased to explain the basis thereof.</a:t>
            </a:r>
          </a:p>
        </p:txBody>
      </p:sp>
    </p:spTree>
    <p:extLst>
      <p:ext uri="{BB962C8B-B14F-4D97-AF65-F5344CB8AC3E}">
        <p14:creationId xmlns:p14="http://schemas.microsoft.com/office/powerpoint/2010/main" val="24372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15566"/>
            <a:ext cx="52665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01816" y="627534"/>
            <a:ext cx="3024336" cy="4247317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Bahrain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Egypt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Iran, Islamic Republic of</a:t>
            </a:r>
          </a:p>
          <a:p>
            <a:r>
              <a:rPr lang="en-GB" dirty="0">
                <a:solidFill>
                  <a:schemeClr val="bg1"/>
                </a:solidFill>
              </a:rPr>
              <a:t>Iraq</a:t>
            </a:r>
          </a:p>
          <a:p>
            <a:r>
              <a:rPr lang="en-GB" dirty="0">
                <a:solidFill>
                  <a:schemeClr val="bg1"/>
                </a:solidFill>
              </a:rPr>
              <a:t>Jordan</a:t>
            </a:r>
          </a:p>
          <a:p>
            <a:r>
              <a:rPr lang="en-GB" dirty="0">
                <a:solidFill>
                  <a:schemeClr val="bg1"/>
                </a:solidFill>
              </a:rPr>
              <a:t>Kuwait </a:t>
            </a:r>
          </a:p>
          <a:p>
            <a:r>
              <a:rPr lang="en-GB" dirty="0">
                <a:solidFill>
                  <a:schemeClr val="bg1"/>
                </a:solidFill>
              </a:rPr>
              <a:t>Lebanon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Libya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Oman</a:t>
            </a:r>
          </a:p>
          <a:p>
            <a:r>
              <a:rPr lang="en-GB" dirty="0">
                <a:solidFill>
                  <a:schemeClr val="bg1"/>
                </a:solidFill>
              </a:rPr>
              <a:t>Qatar</a:t>
            </a:r>
          </a:p>
          <a:p>
            <a:r>
              <a:rPr lang="en-GB" dirty="0">
                <a:solidFill>
                  <a:schemeClr val="bg1"/>
                </a:solidFill>
              </a:rPr>
              <a:t>Saudi Arabia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Sudan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Syrian Arab Republic</a:t>
            </a:r>
          </a:p>
          <a:p>
            <a:r>
              <a:rPr lang="en-GB" dirty="0">
                <a:solidFill>
                  <a:schemeClr val="bg1"/>
                </a:solidFill>
              </a:rPr>
              <a:t>United Arab Emirates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Yemen​</a:t>
            </a:r>
            <a:endParaRPr lang="en-GB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58202"/>
            <a:ext cx="396044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MID Office: 15 ICAO Member States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1"/>
            <a:ext cx="4392488" cy="31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9329" y="1059582"/>
            <a:ext cx="254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Revenue Passenger-</a:t>
            </a:r>
            <a:r>
              <a:rPr lang="en-US" sz="1400" b="1" dirty="0" err="1" smtClean="0">
                <a:solidFill>
                  <a:srgbClr val="002060"/>
                </a:solidFill>
              </a:rPr>
              <a:t>Kilometres</a:t>
            </a:r>
            <a:r>
              <a:rPr lang="en-US" sz="1400" b="1" dirty="0" smtClean="0">
                <a:solidFill>
                  <a:srgbClr val="002060"/>
                </a:solidFill>
              </a:rPr>
              <a:t>  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63888" y="0"/>
            <a:ext cx="5493296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Passenger traffic in MID region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88" y="1707654"/>
            <a:ext cx="2546588" cy="18722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RPK growth of 11.5% in 2013 supported by the expansion of Emirates (+15.8%), Qatar Airways (+11.0%) and Etihad Airways (+19.0%)</a:t>
            </a:r>
          </a:p>
          <a:p>
            <a:endParaRPr lang="en-CA" sz="12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RPK growth is above the world average and the highest in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4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49584" y="1059582"/>
            <a:ext cx="224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Available Seat-</a:t>
            </a:r>
            <a:r>
              <a:rPr lang="en-US" sz="1400" b="1" dirty="0" err="1" smtClean="0">
                <a:solidFill>
                  <a:srgbClr val="002060"/>
                </a:solidFill>
              </a:rPr>
              <a:t>Kilometres</a:t>
            </a:r>
            <a:r>
              <a:rPr lang="en-US" sz="1400" b="1" dirty="0" smtClean="0">
                <a:solidFill>
                  <a:srgbClr val="002060"/>
                </a:solidFill>
              </a:rPr>
              <a:t>  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63888" y="0"/>
            <a:ext cx="5493296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Passenger traffic in MID region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1464524"/>
            <a:ext cx="2546588" cy="181890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ASK growth of 12.0% in 2013, + 0.9 percentage point compared to 2012 growth (11.1%)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ASK growth is above the world average</a:t>
            </a:r>
          </a:p>
          <a:p>
            <a:endParaRPr lang="en-CA" sz="1200" b="1" dirty="0">
              <a:solidFill>
                <a:srgbClr val="002060"/>
              </a:solidFill>
            </a:endParaRPr>
          </a:p>
          <a:p>
            <a:endParaRPr lang="en-CA" sz="12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6" y="1367359"/>
            <a:ext cx="3824942" cy="26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9622"/>
            <a:ext cx="3142231" cy="26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5548" y="905693"/>
            <a:ext cx="1947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Passenger Load Factor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63888" y="0"/>
            <a:ext cx="5493296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Passenger traffic in MID region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104" y="1851670"/>
            <a:ext cx="2546588" cy="18722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The passenger load factor decreased in 2013. It reached 76.5% compared to 76.8% in 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Passenger load factor is below the world average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4" y="1491630"/>
            <a:ext cx="4140721" cy="28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79912" y="0"/>
            <a:ext cx="5277272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Freight traffic in MID region in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992389"/>
            <a:ext cx="254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Freight </a:t>
            </a:r>
            <a:r>
              <a:rPr lang="en-US" sz="1400" b="1" dirty="0" err="1" smtClean="0">
                <a:solidFill>
                  <a:srgbClr val="002060"/>
                </a:solidFill>
              </a:rPr>
              <a:t>Tonnes-Kilometres</a:t>
            </a:r>
            <a:r>
              <a:rPr lang="en-US" sz="1400" b="1" dirty="0" smtClean="0">
                <a:solidFill>
                  <a:srgbClr val="002060"/>
                </a:solidFill>
              </a:rPr>
              <a:t>  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1300166"/>
            <a:ext cx="3096344" cy="30963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FTK growth of 12.3% in 2013, -2.6 percentage points compared to 2012 growth (14.9%)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FTK growth is lead by Emirates, Qatar Airways and Etihad Airways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The 3 mentioned airlines account for 85.2% of the freight traffic performed by airlines registered in the region. </a:t>
            </a:r>
          </a:p>
          <a:p>
            <a:endParaRPr lang="en-CA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FTK growth is by far above the world average</a:t>
            </a:r>
          </a:p>
          <a:p>
            <a:endParaRPr lang="en-CA" sz="12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1" dirty="0" smtClean="0">
                <a:solidFill>
                  <a:srgbClr val="002060"/>
                </a:solidFill>
              </a:rPr>
              <a:t>Highest FTK growth among world regions</a:t>
            </a:r>
            <a:endParaRPr lang="en-CA" sz="1200" b="1" dirty="0">
              <a:solidFill>
                <a:srgbClr val="002060"/>
              </a:solidFill>
            </a:endParaRPr>
          </a:p>
          <a:p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598"/>
            <a:ext cx="351180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Top 15 States in MID region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915566"/>
            <a:ext cx="254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Top 15 States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1605709"/>
            <a:ext cx="3672408" cy="17581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United Arab Emirates is by far the first State ranked by RPK in the MID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002060"/>
                </a:solidFill>
              </a:rPr>
              <a:t>L</a:t>
            </a:r>
            <a:r>
              <a:rPr lang="en-CA" sz="1400" b="1" dirty="0" smtClean="0">
                <a:solidFill>
                  <a:srgbClr val="002060"/>
                </a:solidFill>
              </a:rPr>
              <a:t>argest States record strong traffic growth while smaller States’ traffic declines</a:t>
            </a:r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2" y="1491630"/>
            <a:ext cx="326865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ICAO Form A and ICAO estimates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1880" y="0"/>
            <a:ext cx="5565304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 algn="l"/>
            <a:r>
              <a:rPr lang="en-US" altLang="en-US" sz="2400" b="1" dirty="0" smtClean="0">
                <a:solidFill>
                  <a:srgbClr val="C40075"/>
                </a:solidFill>
              </a:rPr>
              <a:t>Top 15 airlines in MID region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1069454"/>
            <a:ext cx="254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Top 15 airlines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70179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4048" y="1635646"/>
            <a:ext cx="3672408" cy="18722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Emirates, Qatar Airways and Etihad Airways in the top 3 with a double-digit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002060"/>
                </a:solidFill>
              </a:rPr>
              <a:t>D</a:t>
            </a:r>
            <a:r>
              <a:rPr lang="en-CA" sz="1400" b="1" dirty="0" smtClean="0">
                <a:solidFill>
                  <a:srgbClr val="002060"/>
                </a:solidFill>
              </a:rPr>
              <a:t>ouble-digit growth of LCCs: Air Arabia and </a:t>
            </a:r>
            <a:r>
              <a:rPr lang="en-CA" sz="1400" b="1" dirty="0" err="1" smtClean="0">
                <a:solidFill>
                  <a:srgbClr val="002060"/>
                </a:solidFill>
              </a:rPr>
              <a:t>Flydubai</a:t>
            </a:r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7"/>
            <a:ext cx="4032448" cy="28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32492" y="0"/>
            <a:ext cx="4324692" cy="764704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9088"/>
            <a:r>
              <a:rPr lang="en-US" altLang="en-US" sz="2400" b="1" dirty="0" smtClean="0">
                <a:solidFill>
                  <a:srgbClr val="C40075"/>
                </a:solidFill>
              </a:rPr>
              <a:t>Top 15 airports in MID region 2013</a:t>
            </a:r>
            <a:endParaRPr lang="en-CA" altLang="en-US" sz="2400" b="1" dirty="0" smtClean="0">
              <a:solidFill>
                <a:srgbClr val="C4007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421877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002060"/>
                </a:solidFill>
              </a:rPr>
              <a:t>* Mostly general aviation</a:t>
            </a:r>
          </a:p>
          <a:p>
            <a:r>
              <a:rPr lang="en-US" sz="700" dirty="0" smtClean="0">
                <a:solidFill>
                  <a:srgbClr val="002060"/>
                </a:solidFill>
              </a:rPr>
              <a:t>** estimate</a:t>
            </a:r>
            <a:endParaRPr lang="en-GB" sz="7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83150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u="sng" dirty="0" smtClean="0">
                <a:solidFill>
                  <a:schemeClr val="bg1"/>
                </a:solidFill>
              </a:rPr>
              <a:t>Source</a:t>
            </a:r>
            <a:r>
              <a:rPr lang="en-GB" sz="1050" i="1" dirty="0">
                <a:solidFill>
                  <a:schemeClr val="bg1"/>
                </a:solidFill>
              </a:rPr>
              <a:t>: </a:t>
            </a:r>
            <a:r>
              <a:rPr lang="en-GB" sz="1050" i="1" dirty="0" smtClean="0">
                <a:solidFill>
                  <a:schemeClr val="bg1"/>
                </a:solidFill>
              </a:rPr>
              <a:t>ACI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8234" y="4701793"/>
            <a:ext cx="3762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6"/>
                </a:solidFill>
              </a:rPr>
              <a:t>International and domestic scheduled  and non-scheduled services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4008" y="1831714"/>
            <a:ext cx="4176464" cy="23962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Dubai, Doha and Abu Dhabi recorded respectively 7.5%, 7.7% and 11.2% growths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2060"/>
                </a:solidFill>
              </a:rPr>
              <a:t>Abu Dhabi, Al Ain and Muscat recorded double-digit growth in departures in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3A3E67-4A82-4243-94EA-545D102B52D9}"/>
</file>

<file path=customXml/itemProps2.xml><?xml version="1.0" encoding="utf-8"?>
<ds:datastoreItem xmlns:ds="http://schemas.openxmlformats.org/officeDocument/2006/customXml" ds:itemID="{E4D6828E-EFDF-47E3-8A27-91F8EC1E4DA8}"/>
</file>

<file path=customXml/itemProps3.xml><?xml version="1.0" encoding="utf-8"?>
<ds:datastoreItem xmlns:ds="http://schemas.openxmlformats.org/officeDocument/2006/customXml" ds:itemID="{8B491BEF-9746-456E-8063-90A4E3CC60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6188</TotalTime>
  <Words>783</Words>
  <Application>Microsoft Office PowerPoint</Application>
  <PresentationFormat>On-screen Show (16:9)</PresentationFormat>
  <Paragraphs>122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State of Air Transport focus on MID Region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Simon, Jerome</cp:lastModifiedBy>
  <cp:revision>300</cp:revision>
  <cp:lastPrinted>2014-05-21T12:51:46Z</cp:lastPrinted>
  <dcterms:created xsi:type="dcterms:W3CDTF">2013-08-20T15:49:37Z</dcterms:created>
  <dcterms:modified xsi:type="dcterms:W3CDTF">2014-10-27T11:52:27Z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