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26" r:id="rId2"/>
    <p:sldId id="618" r:id="rId3"/>
    <p:sldId id="619" r:id="rId4"/>
    <p:sldId id="596" r:id="rId5"/>
    <p:sldId id="597" r:id="rId6"/>
    <p:sldId id="598" r:id="rId7"/>
    <p:sldId id="599" r:id="rId8"/>
    <p:sldId id="620" r:id="rId9"/>
    <p:sldId id="624" r:id="rId10"/>
    <p:sldId id="602" r:id="rId11"/>
    <p:sldId id="625" r:id="rId12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CC00"/>
    <a:srgbClr val="F37021"/>
    <a:srgbClr val="FF3399"/>
    <a:srgbClr val="CC0099"/>
    <a:srgbClr val="0054A4"/>
    <a:srgbClr val="A74233"/>
    <a:srgbClr val="279DD9"/>
    <a:srgbClr val="CC8004"/>
    <a:srgbClr val="5A6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 autoAdjust="0"/>
    <p:restoredTop sz="87571" autoAdjust="0"/>
  </p:normalViewPr>
  <p:slideViewPr>
    <p:cSldViewPr>
      <p:cViewPr>
        <p:scale>
          <a:sx n="100" d="100"/>
          <a:sy n="100" d="100"/>
        </p:scale>
        <p:origin x="-690" y="-4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96"/>
    </p:cViewPr>
  </p:sorterViewPr>
  <p:notesViewPr>
    <p:cSldViewPr>
      <p:cViewPr varScale="1">
        <p:scale>
          <a:sx n="88" d="100"/>
          <a:sy n="88" d="100"/>
        </p:scale>
        <p:origin x="-3780" y="-108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13F1B-6631-462F-8DED-18B58219E959}" type="datetimeFigureOut">
              <a:rPr lang="en-CA" smtClean="0"/>
              <a:t>26/10/2014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8AC4E-4F9D-4337-8C80-705091F3F58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5426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577A80-70E0-4A0D-B40E-C2D7D42E8FEB}" type="datetimeFigureOut">
              <a:rPr lang="en-GB" smtClean="0"/>
              <a:t>26/10/2014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3CC0DF-AB5C-4662-92B1-D237FBE3DB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63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E6FD4-30CD-4F14-9ECD-F7A1F6BF29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5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948014"/>
            <a:ext cx="2133600" cy="273844"/>
          </a:xfrm>
        </p:spPr>
        <p:txBody>
          <a:bodyPr/>
          <a:lstStyle/>
          <a:p>
            <a:fld id="{39D60BD3-F306-4DB7-8982-CA395303266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948014"/>
            <a:ext cx="2895600" cy="273844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48014"/>
            <a:ext cx="2133600" cy="273844"/>
          </a:xfrm>
        </p:spPr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7574"/>
            <a:ext cx="2057400" cy="3744416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5A687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7574"/>
            <a:ext cx="6019800" cy="374441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910B-DC8C-46DF-BD20-2EB14E85D607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677"/>
            <a:ext cx="8229600" cy="28869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653A-2685-4397-A132-2791E302FBE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1841-FDE7-4EA2-89A2-F9F51A0A686F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370D-60CE-4713-8487-559D7182FE6E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1670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7734"/>
            <a:ext cx="4040188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51670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27734"/>
            <a:ext cx="4041775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D5A0-FB0A-4171-AB00-F65B1D9E9997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10AE-32BE-4B78-8202-148CF84C8911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131589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31590"/>
            <a:ext cx="5111750" cy="3447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03127"/>
            <a:ext cx="3008313" cy="25755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5C1-A075-43E2-89B5-BE1432A7CB4D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98290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9582"/>
            <a:ext cx="5486400" cy="2868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07954"/>
            <a:ext cx="5486400" cy="324036"/>
          </a:xfrm>
        </p:spPr>
        <p:txBody>
          <a:bodyPr/>
          <a:lstStyle>
            <a:lvl1pPr marL="0" indent="0">
              <a:buNone/>
              <a:defRPr sz="1400">
                <a:solidFill>
                  <a:srgbClr val="FFC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047-DDA4-4A63-BB00-5225A185D91A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3"/>
            <a:ext cx="8229600" cy="756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51670"/>
            <a:ext cx="8229600" cy="29409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29AE-1200-4CFD-A444-2943F989B0E6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94008"/>
            <a:ext cx="9144000" cy="249492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-1"/>
            <a:ext cx="9143990" cy="98107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31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ED83CB7-3FC7-4C28-A588-89C90876DA9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94008"/>
            <a:ext cx="2895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54A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79DD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ing2016.icao.int/sustainability/Pages/eap-sta-excel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ing2016.icao.int/sustainability/Pages/eap-sta-excel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347614"/>
            <a:ext cx="8712968" cy="1606575"/>
          </a:xfrm>
          <a:ln w="25400">
            <a:solidFill>
              <a:schemeClr val="accent1">
                <a:shade val="50000"/>
              </a:schemeClr>
            </a:solidFill>
          </a:ln>
        </p:spPr>
        <p:txBody>
          <a:bodyPr anchor="ctr"/>
          <a:lstStyle/>
          <a:p>
            <a:r>
              <a:rPr lang="en-US" sz="3200" dirty="0"/>
              <a:t>Air Transport Reporting Forms for Air Carriers</a:t>
            </a:r>
            <a:br>
              <a:rPr lang="en-US" sz="3200" dirty="0"/>
            </a:br>
            <a:r>
              <a:rPr lang="en-US" sz="3200" dirty="0"/>
              <a:t>Part II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51720" y="3291830"/>
            <a:ext cx="5040560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4A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600" b="1" smtClean="0">
                <a:solidFill>
                  <a:srgbClr val="002060"/>
                </a:solidFill>
              </a:rPr>
              <a:t>ICAO Aviation Data Analyses Seminar</a:t>
            </a:r>
            <a:br>
              <a:rPr lang="en-US" sz="1600" b="1" smtClean="0">
                <a:solidFill>
                  <a:srgbClr val="002060"/>
                </a:solidFill>
              </a:rPr>
            </a:br>
            <a:r>
              <a:rPr lang="en-US" sz="1600" b="1" smtClean="0">
                <a:solidFill>
                  <a:srgbClr val="002060"/>
                </a:solidFill>
              </a:rPr>
              <a:t>Middle East (MID) Regional Office</a:t>
            </a:r>
            <a:br>
              <a:rPr lang="en-US" sz="1600" b="1" smtClean="0">
                <a:solidFill>
                  <a:srgbClr val="002060"/>
                </a:solidFill>
              </a:rPr>
            </a:br>
            <a:r>
              <a:rPr lang="en-US" sz="1600" i="1" smtClean="0">
                <a:solidFill>
                  <a:srgbClr val="002060"/>
                </a:solidFill>
              </a:rPr>
              <a:t>27-29 October </a:t>
            </a:r>
            <a:endParaRPr lang="en-US" sz="1600" i="1" dirty="0">
              <a:solidFill>
                <a:srgbClr val="002060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0" y="4227934"/>
            <a:ext cx="9144000" cy="504056"/>
          </a:xfrm>
        </p:spPr>
        <p:txBody>
          <a:bodyPr>
            <a:noAutofit/>
          </a:bodyPr>
          <a:lstStyle/>
          <a:p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Economic </a:t>
            </a:r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Analysis and Policy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(EAP) Section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Air Transport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Bureau (ATB)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771550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rgbClr val="1B4177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sz="2000" dirty="0" smtClean="0">
                <a:solidFill>
                  <a:srgbClr val="002060"/>
                </a:solidFill>
              </a:rPr>
              <a:t>ICAO Strategic Objective: </a:t>
            </a:r>
            <a:r>
              <a:rPr lang="en-US" sz="1800" i="1" dirty="0" smtClean="0">
                <a:solidFill>
                  <a:srgbClr val="CC00CC"/>
                </a:solidFill>
              </a:rPr>
              <a:t>Economic Development of Air Transport</a:t>
            </a:r>
          </a:p>
        </p:txBody>
      </p:sp>
    </p:spTree>
    <p:extLst>
      <p:ext uri="{BB962C8B-B14F-4D97-AF65-F5344CB8AC3E}">
        <p14:creationId xmlns:p14="http://schemas.microsoft.com/office/powerpoint/2010/main" val="412675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627" y="817894"/>
            <a:ext cx="7045373" cy="391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Quarterly Survey on Financial Parameters of Air Carriers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7504" y="2643758"/>
            <a:ext cx="1755254" cy="113417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Financial parameters</a:t>
            </a:r>
            <a:endParaRPr lang="en-CA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1835696" y="2643758"/>
            <a:ext cx="2952328" cy="11341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835696" y="3825558"/>
            <a:ext cx="2952328" cy="4404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107504" y="3816034"/>
            <a:ext cx="1755254" cy="45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Traffic and capacity data</a:t>
            </a:r>
            <a:endParaRPr lang="en-CA" sz="1200" b="1" dirty="0"/>
          </a:p>
        </p:txBody>
      </p:sp>
    </p:spTree>
    <p:extLst>
      <p:ext uri="{BB962C8B-B14F-4D97-AF65-F5344CB8AC3E}">
        <p14:creationId xmlns:p14="http://schemas.microsoft.com/office/powerpoint/2010/main" val="68298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2" y="2103678"/>
            <a:ext cx="9036496" cy="29146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+mn-lt"/>
              </a:rPr>
              <a:t>All airlines offering </a:t>
            </a:r>
            <a:r>
              <a:rPr lang="en-US" sz="1600" dirty="0" smtClean="0">
                <a:latin typeface="+mn-lt"/>
              </a:rPr>
              <a:t>scheduled and </a:t>
            </a:r>
            <a:r>
              <a:rPr lang="en-US" sz="1600" dirty="0">
                <a:latin typeface="+mn-lt"/>
              </a:rPr>
              <a:t>non-scheduled </a:t>
            </a:r>
            <a:r>
              <a:rPr lang="en-US" sz="1600" dirty="0" smtClean="0">
                <a:latin typeface="+mn-lt"/>
              </a:rPr>
              <a:t>services</a:t>
            </a:r>
            <a:endParaRPr lang="en-US" sz="1600" dirty="0">
              <a:latin typeface="+mn-lt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600" dirty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600" dirty="0" smtClean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600" dirty="0" smtClean="0">
              <a:latin typeface="+mn-lt"/>
            </a:endParaRPr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rgbClr val="0054A4"/>
                </a:solidFill>
                <a:latin typeface="+mn-lt"/>
              </a:rPr>
              <a:t>Filed </a:t>
            </a:r>
            <a:r>
              <a:rPr lang="en-US" sz="1600" dirty="0">
                <a:solidFill>
                  <a:srgbClr val="0054A4"/>
                </a:solidFill>
                <a:latin typeface="+mn-lt"/>
              </a:rPr>
              <a:t>within </a:t>
            </a:r>
            <a:r>
              <a:rPr lang="en-US" sz="1600" dirty="0" smtClean="0">
                <a:solidFill>
                  <a:srgbClr val="0054A4"/>
                </a:solidFill>
                <a:latin typeface="+mn-lt"/>
              </a:rPr>
              <a:t>six months </a:t>
            </a:r>
            <a:r>
              <a:rPr lang="en-US" sz="1600" dirty="0">
                <a:solidFill>
                  <a:srgbClr val="0054A4"/>
                </a:solidFill>
                <a:latin typeface="+mn-lt"/>
              </a:rPr>
              <a:t>of the end of the reporting month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Quarterly Survey on Financial Parameters of Air </a:t>
            </a:r>
            <a:r>
              <a:rPr lang="en-US" sz="2800" b="1" dirty="0" smtClean="0">
                <a:solidFill>
                  <a:srgbClr val="002060"/>
                </a:solidFill>
              </a:rPr>
              <a:t>Carriers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496" y="1923678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reports?</a:t>
            </a:r>
            <a:endParaRPr lang="en-CA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35496" y="2931790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When?</a:t>
            </a:r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3315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List of Air Transport Reporting Forms for </a:t>
            </a:r>
            <a:r>
              <a:rPr lang="en-US" sz="2800" b="1" dirty="0">
                <a:solidFill>
                  <a:srgbClr val="002060"/>
                </a:solidFill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</a:rPr>
              <a:t>ir Carriers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665559"/>
              </p:ext>
            </p:extLst>
          </p:nvPr>
        </p:nvGraphicFramePr>
        <p:xfrm>
          <a:off x="827584" y="915566"/>
          <a:ext cx="7344816" cy="331236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54353"/>
                <a:gridCol w="6390463"/>
              </a:tblGrid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-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On-Flight Origin and Destination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Traffic by Flight Stage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Fleet and Personnel – commercial air carriers</a:t>
                      </a:r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E-F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Financial Data –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Fuel Consumption and Traffic</a:t>
                      </a:r>
                    </a:p>
                  </a:txBody>
                  <a:tcPr/>
                </a:tc>
              </a:tr>
              <a:tr h="65519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--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Quarterly Survey on Financial Parameters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of Air Carriers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757908" y="4371950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475656" y="4227934"/>
            <a:ext cx="7632848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Blank forms and instructions 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available at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http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://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www.icao.int/sustainability/Pages/eap-sta-excel.aspx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584" y="2821682"/>
            <a:ext cx="7344816" cy="360040"/>
          </a:xfrm>
          <a:prstGeom prst="rect">
            <a:avLst/>
          </a:prstGeom>
          <a:solidFill>
            <a:srgbClr val="00CC00">
              <a:alpha val="11000"/>
            </a:srgbClr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790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E-F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Financial Data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596336" y="208599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E-F</a:t>
            </a:r>
          </a:p>
        </p:txBody>
      </p:sp>
      <p:sp>
        <p:nvSpPr>
          <p:cNvPr id="19" name="Right Arrow 18"/>
          <p:cNvSpPr/>
          <p:nvPr/>
        </p:nvSpPr>
        <p:spPr>
          <a:xfrm rot="10800000">
            <a:off x="6948264" y="2327749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839019"/>
            <a:ext cx="2051720" cy="4031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58335"/>
            <a:ext cx="1944216" cy="2514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368921"/>
            <a:ext cx="1908406" cy="116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849" y="2839838"/>
            <a:ext cx="1858629" cy="163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98351" y="2435012"/>
            <a:ext cx="1512168" cy="128886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PART I</a:t>
            </a:r>
          </a:p>
          <a:p>
            <a:pPr algn="ctr"/>
            <a:r>
              <a:rPr lang="en-US" i="1" dirty="0" smtClean="0">
                <a:solidFill>
                  <a:srgbClr val="002060"/>
                </a:solidFill>
              </a:rPr>
              <a:t>Profit and loss statement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11760" y="2435012"/>
            <a:ext cx="1512168" cy="1072841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PART II</a:t>
            </a:r>
          </a:p>
          <a:p>
            <a:pPr algn="ctr"/>
            <a:r>
              <a:rPr lang="en-US" i="1" dirty="0" smtClean="0">
                <a:solidFill>
                  <a:srgbClr val="002060"/>
                </a:solidFill>
              </a:rPr>
              <a:t>Balance sheet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10079" y="1358335"/>
            <a:ext cx="1512168" cy="123157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PART III</a:t>
            </a:r>
          </a:p>
          <a:p>
            <a:pPr algn="ctr"/>
            <a:r>
              <a:rPr lang="en-US" i="1" dirty="0" smtClean="0">
                <a:solidFill>
                  <a:srgbClr val="002060"/>
                </a:solidFill>
              </a:rPr>
              <a:t>Statement of retained earnings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10079" y="3272714"/>
            <a:ext cx="1512168" cy="102722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PART IV</a:t>
            </a:r>
          </a:p>
          <a:p>
            <a:pPr algn="ctr"/>
            <a:r>
              <a:rPr lang="en-US" i="1" dirty="0" smtClean="0">
                <a:solidFill>
                  <a:srgbClr val="002060"/>
                </a:solidFill>
              </a:rPr>
              <a:t>Traffic and capacity data</a:t>
            </a:r>
          </a:p>
        </p:txBody>
      </p:sp>
    </p:spTree>
    <p:extLst>
      <p:ext uri="{BB962C8B-B14F-4D97-AF65-F5344CB8AC3E}">
        <p14:creationId xmlns:p14="http://schemas.microsoft.com/office/powerpoint/2010/main" val="43299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58077"/>
            <a:ext cx="9036496" cy="3389937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Operating revenues by item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(e.g. passenger, freight and mail revenues, etc.)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 Operating expenses by item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(e.g. flight operations, station expenses, user charges, etc.)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 Non-operating items by item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(e.g. interest expenses, capital gains, etc.)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 Extraordinary items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14600" y="914400"/>
            <a:ext cx="3759362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Arial" charset="0"/>
              </a:rPr>
              <a:t>Part I - Profit and Loss</a:t>
            </a:r>
          </a:p>
        </p:txBody>
      </p:sp>
      <p:sp>
        <p:nvSpPr>
          <p:cNvPr id="6" name="Rectangle 5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E-F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Financial Data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995506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9662"/>
            <a:ext cx="7772400" cy="2819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000" dirty="0" smtClean="0"/>
              <a:t>Assets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(e.g. current assets, operating property and </a:t>
            </a:r>
            <a:r>
              <a:rPr lang="en-US" sz="2000" dirty="0" err="1" smtClean="0"/>
              <a:t>equipments</a:t>
            </a:r>
            <a:r>
              <a:rPr lang="en-US" sz="2000" dirty="0" smtClean="0"/>
              <a:t>, etc.)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 Liabilities 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(e.g. current and non-current liabilities, stockholder’s equity)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339752" y="1059582"/>
            <a:ext cx="3799438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Arial" charset="0"/>
              </a:rPr>
              <a:t>Part II - Balance Sheet</a:t>
            </a:r>
          </a:p>
        </p:txBody>
      </p:sp>
      <p:sp>
        <p:nvSpPr>
          <p:cNvPr id="6" name="Rectangle 5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E-F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Financial Data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70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23678"/>
            <a:ext cx="9194924" cy="268962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000" dirty="0" smtClean="0"/>
              <a:t>Current and previous year net balance of unappropriated earnings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 Appropriations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 Adjustments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362200" y="1028700"/>
            <a:ext cx="4520789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Arial" charset="0"/>
              </a:rPr>
              <a:t>Part III - Retained Earnings</a:t>
            </a:r>
          </a:p>
        </p:txBody>
      </p:sp>
      <p:sp>
        <p:nvSpPr>
          <p:cNvPr id="6" name="Rectangle 5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E-F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Financial Data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97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95686"/>
            <a:ext cx="7924800" cy="2689622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sz="2000" dirty="0" smtClean="0"/>
              <a:t>Traffic and capacity data for the operations corresponding to the revenues and expenses reported in Part I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691680" y="1061234"/>
            <a:ext cx="5491568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Arial" charset="0"/>
              </a:rPr>
              <a:t>Part IV - Traffic and capacity data</a:t>
            </a:r>
          </a:p>
        </p:txBody>
      </p:sp>
      <p:sp>
        <p:nvSpPr>
          <p:cNvPr id="6" name="Rectangle 5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E-F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Financial Data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1115616" y="3507854"/>
            <a:ext cx="1008112" cy="576064"/>
          </a:xfrm>
          <a:prstGeom prst="rightArrow">
            <a:avLst/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267744" y="3543858"/>
            <a:ext cx="79248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2000" dirty="0" smtClean="0"/>
              <a:t>Need to be consistent with traffic reported in form A</a:t>
            </a:r>
          </a:p>
        </p:txBody>
      </p:sp>
    </p:spTree>
    <p:extLst>
      <p:ext uri="{BB962C8B-B14F-4D97-AF65-F5344CB8AC3E}">
        <p14:creationId xmlns:p14="http://schemas.microsoft.com/office/powerpoint/2010/main" val="7635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43558"/>
            <a:ext cx="9144000" cy="7920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Financial data</a:t>
            </a:r>
            <a:r>
              <a:rPr lang="en-US" sz="2400" b="1" dirty="0">
                <a:solidFill>
                  <a:srgbClr val="002060"/>
                </a:solidFill>
                <a:latin typeface="+mn-lt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+mn-lt"/>
              </a:rPr>
            </a:b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Form E-F (annual) </a:t>
            </a:r>
            <a:endParaRPr lang="en-US" sz="2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2" y="2103678"/>
            <a:ext cx="9036496" cy="29146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+mn-lt"/>
              </a:rPr>
              <a:t>All airlines offering </a:t>
            </a:r>
            <a:r>
              <a:rPr lang="en-US" sz="1600" dirty="0" smtClean="0">
                <a:latin typeface="+mn-lt"/>
              </a:rPr>
              <a:t>scheduled and </a:t>
            </a:r>
            <a:r>
              <a:rPr lang="en-US" sz="1600" dirty="0">
                <a:latin typeface="+mn-lt"/>
              </a:rPr>
              <a:t>non-scheduled </a:t>
            </a:r>
            <a:r>
              <a:rPr lang="en-US" sz="1600" dirty="0" smtClean="0">
                <a:latin typeface="+mn-lt"/>
              </a:rPr>
              <a:t>services which </a:t>
            </a:r>
            <a:r>
              <a:rPr lang="en-US" sz="1600" dirty="0">
                <a:latin typeface="+mn-lt"/>
              </a:rPr>
              <a:t>are required to submit a monthly Form A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600" dirty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600" dirty="0" smtClean="0">
              <a:latin typeface="+mn-lt"/>
            </a:endParaRPr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rgbClr val="0054A4"/>
                </a:solidFill>
                <a:latin typeface="+mn-lt"/>
              </a:rPr>
              <a:t>Filed </a:t>
            </a:r>
            <a:r>
              <a:rPr lang="en-US" sz="1600" dirty="0">
                <a:solidFill>
                  <a:srgbClr val="0054A4"/>
                </a:solidFill>
                <a:latin typeface="+mn-lt"/>
              </a:rPr>
              <a:t>within </a:t>
            </a:r>
            <a:r>
              <a:rPr lang="en-US" sz="1600" dirty="0" smtClean="0">
                <a:solidFill>
                  <a:srgbClr val="0054A4"/>
                </a:solidFill>
                <a:latin typeface="+mn-lt"/>
              </a:rPr>
              <a:t>six months </a:t>
            </a:r>
            <a:r>
              <a:rPr lang="en-US" sz="1600" dirty="0">
                <a:solidFill>
                  <a:srgbClr val="0054A4"/>
                </a:solidFill>
                <a:latin typeface="+mn-lt"/>
              </a:rPr>
              <a:t>of the end of the reporting month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E-F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Who Reports </a:t>
            </a:r>
            <a:r>
              <a:rPr lang="en-US" sz="2800" b="1" dirty="0">
                <a:solidFill>
                  <a:srgbClr val="002060"/>
                </a:solidFill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</a:rPr>
              <a:t>When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96" y="1923678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reports?</a:t>
            </a:r>
            <a:endParaRPr lang="en-CA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35496" y="2931790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When?</a:t>
            </a:r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364427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383176"/>
              </p:ext>
            </p:extLst>
          </p:nvPr>
        </p:nvGraphicFramePr>
        <p:xfrm>
          <a:off x="827584" y="915566"/>
          <a:ext cx="7344816" cy="331236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54353"/>
                <a:gridCol w="6390463"/>
              </a:tblGrid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-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On-Flight Origin and Destination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Traffic by Flight Stage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Fleet and Personnel – commercial air carriers</a:t>
                      </a:r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E-F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Financial Data –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Fuel Consumption and Traffic</a:t>
                      </a:r>
                    </a:p>
                  </a:txBody>
                  <a:tcPr/>
                </a:tc>
              </a:tr>
              <a:tr h="65519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--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Quarterly Survey on Financial Parameters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of Air Carriers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List of Air Transport Reporting Forms for </a:t>
            </a:r>
            <a:r>
              <a:rPr lang="en-US" sz="2800" b="1" dirty="0">
                <a:solidFill>
                  <a:srgbClr val="002060"/>
                </a:solidFill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</a:rPr>
              <a:t>ir Carriers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57908" y="4371950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475656" y="4227934"/>
            <a:ext cx="7632848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Blank forms and instructions 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available at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http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://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www.icao.int/sustainability/Pages/eap-sta-excel.aspx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584" y="3579862"/>
            <a:ext cx="7344816" cy="360040"/>
          </a:xfrm>
          <a:prstGeom prst="rect">
            <a:avLst/>
          </a:prstGeom>
          <a:solidFill>
            <a:srgbClr val="00CC00">
              <a:alpha val="11000"/>
            </a:srgbClr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713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764B6CC-DFE6-4433-9C87-4E52C3C4D194}"/>
</file>

<file path=customXml/itemProps2.xml><?xml version="1.0" encoding="utf-8"?>
<ds:datastoreItem xmlns:ds="http://schemas.openxmlformats.org/officeDocument/2006/customXml" ds:itemID="{98CCE93C-EB64-4F0D-A320-5E1A5985A1A3}"/>
</file>

<file path=customXml/itemProps3.xml><?xml version="1.0" encoding="utf-8"?>
<ds:datastoreItem xmlns:ds="http://schemas.openxmlformats.org/officeDocument/2006/customXml" ds:itemID="{39A64004-6781-447D-91AD-47569ED3EAF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5859</TotalTime>
  <Words>447</Words>
  <Application>Microsoft Office PowerPoint</Application>
  <PresentationFormat>On-screen Show (16:9)</PresentationFormat>
  <Paragraphs>109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Air Transport Reporting Forms for Air Carriers Part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Financial data Form E-F (annual) </vt:lpstr>
      <vt:lpstr>PowerPoint Presentation</vt:lpstr>
      <vt:lpstr>PowerPoint Presentation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Cyrille MARTIN</dc:creator>
  <cp:lastModifiedBy>Administrator</cp:lastModifiedBy>
  <cp:revision>319</cp:revision>
  <cp:lastPrinted>2014-10-14T13:11:10Z</cp:lastPrinted>
  <dcterms:created xsi:type="dcterms:W3CDTF">2013-08-20T15:49:37Z</dcterms:created>
  <dcterms:modified xsi:type="dcterms:W3CDTF">2014-10-26T16:29:05Z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