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630" r:id="rId2"/>
    <p:sldId id="627" r:id="rId3"/>
    <p:sldId id="626" r:id="rId4"/>
    <p:sldId id="628" r:id="rId5"/>
    <p:sldId id="625" r:id="rId6"/>
    <p:sldId id="629" r:id="rId7"/>
    <p:sldId id="622" r:id="rId8"/>
    <p:sldId id="585" r:id="rId9"/>
  </p:sldIdLst>
  <p:sldSz cx="9144000" cy="5143500" type="screen16x9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CC8004"/>
    <a:srgbClr val="CC00CC"/>
    <a:srgbClr val="F37021"/>
    <a:srgbClr val="FF3399"/>
    <a:srgbClr val="CC0099"/>
    <a:srgbClr val="0054A4"/>
    <a:srgbClr val="A74233"/>
    <a:srgbClr val="279DD9"/>
    <a:srgbClr val="5A68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0" autoAdjust="0"/>
    <p:restoredTop sz="87571" autoAdjust="0"/>
  </p:normalViewPr>
  <p:slideViewPr>
    <p:cSldViewPr>
      <p:cViewPr varScale="1">
        <p:scale>
          <a:sx n="100" d="100"/>
          <a:sy n="100" d="100"/>
        </p:scale>
        <p:origin x="-504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096"/>
    </p:cViewPr>
  </p:sorterViewPr>
  <p:notesViewPr>
    <p:cSldViewPr>
      <p:cViewPr varScale="1">
        <p:scale>
          <a:sx n="88" d="100"/>
          <a:sy n="88" d="100"/>
        </p:scale>
        <p:origin x="-3780" y="-108"/>
      </p:cViewPr>
      <p:guideLst>
        <p:guide orient="horz" pos="2208"/>
        <p:guide pos="29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913F1B-6631-462F-8DED-18B58219E959}" type="datetimeFigureOut">
              <a:rPr lang="en-CA" smtClean="0"/>
              <a:t>29/10/2014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C8AC4E-4F9D-4337-8C80-705091F3F58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245426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B577A80-70E0-4A0D-B40E-C2D7D42E8FEB}" type="datetimeFigureOut">
              <a:rPr lang="en-GB" smtClean="0"/>
              <a:t>29/10/2014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F3CC0DF-AB5C-4662-92B1-D237FBE3DB8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04630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E6FD4-30CD-4F14-9ECD-F7A1F6BF296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51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4A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5A687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948014"/>
            <a:ext cx="2133600" cy="273844"/>
          </a:xfrm>
        </p:spPr>
        <p:txBody>
          <a:bodyPr/>
          <a:lstStyle/>
          <a:p>
            <a:fld id="{39D60BD3-F306-4DB7-8982-CA3953032660}" type="datetime1">
              <a:rPr lang="en-CA" smtClean="0"/>
              <a:t>29/10/2014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948014"/>
            <a:ext cx="2895600" cy="273844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948014"/>
            <a:ext cx="2133600" cy="273844"/>
          </a:xfrm>
        </p:spPr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02602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87574"/>
            <a:ext cx="2057400" cy="3744416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rgbClr val="5A687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87574"/>
            <a:ext cx="6019800" cy="3744416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9910B-DC8C-46DF-BD20-2EB14E85D607}" type="datetime1">
              <a:rPr lang="en-CA" smtClean="0"/>
              <a:t>29/10/2014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84563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7574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4A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677"/>
            <a:ext cx="8229600" cy="288696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5653A-2685-4397-A132-2791E302FBE0}" type="datetime1">
              <a:rPr lang="en-CA" smtClean="0"/>
              <a:t>29/10/2014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58586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>
                <a:solidFill>
                  <a:srgbClr val="0054A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A687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61841-FDE7-4EA2-89A2-F9F51A0A686F}" type="datetime1">
              <a:rPr lang="en-CA" smtClean="0"/>
              <a:t>29/10/2014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17791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7574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4A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95686"/>
            <a:ext cx="4038600" cy="27789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95686"/>
            <a:ext cx="4038600" cy="27789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5370D-60CE-4713-8487-559D7182FE6E}" type="datetime1">
              <a:rPr lang="en-CA" smtClean="0"/>
              <a:t>29/10/2014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24919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7574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4A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1670"/>
            <a:ext cx="4040188" cy="479822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5A687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27734"/>
            <a:ext cx="4040188" cy="230425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851670"/>
            <a:ext cx="4041775" cy="479822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5A687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427734"/>
            <a:ext cx="4041775" cy="230425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7D5A0-FB0A-4171-AB00-F65B1D9E9997}" type="datetime1">
              <a:rPr lang="en-CA" smtClean="0"/>
              <a:t>29/10/2014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69756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10AE-32BE-4B78-8202-148CF84C8911}" type="datetime1">
              <a:rPr lang="en-CA" smtClean="0"/>
              <a:t>29/10/2014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6653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131589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CC800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31590"/>
            <a:ext cx="5111750" cy="344708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003127"/>
            <a:ext cx="3008313" cy="257554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FB5C1-A075-43E2-89B5-BE1432A7CB4D}" type="datetime1">
              <a:rPr lang="en-CA" smtClean="0"/>
              <a:t>29/10/2014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89485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98290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CC800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59582"/>
            <a:ext cx="5486400" cy="28685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07954"/>
            <a:ext cx="5486400" cy="324036"/>
          </a:xfrm>
        </p:spPr>
        <p:txBody>
          <a:bodyPr/>
          <a:lstStyle>
            <a:lvl1pPr marL="0" indent="0">
              <a:buNone/>
              <a:defRPr sz="1400">
                <a:solidFill>
                  <a:srgbClr val="FFC00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E4047-DDA4-4A63-BB00-5225A185D91A}" type="datetime1">
              <a:rPr lang="en-CA" smtClean="0"/>
              <a:t>29/10/2014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60940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7573"/>
            <a:ext cx="8229600" cy="75608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A6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851670"/>
            <a:ext cx="8229600" cy="294097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B29AE-1200-4CFD-A444-2943F989B0E6}" type="datetime1">
              <a:rPr lang="en-CA" smtClean="0"/>
              <a:t>29/10/2014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60825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894008"/>
            <a:ext cx="9144000" cy="249492"/>
          </a:xfrm>
          <a:prstGeom prst="rect">
            <a:avLst/>
          </a:prstGeom>
          <a:solidFill>
            <a:srgbClr val="8C99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" y="-1"/>
            <a:ext cx="9143990" cy="981073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531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894008"/>
            <a:ext cx="2133600" cy="249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AED83CB7-3FC7-4C28-A588-89C90876DA90}" type="datetime1">
              <a:rPr lang="en-CA" smtClean="0"/>
              <a:t>29/10/2014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894008"/>
            <a:ext cx="2895600" cy="249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894008"/>
            <a:ext cx="2133600" cy="249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323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54A4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279DD9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5A6870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5A6870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5A6870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1347614"/>
            <a:ext cx="8712968" cy="1606575"/>
          </a:xfrm>
          <a:ln w="25400">
            <a:solidFill>
              <a:schemeClr val="accent1">
                <a:shade val="50000"/>
              </a:schemeClr>
            </a:solidFill>
          </a:ln>
        </p:spPr>
        <p:txBody>
          <a:bodyPr anchor="ctr"/>
          <a:lstStyle/>
          <a:p>
            <a:r>
              <a:rPr lang="en-US" sz="3200" dirty="0"/>
              <a:t>Air Transport Reporting Form K for ANSPs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051720" y="3291830"/>
            <a:ext cx="5040560" cy="7920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54A4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z="1600" b="1" smtClean="0">
                <a:solidFill>
                  <a:srgbClr val="002060"/>
                </a:solidFill>
              </a:rPr>
              <a:t>ICAO Aviation Data Analyses Seminar</a:t>
            </a:r>
            <a:br>
              <a:rPr lang="en-US" sz="1600" b="1" smtClean="0">
                <a:solidFill>
                  <a:srgbClr val="002060"/>
                </a:solidFill>
              </a:rPr>
            </a:br>
            <a:r>
              <a:rPr lang="en-US" sz="1600" b="1" smtClean="0">
                <a:solidFill>
                  <a:srgbClr val="002060"/>
                </a:solidFill>
              </a:rPr>
              <a:t>Middle East (MID) Regional Office</a:t>
            </a:r>
            <a:br>
              <a:rPr lang="en-US" sz="1600" b="1" smtClean="0">
                <a:solidFill>
                  <a:srgbClr val="002060"/>
                </a:solidFill>
              </a:rPr>
            </a:br>
            <a:r>
              <a:rPr lang="en-US" sz="1600" i="1" smtClean="0">
                <a:solidFill>
                  <a:srgbClr val="002060"/>
                </a:solidFill>
              </a:rPr>
              <a:t>27-29 October </a:t>
            </a:r>
            <a:endParaRPr lang="en-US" sz="1600" i="1" dirty="0">
              <a:solidFill>
                <a:srgbClr val="002060"/>
              </a:solidFill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0" y="4227934"/>
            <a:ext cx="9144000" cy="504056"/>
          </a:xfrm>
        </p:spPr>
        <p:txBody>
          <a:bodyPr>
            <a:noAutofit/>
          </a:bodyPr>
          <a:lstStyle/>
          <a:p>
            <a:r>
              <a:rPr lang="en-GB" sz="1400" i="1" dirty="0" smtClean="0">
                <a:solidFill>
                  <a:schemeClr val="bg1">
                    <a:lumMod val="65000"/>
                  </a:schemeClr>
                </a:solidFill>
              </a:rPr>
              <a:t>Economic </a:t>
            </a:r>
            <a:r>
              <a:rPr lang="en-GB" sz="1400" i="1" dirty="0">
                <a:solidFill>
                  <a:schemeClr val="bg1">
                    <a:lumMod val="65000"/>
                  </a:schemeClr>
                </a:solidFill>
              </a:rPr>
              <a:t>Analysis and Policy </a:t>
            </a:r>
            <a:r>
              <a:rPr lang="en-GB" sz="1400" i="1" dirty="0" smtClean="0">
                <a:solidFill>
                  <a:schemeClr val="bg1">
                    <a:lumMod val="65000"/>
                  </a:schemeClr>
                </a:solidFill>
              </a:rPr>
              <a:t>(EAP) Section</a:t>
            </a:r>
            <a:endParaRPr lang="en-GB" sz="1400" i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GB" sz="1400" i="1" dirty="0">
                <a:solidFill>
                  <a:schemeClr val="bg1">
                    <a:lumMod val="65000"/>
                  </a:schemeClr>
                </a:solidFill>
              </a:rPr>
              <a:t>Air Transport </a:t>
            </a:r>
            <a:r>
              <a:rPr lang="en-GB" sz="1400" i="1" dirty="0" smtClean="0">
                <a:solidFill>
                  <a:schemeClr val="bg1">
                    <a:lumMod val="65000"/>
                  </a:schemeClr>
                </a:solidFill>
              </a:rPr>
              <a:t>Bureau (ATB)</a:t>
            </a:r>
            <a:endParaRPr lang="en-GB" sz="1400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0" y="771550"/>
            <a:ext cx="9144000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 b="1" kern="1200" baseline="0">
                <a:solidFill>
                  <a:srgbClr val="1B4177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4177"/>
                </a:solidFill>
                <a:latin typeface="Calibri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4177"/>
                </a:solidFill>
                <a:latin typeface="Calibri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4177"/>
                </a:solidFill>
                <a:latin typeface="Calibri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4177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4177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4177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4177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4177"/>
                </a:solidFill>
                <a:latin typeface="Calibri" pitchFamily="34" charset="0"/>
              </a:defRPr>
            </a:lvl9pPr>
          </a:lstStyle>
          <a:p>
            <a:pPr algn="r"/>
            <a:r>
              <a:rPr lang="en-US" sz="2000" dirty="0" smtClean="0">
                <a:solidFill>
                  <a:srgbClr val="002060"/>
                </a:solidFill>
              </a:rPr>
              <a:t>ICAO Strategic Objective: </a:t>
            </a:r>
            <a:r>
              <a:rPr lang="en-US" sz="1800" i="1" dirty="0" smtClean="0">
                <a:solidFill>
                  <a:srgbClr val="CC00CC"/>
                </a:solidFill>
              </a:rPr>
              <a:t>Economic Development of Air Transport</a:t>
            </a:r>
          </a:p>
        </p:txBody>
      </p:sp>
    </p:spTree>
    <p:extLst>
      <p:ext uri="{BB962C8B-B14F-4D97-AF65-F5344CB8AC3E}">
        <p14:creationId xmlns:p14="http://schemas.microsoft.com/office/powerpoint/2010/main" val="297933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-396552" y="1039399"/>
            <a:ext cx="4608512" cy="4104456"/>
          </a:xfrm>
        </p:spPr>
        <p:txBody>
          <a:bodyPr>
            <a:normAutofit/>
          </a:bodyPr>
          <a:lstStyle/>
          <a:p>
            <a:pPr marL="457200" lvl="1" indent="0">
              <a:buClr>
                <a:srgbClr val="002060"/>
              </a:buClr>
              <a:buNone/>
              <a:defRPr/>
            </a:pPr>
            <a:endParaRPr lang="en-US" sz="2000" dirty="0">
              <a:solidFill>
                <a:srgbClr val="0054A4"/>
              </a:solidFill>
              <a:latin typeface="+mn-lt"/>
            </a:endParaRP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  <a:defRPr/>
            </a:pPr>
            <a:r>
              <a:rPr lang="en-US" sz="2400" b="1" i="1" dirty="0">
                <a:solidFill>
                  <a:srgbClr val="0054A4"/>
                </a:solidFill>
                <a:latin typeface="+mn-lt"/>
              </a:rPr>
              <a:t>AIS (aeronautical information services) </a:t>
            </a:r>
            <a:r>
              <a:rPr lang="en-US" sz="2000" dirty="0">
                <a:solidFill>
                  <a:srgbClr val="0054A4"/>
                </a:solidFill>
                <a:latin typeface="+mn-lt"/>
              </a:rPr>
              <a:t>provides information on the availability of air navigation services and their associated procedures necessary for the safety, regularity and efficiency of air navigation (i.e. AIP, AIC, NOTAM, etc.).</a:t>
            </a:r>
          </a:p>
        </p:txBody>
      </p:sp>
      <p:sp>
        <p:nvSpPr>
          <p:cNvPr id="4" name="Rectangle 3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rgbClr val="002060"/>
                </a:solidFill>
              </a:rPr>
              <a:t>Some definitions used in </a:t>
            </a:r>
            <a:br>
              <a:rPr lang="en-US" sz="2800" b="1" dirty="0">
                <a:solidFill>
                  <a:srgbClr val="002060"/>
                </a:solidFill>
              </a:rPr>
            </a:br>
            <a:r>
              <a:rPr lang="en-US" sz="2800" b="1" dirty="0" smtClean="0">
                <a:solidFill>
                  <a:srgbClr val="002060"/>
                </a:solidFill>
              </a:rPr>
              <a:t>ANSP Statistics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1347614"/>
            <a:ext cx="4653930" cy="2806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409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-252536" y="1059582"/>
            <a:ext cx="5616624" cy="3543300"/>
          </a:xfrm>
        </p:spPr>
        <p:txBody>
          <a:bodyPr>
            <a:normAutofit fontScale="92500"/>
          </a:bodyPr>
          <a:lstStyle/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  <a:defRPr/>
            </a:pPr>
            <a:r>
              <a:rPr lang="en-GB" sz="2400" b="1" i="1" dirty="0" smtClean="0">
                <a:solidFill>
                  <a:srgbClr val="0054A4"/>
                </a:solidFill>
                <a:latin typeface="+mn-lt"/>
              </a:rPr>
              <a:t> </a:t>
            </a:r>
            <a:r>
              <a:rPr lang="en-US" sz="2400" b="1" i="1" dirty="0">
                <a:solidFill>
                  <a:srgbClr val="0054A4"/>
                </a:solidFill>
                <a:latin typeface="+mn-lt"/>
              </a:rPr>
              <a:t>ATM (air traffic management) </a:t>
            </a:r>
            <a:r>
              <a:rPr lang="en-US" sz="2200" dirty="0">
                <a:solidFill>
                  <a:srgbClr val="0054A4"/>
                </a:solidFill>
                <a:latin typeface="+mn-lt"/>
              </a:rPr>
              <a:t>provides air traffic services (ATS), air traffic flow management and airspace management. </a:t>
            </a:r>
            <a:endParaRPr lang="en-US" sz="2200" dirty="0" smtClean="0">
              <a:solidFill>
                <a:srgbClr val="0054A4"/>
              </a:solidFill>
              <a:latin typeface="+mn-lt"/>
            </a:endParaRPr>
          </a:p>
          <a:p>
            <a:pPr marL="457200" lvl="1" indent="0">
              <a:buClr>
                <a:srgbClr val="002060"/>
              </a:buClr>
              <a:buNone/>
              <a:defRPr/>
            </a:pPr>
            <a:r>
              <a:rPr lang="en-US" sz="2200" dirty="0">
                <a:solidFill>
                  <a:srgbClr val="0054A4"/>
                </a:solidFill>
                <a:latin typeface="+mn-lt"/>
              </a:rPr>
              <a:t> </a:t>
            </a:r>
            <a:r>
              <a:rPr lang="en-US" sz="2200" dirty="0" smtClean="0">
                <a:solidFill>
                  <a:srgbClr val="0054A4"/>
                </a:solidFill>
                <a:latin typeface="+mn-lt"/>
              </a:rPr>
              <a:t>    </a:t>
            </a:r>
          </a:p>
          <a:p>
            <a:pPr marL="457200" lvl="1" indent="0">
              <a:buClr>
                <a:srgbClr val="002060"/>
              </a:buClr>
              <a:buNone/>
              <a:defRPr/>
            </a:pPr>
            <a:r>
              <a:rPr lang="en-US" sz="2200" dirty="0" smtClean="0">
                <a:solidFill>
                  <a:srgbClr val="0054A4"/>
                </a:solidFill>
                <a:latin typeface="+mn-lt"/>
              </a:rPr>
              <a:t>ATS </a:t>
            </a:r>
            <a:r>
              <a:rPr lang="en-US" sz="2200" dirty="0">
                <a:solidFill>
                  <a:srgbClr val="0054A4"/>
                </a:solidFill>
                <a:latin typeface="+mn-lt"/>
              </a:rPr>
              <a:t>comprises:</a:t>
            </a:r>
          </a:p>
          <a:p>
            <a:pPr marL="857250" lvl="2" indent="0">
              <a:buClr>
                <a:srgbClr val="002060"/>
              </a:buClr>
              <a:buNone/>
              <a:defRPr/>
            </a:pPr>
            <a:r>
              <a:rPr lang="en-US" sz="1800" dirty="0">
                <a:solidFill>
                  <a:srgbClr val="0054A4"/>
                </a:solidFill>
                <a:latin typeface="+mn-lt"/>
              </a:rPr>
              <a:t> </a:t>
            </a:r>
            <a:r>
              <a:rPr lang="en-US" sz="1800" dirty="0" smtClean="0">
                <a:solidFill>
                  <a:srgbClr val="0054A4"/>
                </a:solidFill>
                <a:latin typeface="+mn-lt"/>
              </a:rPr>
              <a:t>- Air </a:t>
            </a:r>
            <a:r>
              <a:rPr lang="en-US" sz="1800" dirty="0">
                <a:solidFill>
                  <a:srgbClr val="0054A4"/>
                </a:solidFill>
                <a:latin typeface="+mn-lt"/>
              </a:rPr>
              <a:t>traffic control service (area control service, approach control service, or aerodrome control </a:t>
            </a:r>
            <a:r>
              <a:rPr lang="en-US" sz="1800" dirty="0" smtClean="0">
                <a:solidFill>
                  <a:srgbClr val="0054A4"/>
                </a:solidFill>
                <a:latin typeface="+mn-lt"/>
              </a:rPr>
              <a:t>service) </a:t>
            </a:r>
          </a:p>
          <a:p>
            <a:pPr marL="857250" lvl="2" indent="0">
              <a:buClr>
                <a:srgbClr val="002060"/>
              </a:buClr>
              <a:buNone/>
              <a:defRPr/>
            </a:pPr>
            <a:r>
              <a:rPr lang="en-US" sz="1800" dirty="0" smtClean="0">
                <a:solidFill>
                  <a:srgbClr val="0054A4"/>
                </a:solidFill>
                <a:latin typeface="+mn-lt"/>
              </a:rPr>
              <a:t>- Flight </a:t>
            </a:r>
            <a:r>
              <a:rPr lang="en-US" sz="1800" dirty="0">
                <a:solidFill>
                  <a:srgbClr val="0054A4"/>
                </a:solidFill>
                <a:latin typeface="+mn-lt"/>
              </a:rPr>
              <a:t>information service (including air traffic advisory service) </a:t>
            </a:r>
            <a:r>
              <a:rPr lang="en-US" sz="1800" dirty="0" smtClean="0">
                <a:solidFill>
                  <a:srgbClr val="0054A4"/>
                </a:solidFill>
                <a:latin typeface="+mn-lt"/>
              </a:rPr>
              <a:t>and</a:t>
            </a:r>
          </a:p>
          <a:p>
            <a:pPr marL="857250" lvl="2" indent="0">
              <a:buClr>
                <a:srgbClr val="002060"/>
              </a:buClr>
              <a:buNone/>
              <a:defRPr/>
            </a:pPr>
            <a:r>
              <a:rPr lang="en-US" sz="1800" dirty="0" smtClean="0">
                <a:solidFill>
                  <a:srgbClr val="0054A4"/>
                </a:solidFill>
                <a:latin typeface="+mn-lt"/>
              </a:rPr>
              <a:t>- Alerting </a:t>
            </a:r>
            <a:r>
              <a:rPr lang="en-US" sz="1800" dirty="0">
                <a:solidFill>
                  <a:srgbClr val="0054A4"/>
                </a:solidFill>
                <a:latin typeface="+mn-lt"/>
              </a:rPr>
              <a:t>service</a:t>
            </a:r>
            <a:r>
              <a:rPr lang="en-US" sz="1800" dirty="0" smtClean="0">
                <a:solidFill>
                  <a:srgbClr val="0054A4"/>
                </a:solidFill>
                <a:latin typeface="+mn-lt"/>
              </a:rPr>
              <a:t>.</a:t>
            </a:r>
          </a:p>
          <a:p>
            <a:pPr marL="857250" lvl="2" indent="0">
              <a:buClr>
                <a:srgbClr val="002060"/>
              </a:buClr>
              <a:buNone/>
              <a:defRPr/>
            </a:pPr>
            <a:endParaRPr lang="en-US" sz="1800" dirty="0">
              <a:solidFill>
                <a:srgbClr val="0054A4"/>
              </a:solidFill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rgbClr val="002060"/>
                </a:solidFill>
              </a:rPr>
              <a:t>Some definitions used in </a:t>
            </a:r>
            <a:br>
              <a:rPr lang="en-US" sz="2800" b="1" dirty="0">
                <a:solidFill>
                  <a:srgbClr val="002060"/>
                </a:solidFill>
              </a:rPr>
            </a:br>
            <a:r>
              <a:rPr lang="en-US" sz="2800" b="1" dirty="0" smtClean="0">
                <a:solidFill>
                  <a:srgbClr val="002060"/>
                </a:solidFill>
              </a:rPr>
              <a:t>ANSP Statistics</a:t>
            </a:r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6886" y="1059582"/>
            <a:ext cx="3817784" cy="3569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208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9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09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09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09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09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-252536" y="1059582"/>
            <a:ext cx="4593960" cy="3543300"/>
          </a:xfrm>
        </p:spPr>
        <p:txBody>
          <a:bodyPr>
            <a:normAutofit/>
          </a:bodyPr>
          <a:lstStyle/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  <a:defRPr/>
            </a:pPr>
            <a:r>
              <a:rPr lang="en-US" sz="2400" b="1" i="1" dirty="0" smtClean="0">
                <a:solidFill>
                  <a:srgbClr val="0054A4"/>
                </a:solidFill>
                <a:latin typeface="+mn-lt"/>
              </a:rPr>
              <a:t>CNS </a:t>
            </a:r>
            <a:r>
              <a:rPr lang="en-US" sz="2400" b="1" i="1" dirty="0">
                <a:solidFill>
                  <a:srgbClr val="0054A4"/>
                </a:solidFill>
                <a:latin typeface="+mn-lt"/>
              </a:rPr>
              <a:t>(communications, navigation and surveillance) </a:t>
            </a:r>
            <a:r>
              <a:rPr lang="en-US" sz="2200" dirty="0">
                <a:solidFill>
                  <a:srgbClr val="0054A4"/>
                </a:solidFill>
                <a:latin typeface="+mn-lt"/>
              </a:rPr>
              <a:t>includes communication facilities, navigation services and surveillance systems. Communication facilities (two main categories: aeronautical fixed service and aeronautical mobile service).</a:t>
            </a:r>
          </a:p>
        </p:txBody>
      </p:sp>
      <p:sp>
        <p:nvSpPr>
          <p:cNvPr id="4" name="Rectangle 3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rgbClr val="002060"/>
                </a:solidFill>
              </a:rPr>
              <a:t>Some definitions used in </a:t>
            </a:r>
            <a:br>
              <a:rPr lang="en-US" sz="2800" b="1" dirty="0">
                <a:solidFill>
                  <a:srgbClr val="002060"/>
                </a:solidFill>
              </a:rPr>
            </a:br>
            <a:r>
              <a:rPr lang="en-US" sz="2800" b="1" dirty="0" smtClean="0">
                <a:solidFill>
                  <a:srgbClr val="002060"/>
                </a:solidFill>
              </a:rPr>
              <a:t>ANSP Statistics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1424" y="1491630"/>
            <a:ext cx="4772353" cy="2848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256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631387"/>
            <a:ext cx="3888432" cy="3543300"/>
          </a:xfrm>
        </p:spPr>
        <p:txBody>
          <a:bodyPr>
            <a:normAutofit/>
          </a:bodyPr>
          <a:lstStyle/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  <a:defRPr/>
            </a:pPr>
            <a:r>
              <a:rPr lang="en-GB" sz="2400" b="1" i="1" dirty="0" smtClean="0">
                <a:solidFill>
                  <a:srgbClr val="0054A4"/>
                </a:solidFill>
                <a:latin typeface="+mn-lt"/>
              </a:rPr>
              <a:t> </a:t>
            </a:r>
            <a:r>
              <a:rPr lang="en-US" sz="2400" b="1" i="1" dirty="0" smtClean="0">
                <a:solidFill>
                  <a:srgbClr val="0054A4"/>
                </a:solidFill>
                <a:latin typeface="+mn-lt"/>
              </a:rPr>
              <a:t>FIR/UIR: </a:t>
            </a:r>
            <a:r>
              <a:rPr lang="en-US" sz="2000" dirty="0">
                <a:solidFill>
                  <a:srgbClr val="0054A4"/>
                </a:solidFill>
                <a:latin typeface="+mn-lt"/>
              </a:rPr>
              <a:t>Flight information region/upper flight information </a:t>
            </a:r>
            <a:r>
              <a:rPr lang="en-US" sz="2000" dirty="0" smtClean="0">
                <a:solidFill>
                  <a:srgbClr val="0054A4"/>
                </a:solidFill>
                <a:latin typeface="+mn-lt"/>
              </a:rPr>
              <a:t>region.</a:t>
            </a:r>
          </a:p>
          <a:p>
            <a:pPr marL="457200" lvl="1" indent="0">
              <a:buClr>
                <a:srgbClr val="002060"/>
              </a:buClr>
              <a:buNone/>
              <a:defRPr/>
            </a:pPr>
            <a:endParaRPr lang="en-US" sz="2000" dirty="0" smtClean="0">
              <a:solidFill>
                <a:srgbClr val="0054A4"/>
              </a:solidFill>
              <a:latin typeface="+mn-lt"/>
            </a:endParaRPr>
          </a:p>
          <a:p>
            <a:pPr marL="457200" lvl="1" indent="0">
              <a:buClr>
                <a:srgbClr val="002060"/>
              </a:buClr>
              <a:buNone/>
              <a:defRPr/>
            </a:pPr>
            <a:endParaRPr lang="en-US" sz="2000" dirty="0" smtClean="0">
              <a:solidFill>
                <a:srgbClr val="0054A4"/>
              </a:solidFill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rgbClr val="002060"/>
                </a:solidFill>
              </a:rPr>
              <a:t>Some definitions used in </a:t>
            </a:r>
            <a:br>
              <a:rPr lang="en-US" sz="2800" b="1" dirty="0">
                <a:solidFill>
                  <a:srgbClr val="002060"/>
                </a:solidFill>
              </a:rPr>
            </a:br>
            <a:r>
              <a:rPr lang="en-US" sz="2800" b="1" dirty="0" smtClean="0">
                <a:solidFill>
                  <a:srgbClr val="002060"/>
                </a:solidFill>
              </a:rPr>
              <a:t>ANSP Statistics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1275606"/>
            <a:ext cx="3995936" cy="3331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064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-252536" y="1419622"/>
            <a:ext cx="9289032" cy="3543300"/>
          </a:xfrm>
        </p:spPr>
        <p:txBody>
          <a:bodyPr>
            <a:normAutofit/>
          </a:bodyPr>
          <a:lstStyle/>
          <a:p>
            <a:pPr marL="457200" lvl="1" indent="0">
              <a:buClr>
                <a:srgbClr val="002060"/>
              </a:buClr>
              <a:buNone/>
              <a:defRPr/>
            </a:pPr>
            <a:endParaRPr lang="en-US" sz="2000" dirty="0" smtClean="0">
              <a:solidFill>
                <a:srgbClr val="0054A4"/>
              </a:solidFill>
              <a:latin typeface="+mn-lt"/>
            </a:endParaRP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  <a:defRPr/>
            </a:pPr>
            <a:r>
              <a:rPr lang="en-US" sz="2400" b="1" i="1" dirty="0" smtClean="0">
                <a:solidFill>
                  <a:srgbClr val="0054A4"/>
                </a:solidFill>
                <a:latin typeface="+mn-lt"/>
              </a:rPr>
              <a:t>Flight: </a:t>
            </a:r>
            <a:r>
              <a:rPr lang="en-US" sz="2000" dirty="0">
                <a:solidFill>
                  <a:srgbClr val="0054A4"/>
                </a:solidFill>
                <a:latin typeface="+mn-lt"/>
              </a:rPr>
              <a:t>The movement of an aircraft during its </a:t>
            </a:r>
            <a:r>
              <a:rPr lang="en-US" sz="2000" dirty="0" err="1">
                <a:solidFill>
                  <a:srgbClr val="0054A4"/>
                </a:solidFill>
                <a:latin typeface="+mn-lt"/>
              </a:rPr>
              <a:t>en</a:t>
            </a:r>
            <a:r>
              <a:rPr lang="en-US" sz="2000" dirty="0">
                <a:solidFill>
                  <a:srgbClr val="0054A4"/>
                </a:solidFill>
                <a:latin typeface="+mn-lt"/>
              </a:rPr>
              <a:t>-route phase through the airspace of an FIR/UIR. </a:t>
            </a:r>
            <a:r>
              <a:rPr lang="en-US" sz="2000" dirty="0" smtClean="0">
                <a:solidFill>
                  <a:srgbClr val="0054A4"/>
                </a:solidFill>
                <a:latin typeface="+mn-lt"/>
              </a:rPr>
              <a:t> </a:t>
            </a: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  <a:defRPr/>
            </a:pPr>
            <a:endParaRPr lang="en-US" sz="2000" dirty="0">
              <a:solidFill>
                <a:srgbClr val="0054A4"/>
              </a:solidFill>
              <a:latin typeface="+mn-lt"/>
            </a:endParaRPr>
          </a:p>
          <a:p>
            <a:pPr lvl="2">
              <a:buClr>
                <a:srgbClr val="002060"/>
              </a:buClr>
              <a:buFont typeface="Wingdings" panose="05000000000000000000" pitchFamily="2" charset="2"/>
              <a:buChar char="Ø"/>
              <a:defRPr/>
            </a:pPr>
            <a:r>
              <a:rPr lang="en-US" sz="1600" dirty="0" smtClean="0">
                <a:solidFill>
                  <a:srgbClr val="0054A4"/>
                </a:solidFill>
                <a:latin typeface="+mn-lt"/>
              </a:rPr>
              <a:t>Each </a:t>
            </a:r>
            <a:r>
              <a:rPr lang="en-US" sz="1600" dirty="0">
                <a:solidFill>
                  <a:srgbClr val="0054A4"/>
                </a:solidFill>
                <a:latin typeface="+mn-lt"/>
              </a:rPr>
              <a:t>such movement following a landing within the FIR/UIR is to be counted as a separate flight</a:t>
            </a:r>
            <a:r>
              <a:rPr lang="en-US" sz="1600" dirty="0" smtClean="0">
                <a:solidFill>
                  <a:srgbClr val="0054A4"/>
                </a:solidFill>
                <a:latin typeface="+mn-lt"/>
              </a:rPr>
              <a:t>.</a:t>
            </a:r>
          </a:p>
          <a:p>
            <a:pPr marL="457200" lvl="1" indent="0">
              <a:buClr>
                <a:srgbClr val="002060"/>
              </a:buClr>
              <a:buNone/>
              <a:defRPr/>
            </a:pPr>
            <a:endParaRPr lang="en-US" sz="2000" dirty="0">
              <a:solidFill>
                <a:srgbClr val="0054A4"/>
              </a:solidFill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rgbClr val="002060"/>
                </a:solidFill>
              </a:rPr>
              <a:t>Some definitions used in </a:t>
            </a:r>
            <a:br>
              <a:rPr lang="en-US" sz="2800" b="1" dirty="0">
                <a:solidFill>
                  <a:srgbClr val="002060"/>
                </a:solidFill>
              </a:rPr>
            </a:br>
            <a:r>
              <a:rPr lang="en-US" sz="2800" b="1" dirty="0" smtClean="0">
                <a:solidFill>
                  <a:srgbClr val="002060"/>
                </a:solidFill>
              </a:rPr>
              <a:t>ANSP Statistics</a:t>
            </a:r>
          </a:p>
        </p:txBody>
      </p:sp>
    </p:spTree>
    <p:extLst>
      <p:ext uri="{BB962C8B-B14F-4D97-AF65-F5344CB8AC3E}">
        <p14:creationId xmlns:p14="http://schemas.microsoft.com/office/powerpoint/2010/main" val="227453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592" y="987574"/>
            <a:ext cx="2508248" cy="3530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Form K</a:t>
            </a:r>
          </a:p>
          <a:p>
            <a:r>
              <a:rPr lang="en-US" sz="2800" b="1" dirty="0" smtClean="0">
                <a:solidFill>
                  <a:srgbClr val="002060"/>
                </a:solidFill>
              </a:rPr>
              <a:t>ANSP Financial Data</a:t>
            </a:r>
          </a:p>
        </p:txBody>
      </p:sp>
      <p:sp>
        <p:nvSpPr>
          <p:cNvPr id="8" name="Rectangle 7"/>
          <p:cNvSpPr/>
          <p:nvPr/>
        </p:nvSpPr>
        <p:spPr>
          <a:xfrm>
            <a:off x="614866" y="1569227"/>
            <a:ext cx="3014404" cy="326132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FIR, State, contact and reporting period information</a:t>
            </a:r>
            <a:endParaRPr lang="en-CA" sz="1200" b="1" dirty="0"/>
          </a:p>
        </p:txBody>
      </p:sp>
      <p:sp>
        <p:nvSpPr>
          <p:cNvPr id="16" name="Rectangle 15"/>
          <p:cNvSpPr/>
          <p:nvPr/>
        </p:nvSpPr>
        <p:spPr>
          <a:xfrm>
            <a:off x="593112" y="1409266"/>
            <a:ext cx="3036158" cy="64605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Rectangle 23"/>
          <p:cNvSpPr/>
          <p:nvPr/>
        </p:nvSpPr>
        <p:spPr>
          <a:xfrm>
            <a:off x="592690" y="2063964"/>
            <a:ext cx="3034234" cy="8280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Rectangle 24"/>
          <p:cNvSpPr/>
          <p:nvPr/>
        </p:nvSpPr>
        <p:spPr>
          <a:xfrm>
            <a:off x="592690" y="2333948"/>
            <a:ext cx="3034234" cy="288031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Part I - Revenues</a:t>
            </a:r>
            <a:endParaRPr lang="en-CA" sz="1100" dirty="0"/>
          </a:p>
        </p:txBody>
      </p:sp>
      <p:sp>
        <p:nvSpPr>
          <p:cNvPr id="26" name="Rectangle 25"/>
          <p:cNvSpPr/>
          <p:nvPr/>
        </p:nvSpPr>
        <p:spPr>
          <a:xfrm>
            <a:off x="601614" y="4033532"/>
            <a:ext cx="3014404" cy="288031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Part III - Investment</a:t>
            </a:r>
            <a:endParaRPr lang="en-CA" sz="1100" dirty="0"/>
          </a:p>
        </p:txBody>
      </p:sp>
      <p:sp>
        <p:nvSpPr>
          <p:cNvPr id="30" name="Rectangle 29"/>
          <p:cNvSpPr/>
          <p:nvPr/>
        </p:nvSpPr>
        <p:spPr>
          <a:xfrm>
            <a:off x="592689" y="2891964"/>
            <a:ext cx="3034234" cy="9360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" name="Rectangle 30"/>
          <p:cNvSpPr/>
          <p:nvPr/>
        </p:nvSpPr>
        <p:spPr>
          <a:xfrm>
            <a:off x="592688" y="3837104"/>
            <a:ext cx="3034234" cy="68088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" name="Rectangle 31"/>
          <p:cNvSpPr/>
          <p:nvPr/>
        </p:nvSpPr>
        <p:spPr>
          <a:xfrm>
            <a:off x="586487" y="3166504"/>
            <a:ext cx="3029382" cy="288031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Part II - Expenses</a:t>
            </a:r>
            <a:endParaRPr lang="en-CA" sz="1100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6160" y="3407067"/>
            <a:ext cx="4355778" cy="11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Rectangle 32"/>
          <p:cNvSpPr/>
          <p:nvPr/>
        </p:nvSpPr>
        <p:spPr>
          <a:xfrm>
            <a:off x="3707904" y="3407067"/>
            <a:ext cx="4355778" cy="1110925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" name="Rectangle 33"/>
          <p:cNvSpPr/>
          <p:nvPr/>
        </p:nvSpPr>
        <p:spPr>
          <a:xfrm>
            <a:off x="3707904" y="3984322"/>
            <a:ext cx="4355778" cy="38645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Part IV - Employment</a:t>
            </a:r>
            <a:endParaRPr lang="en-CA" sz="1100" dirty="0"/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1070280"/>
            <a:ext cx="2763143" cy="2084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45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6" grpId="0" animBg="1"/>
      <p:bldP spid="24" grpId="0" animBg="1"/>
      <p:bldP spid="25" grpId="0" animBg="1"/>
      <p:bldP spid="26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43558"/>
            <a:ext cx="9144000" cy="792088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 eaLnBrk="1" hangingPunct="1"/>
            <a:r>
              <a:rPr lang="en-US" sz="2400" b="1" dirty="0" err="1" smtClean="0">
                <a:solidFill>
                  <a:srgbClr val="002060"/>
                </a:solidFill>
                <a:latin typeface="+mn-lt"/>
              </a:rPr>
              <a:t>Ansp</a:t>
            </a:r>
            <a:r>
              <a:rPr lang="en-US" sz="2400" b="1" dirty="0" smtClean="0">
                <a:solidFill>
                  <a:srgbClr val="002060"/>
                </a:solidFill>
                <a:latin typeface="+mn-lt"/>
              </a:rPr>
              <a:t> Financial Data</a:t>
            </a:r>
            <a:br>
              <a:rPr lang="en-US" sz="2400" b="1" dirty="0" smtClean="0">
                <a:solidFill>
                  <a:srgbClr val="002060"/>
                </a:solidFill>
                <a:latin typeface="+mn-lt"/>
              </a:rPr>
            </a:b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Form </a:t>
            </a: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 K (</a:t>
            </a:r>
            <a:r>
              <a:rPr lang="en-US" sz="2400" dirty="0" err="1" smtClean="0">
                <a:solidFill>
                  <a:srgbClr val="002060"/>
                </a:solidFill>
                <a:latin typeface="+mn-lt"/>
              </a:rPr>
              <a:t>annualy</a:t>
            </a: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) </a:t>
            </a:r>
            <a:endParaRPr lang="en-US" sz="2800" dirty="0" smtClean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32" y="2103678"/>
            <a:ext cx="9036496" cy="2914650"/>
          </a:xfrm>
        </p:spPr>
        <p:txBody>
          <a:bodyPr>
            <a:noAutofit/>
          </a:bodyPr>
          <a:lstStyle/>
          <a:p>
            <a:r>
              <a:rPr lang="en-US" sz="1600" dirty="0">
                <a:latin typeface="+mn-lt"/>
              </a:rPr>
              <a:t>Each entity which provides air navigation services in a State</a:t>
            </a:r>
          </a:p>
          <a:p>
            <a:pPr marL="342900" lvl="1" indent="-342900">
              <a:lnSpc>
                <a:spcPct val="90000"/>
              </a:lnSpc>
              <a:buNone/>
              <a:defRPr/>
            </a:pPr>
            <a:endParaRPr lang="en-US" sz="1600" dirty="0" smtClean="0"/>
          </a:p>
          <a:p>
            <a:pPr marL="342900" lvl="1" indent="-342900">
              <a:lnSpc>
                <a:spcPct val="90000"/>
              </a:lnSpc>
              <a:buNone/>
              <a:defRPr/>
            </a:pPr>
            <a:endParaRPr lang="en-US" sz="1600" dirty="0"/>
          </a:p>
          <a:p>
            <a:pPr marL="342900" lvl="1" indent="-342900">
              <a:lnSpc>
                <a:spcPct val="90000"/>
              </a:lnSpc>
              <a:buNone/>
              <a:defRPr/>
            </a:pPr>
            <a:endParaRPr lang="en-US" sz="1600" dirty="0" smtClean="0"/>
          </a:p>
          <a:p>
            <a:pPr marL="342900" lvl="1" indent="-342900">
              <a:lnSpc>
                <a:spcPct val="90000"/>
              </a:lnSpc>
              <a:buNone/>
              <a:defRPr/>
            </a:pPr>
            <a:endParaRPr lang="en-US" sz="1600" dirty="0" smtClean="0"/>
          </a:p>
          <a:p>
            <a:pPr marL="342900" lvl="1" indent="-3429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0054A4"/>
                </a:solidFill>
                <a:latin typeface="+mn-lt"/>
              </a:rPr>
              <a:t>Filed within six months of the end of the reporting period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800" dirty="0" smtClean="0">
              <a:latin typeface="+mn-lt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800" dirty="0" smtClean="0">
              <a:latin typeface="+mn-lt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800" dirty="0" smtClean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Form K</a:t>
            </a:r>
          </a:p>
          <a:p>
            <a:r>
              <a:rPr lang="en-US" sz="2800" b="1" dirty="0" smtClean="0">
                <a:solidFill>
                  <a:srgbClr val="002060"/>
                </a:solidFill>
              </a:rPr>
              <a:t>Who Reports </a:t>
            </a:r>
            <a:r>
              <a:rPr lang="en-US" sz="2800" b="1" dirty="0">
                <a:solidFill>
                  <a:srgbClr val="002060"/>
                </a:solidFill>
              </a:rPr>
              <a:t>and </a:t>
            </a:r>
            <a:r>
              <a:rPr lang="en-US" sz="2800" b="1" dirty="0" smtClean="0">
                <a:solidFill>
                  <a:srgbClr val="002060"/>
                </a:solidFill>
              </a:rPr>
              <a:t>When</a:t>
            </a:r>
            <a:r>
              <a:rPr lang="en-US" sz="2800" b="1" dirty="0">
                <a:solidFill>
                  <a:srgbClr val="002060"/>
                </a:solidFill>
              </a:rPr>
              <a:t>?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1923678"/>
            <a:ext cx="2448000" cy="180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i="1" dirty="0" smtClean="0"/>
              <a:t>Who reports monthly?</a:t>
            </a:r>
            <a:endParaRPr lang="en-CA" sz="1200" b="1" i="1" dirty="0"/>
          </a:p>
        </p:txBody>
      </p:sp>
      <p:sp>
        <p:nvSpPr>
          <p:cNvPr id="8" name="Rectangle 7"/>
          <p:cNvSpPr/>
          <p:nvPr/>
        </p:nvSpPr>
        <p:spPr>
          <a:xfrm>
            <a:off x="0" y="3219822"/>
            <a:ext cx="2448000" cy="180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i="1" dirty="0" smtClean="0"/>
              <a:t>When?</a:t>
            </a:r>
            <a:endParaRPr lang="en-CA" sz="1200" b="1" i="1" dirty="0"/>
          </a:p>
        </p:txBody>
      </p:sp>
    </p:spTree>
    <p:extLst>
      <p:ext uri="{BB962C8B-B14F-4D97-AF65-F5344CB8AC3E}">
        <p14:creationId xmlns:p14="http://schemas.microsoft.com/office/powerpoint/2010/main" val="353344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ICAO - Capacity &amp; Efficiency">
      <a:dk1>
        <a:srgbClr val="279DD9"/>
      </a:dk1>
      <a:lt1>
        <a:sysClr val="window" lastClr="FFFFFF"/>
      </a:lt1>
      <a:dk2>
        <a:srgbClr val="006EB7"/>
      </a:dk2>
      <a:lt2>
        <a:srgbClr val="FFFFFF"/>
      </a:lt2>
      <a:accent1>
        <a:srgbClr val="0054A4"/>
      </a:accent1>
      <a:accent2>
        <a:srgbClr val="A1CFEF"/>
      </a:accent2>
      <a:accent3>
        <a:srgbClr val="8DC63F"/>
      </a:accent3>
      <a:accent4>
        <a:srgbClr val="CED8DD"/>
      </a:accent4>
      <a:accent5>
        <a:srgbClr val="8C99A1"/>
      </a:accent5>
      <a:accent6>
        <a:srgbClr val="5A6870"/>
      </a:accent6>
      <a:hlink>
        <a:srgbClr val="39474F"/>
      </a:hlink>
      <a:folHlink>
        <a:srgbClr val="C4007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A7E1A58E51824D928176166504EF47" ma:contentTypeVersion="1" ma:contentTypeDescription="Create a new document." ma:contentTypeScope="" ma:versionID="cad83e66ccf37823375635bec5d66fd0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fa53a8320f8b1c95a8960917c09239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DF4E69B-9690-4338-9C56-538280E4D6B8}"/>
</file>

<file path=customXml/itemProps2.xml><?xml version="1.0" encoding="utf-8"?>
<ds:datastoreItem xmlns:ds="http://schemas.openxmlformats.org/officeDocument/2006/customXml" ds:itemID="{48F1DBF6-843C-486B-A248-1D9A24483B94}"/>
</file>

<file path=customXml/itemProps3.xml><?xml version="1.0" encoding="utf-8"?>
<ds:datastoreItem xmlns:ds="http://schemas.openxmlformats.org/officeDocument/2006/customXml" ds:itemID="{EE0569B1-DA9E-481B-BCE3-0E943E92CB7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7025</TotalTime>
  <Words>305</Words>
  <Application>Microsoft Office PowerPoint</Application>
  <PresentationFormat>On-screen Show (16:9)</PresentationFormat>
  <Paragraphs>44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Air Transport Reporting Form K for ANSPs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Ansp Financial Data Form  K (annualy) </vt:lpstr>
    </vt:vector>
  </TitlesOfParts>
  <Company>I.C.A.O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Cyrille MARTIN</dc:creator>
  <cp:lastModifiedBy>Simon, Jerome</cp:lastModifiedBy>
  <cp:revision>338</cp:revision>
  <cp:lastPrinted>2014-10-14T13:11:10Z</cp:lastPrinted>
  <dcterms:created xsi:type="dcterms:W3CDTF">2013-08-20T15:49:37Z</dcterms:created>
  <dcterms:modified xsi:type="dcterms:W3CDTF">2014-10-29T09:17:09Z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0x0101006EA7E1A58E51824D928176166504EF47</vt:lpwstr>
  </property>
</Properties>
</file>