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81" r:id="rId5"/>
    <p:sldId id="280" r:id="rId6"/>
    <p:sldId id="283" r:id="rId7"/>
    <p:sldId id="282" r:id="rId8"/>
    <p:sldId id="284" r:id="rId9"/>
    <p:sldId id="285" r:id="rId10"/>
    <p:sldId id="286" r:id="rId11"/>
    <p:sldId id="287" r:id="rId12"/>
  </p:sldIdLst>
  <p:sldSz cx="9144000" cy="6858000" type="screen4x3"/>
  <p:notesSz cx="6819900" cy="9931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7DC"/>
    <a:srgbClr val="B8BABD"/>
    <a:srgbClr val="0D3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34" y="-108"/>
      </p:cViewPr>
      <p:guideLst>
        <p:guide orient="horz" pos="4259"/>
        <p:guide orient="horz" pos="313"/>
        <p:guide orient="horz" pos="1018"/>
        <p:guide orient="horz" pos="3929"/>
        <p:guide orient="horz" pos="1614"/>
        <p:guide pos="5497"/>
        <p:guide pos="488"/>
        <p:guide pos="4983"/>
        <p:guide pos="5681"/>
        <p:guide pos="477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264" y="-72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290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4610" y="0"/>
            <a:ext cx="2955290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320" y="4717415"/>
            <a:ext cx="5001260" cy="44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55290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4610" y="9434830"/>
            <a:ext cx="2955290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E371DD-9D2C-421B-8FA4-3FCF06B9899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2949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EUR-system</a:t>
            </a:r>
          </a:p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familiar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de-DE" dirty="0" smtClean="0"/>
          </a:p>
          <a:p>
            <a:r>
              <a:rPr lang="de-DE" dirty="0" smtClean="0"/>
              <a:t>Show </a:t>
            </a:r>
            <a:r>
              <a:rPr lang="de-DE" dirty="0" err="1" smtClean="0"/>
              <a:t>how</a:t>
            </a:r>
            <a:r>
              <a:rPr lang="de-DE" dirty="0" smtClean="0"/>
              <a:t> MET-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endParaRPr lang="de-DE" dirty="0" smtClean="0"/>
          </a:p>
          <a:p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procedures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> in MID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71DD-9D2C-421B-8FA4-3FCF06B9899E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826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FCC17-C78B-4A0D-9E99-61C22AE4A696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err="1" smtClean="0"/>
              <a:t>Responsibilities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centres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well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certain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individuals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responsible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defined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management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roles</a:t>
            </a:r>
            <a:endParaRPr lang="de-DE" altLang="de-DE" dirty="0" smtClean="0"/>
          </a:p>
          <a:p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77AA7D-A567-4FF3-BE4B-DB1E0C12ADF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235525" name="Text Box 5"/>
          <p:cNvSpPr txBox="1">
            <a:spLocks noChangeArrowheads="1"/>
          </p:cNvSpPr>
          <p:nvPr userDrawn="1"/>
        </p:nvSpPr>
        <p:spPr bwMode="auto">
          <a:xfrm>
            <a:off x="681038" y="6577013"/>
            <a:ext cx="24320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100" b="1">
                <a:solidFill>
                  <a:srgbClr val="FDFDFD"/>
                </a:solidFill>
                <a:latin typeface="Arial Narrow" pitchFamily="34" charset="0"/>
              </a:rPr>
              <a:t>DIESER TEXT DIENT DER NAVIGATION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52463" y="1266825"/>
            <a:ext cx="6808787" cy="1119188"/>
          </a:xfrm>
        </p:spPr>
        <p:txBody>
          <a:bodyPr wrap="none"/>
          <a:lstStyle>
            <a:lvl1pPr>
              <a:defRPr sz="2400">
                <a:latin typeface="Arial Narrow" pitchFamily="34" charset="0"/>
              </a:defRPr>
            </a:lvl1pPr>
          </a:lstStyle>
          <a:p>
            <a:pPr lvl="0"/>
            <a:r>
              <a:rPr lang="de-DE" altLang="de-DE" noProof="0" smtClean="0"/>
              <a:t>AUSTRO CONTROL </a:t>
            </a:r>
            <a:br>
              <a:rPr lang="de-DE" altLang="de-DE" noProof="0" smtClean="0"/>
            </a:br>
            <a:r>
              <a:rPr lang="de-DE" altLang="de-DE" noProof="0" smtClean="0"/>
              <a:t>POWER POINT GUIDELINES MET</a:t>
            </a:r>
          </a:p>
        </p:txBody>
      </p:sp>
      <p:sp>
        <p:nvSpPr>
          <p:cNvPr id="2355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63575" y="2328863"/>
            <a:ext cx="6808788" cy="1752600"/>
          </a:xfrm>
        </p:spPr>
        <p:txBody>
          <a:bodyPr/>
          <a:lstStyle>
            <a:lvl1pPr marL="0" indent="0">
              <a:buFont typeface="Webdings" pitchFamily="18" charset="2"/>
              <a:buNone/>
              <a:defRPr sz="1500">
                <a:solidFill>
                  <a:schemeClr val="bg2"/>
                </a:solidFill>
                <a:latin typeface="Arial Narrow" pitchFamily="34" charset="0"/>
                <a:cs typeface="ＭＳ Ｐゴシック" charset="-128"/>
              </a:defRPr>
            </a:lvl1pPr>
          </a:lstStyle>
          <a:p>
            <a:pPr lvl="0"/>
            <a:r>
              <a:rPr lang="de-DE" altLang="de-DE" noProof="0" smtClean="0"/>
              <a:t>Dies ist ein Blindtext für eine Subheadline</a:t>
            </a:r>
            <a:br>
              <a:rPr lang="de-DE" altLang="de-DE" noProof="0" smtClean="0"/>
            </a:br>
            <a:r>
              <a:rPr lang="de-DE" altLang="de-DE" noProof="0" smtClean="0"/>
              <a:t>Wien, am TT.MM.JJJJ</a:t>
            </a:r>
          </a:p>
        </p:txBody>
      </p:sp>
      <p:pic>
        <p:nvPicPr>
          <p:cNvPr id="235529" name="Picture 9" descr="Pfei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23875"/>
            <a:ext cx="329565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84" name="Picture 0" descr="Logo-Titelse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0"/>
            <a:ext cx="1843087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0" descr="Titelbild_Meteorologi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1775"/>
            <a:ext cx="9145588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EB1711-1FD1-4192-B5CD-66DA417CEC7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D5B73C-537E-4DA0-BC50-97B09DECD539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452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834063" y="382588"/>
            <a:ext cx="1749425" cy="5854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85788" y="382588"/>
            <a:ext cx="5095875" cy="58547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FC696D-896A-4034-BEE5-2A2C5D27844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4ECD18B-F2D0-4AF4-96C5-21751B54A20A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274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EC92AA-7D84-4431-A780-5C12154BD4F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F08D174-CC91-4956-902E-3B5FE9764856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701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41BDD8-DD65-4018-A69F-29F701D2B1F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FD6B743-8A8E-4BB8-A66B-588BBA4B524B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938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5788" y="1533525"/>
            <a:ext cx="3416300" cy="4703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54488" y="1533525"/>
            <a:ext cx="3417887" cy="4703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8DB60C-DD64-4D5B-A0BC-4562D4412E5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D9ECD83-1381-4DC6-87F7-9608D641A9E5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492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E0388-7DF5-42F3-952B-58FE1EA52C1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51C38AA-11AF-4BBD-BE51-47E62C5BF7BE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626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AB017F-5B44-4836-B712-FABD2486750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6A1E4D-00F3-4F9C-B7B4-DC3A6C600CED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242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D07A3A-39BD-4F41-8662-3F0F8BE4A87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8E7EE7-DF2D-4EB8-9478-7AA3865AFC6D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008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632BC7-2D87-4256-9DFF-6AC0446F58B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1FE8516-CA44-45D7-81C5-D2A44718770B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294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0022AA-6F33-4EC8-A226-64C665AFEEE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3B2DE0E-80D2-47EA-86F7-6189D9F99686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883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6" name="Picture 4096" descr="Wing_Meteorologi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5425"/>
            <a:ext cx="758190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1238" y="6610350"/>
            <a:ext cx="441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B8BABD"/>
                </a:solidFill>
              </a:defRPr>
            </a:lvl1pPr>
          </a:lstStyle>
          <a:p>
            <a:fld id="{15008465-4F5F-4A9E-ABA1-90AE8821AEF4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46432" name="Picture 1024" descr="Logo-Folgeseit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65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382588"/>
            <a:ext cx="69167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</a:t>
            </a:r>
          </a:p>
        </p:txBody>
      </p:sp>
      <p:sp>
        <p:nvSpPr>
          <p:cNvPr id="146438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788" y="1533525"/>
            <a:ext cx="6986587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1. Ebene</a:t>
            </a:r>
          </a:p>
          <a:p>
            <a:pPr lvl="1"/>
            <a:r>
              <a:rPr lang="de-AT" altLang="de-DE" smtClean="0"/>
              <a:t>2. Ebene</a:t>
            </a:r>
            <a:endParaRPr lang="de-DE" altLang="de-DE" smtClean="0"/>
          </a:p>
          <a:p>
            <a:pPr lvl="1"/>
            <a:endParaRPr lang="de-DE" altLang="de-DE" smtClean="0"/>
          </a:p>
        </p:txBody>
      </p:sp>
      <p:sp>
        <p:nvSpPr>
          <p:cNvPr id="243712" name="Rectangle 20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575" y="6561138"/>
            <a:ext cx="29495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FDFDFD"/>
                </a:solidFill>
                <a:latin typeface="Arial Narrow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244739" name="Rectangle 307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78463" y="6581775"/>
            <a:ext cx="13065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2A0C1F86-15C8-4844-8509-9524467E6D3A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D3F96"/>
        </a:buClr>
        <a:buFont typeface="Webdings" pitchFamily="18" charset="2"/>
        <a:buChar char="4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D3F96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D3F96"/>
        </a:buClr>
        <a:buFont typeface="Arial" charset="0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266825"/>
            <a:ext cx="6931025" cy="1119188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endParaRPr lang="de-DE" altLang="de-DE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575" y="2328863"/>
            <a:ext cx="6919913" cy="1752600"/>
          </a:xfrm>
        </p:spPr>
        <p:txBody>
          <a:bodyPr/>
          <a:lstStyle/>
          <a:p>
            <a:r>
              <a:rPr lang="de-DE" altLang="de-DE" dirty="0" smtClean="0"/>
              <a:t>Workshop on Interregional OPMET Data Exchange </a:t>
            </a:r>
          </a:p>
          <a:p>
            <a:r>
              <a:rPr lang="de-DE" altLang="de-DE" dirty="0" err="1" smtClean="0"/>
              <a:t>Between</a:t>
            </a:r>
            <a:r>
              <a:rPr lang="de-DE" altLang="de-DE" dirty="0" smtClean="0"/>
              <a:t> ICAO MID &amp; EUR-Region</a:t>
            </a:r>
          </a:p>
          <a:p>
            <a:r>
              <a:rPr lang="de-DE" altLang="de-DE" dirty="0" smtClean="0"/>
              <a:t>Vienna, Austria, 23./24.October 2014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MID-Region (2)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Normal </a:t>
            </a:r>
            <a:r>
              <a:rPr lang="de-DE" dirty="0" err="1" smtClean="0"/>
              <a:t>Operations</a:t>
            </a:r>
            <a:r>
              <a:rPr lang="de-DE" dirty="0" smtClean="0"/>
              <a:t> MID-Region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10</a:t>
            </a:fld>
            <a:endParaRPr lang="de-DE" altLang="de-DE"/>
          </a:p>
        </p:txBody>
      </p:sp>
      <p:pic>
        <p:nvPicPr>
          <p:cNvPr id="5122" name="Picture 2" descr="Y:\Zentrale\MET_TEL\projekte\DMG\MID-Region\WS-Vienna\Normal Operations-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88" y="1865759"/>
            <a:ext cx="6059915" cy="456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MID-Region (3)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Normal </a:t>
            </a:r>
            <a:r>
              <a:rPr lang="de-DE" dirty="0" err="1" smtClean="0"/>
              <a:t>Operations</a:t>
            </a:r>
            <a:r>
              <a:rPr lang="de-DE" dirty="0" smtClean="0"/>
              <a:t> MID-Region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11</a:t>
            </a:fld>
            <a:endParaRPr lang="de-DE" altLang="de-DE"/>
          </a:p>
        </p:txBody>
      </p:sp>
      <p:pic>
        <p:nvPicPr>
          <p:cNvPr id="6146" name="Picture 2" descr="Y:\Zentrale\MET_TEL\projekte\DMG\MID-Region\WS-Vienna\BackupOperations-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40" y="1919545"/>
            <a:ext cx="6032980" cy="45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81AF-D138-4195-A72C-762D013FB881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6420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Overview</a:t>
            </a:r>
            <a:endParaRPr lang="de-DE" altLang="de-DE" dirty="0"/>
          </a:p>
        </p:txBody>
      </p:sp>
      <p:sp>
        <p:nvSpPr>
          <p:cNvPr id="264206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err="1"/>
              <a:t>P</a:t>
            </a:r>
            <a:r>
              <a:rPr lang="de-DE" altLang="de-DE" dirty="0" err="1" smtClean="0"/>
              <a:t>lanned</a:t>
            </a:r>
            <a:r>
              <a:rPr lang="de-DE" altLang="de-DE" dirty="0" smtClean="0"/>
              <a:t> 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in EUR-Region</a:t>
            </a:r>
          </a:p>
          <a:p>
            <a:r>
              <a:rPr lang="de-DE" altLang="de-DE" dirty="0" err="1" smtClean="0"/>
              <a:t>Planned</a:t>
            </a:r>
            <a:r>
              <a:rPr lang="de-DE" altLang="de-DE" dirty="0" smtClean="0"/>
              <a:t> 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in MID-Region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4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4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4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4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EUR-Region (1)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Responsibilities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3</a:t>
            </a:fld>
            <a:endParaRPr lang="de-DE" alt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95743"/>
              </p:ext>
            </p:extLst>
          </p:nvPr>
        </p:nvGraphicFramePr>
        <p:xfrm>
          <a:off x="2273644" y="2509108"/>
          <a:ext cx="28169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844"/>
                <a:gridCol w="165608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ROC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Backup-ROC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London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Toulouse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Toulouse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Vienna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Vienna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London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4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EUR-Region (2)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General Impact </a:t>
            </a:r>
            <a:r>
              <a:rPr lang="de-DE" dirty="0" err="1" smtClean="0"/>
              <a:t>of</a:t>
            </a:r>
            <a:r>
              <a:rPr lang="de-DE" dirty="0" smtClean="0"/>
              <a:t> a ROC </a:t>
            </a:r>
            <a:r>
              <a:rPr lang="de-DE" dirty="0" err="1" smtClean="0"/>
              <a:t>Outage</a:t>
            </a:r>
            <a:endParaRPr lang="de-DE" dirty="0"/>
          </a:p>
          <a:p>
            <a:pPr lvl="1"/>
            <a:r>
              <a:rPr lang="en-US" dirty="0" smtClean="0"/>
              <a:t>No compilation </a:t>
            </a:r>
            <a:r>
              <a:rPr lang="en-US" dirty="0"/>
              <a:t>and distribution </a:t>
            </a:r>
            <a:r>
              <a:rPr lang="en-US" dirty="0" smtClean="0"/>
              <a:t>of national OPMET </a:t>
            </a:r>
            <a:r>
              <a:rPr lang="en-US" dirty="0"/>
              <a:t>data</a:t>
            </a:r>
            <a:endParaRPr lang="de-AT" dirty="0"/>
          </a:p>
          <a:p>
            <a:pPr lvl="1"/>
            <a:r>
              <a:rPr lang="en-US" i="1" dirty="0" smtClean="0"/>
              <a:t>No distribution </a:t>
            </a:r>
            <a:r>
              <a:rPr lang="en-US" i="1" dirty="0"/>
              <a:t>of all </a:t>
            </a:r>
            <a:r>
              <a:rPr lang="en-US" i="1" dirty="0" smtClean="0"/>
              <a:t>validated OPMET </a:t>
            </a:r>
            <a:r>
              <a:rPr lang="en-US" i="1" dirty="0"/>
              <a:t>data to </a:t>
            </a:r>
            <a:r>
              <a:rPr lang="en-US" i="1" dirty="0" smtClean="0"/>
              <a:t>SADIS (only valid for ROC London)</a:t>
            </a:r>
            <a:endParaRPr lang="de-AT" dirty="0"/>
          </a:p>
          <a:p>
            <a:pPr lvl="1"/>
            <a:r>
              <a:rPr lang="en-US" dirty="0"/>
              <a:t>Centers in the </a:t>
            </a:r>
            <a:r>
              <a:rPr lang="en-US" dirty="0" err="1" smtClean="0"/>
              <a:t>AoRs</a:t>
            </a:r>
            <a:r>
              <a:rPr lang="en-US" dirty="0" smtClean="0"/>
              <a:t> of the ROC will not be supplied with OPMET-data</a:t>
            </a:r>
            <a:endParaRPr lang="de-AT" dirty="0"/>
          </a:p>
          <a:p>
            <a:pPr lvl="1"/>
            <a:r>
              <a:rPr lang="en-US" dirty="0"/>
              <a:t>Centers in </a:t>
            </a:r>
            <a:r>
              <a:rPr lang="en-US" dirty="0" smtClean="0"/>
              <a:t>the </a:t>
            </a:r>
            <a:r>
              <a:rPr lang="en-US" dirty="0" err="1" smtClean="0"/>
              <a:t>AoRs</a:t>
            </a:r>
            <a:r>
              <a:rPr lang="en-US" dirty="0" smtClean="0"/>
              <a:t> of the ROC will </a:t>
            </a:r>
            <a:r>
              <a:rPr lang="en-US" dirty="0"/>
              <a:t>not have their </a:t>
            </a:r>
            <a:r>
              <a:rPr lang="en-US" dirty="0" smtClean="0"/>
              <a:t>OPMET-data </a:t>
            </a:r>
            <a:r>
              <a:rPr lang="en-US" dirty="0"/>
              <a:t>disseminated</a:t>
            </a:r>
            <a:endParaRPr lang="de-AT" dirty="0"/>
          </a:p>
          <a:p>
            <a:pPr lvl="1"/>
            <a:r>
              <a:rPr lang="en-US" dirty="0"/>
              <a:t>OPMET data </a:t>
            </a:r>
            <a:r>
              <a:rPr lang="en-US" dirty="0" smtClean="0"/>
              <a:t>from the IROG-AoR will </a:t>
            </a:r>
            <a:r>
              <a:rPr lang="en-US" dirty="0"/>
              <a:t>not be </a:t>
            </a:r>
            <a:r>
              <a:rPr lang="en-US" dirty="0" smtClean="0"/>
              <a:t>available in the EUR-region</a:t>
            </a:r>
            <a:endParaRPr lang="en-US" dirty="0" smtClean="0"/>
          </a:p>
          <a:p>
            <a:pPr lvl="1"/>
            <a:r>
              <a:rPr lang="en-US" dirty="0" smtClean="0"/>
              <a:t>EUR-OPMET data will not be provided to </a:t>
            </a:r>
            <a:r>
              <a:rPr lang="en-US" dirty="0" smtClean="0"/>
              <a:t>the IROG-AoR</a:t>
            </a:r>
            <a:endParaRPr lang="de-AT" dirty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48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EUR-Region (3)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Normal </a:t>
            </a:r>
            <a:r>
              <a:rPr lang="de-DE" dirty="0" err="1" smtClean="0"/>
              <a:t>Operations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5</a:t>
            </a:fld>
            <a:endParaRPr lang="de-DE" alt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44" y="2058858"/>
            <a:ext cx="5423199" cy="36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34" y="1335535"/>
            <a:ext cx="4317914" cy="518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EUR-Region (4)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5788" y="1056168"/>
            <a:ext cx="7916767" cy="4703763"/>
          </a:xfrm>
        </p:spPr>
        <p:txBody>
          <a:bodyPr/>
          <a:lstStyle/>
          <a:p>
            <a:r>
              <a:rPr lang="de-DE" dirty="0" err="1" smtClean="0"/>
              <a:t>Procedure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Outage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ROC London(initial </a:t>
            </a:r>
            <a:r>
              <a:rPr lang="de-DE" dirty="0" err="1" smtClean="0"/>
              <a:t>info</a:t>
            </a:r>
            <a:r>
              <a:rPr lang="de-DE" dirty="0" smtClean="0"/>
              <a:t> after 15-20min.)</a:t>
            </a:r>
            <a:endParaRPr lang="de-DE" dirty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14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EUR-Region (5)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Backup </a:t>
            </a:r>
            <a:r>
              <a:rPr lang="de-DE" dirty="0" err="1" smtClean="0"/>
              <a:t>Operations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7</a:t>
            </a:fld>
            <a:endParaRPr lang="de-DE" alt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949127"/>
            <a:ext cx="6043098" cy="424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7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EUR-Region (6)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Recovery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Backup </a:t>
            </a:r>
            <a:r>
              <a:rPr lang="de-DE" dirty="0" err="1" smtClean="0"/>
              <a:t>Operations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8</a:t>
            </a:fld>
            <a:endParaRPr lang="de-DE" alt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877832"/>
            <a:ext cx="4647428" cy="453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0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MID-Region (1)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ROC </a:t>
            </a:r>
            <a:r>
              <a:rPr lang="de-DE" dirty="0" err="1" smtClean="0"/>
              <a:t>Jeddah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9</a:t>
            </a:fld>
            <a:endParaRPr lang="de-DE" alt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100787"/>
              </p:ext>
            </p:extLst>
          </p:nvPr>
        </p:nvGraphicFramePr>
        <p:xfrm>
          <a:off x="2887361" y="2519878"/>
          <a:ext cx="2299839" cy="179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kument" showAsIcon="1" r:id="rId3" imgW="914400" imgH="714240" progId="Word.Document.12">
                  <p:embed/>
                </p:oleObj>
              </mc:Choice>
              <mc:Fallback>
                <p:oleObj name="Dokument" showAsIcon="1" r:id="rId3" imgW="914400" imgH="714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7361" y="2519878"/>
                        <a:ext cx="2299839" cy="179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0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cad83e66ccf37823375635bec5d66f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8A3BD-D226-4AE5-8BAE-EA92C44EDD45}"/>
</file>

<file path=customXml/itemProps2.xml><?xml version="1.0" encoding="utf-8"?>
<ds:datastoreItem xmlns:ds="http://schemas.openxmlformats.org/officeDocument/2006/customXml" ds:itemID="{B78CEB1F-40C3-4EAA-9845-929B2B17B950}"/>
</file>

<file path=customXml/itemProps3.xml><?xml version="1.0" encoding="utf-8"?>
<ds:datastoreItem xmlns:ds="http://schemas.openxmlformats.org/officeDocument/2006/customXml" ds:itemID="{27DE1174-9A04-4374-97B0-B026D887DC00}"/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0</TotalTime>
  <Words>254</Words>
  <Application>Microsoft Office PowerPoint</Application>
  <PresentationFormat>Bildschirmpräsentation (4:3)</PresentationFormat>
  <Paragraphs>61</Paragraphs>
  <Slides>11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Leere Präsentation</vt:lpstr>
      <vt:lpstr>Dokument</vt:lpstr>
      <vt:lpstr>Backup Procedure</vt:lpstr>
      <vt:lpstr>Overview</vt:lpstr>
      <vt:lpstr>Backup Procedure EUR-Region (1)</vt:lpstr>
      <vt:lpstr>Backup Procedure EUR-Region (2)</vt:lpstr>
      <vt:lpstr>Backup Procedure EUR-Region (3)</vt:lpstr>
      <vt:lpstr>Backup Procedure EUR-Region (4)</vt:lpstr>
      <vt:lpstr>Backup Procedure EUR-Region (5)</vt:lpstr>
      <vt:lpstr>Backup Procedure EUR-Region (6)</vt:lpstr>
      <vt:lpstr>Backup Procedure MID-Region (1)</vt:lpstr>
      <vt:lpstr>Backup Procedure MID-Region (2)</vt:lpstr>
      <vt:lpstr>Backup Procedure MID-Region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Pichler</dc:creator>
  <cp:lastModifiedBy>Michael Pichler</cp:lastModifiedBy>
  <cp:revision>306</cp:revision>
  <cp:lastPrinted>2014-08-21T10:02:45Z</cp:lastPrinted>
  <dcterms:created xsi:type="dcterms:W3CDTF">2007-02-02T12:55:30Z</dcterms:created>
  <dcterms:modified xsi:type="dcterms:W3CDTF">2014-10-22T17:23:03Z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