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69" r:id="rId14"/>
  </p:sldIdLst>
  <p:sldSz cx="9144000" cy="6858000" type="screen4x3"/>
  <p:notesSz cx="6819900" cy="99314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D7DC"/>
    <a:srgbClr val="B8BABD"/>
    <a:srgbClr val="0D3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140" y="-84"/>
      </p:cViewPr>
      <p:guideLst>
        <p:guide orient="horz" pos="4259"/>
        <p:guide orient="horz" pos="313"/>
        <p:guide orient="horz" pos="1018"/>
        <p:guide orient="horz" pos="3929"/>
        <p:guide orient="horz" pos="1614"/>
        <p:guide pos="5497"/>
        <p:guide pos="488"/>
        <p:guide pos="4983"/>
        <p:guide pos="5681"/>
        <p:guide pos="4777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-3264" y="-72"/>
      </p:cViewPr>
      <p:guideLst>
        <p:guide orient="horz" pos="3128"/>
        <p:guide pos="214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5290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4610" y="0"/>
            <a:ext cx="2955290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9320" y="4717415"/>
            <a:ext cx="5001260" cy="4469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830"/>
            <a:ext cx="2955290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4610" y="9434830"/>
            <a:ext cx="2955290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E371DD-9D2C-421B-8FA4-3FCF06B9899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32949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371DD-9D2C-421B-8FA4-3FCF06B9899E}" type="slidenum">
              <a:rPr lang="de-DE" altLang="de-DE" smtClean="0"/>
              <a:pPr/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48265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BFCC17-C78B-4A0D-9E99-61C22AE4A696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577AA7D-A567-4FF3-BE4B-DB1E0C12ADFF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235525" name="Text Box 5"/>
          <p:cNvSpPr txBox="1">
            <a:spLocks noChangeArrowheads="1"/>
          </p:cNvSpPr>
          <p:nvPr userDrawn="1"/>
        </p:nvSpPr>
        <p:spPr bwMode="auto">
          <a:xfrm>
            <a:off x="681038" y="6577013"/>
            <a:ext cx="24320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 altLang="de-DE" sz="1100" b="1">
                <a:solidFill>
                  <a:srgbClr val="FDFDFD"/>
                </a:solidFill>
                <a:latin typeface="Arial Narrow" pitchFamily="34" charset="0"/>
              </a:rPr>
              <a:t>DIESER TEXT DIENT DER NAVIGATION</a:t>
            </a:r>
          </a:p>
        </p:txBody>
      </p:sp>
      <p:sp>
        <p:nvSpPr>
          <p:cNvPr id="2355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52463" y="1266825"/>
            <a:ext cx="6808787" cy="1119188"/>
          </a:xfrm>
        </p:spPr>
        <p:txBody>
          <a:bodyPr wrap="none"/>
          <a:lstStyle>
            <a:lvl1pPr>
              <a:defRPr sz="2400">
                <a:latin typeface="Arial Narrow" pitchFamily="34" charset="0"/>
              </a:defRPr>
            </a:lvl1pPr>
          </a:lstStyle>
          <a:p>
            <a:pPr lvl="0"/>
            <a:r>
              <a:rPr lang="de-DE" altLang="de-DE" noProof="0" smtClean="0"/>
              <a:t>AUSTRO CONTROL </a:t>
            </a:r>
            <a:br>
              <a:rPr lang="de-DE" altLang="de-DE" noProof="0" smtClean="0"/>
            </a:br>
            <a:r>
              <a:rPr lang="de-DE" altLang="de-DE" noProof="0" smtClean="0"/>
              <a:t>POWER POINT GUIDELINES MET</a:t>
            </a:r>
          </a:p>
        </p:txBody>
      </p:sp>
      <p:sp>
        <p:nvSpPr>
          <p:cNvPr id="2355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63575" y="2328863"/>
            <a:ext cx="6808788" cy="1752600"/>
          </a:xfrm>
        </p:spPr>
        <p:txBody>
          <a:bodyPr/>
          <a:lstStyle>
            <a:lvl1pPr marL="0" indent="0">
              <a:buFont typeface="Webdings" pitchFamily="18" charset="2"/>
              <a:buNone/>
              <a:defRPr sz="1500">
                <a:solidFill>
                  <a:schemeClr val="bg2"/>
                </a:solidFill>
                <a:latin typeface="Arial Narrow" pitchFamily="34" charset="0"/>
                <a:cs typeface="ＭＳ Ｐゴシック" charset="-128"/>
              </a:defRPr>
            </a:lvl1pPr>
          </a:lstStyle>
          <a:p>
            <a:pPr lvl="0"/>
            <a:r>
              <a:rPr lang="de-DE" altLang="de-DE" noProof="0" smtClean="0"/>
              <a:t>Dies ist ein Blindtext für eine Subheadline</a:t>
            </a:r>
            <a:br>
              <a:rPr lang="de-DE" altLang="de-DE" noProof="0" smtClean="0"/>
            </a:br>
            <a:r>
              <a:rPr lang="de-DE" altLang="de-DE" noProof="0" smtClean="0"/>
              <a:t>Wien, am TT.MM.JJJJ</a:t>
            </a:r>
          </a:p>
        </p:txBody>
      </p:sp>
      <p:pic>
        <p:nvPicPr>
          <p:cNvPr id="235529" name="Picture 9" descr="Pfeil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200" y="523875"/>
            <a:ext cx="3295650" cy="266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6784" name="Picture 0" descr="Logo-Titelseit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0913" y="0"/>
            <a:ext cx="1843087" cy="1004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0" descr="Titelbild_Meteorologie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1775"/>
            <a:ext cx="9145588" cy="281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EB1711-1FD1-4192-B5CD-66DA417CEC7D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2D5B73C-537E-4DA0-BC50-97B09DECD539}" type="datetime4">
              <a:rPr lang="de-DE" altLang="de-DE"/>
              <a:pPr/>
              <a:t>23. Oktober 2014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24527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834063" y="382588"/>
            <a:ext cx="1749425" cy="58547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85788" y="382588"/>
            <a:ext cx="5095875" cy="58547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FC696D-896A-4034-BEE5-2A2C5D27844F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24ECD18B-F2D0-4AF4-96C5-21751B54A20A}" type="datetime4">
              <a:rPr lang="de-DE" altLang="de-DE"/>
              <a:pPr/>
              <a:t>23. Oktober 2014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12743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EC92AA-7D84-4431-A780-5C12154BD4FC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F08D174-CC91-4956-902E-3B5FE9764856}" type="datetime4">
              <a:rPr lang="de-DE" altLang="de-DE"/>
              <a:pPr/>
              <a:t>23. Oktober 2014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87019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41BDD8-DD65-4018-A69F-29F701D2B1F7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FD6B743-8A8E-4BB8-A66B-588BBA4B524B}" type="datetime4">
              <a:rPr lang="de-DE" altLang="de-DE"/>
              <a:pPr/>
              <a:t>23. Oktober 2014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89387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85788" y="1533525"/>
            <a:ext cx="3416300" cy="4703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154488" y="1533525"/>
            <a:ext cx="3417887" cy="4703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F8DB60C-DD64-4D5B-A0BC-4562D4412E51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D9ECD83-1381-4DC6-87F7-9608D641A9E5}" type="datetime4">
              <a:rPr lang="de-DE" altLang="de-DE"/>
              <a:pPr/>
              <a:t>23. Oktober 2014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6492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0E0388-7DF5-42F3-952B-58FE1EA52C16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51C38AA-11AF-4BBD-BE51-47E62C5BF7BE}" type="datetime4">
              <a:rPr lang="de-DE" altLang="de-DE"/>
              <a:pPr/>
              <a:t>23. Oktober 2014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6626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AB017F-5B44-4836-B712-FABD24867501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26A1E4D-00F3-4F9C-B7B4-DC3A6C600CED}" type="datetime4">
              <a:rPr lang="de-DE" altLang="de-DE"/>
              <a:pPr/>
              <a:t>23. Oktober 2014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02420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D07A3A-39BD-4F41-8662-3F0F8BE4A87A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F8E7EE7-DF2D-4EB8-9478-7AA3865AFC6D}" type="datetime4">
              <a:rPr lang="de-DE" altLang="de-DE"/>
              <a:pPr/>
              <a:t>23. Oktober 2014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20085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632BC7-2D87-4256-9DFF-6AC0446F58B6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1FE8516-CA44-45D7-81C5-D2A44718770B}" type="datetime4">
              <a:rPr lang="de-DE" altLang="de-DE"/>
              <a:pPr/>
              <a:t>23. Oktober 2014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02946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0022AA-6F33-4EC8-A226-64C665AFEEE7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3B2DE0E-80D2-47EA-86F7-6189D9F99686}" type="datetime4">
              <a:rPr lang="de-DE" altLang="de-DE"/>
              <a:pPr/>
              <a:t>23. Oktober 2014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5883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216" name="Picture 4096" descr="Wing_Meteorologi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5425"/>
            <a:ext cx="7581900" cy="28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31238" y="6610350"/>
            <a:ext cx="4413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B8BABD"/>
                </a:solidFill>
              </a:defRPr>
            </a:lvl1pPr>
          </a:lstStyle>
          <a:p>
            <a:fld id="{15008465-4F5F-4A9E-ABA1-90AE8821AEF4}" type="slidenum">
              <a:rPr lang="de-DE" altLang="de-DE"/>
              <a:pPr/>
              <a:t>‹Nr.›</a:t>
            </a:fld>
            <a:endParaRPr lang="de-DE" altLang="de-DE"/>
          </a:p>
        </p:txBody>
      </p:sp>
      <p:pic>
        <p:nvPicPr>
          <p:cNvPr id="146432" name="Picture 1024" descr="Logo-Folgeseit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0"/>
            <a:ext cx="1258887" cy="656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6435" name="Rectangle 1027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382588"/>
            <a:ext cx="691673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</a:t>
            </a:r>
          </a:p>
        </p:txBody>
      </p:sp>
      <p:sp>
        <p:nvSpPr>
          <p:cNvPr id="146438" name="Rectangle 103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5788" y="1533525"/>
            <a:ext cx="6986587" cy="470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1. Ebene</a:t>
            </a:r>
          </a:p>
          <a:p>
            <a:pPr lvl="1"/>
            <a:r>
              <a:rPr lang="de-AT" altLang="de-DE" smtClean="0"/>
              <a:t>2. Ebene</a:t>
            </a:r>
            <a:endParaRPr lang="de-DE" altLang="de-DE" smtClean="0"/>
          </a:p>
          <a:p>
            <a:pPr lvl="1"/>
            <a:endParaRPr lang="de-DE" altLang="de-DE" smtClean="0"/>
          </a:p>
        </p:txBody>
      </p:sp>
      <p:sp>
        <p:nvSpPr>
          <p:cNvPr id="243712" name="Rectangle 20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575" y="6561138"/>
            <a:ext cx="2949575" cy="2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rgbClr val="FDFDFD"/>
                </a:solidFill>
                <a:latin typeface="Arial Narrow" pitchFamily="34" charset="0"/>
              </a:defRPr>
            </a:lvl1pPr>
          </a:lstStyle>
          <a:p>
            <a:endParaRPr lang="de-DE" altLang="de-DE"/>
          </a:p>
        </p:txBody>
      </p:sp>
      <p:sp>
        <p:nvSpPr>
          <p:cNvPr id="244739" name="Rectangle 307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78463" y="6581775"/>
            <a:ext cx="1306512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chemeClr val="bg1"/>
                </a:solidFill>
              </a:defRPr>
            </a:lvl1pPr>
          </a:lstStyle>
          <a:p>
            <a:fld id="{2A0C1F86-15C8-4844-8509-9524467E6D3A}" type="datetime4">
              <a:rPr lang="de-DE" altLang="de-DE"/>
              <a:pPr/>
              <a:t>23. Oktober 2014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  <a:ea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  <a:ea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  <a:ea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D3F96"/>
        </a:buClr>
        <a:buFont typeface="Webdings" pitchFamily="18" charset="2"/>
        <a:buChar char="4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D3F96"/>
        </a:buClr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D3F96"/>
        </a:buClr>
        <a:buFont typeface="Arial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EUR-MID-Data.xls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Double-Reception.xlsx" TargetMode="External"/><Relationship Id="rId2" Type="http://schemas.openxmlformats.org/officeDocument/2006/relationships/hyperlink" Target="OneInMore.xls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2463" y="1266825"/>
            <a:ext cx="6931025" cy="1119188"/>
          </a:xfrm>
        </p:spPr>
        <p:txBody>
          <a:bodyPr/>
          <a:lstStyle/>
          <a:p>
            <a:r>
              <a:rPr lang="de-DE" altLang="de-DE" dirty="0" smtClean="0"/>
              <a:t>Transition Status &amp; Next </a:t>
            </a:r>
            <a:r>
              <a:rPr lang="de-DE" altLang="de-DE" dirty="0" err="1" smtClean="0"/>
              <a:t>Steps</a:t>
            </a:r>
            <a:endParaRPr lang="de-DE" altLang="de-DE" dirty="0"/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3575" y="2328863"/>
            <a:ext cx="6919913" cy="1752600"/>
          </a:xfrm>
        </p:spPr>
        <p:txBody>
          <a:bodyPr/>
          <a:lstStyle/>
          <a:p>
            <a:r>
              <a:rPr lang="de-DE" altLang="de-DE" dirty="0" smtClean="0"/>
              <a:t>Workshop on Interregional OPMET Data Exchange </a:t>
            </a:r>
          </a:p>
          <a:p>
            <a:r>
              <a:rPr lang="de-DE" altLang="de-DE" dirty="0" err="1" smtClean="0"/>
              <a:t>Between</a:t>
            </a:r>
            <a:r>
              <a:rPr lang="de-DE" altLang="de-DE" dirty="0" smtClean="0"/>
              <a:t> ICAO MID &amp; EUR-Region</a:t>
            </a:r>
          </a:p>
          <a:p>
            <a:r>
              <a:rPr lang="de-DE" altLang="de-DE" dirty="0" smtClean="0"/>
              <a:t>Vienna, Austria, 23./24.October 2014</a:t>
            </a:r>
            <a:endParaRPr lang="de-DE" alt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Next </a:t>
            </a:r>
            <a:r>
              <a:rPr lang="de-DE" dirty="0" err="1" smtClean="0"/>
              <a:t>Steps</a:t>
            </a:r>
            <a:r>
              <a:rPr lang="de-DE" dirty="0" smtClean="0"/>
              <a:t> after Sudan </a:t>
            </a:r>
            <a:r>
              <a:rPr lang="de-DE" dirty="0" err="1" smtClean="0"/>
              <a:t>transition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Use</a:t>
            </a:r>
            <a:r>
              <a:rPr lang="de-DE" dirty="0" smtClean="0"/>
              <a:t> „</a:t>
            </a:r>
            <a:r>
              <a:rPr lang="de-DE" dirty="0" err="1" smtClean="0"/>
              <a:t>Lessons</a:t>
            </a:r>
            <a:r>
              <a:rPr lang="de-DE" dirty="0" smtClean="0"/>
              <a:t> </a:t>
            </a:r>
            <a:r>
              <a:rPr lang="de-DE" dirty="0" err="1" smtClean="0"/>
              <a:t>Learned</a:t>
            </a:r>
            <a:r>
              <a:rPr lang="de-DE" dirty="0" smtClean="0"/>
              <a:t>“ </a:t>
            </a:r>
            <a:r>
              <a:rPr lang="de-DE" dirty="0" err="1" smtClean="0"/>
              <a:t>to</a:t>
            </a:r>
            <a:r>
              <a:rPr lang="de-DE" dirty="0" smtClean="0"/>
              <a:t> update form </a:t>
            </a:r>
            <a:r>
              <a:rPr lang="de-DE" dirty="0" err="1" smtClean="0"/>
              <a:t>or</a:t>
            </a:r>
            <a:r>
              <a:rPr lang="de-DE" dirty="0" smtClean="0"/>
              <a:t>/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procedure</a:t>
            </a:r>
            <a:endParaRPr lang="de-DE" dirty="0" smtClean="0"/>
          </a:p>
          <a:p>
            <a:endParaRPr lang="de-DE" dirty="0"/>
          </a:p>
          <a:p>
            <a:r>
              <a:rPr lang="de-DE" dirty="0" err="1" smtClean="0"/>
              <a:t>Get</a:t>
            </a:r>
            <a:r>
              <a:rPr lang="de-DE" dirty="0" smtClean="0"/>
              <a:t> in </a:t>
            </a:r>
            <a:r>
              <a:rPr lang="de-DE" dirty="0" err="1" smtClean="0"/>
              <a:t>contact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next</a:t>
            </a:r>
            <a:r>
              <a:rPr lang="de-DE" dirty="0" smtClean="0"/>
              <a:t> </a:t>
            </a:r>
            <a:r>
              <a:rPr lang="de-DE" dirty="0" err="1" smtClean="0"/>
              <a:t>candidates</a:t>
            </a:r>
            <a:r>
              <a:rPr lang="de-DE" dirty="0" smtClean="0"/>
              <a:t>. Can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done</a:t>
            </a:r>
            <a:r>
              <a:rPr lang="de-DE" dirty="0" smtClean="0"/>
              <a:t> in parallel,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/>
              <a:t> </a:t>
            </a:r>
            <a:r>
              <a:rPr lang="de-DE" dirty="0" smtClean="0"/>
              <a:t>after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C92AA-7D84-4431-A780-5C12154BD4FC}" type="slidenum">
              <a:rPr lang="de-DE" altLang="de-DE" smtClean="0"/>
              <a:pPr/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2468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EUR-OPMET Data Provision</a:t>
            </a:r>
            <a:br>
              <a:rPr lang="de-DE" altLang="de-DE" dirty="0"/>
            </a:b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hlinkClick r:id="rId2" action="ppaction://hlinkfile"/>
              </a:rPr>
              <a:t>List </a:t>
            </a:r>
            <a:r>
              <a:rPr lang="de-DE" dirty="0" err="1" smtClean="0">
                <a:hlinkClick r:id="rId2" action="ppaction://hlinkfile"/>
              </a:rPr>
              <a:t>of</a:t>
            </a:r>
            <a:r>
              <a:rPr lang="de-DE" dirty="0" smtClean="0">
                <a:hlinkClick r:id="rId2" action="ppaction://hlinkfile"/>
              </a:rPr>
              <a:t> Routine OPMET </a:t>
            </a:r>
            <a:r>
              <a:rPr lang="de-DE" dirty="0" err="1" smtClean="0">
                <a:hlinkClick r:id="rId2" action="ppaction://hlinkfile"/>
              </a:rPr>
              <a:t>bulletins</a:t>
            </a:r>
            <a:r>
              <a:rPr lang="de-DE" dirty="0" smtClean="0">
                <a:hlinkClick r:id="rId2" action="ppaction://hlinkfile"/>
              </a:rPr>
              <a:t> </a:t>
            </a:r>
            <a:r>
              <a:rPr lang="de-DE" dirty="0" err="1" smtClean="0">
                <a:hlinkClick r:id="rId2" action="ppaction://hlinkfile"/>
              </a:rPr>
              <a:t>based</a:t>
            </a:r>
            <a:r>
              <a:rPr lang="de-DE" dirty="0" smtClean="0">
                <a:hlinkClick r:id="rId2" action="ppaction://hlinkfile"/>
              </a:rPr>
              <a:t> on DMG-Monitoring (</a:t>
            </a:r>
            <a:r>
              <a:rPr lang="de-DE" dirty="0" err="1" smtClean="0">
                <a:hlinkClick r:id="rId2" action="ppaction://hlinkfile"/>
              </a:rPr>
              <a:t>February</a:t>
            </a:r>
            <a:r>
              <a:rPr lang="de-DE" dirty="0" smtClean="0">
                <a:hlinkClick r:id="rId2" action="ppaction://hlinkfile"/>
              </a:rPr>
              <a:t> 2014)</a:t>
            </a:r>
            <a:endParaRPr lang="de-DE" dirty="0" smtClean="0"/>
          </a:p>
          <a:p>
            <a:endParaRPr lang="de-DE" dirty="0"/>
          </a:p>
          <a:p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possible</a:t>
            </a:r>
            <a:r>
              <a:rPr lang="de-DE" dirty="0" smtClean="0"/>
              <a:t> </a:t>
            </a:r>
            <a:r>
              <a:rPr lang="de-DE" dirty="0" err="1" smtClean="0"/>
              <a:t>ways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provide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ROC-</a:t>
            </a:r>
            <a:r>
              <a:rPr lang="de-DE" dirty="0" err="1" smtClean="0"/>
              <a:t>Jeddah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B-ROC OBBI</a:t>
            </a:r>
          </a:p>
          <a:p>
            <a:pPr lvl="1"/>
            <a:r>
              <a:rPr lang="de-DE" dirty="0" smtClean="0"/>
              <a:t>ROC LOWM </a:t>
            </a:r>
            <a:r>
              <a:rPr lang="de-DE" dirty="0" err="1" smtClean="0"/>
              <a:t>sends</a:t>
            </a:r>
            <a:r>
              <a:rPr lang="de-DE" dirty="0" smtClean="0"/>
              <a:t> all </a:t>
            </a:r>
            <a:r>
              <a:rPr lang="de-DE" dirty="0" err="1" smtClean="0"/>
              <a:t>bulletins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both</a:t>
            </a:r>
            <a:r>
              <a:rPr lang="de-DE" dirty="0" smtClean="0"/>
              <a:t> </a:t>
            </a:r>
            <a:r>
              <a:rPr lang="de-DE" dirty="0" err="1" smtClean="0"/>
              <a:t>centres</a:t>
            </a:r>
            <a:endParaRPr lang="de-DE" dirty="0" smtClean="0"/>
          </a:p>
          <a:p>
            <a:pPr lvl="1"/>
            <a:r>
              <a:rPr lang="de-DE" dirty="0" smtClean="0"/>
              <a:t>ROC LOWM </a:t>
            </a:r>
            <a:r>
              <a:rPr lang="de-DE" dirty="0" err="1" smtClean="0"/>
              <a:t>sends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those</a:t>
            </a:r>
            <a:r>
              <a:rPr lang="de-DE" dirty="0" smtClean="0"/>
              <a:t> </a:t>
            </a:r>
            <a:r>
              <a:rPr lang="de-DE" dirty="0" err="1" smtClean="0"/>
              <a:t>bulletins</a:t>
            </a:r>
            <a:r>
              <a:rPr lang="de-DE" dirty="0" smtClean="0"/>
              <a:t> </a:t>
            </a:r>
            <a:r>
              <a:rPr lang="de-DE" dirty="0" err="1" smtClean="0"/>
              <a:t>containing</a:t>
            </a:r>
            <a:r>
              <a:rPr lang="de-DE" dirty="0" smtClean="0"/>
              <a:t> OPMET-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required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MID-region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C92AA-7D84-4431-A780-5C12154BD4FC}" type="slidenum">
              <a:rPr lang="de-DE" altLang="de-DE" smtClean="0"/>
              <a:pPr/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2756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/>
              <a:t>Latest</a:t>
            </a:r>
            <a:r>
              <a:rPr lang="de-DE" altLang="de-DE" dirty="0"/>
              <a:t> Monitoring </a:t>
            </a:r>
            <a:r>
              <a:rPr lang="de-DE" altLang="de-DE" dirty="0" err="1"/>
              <a:t>Results</a:t>
            </a:r>
            <a:r>
              <a:rPr lang="de-DE" altLang="de-DE" dirty="0"/>
              <a:t> ROC Vienna</a:t>
            </a:r>
            <a:br>
              <a:rPr lang="de-DE" altLang="de-DE" dirty="0"/>
            </a:b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Monitoring </a:t>
            </a:r>
            <a:r>
              <a:rPr lang="de-DE" dirty="0" err="1" smtClean="0"/>
              <a:t>performed</a:t>
            </a:r>
            <a:r>
              <a:rPr lang="de-DE" dirty="0" smtClean="0"/>
              <a:t> 7.-13.October 2014</a:t>
            </a:r>
          </a:p>
          <a:p>
            <a:endParaRPr lang="de-DE" dirty="0"/>
          </a:p>
          <a:p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prepared</a:t>
            </a:r>
            <a:endParaRPr lang="de-DE" dirty="0" smtClean="0"/>
          </a:p>
          <a:p>
            <a:pPr lvl="1"/>
            <a:r>
              <a:rPr lang="de-DE" dirty="0" smtClean="0">
                <a:hlinkClick r:id="rId2" action="ppaction://hlinkfile"/>
              </a:rPr>
              <a:t>Reports in </a:t>
            </a:r>
            <a:r>
              <a:rPr lang="de-DE" dirty="0" err="1" smtClean="0">
                <a:hlinkClick r:id="rId2" action="ppaction://hlinkfile"/>
              </a:rPr>
              <a:t>more</a:t>
            </a:r>
            <a:r>
              <a:rPr lang="de-DE" dirty="0" smtClean="0">
                <a:hlinkClick r:id="rId2" action="ppaction://hlinkfile"/>
              </a:rPr>
              <a:t> </a:t>
            </a:r>
            <a:r>
              <a:rPr lang="de-DE" dirty="0" err="1" smtClean="0">
                <a:hlinkClick r:id="rId2" action="ppaction://hlinkfile"/>
              </a:rPr>
              <a:t>than</a:t>
            </a:r>
            <a:r>
              <a:rPr lang="de-DE" dirty="0" smtClean="0">
                <a:hlinkClick r:id="rId2" action="ppaction://hlinkfile"/>
              </a:rPr>
              <a:t> </a:t>
            </a:r>
            <a:r>
              <a:rPr lang="de-DE" dirty="0" err="1" smtClean="0">
                <a:hlinkClick r:id="rId2" action="ppaction://hlinkfile"/>
              </a:rPr>
              <a:t>one</a:t>
            </a:r>
            <a:r>
              <a:rPr lang="de-DE" dirty="0" smtClean="0">
                <a:hlinkClick r:id="rId2" action="ppaction://hlinkfile"/>
              </a:rPr>
              <a:t> </a:t>
            </a:r>
            <a:r>
              <a:rPr lang="de-DE" dirty="0" err="1" smtClean="0">
                <a:hlinkClick r:id="rId2" action="ppaction://hlinkfile"/>
              </a:rPr>
              <a:t>bulletin</a:t>
            </a:r>
            <a:endParaRPr lang="de-DE" dirty="0" smtClean="0"/>
          </a:p>
          <a:p>
            <a:pPr lvl="1"/>
            <a:r>
              <a:rPr lang="de-DE" dirty="0" smtClean="0">
                <a:hlinkClick r:id="rId3" action="ppaction://hlinkfile"/>
              </a:rPr>
              <a:t>Bulletins </a:t>
            </a:r>
            <a:r>
              <a:rPr lang="de-DE" dirty="0" err="1" smtClean="0">
                <a:hlinkClick r:id="rId3" action="ppaction://hlinkfile"/>
              </a:rPr>
              <a:t>received</a:t>
            </a:r>
            <a:r>
              <a:rPr lang="de-DE" dirty="0" smtClean="0">
                <a:hlinkClick r:id="rId3" action="ppaction://hlinkfile"/>
              </a:rPr>
              <a:t> </a:t>
            </a:r>
            <a:r>
              <a:rPr lang="de-DE" dirty="0" err="1" smtClean="0">
                <a:hlinkClick r:id="rId3" action="ppaction://hlinkfile"/>
              </a:rPr>
              <a:t>from</a:t>
            </a:r>
            <a:r>
              <a:rPr lang="de-DE" dirty="0" smtClean="0">
                <a:hlinkClick r:id="rId3" action="ppaction://hlinkfile"/>
              </a:rPr>
              <a:t> </a:t>
            </a:r>
            <a:r>
              <a:rPr lang="de-DE" dirty="0" err="1" smtClean="0">
                <a:hlinkClick r:id="rId3" action="ppaction://hlinkfile"/>
              </a:rPr>
              <a:t>more</a:t>
            </a:r>
            <a:r>
              <a:rPr lang="de-DE" dirty="0" smtClean="0">
                <a:hlinkClick r:id="rId3" action="ppaction://hlinkfile"/>
              </a:rPr>
              <a:t> </a:t>
            </a:r>
            <a:r>
              <a:rPr lang="de-DE" dirty="0" err="1" smtClean="0">
                <a:hlinkClick r:id="rId3" action="ppaction://hlinkfile"/>
              </a:rPr>
              <a:t>than</a:t>
            </a:r>
            <a:r>
              <a:rPr lang="de-DE" dirty="0" smtClean="0">
                <a:hlinkClick r:id="rId3" action="ppaction://hlinkfile"/>
              </a:rPr>
              <a:t> </a:t>
            </a:r>
            <a:r>
              <a:rPr lang="de-DE" dirty="0" err="1" smtClean="0">
                <a:hlinkClick r:id="rId3" action="ppaction://hlinkfile"/>
              </a:rPr>
              <a:t>one</a:t>
            </a:r>
            <a:r>
              <a:rPr lang="de-DE" dirty="0" smtClean="0">
                <a:hlinkClick r:id="rId3" action="ppaction://hlinkfile"/>
              </a:rPr>
              <a:t> </a:t>
            </a:r>
            <a:r>
              <a:rPr lang="de-DE" dirty="0" err="1" smtClean="0">
                <a:hlinkClick r:id="rId3" action="ppaction://hlinkfile"/>
              </a:rPr>
              <a:t>source</a:t>
            </a:r>
            <a:endParaRPr lang="de-DE" dirty="0" smtClean="0"/>
          </a:p>
          <a:p>
            <a:endParaRPr lang="de-DE" dirty="0"/>
          </a:p>
          <a:p>
            <a:r>
              <a:rPr lang="de-DE" dirty="0" err="1" smtClean="0"/>
              <a:t>Compared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previous</a:t>
            </a:r>
            <a:r>
              <a:rPr lang="de-DE" dirty="0" smtClean="0"/>
              <a:t> </a:t>
            </a:r>
            <a:r>
              <a:rPr lang="de-DE" dirty="0" err="1" smtClean="0"/>
              <a:t>monitoring</a:t>
            </a:r>
            <a:r>
              <a:rPr lang="de-DE" dirty="0" smtClean="0"/>
              <a:t> </a:t>
            </a:r>
            <a:r>
              <a:rPr lang="de-DE" dirty="0" err="1" smtClean="0"/>
              <a:t>exercises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difference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A </a:t>
            </a:r>
            <a:r>
              <a:rPr lang="de-DE" dirty="0" err="1" smtClean="0"/>
              <a:t>lot</a:t>
            </a:r>
            <a:r>
              <a:rPr lang="de-DE" dirty="0" smtClean="0"/>
              <a:t> will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solved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course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transition</a:t>
            </a:r>
            <a:r>
              <a:rPr lang="de-DE" dirty="0" smtClean="0"/>
              <a:t> </a:t>
            </a:r>
            <a:r>
              <a:rPr lang="de-DE" dirty="0" err="1" smtClean="0"/>
              <a:t>phases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C92AA-7D84-4431-A780-5C12154BD4FC}" type="slidenum">
              <a:rPr lang="de-DE" altLang="de-DE" smtClean="0"/>
              <a:pPr/>
              <a:t>12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2573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C92AA-7D84-4431-A780-5C12154BD4FC}" type="slidenum">
              <a:rPr lang="de-DE" altLang="de-DE" smtClean="0"/>
              <a:pPr/>
              <a:t>13</a:t>
            </a:fld>
            <a:endParaRPr lang="de-DE" altLang="de-DE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AT" dirty="0"/>
          </a:p>
        </p:txBody>
      </p:sp>
      <p:pic>
        <p:nvPicPr>
          <p:cNvPr id="1026" name="Picture 2" descr="http://monkeycolor.com/wp-content/uploads/2013/04/logo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96" y="939114"/>
            <a:ext cx="7069606" cy="5307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06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181AF-D138-4195-A72C-762D013FB881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264205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 smtClean="0"/>
              <a:t>Overview</a:t>
            </a:r>
            <a:endParaRPr lang="de-DE" altLang="de-DE" dirty="0"/>
          </a:p>
        </p:txBody>
      </p:sp>
      <p:sp>
        <p:nvSpPr>
          <p:cNvPr id="264206" name="Rectangle 1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dirty="0" smtClean="0"/>
              <a:t>Review </a:t>
            </a:r>
            <a:r>
              <a:rPr lang="de-DE" altLang="de-DE" dirty="0" err="1" smtClean="0"/>
              <a:t>of</a:t>
            </a:r>
            <a:r>
              <a:rPr lang="de-DE" altLang="de-DE" dirty="0" smtClean="0"/>
              <a:t> Actions </a:t>
            </a:r>
            <a:r>
              <a:rPr lang="de-DE" altLang="de-DE" dirty="0" err="1" smtClean="0"/>
              <a:t>from</a:t>
            </a:r>
            <a:r>
              <a:rPr lang="de-DE" altLang="de-DE" dirty="0" smtClean="0"/>
              <a:t> MID ROC Workshop</a:t>
            </a:r>
          </a:p>
          <a:p>
            <a:r>
              <a:rPr lang="de-DE" altLang="de-DE" dirty="0" smtClean="0"/>
              <a:t>First </a:t>
            </a:r>
            <a:r>
              <a:rPr lang="de-DE" altLang="de-DE" dirty="0" err="1" smtClean="0"/>
              <a:t>Experiences</a:t>
            </a:r>
            <a:r>
              <a:rPr lang="de-DE" altLang="de-DE" dirty="0"/>
              <a:t> </a:t>
            </a:r>
            <a:r>
              <a:rPr lang="de-DE" altLang="de-DE" dirty="0" smtClean="0"/>
              <a:t>&amp; Usability </a:t>
            </a:r>
            <a:r>
              <a:rPr lang="de-DE" altLang="de-DE" dirty="0" err="1" smtClean="0"/>
              <a:t>of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Proposed</a:t>
            </a:r>
            <a:r>
              <a:rPr lang="de-DE" altLang="de-DE" dirty="0" smtClean="0"/>
              <a:t> Form</a:t>
            </a:r>
          </a:p>
          <a:p>
            <a:r>
              <a:rPr lang="de-DE" altLang="de-DE" dirty="0" smtClean="0"/>
              <a:t>Next Transition </a:t>
            </a:r>
            <a:r>
              <a:rPr lang="de-DE" altLang="de-DE" dirty="0" err="1" smtClean="0"/>
              <a:t>Steps</a:t>
            </a:r>
            <a:r>
              <a:rPr lang="de-DE" altLang="de-DE" dirty="0" smtClean="0"/>
              <a:t> </a:t>
            </a:r>
          </a:p>
          <a:p>
            <a:r>
              <a:rPr lang="de-DE" altLang="de-DE" dirty="0" smtClean="0"/>
              <a:t>EUR-OPMET Data Provision</a:t>
            </a:r>
          </a:p>
          <a:p>
            <a:r>
              <a:rPr lang="de-DE" altLang="de-DE" dirty="0" err="1" smtClean="0"/>
              <a:t>Latest</a:t>
            </a:r>
            <a:r>
              <a:rPr lang="de-DE" altLang="de-DE" dirty="0" smtClean="0"/>
              <a:t> Monitoring </a:t>
            </a:r>
            <a:r>
              <a:rPr lang="de-DE" altLang="de-DE" dirty="0" err="1" smtClean="0"/>
              <a:t>Results</a:t>
            </a:r>
            <a:r>
              <a:rPr lang="de-DE" altLang="de-DE" dirty="0" smtClean="0"/>
              <a:t> ROC Vienna</a:t>
            </a:r>
            <a:endParaRPr lang="de-DE" alt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4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4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4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4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4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4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4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4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4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4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4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4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4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4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4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Review </a:t>
            </a:r>
            <a:r>
              <a:rPr lang="de-DE" altLang="de-DE" dirty="0" err="1"/>
              <a:t>of</a:t>
            </a:r>
            <a:r>
              <a:rPr lang="de-DE" altLang="de-DE" dirty="0"/>
              <a:t> Actions </a:t>
            </a:r>
            <a:r>
              <a:rPr lang="de-DE" altLang="de-DE" dirty="0" err="1"/>
              <a:t>from</a:t>
            </a:r>
            <a:r>
              <a:rPr lang="de-DE" altLang="de-DE" dirty="0"/>
              <a:t> MID ROC </a:t>
            </a:r>
            <a:r>
              <a:rPr lang="de-DE" altLang="de-DE" dirty="0" smtClean="0"/>
              <a:t>Workshop (1)</a:t>
            </a:r>
            <a:endParaRPr lang="de-DE" alt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Sudan </a:t>
            </a:r>
            <a:r>
              <a:rPr lang="de-DE" dirty="0" err="1" smtClean="0"/>
              <a:t>volunteered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act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centre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perform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transition</a:t>
            </a:r>
            <a:endParaRPr lang="de-DE" dirty="0"/>
          </a:p>
          <a:p>
            <a:r>
              <a:rPr lang="de-DE" dirty="0" err="1" smtClean="0"/>
              <a:t>Complete</a:t>
            </a:r>
            <a:r>
              <a:rPr lang="de-DE" dirty="0" smtClean="0"/>
              <a:t> </a:t>
            </a:r>
            <a:r>
              <a:rPr lang="de-DE" dirty="0" err="1" smtClean="0"/>
              <a:t>transition</a:t>
            </a:r>
            <a:r>
              <a:rPr lang="de-DE" dirty="0" smtClean="0"/>
              <a:t> </a:t>
            </a:r>
            <a:r>
              <a:rPr lang="de-DE" dirty="0" err="1" smtClean="0"/>
              <a:t>until</a:t>
            </a:r>
            <a:r>
              <a:rPr lang="de-DE" dirty="0" smtClean="0"/>
              <a:t> end </a:t>
            </a:r>
            <a:r>
              <a:rPr lang="de-DE" dirty="0" err="1" smtClean="0"/>
              <a:t>of</a:t>
            </a:r>
            <a:r>
              <a:rPr lang="de-DE" dirty="0" smtClean="0"/>
              <a:t> 2014 </a:t>
            </a:r>
            <a:r>
              <a:rPr lang="de-DE" dirty="0" err="1" smtClean="0"/>
              <a:t>for</a:t>
            </a:r>
            <a:endParaRPr lang="de-DE" dirty="0" smtClean="0"/>
          </a:p>
          <a:p>
            <a:pPr lvl="1"/>
            <a:r>
              <a:rPr lang="de-DE" dirty="0" smtClean="0"/>
              <a:t>Bahrain</a:t>
            </a:r>
          </a:p>
          <a:p>
            <a:pPr lvl="1"/>
            <a:r>
              <a:rPr lang="de-DE" dirty="0" smtClean="0"/>
              <a:t>Egypt</a:t>
            </a:r>
          </a:p>
          <a:p>
            <a:pPr lvl="1"/>
            <a:r>
              <a:rPr lang="de-DE" dirty="0" smtClean="0"/>
              <a:t>Kuwait</a:t>
            </a:r>
          </a:p>
          <a:p>
            <a:pPr lvl="1"/>
            <a:r>
              <a:rPr lang="de-DE" dirty="0" smtClean="0"/>
              <a:t>Oman</a:t>
            </a:r>
          </a:p>
          <a:p>
            <a:pPr lvl="1"/>
            <a:r>
              <a:rPr lang="de-DE" dirty="0" smtClean="0"/>
              <a:t>Saudi </a:t>
            </a:r>
            <a:r>
              <a:rPr lang="de-DE" dirty="0" err="1" smtClean="0"/>
              <a:t>Arabia</a:t>
            </a:r>
            <a:endParaRPr lang="de-DE" dirty="0" smtClean="0"/>
          </a:p>
          <a:p>
            <a:pPr lvl="1"/>
            <a:r>
              <a:rPr lang="de-DE" dirty="0" smtClean="0"/>
              <a:t>Sudan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C92AA-7D84-4431-A780-5C12154BD4FC}" type="slidenum">
              <a:rPr lang="de-DE" altLang="de-DE" smtClean="0"/>
              <a:pPr/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3544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Review </a:t>
            </a:r>
            <a:r>
              <a:rPr lang="de-DE" altLang="de-DE" dirty="0" err="1"/>
              <a:t>of</a:t>
            </a:r>
            <a:r>
              <a:rPr lang="de-DE" altLang="de-DE" dirty="0"/>
              <a:t> Actions </a:t>
            </a:r>
            <a:r>
              <a:rPr lang="de-DE" altLang="de-DE" dirty="0" err="1"/>
              <a:t>from</a:t>
            </a:r>
            <a:r>
              <a:rPr lang="de-DE" altLang="de-DE" dirty="0"/>
              <a:t> MID ROC Workshop </a:t>
            </a:r>
            <a:r>
              <a:rPr lang="de-DE" altLang="de-DE" dirty="0" smtClean="0"/>
              <a:t>(2)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transition</a:t>
            </a:r>
            <a:r>
              <a:rPr lang="de-DE" dirty="0"/>
              <a:t> </a:t>
            </a:r>
            <a:r>
              <a:rPr lang="de-DE" dirty="0" err="1"/>
              <a:t>until</a:t>
            </a:r>
            <a:r>
              <a:rPr lang="de-DE" dirty="0"/>
              <a:t> end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quarter</a:t>
            </a:r>
            <a:r>
              <a:rPr lang="de-DE" dirty="0" smtClean="0"/>
              <a:t> 2015 </a:t>
            </a:r>
            <a:r>
              <a:rPr lang="de-DE" dirty="0" err="1"/>
              <a:t>for</a:t>
            </a:r>
            <a:endParaRPr lang="de-DE" dirty="0"/>
          </a:p>
          <a:p>
            <a:pPr lvl="1"/>
            <a:r>
              <a:rPr lang="de-DE" dirty="0" smtClean="0"/>
              <a:t>Iran</a:t>
            </a:r>
          </a:p>
          <a:p>
            <a:pPr lvl="1"/>
            <a:r>
              <a:rPr lang="de-DE" dirty="0" smtClean="0"/>
              <a:t>Jordan</a:t>
            </a:r>
          </a:p>
          <a:p>
            <a:pPr lvl="1"/>
            <a:r>
              <a:rPr lang="de-DE" dirty="0" err="1" smtClean="0"/>
              <a:t>Qatar</a:t>
            </a:r>
            <a:endParaRPr lang="de-DE" dirty="0" smtClean="0"/>
          </a:p>
          <a:p>
            <a:pPr lvl="1"/>
            <a:r>
              <a:rPr lang="de-DE" dirty="0" smtClean="0"/>
              <a:t>United </a:t>
            </a:r>
            <a:r>
              <a:rPr lang="de-DE" dirty="0" err="1" smtClean="0"/>
              <a:t>Arab</a:t>
            </a:r>
            <a:r>
              <a:rPr lang="de-DE" dirty="0" smtClean="0"/>
              <a:t> Emirates</a:t>
            </a:r>
          </a:p>
          <a:p>
            <a:r>
              <a:rPr lang="de-DE" dirty="0" err="1" smtClean="0"/>
              <a:t>Followed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transition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endParaRPr lang="de-DE" dirty="0" smtClean="0"/>
          </a:p>
          <a:p>
            <a:pPr lvl="1"/>
            <a:r>
              <a:rPr lang="de-DE" dirty="0" err="1" smtClean="0"/>
              <a:t>Iraq</a:t>
            </a:r>
            <a:endParaRPr lang="de-DE" dirty="0" smtClean="0"/>
          </a:p>
          <a:p>
            <a:pPr lvl="1"/>
            <a:r>
              <a:rPr lang="de-DE" dirty="0" err="1" smtClean="0"/>
              <a:t>Lebanon</a:t>
            </a:r>
            <a:endParaRPr lang="de-DE" dirty="0" smtClean="0"/>
          </a:p>
          <a:p>
            <a:pPr lvl="1"/>
            <a:r>
              <a:rPr lang="de-DE" dirty="0" err="1" smtClean="0"/>
              <a:t>Libya</a:t>
            </a:r>
            <a:endParaRPr lang="de-DE" dirty="0" smtClean="0"/>
          </a:p>
          <a:p>
            <a:pPr lvl="1"/>
            <a:r>
              <a:rPr lang="de-DE" dirty="0" err="1" smtClean="0"/>
              <a:t>Syria</a:t>
            </a:r>
            <a:endParaRPr lang="de-DE" dirty="0" smtClean="0"/>
          </a:p>
          <a:p>
            <a:pPr lvl="1"/>
            <a:r>
              <a:rPr lang="de-DE" dirty="0" err="1" smtClean="0"/>
              <a:t>Yemen</a:t>
            </a:r>
            <a:endParaRPr lang="de-DE" dirty="0"/>
          </a:p>
          <a:p>
            <a:r>
              <a:rPr lang="de-DE" dirty="0" err="1" smtClean="0"/>
              <a:t>Consider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implementing</a:t>
            </a:r>
            <a:r>
              <a:rPr lang="de-DE" dirty="0" smtClean="0"/>
              <a:t> a </a:t>
            </a:r>
            <a:r>
              <a:rPr lang="de-DE" dirty="0" err="1" smtClean="0"/>
              <a:t>translator</a:t>
            </a:r>
            <a:r>
              <a:rPr lang="de-DE" dirty="0" smtClean="0"/>
              <a:t> TAC</a:t>
            </a:r>
            <a:r>
              <a:rPr lang="de-DE" dirty="0" smtClean="0">
                <a:sym typeface="Wingdings" panose="05000000000000000000" pitchFamily="2" charset="2"/>
              </a:rPr>
              <a:t>IWXXM at ROC </a:t>
            </a:r>
            <a:r>
              <a:rPr lang="de-DE" dirty="0" err="1" smtClean="0">
                <a:sym typeface="Wingdings" panose="05000000000000000000" pitchFamily="2" charset="2"/>
              </a:rPr>
              <a:t>and</a:t>
            </a:r>
            <a:r>
              <a:rPr lang="de-DE" dirty="0" smtClean="0">
                <a:sym typeface="Wingdings" panose="05000000000000000000" pitchFamily="2" charset="2"/>
              </a:rPr>
              <a:t> B-ROC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C92AA-7D84-4431-A780-5C12154BD4FC}" type="slidenum">
              <a:rPr lang="de-DE" altLang="de-DE" smtClean="0"/>
              <a:pPr/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22385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Trial Implementation </a:t>
            </a:r>
            <a:r>
              <a:rPr lang="de-DE" dirty="0" err="1" smtClean="0"/>
              <a:t>Experiences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form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?</a:t>
            </a:r>
          </a:p>
          <a:p>
            <a:endParaRPr lang="de-DE" dirty="0" smtClean="0"/>
          </a:p>
          <a:p>
            <a:r>
              <a:rPr lang="de-DE" dirty="0" err="1"/>
              <a:t>Experiences</a:t>
            </a:r>
            <a:r>
              <a:rPr lang="de-DE" dirty="0"/>
              <a:t> at ROC </a:t>
            </a:r>
            <a:r>
              <a:rPr lang="de-DE" dirty="0" err="1"/>
              <a:t>Jeddah</a:t>
            </a:r>
            <a:r>
              <a:rPr lang="de-DE" dirty="0"/>
              <a:t>?</a:t>
            </a:r>
          </a:p>
          <a:p>
            <a:endParaRPr lang="de-DE" dirty="0" smtClean="0"/>
          </a:p>
          <a:p>
            <a:r>
              <a:rPr lang="de-DE" dirty="0" err="1" smtClean="0"/>
              <a:t>Any</a:t>
            </a:r>
            <a:r>
              <a:rPr lang="de-DE" dirty="0" smtClean="0"/>
              <a:t> </a:t>
            </a:r>
            <a:r>
              <a:rPr lang="de-DE" dirty="0" err="1" smtClean="0"/>
              <a:t>experiences</a:t>
            </a:r>
            <a:r>
              <a:rPr lang="de-DE" dirty="0" smtClean="0"/>
              <a:t> </a:t>
            </a:r>
            <a:r>
              <a:rPr lang="de-DE" dirty="0" err="1" smtClean="0"/>
              <a:t>reported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Sudan?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 err="1" smtClean="0"/>
              <a:t>Necessary</a:t>
            </a:r>
            <a:r>
              <a:rPr lang="de-DE" dirty="0" smtClean="0"/>
              <a:t>/</a:t>
            </a:r>
            <a:r>
              <a:rPr lang="de-DE" dirty="0" err="1" smtClean="0"/>
              <a:t>Possible</a:t>
            </a:r>
            <a:r>
              <a:rPr lang="de-DE" dirty="0" smtClean="0"/>
              <a:t> </a:t>
            </a:r>
            <a:r>
              <a:rPr lang="de-DE" dirty="0" err="1" smtClean="0"/>
              <a:t>improvements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C92AA-7D84-4431-A780-5C12154BD4FC}" type="slidenum">
              <a:rPr lang="de-DE" altLang="de-DE" smtClean="0"/>
              <a:pPr/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0808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Status </a:t>
            </a:r>
            <a:r>
              <a:rPr lang="de-DE" altLang="de-DE" dirty="0" err="1" smtClean="0"/>
              <a:t>of</a:t>
            </a:r>
            <a:r>
              <a:rPr lang="de-DE" altLang="de-DE" dirty="0" smtClean="0"/>
              <a:t> Sudan Transition</a:t>
            </a:r>
            <a:r>
              <a:rPr lang="de-DE" altLang="de-DE" dirty="0"/>
              <a:t/>
            </a:r>
            <a:br>
              <a:rPr lang="de-DE" altLang="de-DE" dirty="0"/>
            </a:b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Sudan </a:t>
            </a:r>
            <a:r>
              <a:rPr lang="de-DE" dirty="0" err="1" smtClean="0"/>
              <a:t>provides</a:t>
            </a:r>
            <a:r>
              <a:rPr lang="de-DE" dirty="0" smtClean="0"/>
              <a:t> OPMET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ROC OEJD</a:t>
            </a:r>
          </a:p>
          <a:p>
            <a:pPr lvl="1"/>
            <a:r>
              <a:rPr lang="de-DE" dirty="0" err="1" smtClean="0"/>
              <a:t>Is</a:t>
            </a:r>
            <a:r>
              <a:rPr lang="de-DE" dirty="0" smtClean="0"/>
              <a:t> OPMET </a:t>
            </a:r>
            <a:r>
              <a:rPr lang="de-DE" dirty="0" err="1" smtClean="0"/>
              <a:t>data</a:t>
            </a:r>
            <a:r>
              <a:rPr lang="de-DE" dirty="0" smtClean="0"/>
              <a:t> also </a:t>
            </a:r>
            <a:r>
              <a:rPr lang="de-DE" dirty="0" err="1" smtClean="0"/>
              <a:t>provided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B-ROC OBBI?</a:t>
            </a:r>
          </a:p>
          <a:p>
            <a:pPr lvl="1"/>
            <a:endParaRPr lang="de-DE" dirty="0" smtClean="0"/>
          </a:p>
          <a:p>
            <a:r>
              <a:rPr lang="de-DE" dirty="0" smtClean="0"/>
              <a:t>Bulletins </a:t>
            </a:r>
            <a:r>
              <a:rPr lang="de-DE" dirty="0" err="1" smtClean="0"/>
              <a:t>received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OEJDYMYX</a:t>
            </a:r>
          </a:p>
          <a:p>
            <a:pPr lvl="1"/>
            <a:r>
              <a:rPr lang="en-GB" dirty="0"/>
              <a:t>SASU01 HSSS  (containing HSSS)</a:t>
            </a:r>
            <a:endParaRPr lang="de-AT" sz="2000" dirty="0"/>
          </a:p>
          <a:p>
            <a:pPr lvl="1"/>
            <a:r>
              <a:rPr lang="en-GB" dirty="0"/>
              <a:t>FCSU31 HSSS  (containing HSSS, HSOB, HSKA, HSPN)</a:t>
            </a:r>
            <a:endParaRPr lang="de-AT" sz="2000" dirty="0"/>
          </a:p>
          <a:p>
            <a:pPr lvl="1"/>
            <a:r>
              <a:rPr lang="en-GB" dirty="0"/>
              <a:t>FTSU31 HSSS  (containing HSSJ, HSSM</a:t>
            </a:r>
            <a:r>
              <a:rPr lang="en-GB" dirty="0" smtClean="0"/>
              <a:t>)</a:t>
            </a:r>
          </a:p>
          <a:p>
            <a:pPr lvl="1"/>
            <a:endParaRPr lang="en-GB" sz="2000" dirty="0" smtClean="0"/>
          </a:p>
          <a:p>
            <a:r>
              <a:rPr lang="en-GB" dirty="0" smtClean="0"/>
              <a:t>Routing within EUR-region updated</a:t>
            </a:r>
          </a:p>
          <a:p>
            <a:pPr lvl="1"/>
            <a:r>
              <a:rPr lang="en-GB" dirty="0" smtClean="0"/>
              <a:t>LOWM routes to ROC EGGY and ROC LFPW</a:t>
            </a:r>
          </a:p>
          <a:p>
            <a:pPr lvl="1"/>
            <a:r>
              <a:rPr lang="en-GB" dirty="0" smtClean="0"/>
              <a:t>ROC LFPW stopped to route bulletins</a:t>
            </a:r>
          </a:p>
          <a:p>
            <a:endParaRPr lang="en-GB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C92AA-7D84-4431-A780-5C12154BD4FC}" type="slidenum">
              <a:rPr lang="de-DE" altLang="de-DE" smtClean="0"/>
              <a:pPr/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8071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Next </a:t>
            </a:r>
            <a:r>
              <a:rPr lang="de-DE" dirty="0" err="1" smtClean="0"/>
              <a:t>Steps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Sudan Transition (1)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Sudan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provide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r>
              <a:rPr lang="de-DE" dirty="0" smtClean="0"/>
              <a:t> </a:t>
            </a:r>
            <a:r>
              <a:rPr lang="de-DE" dirty="0" err="1" smtClean="0"/>
              <a:t>where</a:t>
            </a:r>
            <a:r>
              <a:rPr lang="de-DE" dirty="0" smtClean="0"/>
              <a:t> OPMET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send </a:t>
            </a:r>
            <a:r>
              <a:rPr lang="de-DE" dirty="0" err="1" smtClean="0"/>
              <a:t>to</a:t>
            </a:r>
            <a:endParaRPr lang="de-DE" dirty="0" smtClean="0"/>
          </a:p>
          <a:p>
            <a:endParaRPr lang="de-DE" dirty="0" smtClean="0"/>
          </a:p>
          <a:p>
            <a:pPr lvl="1"/>
            <a:r>
              <a:rPr lang="de-DE" dirty="0" smtClean="0"/>
              <a:t>ROC OEJD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take</a:t>
            </a:r>
            <a:r>
              <a:rPr lang="de-DE" dirty="0" smtClean="0"/>
              <a:t> </a:t>
            </a:r>
            <a:r>
              <a:rPr lang="de-DE" dirty="0" err="1" smtClean="0"/>
              <a:t>over</a:t>
            </a:r>
            <a:r>
              <a:rPr lang="de-DE" dirty="0" smtClean="0"/>
              <a:t> regional </a:t>
            </a:r>
            <a:r>
              <a:rPr lang="de-DE" dirty="0" err="1" smtClean="0"/>
              <a:t>and</a:t>
            </a:r>
            <a:r>
              <a:rPr lang="de-DE" dirty="0" smtClean="0"/>
              <a:t> inter-regional </a:t>
            </a:r>
            <a:r>
              <a:rPr lang="de-DE" dirty="0" err="1" smtClean="0"/>
              <a:t>routing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required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(FASID MET 2-A, SIGMET, AIRMET, ARS) after </a:t>
            </a:r>
            <a:r>
              <a:rPr lang="de-DE" dirty="0" err="1" smtClean="0"/>
              <a:t>co</a:t>
            </a:r>
            <a:r>
              <a:rPr lang="de-DE" dirty="0" smtClean="0"/>
              <a:t>-ordination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effected</a:t>
            </a:r>
            <a:r>
              <a:rPr lang="de-DE" dirty="0" smtClean="0"/>
              <a:t> </a:t>
            </a:r>
            <a:r>
              <a:rPr lang="de-DE" dirty="0" err="1" smtClean="0"/>
              <a:t>centres</a:t>
            </a:r>
            <a:endParaRPr lang="de-DE" dirty="0" smtClean="0"/>
          </a:p>
          <a:p>
            <a:pPr lvl="1"/>
            <a:endParaRPr lang="de-DE" dirty="0" smtClean="0"/>
          </a:p>
          <a:p>
            <a:pPr lvl="1"/>
            <a:r>
              <a:rPr lang="de-DE" dirty="0" smtClean="0"/>
              <a:t>Sudan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stop</a:t>
            </a:r>
            <a:r>
              <a:rPr lang="de-DE" dirty="0" smtClean="0"/>
              <a:t> </a:t>
            </a:r>
            <a:r>
              <a:rPr lang="de-DE" dirty="0" err="1" smtClean="0"/>
              <a:t>dissemination</a:t>
            </a:r>
            <a:r>
              <a:rPr lang="de-DE" dirty="0" smtClean="0"/>
              <a:t> regional </a:t>
            </a:r>
            <a:r>
              <a:rPr lang="de-DE" dirty="0" err="1" smtClean="0"/>
              <a:t>and</a:t>
            </a:r>
            <a:r>
              <a:rPr lang="de-DE" dirty="0" smtClean="0"/>
              <a:t> inter-regional </a:t>
            </a:r>
            <a:r>
              <a:rPr lang="de-DE" dirty="0" err="1" smtClean="0"/>
              <a:t>provision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national MET-2A </a:t>
            </a:r>
            <a:r>
              <a:rPr lang="de-DE" dirty="0" err="1" smtClean="0"/>
              <a:t>data</a:t>
            </a:r>
            <a:endParaRPr lang="de-DE" dirty="0" smtClean="0"/>
          </a:p>
          <a:p>
            <a:pPr lvl="1"/>
            <a:endParaRPr lang="de-DE" dirty="0" smtClean="0"/>
          </a:p>
          <a:p>
            <a:pPr lvl="1"/>
            <a:r>
              <a:rPr lang="de-DE" dirty="0" smtClean="0"/>
              <a:t>Sudan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continue</a:t>
            </a:r>
            <a:r>
              <a:rPr lang="de-DE" dirty="0" smtClean="0"/>
              <a:t> national </a:t>
            </a:r>
            <a:r>
              <a:rPr lang="de-DE" dirty="0" err="1" smtClean="0"/>
              <a:t>provision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</a:p>
          <a:p>
            <a:pPr lvl="1"/>
            <a:endParaRPr lang="de-DE" dirty="0" smtClean="0"/>
          </a:p>
          <a:p>
            <a:pPr lvl="1"/>
            <a:r>
              <a:rPr lang="de-DE" dirty="0" smtClean="0"/>
              <a:t>Sudan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continue</a:t>
            </a:r>
            <a:r>
              <a:rPr lang="de-DE" dirty="0" smtClean="0"/>
              <a:t> </a:t>
            </a:r>
            <a:r>
              <a:rPr lang="de-DE" dirty="0" err="1" smtClean="0"/>
              <a:t>provision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OPMET-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beyond</a:t>
            </a:r>
            <a:r>
              <a:rPr lang="de-DE" dirty="0" smtClean="0"/>
              <a:t> MET-2A </a:t>
            </a:r>
            <a:r>
              <a:rPr lang="de-DE" dirty="0" err="1" smtClean="0"/>
              <a:t>requirements</a:t>
            </a:r>
            <a:r>
              <a:rPr lang="de-DE" dirty="0" smtClean="0"/>
              <a:t> on bilateral </a:t>
            </a:r>
            <a:r>
              <a:rPr lang="de-DE" dirty="0" err="1" smtClean="0"/>
              <a:t>basis</a:t>
            </a:r>
            <a:r>
              <a:rPr lang="de-DE" dirty="0" smtClean="0"/>
              <a:t> (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applicable</a:t>
            </a:r>
            <a:r>
              <a:rPr lang="de-DE" dirty="0" smtClean="0"/>
              <a:t>)</a:t>
            </a:r>
          </a:p>
          <a:p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C92AA-7D84-4431-A780-5C12154BD4FC}" type="slidenum">
              <a:rPr lang="de-DE" altLang="de-DE" smtClean="0"/>
              <a:pPr/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9702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Next </a:t>
            </a:r>
            <a:r>
              <a:rPr lang="de-DE" dirty="0" err="1"/>
              <a:t>Steps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Sudan Transition </a:t>
            </a:r>
            <a:r>
              <a:rPr lang="de-DE" dirty="0" smtClean="0"/>
              <a:t>(2)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Sudan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provide</a:t>
            </a:r>
            <a:r>
              <a:rPr lang="de-DE" dirty="0"/>
              <a:t> </a:t>
            </a:r>
            <a:r>
              <a:rPr lang="de-DE" dirty="0" err="1"/>
              <a:t>list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OPMET </a:t>
            </a:r>
            <a:r>
              <a:rPr lang="de-DE" dirty="0" err="1" smtClean="0"/>
              <a:t>bulletins</a:t>
            </a:r>
            <a:r>
              <a:rPr lang="de-DE" dirty="0" smtClean="0"/>
              <a:t> </a:t>
            </a:r>
            <a:r>
              <a:rPr lang="de-DE" dirty="0" err="1" smtClean="0"/>
              <a:t>actually</a:t>
            </a:r>
            <a:r>
              <a:rPr lang="de-DE" dirty="0" smtClean="0"/>
              <a:t> </a:t>
            </a:r>
            <a:r>
              <a:rPr lang="de-DE" dirty="0" err="1"/>
              <a:t>received</a:t>
            </a:r>
            <a:endParaRPr lang="de-DE" dirty="0"/>
          </a:p>
          <a:p>
            <a:pPr lvl="1"/>
            <a:r>
              <a:rPr lang="de-DE" dirty="0"/>
              <a:t>ROC OEJD </a:t>
            </a:r>
            <a:r>
              <a:rPr lang="de-DE" dirty="0" err="1"/>
              <a:t>to</a:t>
            </a:r>
            <a:r>
              <a:rPr lang="de-DE" dirty="0"/>
              <a:t> check </a:t>
            </a:r>
            <a:r>
              <a:rPr lang="de-DE" dirty="0" err="1"/>
              <a:t>availability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whether</a:t>
            </a:r>
            <a:r>
              <a:rPr lang="de-DE" dirty="0"/>
              <a:t> </a:t>
            </a:r>
            <a:r>
              <a:rPr lang="de-DE" dirty="0" err="1"/>
              <a:t>bulletins</a:t>
            </a:r>
            <a:r>
              <a:rPr lang="de-DE" dirty="0"/>
              <a:t> </a:t>
            </a:r>
            <a:r>
              <a:rPr lang="de-DE" dirty="0" err="1"/>
              <a:t>include</a:t>
            </a:r>
            <a:r>
              <a:rPr lang="de-DE" dirty="0"/>
              <a:t> FASID MET 2-A </a:t>
            </a:r>
            <a:r>
              <a:rPr lang="de-DE" dirty="0" err="1" smtClean="0"/>
              <a:t>data</a:t>
            </a:r>
            <a:endParaRPr lang="de-DE" dirty="0" smtClean="0"/>
          </a:p>
          <a:p>
            <a:pPr lvl="1"/>
            <a:r>
              <a:rPr lang="de-DE" dirty="0" smtClean="0"/>
              <a:t>ROC OEJD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organize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not </a:t>
            </a:r>
            <a:r>
              <a:rPr lang="de-DE" dirty="0" err="1" smtClean="0"/>
              <a:t>available</a:t>
            </a:r>
            <a:r>
              <a:rPr lang="de-DE" dirty="0" smtClean="0"/>
              <a:t>. </a:t>
            </a:r>
            <a:r>
              <a:rPr lang="de-DE" dirty="0" err="1" smtClean="0"/>
              <a:t>Within</a:t>
            </a:r>
            <a:r>
              <a:rPr lang="de-DE" dirty="0" smtClean="0"/>
              <a:t> MID-region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states</a:t>
            </a:r>
            <a:r>
              <a:rPr lang="de-DE" dirty="0" smtClean="0"/>
              <a:t>. Outside MID-region </a:t>
            </a:r>
            <a:r>
              <a:rPr lang="de-DE" dirty="0" err="1" smtClean="0"/>
              <a:t>from</a:t>
            </a:r>
            <a:r>
              <a:rPr lang="de-DE" dirty="0" smtClean="0"/>
              <a:t> I/R-Gateways</a:t>
            </a:r>
          </a:p>
          <a:p>
            <a:endParaRPr lang="de-DE" dirty="0"/>
          </a:p>
          <a:p>
            <a:r>
              <a:rPr lang="de-DE" dirty="0" smtClean="0"/>
              <a:t>ROC OEJD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take</a:t>
            </a:r>
            <a:r>
              <a:rPr lang="de-DE" dirty="0" smtClean="0"/>
              <a:t> </a:t>
            </a:r>
            <a:r>
              <a:rPr lang="de-DE" dirty="0" err="1" smtClean="0"/>
              <a:t>over</a:t>
            </a:r>
            <a:r>
              <a:rPr lang="de-DE" dirty="0" smtClean="0"/>
              <a:t> </a:t>
            </a:r>
            <a:r>
              <a:rPr lang="de-DE" dirty="0" err="1" smtClean="0"/>
              <a:t>provision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required</a:t>
            </a:r>
            <a:r>
              <a:rPr lang="de-DE" dirty="0" smtClean="0"/>
              <a:t> OPMET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Sudan in </a:t>
            </a:r>
            <a:r>
              <a:rPr lang="de-DE" dirty="0" err="1" smtClean="0"/>
              <a:t>co</a:t>
            </a:r>
            <a:r>
              <a:rPr lang="de-DE" dirty="0" smtClean="0"/>
              <a:t>-ordination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states</a:t>
            </a:r>
            <a:r>
              <a:rPr lang="de-DE" dirty="0" smtClean="0"/>
              <a:t> </a:t>
            </a:r>
            <a:r>
              <a:rPr lang="de-DE" dirty="0" err="1" smtClean="0"/>
              <a:t>actually</a:t>
            </a:r>
            <a:r>
              <a:rPr lang="de-DE" dirty="0" smtClean="0"/>
              <a:t> </a:t>
            </a:r>
            <a:r>
              <a:rPr lang="de-DE" dirty="0" err="1" smtClean="0"/>
              <a:t>sending</a:t>
            </a:r>
            <a:r>
              <a:rPr lang="de-DE" dirty="0"/>
              <a:t> </a:t>
            </a:r>
            <a:r>
              <a:rPr lang="de-DE" dirty="0" err="1" smtClean="0"/>
              <a:t>data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ROC OEJD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provide</a:t>
            </a:r>
            <a:r>
              <a:rPr lang="de-DE" dirty="0" smtClean="0"/>
              <a:t> </a:t>
            </a:r>
            <a:r>
              <a:rPr lang="de-DE" dirty="0" err="1" smtClean="0"/>
              <a:t>list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bulletin</a:t>
            </a:r>
            <a:r>
              <a:rPr lang="de-DE" dirty="0" smtClean="0"/>
              <a:t> </a:t>
            </a:r>
            <a:r>
              <a:rPr lang="de-DE" dirty="0" err="1" smtClean="0"/>
              <a:t>headers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B-ROC OBBI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backup</a:t>
            </a:r>
            <a:r>
              <a:rPr lang="de-DE" dirty="0" smtClean="0"/>
              <a:t> </a:t>
            </a:r>
            <a:r>
              <a:rPr lang="de-DE" dirty="0" err="1" smtClean="0"/>
              <a:t>preparation</a:t>
            </a:r>
            <a:endParaRPr lang="de-DE" dirty="0" smtClean="0"/>
          </a:p>
          <a:p>
            <a:pPr lvl="1"/>
            <a:endParaRPr lang="de-DE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C92AA-7D84-4431-A780-5C12154BD4FC}" type="slidenum">
              <a:rPr lang="de-DE" altLang="de-DE" smtClean="0"/>
              <a:pPr/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0229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Next </a:t>
            </a:r>
            <a:r>
              <a:rPr lang="de-DE" dirty="0" err="1"/>
              <a:t>Steps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Sudan Transition </a:t>
            </a:r>
            <a:r>
              <a:rPr lang="de-DE" dirty="0" smtClean="0"/>
              <a:t>(3)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Sudan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provide</a:t>
            </a:r>
            <a:r>
              <a:rPr lang="de-DE" dirty="0"/>
              <a:t> </a:t>
            </a:r>
            <a:r>
              <a:rPr lang="de-DE" dirty="0" err="1"/>
              <a:t>list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OPMET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 smtClean="0"/>
              <a:t>required</a:t>
            </a:r>
            <a:r>
              <a:rPr lang="de-DE" dirty="0" smtClean="0"/>
              <a:t> but not </a:t>
            </a:r>
            <a:r>
              <a:rPr lang="de-DE" dirty="0" err="1" smtClean="0"/>
              <a:t>received</a:t>
            </a:r>
            <a:endParaRPr lang="de-DE" dirty="0" smtClean="0"/>
          </a:p>
          <a:p>
            <a:pPr lvl="1"/>
            <a:r>
              <a:rPr lang="de-DE" dirty="0" smtClean="0"/>
              <a:t>ROC OEJD </a:t>
            </a:r>
            <a:r>
              <a:rPr lang="de-DE" dirty="0" err="1" smtClean="0"/>
              <a:t>to</a:t>
            </a:r>
            <a:r>
              <a:rPr lang="de-DE" dirty="0" smtClean="0"/>
              <a:t> check </a:t>
            </a:r>
            <a:r>
              <a:rPr lang="de-DE" dirty="0" err="1" smtClean="0"/>
              <a:t>whether</a:t>
            </a:r>
            <a:r>
              <a:rPr lang="de-DE" dirty="0" smtClean="0"/>
              <a:t> </a:t>
            </a:r>
            <a:r>
              <a:rPr lang="de-DE" dirty="0" err="1" smtClean="0"/>
              <a:t>included</a:t>
            </a:r>
            <a:r>
              <a:rPr lang="de-DE" dirty="0" smtClean="0"/>
              <a:t> in FASID MET 2-A</a:t>
            </a:r>
          </a:p>
          <a:p>
            <a:pPr lvl="1"/>
            <a:r>
              <a:rPr lang="de-DE" dirty="0" smtClean="0"/>
              <a:t>ROC OEJD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provide</a:t>
            </a:r>
            <a:r>
              <a:rPr lang="de-DE" dirty="0" smtClean="0"/>
              <a:t> </a:t>
            </a:r>
            <a:r>
              <a:rPr lang="de-DE" dirty="0" err="1" smtClean="0"/>
              <a:t>checked</a:t>
            </a:r>
            <a:r>
              <a:rPr lang="de-DE" dirty="0" smtClean="0"/>
              <a:t> </a:t>
            </a:r>
            <a:r>
              <a:rPr lang="de-DE" dirty="0" err="1" smtClean="0"/>
              <a:t>list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B-ROC OBBI</a:t>
            </a:r>
          </a:p>
          <a:p>
            <a:pPr lvl="1"/>
            <a:r>
              <a:rPr lang="de-DE" dirty="0" smtClean="0"/>
              <a:t>ROC </a:t>
            </a:r>
            <a:r>
              <a:rPr lang="de-DE" dirty="0" err="1" smtClean="0"/>
              <a:t>and</a:t>
            </a:r>
            <a:r>
              <a:rPr lang="de-DE" dirty="0" smtClean="0"/>
              <a:t> B-ROC </a:t>
            </a:r>
            <a:r>
              <a:rPr lang="de-DE" dirty="0" err="1" smtClean="0"/>
              <a:t>to</a:t>
            </a:r>
            <a:r>
              <a:rPr lang="de-DE" dirty="0" smtClean="0"/>
              <a:t> check </a:t>
            </a:r>
            <a:r>
              <a:rPr lang="de-DE" dirty="0" err="1" smtClean="0"/>
              <a:t>availability</a:t>
            </a:r>
            <a:r>
              <a:rPr lang="de-DE" dirty="0" smtClean="0"/>
              <a:t>. In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missing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trying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organize</a:t>
            </a:r>
            <a:endParaRPr lang="de-DE" dirty="0"/>
          </a:p>
          <a:p>
            <a:pPr lvl="1"/>
            <a:r>
              <a:rPr lang="de-DE" dirty="0" smtClean="0"/>
              <a:t>ROC OEJD route </a:t>
            </a:r>
            <a:r>
              <a:rPr lang="de-DE" dirty="0" err="1" smtClean="0"/>
              <a:t>data</a:t>
            </a:r>
            <a:r>
              <a:rPr lang="de-DE" dirty="0" smtClean="0"/>
              <a:t>  </a:t>
            </a:r>
            <a:r>
              <a:rPr lang="de-DE" dirty="0" err="1" smtClean="0"/>
              <a:t>to</a:t>
            </a:r>
            <a:r>
              <a:rPr lang="de-DE" dirty="0" smtClean="0"/>
              <a:t> Sudan; B-ROC OBBI </a:t>
            </a:r>
            <a:r>
              <a:rPr lang="de-DE" dirty="0" err="1" smtClean="0"/>
              <a:t>to</a:t>
            </a:r>
            <a:r>
              <a:rPr lang="de-DE" dirty="0" smtClean="0"/>
              <a:t> update </a:t>
            </a:r>
            <a:r>
              <a:rPr lang="de-DE" dirty="0" err="1" smtClean="0"/>
              <a:t>backup</a:t>
            </a:r>
            <a:r>
              <a:rPr lang="de-DE" dirty="0" smtClean="0"/>
              <a:t> </a:t>
            </a:r>
            <a:r>
              <a:rPr lang="de-DE" dirty="0" err="1" smtClean="0"/>
              <a:t>routing</a:t>
            </a:r>
            <a:endParaRPr lang="de-DE" dirty="0" smtClean="0"/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b="1" dirty="0" smtClean="0">
                <a:solidFill>
                  <a:srgbClr val="FF0000"/>
                </a:solidFill>
              </a:rPr>
              <a:t>!</a:t>
            </a:r>
            <a:r>
              <a:rPr lang="de-DE" b="1" dirty="0" smtClean="0"/>
              <a:t> </a:t>
            </a:r>
            <a:r>
              <a:rPr lang="de-DE" b="1" dirty="0" err="1" smtClean="0"/>
              <a:t>If</a:t>
            </a:r>
            <a:r>
              <a:rPr lang="de-DE" b="1" dirty="0" smtClean="0"/>
              <a:t> Sudan </a:t>
            </a:r>
            <a:r>
              <a:rPr lang="de-DE" b="1" dirty="0" err="1" smtClean="0"/>
              <a:t>or</a:t>
            </a:r>
            <a:r>
              <a:rPr lang="de-DE" b="1" dirty="0" smtClean="0"/>
              <a:t> </a:t>
            </a:r>
            <a:r>
              <a:rPr lang="de-DE" b="1" dirty="0" err="1" smtClean="0"/>
              <a:t>any</a:t>
            </a:r>
            <a:r>
              <a:rPr lang="de-DE" b="1" dirty="0" smtClean="0"/>
              <a:t> </a:t>
            </a:r>
            <a:r>
              <a:rPr lang="de-DE" b="1" dirty="0" err="1" smtClean="0"/>
              <a:t>other</a:t>
            </a:r>
            <a:r>
              <a:rPr lang="de-DE" b="1" dirty="0" smtClean="0"/>
              <a:t> </a:t>
            </a:r>
            <a:r>
              <a:rPr lang="de-DE" b="1" dirty="0" err="1" smtClean="0"/>
              <a:t>state</a:t>
            </a:r>
            <a:r>
              <a:rPr lang="de-DE" b="1" dirty="0" smtClean="0"/>
              <a:t> </a:t>
            </a:r>
            <a:r>
              <a:rPr lang="de-DE" b="1" dirty="0" err="1" smtClean="0"/>
              <a:t>purely</a:t>
            </a:r>
            <a:r>
              <a:rPr lang="de-DE" b="1" dirty="0"/>
              <a:t> </a:t>
            </a:r>
            <a:r>
              <a:rPr lang="de-DE" b="1" dirty="0" err="1" smtClean="0"/>
              <a:t>relies</a:t>
            </a:r>
            <a:r>
              <a:rPr lang="de-DE" b="1" dirty="0" smtClean="0"/>
              <a:t> on SADIS </a:t>
            </a:r>
            <a:r>
              <a:rPr lang="de-DE" b="1" dirty="0" err="1" smtClean="0"/>
              <a:t>for</a:t>
            </a:r>
            <a:r>
              <a:rPr lang="de-DE" b="1" dirty="0" smtClean="0"/>
              <a:t> </a:t>
            </a:r>
            <a:r>
              <a:rPr lang="de-DE" b="1" dirty="0" err="1" smtClean="0"/>
              <a:t>receiving</a:t>
            </a:r>
            <a:r>
              <a:rPr lang="de-DE" b="1" dirty="0" smtClean="0"/>
              <a:t> OPMET-</a:t>
            </a:r>
            <a:r>
              <a:rPr lang="de-DE" b="1" dirty="0" err="1" smtClean="0"/>
              <a:t>data</a:t>
            </a:r>
            <a:r>
              <a:rPr lang="de-DE" b="1" dirty="0" smtClean="0"/>
              <a:t>, </a:t>
            </a:r>
            <a:r>
              <a:rPr lang="de-DE" b="1" dirty="0" err="1" smtClean="0"/>
              <a:t>this</a:t>
            </a:r>
            <a:r>
              <a:rPr lang="de-DE" b="1" dirty="0" smtClean="0"/>
              <a:t> </a:t>
            </a:r>
            <a:r>
              <a:rPr lang="de-DE" b="1" dirty="0" err="1" smtClean="0"/>
              <a:t>step</a:t>
            </a:r>
            <a:r>
              <a:rPr lang="de-DE" b="1" dirty="0" smtClean="0"/>
              <a:t> </a:t>
            </a:r>
            <a:r>
              <a:rPr lang="de-DE" b="1" dirty="0" err="1" smtClean="0"/>
              <a:t>is</a:t>
            </a:r>
            <a:r>
              <a:rPr lang="de-DE" b="1" dirty="0" smtClean="0"/>
              <a:t> not </a:t>
            </a:r>
            <a:r>
              <a:rPr lang="de-DE" b="1" dirty="0" err="1" smtClean="0"/>
              <a:t>necessary</a:t>
            </a:r>
            <a:r>
              <a:rPr lang="de-DE" b="1" dirty="0" smtClean="0"/>
              <a:t> </a:t>
            </a:r>
            <a:r>
              <a:rPr lang="de-DE" b="1" dirty="0" smtClean="0">
                <a:solidFill>
                  <a:srgbClr val="FF0000"/>
                </a:solidFill>
              </a:rPr>
              <a:t>!</a:t>
            </a:r>
            <a:endParaRPr lang="de-DE" b="1" dirty="0">
              <a:solidFill>
                <a:srgbClr val="FF0000"/>
              </a:solidFill>
            </a:endParaRP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C92AA-7D84-4431-A780-5C12154BD4FC}" type="slidenum">
              <a:rPr lang="de-DE" altLang="de-DE" smtClean="0"/>
              <a:pPr/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6936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Leere Prä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A7E1A58E51824D928176166504EF47" ma:contentTypeVersion="1" ma:contentTypeDescription="Create a new document." ma:contentTypeScope="" ma:versionID="cad83e66ccf37823375635bec5d66fd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EBB414-E277-4CEE-AC35-2D9033BD8D03}"/>
</file>

<file path=customXml/itemProps2.xml><?xml version="1.0" encoding="utf-8"?>
<ds:datastoreItem xmlns:ds="http://schemas.openxmlformats.org/officeDocument/2006/customXml" ds:itemID="{9417F946-D666-42C5-9CCE-C2239ACAB5E9}"/>
</file>

<file path=customXml/itemProps3.xml><?xml version="1.0" encoding="utf-8"?>
<ds:datastoreItem xmlns:ds="http://schemas.openxmlformats.org/officeDocument/2006/customXml" ds:itemID="{54694DD0-4455-453A-81D0-1F3696C25ED0}"/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0</TotalTime>
  <Words>573</Words>
  <Application>Microsoft Office PowerPoint</Application>
  <PresentationFormat>Bildschirmpräsentation (4:3)</PresentationFormat>
  <Paragraphs>113</Paragraphs>
  <Slides>13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Leere Präsentation</vt:lpstr>
      <vt:lpstr>Transition Status &amp; Next Steps</vt:lpstr>
      <vt:lpstr>Overview</vt:lpstr>
      <vt:lpstr>Review of Actions from MID ROC Workshop (1)</vt:lpstr>
      <vt:lpstr>Review of Actions from MID ROC Workshop (2)</vt:lpstr>
      <vt:lpstr>Trial Implementation Experiences</vt:lpstr>
      <vt:lpstr>Status of Sudan Transition </vt:lpstr>
      <vt:lpstr>Next Steps for Sudan Transition (1)</vt:lpstr>
      <vt:lpstr>Next Steps for Sudan Transition (2)</vt:lpstr>
      <vt:lpstr>Next Steps for Sudan Transition (3)</vt:lpstr>
      <vt:lpstr>Next Steps after Sudan transition</vt:lpstr>
      <vt:lpstr>EUR-OPMET Data Provision </vt:lpstr>
      <vt:lpstr>Latest Monitoring Results ROC Vienna 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Michael Pichler</dc:creator>
  <cp:lastModifiedBy>Pichler Michael</cp:lastModifiedBy>
  <cp:revision>289</cp:revision>
  <cp:lastPrinted>2014-08-21T10:02:45Z</cp:lastPrinted>
  <dcterms:created xsi:type="dcterms:W3CDTF">2007-02-02T12:55:30Z</dcterms:created>
  <dcterms:modified xsi:type="dcterms:W3CDTF">2014-10-23T21:05:22Z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0x0101006EA7E1A58E51824D928176166504EF47</vt:lpwstr>
  </property>
</Properties>
</file>