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0" r:id="rId4"/>
    <p:sldId id="277" r:id="rId5"/>
    <p:sldId id="278" r:id="rId6"/>
    <p:sldId id="271" r:id="rId7"/>
    <p:sldId id="272" r:id="rId8"/>
    <p:sldId id="273" r:id="rId9"/>
    <p:sldId id="276" r:id="rId10"/>
    <p:sldId id="279" r:id="rId11"/>
    <p:sldId id="269" r:id="rId12"/>
  </p:sldIdLst>
  <p:sldSz cx="9144000" cy="6858000" type="screen4x3"/>
  <p:notesSz cx="68199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D7DC"/>
    <a:srgbClr val="B8BABD"/>
    <a:srgbClr val="0D3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34" y="-108"/>
      </p:cViewPr>
      <p:guideLst>
        <p:guide orient="horz" pos="4259"/>
        <p:guide orient="horz" pos="313"/>
        <p:guide orient="horz" pos="1018"/>
        <p:guide orient="horz" pos="3929"/>
        <p:guide orient="horz" pos="1614"/>
        <p:guide pos="5497"/>
        <p:guide pos="488"/>
        <p:guide pos="4983"/>
        <p:guide pos="5681"/>
        <p:guide pos="477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264" y="-72"/>
      </p:cViewPr>
      <p:guideLst>
        <p:guide orient="horz" pos="3128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4610" y="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320" y="4717415"/>
            <a:ext cx="5001260" cy="4469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4610" y="9434830"/>
            <a:ext cx="2955290" cy="49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E371DD-9D2C-421B-8FA4-3FCF06B989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2949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Give</a:t>
            </a:r>
            <a:r>
              <a:rPr lang="de-DE" dirty="0" smtClean="0"/>
              <a:t> </a:t>
            </a:r>
            <a:r>
              <a:rPr lang="de-DE" dirty="0" err="1" smtClean="0"/>
              <a:t>overview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EUR-system</a:t>
            </a:r>
          </a:p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familiar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endParaRPr lang="de-DE" dirty="0" smtClean="0"/>
          </a:p>
          <a:p>
            <a:r>
              <a:rPr lang="de-DE" dirty="0" smtClean="0"/>
              <a:t>Show </a:t>
            </a:r>
            <a:r>
              <a:rPr lang="de-DE" dirty="0" err="1" smtClean="0"/>
              <a:t>how</a:t>
            </a:r>
            <a:r>
              <a:rPr lang="de-DE" dirty="0" smtClean="0"/>
              <a:t> MET-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exchange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endParaRPr lang="de-DE" dirty="0" smtClean="0"/>
          </a:p>
          <a:p>
            <a:r>
              <a:rPr lang="de-DE" dirty="0" err="1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procedures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implemented</a:t>
            </a:r>
            <a:r>
              <a:rPr lang="de-DE" dirty="0" smtClean="0"/>
              <a:t> in MID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371DD-9D2C-421B-8FA4-3FCF06B9899E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48265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FCC17-C78B-4A0D-9E99-61C22AE4A69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err="1" smtClean="0"/>
              <a:t>Responsibilities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centres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well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certain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individuals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responsible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defined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management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roles</a:t>
            </a:r>
            <a:endParaRPr lang="de-DE" altLang="de-DE" dirty="0" smtClean="0"/>
          </a:p>
          <a:p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77AA7D-A567-4FF3-BE4B-DB1E0C12ADF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235525" name="Text Box 5"/>
          <p:cNvSpPr txBox="1">
            <a:spLocks noChangeArrowheads="1"/>
          </p:cNvSpPr>
          <p:nvPr userDrawn="1"/>
        </p:nvSpPr>
        <p:spPr bwMode="auto">
          <a:xfrm>
            <a:off x="681038" y="6577013"/>
            <a:ext cx="24320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e-DE" altLang="de-DE" sz="1100" b="1">
                <a:solidFill>
                  <a:srgbClr val="FDFDFD"/>
                </a:solidFill>
                <a:latin typeface="Arial Narrow" pitchFamily="34" charset="0"/>
              </a:rPr>
              <a:t>DIESER TEXT DIENT DER NAVIGATION</a:t>
            </a:r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52463" y="1266825"/>
            <a:ext cx="6808787" cy="1119188"/>
          </a:xfrm>
        </p:spPr>
        <p:txBody>
          <a:bodyPr wrap="none"/>
          <a:lstStyle>
            <a:lvl1pPr>
              <a:defRPr sz="2400">
                <a:latin typeface="Arial Narrow" pitchFamily="34" charset="0"/>
              </a:defRPr>
            </a:lvl1pPr>
          </a:lstStyle>
          <a:p>
            <a:pPr lvl="0"/>
            <a:r>
              <a:rPr lang="de-DE" altLang="de-DE" noProof="0" smtClean="0"/>
              <a:t>AUSTRO CONTROL </a:t>
            </a:r>
            <a:br>
              <a:rPr lang="de-DE" altLang="de-DE" noProof="0" smtClean="0"/>
            </a:br>
            <a:r>
              <a:rPr lang="de-DE" altLang="de-DE" noProof="0" smtClean="0"/>
              <a:t>POWER POINT GUIDELINES MET</a:t>
            </a:r>
          </a:p>
        </p:txBody>
      </p:sp>
      <p:sp>
        <p:nvSpPr>
          <p:cNvPr id="2355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63575" y="2328863"/>
            <a:ext cx="6808788" cy="1752600"/>
          </a:xfrm>
        </p:spPr>
        <p:txBody>
          <a:bodyPr/>
          <a:lstStyle>
            <a:lvl1pPr marL="0" indent="0">
              <a:buFont typeface="Webdings" pitchFamily="18" charset="2"/>
              <a:buNone/>
              <a:defRPr sz="1500">
                <a:solidFill>
                  <a:schemeClr val="bg2"/>
                </a:solidFill>
                <a:latin typeface="Arial Narrow" pitchFamily="34" charset="0"/>
                <a:cs typeface="ＭＳ Ｐゴシック" charset="-128"/>
              </a:defRPr>
            </a:lvl1pPr>
          </a:lstStyle>
          <a:p>
            <a:pPr lvl="0"/>
            <a:r>
              <a:rPr lang="de-DE" altLang="de-DE" noProof="0" smtClean="0"/>
              <a:t>Dies ist ein Blindtext für eine Subheadline</a:t>
            </a:r>
            <a:br>
              <a:rPr lang="de-DE" altLang="de-DE" noProof="0" smtClean="0"/>
            </a:br>
            <a:r>
              <a:rPr lang="de-DE" altLang="de-DE" noProof="0" smtClean="0"/>
              <a:t>Wien, am TT.MM.JJJJ</a:t>
            </a:r>
          </a:p>
        </p:txBody>
      </p:sp>
      <p:pic>
        <p:nvPicPr>
          <p:cNvPr id="235529" name="Picture 9" descr="Pfei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523875"/>
            <a:ext cx="3295650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784" name="Picture 0" descr="Logo-Titelse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0"/>
            <a:ext cx="1843087" cy="1004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0" descr="Titelbild_Meteorologie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1775"/>
            <a:ext cx="9145588" cy="28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EB1711-1FD1-4192-B5CD-66DA417CEC7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D5B73C-537E-4DA0-BC50-97B09DECD539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452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834063" y="382588"/>
            <a:ext cx="1749425" cy="58547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85788" y="382588"/>
            <a:ext cx="5095875" cy="58547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FC696D-896A-4034-BEE5-2A2C5D27844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4ECD18B-F2D0-4AF4-96C5-21751B54A20A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274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EC92AA-7D84-4431-A780-5C12154BD4F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F08D174-CC91-4956-902E-3B5FE9764856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701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41BDD8-DD65-4018-A69F-29F701D2B1F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FD6B743-8A8E-4BB8-A66B-588BBA4B524B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938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85788" y="1533525"/>
            <a:ext cx="3416300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54488" y="1533525"/>
            <a:ext cx="3417887" cy="470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8DB60C-DD64-4D5B-A0BC-4562D4412E5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D9ECD83-1381-4DC6-87F7-9608D641A9E5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649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E0388-7DF5-42F3-952B-58FE1EA52C1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51C38AA-11AF-4BBD-BE51-47E62C5BF7BE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26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AB017F-5B44-4836-B712-FABD2486750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6A1E4D-00F3-4F9C-B7B4-DC3A6C600CED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242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D07A3A-39BD-4F41-8662-3F0F8BE4A87A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F8E7EE7-DF2D-4EB8-9478-7AA3865AFC6D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08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632BC7-2D87-4256-9DFF-6AC0446F58B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1FE8516-CA44-45D7-81C5-D2A44718770B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29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0022AA-6F33-4EC8-A226-64C665AFEEE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3B2DE0E-80D2-47EA-86F7-6189D9F99686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5883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216" name="Picture 4096" descr="Wing_Meteorologi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5425"/>
            <a:ext cx="7581900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31238" y="6610350"/>
            <a:ext cx="4413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B8BABD"/>
                </a:solidFill>
              </a:defRPr>
            </a:lvl1pPr>
          </a:lstStyle>
          <a:p>
            <a:fld id="{15008465-4F5F-4A9E-ABA1-90AE8821AEF4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46432" name="Picture 1024" descr="Logo-Folgeseit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656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35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382588"/>
            <a:ext cx="69167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</a:t>
            </a:r>
          </a:p>
        </p:txBody>
      </p:sp>
      <p:sp>
        <p:nvSpPr>
          <p:cNvPr id="146438" name="Rectangle 10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533525"/>
            <a:ext cx="6986587" cy="47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1. Ebene</a:t>
            </a:r>
          </a:p>
          <a:p>
            <a:pPr lvl="1"/>
            <a:r>
              <a:rPr lang="de-AT" altLang="de-DE" smtClean="0"/>
              <a:t>2. Ebene</a:t>
            </a:r>
            <a:endParaRPr lang="de-DE" altLang="de-DE" smtClean="0"/>
          </a:p>
          <a:p>
            <a:pPr lvl="1"/>
            <a:endParaRPr lang="de-DE" altLang="de-DE" smtClean="0"/>
          </a:p>
        </p:txBody>
      </p:sp>
      <p:sp>
        <p:nvSpPr>
          <p:cNvPr id="243712" name="Rectangle 20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575" y="6561138"/>
            <a:ext cx="2949575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FDFDFD"/>
                </a:solidFill>
                <a:latin typeface="Arial Narrow" pitchFamily="34" charset="0"/>
              </a:defRPr>
            </a:lvl1pPr>
          </a:lstStyle>
          <a:p>
            <a:endParaRPr lang="de-DE" altLang="de-DE"/>
          </a:p>
        </p:txBody>
      </p:sp>
      <p:sp>
        <p:nvSpPr>
          <p:cNvPr id="244739" name="Rectangle 307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78463" y="6581775"/>
            <a:ext cx="1306512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chemeClr val="bg1"/>
                </a:solidFill>
              </a:defRPr>
            </a:lvl1pPr>
          </a:lstStyle>
          <a:p>
            <a:fld id="{2A0C1F86-15C8-4844-8509-9524467E6D3A}" type="datetime4">
              <a:rPr lang="de-DE" altLang="de-DE"/>
              <a:pPr/>
              <a:t>22. Oktober 2014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Webdings" pitchFamily="18" charset="2"/>
        <a:buChar char="4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D3F96"/>
        </a:buClr>
        <a:buFont typeface="Arial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266825"/>
            <a:ext cx="6931025" cy="1119188"/>
          </a:xfrm>
        </p:spPr>
        <p:txBody>
          <a:bodyPr/>
          <a:lstStyle/>
          <a:p>
            <a:r>
              <a:rPr lang="de-DE" altLang="de-DE" dirty="0" smtClean="0"/>
              <a:t>Training, </a:t>
            </a:r>
            <a:r>
              <a:rPr lang="de-DE" altLang="de-DE" dirty="0" err="1" smtClean="0"/>
              <a:t>Documentation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Manpower</a:t>
            </a:r>
            <a:br>
              <a:rPr lang="de-DE" altLang="de-DE" dirty="0" smtClean="0"/>
            </a:br>
            <a:r>
              <a:rPr lang="de-DE" altLang="de-DE" dirty="0" err="1" smtClean="0"/>
              <a:t>needed</a:t>
            </a:r>
            <a:r>
              <a:rPr lang="de-DE" altLang="de-DE" dirty="0" smtClean="0"/>
              <a:t> at ROC</a:t>
            </a:r>
            <a:endParaRPr lang="de-DE" altLang="de-DE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3575" y="2328863"/>
            <a:ext cx="6919913" cy="1752600"/>
          </a:xfrm>
        </p:spPr>
        <p:txBody>
          <a:bodyPr/>
          <a:lstStyle/>
          <a:p>
            <a:r>
              <a:rPr lang="de-DE" altLang="de-DE" dirty="0" smtClean="0"/>
              <a:t>Workshop on Interregional OPMET Data Exchange </a:t>
            </a:r>
          </a:p>
          <a:p>
            <a:r>
              <a:rPr lang="de-DE" altLang="de-DE" dirty="0" err="1" smtClean="0"/>
              <a:t>Between</a:t>
            </a:r>
            <a:r>
              <a:rPr lang="de-DE" altLang="de-DE" dirty="0" smtClean="0"/>
              <a:t> ICAO MID &amp; EUR-Region</a:t>
            </a:r>
          </a:p>
          <a:p>
            <a:r>
              <a:rPr lang="de-DE" altLang="de-DE" dirty="0" smtClean="0"/>
              <a:t>Vienna, Austria, 23./24.October 2014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Manpower ROC Vienna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err="1" smtClean="0"/>
              <a:t>Procedures</a:t>
            </a:r>
            <a:r>
              <a:rPr lang="de-AT" dirty="0" smtClean="0"/>
              <a:t>, </a:t>
            </a:r>
            <a:r>
              <a:rPr lang="de-AT" dirty="0" err="1" smtClean="0"/>
              <a:t>Coordination</a:t>
            </a:r>
            <a:r>
              <a:rPr lang="de-AT" dirty="0" smtClean="0"/>
              <a:t>, Monitoring &amp; AIRAC </a:t>
            </a:r>
            <a:r>
              <a:rPr lang="de-AT" dirty="0" err="1" smtClean="0"/>
              <a:t>Changes</a:t>
            </a:r>
            <a:endParaRPr lang="de-AT" dirty="0" smtClean="0"/>
          </a:p>
          <a:p>
            <a:pPr lvl="1"/>
            <a:r>
              <a:rPr lang="de-AT" dirty="0" smtClean="0"/>
              <a:t>1 </a:t>
            </a:r>
            <a:r>
              <a:rPr lang="de-AT" dirty="0" err="1" smtClean="0"/>
              <a:t>person</a:t>
            </a:r>
            <a:r>
              <a:rPr lang="de-AT" dirty="0" smtClean="0"/>
              <a:t> </a:t>
            </a:r>
            <a:r>
              <a:rPr lang="de-AT" dirty="0" err="1" smtClean="0"/>
              <a:t>during</a:t>
            </a:r>
            <a:r>
              <a:rPr lang="de-AT" dirty="0" smtClean="0"/>
              <a:t> </a:t>
            </a:r>
            <a:r>
              <a:rPr lang="de-AT" dirty="0" err="1" smtClean="0"/>
              <a:t>office</a:t>
            </a:r>
            <a:r>
              <a:rPr lang="de-AT" dirty="0" smtClean="0"/>
              <a:t> </a:t>
            </a:r>
            <a:r>
              <a:rPr lang="de-AT" dirty="0" err="1" smtClean="0"/>
              <a:t>hours</a:t>
            </a:r>
            <a:endParaRPr lang="de-AT" dirty="0" smtClean="0"/>
          </a:p>
          <a:p>
            <a:pPr lvl="1"/>
            <a:endParaRPr lang="de-AT" dirty="0"/>
          </a:p>
          <a:p>
            <a:r>
              <a:rPr lang="de-AT" dirty="0" smtClean="0"/>
              <a:t>Operating, 1st Level Support</a:t>
            </a:r>
          </a:p>
          <a:p>
            <a:pPr lvl="1"/>
            <a:r>
              <a:rPr lang="de-AT" dirty="0" smtClean="0"/>
              <a:t>2 </a:t>
            </a:r>
            <a:r>
              <a:rPr lang="de-AT" dirty="0" err="1" smtClean="0"/>
              <a:t>persons</a:t>
            </a:r>
            <a:r>
              <a:rPr lang="de-AT" dirty="0" smtClean="0"/>
              <a:t> H24 (MET, AIM </a:t>
            </a:r>
            <a:r>
              <a:rPr lang="de-AT" dirty="0" err="1" smtClean="0"/>
              <a:t>and</a:t>
            </a:r>
            <a:r>
              <a:rPr lang="de-AT" dirty="0" smtClean="0"/>
              <a:t> ATM Systems)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826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11</a:t>
            </a:fld>
            <a:endParaRPr lang="de-DE" alt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/>
          </a:p>
        </p:txBody>
      </p:sp>
      <p:pic>
        <p:nvPicPr>
          <p:cNvPr id="1026" name="Picture 2" descr="http://monkeycolor.com/wp-content/uploads/2013/04/logo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96" y="939114"/>
            <a:ext cx="7069606" cy="530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0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181AF-D138-4195-A72C-762D013FB881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64205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Overview</a:t>
            </a:r>
            <a:endParaRPr lang="de-DE" altLang="de-DE" dirty="0"/>
          </a:p>
        </p:txBody>
      </p:sp>
      <p:sp>
        <p:nvSpPr>
          <p:cNvPr id="264206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/>
              <a:t>Training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ROC personal</a:t>
            </a:r>
          </a:p>
          <a:p>
            <a:r>
              <a:rPr lang="de-DE" altLang="de-DE" dirty="0" err="1" smtClean="0"/>
              <a:t>Documentation</a:t>
            </a:r>
            <a:endParaRPr lang="de-DE" altLang="de-DE" dirty="0" smtClean="0"/>
          </a:p>
          <a:p>
            <a:r>
              <a:rPr lang="de-DE" altLang="de-DE" dirty="0" smtClean="0"/>
              <a:t>Manpower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0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6750" y="382588"/>
            <a:ext cx="6916738" cy="894277"/>
          </a:xfrm>
        </p:spPr>
        <p:txBody>
          <a:bodyPr/>
          <a:lstStyle/>
          <a:p>
            <a:r>
              <a:rPr lang="de-DE" altLang="de-DE" dirty="0" smtClean="0"/>
              <a:t>Training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ROC personal (1)</a:t>
            </a:r>
            <a:br>
              <a:rPr lang="de-DE" altLang="de-DE" dirty="0" smtClean="0"/>
            </a:br>
            <a:r>
              <a:rPr lang="de-DE" dirty="0"/>
              <a:t/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WMO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smtClean="0"/>
              <a:t>Basic Information </a:t>
            </a:r>
            <a:r>
              <a:rPr lang="de-DE" dirty="0" err="1" smtClean="0"/>
              <a:t>about</a:t>
            </a:r>
            <a:r>
              <a:rPr lang="de-DE" dirty="0" smtClean="0"/>
              <a:t> WMO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GTS (MTN, RMTNs, NMTNs)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WWW</a:t>
            </a:r>
            <a:r>
              <a:rPr lang="de-DE" dirty="0" smtClean="0"/>
              <a:t>  </a:t>
            </a:r>
            <a:r>
              <a:rPr lang="de-DE" dirty="0" smtClean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WIS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NMC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NC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RTH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DCDP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RTH on MTN </a:t>
            </a:r>
            <a:r>
              <a:rPr lang="de-DE" dirty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DCPC </a:t>
            </a:r>
            <a:r>
              <a:rPr lang="de-DE" dirty="0" err="1" smtClean="0">
                <a:solidFill>
                  <a:srgbClr val="00B0F0"/>
                </a:solidFill>
              </a:rPr>
              <a:t>or</a:t>
            </a:r>
            <a:r>
              <a:rPr lang="de-DE" dirty="0" smtClean="0">
                <a:solidFill>
                  <a:srgbClr val="00B0F0"/>
                </a:solidFill>
              </a:rPr>
              <a:t> GISC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RSMC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DCPC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>
                <a:solidFill>
                  <a:srgbClr val="00B050"/>
                </a:solidFill>
              </a:rPr>
              <a:t>WMC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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00B0F0"/>
                </a:solidFill>
              </a:rPr>
              <a:t>DCPC </a:t>
            </a:r>
            <a:r>
              <a:rPr lang="de-DE" dirty="0" err="1" smtClean="0">
                <a:solidFill>
                  <a:srgbClr val="00B0F0"/>
                </a:solidFill>
              </a:rPr>
              <a:t>or</a:t>
            </a:r>
            <a:r>
              <a:rPr lang="de-DE" dirty="0" smtClean="0">
                <a:solidFill>
                  <a:srgbClr val="00B0F0"/>
                </a:solidFill>
              </a:rPr>
              <a:t> GISC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smtClean="0"/>
              <a:t>Data </a:t>
            </a:r>
            <a:r>
              <a:rPr lang="de-DE" dirty="0" err="1" smtClean="0"/>
              <a:t>Types</a:t>
            </a:r>
            <a:r>
              <a:rPr lang="de-DE" dirty="0" smtClean="0"/>
              <a:t> (RBSN-Data, Additional, Other (OPMET))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responsibilities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endParaRPr lang="de-DE" dirty="0" smtClean="0"/>
          </a:p>
          <a:p>
            <a:pPr marL="514350" lvl="1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544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Training </a:t>
            </a:r>
            <a:r>
              <a:rPr lang="de-DE" altLang="de-DE" dirty="0" err="1"/>
              <a:t>of</a:t>
            </a:r>
            <a:r>
              <a:rPr lang="de-DE" altLang="de-DE" dirty="0"/>
              <a:t> ROC personal (2)</a:t>
            </a:r>
            <a:br>
              <a:rPr lang="de-DE" altLang="de-DE" dirty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WMO </a:t>
            </a:r>
            <a:r>
              <a:rPr lang="de-DE" dirty="0" err="1" smtClean="0"/>
              <a:t>Abbreviated</a:t>
            </a:r>
            <a:r>
              <a:rPr lang="de-DE" dirty="0" smtClean="0"/>
              <a:t> Header</a:t>
            </a:r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WMO 386 (Manual on </a:t>
            </a:r>
            <a:r>
              <a:rPr lang="de-DE" dirty="0" err="1" smtClean="0"/>
              <a:t>the</a:t>
            </a:r>
            <a:r>
              <a:rPr lang="de-DE" dirty="0" smtClean="0"/>
              <a:t> GTS)</a:t>
            </a:r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TT </a:t>
            </a:r>
            <a:r>
              <a:rPr lang="de-DE" dirty="0" err="1" smtClean="0"/>
              <a:t>and</a:t>
            </a:r>
            <a:r>
              <a:rPr lang="de-DE" dirty="0" smtClean="0"/>
              <a:t> AA </a:t>
            </a:r>
            <a:r>
              <a:rPr lang="de-DE" dirty="0" err="1" smtClean="0"/>
              <a:t>groups</a:t>
            </a:r>
            <a:endParaRPr lang="de-DE" dirty="0" smtClean="0"/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/</a:t>
            </a:r>
            <a:r>
              <a:rPr lang="de-DE" dirty="0" err="1" smtClean="0"/>
              <a:t>decode</a:t>
            </a:r>
            <a:r>
              <a:rPr lang="de-DE" dirty="0" smtClean="0"/>
              <a:t> ABHs</a:t>
            </a:r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BBB </a:t>
            </a:r>
            <a:r>
              <a:rPr lang="de-DE" dirty="0" err="1" smtClean="0"/>
              <a:t>groups</a:t>
            </a:r>
            <a:endParaRPr lang="de-DE" dirty="0" smtClean="0"/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AT" dirty="0" err="1" smtClean="0"/>
              <a:t>according</a:t>
            </a:r>
            <a:r>
              <a:rPr lang="de-AT" dirty="0" smtClean="0"/>
              <a:t> WMO 386 (e.g. </a:t>
            </a:r>
            <a:r>
              <a:rPr lang="de-AT" dirty="0" err="1" smtClean="0"/>
              <a:t>usage</a:t>
            </a:r>
            <a:r>
              <a:rPr lang="de-AT" dirty="0" smtClean="0"/>
              <a:t>/</a:t>
            </a:r>
            <a:r>
              <a:rPr lang="de-AT" dirty="0" err="1" smtClean="0"/>
              <a:t>heading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Service Messages)</a:t>
            </a:r>
          </a:p>
          <a:p>
            <a:endParaRPr lang="de-DE" dirty="0" smtClean="0"/>
          </a:p>
          <a:p>
            <a:r>
              <a:rPr lang="de-DE" dirty="0" smtClean="0"/>
              <a:t>WMO Station Numbers</a:t>
            </a:r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WMO Doc 9, Volume A</a:t>
            </a:r>
          </a:p>
          <a:p>
            <a:pPr lvl="1"/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How</a:t>
            </a:r>
            <a:r>
              <a:rPr lang="de-DE" dirty="0"/>
              <a:t>/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Access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  <a:p>
            <a:pPr lvl="1"/>
            <a:r>
              <a:rPr lang="de-DE" dirty="0" err="1"/>
              <a:t>Principals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Applying</a:t>
            </a:r>
            <a:r>
              <a:rPr lang="de-DE" dirty="0"/>
              <a:t> WMO Station-Numbers </a:t>
            </a:r>
          </a:p>
          <a:p>
            <a:pPr lvl="1"/>
            <a:r>
              <a:rPr lang="de-DE" dirty="0"/>
              <a:t>Train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(Find Numbers/</a:t>
            </a:r>
            <a:r>
              <a:rPr lang="de-DE" dirty="0" err="1"/>
              <a:t>Stationnames</a:t>
            </a:r>
            <a:r>
              <a:rPr lang="de-DE" dirty="0"/>
              <a:t>)</a:t>
            </a:r>
          </a:p>
          <a:p>
            <a:pPr lvl="1"/>
            <a:r>
              <a:rPr lang="de-DE" dirty="0" smtClean="0"/>
              <a:t>Operators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trained</a:t>
            </a:r>
            <a:r>
              <a:rPr lang="de-DE" dirty="0" smtClean="0"/>
              <a:t> in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828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Training </a:t>
            </a:r>
            <a:r>
              <a:rPr lang="de-DE" altLang="de-DE" dirty="0" err="1"/>
              <a:t>of</a:t>
            </a:r>
            <a:r>
              <a:rPr lang="de-DE" altLang="de-DE" dirty="0"/>
              <a:t> ROC personal </a:t>
            </a:r>
            <a:r>
              <a:rPr lang="de-DE" altLang="de-DE" dirty="0" smtClean="0"/>
              <a:t>(3)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WMO </a:t>
            </a:r>
            <a:r>
              <a:rPr lang="de-DE" dirty="0" err="1"/>
              <a:t>Meteorological</a:t>
            </a:r>
            <a:r>
              <a:rPr lang="de-DE" dirty="0"/>
              <a:t> Bulletins</a:t>
            </a:r>
          </a:p>
          <a:p>
            <a:pPr lvl="1"/>
            <a:r>
              <a:rPr lang="de-DE" dirty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WMO </a:t>
            </a:r>
            <a:r>
              <a:rPr lang="de-DE" dirty="0"/>
              <a:t>Doc 9, Volume C1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</a:t>
            </a:r>
            <a:r>
              <a:rPr lang="de-DE" dirty="0" err="1" smtClean="0"/>
              <a:t>within</a:t>
            </a:r>
            <a:endParaRPr lang="de-DE" dirty="0" smtClean="0"/>
          </a:p>
          <a:p>
            <a:pPr lvl="1"/>
            <a:r>
              <a:rPr lang="de-DE" dirty="0"/>
              <a:t>Operators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trained</a:t>
            </a:r>
            <a:r>
              <a:rPr lang="de-DE" dirty="0"/>
              <a:t> in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document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r>
              <a:rPr lang="de-DE" dirty="0" err="1" smtClean="0"/>
              <a:t>Meteorological</a:t>
            </a:r>
            <a:r>
              <a:rPr lang="de-DE" dirty="0" smtClean="0"/>
              <a:t> Code Forms</a:t>
            </a:r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WMO 306 (Manual on Codes)</a:t>
            </a:r>
          </a:p>
          <a:p>
            <a:pPr lvl="1"/>
            <a:r>
              <a:rPr lang="de-DE" dirty="0" smtClean="0"/>
              <a:t>Operators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trained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decode</a:t>
            </a:r>
            <a:r>
              <a:rPr lang="de-DE" dirty="0" smtClean="0"/>
              <a:t>/</a:t>
            </a:r>
            <a:r>
              <a:rPr lang="de-DE" dirty="0" err="1" smtClean="0"/>
              <a:t>interpret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codes</a:t>
            </a:r>
            <a:r>
              <a:rPr lang="de-DE" dirty="0" smtClean="0"/>
              <a:t> (METAR, TAF, SIGMET,..)</a:t>
            </a:r>
          </a:p>
          <a:p>
            <a:pPr lvl="1"/>
            <a:r>
              <a:rPr lang="de-DE" dirty="0" smtClean="0"/>
              <a:t>Operators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trained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WMO 306 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decode</a:t>
            </a:r>
            <a:r>
              <a:rPr lang="de-DE" dirty="0" smtClean="0"/>
              <a:t>/</a:t>
            </a:r>
            <a:r>
              <a:rPr lang="de-DE" dirty="0" err="1" smtClean="0"/>
              <a:t>interpret</a:t>
            </a:r>
            <a:r>
              <a:rPr lang="de-DE" dirty="0" smtClean="0"/>
              <a:t> all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 smtClean="0"/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purpose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types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446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Training </a:t>
            </a:r>
            <a:r>
              <a:rPr lang="de-DE" altLang="de-DE" dirty="0" err="1"/>
              <a:t>of</a:t>
            </a:r>
            <a:r>
              <a:rPr lang="de-DE" altLang="de-DE" dirty="0"/>
              <a:t> ROC </a:t>
            </a:r>
            <a:r>
              <a:rPr lang="de-DE" altLang="de-DE" dirty="0" smtClean="0"/>
              <a:t>personal (4)</a:t>
            </a:r>
            <a:br>
              <a:rPr lang="de-DE" altLang="de-DE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ICAO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smtClean="0"/>
              <a:t>Basic Information </a:t>
            </a:r>
            <a:r>
              <a:rPr lang="de-DE" dirty="0" err="1" smtClean="0"/>
              <a:t>about</a:t>
            </a:r>
            <a:r>
              <a:rPr lang="de-DE" dirty="0" smtClean="0"/>
              <a:t> ICAO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AFS (AFTN, CIDIN, AMHS, SADIS)</a:t>
            </a:r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AFS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NOC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ROC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IROG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RODB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WMO-Gateway</a:t>
            </a:r>
          </a:p>
          <a:p>
            <a:pPr marL="857250" lvl="1" indent="-342900">
              <a:buFont typeface="Symbol" panose="05050102010706020507" pitchFamily="18" charset="2"/>
              <a:buChar char="-"/>
            </a:pPr>
            <a:r>
              <a:rPr lang="de-DE" dirty="0" smtClean="0"/>
              <a:t>OPMET-Data </a:t>
            </a:r>
            <a:r>
              <a:rPr lang="de-DE" dirty="0" err="1" smtClean="0"/>
              <a:t>Types</a:t>
            </a:r>
            <a:r>
              <a:rPr lang="de-DE" dirty="0" smtClean="0"/>
              <a:t> (METAR, TAF, SIGMET, AIRMET,..)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238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Training </a:t>
            </a:r>
            <a:r>
              <a:rPr lang="de-DE" altLang="de-DE" dirty="0" err="1"/>
              <a:t>of</a:t>
            </a:r>
            <a:r>
              <a:rPr lang="de-DE" altLang="de-DE" dirty="0"/>
              <a:t> ROC personal </a:t>
            </a:r>
            <a:r>
              <a:rPr lang="de-DE" altLang="de-DE" dirty="0" smtClean="0"/>
              <a:t>(5)</a:t>
            </a:r>
            <a:br>
              <a:rPr lang="de-DE" altLang="de-DE" dirty="0" smtClean="0"/>
            </a:br>
            <a:endParaRPr lang="de-AT" b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Operating (First Level </a:t>
            </a:r>
            <a:r>
              <a:rPr lang="de-DE" dirty="0" err="1" smtClean="0"/>
              <a:t>Functions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Correction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rejeceted</a:t>
            </a:r>
            <a:r>
              <a:rPr lang="de-DE" dirty="0" smtClean="0"/>
              <a:t> </a:t>
            </a:r>
            <a:r>
              <a:rPr lang="de-DE" dirty="0" err="1" smtClean="0"/>
              <a:t>messages</a:t>
            </a:r>
            <a:endParaRPr lang="de-DE" dirty="0" smtClean="0"/>
          </a:p>
          <a:p>
            <a:pPr lvl="1"/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WMO-GTS</a:t>
            </a:r>
          </a:p>
          <a:p>
            <a:pPr lvl="1"/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</a:t>
            </a:r>
            <a:r>
              <a:rPr lang="de-DE" dirty="0" err="1"/>
              <a:t>w</a:t>
            </a:r>
            <a:r>
              <a:rPr lang="de-DE" dirty="0" err="1" smtClean="0"/>
              <a:t>ithin</a:t>
            </a:r>
            <a:r>
              <a:rPr lang="de-DE" dirty="0" smtClean="0"/>
              <a:t> ICAO-AFS</a:t>
            </a:r>
          </a:p>
          <a:p>
            <a:pPr lvl="1"/>
            <a:r>
              <a:rPr lang="de-DE" dirty="0" smtClean="0"/>
              <a:t>Knowledge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MET-Switch </a:t>
            </a:r>
          </a:p>
          <a:p>
            <a:pPr lvl="1"/>
            <a:r>
              <a:rPr lang="de-DE" dirty="0" smtClean="0"/>
              <a:t>In Case </a:t>
            </a:r>
            <a:r>
              <a:rPr lang="de-DE" dirty="0" err="1" smtClean="0"/>
              <a:t>of</a:t>
            </a:r>
            <a:r>
              <a:rPr lang="de-DE" dirty="0" smtClean="0"/>
              <a:t> MET-Switch 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down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immediately</a:t>
            </a:r>
            <a:r>
              <a:rPr lang="de-DE" dirty="0" smtClean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 smtClean="0"/>
              <a:t>Who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informed</a:t>
            </a:r>
            <a:r>
              <a:rPr lang="de-DE" dirty="0" smtClean="0"/>
              <a:t>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services</a:t>
            </a:r>
            <a:r>
              <a:rPr lang="de-DE" dirty="0" smtClean="0"/>
              <a:t>/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affected</a:t>
            </a:r>
            <a:endParaRPr lang="de-DE" dirty="0" smtClean="0"/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Trained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bulletins</a:t>
            </a:r>
            <a:r>
              <a:rPr lang="de-DE" dirty="0" smtClean="0"/>
              <a:t> </a:t>
            </a:r>
            <a:r>
              <a:rPr lang="de-DE" dirty="0" err="1" smtClean="0"/>
              <a:t>manually</a:t>
            </a:r>
            <a:endParaRPr lang="de-DE" dirty="0" smtClean="0"/>
          </a:p>
          <a:p>
            <a:pPr marL="800100" lvl="1">
              <a:buFont typeface="Symbol" panose="05050102010706020507" pitchFamily="18" charset="2"/>
              <a:buChar char="-"/>
            </a:pPr>
            <a:r>
              <a:rPr lang="de-DE" dirty="0" err="1" smtClean="0"/>
              <a:t>Interpreting</a:t>
            </a:r>
            <a:r>
              <a:rPr lang="de-DE" dirty="0" smtClean="0"/>
              <a:t>/</a:t>
            </a:r>
            <a:r>
              <a:rPr lang="de-DE" dirty="0" err="1" smtClean="0"/>
              <a:t>Altering</a:t>
            </a:r>
            <a:r>
              <a:rPr lang="de-DE" dirty="0" smtClean="0"/>
              <a:t> </a:t>
            </a:r>
            <a:r>
              <a:rPr lang="de-DE" dirty="0" err="1" smtClean="0"/>
              <a:t>routing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endParaRPr lang="de-DE" dirty="0" smtClean="0"/>
          </a:p>
          <a:p>
            <a:pPr lvl="1"/>
            <a:r>
              <a:rPr lang="de-DE" dirty="0" smtClean="0"/>
              <a:t>Knowledge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compilation</a:t>
            </a:r>
            <a:r>
              <a:rPr lang="de-DE" dirty="0" smtClean="0"/>
              <a:t> </a:t>
            </a:r>
            <a:r>
              <a:rPr lang="de-DE" dirty="0" err="1" smtClean="0"/>
              <a:t>times</a:t>
            </a:r>
            <a:endParaRPr lang="de-DE" dirty="0" smtClean="0"/>
          </a:p>
          <a:p>
            <a:pPr lvl="1"/>
            <a:r>
              <a:rPr lang="de-DE" dirty="0" err="1" smtClean="0"/>
              <a:t>Function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RODB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(RQM)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808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Documentation</a:t>
            </a:r>
            <a:r>
              <a:rPr lang="de-DE" altLang="de-DE" dirty="0" smtClean="0"/>
              <a:t> (1)</a:t>
            </a:r>
            <a:r>
              <a:rPr lang="de-DE" altLang="de-DE" dirty="0"/>
              <a:t/>
            </a:r>
            <a:br>
              <a:rPr lang="de-DE" altLang="de-DE" dirty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WMO</a:t>
            </a:r>
          </a:p>
          <a:p>
            <a:pPr lvl="1"/>
            <a:r>
              <a:rPr lang="de-DE" dirty="0" smtClean="0"/>
              <a:t>WMO Doc 386 (Manual on </a:t>
            </a:r>
            <a:r>
              <a:rPr lang="de-DE" dirty="0" err="1" smtClean="0"/>
              <a:t>the</a:t>
            </a:r>
            <a:r>
              <a:rPr lang="de-DE" dirty="0" smtClean="0"/>
              <a:t> GTS)</a:t>
            </a:r>
          </a:p>
          <a:p>
            <a:pPr lvl="1"/>
            <a:r>
              <a:rPr lang="de-DE" dirty="0" smtClean="0"/>
              <a:t>WMO Doc 306 (Manual on Codes)</a:t>
            </a:r>
          </a:p>
          <a:p>
            <a:pPr lvl="1"/>
            <a:r>
              <a:rPr lang="de-DE" dirty="0" smtClean="0"/>
              <a:t>WMO </a:t>
            </a:r>
            <a:r>
              <a:rPr lang="de-DE" dirty="0" err="1" smtClean="0"/>
              <a:t>No</a:t>
            </a:r>
            <a:r>
              <a:rPr lang="de-DE" dirty="0" smtClean="0"/>
              <a:t>. 9 (</a:t>
            </a:r>
            <a:r>
              <a:rPr lang="de-DE" dirty="0" err="1" smtClean="0"/>
              <a:t>Weather</a:t>
            </a:r>
            <a:r>
              <a:rPr lang="de-DE" dirty="0" smtClean="0"/>
              <a:t> </a:t>
            </a:r>
            <a:r>
              <a:rPr lang="de-DE" dirty="0" err="1" smtClean="0"/>
              <a:t>Reorting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WMO </a:t>
            </a:r>
            <a:r>
              <a:rPr lang="de-DE" dirty="0" err="1" smtClean="0"/>
              <a:t>No</a:t>
            </a:r>
            <a:r>
              <a:rPr lang="de-DE" dirty="0" smtClean="0"/>
              <a:t>. 49 (Technical </a:t>
            </a:r>
            <a:r>
              <a:rPr lang="de-DE" dirty="0" err="1" smtClean="0"/>
              <a:t>Regulations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WMO 1060 (Manual on </a:t>
            </a:r>
            <a:r>
              <a:rPr lang="de-DE" dirty="0" err="1" smtClean="0"/>
              <a:t>the</a:t>
            </a:r>
            <a:r>
              <a:rPr lang="de-DE" dirty="0" smtClean="0"/>
              <a:t> WIS)</a:t>
            </a:r>
          </a:p>
          <a:p>
            <a:pPr lvl="1"/>
            <a:r>
              <a:rPr lang="de-DE" dirty="0" smtClean="0"/>
              <a:t>WMO 1061 (Guide </a:t>
            </a:r>
            <a:r>
              <a:rPr lang="de-DE" dirty="0" err="1" smtClean="0"/>
              <a:t>to</a:t>
            </a:r>
            <a:r>
              <a:rPr lang="de-DE" dirty="0" smtClean="0"/>
              <a:t> WIS)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071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Documentation</a:t>
            </a:r>
            <a:r>
              <a:rPr lang="de-DE" altLang="de-DE" dirty="0"/>
              <a:t> (2)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ICAO</a:t>
            </a:r>
          </a:p>
          <a:p>
            <a:pPr lvl="1"/>
            <a:r>
              <a:rPr lang="de-DE" dirty="0"/>
              <a:t>ANNEX 3 ( </a:t>
            </a:r>
            <a:r>
              <a:rPr lang="de-DE" dirty="0" err="1"/>
              <a:t>Meteorological</a:t>
            </a:r>
            <a:r>
              <a:rPr lang="de-DE" dirty="0"/>
              <a:t> Services)</a:t>
            </a:r>
          </a:p>
          <a:p>
            <a:pPr lvl="1"/>
            <a:r>
              <a:rPr lang="de-DE" dirty="0"/>
              <a:t>ANNEX 10, Vol. II ()</a:t>
            </a:r>
            <a:endParaRPr lang="en-GB" dirty="0"/>
          </a:p>
          <a:p>
            <a:pPr lvl="1"/>
            <a:r>
              <a:rPr lang="en-GB" dirty="0"/>
              <a:t>Regional </a:t>
            </a:r>
            <a:r>
              <a:rPr lang="en-GB" dirty="0" smtClean="0"/>
              <a:t>ANP and especially FASID MET-2A</a:t>
            </a:r>
          </a:p>
          <a:p>
            <a:pPr lvl="1"/>
            <a:r>
              <a:rPr lang="en-GB" dirty="0" smtClean="0"/>
              <a:t>Regional SIGMET Guide</a:t>
            </a:r>
            <a:endParaRPr lang="en-GB" dirty="0"/>
          </a:p>
          <a:p>
            <a:pPr lvl="1"/>
            <a:r>
              <a:rPr lang="en-GB" dirty="0"/>
              <a:t>EUR Doc 018 (EUR OPMET Data Management Handbook)</a:t>
            </a:r>
          </a:p>
          <a:p>
            <a:pPr lvl="1"/>
            <a:r>
              <a:rPr lang="de-DE" dirty="0"/>
              <a:t>ICAO Doc 10003 (Manual on </a:t>
            </a:r>
            <a:r>
              <a:rPr lang="de-DE" dirty="0" err="1"/>
              <a:t>the</a:t>
            </a:r>
            <a:r>
              <a:rPr lang="de-DE" dirty="0"/>
              <a:t> Digital Exchange </a:t>
            </a:r>
            <a:r>
              <a:rPr lang="de-DE" dirty="0" err="1"/>
              <a:t>of</a:t>
            </a:r>
            <a:r>
              <a:rPr lang="de-DE" dirty="0"/>
              <a:t> OPMET Data)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C92AA-7D84-4431-A780-5C12154BD4FC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93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956173-487B-4D4F-A07F-B829B7D00C56}"/>
</file>

<file path=customXml/itemProps2.xml><?xml version="1.0" encoding="utf-8"?>
<ds:datastoreItem xmlns:ds="http://schemas.openxmlformats.org/officeDocument/2006/customXml" ds:itemID="{3DDF2B1A-D1EA-4AFB-B4AD-C84116CF8C0D}"/>
</file>

<file path=customXml/itemProps3.xml><?xml version="1.0" encoding="utf-8"?>
<ds:datastoreItem xmlns:ds="http://schemas.openxmlformats.org/officeDocument/2006/customXml" ds:itemID="{7C928FA8-C683-483C-A130-3C09346B90F2}"/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0</TotalTime>
  <Words>602</Words>
  <Application>Microsoft Office PowerPoint</Application>
  <PresentationFormat>Bildschirmpräsentation (4:3)</PresentationFormat>
  <Paragraphs>111</Paragraphs>
  <Slides>11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Leere Präsentation</vt:lpstr>
      <vt:lpstr>Training, Documentation and Manpower needed at ROC</vt:lpstr>
      <vt:lpstr>Overview</vt:lpstr>
      <vt:lpstr>Training of ROC personal (1)  </vt:lpstr>
      <vt:lpstr>Training of ROC personal (2) </vt:lpstr>
      <vt:lpstr>Training of ROC personal (3)</vt:lpstr>
      <vt:lpstr>Training of ROC personal (4) </vt:lpstr>
      <vt:lpstr>Training of ROC personal (5) </vt:lpstr>
      <vt:lpstr>Documentation (1) </vt:lpstr>
      <vt:lpstr>Documentation (2)</vt:lpstr>
      <vt:lpstr>Manpower ROC Vienna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Pichler</dc:creator>
  <cp:lastModifiedBy>Michael Pichler</cp:lastModifiedBy>
  <cp:revision>300</cp:revision>
  <cp:lastPrinted>2014-08-21T10:02:45Z</cp:lastPrinted>
  <dcterms:created xsi:type="dcterms:W3CDTF">2007-02-02T12:55:30Z</dcterms:created>
  <dcterms:modified xsi:type="dcterms:W3CDTF">2014-10-22T17:45:55Z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