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0"/>
  </p:sldMasterIdLst>
  <p:notesMasterIdLst>
    <p:notesMasterId r:id="rId20"/>
  </p:notesMasterIdLst>
  <p:sldIdLst>
    <p:sldId id="256" r:id="rId11"/>
    <p:sldId id="273" r:id="rId12"/>
    <p:sldId id="275" r:id="rId13"/>
    <p:sldId id="276" r:id="rId14"/>
    <p:sldId id="277" r:id="rId15"/>
    <p:sldId id="280" r:id="rId16"/>
    <p:sldId id="278" r:id="rId17"/>
    <p:sldId id="281"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57962" autoAdjust="0"/>
  </p:normalViewPr>
  <p:slideViewPr>
    <p:cSldViewPr snapToGrid="0">
      <p:cViewPr varScale="1">
        <p:scale>
          <a:sx n="69" d="100"/>
          <a:sy n="69" d="100"/>
        </p:scale>
        <p:origin x="24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xml"/><Relationship Id="rId19" Type="http://schemas.openxmlformats.org/officeDocument/2006/relationships/slide" Target="slides/slide9.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2C189-DB61-4410-9CDE-1D34F21AAE44}" type="datetimeFigureOut">
              <a:rPr lang="en-US" smtClean="0"/>
              <a:t>9/1/2021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5BEE8-CF71-4F16-A666-15B342D30678}" type="slidenum">
              <a:rPr lang="en-US" smtClean="0"/>
              <a:t>‹#›</a:t>
            </a:fld>
            <a:endParaRPr lang="en-US"/>
          </a:p>
        </p:txBody>
      </p:sp>
    </p:spTree>
    <p:extLst>
      <p:ext uri="{BB962C8B-B14F-4D97-AF65-F5344CB8AC3E}">
        <p14:creationId xmlns:p14="http://schemas.microsoft.com/office/powerpoint/2010/main" val="301824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55BEE8-CF71-4F16-A666-15B342D30678}" type="slidenum">
              <a:rPr lang="en-US" smtClean="0"/>
              <a:t>1</a:t>
            </a:fld>
            <a:endParaRPr lang="en-US"/>
          </a:p>
        </p:txBody>
      </p:sp>
    </p:spTree>
    <p:extLst>
      <p:ext uri="{BB962C8B-B14F-4D97-AF65-F5344CB8AC3E}">
        <p14:creationId xmlns:p14="http://schemas.microsoft.com/office/powerpoint/2010/main" val="400764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Mutual cooperation in investigations</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/10 was tasked to progress the development of this guidance material for the delegation of accident and incident investigation to include the high-level aspects of delegation.</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AIG-related meetings</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/10 provided its findings in AIGP/2-WP/3 and proposed a page on the ICAO AIG website notifying of AIG workshops/seminars and similar events.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Guidance material from </a:t>
            </a:r>
            <a:r>
              <a:rPr lang="en-US" sz="1200" b="1" i="0" kern="1200" dirty="0" err="1" smtClean="0">
                <a:solidFill>
                  <a:schemeClr val="tx1"/>
                </a:solidFill>
                <a:effectLst/>
                <a:latin typeface="+mn-lt"/>
                <a:ea typeface="+mn-ea"/>
                <a:cs typeface="+mn-cs"/>
              </a:rPr>
              <a:t>ATSB</a:t>
            </a:r>
            <a:r>
              <a:rPr lang="en-US" sz="1200" b="1" i="0" kern="1200" dirty="0" smtClean="0">
                <a:solidFill>
                  <a:schemeClr val="tx1"/>
                </a:solidFill>
                <a:effectLst/>
                <a:latin typeface="+mn-lt"/>
                <a:ea typeface="+mn-ea"/>
                <a:cs typeface="+mn-cs"/>
              </a:rPr>
              <a:t> on accident site hazards</a:t>
            </a:r>
          </a:p>
          <a:p>
            <a:r>
              <a:rPr lang="en-US" sz="1200" b="0" i="0" kern="1200" dirty="0" smtClean="0">
                <a:solidFill>
                  <a:schemeClr val="tx1"/>
                </a:solidFill>
                <a:effectLst/>
                <a:latin typeface="+mn-lt"/>
                <a:ea typeface="+mn-ea"/>
                <a:cs typeface="+mn-cs"/>
              </a:rPr>
              <a:t>1. Hazard</a:t>
            </a:r>
            <a:r>
              <a:rPr lang="en-US" sz="1200" b="0" i="0" kern="1200" baseline="0" dirty="0" smtClean="0">
                <a:solidFill>
                  <a:schemeClr val="tx1"/>
                </a:solidFill>
                <a:effectLst/>
                <a:latin typeface="+mn-lt"/>
                <a:ea typeface="+mn-ea"/>
                <a:cs typeface="+mn-cs"/>
              </a:rPr>
              <a:t> - </a:t>
            </a:r>
            <a:r>
              <a:rPr lang="en-US" sz="1200" b="0" i="0" kern="1200" dirty="0" smtClean="0">
                <a:solidFill>
                  <a:schemeClr val="tx1"/>
                </a:solidFill>
                <a:effectLst/>
                <a:latin typeface="+mn-lt"/>
                <a:ea typeface="+mn-ea"/>
                <a:cs typeface="+mn-cs"/>
              </a:rPr>
              <a:t>Ballistic parachute systems (</a:t>
            </a:r>
            <a:r>
              <a:rPr lang="en-US" sz="1200" b="0" i="0" kern="1200" dirty="0" err="1" smtClean="0">
                <a:solidFill>
                  <a:schemeClr val="tx1"/>
                </a:solidFill>
                <a:effectLst/>
                <a:latin typeface="+mn-lt"/>
                <a:ea typeface="+mn-ea"/>
                <a:cs typeface="+mn-cs"/>
              </a:rPr>
              <a:t>BPRS</a:t>
            </a:r>
            <a:r>
              <a:rPr lang="en-US" sz="1200" b="0" i="0" kern="1200" dirty="0" smtClean="0">
                <a:solidFill>
                  <a:schemeClr val="tx1"/>
                </a:solidFill>
                <a:effectLst/>
                <a:latin typeface="+mn-lt"/>
                <a:ea typeface="+mn-ea"/>
                <a:cs typeface="+mn-cs"/>
              </a:rPr>
              <a:t>) provide safety benefits for operators of aircraft but also could be a hazard after</a:t>
            </a:r>
          </a:p>
          <a:p>
            <a:r>
              <a:rPr lang="en-US" sz="1200" b="0" i="0" kern="1200" dirty="0" smtClean="0">
                <a:solidFill>
                  <a:schemeClr val="tx1"/>
                </a:solidFill>
                <a:effectLst/>
                <a:latin typeface="+mn-lt"/>
                <a:ea typeface="+mn-ea"/>
                <a:cs typeface="+mn-cs"/>
              </a:rPr>
              <a:t>2. Investigation in hostile environments</a:t>
            </a:r>
          </a:p>
          <a:p>
            <a:r>
              <a:rPr lang="en-US" sz="1200" b="0" i="0" kern="1200" dirty="0" smtClean="0">
                <a:solidFill>
                  <a:schemeClr val="tx1"/>
                </a:solidFill>
                <a:effectLst/>
                <a:latin typeface="+mn-lt"/>
                <a:ea typeface="+mn-ea"/>
                <a:cs typeface="+mn-cs"/>
              </a:rPr>
              <a:t>3.</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Guidance on occupational safety management for investigators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IFALPA position on substances testing after accidents</a:t>
            </a:r>
          </a:p>
          <a:p>
            <a:r>
              <a:rPr lang="en-US" sz="1200" b="0" i="0" kern="1200" dirty="0" smtClean="0">
                <a:solidFill>
                  <a:schemeClr val="tx1"/>
                </a:solidFill>
                <a:effectLst/>
                <a:latin typeface="+mn-lt"/>
                <a:ea typeface="+mn-ea"/>
                <a:cs typeface="+mn-cs"/>
              </a:rPr>
              <a:t>The authority to request some types of testing, such as puncturing a person’s skin to withdraw a blood sample, may be specifically limited by legislation and in some cases only the police or judiciary could assist in this process if a suspicion of misconduct exists. In some cases even if the testing is feasible, the facilities to carry out such tests are not available.</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1"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3</a:t>
            </a:fld>
            <a:endParaRPr lang="en-US"/>
          </a:p>
        </p:txBody>
      </p:sp>
    </p:spTree>
    <p:extLst>
      <p:ext uri="{BB962C8B-B14F-4D97-AF65-F5344CB8AC3E}">
        <p14:creationId xmlns:p14="http://schemas.microsoft.com/office/powerpoint/2010/main" val="207696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Difficulties associated with the lack of Final Report</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Evidence-based training for investigators </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Emerging technologies to assist investigations</a:t>
            </a:r>
          </a:p>
          <a:p>
            <a:r>
              <a:rPr lang="en-US" sz="1200" b="0" i="0" kern="1200" dirty="0" smtClean="0">
                <a:solidFill>
                  <a:schemeClr val="tx1"/>
                </a:solidFill>
                <a:effectLst/>
                <a:latin typeface="+mn-lt"/>
                <a:ea typeface="+mn-ea"/>
                <a:cs typeface="+mn-cs"/>
              </a:rPr>
              <a:t>Repository addressing new investigation technology</a:t>
            </a:r>
          </a:p>
          <a:p>
            <a:endParaRPr lang="en-US" sz="1200" b="1"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IFALPA position on substances testing after accidents</a:t>
            </a:r>
          </a:p>
          <a:p>
            <a:r>
              <a:rPr lang="en-US" sz="1200" b="0" i="0" kern="1200" dirty="0" smtClean="0">
                <a:solidFill>
                  <a:schemeClr val="tx1"/>
                </a:solidFill>
                <a:effectLst/>
                <a:latin typeface="+mn-lt"/>
                <a:ea typeface="+mn-ea"/>
                <a:cs typeface="+mn-cs"/>
              </a:rPr>
              <a:t>The authority to request some types of testing, such as puncturing a person’s skin to withdraw a blood sample, may be specifically limited by legislation and in some cases only the police or judiciary could assist in this process if a suspicion of misconduct exists. In some cases even if the testing is feasible, the facilities to carry out such tests are not available.</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Evidential</a:t>
            </a:r>
            <a:r>
              <a:rPr lang="en-US" sz="1200" b="1" i="0" kern="1200" baseline="0" dirty="0" smtClean="0">
                <a:solidFill>
                  <a:schemeClr val="tx1"/>
                </a:solidFill>
                <a:effectLst/>
                <a:latin typeface="+mn-lt"/>
                <a:ea typeface="+mn-ea"/>
                <a:cs typeface="+mn-cs"/>
              </a:rPr>
              <a:t> material</a:t>
            </a:r>
          </a:p>
          <a:p>
            <a:r>
              <a:rPr lang="en-US" sz="1200" b="0" i="0" kern="1200" dirty="0" smtClean="0">
                <a:solidFill>
                  <a:schemeClr val="tx1"/>
                </a:solidFill>
                <a:effectLst/>
                <a:latin typeface="+mn-lt"/>
                <a:ea typeface="+mn-ea"/>
                <a:cs typeface="+mn-cs"/>
              </a:rPr>
              <a:t>Difficulties related to the availability of evidential material and relationship with judicial authorities encountered during some major safety investigations.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Safety recommendations</a:t>
            </a:r>
          </a:p>
          <a:p>
            <a:r>
              <a:rPr lang="en-US" sz="1200" b="0" i="0" kern="1200" dirty="0" smtClean="0">
                <a:solidFill>
                  <a:schemeClr val="tx1"/>
                </a:solidFill>
                <a:effectLst/>
                <a:latin typeface="+mn-lt"/>
                <a:ea typeface="+mn-ea"/>
                <a:cs typeface="+mn-cs"/>
              </a:rPr>
              <a:t>The AIGP/2 Meeting agreed to propose an amendment to Annex 13 to upgrade Recommendations 6.11 and 6.12 </a:t>
            </a:r>
          </a:p>
          <a:p>
            <a:endParaRPr lang="en-US" sz="1200" b="1"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Timely investigations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The AIGP/2 Meeting agreed to propose an amendment to Annex 13 for recommendations to enable States to institute accident or serious incident investigations when the State of Occurrence or the State of Registry does not institute an investigation or agree to delegate an investigation. Please refer to Appendix C to this agenda item.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smtClean="0"/>
          </a:p>
          <a:p>
            <a:pPr marL="0" indent="0">
              <a:spcBef>
                <a:spcPts val="600"/>
              </a:spcBef>
              <a:buFont typeface="Arial" panose="020B0604020202020204" pitchFamily="34" charset="0"/>
              <a:buNone/>
              <a:tabLst>
                <a:tab pos="460375" algn="l"/>
              </a:tabLst>
            </a:pPr>
            <a:endParaRPr lang="en-US" sz="1100" dirty="0" smtClean="0"/>
          </a:p>
          <a:p>
            <a:pPr marL="0" indent="0">
              <a:spcBef>
                <a:spcPts val="600"/>
              </a:spcBef>
              <a:buFont typeface="Arial" panose="020B0604020202020204" pitchFamily="34" charset="0"/>
              <a:buNone/>
              <a:tabLst>
                <a:tab pos="460375" algn="l"/>
              </a:tabLst>
            </a:pP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smtClean="0"/>
          </a:p>
          <a:p>
            <a:endParaRPr lang="en-US" sz="1200" b="0" i="0" kern="1200" dirty="0" smtClean="0">
              <a:solidFill>
                <a:schemeClr val="tx1"/>
              </a:solidFill>
              <a:effectLst/>
              <a:latin typeface="+mn-lt"/>
              <a:ea typeface="+mn-ea"/>
              <a:cs typeface="+mn-cs"/>
            </a:endParaRPr>
          </a:p>
          <a:p>
            <a:endParaRPr lang="en-US" sz="1200" b="1" i="0" kern="1200" dirty="0" smtClean="0">
              <a:solidFill>
                <a:schemeClr val="tx1"/>
              </a:solidFill>
              <a:effectLst/>
              <a:latin typeface="+mn-lt"/>
              <a:ea typeface="+mn-ea"/>
              <a:cs typeface="+mn-cs"/>
            </a:endParaRPr>
          </a:p>
          <a:p>
            <a:endParaRPr lang="en-US" sz="1200" b="1"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4</a:t>
            </a:fld>
            <a:endParaRPr lang="en-US"/>
          </a:p>
        </p:txBody>
      </p:sp>
    </p:spTree>
    <p:extLst>
      <p:ext uri="{BB962C8B-B14F-4D97-AF65-F5344CB8AC3E}">
        <p14:creationId xmlns:p14="http://schemas.microsoft.com/office/powerpoint/2010/main" val="627245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Protection of accident and incident records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Proceed with the development of guidance to develop protocols/agreements between accident investigation authorities and judicial authorities and have it ready by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Q4</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2017.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prstClr val="black"/>
                </a:solidFill>
                <a:effectLst/>
                <a:uLnTx/>
                <a:uFillTx/>
                <a:latin typeface="+mn-lt"/>
                <a:ea typeface="+mn-ea"/>
                <a:cs typeface="+mn-cs"/>
              </a:rPr>
              <a:t>Investigations involving RPAS</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460375" algn="l"/>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That, </a:t>
            </a:r>
            <a:r>
              <a:rPr kumimoji="0" lang="en-US" sz="1100" b="0" i="0" u="none" strike="noStrike" kern="1200" cap="none" spc="0" normalizeH="0" baseline="0" noProof="0" dirty="0" err="1" smtClean="0">
                <a:ln>
                  <a:noFill/>
                </a:ln>
                <a:solidFill>
                  <a:prstClr val="black"/>
                </a:solidFill>
                <a:effectLst/>
                <a:uLnTx/>
                <a:uFillTx/>
                <a:latin typeface="+mn-lt"/>
                <a:ea typeface="+mn-ea"/>
                <a:cs typeface="+mn-cs"/>
              </a:rPr>
              <a:t>WG</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/8 continue to develop the draft provisions for Annex 13 and additional guidance material be included in Doc 9756 for the investigation of accidents and incidents involving RPAS by </a:t>
            </a:r>
            <a:r>
              <a:rPr kumimoji="0" lang="en-US" sz="1100" b="0" i="0" u="none" strike="noStrike" kern="1200" cap="none" spc="0" normalizeH="0" baseline="0" noProof="0" dirty="0" err="1" smtClean="0">
                <a:ln>
                  <a:noFill/>
                </a:ln>
                <a:solidFill>
                  <a:prstClr val="black"/>
                </a:solidFill>
                <a:effectLst/>
                <a:uLnTx/>
                <a:uFillTx/>
                <a:latin typeface="+mn-lt"/>
                <a:ea typeface="+mn-ea"/>
                <a:cs typeface="+mn-cs"/>
              </a:rPr>
              <a:t>Q4</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 2017.</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460375" algn="l"/>
              </a:tabLst>
              <a:defRPr/>
            </a:pPr>
            <a:endParaRPr kumimoji="0" lang="en-US"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460375" algn="l"/>
              </a:tabLst>
              <a:defRPr/>
            </a:pPr>
            <a:r>
              <a:rPr kumimoji="0" lang="en-US" sz="1100" b="1" i="0" u="none" strike="noStrike" kern="1200" cap="none" spc="0" normalizeH="0" baseline="0" noProof="0" dirty="0" smtClean="0">
                <a:ln>
                  <a:noFill/>
                </a:ln>
                <a:solidFill>
                  <a:prstClr val="black"/>
                </a:solidFill>
                <a:effectLst/>
                <a:uLnTx/>
                <a:uFillTx/>
                <a:latin typeface="+mn-lt"/>
                <a:ea typeface="+mn-ea"/>
                <a:cs typeface="+mn-cs"/>
              </a:rPr>
              <a:t>Investigation of serious incidents</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460375" algn="l"/>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Mr. Stuart Godley presented AIGP/2-WP/16 by </a:t>
            </a:r>
            <a:r>
              <a:rPr kumimoji="0" lang="en-US" sz="1100" b="0" i="0" u="none" strike="noStrike" kern="1200" cap="none" spc="0" normalizeH="0" baseline="0" noProof="0" dirty="0" err="1" smtClean="0">
                <a:ln>
                  <a:noFill/>
                </a:ln>
                <a:solidFill>
                  <a:prstClr val="black"/>
                </a:solidFill>
                <a:effectLst/>
                <a:uLnTx/>
                <a:uFillTx/>
                <a:latin typeface="+mn-lt"/>
                <a:ea typeface="+mn-ea"/>
                <a:cs typeface="+mn-cs"/>
              </a:rPr>
              <a:t>WG</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/9 (Incident Investigation). The working paper explored when the Standard for the investigation of serious incidents involving aircraft above 2 250 kg </a:t>
            </a:r>
            <a:r>
              <a:rPr kumimoji="0" lang="en-US" sz="1100" b="0" i="0" u="none" strike="noStrike" kern="1200" cap="none" spc="0" normalizeH="0" baseline="0" noProof="0" dirty="0" err="1" smtClean="0">
                <a:ln>
                  <a:noFill/>
                </a:ln>
                <a:solidFill>
                  <a:prstClr val="black"/>
                </a:solidFill>
                <a:effectLst/>
                <a:uLnTx/>
                <a:uFillTx/>
                <a:latin typeface="+mn-lt"/>
                <a:ea typeface="+mn-ea"/>
                <a:cs typeface="+mn-cs"/>
              </a:rPr>
              <a:t>MCTOM</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 was introduced in Annex 13. It found that it was introduced in 2010 and the definition of serious incidents had remained the same since then. Several problematic issues exist with current Annex 13 approach to serious incidents. In general, States have problems with some examples of serious incidents listed in Attachment C of the working paper and how they need to apply it. On the other hand, circumstances in States dedicate what approach the State will take on how many and which serious incidents are investigated. The working paper considered current practices of States to investigate serious incidents and it was made clear that all serious incidents are not automatically investigated without consideration of the potential consequences and the chance to improve safety by identifying missing or ineffective barriers (also known as </a:t>
            </a:r>
            <a:r>
              <a:rPr kumimoji="0" lang="en-US" sz="1100" b="0" i="0" u="none" strike="noStrike" kern="1200" cap="none" spc="0" normalizeH="0" baseline="0" noProof="0" dirty="0" err="1" smtClean="0">
                <a:ln>
                  <a:noFill/>
                </a:ln>
                <a:solidFill>
                  <a:prstClr val="black"/>
                </a:solidFill>
                <a:effectLst/>
                <a:uLnTx/>
                <a:uFillTx/>
                <a:latin typeface="+mn-lt"/>
                <a:ea typeface="+mn-ea"/>
                <a:cs typeface="+mn-cs"/>
              </a:rPr>
              <a:t>defences</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 or risk controls).</a:t>
            </a:r>
          </a:p>
          <a:p>
            <a:endParaRPr lang="en-US" sz="1200" b="1"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Communication strategy versus social media</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3.6.1 The Secretary presented AIGP/3-WP/15 by the Secretariat. In the AIGP/2 Meeting, two different subjects were discussed related to communication of investigation information and social media, for which the current guidance material and mechanisms should be reviewed for improvements. The first subject concerns the timely communication of accident and incident information to other States concerned and ICAO, including technologies for social media applications such as an APP for investigators or web-based forms. The 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That the AIG website to include a library of examples of media protocols. </a:t>
            </a:r>
            <a:r>
              <a:rPr lang="en-US" sz="1200" b="0" i="0" kern="1200" dirty="0" err="1" smtClean="0">
                <a:solidFill>
                  <a:schemeClr val="tx1"/>
                </a:solidFill>
                <a:effectLst/>
                <a:latin typeface="+mn-lt"/>
                <a:ea typeface="+mn-ea"/>
                <a:cs typeface="+mn-cs"/>
              </a:rPr>
              <a:t>econd</a:t>
            </a:r>
            <a:r>
              <a:rPr lang="en-US" sz="1200" b="0" i="0" kern="1200" dirty="0" smtClean="0">
                <a:solidFill>
                  <a:schemeClr val="tx1"/>
                </a:solidFill>
                <a:effectLst/>
                <a:latin typeface="+mn-lt"/>
                <a:ea typeface="+mn-ea"/>
                <a:cs typeface="+mn-cs"/>
              </a:rPr>
              <a:t> subject concerned assistance to States to develop their own communication strategies, particularly in relation to social media platforms.</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Times New Roman" panose="02020603050405020304" pitchFamily="18" charset="0"/>
              </a:rPr>
              <a:t>Definition of accredited representative</a:t>
            </a:r>
          </a:p>
          <a:p>
            <a:r>
              <a:rPr lang="en-US" sz="1200" b="0" i="0" kern="1200" dirty="0" smtClean="0">
                <a:solidFill>
                  <a:schemeClr val="tx1"/>
                </a:solidFill>
                <a:effectLst/>
                <a:latin typeface="+mn-lt"/>
                <a:ea typeface="+mn-ea"/>
                <a:cs typeface="+mn-cs"/>
              </a:rPr>
              <a:t>That Annex 13 definition of accredited representative be amended after provisions for the establishment of an AIA became applicable in November 2016. Please refer to the</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Times New Roman" panose="02020603050405020304" pitchFamily="18" charset="0"/>
              </a:rPr>
              <a:t>Title of annex 13, section 5.27 – participation</a:t>
            </a:r>
          </a:p>
          <a:p>
            <a:r>
              <a:rPr lang="en-US" sz="1200" b="0" i="0" kern="1200" dirty="0" smtClean="0">
                <a:solidFill>
                  <a:schemeClr val="tx1"/>
                </a:solidFill>
                <a:effectLst/>
                <a:latin typeface="+mn-lt"/>
                <a:ea typeface="+mn-ea"/>
                <a:cs typeface="+mn-cs"/>
              </a:rPr>
              <a:t>That Annex 13 be amended by deleting from the heading of 5.27 the reference to participation in an investigation, as contained in Appendix F to this agenda item.</a:t>
            </a: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5</a:t>
            </a:fld>
            <a:endParaRPr lang="en-US"/>
          </a:p>
        </p:txBody>
      </p:sp>
    </p:spTree>
    <p:extLst>
      <p:ext uri="{BB962C8B-B14F-4D97-AF65-F5344CB8AC3E}">
        <p14:creationId xmlns:p14="http://schemas.microsoft.com/office/powerpoint/2010/main" val="310965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Accident site environmental care</a:t>
            </a:r>
          </a:p>
          <a:p>
            <a:r>
              <a:rPr lang="en-US" sz="1200" b="0" i="0" kern="1200" dirty="0" smtClean="0">
                <a:solidFill>
                  <a:schemeClr val="tx1"/>
                </a:solidFill>
                <a:effectLst/>
                <a:latin typeface="+mn-lt"/>
                <a:ea typeface="+mn-ea"/>
                <a:cs typeface="+mn-cs"/>
              </a:rPr>
              <a:t>3.9.2.2 Annex 13 does not address environmental care at an accident site. However, guidance was provided in the Manual on Accident and Incident Investigation Policies and Procedures (Doc 9962) and for airports in the Airport Planning Manual, Part 2 — Land Use and Environmental Control (Doc 9184), Chapter 2, Environmental Impacts Associated with Aviation Activities. Also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 (Occupational Hazard) provided proposals during the AIGP/2 Meeting, which were agreed, and discussions regarding occupational hazard protection for investigators and development of guidelines for investigations in hostile environments. The Council recommended AIGP/3 to consider this subject.</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new working group,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-12 (Site environment care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 was formed to review guidance material related to accident site environmental care and if deemed necessary, propose text for inclusion in Doc 9962 and/or Doc 9756.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-12 to report back to AIGP/4.</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Accident investigation responsibilities – AIA versus state aviation authority</a:t>
            </a:r>
          </a:p>
          <a:p>
            <a:r>
              <a:rPr lang="en-US" sz="1200" b="0" i="0" kern="1200" dirty="0" smtClean="0">
                <a:solidFill>
                  <a:schemeClr val="tx1"/>
                </a:solidFill>
                <a:effectLst/>
                <a:latin typeface="+mn-lt"/>
                <a:ea typeface="+mn-ea"/>
                <a:cs typeface="+mn-cs"/>
              </a:rPr>
              <a:t>3.9.3.1 The Secretary presented AIGP/3-WP/7 by the Secretariat. The 39th Assembly (</a:t>
            </a:r>
            <a:r>
              <a:rPr lang="en-US" sz="1200" b="0" i="0" kern="1200" dirty="0" err="1" smtClean="0">
                <a:solidFill>
                  <a:schemeClr val="tx1"/>
                </a:solidFill>
                <a:effectLst/>
                <a:latin typeface="+mn-lt"/>
                <a:ea typeface="+mn-ea"/>
                <a:cs typeface="+mn-cs"/>
              </a:rPr>
              <a:t>A39</a:t>
            </a:r>
            <a:r>
              <a:rPr lang="en-US" sz="1200" b="0" i="0" kern="1200" dirty="0" smtClean="0">
                <a:solidFill>
                  <a:schemeClr val="tx1"/>
                </a:solidFill>
                <a:effectLst/>
                <a:latin typeface="+mn-lt"/>
                <a:ea typeface="+mn-ea"/>
                <a:cs typeface="+mn-cs"/>
              </a:rPr>
              <a:t>) noted that within the framework of the State Safety </a:t>
            </a:r>
            <a:r>
              <a:rPr lang="en-US" sz="1200" b="0" i="0" kern="1200" dirty="0" err="1" smtClean="0">
                <a:solidFill>
                  <a:schemeClr val="tx1"/>
                </a:solidFill>
                <a:effectLst/>
                <a:latin typeface="+mn-lt"/>
                <a:ea typeface="+mn-ea"/>
                <a:cs typeface="+mn-cs"/>
              </a:rPr>
              <a:t>Programme</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SSP</a:t>
            </a:r>
            <a:r>
              <a:rPr lang="en-US" sz="1200" b="0" i="0" kern="1200" dirty="0" smtClean="0">
                <a:solidFill>
                  <a:schemeClr val="tx1"/>
                </a:solidFill>
                <a:effectLst/>
                <a:latin typeface="+mn-lt"/>
                <a:ea typeface="+mn-ea"/>
                <a:cs typeface="+mn-cs"/>
              </a:rPr>
              <a:t>) “accident and incident investigation” is one element of the “State safety risk management” component and that, in this respect, the scope of application, purpose, and authority for investigation should be better articulated by ICAO for more effective implementation. The Technical Commission agreed to recommend referral of this task, along with the need for </a:t>
            </a:r>
            <a:r>
              <a:rPr lang="en-US" sz="1200" b="0" i="0" kern="1200" dirty="0" err="1" smtClean="0">
                <a:solidFill>
                  <a:schemeClr val="tx1"/>
                </a:solidFill>
                <a:effectLst/>
                <a:latin typeface="+mn-lt"/>
                <a:ea typeface="+mn-ea"/>
                <a:cs typeface="+mn-cs"/>
              </a:rPr>
              <a:t>SARPs</a:t>
            </a:r>
            <a:r>
              <a:rPr lang="en-US" sz="1200" b="0" i="0" kern="1200" dirty="0" smtClean="0">
                <a:solidFill>
                  <a:schemeClr val="tx1"/>
                </a:solidFill>
                <a:effectLst/>
                <a:latin typeface="+mn-lt"/>
                <a:ea typeface="+mn-ea"/>
                <a:cs typeface="+mn-cs"/>
              </a:rPr>
              <a:t> and guidance material on the distinct investigation responsibilities between the accident investigation authority (AIA) and the State civil aviation authority (</a:t>
            </a:r>
            <a:r>
              <a:rPr lang="en-US" sz="1200" b="0" i="0" kern="1200" dirty="0" err="1" smtClean="0">
                <a:solidFill>
                  <a:schemeClr val="tx1"/>
                </a:solidFill>
                <a:effectLst/>
                <a:latin typeface="+mn-lt"/>
                <a:ea typeface="+mn-ea"/>
                <a:cs typeface="+mn-cs"/>
              </a:rPr>
              <a:t>CAA</a:t>
            </a:r>
            <a:r>
              <a:rPr lang="en-US" sz="1200" b="0" i="0" kern="1200" dirty="0" smtClean="0">
                <a:solidFill>
                  <a:schemeClr val="tx1"/>
                </a:solidFill>
                <a:effectLst/>
                <a:latin typeface="+mn-lt"/>
                <a:ea typeface="+mn-ea"/>
                <a:cs typeface="+mn-cs"/>
              </a:rPr>
              <a:t>), to the Council for further consideration.</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new working group,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-13 (AIA/</a:t>
            </a:r>
            <a:r>
              <a:rPr lang="en-US" sz="1200" b="0" i="0" kern="1200" dirty="0" err="1" smtClean="0">
                <a:solidFill>
                  <a:schemeClr val="tx1"/>
                </a:solidFill>
                <a:effectLst/>
                <a:latin typeface="+mn-lt"/>
                <a:ea typeface="+mn-ea"/>
                <a:cs typeface="+mn-cs"/>
              </a:rPr>
              <a:t>CAA</a:t>
            </a:r>
            <a:r>
              <a:rPr lang="en-US" sz="1200" b="0" i="0" kern="1200" dirty="0" smtClean="0">
                <a:solidFill>
                  <a:schemeClr val="tx1"/>
                </a:solidFill>
                <a:effectLst/>
                <a:latin typeface="+mn-lt"/>
                <a:ea typeface="+mn-ea"/>
                <a:cs typeface="+mn-cs"/>
              </a:rPr>
              <a:t> investigation responsibilities), was formed to review guidance material related to how the interrelation between the </a:t>
            </a:r>
            <a:r>
              <a:rPr lang="en-US" sz="1200" b="0" i="0" kern="1200" dirty="0" err="1" smtClean="0">
                <a:solidFill>
                  <a:schemeClr val="tx1"/>
                </a:solidFill>
                <a:effectLst/>
                <a:latin typeface="+mn-lt"/>
                <a:ea typeface="+mn-ea"/>
                <a:cs typeface="+mn-cs"/>
              </a:rPr>
              <a:t>AIAs</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CAAs</a:t>
            </a:r>
            <a:r>
              <a:rPr lang="en-US" sz="1200" b="0" i="0" kern="1200" dirty="0" smtClean="0">
                <a:solidFill>
                  <a:schemeClr val="tx1"/>
                </a:solidFill>
                <a:effectLst/>
                <a:latin typeface="+mn-lt"/>
                <a:ea typeface="+mn-ea"/>
                <a:cs typeface="+mn-cs"/>
              </a:rPr>
              <a:t> of States are arranged with relation to the investigation of incidents. If deemed necessary,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-13 to propose text for inclusion in guidance material and report back to AIGP/4.</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Identification of </a:t>
            </a:r>
            <a:r>
              <a:rPr lang="en-US" sz="1200" b="1" dirty="0" err="1" smtClean="0"/>
              <a:t>SRGC</a:t>
            </a:r>
            <a:r>
              <a:rPr lang="en-US" sz="1200" b="1" dirty="0" smtClean="0"/>
              <a:t> and database improvements</a:t>
            </a:r>
          </a:p>
          <a:p>
            <a:r>
              <a:rPr lang="en-US" sz="1200" b="0" i="0" kern="1200" dirty="0" smtClean="0">
                <a:solidFill>
                  <a:schemeClr val="tx1"/>
                </a:solidFill>
                <a:effectLst/>
                <a:latin typeface="+mn-lt"/>
                <a:ea typeface="+mn-ea"/>
                <a:cs typeface="+mn-cs"/>
              </a:rPr>
              <a:t>Action 3/19 — Inclusion of safety recommendation of global concern in Annex 13 and guidance material</a:t>
            </a:r>
          </a:p>
          <a:p>
            <a:r>
              <a:rPr lang="en-US" sz="1200" b="0" i="0" kern="1200" dirty="0" smtClean="0">
                <a:solidFill>
                  <a:schemeClr val="tx1"/>
                </a:solidFill>
                <a:effectLst/>
                <a:latin typeface="+mn-lt"/>
                <a:ea typeface="+mn-ea"/>
                <a:cs typeface="+mn-cs"/>
              </a:rPr>
              <a:t>A new working group,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-14 (Safety recommendation of global concern), was formed to review Annex 13 and existing guidance material for the inclusion of </a:t>
            </a:r>
            <a:r>
              <a:rPr lang="en-US" sz="1200" b="0" i="0" kern="1200" dirty="0" err="1" smtClean="0">
                <a:solidFill>
                  <a:schemeClr val="tx1"/>
                </a:solidFill>
                <a:effectLst/>
                <a:latin typeface="+mn-lt"/>
                <a:ea typeface="+mn-ea"/>
                <a:cs typeface="+mn-cs"/>
              </a:rPr>
              <a:t>SRGC</a:t>
            </a:r>
            <a:r>
              <a:rPr lang="en-US" sz="1200" b="0" i="0" kern="1200" dirty="0" smtClean="0">
                <a:solidFill>
                  <a:schemeClr val="tx1"/>
                </a:solidFill>
                <a:effectLst/>
                <a:latin typeface="+mn-lt"/>
                <a:ea typeface="+mn-ea"/>
                <a:cs typeface="+mn-cs"/>
              </a:rPr>
              <a:t> and if deemed necessary, to propose text for inclusion in Annex 13 and guidance material.</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-14 would report back to AIGP/4.</a:t>
            </a:r>
          </a:p>
          <a:p>
            <a:r>
              <a:rPr lang="en-US" sz="1200" b="0" i="0" kern="1200" dirty="0" smtClean="0">
                <a:solidFill>
                  <a:schemeClr val="tx1"/>
                </a:solidFill>
                <a:effectLst/>
                <a:latin typeface="+mn-lt"/>
                <a:ea typeface="+mn-ea"/>
                <a:cs typeface="+mn-cs"/>
              </a:rPr>
              <a:t>Action 3/20 — Review and update Doc 9756, Part IV, for guidance material regarding the different stages of safety recommendations</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-14 tasked to also review the existing guidance material in Doc 9756, Part IV, regarding the different stages of processing of safety recommendations.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Recorded radar data</a:t>
            </a:r>
          </a:p>
          <a:p>
            <a:r>
              <a:rPr lang="en-US" sz="1200" b="0" i="0" kern="1200" dirty="0" err="1" smtClean="0">
                <a:solidFill>
                  <a:schemeClr val="tx1"/>
                </a:solidFill>
                <a:effectLst/>
                <a:latin typeface="+mn-lt"/>
                <a:ea typeface="+mn-ea"/>
                <a:cs typeface="+mn-cs"/>
              </a:rPr>
              <a:t>Mr</a:t>
            </a:r>
            <a:r>
              <a:rPr lang="en-US" sz="1200" b="0" i="0" kern="1200" dirty="0" smtClean="0">
                <a:solidFill>
                  <a:schemeClr val="tx1"/>
                </a:solidFill>
                <a:effectLst/>
                <a:latin typeface="+mn-lt"/>
                <a:ea typeface="+mn-ea"/>
                <a:cs typeface="+mn-cs"/>
              </a:rPr>
              <a:t> Gijsbert Vogelaar presented AIGP/4-WP/7. During the </a:t>
            </a:r>
            <a:r>
              <a:rPr lang="en-US" sz="1200" b="0" i="0" kern="1200" dirty="0" err="1" smtClean="0">
                <a:solidFill>
                  <a:schemeClr val="tx1"/>
                </a:solidFill>
                <a:effectLst/>
                <a:latin typeface="+mn-lt"/>
                <a:ea typeface="+mn-ea"/>
                <a:cs typeface="+mn-cs"/>
              </a:rPr>
              <a:t>MH17</a:t>
            </a:r>
            <a:r>
              <a:rPr lang="en-US" sz="1200" b="0" i="0" kern="1200" dirty="0" smtClean="0">
                <a:solidFill>
                  <a:schemeClr val="tx1"/>
                </a:solidFill>
                <a:effectLst/>
                <a:latin typeface="+mn-lt"/>
                <a:ea typeface="+mn-ea"/>
                <a:cs typeface="+mn-cs"/>
              </a:rPr>
              <a:t> investigation, one of the States that provided information, not being the State of Occurrence, stated it did not retain the raw radar data because it was recorded data from airspace outside the State’s own territory for which no obligation exist for retention. The unavailability of raw radar data during the investigation gave rise to whether the obligations for States in possession of radar and other ATS information relevant to a specific accident or serious incident investigation were sufficiently clear.</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meeting agreed for the Secretariat to review the guidance material related to ground based recordings based on the discussions of this agenda item.</a:t>
            </a:r>
          </a:p>
          <a:p>
            <a:r>
              <a:rPr lang="en-US" sz="1200" b="0" i="0" kern="1200" dirty="0" smtClean="0">
                <a:solidFill>
                  <a:schemeClr val="tx1"/>
                </a:solidFill>
                <a:effectLst/>
                <a:latin typeface="+mn-lt"/>
                <a:ea typeface="+mn-ea"/>
                <a:cs typeface="+mn-cs"/>
              </a:rPr>
              <a:t>The AIGP/4 meeting agreed to propose an amendment to Annex 13 to include a Standard for ground-based recordings as per Appendix A to this agenda item.</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Guidance on Final Report content</a:t>
            </a:r>
          </a:p>
          <a:p>
            <a:r>
              <a:rPr lang="en-US" sz="1200" b="0" i="0" kern="1200" dirty="0" smtClean="0">
                <a:solidFill>
                  <a:schemeClr val="tx1"/>
                </a:solidFill>
                <a:effectLst/>
                <a:latin typeface="+mn-lt"/>
                <a:ea typeface="+mn-ea"/>
                <a:cs typeface="+mn-cs"/>
              </a:rPr>
              <a:t>Action 4/1 — Review the guidance for the Format of the Final Report in Doc 9756, Part IV, in relation to available data for accident and incident investigation.</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meeting agreed to include the proposed guidance material as </a:t>
            </a:r>
            <a:r>
              <a:rPr lang="en-US" sz="1200" b="0" i="0" kern="1200" dirty="0" err="1" smtClean="0">
                <a:solidFill>
                  <a:schemeClr val="tx1"/>
                </a:solidFill>
                <a:effectLst/>
                <a:latin typeface="+mn-lt"/>
                <a:ea typeface="+mn-ea"/>
                <a:cs typeface="+mn-cs"/>
              </a:rPr>
              <a:t>as</a:t>
            </a:r>
            <a:r>
              <a:rPr lang="en-US" sz="1200" b="0" i="0" kern="1200" dirty="0" smtClean="0">
                <a:solidFill>
                  <a:schemeClr val="tx1"/>
                </a:solidFill>
                <a:effectLst/>
                <a:latin typeface="+mn-lt"/>
                <a:ea typeface="+mn-ea"/>
                <a:cs typeface="+mn-cs"/>
              </a:rPr>
              <a:t> per Appendix A to this agenda item, with the comments made by the panel. The Secretariat to consult with the panel members in case of further updates for inclusion into the July 2019 planned update of Doc 9756.</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Action 4/2 — Review provisions for the Format of the Final Report in Annex 13 and Doc 9756, Part IV, in relation to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and Doc 10054.</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new working group,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-18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was formed to review the provisions in Annex 13 and Doc 9756 in relation to the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and new Doc 10054.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-18 to propose text for inclusion in guidance material and report back to the AIGP/5 Meeting. The delivery date in Job card </a:t>
            </a:r>
            <a:r>
              <a:rPr lang="en-US" sz="1200" b="0" i="0" kern="1200" dirty="0" err="1" smtClean="0">
                <a:solidFill>
                  <a:schemeClr val="tx1"/>
                </a:solidFill>
                <a:effectLst/>
                <a:latin typeface="+mn-lt"/>
                <a:ea typeface="+mn-ea"/>
                <a:cs typeface="+mn-cs"/>
              </a:rPr>
              <a:t>GADSS.001.001</a:t>
            </a:r>
            <a:r>
              <a:rPr lang="en-US" sz="1200" b="0" i="0" kern="1200" dirty="0" smtClean="0">
                <a:solidFill>
                  <a:schemeClr val="tx1"/>
                </a:solidFill>
                <a:effectLst/>
                <a:latin typeface="+mn-lt"/>
                <a:ea typeface="+mn-ea"/>
                <a:cs typeface="+mn-cs"/>
              </a:rPr>
              <a:t> to be delayed to </a:t>
            </a:r>
            <a:r>
              <a:rPr lang="en-US" sz="1200" b="0" i="0" kern="1200" dirty="0" err="1" smtClean="0">
                <a:solidFill>
                  <a:schemeClr val="tx1"/>
                </a:solidFill>
                <a:effectLst/>
                <a:latin typeface="+mn-lt"/>
                <a:ea typeface="+mn-ea"/>
                <a:cs typeface="+mn-cs"/>
              </a:rPr>
              <a:t>Q4</a:t>
            </a:r>
            <a:r>
              <a:rPr lang="en-US" sz="1200" b="0" i="0" kern="1200" dirty="0" smtClean="0">
                <a:solidFill>
                  <a:schemeClr val="tx1"/>
                </a:solidFill>
                <a:effectLst/>
                <a:latin typeface="+mn-lt"/>
                <a:ea typeface="+mn-ea"/>
                <a:cs typeface="+mn-cs"/>
              </a:rPr>
              <a:t> 2019.</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Format and content for preliminary report</a:t>
            </a:r>
          </a:p>
          <a:p>
            <a:pPr>
              <a:spcBef>
                <a:spcPts val="600"/>
              </a:spcBef>
              <a:spcAft>
                <a:spcPts val="600"/>
              </a:spcAft>
            </a:pPr>
            <a:r>
              <a:rPr lang="en-US" sz="1200" b="0" i="0" kern="1200" dirty="0" smtClean="0">
                <a:solidFill>
                  <a:schemeClr val="tx1"/>
                </a:solidFill>
                <a:effectLst/>
                <a:latin typeface="+mn-lt"/>
                <a:ea typeface="+mn-ea"/>
                <a:cs typeface="+mn-cs"/>
              </a:rPr>
              <a:t>4.2.1 Upon request of </a:t>
            </a:r>
            <a:r>
              <a:rPr lang="en-US" sz="1200" b="0" i="0" kern="1200" dirty="0" err="1" smtClean="0">
                <a:solidFill>
                  <a:schemeClr val="tx1"/>
                </a:solidFill>
                <a:effectLst/>
                <a:latin typeface="+mn-lt"/>
                <a:ea typeface="+mn-ea"/>
                <a:cs typeface="+mn-cs"/>
              </a:rPr>
              <a:t>Mr</a:t>
            </a:r>
            <a:r>
              <a:rPr lang="en-US" sz="1200" b="0" i="0" kern="1200" dirty="0" smtClean="0">
                <a:solidFill>
                  <a:schemeClr val="tx1"/>
                </a:solidFill>
                <a:effectLst/>
                <a:latin typeface="+mn-lt"/>
                <a:ea typeface="+mn-ea"/>
                <a:cs typeface="+mn-cs"/>
              </a:rPr>
              <a:t> Gijsbert Vogelaar from working group 16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-16 Preliminary Reports), </a:t>
            </a:r>
            <a:r>
              <a:rPr lang="en-US" sz="1200" b="0" i="0" kern="1200" dirty="0" err="1" smtClean="0">
                <a:solidFill>
                  <a:schemeClr val="tx1"/>
                </a:solidFill>
                <a:effectLst/>
                <a:latin typeface="+mn-lt"/>
                <a:ea typeface="+mn-ea"/>
                <a:cs typeface="+mn-cs"/>
              </a:rPr>
              <a:t>Mr</a:t>
            </a:r>
            <a:r>
              <a:rPr lang="en-US" sz="1200" b="0" i="0" kern="1200" dirty="0" smtClean="0">
                <a:solidFill>
                  <a:schemeClr val="tx1"/>
                </a:solidFill>
                <a:effectLst/>
                <a:latin typeface="+mn-lt"/>
                <a:ea typeface="+mn-ea"/>
                <a:cs typeface="+mn-cs"/>
              </a:rPr>
              <a:t> Kas Beumkes presented working paper AIGP/4-WP/8. The Preliminary Report, like the notification and the Final Report, represents an important milestone in the investigation process. However, unlike the notification and the Final Report, Annex 13 — Aircraft Accident and Incident Investigation provisions is lacking guidance for its format and content. In practice, different kinds of formats and concepts of Preliminary Report for accidents and serious incidents exist; from the non-public ADREP Preliminary Report up to the complete illustrated written Preliminary Report in the public domain. There is also no guidance for the format and content of interim statements. At AIGP/3 the panel agreed that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-16 developed guidance material for the format of the Preliminary Report and interim statement, and report back to AIGP/4.</a:t>
            </a:r>
          </a:p>
          <a:p>
            <a:pPr>
              <a:spcBef>
                <a:spcPts val="600"/>
              </a:spcBef>
              <a:spcAft>
                <a:spcPts val="600"/>
              </a:spcAft>
            </a:pPr>
            <a:r>
              <a:rPr lang="en-US" sz="1200" b="0" i="0" kern="1200" dirty="0" smtClean="0">
                <a:solidFill>
                  <a:schemeClr val="tx1"/>
                </a:solidFill>
                <a:effectLst/>
                <a:latin typeface="+mn-lt"/>
                <a:ea typeface="+mn-ea"/>
                <a:cs typeface="+mn-cs"/>
              </a:rPr>
              <a:t>Action 4/3 — Guidance material for the written Preliminary</a:t>
            </a:r>
          </a:p>
          <a:p>
            <a:pPr>
              <a:spcBef>
                <a:spcPts val="600"/>
              </a:spcBef>
              <a:spcAft>
                <a:spcPts val="600"/>
              </a:spcAft>
            </a:pPr>
            <a:r>
              <a:rPr lang="en-US" sz="1200" b="0" i="0" kern="1200" dirty="0" smtClean="0">
                <a:solidFill>
                  <a:schemeClr val="tx1"/>
                </a:solidFill>
                <a:effectLst/>
                <a:latin typeface="+mn-lt"/>
                <a:ea typeface="+mn-ea"/>
                <a:cs typeface="+mn-cs"/>
              </a:rPr>
              <a:t>Report and interim statement</a:t>
            </a:r>
          </a:p>
          <a:p>
            <a:pPr>
              <a:spcBef>
                <a:spcPts val="600"/>
              </a:spcBef>
              <a:spcAft>
                <a:spcPts val="600"/>
              </a:spcAft>
            </a:pPr>
            <a:r>
              <a:rPr lang="en-US" sz="1200" b="0" i="0" kern="1200" dirty="0" smtClean="0">
                <a:solidFill>
                  <a:schemeClr val="tx1"/>
                </a:solidFill>
                <a:effectLst/>
                <a:latin typeface="+mn-lt"/>
                <a:ea typeface="+mn-ea"/>
                <a:cs typeface="+mn-cs"/>
              </a:rPr>
              <a:t>The AIGP/4 meeting agreed to propose an amendment to the format and content of written Preliminary Reports and interim statements in Doc 9756, Part IV – Reporting as per Appendix A to this agenda item.</a:t>
            </a:r>
          </a:p>
          <a:p>
            <a:pPr>
              <a:spcBef>
                <a:spcPts val="600"/>
              </a:spcBef>
              <a:spcAft>
                <a:spcPts val="600"/>
              </a:spcAft>
            </a:pPr>
            <a:r>
              <a:rPr lang="en-US" sz="1200" b="0" i="0" kern="1200" dirty="0" smtClean="0">
                <a:solidFill>
                  <a:schemeClr val="tx1"/>
                </a:solidFill>
                <a:effectLst/>
                <a:latin typeface="+mn-lt"/>
                <a:ea typeface="+mn-ea"/>
                <a:cs typeface="+mn-cs"/>
              </a:rPr>
              <a:t>Action 4/4 — Review the follow-up of the Preliminary</a:t>
            </a:r>
          </a:p>
          <a:p>
            <a:pPr>
              <a:spcBef>
                <a:spcPts val="600"/>
              </a:spcBef>
              <a:spcAft>
                <a:spcPts val="600"/>
              </a:spcAft>
            </a:pPr>
            <a:r>
              <a:rPr lang="en-US" sz="1200" b="0" i="0" kern="1200" dirty="0" smtClean="0">
                <a:solidFill>
                  <a:schemeClr val="tx1"/>
                </a:solidFill>
                <a:effectLst/>
                <a:latin typeface="+mn-lt"/>
                <a:ea typeface="+mn-ea"/>
                <a:cs typeface="+mn-cs"/>
              </a:rPr>
              <a:t>Reporting and ADREP requirements</a:t>
            </a:r>
          </a:p>
          <a:p>
            <a:pPr>
              <a:spcBef>
                <a:spcPts val="600"/>
              </a:spcBef>
              <a:spcAft>
                <a:spcPts val="600"/>
              </a:spcAft>
            </a:pPr>
            <a:r>
              <a:rPr lang="en-US" sz="1200" b="0" i="0" kern="1200" dirty="0" smtClean="0">
                <a:solidFill>
                  <a:schemeClr val="tx1"/>
                </a:solidFill>
                <a:effectLst/>
                <a:latin typeface="+mn-lt"/>
                <a:ea typeface="+mn-ea"/>
                <a:cs typeface="+mn-cs"/>
              </a:rPr>
              <a:t>The AIGP/4 meeting agreed to propose a job card for the review and follow-up of Preliminary Reporting and ADREP requirements.</a:t>
            </a:r>
          </a:p>
          <a:p>
            <a:pPr>
              <a:spcBef>
                <a:spcPts val="600"/>
              </a:spcBef>
              <a:spcAft>
                <a:spcPts val="600"/>
              </a:spcAft>
            </a:pPr>
            <a:r>
              <a:rPr lang="en-CA" sz="1200" kern="1200" dirty="0" smtClean="0">
                <a:solidFill>
                  <a:schemeClr val="tx1"/>
                </a:solidFill>
                <a:effectLst/>
                <a:latin typeface="+mn-lt"/>
                <a:ea typeface="+mn-ea"/>
                <a:cs typeface="+mn-cs"/>
              </a:rPr>
              <a:t>-  Develop guidance material for the format of preliminary reports and interim statements; and</a:t>
            </a:r>
            <a:endParaRPr lang="en-US" sz="1200" kern="1200" dirty="0" smtClean="0">
              <a:solidFill>
                <a:schemeClr val="tx1"/>
              </a:solidFill>
              <a:effectLst/>
              <a:latin typeface="+mn-lt"/>
              <a:ea typeface="+mn-ea"/>
              <a:cs typeface="+mn-cs"/>
            </a:endParaRPr>
          </a:p>
          <a:p>
            <a:pPr>
              <a:spcBef>
                <a:spcPts val="600"/>
              </a:spcBef>
              <a:spcAft>
                <a:spcPts val="600"/>
              </a:spcAft>
            </a:pPr>
            <a:r>
              <a:rPr lang="en-CA" sz="1200" kern="1200" dirty="0" smtClean="0">
                <a:solidFill>
                  <a:schemeClr val="tx1"/>
                </a:solidFill>
                <a:effectLst/>
                <a:latin typeface="+mn-lt"/>
                <a:ea typeface="+mn-ea"/>
                <a:cs typeface="+mn-cs"/>
              </a:rPr>
              <a:t>-  Research the status of the current ADREP reporting and propose amendments for improvement of the ADREP requirements if necessary.</a:t>
            </a:r>
            <a:endParaRPr lang="en-US" sz="1200" kern="1200" dirty="0" smtClean="0">
              <a:solidFill>
                <a:schemeClr val="tx1"/>
              </a:solidFill>
              <a:effectLst/>
              <a:latin typeface="+mn-lt"/>
              <a:ea typeface="+mn-ea"/>
              <a:cs typeface="+mn-cs"/>
            </a:endParaRPr>
          </a:p>
          <a:p>
            <a:pPr>
              <a:spcBef>
                <a:spcPts val="600"/>
              </a:spcBef>
              <a:spcAft>
                <a:spcPts val="600"/>
              </a:spcAft>
            </a:pPr>
            <a:r>
              <a:rPr lang="en-CA" sz="1200" kern="1200" dirty="0" smtClean="0">
                <a:solidFill>
                  <a:schemeClr val="tx1"/>
                </a:solidFill>
                <a:effectLst/>
                <a:latin typeface="+mn-lt"/>
                <a:ea typeface="+mn-ea"/>
                <a:cs typeface="+mn-cs"/>
              </a:rPr>
              <a:t>- develop additional guidance and/or requirements to publish a preliminary report after 30 days with focus on defining “major or complex” accident in coordination with </a:t>
            </a:r>
            <a:r>
              <a:rPr lang="en-CA" sz="1200" kern="1200" dirty="0" err="1" smtClean="0">
                <a:solidFill>
                  <a:schemeClr val="tx1"/>
                </a:solidFill>
                <a:effectLst/>
                <a:latin typeface="+mn-lt"/>
                <a:ea typeface="+mn-ea"/>
                <a:cs typeface="+mn-cs"/>
              </a:rPr>
              <a:t>WG</a:t>
            </a:r>
            <a:r>
              <a:rPr lang="en-CA" sz="1200" kern="1200" dirty="0" smtClean="0">
                <a:solidFill>
                  <a:schemeClr val="tx1"/>
                </a:solidFill>
                <a:effectLst/>
                <a:latin typeface="+mn-lt"/>
                <a:ea typeface="+mn-ea"/>
                <a:cs typeface="+mn-cs"/>
              </a:rPr>
              <a:t>/19.</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6</a:t>
            </a:fld>
            <a:endParaRPr lang="en-US"/>
          </a:p>
        </p:txBody>
      </p:sp>
    </p:spTree>
    <p:extLst>
      <p:ext uri="{BB962C8B-B14F-4D97-AF65-F5344CB8AC3E}">
        <p14:creationId xmlns:p14="http://schemas.microsoft.com/office/powerpoint/2010/main" val="333000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Consultation period of draft Final Reports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Consultation Period for draft Final Report, to review a reduction of the consultation period for a Draft Final Report from sixty to thirty days.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State of manufacturer of flight recorders</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-18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is to review the related provisions in Annexes 6, 8, and 13 in relation to the timely read-out of flight recorders for aircraft accident and incident investigation.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-18 to report back to the AIGP/5 Meeting and, if necessary, propose amendments to these related Annexes.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Flight recording data in the cloud environment</a:t>
            </a:r>
          </a:p>
          <a:p>
            <a:r>
              <a:rPr lang="en-US" sz="1200" b="0" i="0" kern="1200" dirty="0" smtClean="0">
                <a:solidFill>
                  <a:schemeClr val="tx1"/>
                </a:solidFill>
                <a:effectLst/>
                <a:latin typeface="+mn-lt"/>
                <a:ea typeface="+mn-ea"/>
                <a:cs typeface="+mn-cs"/>
              </a:rPr>
              <a:t>The Global Aeronautical Distress and Safety System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to review the provisions in Annex 13 in relation to the </a:t>
            </a:r>
            <a:r>
              <a:rPr lang="en-US" sz="1200" b="0" i="0" kern="1200" dirty="0" err="1" smtClean="0">
                <a:solidFill>
                  <a:schemeClr val="tx1"/>
                </a:solidFill>
                <a:effectLst/>
                <a:latin typeface="+mn-lt"/>
                <a:ea typeface="+mn-ea"/>
                <a:cs typeface="+mn-cs"/>
              </a:rPr>
              <a:t>GADSS</a:t>
            </a:r>
            <a:r>
              <a:rPr lang="en-US" sz="1200" b="0" i="0" kern="1200" dirty="0" smtClean="0">
                <a:solidFill>
                  <a:schemeClr val="tx1"/>
                </a:solidFill>
                <a:effectLst/>
                <a:latin typeface="+mn-lt"/>
                <a:ea typeface="+mn-ea"/>
                <a:cs typeface="+mn-cs"/>
              </a:rPr>
              <a:t> principles and new Doc 10054 to ensure they are adequate for flight recording in a ‘cloud’ environment and the responsibilities for the recovery of floatable recorders.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-18 to report back to the AIGP/5 Meeting and if deemed necessary to propose text for inclusion in guidance material.</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smtClean="0"/>
              <a:t>Commercial </a:t>
            </a:r>
            <a:r>
              <a:rPr lang="fr-FR" b="1" dirty="0" err="1" smtClean="0"/>
              <a:t>space</a:t>
            </a:r>
            <a:r>
              <a:rPr lang="fr-FR" b="1" dirty="0" smtClean="0"/>
              <a:t> </a:t>
            </a:r>
            <a:r>
              <a:rPr lang="fr-FR" b="1" dirty="0" err="1" smtClean="0"/>
              <a:t>vehicle</a:t>
            </a:r>
            <a:r>
              <a:rPr lang="fr-FR" b="1" dirty="0" smtClean="0"/>
              <a:t> accident investigation</a:t>
            </a:r>
            <a:endParaRPr lang="en-US" sz="1100" b="1" dirty="0" smtClean="0"/>
          </a:p>
          <a:p>
            <a:r>
              <a:rPr lang="en-US" sz="1200" b="0" i="0" kern="1200" dirty="0" smtClean="0">
                <a:solidFill>
                  <a:schemeClr val="tx1"/>
                </a:solidFill>
                <a:effectLst/>
                <a:latin typeface="+mn-lt"/>
                <a:ea typeface="+mn-ea"/>
                <a:cs typeface="+mn-cs"/>
              </a:rPr>
              <a:t>5.3.6 The meeting was informed that a parallel with space vehicle investigation can be made as to how military aviation investigations are conducted in Europe in accordance with the NATO Standardization Agreement (</a:t>
            </a:r>
            <a:r>
              <a:rPr lang="en-US" sz="1200" b="0" i="0" kern="1200" dirty="0" err="1" smtClean="0">
                <a:solidFill>
                  <a:schemeClr val="tx1"/>
                </a:solidFill>
                <a:effectLst/>
                <a:latin typeface="+mn-lt"/>
                <a:ea typeface="+mn-ea"/>
                <a:cs typeface="+mn-cs"/>
              </a:rPr>
              <a:t>STANAG</a:t>
            </a:r>
            <a:r>
              <a:rPr lang="en-US" sz="1200" b="0" i="0" kern="1200" dirty="0" smtClean="0">
                <a:solidFill>
                  <a:schemeClr val="tx1"/>
                </a:solidFill>
                <a:effectLst/>
                <a:latin typeface="+mn-lt"/>
                <a:ea typeface="+mn-ea"/>
                <a:cs typeface="+mn-cs"/>
              </a:rPr>
              <a:t>). </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Cybersecurity</a:t>
            </a:r>
          </a:p>
          <a:p>
            <a:r>
              <a:rPr lang="en-US" sz="1200" b="0" i="0" kern="1200" dirty="0" smtClean="0">
                <a:solidFill>
                  <a:schemeClr val="tx1"/>
                </a:solidFill>
                <a:effectLst/>
                <a:latin typeface="+mn-lt"/>
                <a:ea typeface="+mn-ea"/>
                <a:cs typeface="+mn-cs"/>
              </a:rPr>
              <a:t>Professor Chris Johnson from the Glasgow University during the ICAO </a:t>
            </a:r>
            <a:r>
              <a:rPr lang="en-US" sz="1200" b="0" i="0" kern="1200" dirty="0" err="1" smtClean="0">
                <a:solidFill>
                  <a:schemeClr val="tx1"/>
                </a:solidFill>
                <a:effectLst/>
                <a:latin typeface="+mn-lt"/>
                <a:ea typeface="+mn-ea"/>
                <a:cs typeface="+mn-cs"/>
              </a:rPr>
              <a:t>GANIS</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SANIS</a:t>
            </a:r>
            <a:r>
              <a:rPr lang="en-US" sz="1200" b="0" i="0" kern="1200" dirty="0" smtClean="0">
                <a:solidFill>
                  <a:schemeClr val="tx1"/>
                </a:solidFill>
                <a:effectLst/>
                <a:latin typeface="+mn-lt"/>
                <a:ea typeface="+mn-ea"/>
                <a:cs typeface="+mn-cs"/>
              </a:rPr>
              <a:t> conference in 2017, claimed to have found five ways of hacking into aircraft operational systems within 48 hours using open sources from the internet.  </a:t>
            </a:r>
          </a:p>
          <a:p>
            <a:r>
              <a:rPr lang="en-US" sz="1200" b="0" i="0" kern="1200" dirty="0" smtClean="0">
                <a:solidFill>
                  <a:schemeClr val="tx1"/>
                </a:solidFill>
                <a:effectLst/>
                <a:latin typeface="+mn-lt"/>
                <a:ea typeface="+mn-ea"/>
                <a:cs typeface="+mn-cs"/>
              </a:rPr>
              <a:t>The AIGP members to report back in AIGP/6 regarding inventories of expertise available either in their State or region to assist when evidence of a cyber attack is observed during an investigation, including how aircraft systems are explained in accident or incident Final Reports.</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Follow-up of ADREP requirements</a:t>
            </a:r>
          </a:p>
          <a:p>
            <a:r>
              <a:rPr lang="en-US" sz="1200" b="0" i="0" kern="1200" dirty="0" smtClean="0">
                <a:solidFill>
                  <a:schemeClr val="tx1"/>
                </a:solidFill>
                <a:effectLst/>
                <a:latin typeface="+mn-lt"/>
                <a:ea typeface="+mn-ea"/>
                <a:cs typeface="+mn-cs"/>
              </a:rPr>
              <a:t>The AIGP/5 meeting agreed that </a:t>
            </a:r>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-16 would proceed with the development of proposals, in coordination with the </a:t>
            </a:r>
            <a:r>
              <a:rPr lang="en-US" sz="1200" b="0" i="0" kern="1200" dirty="0" err="1" smtClean="0">
                <a:solidFill>
                  <a:schemeClr val="tx1"/>
                </a:solidFill>
                <a:effectLst/>
                <a:latin typeface="+mn-lt"/>
                <a:ea typeface="+mn-ea"/>
                <a:cs typeface="+mn-cs"/>
              </a:rPr>
              <a:t>SMP</a:t>
            </a:r>
            <a:r>
              <a:rPr lang="en-US" sz="1200" b="0" i="0" kern="1200" dirty="0" smtClean="0">
                <a:solidFill>
                  <a:schemeClr val="tx1"/>
                </a:solidFill>
                <a:effectLst/>
                <a:latin typeface="+mn-lt"/>
                <a:ea typeface="+mn-ea"/>
                <a:cs typeface="+mn-cs"/>
              </a:rPr>
              <a:t>, for amendments to Annex 19 and guidance material addressing ADREP reporting and the use of the ICAO ADREP database. An additional action is proposed for Job card </a:t>
            </a:r>
            <a:r>
              <a:rPr lang="en-US" sz="1200" b="0" i="0" kern="1200" dirty="0" err="1" smtClean="0">
                <a:solidFill>
                  <a:schemeClr val="tx1"/>
                </a:solidFill>
                <a:effectLst/>
                <a:latin typeface="+mn-lt"/>
                <a:ea typeface="+mn-ea"/>
                <a:cs typeface="+mn-cs"/>
              </a:rPr>
              <a:t>AIGP.018.01</a:t>
            </a:r>
            <a:r>
              <a:rPr lang="en-US" sz="1200" b="0" i="0" kern="1200" dirty="0" smtClean="0">
                <a:solidFill>
                  <a:schemeClr val="tx1"/>
                </a:solidFill>
                <a:effectLst/>
                <a:latin typeface="+mn-lt"/>
                <a:ea typeface="+mn-ea"/>
                <a:cs typeface="+mn-cs"/>
              </a:rPr>
              <a:t> to address this tasking.</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dirty="0" smtClean="0"/>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7</a:t>
            </a:fld>
            <a:endParaRPr lang="en-US"/>
          </a:p>
        </p:txBody>
      </p:sp>
    </p:spTree>
    <p:extLst>
      <p:ext uri="{BB962C8B-B14F-4D97-AF65-F5344CB8AC3E}">
        <p14:creationId xmlns:p14="http://schemas.microsoft.com/office/powerpoint/2010/main" val="352118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Timely release of factual information</a:t>
            </a:r>
          </a:p>
          <a:p>
            <a:r>
              <a:rPr lang="en-US" sz="1200" b="0" i="0" kern="1200" dirty="0" smtClean="0">
                <a:solidFill>
                  <a:schemeClr val="tx1"/>
                </a:solidFill>
                <a:effectLst/>
                <a:latin typeface="+mn-lt"/>
                <a:ea typeface="+mn-ea"/>
                <a:cs typeface="+mn-cs"/>
              </a:rPr>
              <a:t>The AIGP/5 meeting agreed to establish a new working group to review the provisions in Annex 13 and AIG guidance material regarding the timely release of investigation information and propose amendments if necessary. A new job card was proposed for consideration by the ANC.</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Research reasons why some Final Reports are not released</a:t>
            </a:r>
          </a:p>
          <a:p>
            <a:r>
              <a:rPr lang="en-US" sz="1200" b="0" i="0" kern="1200" dirty="0" err="1" smtClean="0">
                <a:solidFill>
                  <a:schemeClr val="tx1"/>
                </a:solidFill>
                <a:effectLst/>
                <a:latin typeface="+mn-lt"/>
                <a:ea typeface="+mn-ea"/>
                <a:cs typeface="+mn-cs"/>
              </a:rPr>
              <a:t>WG</a:t>
            </a:r>
            <a:r>
              <a:rPr lang="en-US" sz="1200" b="0" i="0" kern="1200" dirty="0" smtClean="0">
                <a:solidFill>
                  <a:schemeClr val="tx1"/>
                </a:solidFill>
                <a:effectLst/>
                <a:latin typeface="+mn-lt"/>
                <a:ea typeface="+mn-ea"/>
                <a:cs typeface="+mn-cs"/>
              </a:rPr>
              <a:t>-12 to consider the methods to conduct research into the reasons for a large number of Final Reports not being publicly available and then conduct the research. If necessary, propose amendments to AIG documents and/or AIG PQs A new job card was proposed for consideration by the ANC.</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Accident investigation authorities contact information</a:t>
            </a:r>
          </a:p>
          <a:p>
            <a:r>
              <a:rPr lang="en-US" sz="1200" b="0" i="0" kern="1200" dirty="0" smtClean="0">
                <a:solidFill>
                  <a:schemeClr val="tx1"/>
                </a:solidFill>
                <a:effectLst/>
                <a:latin typeface="+mn-lt"/>
                <a:ea typeface="+mn-ea"/>
                <a:cs typeface="+mn-cs"/>
              </a:rPr>
              <a:t>The AIGP members were requested to encourage their counterparts in States in their region to update their AIA contact information with ICAO.</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Reviewing and disseminating AIG-related guidance material</a:t>
            </a:r>
          </a:p>
          <a:p>
            <a:r>
              <a:rPr lang="en-US" sz="1200" b="0" i="0" kern="1200" dirty="0" smtClean="0">
                <a:solidFill>
                  <a:schemeClr val="tx1"/>
                </a:solidFill>
                <a:effectLst/>
                <a:latin typeface="+mn-lt"/>
                <a:ea typeface="+mn-ea"/>
                <a:cs typeface="+mn-cs"/>
              </a:rPr>
              <a:t>A Liaison group was formed to assist with making AIGP members and participants aware of new or revised guidance material being published in order for them to alert States in their regions.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Underwater accident investigations</a:t>
            </a:r>
          </a:p>
          <a:p>
            <a:r>
              <a:rPr lang="en-US" sz="1200" b="0" i="0" kern="1200" dirty="0" smtClean="0">
                <a:solidFill>
                  <a:schemeClr val="tx1"/>
                </a:solidFill>
                <a:effectLst/>
                <a:latin typeface="+mn-lt"/>
                <a:ea typeface="+mn-ea"/>
                <a:cs typeface="+mn-cs"/>
              </a:rPr>
              <a:t>A new working group was formed to research previous accidents with aircraft into water and what information may be gathered from those investigations, related to diving operations during the underwater accident investigation, and propose guidance material if necessary. The working group to report back in the 2020 AIGP/6 Meeting.</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Crew information </a:t>
            </a:r>
            <a:endParaRPr lang="en-US" b="1" dirty="0" smtClean="0"/>
          </a:p>
          <a:p>
            <a:r>
              <a:rPr lang="en-US" sz="1200" b="0" i="0" kern="1200" dirty="0" smtClean="0">
                <a:solidFill>
                  <a:schemeClr val="tx1"/>
                </a:solidFill>
                <a:effectLst/>
                <a:latin typeface="+mn-lt"/>
                <a:ea typeface="+mn-ea"/>
                <a:cs typeface="+mn-cs"/>
              </a:rPr>
              <a:t>To study the protection of crew information from the records available to </a:t>
            </a:r>
            <a:r>
              <a:rPr lang="en-US" sz="1200" b="0" i="0" kern="1200" dirty="0" err="1" smtClean="0">
                <a:solidFill>
                  <a:schemeClr val="tx1"/>
                </a:solidFill>
                <a:effectLst/>
                <a:latin typeface="+mn-lt"/>
                <a:ea typeface="+mn-ea"/>
                <a:cs typeface="+mn-cs"/>
              </a:rPr>
              <a:t>AIAs</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CAAs</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8</a:t>
            </a:fld>
            <a:endParaRPr lang="en-US"/>
          </a:p>
        </p:txBody>
      </p:sp>
    </p:spTree>
    <p:extLst>
      <p:ext uri="{BB962C8B-B14F-4D97-AF65-F5344CB8AC3E}">
        <p14:creationId xmlns:p14="http://schemas.microsoft.com/office/powerpoint/2010/main" val="2379323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RAIO</a:t>
            </a:r>
          </a:p>
          <a:p>
            <a:r>
              <a:rPr lang="en-US" sz="1200" b="0" i="0" kern="1200" dirty="0" smtClean="0">
                <a:solidFill>
                  <a:schemeClr val="tx1"/>
                </a:solidFill>
                <a:effectLst/>
                <a:latin typeface="+mn-lt"/>
                <a:ea typeface="+mn-ea"/>
                <a:cs typeface="+mn-cs"/>
              </a:rPr>
              <a:t>Assist with expanding Doc 9946 related to </a:t>
            </a:r>
            <a:r>
              <a:rPr lang="en-US" sz="1200" b="0" i="0" kern="1200" dirty="0" err="1" smtClean="0">
                <a:solidFill>
                  <a:schemeClr val="tx1"/>
                </a:solidFill>
                <a:effectLst/>
                <a:latin typeface="+mn-lt"/>
                <a:ea typeface="+mn-ea"/>
                <a:cs typeface="+mn-cs"/>
              </a:rPr>
              <a:t>RAIOs</a:t>
            </a:r>
            <a:r>
              <a:rPr lang="en-US" sz="1200" b="0" i="0" kern="1200" dirty="0" smtClean="0">
                <a:solidFill>
                  <a:schemeClr val="tx1"/>
                </a:solidFill>
                <a:effectLst/>
                <a:latin typeface="+mn-lt"/>
                <a:ea typeface="+mn-ea"/>
                <a:cs typeface="+mn-cs"/>
              </a:rPr>
              <a:t> and other investigation cooperation mechanisms</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Aircraft downing</a:t>
            </a:r>
          </a:p>
          <a:p>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Research the concerns about investigations when aircraft accident was caused by unlawful acts (5.11).</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To study accidents related to aircraft </a:t>
            </a:r>
            <a:r>
              <a:rPr lang="en-US" sz="1200" b="0" i="0" kern="1200" dirty="0" err="1" smtClean="0">
                <a:solidFill>
                  <a:schemeClr val="tx1"/>
                </a:solidFill>
                <a:effectLst/>
                <a:latin typeface="+mn-lt"/>
                <a:ea typeface="+mn-ea"/>
                <a:cs typeface="+mn-cs"/>
              </a:rPr>
              <a:t>downings</a:t>
            </a:r>
            <a:r>
              <a:rPr lang="en-US" sz="1200" b="0" i="0" kern="1200" dirty="0" smtClean="0">
                <a:solidFill>
                  <a:schemeClr val="tx1"/>
                </a:solidFill>
                <a:effectLst/>
                <a:latin typeface="+mn-lt"/>
                <a:ea typeface="+mn-ea"/>
                <a:cs typeface="+mn-cs"/>
              </a:rPr>
              <a:t> when the independence of the AIA and credibility of the investigation could be challenged</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55BEE8-CF71-4F16-A666-15B342D30678}" type="slidenum">
              <a:rPr lang="en-US" smtClean="0"/>
              <a:t>9</a:t>
            </a:fld>
            <a:endParaRPr lang="en-US"/>
          </a:p>
        </p:txBody>
      </p:sp>
    </p:spTree>
    <p:extLst>
      <p:ext uri="{BB962C8B-B14F-4D97-AF65-F5344CB8AC3E}">
        <p14:creationId xmlns:p14="http://schemas.microsoft.com/office/powerpoint/2010/main" val="2197863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F97F82-7CD0-4412-87B2-73A4274DED0C}" type="datetime1">
              <a:rPr lang="en-US" smtClean="0"/>
              <a:t>9/1/2021</a:t>
            </a:fld>
            <a:endParaRPr lang="en-US"/>
          </a:p>
        </p:txBody>
      </p:sp>
      <p:sp>
        <p:nvSpPr>
          <p:cNvPr id="5" name="Footer Placeholder 4"/>
          <p:cNvSpPr>
            <a:spLocks noGrp="1"/>
          </p:cNvSpPr>
          <p:nvPr>
            <p:ph type="ftr" sz="quarter" idx="11"/>
          </p:nvPr>
        </p:nvSpPr>
        <p:spPr/>
        <p:txBody>
          <a:bodyPr/>
          <a:lstStyle/>
          <a:p>
            <a:r>
              <a:rPr lang="en-US" smtClean="0"/>
              <a:t>Regional Air Accident and Incident Investigation Group - 1st Meeting</a:t>
            </a:r>
            <a:endParaRPr lang="en-US"/>
          </a:p>
        </p:txBody>
      </p:sp>
      <p:sp>
        <p:nvSpPr>
          <p:cNvPr id="6" name="Slide Number Placeholder 5"/>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207041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D8EF1-A20B-4751-8D20-1576995C2784}" type="datetime1">
              <a:rPr lang="en-US" smtClean="0"/>
              <a:t>9/1/2021</a:t>
            </a:fld>
            <a:endParaRPr lang="en-US"/>
          </a:p>
        </p:txBody>
      </p:sp>
      <p:sp>
        <p:nvSpPr>
          <p:cNvPr id="5" name="Footer Placeholder 4"/>
          <p:cNvSpPr>
            <a:spLocks noGrp="1"/>
          </p:cNvSpPr>
          <p:nvPr>
            <p:ph type="ftr" sz="quarter" idx="11"/>
          </p:nvPr>
        </p:nvSpPr>
        <p:spPr/>
        <p:txBody>
          <a:bodyPr/>
          <a:lstStyle/>
          <a:p>
            <a:r>
              <a:rPr lang="en-US" smtClean="0"/>
              <a:t>Regional Air Accident and Incident Investigation Group - 1st Meeting</a:t>
            </a:r>
            <a:endParaRPr lang="en-US"/>
          </a:p>
        </p:txBody>
      </p:sp>
      <p:sp>
        <p:nvSpPr>
          <p:cNvPr id="6" name="Slide Number Placeholder 5"/>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215046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33002-0323-447E-A439-A83005434EEA}" type="datetime1">
              <a:rPr lang="en-US" smtClean="0"/>
              <a:t>9/1/2021</a:t>
            </a:fld>
            <a:endParaRPr lang="en-US"/>
          </a:p>
        </p:txBody>
      </p:sp>
      <p:sp>
        <p:nvSpPr>
          <p:cNvPr id="5" name="Footer Placeholder 4"/>
          <p:cNvSpPr>
            <a:spLocks noGrp="1"/>
          </p:cNvSpPr>
          <p:nvPr>
            <p:ph type="ftr" sz="quarter" idx="11"/>
          </p:nvPr>
        </p:nvSpPr>
        <p:spPr/>
        <p:txBody>
          <a:bodyPr/>
          <a:lstStyle/>
          <a:p>
            <a:r>
              <a:rPr lang="en-US" smtClean="0"/>
              <a:t>Regional Air Accident and Incident Investigation Group - 1st Meeting</a:t>
            </a:r>
            <a:endParaRPr lang="en-US"/>
          </a:p>
        </p:txBody>
      </p:sp>
      <p:sp>
        <p:nvSpPr>
          <p:cNvPr id="6" name="Slide Number Placeholder 5"/>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378958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9C3F4-D7CD-43DD-953E-E24D5BFFBAE0}" type="datetime1">
              <a:rPr lang="en-US" smtClean="0"/>
              <a:t>9/1/2021</a:t>
            </a:fld>
            <a:endParaRPr lang="en-US"/>
          </a:p>
        </p:txBody>
      </p:sp>
      <p:sp>
        <p:nvSpPr>
          <p:cNvPr id="5" name="Footer Placeholder 4"/>
          <p:cNvSpPr>
            <a:spLocks noGrp="1"/>
          </p:cNvSpPr>
          <p:nvPr>
            <p:ph type="ftr" sz="quarter" idx="11"/>
          </p:nvPr>
        </p:nvSpPr>
        <p:spPr/>
        <p:txBody>
          <a:bodyPr/>
          <a:lstStyle/>
          <a:p>
            <a:r>
              <a:rPr lang="en-US" smtClean="0"/>
              <a:t>Regional Air Accident and Incident Investigation Group - 1st Meeting</a:t>
            </a:r>
            <a:endParaRPr lang="en-US"/>
          </a:p>
        </p:txBody>
      </p:sp>
      <p:sp>
        <p:nvSpPr>
          <p:cNvPr id="6" name="Slide Number Placeholder 5"/>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102491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736206-2670-4B4E-A9D4-E91A81BE7715}" type="datetime1">
              <a:rPr lang="en-US" smtClean="0"/>
              <a:t>9/1/2021</a:t>
            </a:fld>
            <a:endParaRPr lang="en-US"/>
          </a:p>
        </p:txBody>
      </p:sp>
      <p:sp>
        <p:nvSpPr>
          <p:cNvPr id="5" name="Footer Placeholder 4"/>
          <p:cNvSpPr>
            <a:spLocks noGrp="1"/>
          </p:cNvSpPr>
          <p:nvPr>
            <p:ph type="ftr" sz="quarter" idx="11"/>
          </p:nvPr>
        </p:nvSpPr>
        <p:spPr/>
        <p:txBody>
          <a:bodyPr/>
          <a:lstStyle/>
          <a:p>
            <a:r>
              <a:rPr lang="en-US" smtClean="0"/>
              <a:t>Regional Air Accident and Incident Investigation Group - 1st Meeting</a:t>
            </a:r>
            <a:endParaRPr lang="en-US"/>
          </a:p>
        </p:txBody>
      </p:sp>
      <p:sp>
        <p:nvSpPr>
          <p:cNvPr id="6" name="Slide Number Placeholder 5"/>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347204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B945FE-9DAF-46B0-8BFF-9839C277F7D4}" type="datetime1">
              <a:rPr lang="en-US" smtClean="0"/>
              <a:t>9/1/2021</a:t>
            </a:fld>
            <a:endParaRPr lang="en-US"/>
          </a:p>
        </p:txBody>
      </p:sp>
      <p:sp>
        <p:nvSpPr>
          <p:cNvPr id="6" name="Footer Placeholder 5"/>
          <p:cNvSpPr>
            <a:spLocks noGrp="1"/>
          </p:cNvSpPr>
          <p:nvPr>
            <p:ph type="ftr" sz="quarter" idx="11"/>
          </p:nvPr>
        </p:nvSpPr>
        <p:spPr/>
        <p:txBody>
          <a:bodyPr/>
          <a:lstStyle/>
          <a:p>
            <a:r>
              <a:rPr lang="en-US" smtClean="0"/>
              <a:t>Regional Air Accident and Incident Investigation Group - 1st Meeting</a:t>
            </a:r>
            <a:endParaRPr lang="en-US"/>
          </a:p>
        </p:txBody>
      </p:sp>
      <p:sp>
        <p:nvSpPr>
          <p:cNvPr id="7" name="Slide Number Placeholder 6"/>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236600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431564-A03C-4B3A-8601-4BA1F122B0E2}" type="datetime1">
              <a:rPr lang="en-US" smtClean="0"/>
              <a:t>9/1/2021</a:t>
            </a:fld>
            <a:endParaRPr lang="en-US"/>
          </a:p>
        </p:txBody>
      </p:sp>
      <p:sp>
        <p:nvSpPr>
          <p:cNvPr id="8" name="Footer Placeholder 7"/>
          <p:cNvSpPr>
            <a:spLocks noGrp="1"/>
          </p:cNvSpPr>
          <p:nvPr>
            <p:ph type="ftr" sz="quarter" idx="11"/>
          </p:nvPr>
        </p:nvSpPr>
        <p:spPr/>
        <p:txBody>
          <a:bodyPr/>
          <a:lstStyle/>
          <a:p>
            <a:r>
              <a:rPr lang="en-US" smtClean="0"/>
              <a:t>Regional Air Accident and Incident Investigation Group - 1st Meeting</a:t>
            </a:r>
            <a:endParaRPr lang="en-US"/>
          </a:p>
        </p:txBody>
      </p:sp>
      <p:sp>
        <p:nvSpPr>
          <p:cNvPr id="9" name="Slide Number Placeholder 8"/>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355639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4D6C1D-F5EF-4772-99EE-0D6A0AB5F1AA}" type="datetime1">
              <a:rPr lang="en-US" smtClean="0"/>
              <a:t>9/1/2021</a:t>
            </a:fld>
            <a:endParaRPr lang="en-US"/>
          </a:p>
        </p:txBody>
      </p:sp>
      <p:sp>
        <p:nvSpPr>
          <p:cNvPr id="4" name="Footer Placeholder 3"/>
          <p:cNvSpPr>
            <a:spLocks noGrp="1"/>
          </p:cNvSpPr>
          <p:nvPr>
            <p:ph type="ftr" sz="quarter" idx="11"/>
          </p:nvPr>
        </p:nvSpPr>
        <p:spPr/>
        <p:txBody>
          <a:bodyPr/>
          <a:lstStyle/>
          <a:p>
            <a:r>
              <a:rPr lang="en-US" smtClean="0"/>
              <a:t>Regional Air Accident and Incident Investigation Group - 1st Meeting</a:t>
            </a:r>
            <a:endParaRPr lang="en-US"/>
          </a:p>
        </p:txBody>
      </p:sp>
      <p:sp>
        <p:nvSpPr>
          <p:cNvPr id="5" name="Slide Number Placeholder 4"/>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100206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0CE2E-1A03-4793-AC62-ECBE08F19D87}" type="datetime1">
              <a:rPr lang="en-US" smtClean="0"/>
              <a:t>9/1/2021</a:t>
            </a:fld>
            <a:endParaRPr lang="en-US"/>
          </a:p>
        </p:txBody>
      </p:sp>
      <p:sp>
        <p:nvSpPr>
          <p:cNvPr id="3" name="Footer Placeholder 2"/>
          <p:cNvSpPr>
            <a:spLocks noGrp="1"/>
          </p:cNvSpPr>
          <p:nvPr>
            <p:ph type="ftr" sz="quarter" idx="11"/>
          </p:nvPr>
        </p:nvSpPr>
        <p:spPr/>
        <p:txBody>
          <a:bodyPr/>
          <a:lstStyle/>
          <a:p>
            <a:r>
              <a:rPr lang="en-US" smtClean="0"/>
              <a:t>Regional Air Accident and Incident Investigation Group - 1st Meeting</a:t>
            </a:r>
            <a:endParaRPr lang="en-US"/>
          </a:p>
        </p:txBody>
      </p:sp>
      <p:sp>
        <p:nvSpPr>
          <p:cNvPr id="4" name="Slide Number Placeholder 3"/>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86022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62BB43-34DD-489D-BE98-7461EEA4D188}" type="datetime1">
              <a:rPr lang="en-US" smtClean="0"/>
              <a:t>9/1/2021</a:t>
            </a:fld>
            <a:endParaRPr lang="en-US"/>
          </a:p>
        </p:txBody>
      </p:sp>
      <p:sp>
        <p:nvSpPr>
          <p:cNvPr id="6" name="Footer Placeholder 5"/>
          <p:cNvSpPr>
            <a:spLocks noGrp="1"/>
          </p:cNvSpPr>
          <p:nvPr>
            <p:ph type="ftr" sz="quarter" idx="11"/>
          </p:nvPr>
        </p:nvSpPr>
        <p:spPr/>
        <p:txBody>
          <a:bodyPr/>
          <a:lstStyle/>
          <a:p>
            <a:r>
              <a:rPr lang="en-US" smtClean="0"/>
              <a:t>Regional Air Accident and Incident Investigation Group - 1st Meeting</a:t>
            </a:r>
            <a:endParaRPr lang="en-US"/>
          </a:p>
        </p:txBody>
      </p:sp>
      <p:sp>
        <p:nvSpPr>
          <p:cNvPr id="7" name="Slide Number Placeholder 6"/>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2414512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9DB608-650F-42DE-8083-C0AFB8F129CD}" type="datetime1">
              <a:rPr lang="en-US" smtClean="0"/>
              <a:t>9/1/2021</a:t>
            </a:fld>
            <a:endParaRPr lang="en-US"/>
          </a:p>
        </p:txBody>
      </p:sp>
      <p:sp>
        <p:nvSpPr>
          <p:cNvPr id="6" name="Footer Placeholder 5"/>
          <p:cNvSpPr>
            <a:spLocks noGrp="1"/>
          </p:cNvSpPr>
          <p:nvPr>
            <p:ph type="ftr" sz="quarter" idx="11"/>
          </p:nvPr>
        </p:nvSpPr>
        <p:spPr/>
        <p:txBody>
          <a:bodyPr/>
          <a:lstStyle/>
          <a:p>
            <a:r>
              <a:rPr lang="en-US" smtClean="0"/>
              <a:t>Regional Air Accident and Incident Investigation Group - 1st Meeting</a:t>
            </a:r>
            <a:endParaRPr lang="en-US"/>
          </a:p>
        </p:txBody>
      </p:sp>
      <p:sp>
        <p:nvSpPr>
          <p:cNvPr id="7" name="Slide Number Placeholder 6"/>
          <p:cNvSpPr>
            <a:spLocks noGrp="1"/>
          </p:cNvSpPr>
          <p:nvPr>
            <p:ph type="sldNum" sz="quarter" idx="12"/>
          </p:nvPr>
        </p:nvSpPr>
        <p:spPr/>
        <p:txBody>
          <a:bodyPr/>
          <a:lstStyle/>
          <a:p>
            <a:fld id="{36CB2906-87B6-4F37-B77F-5813DA383980}" type="slidenum">
              <a:rPr lang="en-US" smtClean="0"/>
              <a:t>‹#›</a:t>
            </a:fld>
            <a:endParaRPr lang="en-US"/>
          </a:p>
        </p:txBody>
      </p:sp>
    </p:spTree>
    <p:extLst>
      <p:ext uri="{BB962C8B-B14F-4D97-AF65-F5344CB8AC3E}">
        <p14:creationId xmlns:p14="http://schemas.microsoft.com/office/powerpoint/2010/main" val="51477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B3623-22C3-4E56-AEDE-87D1D9796CE3}" type="datetime1">
              <a:rPr lang="en-US" smtClean="0"/>
              <a:t>9/1/2021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Regional Air Accident and Incident Investigation Group - 1st Meeting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B2906-87B6-4F37-B77F-5813DA383980}" type="slidenum">
              <a:rPr lang="en-US" smtClean="0"/>
              <a:t>‹#›</a:t>
            </a:fld>
            <a:endParaRPr lang="en-US"/>
          </a:p>
        </p:txBody>
      </p:sp>
    </p:spTree>
    <p:extLst>
      <p:ext uri="{BB962C8B-B14F-4D97-AF65-F5344CB8AC3E}">
        <p14:creationId xmlns:p14="http://schemas.microsoft.com/office/powerpoint/2010/main" val="82215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6037" y="279769"/>
            <a:ext cx="5962810" cy="1856660"/>
          </a:xfrm>
          <a:prstGeom prst="rect">
            <a:avLst/>
          </a:prstGeom>
        </p:spPr>
      </p:pic>
      <p:sp>
        <p:nvSpPr>
          <p:cNvPr id="6" name="Rectangle 5"/>
          <p:cNvSpPr/>
          <p:nvPr/>
        </p:nvSpPr>
        <p:spPr>
          <a:xfrm>
            <a:off x="1559103" y="3116490"/>
            <a:ext cx="8776677" cy="1754326"/>
          </a:xfrm>
          <a:prstGeom prst="rect">
            <a:avLst/>
          </a:prstGeom>
        </p:spPr>
        <p:txBody>
          <a:bodyPr wrap="square">
            <a:spAutoFit/>
          </a:bodyPr>
          <a:lstStyle/>
          <a:p>
            <a:pPr algn="ctr"/>
            <a:r>
              <a:rPr lang="en-US" sz="3600" b="1" dirty="0" smtClean="0">
                <a:latin typeface="CIDFont+F5"/>
              </a:rPr>
              <a:t>ICAO Air Accident Investigation Panel</a:t>
            </a:r>
          </a:p>
          <a:p>
            <a:pPr algn="ctr"/>
            <a:endParaRPr lang="en-US" sz="3600" b="1" dirty="0">
              <a:latin typeface="CIDFont+F5"/>
            </a:endParaRPr>
          </a:p>
          <a:p>
            <a:pPr algn="ctr"/>
            <a:r>
              <a:rPr lang="en-US" sz="3600" b="1" dirty="0" smtClean="0">
                <a:latin typeface="CIDFont+F5"/>
              </a:rPr>
              <a:t>(AIGP)</a:t>
            </a:r>
            <a:endParaRPr lang="en-US" sz="3600" b="1" dirty="0"/>
          </a:p>
        </p:txBody>
      </p:sp>
    </p:spTree>
    <p:extLst>
      <p:ext uri="{BB962C8B-B14F-4D97-AF65-F5344CB8AC3E}">
        <p14:creationId xmlns:p14="http://schemas.microsoft.com/office/powerpoint/2010/main" val="3949310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2</a:t>
            </a:fld>
            <a:endParaRPr lang="en-US"/>
          </a:p>
        </p:txBody>
      </p:sp>
      <p:sp>
        <p:nvSpPr>
          <p:cNvPr id="3" name="Rectangle 2"/>
          <p:cNvSpPr/>
          <p:nvPr/>
        </p:nvSpPr>
        <p:spPr>
          <a:xfrm>
            <a:off x="588471" y="1404375"/>
            <a:ext cx="11055659" cy="6555641"/>
          </a:xfrm>
          <a:prstGeom prst="rect">
            <a:avLst/>
          </a:prstGeom>
        </p:spPr>
        <p:txBody>
          <a:bodyPr wrap="square">
            <a:spAutoFit/>
          </a:bodyPr>
          <a:lstStyle/>
          <a:p>
            <a:pPr algn="ctr">
              <a:spcBef>
                <a:spcPts val="1200"/>
              </a:spcBef>
              <a:spcAft>
                <a:spcPts val="1200"/>
              </a:spcAft>
              <a:tabLst>
                <a:tab pos="460375" algn="l"/>
              </a:tabLst>
            </a:pPr>
            <a:endParaRPr lang="en-US" sz="2000" b="1" dirty="0" smtClean="0"/>
          </a:p>
          <a:p>
            <a:pPr marL="461963" indent="-461963">
              <a:spcBef>
                <a:spcPts val="1200"/>
              </a:spcBef>
              <a:spcAft>
                <a:spcPts val="1200"/>
              </a:spcAft>
              <a:buFont typeface="Wingdings" panose="05000000000000000000" pitchFamily="2" charset="2"/>
              <a:buChar char="q"/>
              <a:tabLst>
                <a:tab pos="460375" algn="l"/>
              </a:tabLst>
            </a:pPr>
            <a:r>
              <a:rPr lang="en-US" sz="2000" dirty="0" smtClean="0"/>
              <a:t>Started in 2015</a:t>
            </a:r>
          </a:p>
          <a:p>
            <a:pPr marL="461963" indent="-461963">
              <a:spcBef>
                <a:spcPts val="1200"/>
              </a:spcBef>
              <a:spcAft>
                <a:spcPts val="1200"/>
              </a:spcAft>
              <a:buFont typeface="Wingdings" panose="05000000000000000000" pitchFamily="2" charset="2"/>
              <a:buChar char="q"/>
              <a:tabLst>
                <a:tab pos="460375" algn="l"/>
              </a:tabLst>
            </a:pPr>
            <a:r>
              <a:rPr lang="en-US" sz="2000" dirty="0" smtClean="0"/>
              <a:t>Encompasses States from all ICAO Regions and organizations</a:t>
            </a:r>
          </a:p>
          <a:p>
            <a:pPr marL="461963" indent="-461963">
              <a:spcBef>
                <a:spcPts val="1200"/>
              </a:spcBef>
              <a:spcAft>
                <a:spcPts val="1200"/>
              </a:spcAft>
              <a:buFont typeface="Wingdings" panose="05000000000000000000" pitchFamily="2" charset="2"/>
              <a:buChar char="q"/>
              <a:tabLst>
                <a:tab pos="460375" algn="l"/>
              </a:tabLst>
            </a:pPr>
            <a:r>
              <a:rPr lang="en-US" sz="2000" dirty="0" smtClean="0"/>
              <a:t>Reports to the </a:t>
            </a:r>
            <a:r>
              <a:rPr lang="en-US" sz="2000" dirty="0" err="1" smtClean="0"/>
              <a:t>ANB</a:t>
            </a:r>
            <a:endParaRPr lang="en-US" sz="2000" dirty="0" smtClean="0"/>
          </a:p>
          <a:p>
            <a:pPr marL="461963" indent="-461963">
              <a:spcBef>
                <a:spcPts val="1200"/>
              </a:spcBef>
              <a:spcAft>
                <a:spcPts val="1200"/>
              </a:spcAft>
              <a:buFont typeface="Wingdings" panose="05000000000000000000" pitchFamily="2" charset="2"/>
              <a:buChar char="q"/>
              <a:tabLst>
                <a:tab pos="460375" algn="l"/>
              </a:tabLst>
            </a:pPr>
            <a:r>
              <a:rPr lang="en-US" sz="2000" dirty="0" smtClean="0"/>
              <a:t>Outcomes affect Annex 13 and ICAO Documents</a:t>
            </a:r>
          </a:p>
          <a:p>
            <a:pPr marL="461963" indent="-461963">
              <a:spcBef>
                <a:spcPts val="1200"/>
              </a:spcBef>
              <a:spcAft>
                <a:spcPts val="1200"/>
              </a:spcAft>
              <a:buFont typeface="Wingdings" panose="05000000000000000000" pitchFamily="2" charset="2"/>
              <a:buChar char="q"/>
              <a:tabLst>
                <a:tab pos="460375" algn="l"/>
              </a:tabLst>
            </a:pPr>
            <a:r>
              <a:rPr lang="en-US" sz="2000" dirty="0" smtClean="0"/>
              <a:t>Chairperson and vise chairperson – election cycle every 3 years</a:t>
            </a:r>
          </a:p>
          <a:p>
            <a:pPr marL="461963" indent="-461963">
              <a:spcBef>
                <a:spcPts val="1200"/>
              </a:spcBef>
              <a:spcAft>
                <a:spcPts val="1200"/>
              </a:spcAft>
              <a:buFont typeface="Wingdings" panose="05000000000000000000" pitchFamily="2" charset="2"/>
              <a:buChar char="q"/>
              <a:tabLst>
                <a:tab pos="460375" algn="l"/>
              </a:tabLst>
            </a:pPr>
            <a:r>
              <a:rPr lang="en-US" sz="2000" dirty="0" smtClean="0"/>
              <a:t>Members, Advisers, and Observers </a:t>
            </a:r>
          </a:p>
          <a:p>
            <a:pPr marL="461963" indent="-461963">
              <a:spcBef>
                <a:spcPts val="1200"/>
              </a:spcBef>
              <a:spcAft>
                <a:spcPts val="1200"/>
              </a:spcAft>
              <a:buFont typeface="Wingdings" panose="05000000000000000000" pitchFamily="2" charset="2"/>
              <a:buChar char="q"/>
              <a:tabLst>
                <a:tab pos="460375" algn="l"/>
              </a:tabLst>
            </a:pPr>
            <a:r>
              <a:rPr lang="en-US" sz="2000" dirty="0" smtClean="0"/>
              <a:t>Working Groups are formed for a job card</a:t>
            </a:r>
          </a:p>
          <a:p>
            <a:pPr>
              <a:spcBef>
                <a:spcPts val="1200"/>
              </a:spcBef>
              <a:spcAft>
                <a:spcPts val="1200"/>
              </a:spcAft>
              <a:tabLst>
                <a:tab pos="460375" algn="l"/>
              </a:tabLst>
            </a:pPr>
            <a:endParaRPr lang="en-US" sz="2000" dirty="0" smtClean="0"/>
          </a:p>
          <a:p>
            <a:pPr marL="571500">
              <a:spcBef>
                <a:spcPts val="1200"/>
              </a:spcBef>
              <a:spcAft>
                <a:spcPts val="1200"/>
              </a:spcAft>
              <a:tabLst>
                <a:tab pos="460375" algn="l"/>
              </a:tabLst>
            </a:pPr>
            <a:endParaRPr lang="en-US" sz="2000" dirty="0" smtClean="0"/>
          </a:p>
          <a:p>
            <a:pPr>
              <a:spcBef>
                <a:spcPts val="1200"/>
              </a:spcBef>
              <a:spcAft>
                <a:spcPts val="1200"/>
              </a:spcAft>
              <a:tabLst>
                <a:tab pos="460375" algn="l"/>
              </a:tabLst>
            </a:pPr>
            <a:endParaRPr lang="en-US" sz="2000"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3024056" y="1219004"/>
            <a:ext cx="6184491" cy="707886"/>
          </a:xfrm>
          <a:prstGeom prst="rect">
            <a:avLst/>
          </a:prstGeom>
          <a:noFill/>
        </p:spPr>
        <p:txBody>
          <a:bodyPr wrap="square" rtlCol="0">
            <a:spAutoFit/>
          </a:bodyPr>
          <a:lstStyle/>
          <a:p>
            <a:pPr algn="ctr"/>
            <a:r>
              <a:rPr lang="en-US" sz="4000" b="1" dirty="0" smtClean="0"/>
              <a:t>History</a:t>
            </a:r>
            <a:endParaRPr lang="en-US" sz="4000" b="1" dirty="0"/>
          </a:p>
        </p:txBody>
      </p:sp>
      <p:sp>
        <p:nvSpPr>
          <p:cNvPr id="5" name="Date Placeholder 4"/>
          <p:cNvSpPr>
            <a:spLocks noGrp="1"/>
          </p:cNvSpPr>
          <p:nvPr>
            <p:ph type="dt" sz="half" idx="10"/>
          </p:nvPr>
        </p:nvSpPr>
        <p:spPr/>
        <p:txBody>
          <a:bodyPr/>
          <a:lstStyle/>
          <a:p>
            <a:fld id="{4409F0C1-BFC9-4575-A8F7-0F6507EFCD6D}" type="datetime1">
              <a:rPr lang="en-US" smtClean="0"/>
              <a:t>9/1/2021</a:t>
            </a:fld>
            <a:endParaRPr lang="en-US"/>
          </a:p>
        </p:txBody>
      </p:sp>
      <p:sp>
        <p:nvSpPr>
          <p:cNvPr id="6" name="Footer Placeholder 5"/>
          <p:cNvSpPr>
            <a:spLocks noGrp="1"/>
          </p:cNvSpPr>
          <p:nvPr>
            <p:ph type="ftr" sz="quarter" idx="11"/>
          </p:nvPr>
        </p:nvSpPr>
        <p:spPr>
          <a:xfrm>
            <a:off x="3581400" y="6356350"/>
            <a:ext cx="5756564"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874344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3</a:t>
            </a:fld>
            <a:endParaRPr lang="en-US"/>
          </a:p>
        </p:txBody>
      </p:sp>
      <p:sp>
        <p:nvSpPr>
          <p:cNvPr id="3" name="Rectangle 2"/>
          <p:cNvSpPr/>
          <p:nvPr/>
        </p:nvSpPr>
        <p:spPr>
          <a:xfrm>
            <a:off x="525095" y="2012494"/>
            <a:ext cx="11055659" cy="3631763"/>
          </a:xfrm>
          <a:prstGeom prst="rect">
            <a:avLst/>
          </a:prstGeom>
        </p:spPr>
        <p:txBody>
          <a:bodyPr wrap="square">
            <a:spAutoFit/>
          </a:bodyPr>
          <a:lstStyle/>
          <a:p>
            <a:pPr algn="ctr">
              <a:spcBef>
                <a:spcPts val="600"/>
              </a:spcBef>
              <a:spcAft>
                <a:spcPts val="600"/>
              </a:spcAft>
              <a:tabLst>
                <a:tab pos="460375" algn="l"/>
              </a:tabLst>
            </a:pPr>
            <a:endParaRPr lang="en-US" sz="2000" b="1" dirty="0" smtClean="0"/>
          </a:p>
          <a:p>
            <a:pPr marL="515938" indent="-515938">
              <a:spcBef>
                <a:spcPts val="600"/>
              </a:spcBef>
              <a:spcAft>
                <a:spcPts val="600"/>
              </a:spcAft>
              <a:buFont typeface="Arial" panose="020B0604020202020204" pitchFamily="34" charset="0"/>
              <a:buChar char="•"/>
              <a:tabLst>
                <a:tab pos="460375" algn="l"/>
              </a:tabLst>
            </a:pPr>
            <a:r>
              <a:rPr lang="en-US" sz="2000" dirty="0" smtClean="0"/>
              <a:t>Need for definition and guidance for the determination of aircraft damage classification destroyed</a:t>
            </a:r>
          </a:p>
          <a:p>
            <a:pPr marL="515938" indent="-515938">
              <a:spcBef>
                <a:spcPts val="600"/>
              </a:spcBef>
              <a:spcAft>
                <a:spcPts val="600"/>
              </a:spcAft>
              <a:buFont typeface="Arial" panose="020B0604020202020204" pitchFamily="34" charset="0"/>
              <a:buChar char="•"/>
              <a:tabLst>
                <a:tab pos="460375" algn="l"/>
              </a:tabLst>
            </a:pPr>
            <a:r>
              <a:rPr lang="en-US" sz="2000" dirty="0"/>
              <a:t>Guidance on mutual cooperation in investigations</a:t>
            </a:r>
          </a:p>
          <a:p>
            <a:pPr marL="515938" indent="-515938">
              <a:spcBef>
                <a:spcPts val="600"/>
              </a:spcBef>
              <a:spcAft>
                <a:spcPts val="600"/>
              </a:spcAft>
              <a:buFont typeface="Arial" panose="020B0604020202020204" pitchFamily="34" charset="0"/>
              <a:buChar char="•"/>
              <a:tabLst>
                <a:tab pos="460375" algn="l"/>
              </a:tabLst>
            </a:pPr>
            <a:r>
              <a:rPr lang="en-US" sz="2000" dirty="0" smtClean="0"/>
              <a:t>AIG-related </a:t>
            </a:r>
            <a:r>
              <a:rPr lang="en-US" sz="2000" dirty="0"/>
              <a:t>meetings</a:t>
            </a:r>
          </a:p>
          <a:p>
            <a:pPr marL="515938" indent="-515938">
              <a:spcBef>
                <a:spcPts val="600"/>
              </a:spcBef>
              <a:spcAft>
                <a:spcPts val="600"/>
              </a:spcAft>
              <a:buFont typeface="Arial" panose="020B0604020202020204" pitchFamily="34" charset="0"/>
              <a:buChar char="•"/>
              <a:tabLst>
                <a:tab pos="460375" algn="l"/>
              </a:tabLst>
            </a:pPr>
            <a:r>
              <a:rPr lang="en-US" sz="2000" dirty="0"/>
              <a:t>Guidance material from </a:t>
            </a:r>
            <a:r>
              <a:rPr lang="en-US" sz="2000" dirty="0" err="1"/>
              <a:t>ATSB</a:t>
            </a:r>
            <a:r>
              <a:rPr lang="en-US" sz="2000" dirty="0"/>
              <a:t> on accident site hazards</a:t>
            </a:r>
          </a:p>
          <a:p>
            <a:pPr marL="515938" indent="-515938">
              <a:spcBef>
                <a:spcPts val="600"/>
              </a:spcBef>
              <a:spcAft>
                <a:spcPts val="600"/>
              </a:spcAft>
              <a:buFont typeface="Arial" panose="020B0604020202020204" pitchFamily="34" charset="0"/>
              <a:buChar char="•"/>
              <a:tabLst>
                <a:tab pos="460375" algn="l"/>
              </a:tabLst>
            </a:pPr>
            <a:r>
              <a:rPr lang="en-US" sz="2000" dirty="0"/>
              <a:t>IFALPA position on substances testing after accidents</a:t>
            </a:r>
          </a:p>
          <a:p>
            <a:pPr marL="515938" indent="-515938">
              <a:spcBef>
                <a:spcPts val="600"/>
              </a:spcBef>
              <a:spcAft>
                <a:spcPts val="600"/>
              </a:spcAft>
              <a:buFont typeface="Arial" panose="020B0604020202020204" pitchFamily="34" charset="0"/>
              <a:buChar char="•"/>
              <a:tabLst>
                <a:tab pos="460375" algn="l"/>
              </a:tabLst>
            </a:pPr>
            <a:r>
              <a:rPr lang="en-US" sz="2000" dirty="0" smtClean="0"/>
              <a:t>BEA experience in cooperation in investigations</a:t>
            </a:r>
          </a:p>
          <a:p>
            <a:pPr>
              <a:spcBef>
                <a:spcPts val="600"/>
              </a:spcBef>
              <a:spcAft>
                <a:spcPts val="600"/>
              </a:spcAft>
              <a:tabLst>
                <a:tab pos="460375" algn="l"/>
              </a:tabLst>
            </a:pPr>
            <a:endParaRPr lang="en-US" sz="2000"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1C6369B0-F740-405F-9FC4-F417463BD31F}" type="datetime1">
              <a:rPr lang="en-US" smtClean="0"/>
              <a:t>9/1/2021</a:t>
            </a:fld>
            <a:endParaRPr lang="en-US"/>
          </a:p>
        </p:txBody>
      </p:sp>
      <p:sp>
        <p:nvSpPr>
          <p:cNvPr id="6" name="Footer Placeholder 5"/>
          <p:cNvSpPr>
            <a:spLocks noGrp="1"/>
          </p:cNvSpPr>
          <p:nvPr>
            <p:ph type="ftr" sz="quarter" idx="11"/>
          </p:nvPr>
        </p:nvSpPr>
        <p:spPr>
          <a:xfrm>
            <a:off x="4038600" y="6356350"/>
            <a:ext cx="4572000" cy="365125"/>
          </a:xfrm>
        </p:spPr>
        <p:txBody>
          <a:bodyPr/>
          <a:lstStyle/>
          <a:p>
            <a:r>
              <a:rPr lang="en-US" smtClean="0"/>
              <a:t>Regional Air Accident and Incident Investigation Group - 1st Meeting</a:t>
            </a:r>
            <a:endParaRPr lang="en-US"/>
          </a:p>
        </p:txBody>
      </p:sp>
    </p:spTree>
    <p:extLst>
      <p:ext uri="{BB962C8B-B14F-4D97-AF65-F5344CB8AC3E}">
        <p14:creationId xmlns:p14="http://schemas.microsoft.com/office/powerpoint/2010/main" val="2056395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4</a:t>
            </a:fld>
            <a:endParaRPr lang="en-US"/>
          </a:p>
        </p:txBody>
      </p:sp>
      <p:sp>
        <p:nvSpPr>
          <p:cNvPr id="3" name="Rectangle 2"/>
          <p:cNvSpPr/>
          <p:nvPr/>
        </p:nvSpPr>
        <p:spPr>
          <a:xfrm>
            <a:off x="659022" y="2262922"/>
            <a:ext cx="11055659" cy="3170099"/>
          </a:xfrm>
          <a:prstGeom prst="rect">
            <a:avLst/>
          </a:prstGeom>
        </p:spPr>
        <p:txBody>
          <a:bodyPr wrap="square">
            <a:spAutoFit/>
          </a:bodyPr>
          <a:lstStyle/>
          <a:p>
            <a:pPr marL="515938" indent="-515938">
              <a:spcBef>
                <a:spcPts val="600"/>
              </a:spcBef>
              <a:spcAft>
                <a:spcPts val="600"/>
              </a:spcAft>
              <a:buFont typeface="Arial" panose="020B0604020202020204" pitchFamily="34" charset="0"/>
              <a:buChar char="•"/>
              <a:tabLst>
                <a:tab pos="460375" algn="l"/>
              </a:tabLst>
            </a:pPr>
            <a:r>
              <a:rPr lang="en-US" sz="2000" dirty="0"/>
              <a:t>Difficulties associated with the lack of Final Report</a:t>
            </a:r>
          </a:p>
          <a:p>
            <a:pPr marL="515938" indent="-515938">
              <a:spcBef>
                <a:spcPts val="600"/>
              </a:spcBef>
              <a:spcAft>
                <a:spcPts val="600"/>
              </a:spcAft>
              <a:buFont typeface="Arial" panose="020B0604020202020204" pitchFamily="34" charset="0"/>
              <a:buChar char="•"/>
              <a:tabLst>
                <a:tab pos="460375" algn="l"/>
              </a:tabLst>
            </a:pPr>
            <a:r>
              <a:rPr lang="en-US" sz="2000" dirty="0" smtClean="0"/>
              <a:t>Evidence-based training for investigators </a:t>
            </a:r>
          </a:p>
          <a:p>
            <a:pPr marL="515938" indent="-515938">
              <a:spcBef>
                <a:spcPts val="600"/>
              </a:spcBef>
              <a:spcAft>
                <a:spcPts val="600"/>
              </a:spcAft>
              <a:buFont typeface="Arial" panose="020B0604020202020204" pitchFamily="34" charset="0"/>
              <a:buChar char="•"/>
              <a:tabLst>
                <a:tab pos="460375" algn="l"/>
              </a:tabLst>
            </a:pPr>
            <a:r>
              <a:rPr lang="en-US" sz="2000" dirty="0" smtClean="0"/>
              <a:t>Emerging technologies to assist investigations</a:t>
            </a:r>
          </a:p>
          <a:p>
            <a:pPr marL="515938" indent="-515938">
              <a:spcBef>
                <a:spcPts val="600"/>
              </a:spcBef>
              <a:spcAft>
                <a:spcPts val="600"/>
              </a:spcAft>
              <a:buFont typeface="Arial" panose="020B0604020202020204" pitchFamily="34" charset="0"/>
              <a:buChar char="•"/>
              <a:tabLst>
                <a:tab pos="460375" algn="l"/>
              </a:tabLst>
            </a:pPr>
            <a:r>
              <a:rPr lang="en-US" sz="2000" dirty="0" smtClean="0"/>
              <a:t>Evidential material</a:t>
            </a:r>
          </a:p>
          <a:p>
            <a:pPr marL="515938" indent="-515938">
              <a:spcBef>
                <a:spcPts val="600"/>
              </a:spcBef>
              <a:spcAft>
                <a:spcPts val="600"/>
              </a:spcAft>
              <a:buFont typeface="Arial" panose="020B0604020202020204" pitchFamily="34" charset="0"/>
              <a:buChar char="•"/>
              <a:tabLst>
                <a:tab pos="460375" algn="l"/>
              </a:tabLst>
            </a:pPr>
            <a:r>
              <a:rPr lang="en-US" sz="2000" dirty="0" smtClean="0"/>
              <a:t>Safety recommendations</a:t>
            </a:r>
          </a:p>
          <a:p>
            <a:pPr marL="515938" indent="-515938">
              <a:spcBef>
                <a:spcPts val="600"/>
              </a:spcBef>
              <a:spcAft>
                <a:spcPts val="600"/>
              </a:spcAft>
              <a:buFont typeface="Arial" panose="020B0604020202020204" pitchFamily="34" charset="0"/>
              <a:buChar char="•"/>
              <a:tabLst>
                <a:tab pos="460375" algn="l"/>
              </a:tabLst>
            </a:pPr>
            <a:r>
              <a:rPr lang="en-US" sz="2000" dirty="0" smtClean="0"/>
              <a:t>Timely investigations</a:t>
            </a:r>
          </a:p>
          <a:p>
            <a:pPr>
              <a:spcBef>
                <a:spcPts val="600"/>
              </a:spcBef>
              <a:spcAft>
                <a:spcPts val="600"/>
              </a:spcAft>
              <a:tabLst>
                <a:tab pos="460375" algn="l"/>
              </a:tabLst>
            </a:pPr>
            <a:endParaRPr lang="en-US" sz="2000"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91D1AF0C-F53A-4654-AA42-868F5E7C6D87}" type="datetime1">
              <a:rPr lang="en-US" smtClean="0"/>
              <a:t>9/1/2021</a:t>
            </a:fld>
            <a:endParaRPr lang="en-US"/>
          </a:p>
        </p:txBody>
      </p:sp>
      <p:sp>
        <p:nvSpPr>
          <p:cNvPr id="6" name="Footer Placeholder 5"/>
          <p:cNvSpPr>
            <a:spLocks noGrp="1"/>
          </p:cNvSpPr>
          <p:nvPr>
            <p:ph type="ftr" sz="quarter" idx="11"/>
          </p:nvPr>
        </p:nvSpPr>
        <p:spPr>
          <a:xfrm>
            <a:off x="3851564" y="6356350"/>
            <a:ext cx="4759036" cy="365125"/>
          </a:xfrm>
        </p:spPr>
        <p:txBody>
          <a:bodyPr/>
          <a:lstStyle/>
          <a:p>
            <a:r>
              <a:rPr lang="en-US" smtClean="0"/>
              <a:t>Regional Air Accident and Incident Investigation Group - 1st Meeting</a:t>
            </a:r>
            <a:endParaRPr lang="en-US"/>
          </a:p>
        </p:txBody>
      </p:sp>
    </p:spTree>
    <p:extLst>
      <p:ext uri="{BB962C8B-B14F-4D97-AF65-F5344CB8AC3E}">
        <p14:creationId xmlns:p14="http://schemas.microsoft.com/office/powerpoint/2010/main" val="3140658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5</a:t>
            </a:fld>
            <a:endParaRPr lang="en-US"/>
          </a:p>
        </p:txBody>
      </p:sp>
      <p:sp>
        <p:nvSpPr>
          <p:cNvPr id="3" name="Rectangle 2"/>
          <p:cNvSpPr/>
          <p:nvPr/>
        </p:nvSpPr>
        <p:spPr>
          <a:xfrm>
            <a:off x="617460" y="2496437"/>
            <a:ext cx="11055659" cy="2708434"/>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tabLst>
                <a:tab pos="460375" algn="l"/>
              </a:tabLst>
            </a:pPr>
            <a:r>
              <a:rPr lang="en-US" sz="2000" dirty="0">
                <a:solidFill>
                  <a:srgbClr val="000000"/>
                </a:solidFill>
              </a:rPr>
              <a:t>Protection of accident and incident records</a:t>
            </a:r>
          </a:p>
          <a:p>
            <a:pPr marL="285750" indent="-285750">
              <a:spcBef>
                <a:spcPts val="600"/>
              </a:spcBef>
              <a:spcAft>
                <a:spcPts val="600"/>
              </a:spcAft>
              <a:buFont typeface="Arial" panose="020B0604020202020204" pitchFamily="34" charset="0"/>
              <a:buChar char="•"/>
              <a:tabLst>
                <a:tab pos="460375" algn="l"/>
              </a:tabLst>
            </a:pPr>
            <a:r>
              <a:rPr lang="en-US" sz="2000" dirty="0">
                <a:solidFill>
                  <a:srgbClr val="000000"/>
                </a:solidFill>
              </a:rPr>
              <a:t>Investigations involving RPAS</a:t>
            </a:r>
          </a:p>
          <a:p>
            <a:pPr marL="285750" indent="-285750">
              <a:spcBef>
                <a:spcPts val="600"/>
              </a:spcBef>
              <a:spcAft>
                <a:spcPts val="600"/>
              </a:spcAft>
              <a:buFont typeface="Arial" panose="020B0604020202020204" pitchFamily="34" charset="0"/>
              <a:buChar char="•"/>
              <a:tabLst>
                <a:tab pos="460375" algn="l"/>
              </a:tabLst>
            </a:pPr>
            <a:r>
              <a:rPr lang="en-US" sz="2000" dirty="0">
                <a:solidFill>
                  <a:srgbClr val="000000"/>
                </a:solidFill>
              </a:rPr>
              <a:t>Investigation of serious incidents</a:t>
            </a:r>
          </a:p>
          <a:p>
            <a:pPr marL="285750" indent="-285750">
              <a:spcBef>
                <a:spcPts val="600"/>
              </a:spcBef>
              <a:spcAft>
                <a:spcPts val="600"/>
              </a:spcAft>
              <a:buFont typeface="Arial" panose="020B0604020202020204" pitchFamily="34" charset="0"/>
              <a:buChar char="•"/>
              <a:tabLst>
                <a:tab pos="460375" algn="l"/>
              </a:tabLst>
            </a:pPr>
            <a:r>
              <a:rPr lang="en-US" sz="2000" dirty="0" smtClean="0">
                <a:solidFill>
                  <a:srgbClr val="000000"/>
                </a:solidFill>
              </a:rPr>
              <a:t>Communication strategy versus social media</a:t>
            </a:r>
          </a:p>
          <a:p>
            <a:pPr marL="285750" indent="-285750">
              <a:spcBef>
                <a:spcPts val="600"/>
              </a:spcBef>
              <a:spcAft>
                <a:spcPts val="600"/>
              </a:spcAft>
              <a:buFont typeface="Arial" panose="020B0604020202020204" pitchFamily="34" charset="0"/>
              <a:buChar char="•"/>
              <a:tabLst>
                <a:tab pos="460375" algn="l"/>
              </a:tabLst>
            </a:pPr>
            <a:r>
              <a:rPr lang="en-US" sz="2000" dirty="0" smtClean="0">
                <a:solidFill>
                  <a:srgbClr val="000000"/>
                </a:solidFill>
              </a:rPr>
              <a:t>Definition of accredited representative</a:t>
            </a:r>
          </a:p>
          <a:p>
            <a:pPr marL="285750" indent="-285750">
              <a:spcBef>
                <a:spcPts val="600"/>
              </a:spcBef>
              <a:spcAft>
                <a:spcPts val="600"/>
              </a:spcAft>
              <a:buFont typeface="Arial" panose="020B0604020202020204" pitchFamily="34" charset="0"/>
              <a:buChar char="•"/>
              <a:tabLst>
                <a:tab pos="460375" algn="l"/>
              </a:tabLst>
            </a:pPr>
            <a:r>
              <a:rPr lang="en-US" sz="2000" dirty="0" smtClean="0">
                <a:solidFill>
                  <a:srgbClr val="000000"/>
                </a:solidFill>
              </a:rPr>
              <a:t>Title of annex 13, section 5.27 – participation</a:t>
            </a: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9FBCAF2D-D2FB-43DB-86C8-FAD1FCD1C81A}" type="datetime1">
              <a:rPr lang="en-US" smtClean="0"/>
              <a:t>9/1/2021</a:t>
            </a:fld>
            <a:endParaRPr lang="en-US"/>
          </a:p>
        </p:txBody>
      </p:sp>
      <p:sp>
        <p:nvSpPr>
          <p:cNvPr id="6" name="Footer Placeholder 5"/>
          <p:cNvSpPr>
            <a:spLocks noGrp="1"/>
          </p:cNvSpPr>
          <p:nvPr>
            <p:ph type="ftr" sz="quarter" idx="11"/>
          </p:nvPr>
        </p:nvSpPr>
        <p:spPr>
          <a:xfrm>
            <a:off x="3909008" y="6356350"/>
            <a:ext cx="4675909"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379756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6</a:t>
            </a:fld>
            <a:endParaRPr lang="en-US"/>
          </a:p>
        </p:txBody>
      </p:sp>
      <p:sp>
        <p:nvSpPr>
          <p:cNvPr id="3" name="Rectangle 2"/>
          <p:cNvSpPr/>
          <p:nvPr/>
        </p:nvSpPr>
        <p:spPr>
          <a:xfrm>
            <a:off x="603605" y="2273727"/>
            <a:ext cx="11055659" cy="2708434"/>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tabLst>
                <a:tab pos="460375" algn="l"/>
              </a:tabLst>
            </a:pPr>
            <a:r>
              <a:rPr lang="en-US" sz="2000" dirty="0" smtClean="0"/>
              <a:t>Accident site environmental care</a:t>
            </a:r>
          </a:p>
          <a:p>
            <a:pPr marL="285750" indent="-285750">
              <a:spcBef>
                <a:spcPts val="600"/>
              </a:spcBef>
              <a:spcAft>
                <a:spcPts val="600"/>
              </a:spcAft>
              <a:buFont typeface="Arial" panose="020B0604020202020204" pitchFamily="34" charset="0"/>
              <a:buChar char="•"/>
              <a:tabLst>
                <a:tab pos="460375" algn="l"/>
              </a:tabLst>
            </a:pPr>
            <a:r>
              <a:rPr lang="en-US" sz="2000" dirty="0" smtClean="0"/>
              <a:t>Accident investigation responsibilities – AIA versus state aviation authority</a:t>
            </a:r>
          </a:p>
          <a:p>
            <a:pPr marL="285750" indent="-285750">
              <a:spcBef>
                <a:spcPts val="600"/>
              </a:spcBef>
              <a:spcAft>
                <a:spcPts val="600"/>
              </a:spcAft>
              <a:buFont typeface="Arial" panose="020B0604020202020204" pitchFamily="34" charset="0"/>
              <a:buChar char="•"/>
              <a:tabLst>
                <a:tab pos="460375" algn="l"/>
              </a:tabLst>
            </a:pPr>
            <a:r>
              <a:rPr lang="en-US" sz="2000" dirty="0" smtClean="0"/>
              <a:t>Identification of </a:t>
            </a:r>
            <a:r>
              <a:rPr lang="en-US" sz="2000" dirty="0" err="1" smtClean="0"/>
              <a:t>SRGC</a:t>
            </a:r>
            <a:r>
              <a:rPr lang="en-US" sz="2000" dirty="0" smtClean="0"/>
              <a:t> and database improvements</a:t>
            </a:r>
          </a:p>
          <a:p>
            <a:pPr marL="285750" indent="-285750">
              <a:spcBef>
                <a:spcPts val="600"/>
              </a:spcBef>
              <a:spcAft>
                <a:spcPts val="600"/>
              </a:spcAft>
              <a:buFont typeface="Arial" panose="020B0604020202020204" pitchFamily="34" charset="0"/>
              <a:buChar char="•"/>
              <a:tabLst>
                <a:tab pos="460375" algn="l"/>
              </a:tabLst>
            </a:pPr>
            <a:r>
              <a:rPr lang="en-US" sz="2000" dirty="0" smtClean="0"/>
              <a:t>Recorded radar data</a:t>
            </a:r>
          </a:p>
          <a:p>
            <a:pPr marL="285750" indent="-285750">
              <a:spcBef>
                <a:spcPts val="600"/>
              </a:spcBef>
              <a:spcAft>
                <a:spcPts val="600"/>
              </a:spcAft>
              <a:buFont typeface="Arial" panose="020B0604020202020204" pitchFamily="34" charset="0"/>
              <a:buChar char="•"/>
              <a:tabLst>
                <a:tab pos="460375" algn="l"/>
              </a:tabLst>
            </a:pPr>
            <a:r>
              <a:rPr lang="en-US" sz="2000" dirty="0" smtClean="0"/>
              <a:t>Guidance on Final Report content</a:t>
            </a:r>
          </a:p>
          <a:p>
            <a:pPr marL="285750" indent="-285750">
              <a:spcBef>
                <a:spcPts val="600"/>
              </a:spcBef>
              <a:spcAft>
                <a:spcPts val="600"/>
              </a:spcAft>
              <a:buFont typeface="Arial" panose="020B0604020202020204" pitchFamily="34" charset="0"/>
              <a:buChar char="•"/>
              <a:tabLst>
                <a:tab pos="460375" algn="l"/>
              </a:tabLst>
            </a:pPr>
            <a:r>
              <a:rPr lang="en-US" sz="2000" dirty="0" smtClean="0"/>
              <a:t>Format and content for preliminary report and ADREP</a:t>
            </a: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15441A45-F2D4-44F1-B1B2-E6EA6B37F26C}" type="datetime1">
              <a:rPr lang="en-US" smtClean="0"/>
              <a:t>9/1/2021</a:t>
            </a:fld>
            <a:endParaRPr lang="en-US"/>
          </a:p>
        </p:txBody>
      </p:sp>
      <p:sp>
        <p:nvSpPr>
          <p:cNvPr id="6" name="Footer Placeholder 5"/>
          <p:cNvSpPr>
            <a:spLocks noGrp="1"/>
          </p:cNvSpPr>
          <p:nvPr>
            <p:ph type="ftr" sz="quarter" idx="11"/>
          </p:nvPr>
        </p:nvSpPr>
        <p:spPr>
          <a:xfrm>
            <a:off x="3719945" y="6356350"/>
            <a:ext cx="5133109"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84300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7</a:t>
            </a:fld>
            <a:endParaRPr lang="en-US"/>
          </a:p>
        </p:txBody>
      </p:sp>
      <p:sp>
        <p:nvSpPr>
          <p:cNvPr id="3" name="Rectangle 2"/>
          <p:cNvSpPr/>
          <p:nvPr/>
        </p:nvSpPr>
        <p:spPr>
          <a:xfrm>
            <a:off x="575895" y="2191434"/>
            <a:ext cx="11055659" cy="2708434"/>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tabLst>
                <a:tab pos="460375" algn="l"/>
              </a:tabLst>
            </a:pPr>
            <a:r>
              <a:rPr lang="en-US" sz="2000" dirty="0"/>
              <a:t>Consultation period of draft Final Reports</a:t>
            </a:r>
          </a:p>
          <a:p>
            <a:pPr marL="285750" indent="-285750">
              <a:spcBef>
                <a:spcPts val="600"/>
              </a:spcBef>
              <a:spcAft>
                <a:spcPts val="600"/>
              </a:spcAft>
              <a:buFont typeface="Arial" panose="020B0604020202020204" pitchFamily="34" charset="0"/>
              <a:buChar char="•"/>
              <a:tabLst>
                <a:tab pos="460375" algn="l"/>
              </a:tabLst>
            </a:pPr>
            <a:r>
              <a:rPr lang="en-US" sz="2000" dirty="0" smtClean="0"/>
              <a:t>State of manufacturer of flight recorders</a:t>
            </a:r>
          </a:p>
          <a:p>
            <a:pPr marL="285750" indent="-285750">
              <a:spcBef>
                <a:spcPts val="600"/>
              </a:spcBef>
              <a:spcAft>
                <a:spcPts val="600"/>
              </a:spcAft>
              <a:buFont typeface="Arial" panose="020B0604020202020204" pitchFamily="34" charset="0"/>
              <a:buChar char="•"/>
              <a:tabLst>
                <a:tab pos="460375" algn="l"/>
              </a:tabLst>
            </a:pPr>
            <a:r>
              <a:rPr lang="en-US" sz="2000" dirty="0" smtClean="0"/>
              <a:t>Flight recording data in the cloud environment</a:t>
            </a:r>
          </a:p>
          <a:p>
            <a:pPr marL="285750" indent="-285750">
              <a:spcBef>
                <a:spcPts val="600"/>
              </a:spcBef>
              <a:spcAft>
                <a:spcPts val="600"/>
              </a:spcAft>
              <a:buFont typeface="Arial" panose="020B0604020202020204" pitchFamily="34" charset="0"/>
              <a:buChar char="•"/>
              <a:tabLst>
                <a:tab pos="460375" algn="l"/>
              </a:tabLst>
            </a:pPr>
            <a:r>
              <a:rPr lang="fr-FR" sz="2000" dirty="0" smtClean="0"/>
              <a:t>Commercial </a:t>
            </a:r>
            <a:r>
              <a:rPr lang="fr-FR" sz="2000" dirty="0" err="1" smtClean="0"/>
              <a:t>space</a:t>
            </a:r>
            <a:r>
              <a:rPr lang="fr-FR" sz="2000" dirty="0" smtClean="0"/>
              <a:t> </a:t>
            </a:r>
            <a:r>
              <a:rPr lang="fr-FR" sz="2000" dirty="0" err="1" smtClean="0"/>
              <a:t>vehicle</a:t>
            </a:r>
            <a:r>
              <a:rPr lang="fr-FR" sz="2000" dirty="0" smtClean="0"/>
              <a:t> accident investigation</a:t>
            </a:r>
          </a:p>
          <a:p>
            <a:pPr marL="285750" indent="-285750">
              <a:spcBef>
                <a:spcPts val="600"/>
              </a:spcBef>
              <a:spcAft>
                <a:spcPts val="600"/>
              </a:spcAft>
              <a:buFont typeface="Arial" panose="020B0604020202020204" pitchFamily="34" charset="0"/>
              <a:buChar char="•"/>
              <a:tabLst>
                <a:tab pos="460375" algn="l"/>
              </a:tabLst>
            </a:pPr>
            <a:r>
              <a:rPr lang="fr-FR" sz="2000" dirty="0" err="1" smtClean="0"/>
              <a:t>Cybersecurity</a:t>
            </a:r>
            <a:r>
              <a:rPr lang="fr-FR" sz="2000" dirty="0" smtClean="0"/>
              <a:t> </a:t>
            </a:r>
          </a:p>
          <a:p>
            <a:pPr marL="285750" indent="-285750">
              <a:spcBef>
                <a:spcPts val="600"/>
              </a:spcBef>
              <a:spcAft>
                <a:spcPts val="600"/>
              </a:spcAft>
              <a:buFont typeface="Arial" panose="020B0604020202020204" pitchFamily="34" charset="0"/>
              <a:buChar char="•"/>
              <a:tabLst>
                <a:tab pos="460375" algn="l"/>
              </a:tabLst>
            </a:pPr>
            <a:r>
              <a:rPr lang="en-US" sz="2000" dirty="0" smtClean="0"/>
              <a:t>Follow-up </a:t>
            </a:r>
            <a:r>
              <a:rPr lang="en-US" sz="2000" dirty="0"/>
              <a:t>of ADREP </a:t>
            </a:r>
            <a:r>
              <a:rPr lang="en-US" sz="2000" dirty="0" smtClean="0"/>
              <a:t>requirements</a:t>
            </a: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466210E6-9329-4634-A5E7-7139345E4B65}" type="datetime1">
              <a:rPr lang="en-US" smtClean="0"/>
              <a:t>9/1/2021</a:t>
            </a:fld>
            <a:endParaRPr lang="en-US"/>
          </a:p>
        </p:txBody>
      </p:sp>
      <p:sp>
        <p:nvSpPr>
          <p:cNvPr id="6" name="Footer Placeholder 5"/>
          <p:cNvSpPr>
            <a:spLocks noGrp="1"/>
          </p:cNvSpPr>
          <p:nvPr>
            <p:ph type="ftr" sz="quarter" idx="11"/>
          </p:nvPr>
        </p:nvSpPr>
        <p:spPr>
          <a:xfrm>
            <a:off x="3955471" y="6356350"/>
            <a:ext cx="4869873"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4074344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8</a:t>
            </a:fld>
            <a:endParaRPr lang="en-US"/>
          </a:p>
        </p:txBody>
      </p:sp>
      <p:sp>
        <p:nvSpPr>
          <p:cNvPr id="3" name="Rectangle 2"/>
          <p:cNvSpPr/>
          <p:nvPr/>
        </p:nvSpPr>
        <p:spPr>
          <a:xfrm>
            <a:off x="575895" y="2191434"/>
            <a:ext cx="11055659" cy="3170099"/>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tabLst>
                <a:tab pos="460375" algn="l"/>
              </a:tabLst>
            </a:pPr>
            <a:r>
              <a:rPr lang="en-US" sz="2000" dirty="0" smtClean="0"/>
              <a:t>Timely </a:t>
            </a:r>
            <a:r>
              <a:rPr lang="en-US" sz="2000" dirty="0"/>
              <a:t>release of factual </a:t>
            </a:r>
            <a:r>
              <a:rPr lang="en-US" sz="2000" dirty="0" smtClean="0"/>
              <a:t>information</a:t>
            </a:r>
          </a:p>
          <a:p>
            <a:pPr marL="285750" indent="-285750">
              <a:spcBef>
                <a:spcPts val="600"/>
              </a:spcBef>
              <a:spcAft>
                <a:spcPts val="600"/>
              </a:spcAft>
              <a:buFont typeface="Arial" panose="020B0604020202020204" pitchFamily="34" charset="0"/>
              <a:buChar char="•"/>
              <a:tabLst>
                <a:tab pos="460375" algn="l"/>
              </a:tabLst>
            </a:pPr>
            <a:r>
              <a:rPr lang="en-US" sz="2000" dirty="0" smtClean="0"/>
              <a:t>Research </a:t>
            </a:r>
            <a:r>
              <a:rPr lang="en-US" sz="2000" dirty="0"/>
              <a:t>reasons why some Final Reports are not </a:t>
            </a:r>
            <a:r>
              <a:rPr lang="en-US" sz="2000" dirty="0" smtClean="0"/>
              <a:t>released</a:t>
            </a:r>
          </a:p>
          <a:p>
            <a:pPr marL="285750" indent="-285750">
              <a:spcBef>
                <a:spcPts val="600"/>
              </a:spcBef>
              <a:spcAft>
                <a:spcPts val="600"/>
              </a:spcAft>
              <a:buFont typeface="Arial" panose="020B0604020202020204" pitchFamily="34" charset="0"/>
              <a:buChar char="•"/>
              <a:tabLst>
                <a:tab pos="460375" algn="l"/>
              </a:tabLst>
            </a:pPr>
            <a:r>
              <a:rPr lang="en-US" sz="2000" dirty="0" smtClean="0"/>
              <a:t>Accident </a:t>
            </a:r>
            <a:r>
              <a:rPr lang="en-US" sz="2000" dirty="0"/>
              <a:t>investigation authorities contact </a:t>
            </a:r>
            <a:r>
              <a:rPr lang="en-US" sz="2000" dirty="0" smtClean="0"/>
              <a:t>information</a:t>
            </a:r>
          </a:p>
          <a:p>
            <a:pPr marL="285750" indent="-285750">
              <a:spcBef>
                <a:spcPts val="600"/>
              </a:spcBef>
              <a:spcAft>
                <a:spcPts val="600"/>
              </a:spcAft>
              <a:buFont typeface="Arial" panose="020B0604020202020204" pitchFamily="34" charset="0"/>
              <a:buChar char="•"/>
              <a:tabLst>
                <a:tab pos="460375" algn="l"/>
              </a:tabLst>
            </a:pPr>
            <a:r>
              <a:rPr lang="en-US" sz="2000" dirty="0" smtClean="0"/>
              <a:t>Reviewing </a:t>
            </a:r>
            <a:r>
              <a:rPr lang="en-US" sz="2000" dirty="0"/>
              <a:t>and disseminating AIG-related guidance </a:t>
            </a:r>
            <a:r>
              <a:rPr lang="en-US" sz="2000" dirty="0" smtClean="0"/>
              <a:t>material</a:t>
            </a:r>
          </a:p>
          <a:p>
            <a:pPr marL="285750" indent="-285750">
              <a:spcBef>
                <a:spcPts val="600"/>
              </a:spcBef>
              <a:spcAft>
                <a:spcPts val="600"/>
              </a:spcAft>
              <a:buFont typeface="Arial" panose="020B0604020202020204" pitchFamily="34" charset="0"/>
              <a:buChar char="•"/>
            </a:pPr>
            <a:r>
              <a:rPr lang="en-US" sz="2000" dirty="0">
                <a:solidFill>
                  <a:srgbClr val="000000"/>
                </a:solidFill>
              </a:rPr>
              <a:t>Underwater accident investigations</a:t>
            </a:r>
          </a:p>
          <a:p>
            <a:pPr marL="285750" indent="-285750">
              <a:spcBef>
                <a:spcPts val="600"/>
              </a:spcBef>
              <a:spcAft>
                <a:spcPts val="600"/>
              </a:spcAft>
              <a:buFont typeface="Arial" panose="020B0604020202020204" pitchFamily="34" charset="0"/>
              <a:buChar char="•"/>
            </a:pPr>
            <a:r>
              <a:rPr lang="en-GB" sz="2000" dirty="0"/>
              <a:t>Crew information </a:t>
            </a:r>
          </a:p>
          <a:p>
            <a:pPr>
              <a:spcBef>
                <a:spcPts val="600"/>
              </a:spcBef>
              <a:spcAft>
                <a:spcPts val="600"/>
              </a:spcAft>
              <a:tabLst>
                <a:tab pos="460375" algn="l"/>
              </a:tabLst>
            </a:pPr>
            <a:endParaRPr lang="en-US" sz="2000" dirty="0" smtClean="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074150"/>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5" name="Date Placeholder 4"/>
          <p:cNvSpPr>
            <a:spLocks noGrp="1"/>
          </p:cNvSpPr>
          <p:nvPr>
            <p:ph type="dt" sz="half" idx="10"/>
          </p:nvPr>
        </p:nvSpPr>
        <p:spPr/>
        <p:txBody>
          <a:bodyPr/>
          <a:lstStyle/>
          <a:p>
            <a:fld id="{CBFF204B-CF3C-4940-929C-029B2427338A}" type="datetime1">
              <a:rPr lang="en-US" smtClean="0"/>
              <a:t>9/1/2021</a:t>
            </a:fld>
            <a:endParaRPr lang="en-US"/>
          </a:p>
        </p:txBody>
      </p:sp>
      <p:sp>
        <p:nvSpPr>
          <p:cNvPr id="6" name="Footer Placeholder 5"/>
          <p:cNvSpPr>
            <a:spLocks noGrp="1"/>
          </p:cNvSpPr>
          <p:nvPr>
            <p:ph type="ftr" sz="quarter" idx="11"/>
          </p:nvPr>
        </p:nvSpPr>
        <p:spPr>
          <a:xfrm>
            <a:off x="3913908" y="6356349"/>
            <a:ext cx="4980709"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1521060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6CB2906-87B6-4F37-B77F-5813DA383980}" type="slidenum">
              <a:rPr lang="en-US" smtClean="0"/>
              <a:t>9</a:t>
            </a:fld>
            <a:endParaRPr lang="en-US"/>
          </a:p>
        </p:txBody>
      </p:sp>
      <p:sp>
        <p:nvSpPr>
          <p:cNvPr id="3" name="Rectangle 2"/>
          <p:cNvSpPr/>
          <p:nvPr/>
        </p:nvSpPr>
        <p:spPr>
          <a:xfrm>
            <a:off x="575895" y="2191434"/>
            <a:ext cx="11055659" cy="338554"/>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tabLst>
                <a:tab pos="460375" algn="l"/>
              </a:tabLst>
            </a:pPr>
            <a:endParaRPr lang="en-US" sz="1600" dirty="0" smtClean="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19964"/>
          <a:stretch/>
        </p:blipFill>
        <p:spPr>
          <a:xfrm>
            <a:off x="8217772" y="0"/>
            <a:ext cx="3974228" cy="899539"/>
          </a:xfrm>
          <a:prstGeom prst="rect">
            <a:avLst/>
          </a:prstGeom>
        </p:spPr>
      </p:pic>
      <p:sp>
        <p:nvSpPr>
          <p:cNvPr id="2" name="TextBox 1"/>
          <p:cNvSpPr txBox="1"/>
          <p:nvPr/>
        </p:nvSpPr>
        <p:spPr>
          <a:xfrm>
            <a:off x="289907" y="1191544"/>
            <a:ext cx="7801116" cy="707886"/>
          </a:xfrm>
          <a:prstGeom prst="rect">
            <a:avLst/>
          </a:prstGeom>
          <a:noFill/>
        </p:spPr>
        <p:txBody>
          <a:bodyPr wrap="square" rtlCol="0">
            <a:spAutoFit/>
          </a:bodyPr>
          <a:lstStyle/>
          <a:p>
            <a:pPr algn="ctr"/>
            <a:r>
              <a:rPr lang="en-US" sz="4000" b="1" dirty="0" smtClean="0"/>
              <a:t>Discussion subjects and job cards </a:t>
            </a:r>
            <a:endParaRPr lang="en-US" sz="4000" b="1" dirty="0"/>
          </a:p>
        </p:txBody>
      </p:sp>
      <p:sp>
        <p:nvSpPr>
          <p:cNvPr id="6" name="Rectangle 5"/>
          <p:cNvSpPr/>
          <p:nvPr/>
        </p:nvSpPr>
        <p:spPr>
          <a:xfrm>
            <a:off x="727967" y="2587822"/>
            <a:ext cx="10751514" cy="861774"/>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en-CA" sz="2000" dirty="0" smtClean="0"/>
              <a:t>RAIO</a:t>
            </a:r>
          </a:p>
          <a:p>
            <a:pPr marL="285750" indent="-285750">
              <a:spcBef>
                <a:spcPts val="600"/>
              </a:spcBef>
              <a:spcAft>
                <a:spcPts val="600"/>
              </a:spcAft>
              <a:buFont typeface="Arial" panose="020B0604020202020204" pitchFamily="34" charset="0"/>
              <a:buChar char="•"/>
            </a:pPr>
            <a:r>
              <a:rPr lang="en-CA" sz="2000" dirty="0"/>
              <a:t>Aircraft downing</a:t>
            </a:r>
            <a:endParaRPr lang="en-US" sz="2000" dirty="0"/>
          </a:p>
        </p:txBody>
      </p:sp>
      <p:sp>
        <p:nvSpPr>
          <p:cNvPr id="8" name="Date Placeholder 7"/>
          <p:cNvSpPr>
            <a:spLocks noGrp="1"/>
          </p:cNvSpPr>
          <p:nvPr>
            <p:ph type="dt" sz="half" idx="10"/>
          </p:nvPr>
        </p:nvSpPr>
        <p:spPr/>
        <p:txBody>
          <a:bodyPr/>
          <a:lstStyle/>
          <a:p>
            <a:fld id="{EE631C7F-EBD0-4F73-BE55-19BB7052D247}" type="datetime1">
              <a:rPr lang="en-US" smtClean="0"/>
              <a:t>9/1/2021</a:t>
            </a:fld>
            <a:endParaRPr lang="en-US"/>
          </a:p>
        </p:txBody>
      </p:sp>
      <p:sp>
        <p:nvSpPr>
          <p:cNvPr id="9" name="Footer Placeholder 8"/>
          <p:cNvSpPr>
            <a:spLocks noGrp="1"/>
          </p:cNvSpPr>
          <p:nvPr>
            <p:ph type="ftr" sz="quarter" idx="11"/>
          </p:nvPr>
        </p:nvSpPr>
        <p:spPr>
          <a:xfrm>
            <a:off x="3817724" y="6356350"/>
            <a:ext cx="4572000" cy="365125"/>
          </a:xfrm>
        </p:spPr>
        <p:txBody>
          <a:bodyPr/>
          <a:lstStyle/>
          <a:p>
            <a:r>
              <a:rPr lang="en-US" dirty="0" smtClean="0"/>
              <a:t>Regional Air Accident and Incident Investigation Group - 1st Meeting</a:t>
            </a:r>
            <a:endParaRPr lang="en-US" dirty="0"/>
          </a:p>
        </p:txBody>
      </p:sp>
    </p:spTree>
    <p:extLst>
      <p:ext uri="{BB962C8B-B14F-4D97-AF65-F5344CB8AC3E}">
        <p14:creationId xmlns:p14="http://schemas.microsoft.com/office/powerpoint/2010/main" val="1171942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XMLData TextToDisplay="%USERNAME%">kalmentheri</XMLData>
</file>

<file path=customXml/item2.xml><?xml version="1.0" encoding="utf-8"?>
<XMLData TextToDisplay="%EMAILADDRESS%">kalmentheri@gcaa.gov.ae</XMLData>
</file>

<file path=customXml/item3.xml><?xml version="1.0" encoding="utf-8"?>
<XMLData TextToDisplay="%CLASSIFICATIONDATETIME%">09:39 02/02/2020</XMLDat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5.xml><?xml version="1.0" encoding="utf-8"?>
<XMLData TextToDisplay="%HOSTNAME%">AUHLTKMENTHERI.gcaa-uae.gov</XMLData>
</file>

<file path=customXml/item6.xml><?xml version="1.0" encoding="utf-8"?>
<XMLData TextToDisplay="RightsWATCHMark">3|GCAA-Classification-CONFIDENTIAL|{00000000-0000-0000-0000-000000000000}</XMLData>
</file>

<file path=customXml/item7.xml><?xml version="1.0" encoding="utf-8"?>
<XMLData TextToDisplay="%DOCUMENTGUID%">{00000000-0000-0000-0000-000000000000}</XMLData>
</file>

<file path=customXml/item8.xml><?xml version="1.0" encoding="utf-8"?>
<ct:contentTypeSchema xmlns:ct="http://schemas.microsoft.com/office/2006/metadata/contentType" xmlns:ma="http://schemas.microsoft.com/office/2006/metadata/properties/metaAttributes" ct:_="" ma:_="" ma:contentTypeName="Document" ma:contentTypeID="0x0101006EA7E1A58E51824D928176166504EF47" ma:contentTypeVersion="1" ma:contentTypeDescription="Create a new document." ma:contentTypeScope="" ma:versionID="cad83e66ccf37823375635bec5d66fd0">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9.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0F534B-160A-4EFD-83EC-9E6AA04B70EC}">
  <ds:schemaRefs/>
</ds:datastoreItem>
</file>

<file path=customXml/itemProps2.xml><?xml version="1.0" encoding="utf-8"?>
<ds:datastoreItem xmlns:ds="http://schemas.openxmlformats.org/officeDocument/2006/customXml" ds:itemID="{46EE4B4A-CE0D-40C4-A367-EC06F575F7F9}">
  <ds:schemaRefs/>
</ds:datastoreItem>
</file>

<file path=customXml/itemProps3.xml><?xml version="1.0" encoding="utf-8"?>
<ds:datastoreItem xmlns:ds="http://schemas.openxmlformats.org/officeDocument/2006/customXml" ds:itemID="{AA811A73-F8D2-43B4-B9DA-28FD2E00B0DC}">
  <ds:schemaRefs/>
</ds:datastoreItem>
</file>

<file path=customXml/itemProps4.xml><?xml version="1.0" encoding="utf-8"?>
<ds:datastoreItem xmlns:ds="http://schemas.openxmlformats.org/officeDocument/2006/customXml" ds:itemID="{FFB12FCD-E885-4066-B727-D246E075D19C}">
  <ds:schemaRefs>
    <ds:schemaRef ds:uri="http://schemas.microsoft.com/office/2006/metadata/properties"/>
    <ds:schemaRef ds:uri="http://schemas.microsoft.com/office/2006/documentManagement/types"/>
    <ds:schemaRef ds:uri="http://purl.org/dc/elements/1.1/"/>
    <ds:schemaRef ds:uri="0c17d7a3-5426-448d-9229-c6e327096fc5"/>
    <ds:schemaRef ds:uri="http://www.w3.org/XML/1998/namespace"/>
    <ds:schemaRef ds:uri="http://purl.org/dc/terms/"/>
    <ds:schemaRef ds:uri="http://purl.org/dc/dcmitype/"/>
    <ds:schemaRef ds:uri="http://schemas.microsoft.com/office/infopath/2007/PartnerControls"/>
    <ds:schemaRef ds:uri="http://schemas.openxmlformats.org/package/2006/metadata/core-properties"/>
  </ds:schemaRefs>
</ds:datastoreItem>
</file>

<file path=customXml/itemProps5.xml><?xml version="1.0" encoding="utf-8"?>
<ds:datastoreItem xmlns:ds="http://schemas.openxmlformats.org/officeDocument/2006/customXml" ds:itemID="{FEAFDF41-90A8-4178-BE76-9C9AB06EB0F5}">
  <ds:schemaRefs/>
</ds:datastoreItem>
</file>

<file path=customXml/itemProps6.xml><?xml version="1.0" encoding="utf-8"?>
<ds:datastoreItem xmlns:ds="http://schemas.openxmlformats.org/officeDocument/2006/customXml" ds:itemID="{E719F0A7-4455-479F-B73F-02C413D8A26E}">
  <ds:schemaRefs/>
</ds:datastoreItem>
</file>

<file path=customXml/itemProps7.xml><?xml version="1.0" encoding="utf-8"?>
<ds:datastoreItem xmlns:ds="http://schemas.openxmlformats.org/officeDocument/2006/customXml" ds:itemID="{80BB1A93-CECA-4D2F-85CF-7387964363E4}">
  <ds:schemaRefs/>
</ds:datastoreItem>
</file>

<file path=customXml/itemProps8.xml><?xml version="1.0" encoding="utf-8"?>
<ds:datastoreItem xmlns:ds="http://schemas.openxmlformats.org/officeDocument/2006/customXml" ds:itemID="{5604072F-9471-42A4-86D0-8796076625EA}"/>
</file>

<file path=customXml/itemProps9.xml><?xml version="1.0" encoding="utf-8"?>
<ds:datastoreItem xmlns:ds="http://schemas.openxmlformats.org/officeDocument/2006/customXml" ds:itemID="{1D57D344-1A7A-4CF2-88A1-37789ADCAA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5542</TotalTime>
  <Words>2970</Words>
  <Application>Microsoft Office PowerPoint</Application>
  <PresentationFormat>Widescreen</PresentationFormat>
  <Paragraphs>248</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CIDFont+F5</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Assistance   Benchmarking with International laws/ Regulations</dc:title>
  <dc:creator>Khazna AL Mentheri</dc:creator>
  <cp:lastModifiedBy>Ibrahim Ahmed Addasi</cp:lastModifiedBy>
  <cp:revision>183</cp:revision>
  <dcterms:created xsi:type="dcterms:W3CDTF">2020-02-02T09:35:52Z</dcterms:created>
  <dcterms:modified xsi:type="dcterms:W3CDTF">2021-09-01T05:00:45Z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ightsWATCHMark">
    <vt:lpwstr>3|GCAA-Classification-CONFIDENTIAL|{00000000-0000-0000-0000-000000000000}</vt:lpwstr>
  </property>
  <property fmtid="{D5CDD505-2E9C-101B-9397-08002B2CF9AE}" pid="3" name="ContentTypeId">
    <vt:lpwstr>0x0101006EA7E1A58E51824D928176166504EF47</vt:lpwstr>
  </property>
</Properties>
</file>