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6" y="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809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54482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375F9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75F9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375F9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375F9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525767"/>
            <a:ext cx="9144000" cy="332740"/>
          </a:xfrm>
          <a:custGeom>
            <a:avLst/>
            <a:gdLst/>
            <a:ahLst/>
            <a:cxnLst/>
            <a:rect l="l" t="t" r="r" b="b"/>
            <a:pathLst>
              <a:path w="9144000" h="332740">
                <a:moveTo>
                  <a:pt x="0" y="332232"/>
                </a:moveTo>
                <a:lnTo>
                  <a:pt x="9144000" y="332232"/>
                </a:lnTo>
                <a:lnTo>
                  <a:pt x="9144000" y="0"/>
                </a:lnTo>
                <a:lnTo>
                  <a:pt x="0" y="0"/>
                </a:lnTo>
                <a:lnTo>
                  <a:pt x="0" y="332232"/>
                </a:lnTo>
                <a:close/>
              </a:path>
            </a:pathLst>
          </a:custGeom>
          <a:solidFill>
            <a:srgbClr val="8B99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9143999" cy="9784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2406" y="1218938"/>
            <a:ext cx="7619187" cy="3562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375F9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39" y="1928190"/>
            <a:ext cx="8072120" cy="37928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5F9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99602" y="6625149"/>
            <a:ext cx="121284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6370" y="1513466"/>
            <a:ext cx="6671309" cy="818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420"/>
              </a:lnSpc>
            </a:pPr>
            <a:r>
              <a:rPr sz="3000" b="1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3000" b="1" spc="5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3000" b="1" dirty="0">
                <a:solidFill>
                  <a:srgbClr val="375F92"/>
                </a:solidFill>
                <a:latin typeface="Arial"/>
                <a:cs typeface="Arial"/>
              </a:rPr>
              <a:t>AO/</a:t>
            </a:r>
            <a:r>
              <a:rPr sz="3000" b="1" spc="-15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3000" b="1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3000" b="1" spc="5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3000" b="1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3000" b="1" spc="-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375F92"/>
                </a:solidFill>
                <a:latin typeface="Arial"/>
                <a:cs typeface="Arial"/>
              </a:rPr>
              <a:t>Frequency</a:t>
            </a:r>
            <a:r>
              <a:rPr sz="3000" b="1" spc="-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375F92"/>
                </a:solidFill>
                <a:latin typeface="Arial"/>
                <a:cs typeface="Arial"/>
              </a:rPr>
              <a:t>Management</a:t>
            </a:r>
            <a:endParaRPr sz="3000">
              <a:latin typeface="Arial"/>
              <a:cs typeface="Arial"/>
            </a:endParaRPr>
          </a:p>
          <a:p>
            <a:pPr marL="1270" algn="ctr">
              <a:lnSpc>
                <a:spcPts val="3420"/>
              </a:lnSpc>
            </a:pPr>
            <a:r>
              <a:rPr sz="3000" b="1" spc="-55" dirty="0">
                <a:solidFill>
                  <a:srgbClr val="375F92"/>
                </a:solidFill>
                <a:latin typeface="Arial"/>
                <a:cs typeface="Arial"/>
              </a:rPr>
              <a:t>W</a:t>
            </a:r>
            <a:r>
              <a:rPr sz="3000" b="1" dirty="0">
                <a:solidFill>
                  <a:srgbClr val="375F92"/>
                </a:solidFill>
                <a:latin typeface="Arial"/>
                <a:cs typeface="Arial"/>
              </a:rPr>
              <a:t>orkshop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4669" y="2748160"/>
            <a:ext cx="4534535" cy="40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dirty="0">
                <a:solidFill>
                  <a:srgbClr val="375F92"/>
                </a:solidFill>
                <a:latin typeface="Arial"/>
                <a:cs typeface="Arial"/>
              </a:rPr>
              <a:t>Summary</a:t>
            </a:r>
            <a:r>
              <a:rPr sz="3000" b="1" spc="-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375F92"/>
                </a:solidFill>
                <a:latin typeface="Arial"/>
                <a:cs typeface="Arial"/>
              </a:rPr>
              <a:t>of</a:t>
            </a:r>
            <a:r>
              <a:rPr sz="3000" b="1" spc="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375F92"/>
                </a:solidFill>
                <a:latin typeface="Arial"/>
                <a:cs typeface="Arial"/>
              </a:rPr>
              <a:t>discussions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22017" y="5213546"/>
            <a:ext cx="429895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Casab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an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ca,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Moroc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2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0" dirty="0">
                <a:solidFill>
                  <a:srgbClr val="375F92"/>
                </a:solidFill>
                <a:latin typeface="Arial"/>
                <a:cs typeface="Arial"/>
              </a:rPr>
              <a:t>6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-10/6/2022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24455" y="3717035"/>
            <a:ext cx="4703064" cy="5699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56804" y="0"/>
            <a:ext cx="867155" cy="7330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1</a:t>
            </a:fld>
            <a:endParaRPr spc="-1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2012861"/>
            <a:ext cx="7771130" cy="29623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buClr>
                <a:srgbClr val="375F92"/>
              </a:buClr>
              <a:tabLst>
                <a:tab pos="355600" algn="l"/>
              </a:tabLst>
            </a:pPr>
            <a:r>
              <a:rPr lang="en-GB" sz="2400" dirty="0" smtClean="0">
                <a:solidFill>
                  <a:srgbClr val="375F92"/>
                </a:solidFill>
                <a:latin typeface="Arial"/>
                <a:cs typeface="Arial"/>
              </a:rPr>
              <a:t>c) </a:t>
            </a:r>
            <a:r>
              <a:rPr sz="2400" dirty="0" smtClean="0">
                <a:solidFill>
                  <a:srgbClr val="375F92"/>
                </a:solidFill>
                <a:latin typeface="Arial"/>
                <a:cs typeface="Arial"/>
              </a:rPr>
              <a:t>a  </a:t>
            </a:r>
            <a:r>
              <a:rPr sz="2400" spc="120" dirty="0" smtClean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simulation  </a:t>
            </a:r>
            <a:r>
              <a:rPr sz="2400" spc="1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sho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ld  </a:t>
            </a:r>
            <a:r>
              <a:rPr sz="2400" spc="1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e  </a:t>
            </a:r>
            <a:r>
              <a:rPr sz="2400" spc="114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con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ucted  </a:t>
            </a:r>
            <a:r>
              <a:rPr sz="2400" spc="10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to  </a:t>
            </a:r>
            <a:r>
              <a:rPr sz="2400" spc="10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ass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ss  </a:t>
            </a:r>
            <a:r>
              <a:rPr sz="2400" spc="114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the con</a:t>
            </a:r>
            <a:r>
              <a:rPr sz="2400" spc="10" dirty="0">
                <a:solidFill>
                  <a:srgbClr val="375F92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esti</a:t>
            </a:r>
            <a:r>
              <a:rPr sz="2400" spc="10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n </a:t>
            </a:r>
            <a:r>
              <a:rPr sz="2400" spc="-2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f </a:t>
            </a:r>
            <a:r>
              <a:rPr sz="2400" spc="-2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VH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F </a:t>
            </a:r>
            <a:r>
              <a:rPr sz="2400" spc="-2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COM </a:t>
            </a:r>
            <a:r>
              <a:rPr sz="2400" spc="-229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spectr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m </a:t>
            </a:r>
            <a:r>
              <a:rPr sz="2400" spc="-2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n </a:t>
            </a:r>
            <a:r>
              <a:rPr sz="2400" spc="-2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the </a:t>
            </a:r>
            <a:r>
              <a:rPr sz="2400" spc="-229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MID </a:t>
            </a:r>
            <a:r>
              <a:rPr sz="2400" spc="-2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gi</a:t>
            </a:r>
            <a:r>
              <a:rPr sz="2400" spc="10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n. The </a:t>
            </a:r>
            <a:r>
              <a:rPr sz="2400" spc="-6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F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M </a:t>
            </a:r>
            <a:r>
              <a:rPr sz="2400" spc="-7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WG </a:t>
            </a:r>
            <a:r>
              <a:rPr sz="2400" spc="-7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may </a:t>
            </a:r>
            <a:r>
              <a:rPr sz="2400" spc="-6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consider </a:t>
            </a:r>
            <a:r>
              <a:rPr sz="2400" spc="-5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e </a:t>
            </a:r>
            <a:r>
              <a:rPr sz="2400" spc="-5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follo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g </a:t>
            </a:r>
            <a:r>
              <a:rPr sz="2400" spc="-4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measur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s </a:t>
            </a:r>
            <a:r>
              <a:rPr sz="2400" spc="-5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in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fu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ure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to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crease</a:t>
            </a:r>
            <a:r>
              <a:rPr sz="2400" spc="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VH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F</a:t>
            </a:r>
            <a:r>
              <a:rPr sz="24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spectrum ava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b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lit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y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567690" lvl="1" indent="-154305">
              <a:lnSpc>
                <a:spcPct val="100000"/>
              </a:lnSpc>
              <a:spcBef>
                <a:spcPts val="484"/>
              </a:spcBef>
              <a:buClr>
                <a:srgbClr val="375F92"/>
              </a:buClr>
              <a:buFont typeface="Arial"/>
              <a:buChar char="-"/>
              <a:tabLst>
                <a:tab pos="568325" algn="l"/>
              </a:tabLst>
            </a:pP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amend</a:t>
            </a:r>
            <a:r>
              <a:rPr sz="2000" spc="-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2000" spc="-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M</a:t>
            </a:r>
            <a:r>
              <a:rPr sz="2000" spc="-1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000" spc="-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Region</a:t>
            </a:r>
            <a:r>
              <a:rPr sz="2000" spc="-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allotment</a:t>
            </a:r>
            <a:r>
              <a:rPr sz="2000" spc="-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plan</a:t>
            </a:r>
            <a:endParaRPr sz="2000" dirty="0">
              <a:latin typeface="Arial"/>
              <a:cs typeface="Arial"/>
            </a:endParaRPr>
          </a:p>
          <a:p>
            <a:pPr marL="567690" lvl="1" indent="-154305">
              <a:lnSpc>
                <a:spcPct val="100000"/>
              </a:lnSpc>
              <a:spcBef>
                <a:spcPts val="480"/>
              </a:spcBef>
              <a:buClr>
                <a:srgbClr val="375F92"/>
              </a:buClr>
              <a:buFont typeface="Arial"/>
              <a:buChar char="-"/>
              <a:tabLst>
                <a:tab pos="568325" algn="l"/>
              </a:tabLst>
            </a:pP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000" spc="-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of</a:t>
            </a:r>
            <a:r>
              <a:rPr sz="2000" spc="-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Sectori</a:t>
            </a:r>
            <a:r>
              <a:rPr sz="2000" spc="5" dirty="0">
                <a:solidFill>
                  <a:srgbClr val="375F92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ed</a:t>
            </a:r>
            <a:r>
              <a:rPr sz="2000" spc="-3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verage</a:t>
            </a:r>
            <a:endParaRPr sz="2000" dirty="0">
              <a:latin typeface="Arial"/>
              <a:cs typeface="Arial"/>
            </a:endParaRPr>
          </a:p>
          <a:p>
            <a:pPr marL="567690" lvl="1" indent="-154305">
              <a:lnSpc>
                <a:spcPts val="2380"/>
              </a:lnSpc>
              <a:spcBef>
                <a:spcPts val="480"/>
              </a:spcBef>
              <a:buClr>
                <a:srgbClr val="375F92"/>
              </a:buClr>
              <a:buFont typeface="Arial"/>
              <a:buChar char="-"/>
              <a:tabLst>
                <a:tab pos="568325" algn="l"/>
              </a:tabLst>
            </a:pP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000" spc="-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of</a:t>
            </a:r>
            <a:r>
              <a:rPr sz="2000" spc="-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8</a:t>
            </a:r>
            <a:r>
              <a:rPr sz="2000" spc="-10" dirty="0">
                <a:solidFill>
                  <a:srgbClr val="375F92"/>
                </a:solidFill>
                <a:latin typeface="Arial"/>
                <a:cs typeface="Arial"/>
              </a:rPr>
              <a:t>.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33KHz</a:t>
            </a:r>
            <a:r>
              <a:rPr sz="2000" spc="-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375F92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ann</a:t>
            </a:r>
            <a:r>
              <a:rPr sz="2000" spc="5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r>
              <a:rPr sz="2000" spc="-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375F92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375F92"/>
                </a:solidFill>
                <a:latin typeface="Arial"/>
                <a:cs typeface="Arial"/>
              </a:rPr>
              <a:t>ing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56804" y="0"/>
            <a:ext cx="867155" cy="7330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95"/>
              </a:lnSpc>
            </a:pPr>
            <a:r>
              <a:rPr dirty="0"/>
              <a:t>R</a:t>
            </a:r>
            <a:r>
              <a:rPr spc="5" dirty="0"/>
              <a:t>e</a:t>
            </a:r>
            <a:r>
              <a:rPr dirty="0"/>
              <a:t>c</a:t>
            </a:r>
            <a:r>
              <a:rPr spc="5" dirty="0"/>
              <a:t>o</a:t>
            </a:r>
            <a:r>
              <a:rPr dirty="0"/>
              <a:t>mme</a:t>
            </a:r>
            <a:r>
              <a:rPr spc="5" dirty="0"/>
              <a:t>n</a:t>
            </a:r>
            <a:r>
              <a:rPr dirty="0"/>
              <a:t>dat</a:t>
            </a:r>
            <a:r>
              <a:rPr spc="-15" dirty="0"/>
              <a:t>i</a:t>
            </a:r>
            <a:r>
              <a:rPr dirty="0"/>
              <a:t>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442197" y="6625149"/>
            <a:ext cx="1657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535939" y="1928190"/>
            <a:ext cx="8072120" cy="43514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288">
              <a:lnSpc>
                <a:spcPts val="2375"/>
              </a:lnSpc>
              <a:buClr>
                <a:srgbClr val="375F92"/>
              </a:buClr>
              <a:tabLst>
                <a:tab pos="355600" algn="l"/>
              </a:tabLst>
            </a:pPr>
            <a:r>
              <a:rPr lang="en-GB" spc="-15" dirty="0" smtClean="0"/>
              <a:t>d) </a:t>
            </a:r>
            <a:r>
              <a:rPr spc="-15" dirty="0" err="1" smtClean="0"/>
              <a:t>e</a:t>
            </a:r>
            <a:r>
              <a:rPr spc="-10" dirty="0" err="1" smtClean="0"/>
              <a:t>nroute</a:t>
            </a:r>
            <a:r>
              <a:rPr dirty="0" smtClean="0"/>
              <a:t> </a:t>
            </a:r>
            <a:r>
              <a:rPr spc="-280" dirty="0" smtClean="0"/>
              <a:t> </a:t>
            </a:r>
            <a:r>
              <a:rPr spc="-15" dirty="0"/>
              <a:t>D</a:t>
            </a:r>
            <a:r>
              <a:rPr spc="-20" dirty="0"/>
              <a:t>ME</a:t>
            </a:r>
            <a:r>
              <a:rPr dirty="0"/>
              <a:t> </a:t>
            </a:r>
            <a:r>
              <a:rPr spc="-275" dirty="0"/>
              <a:t> </a:t>
            </a:r>
            <a:r>
              <a:rPr spc="-15" dirty="0"/>
              <a:t>preferab</a:t>
            </a:r>
            <a:r>
              <a:rPr spc="0" dirty="0"/>
              <a:t>l</a:t>
            </a:r>
            <a:r>
              <a:rPr spc="-15" dirty="0"/>
              <a:t>y</a:t>
            </a:r>
            <a:r>
              <a:rPr dirty="0"/>
              <a:t> </a:t>
            </a:r>
            <a:r>
              <a:rPr spc="-265" dirty="0"/>
              <a:t> </a:t>
            </a:r>
            <a:r>
              <a:rPr spc="-15" dirty="0"/>
              <a:t>not</a:t>
            </a:r>
            <a:r>
              <a:rPr dirty="0"/>
              <a:t> </a:t>
            </a:r>
            <a:r>
              <a:rPr spc="-275" dirty="0"/>
              <a:t> </a:t>
            </a:r>
            <a:r>
              <a:rPr spc="-15" dirty="0"/>
              <a:t>be</a:t>
            </a:r>
            <a:r>
              <a:rPr dirty="0"/>
              <a:t> </a:t>
            </a:r>
            <a:r>
              <a:rPr spc="-275" dirty="0"/>
              <a:t> </a:t>
            </a:r>
            <a:r>
              <a:rPr spc="-15" dirty="0"/>
              <a:t>as</a:t>
            </a:r>
            <a:r>
              <a:rPr spc="-10" dirty="0"/>
              <a:t>s</a:t>
            </a:r>
            <a:r>
              <a:rPr spc="-15" dirty="0"/>
              <a:t>igned</a:t>
            </a:r>
            <a:r>
              <a:rPr dirty="0"/>
              <a:t> </a:t>
            </a:r>
            <a:r>
              <a:rPr spc="-270" dirty="0"/>
              <a:t> </a:t>
            </a:r>
            <a:r>
              <a:rPr spc="-10" dirty="0"/>
              <a:t>frequ</a:t>
            </a:r>
            <a:r>
              <a:rPr dirty="0"/>
              <a:t>e</a:t>
            </a:r>
            <a:r>
              <a:rPr spc="-15" dirty="0"/>
              <a:t>nc</a:t>
            </a:r>
            <a:r>
              <a:rPr dirty="0"/>
              <a:t>i</a:t>
            </a:r>
            <a:r>
              <a:rPr spc="-15" dirty="0"/>
              <a:t>es</a:t>
            </a:r>
            <a:r>
              <a:rPr dirty="0"/>
              <a:t> </a:t>
            </a:r>
            <a:r>
              <a:rPr spc="-265" dirty="0"/>
              <a:t> </a:t>
            </a:r>
            <a:r>
              <a:rPr spc="-15" dirty="0" smtClean="0"/>
              <a:t>paired</a:t>
            </a:r>
            <a:r>
              <a:rPr lang="en-GB" spc="-15" dirty="0" smtClean="0"/>
              <a:t> </a:t>
            </a:r>
            <a:r>
              <a:rPr spc="-10" dirty="0" smtClean="0"/>
              <a:t>with</a:t>
            </a:r>
            <a:r>
              <a:rPr spc="5" dirty="0" smtClean="0"/>
              <a:t> </a:t>
            </a:r>
            <a:r>
              <a:rPr spc="-10" dirty="0"/>
              <a:t>ILS</a:t>
            </a:r>
            <a:r>
              <a:rPr spc="-10" dirty="0" smtClean="0"/>
              <a:t>;</a:t>
            </a:r>
            <a:endParaRPr lang="en-GB" spc="-10" dirty="0" smtClean="0"/>
          </a:p>
          <a:p>
            <a:pPr marL="268288">
              <a:lnSpc>
                <a:spcPts val="2375"/>
              </a:lnSpc>
              <a:buClr>
                <a:srgbClr val="375F92"/>
              </a:buClr>
              <a:tabLst>
                <a:tab pos="355600" algn="l"/>
              </a:tabLst>
            </a:pPr>
            <a:endParaRPr spc="-10" dirty="0"/>
          </a:p>
          <a:p>
            <a:pPr marL="268288" marR="5715" algn="just">
              <a:lnSpc>
                <a:spcPct val="80000"/>
              </a:lnSpc>
              <a:spcBef>
                <a:spcPts val="525"/>
              </a:spcBef>
              <a:buClr>
                <a:srgbClr val="375F92"/>
              </a:buClr>
              <a:tabLst>
                <a:tab pos="355600" algn="l"/>
              </a:tabLst>
            </a:pPr>
            <a:r>
              <a:rPr lang="en-GB" spc="-15" dirty="0" smtClean="0"/>
              <a:t>e) t</a:t>
            </a:r>
            <a:r>
              <a:rPr spc="-15" dirty="0" smtClean="0"/>
              <a:t>o</a:t>
            </a:r>
            <a:r>
              <a:rPr dirty="0" smtClean="0"/>
              <a:t> </a:t>
            </a:r>
            <a:r>
              <a:rPr spc="-35" dirty="0" smtClean="0"/>
              <a:t> </a:t>
            </a:r>
            <a:r>
              <a:rPr spc="-15" dirty="0"/>
              <a:t>urge</a:t>
            </a:r>
            <a:r>
              <a:rPr dirty="0"/>
              <a:t> </a:t>
            </a:r>
            <a:r>
              <a:rPr spc="-30" dirty="0"/>
              <a:t> </a:t>
            </a:r>
            <a:r>
              <a:rPr spc="-15" dirty="0" smtClean="0"/>
              <a:t>S</a:t>
            </a:r>
            <a:r>
              <a:rPr dirty="0" smtClean="0"/>
              <a:t>t</a:t>
            </a:r>
            <a:r>
              <a:rPr spc="-15" dirty="0" smtClean="0"/>
              <a:t>ates</a:t>
            </a:r>
            <a:r>
              <a:rPr dirty="0" smtClean="0"/>
              <a:t> </a:t>
            </a:r>
            <a:r>
              <a:rPr spc="-25" dirty="0" smtClean="0"/>
              <a:t> </a:t>
            </a:r>
            <a:r>
              <a:rPr spc="-10" dirty="0"/>
              <a:t>to</a:t>
            </a:r>
            <a:r>
              <a:rPr dirty="0"/>
              <a:t> </a:t>
            </a:r>
            <a:r>
              <a:rPr spc="-35" dirty="0"/>
              <a:t> </a:t>
            </a:r>
            <a:r>
              <a:rPr spc="-10" dirty="0"/>
              <a:t>rec</a:t>
            </a:r>
            <a:r>
              <a:rPr spc="-15" dirty="0"/>
              <a:t>on</a:t>
            </a:r>
            <a:r>
              <a:rPr spc="-10" dirty="0"/>
              <a:t>sider</a:t>
            </a:r>
            <a:r>
              <a:rPr dirty="0"/>
              <a:t> </a:t>
            </a:r>
            <a:r>
              <a:rPr spc="-20" dirty="0"/>
              <a:t> </a:t>
            </a:r>
            <a:r>
              <a:rPr spc="-15" dirty="0"/>
              <a:t>the</a:t>
            </a:r>
            <a:r>
              <a:rPr dirty="0"/>
              <a:t> </a:t>
            </a:r>
            <a:r>
              <a:rPr spc="-30" dirty="0"/>
              <a:t> </a:t>
            </a:r>
            <a:r>
              <a:rPr spc="-15" dirty="0"/>
              <a:t>op</a:t>
            </a:r>
            <a:r>
              <a:rPr spc="-10" dirty="0"/>
              <a:t>erat</a:t>
            </a:r>
            <a:r>
              <a:rPr dirty="0"/>
              <a:t>i</a:t>
            </a:r>
            <a:r>
              <a:rPr spc="-15" dirty="0"/>
              <a:t>on</a:t>
            </a:r>
            <a:r>
              <a:rPr spc="-10" dirty="0"/>
              <a:t>a</a:t>
            </a:r>
            <a:r>
              <a:rPr spc="-5" dirty="0"/>
              <a:t>l</a:t>
            </a:r>
            <a:r>
              <a:rPr dirty="0"/>
              <a:t> </a:t>
            </a:r>
            <a:r>
              <a:rPr spc="-20" dirty="0"/>
              <a:t> </a:t>
            </a:r>
            <a:r>
              <a:rPr spc="-15" dirty="0"/>
              <a:t>need</a:t>
            </a:r>
            <a:r>
              <a:rPr dirty="0"/>
              <a:t> </a:t>
            </a:r>
            <a:r>
              <a:rPr spc="-35" dirty="0"/>
              <a:t> </a:t>
            </a:r>
            <a:r>
              <a:rPr spc="-10" dirty="0"/>
              <a:t>of</a:t>
            </a:r>
            <a:r>
              <a:rPr dirty="0"/>
              <a:t> </a:t>
            </a:r>
            <a:r>
              <a:rPr spc="-35" dirty="0"/>
              <a:t> </a:t>
            </a:r>
            <a:r>
              <a:rPr spc="-15" dirty="0"/>
              <a:t>high</a:t>
            </a:r>
            <a:r>
              <a:rPr spc="-10" dirty="0"/>
              <a:t> ran</a:t>
            </a:r>
            <a:r>
              <a:rPr spc="-15" dirty="0"/>
              <a:t>ge</a:t>
            </a:r>
            <a:r>
              <a:rPr spc="15" dirty="0"/>
              <a:t> </a:t>
            </a:r>
            <a:r>
              <a:rPr spc="-10" dirty="0"/>
              <a:t>(</a:t>
            </a:r>
            <a:r>
              <a:rPr spc="-10" dirty="0" smtClean="0"/>
              <a:t>e</a:t>
            </a:r>
            <a:r>
              <a:rPr lang="en-GB" spc="-10" dirty="0" smtClean="0"/>
              <a:t>x.</a:t>
            </a:r>
            <a:r>
              <a:rPr spc="10" dirty="0" smtClean="0"/>
              <a:t> </a:t>
            </a:r>
            <a:r>
              <a:rPr spc="-20" dirty="0"/>
              <a:t>D</a:t>
            </a:r>
            <a:r>
              <a:rPr spc="-30" dirty="0"/>
              <a:t>M</a:t>
            </a:r>
            <a:r>
              <a:rPr spc="-15" dirty="0"/>
              <a:t>E</a:t>
            </a:r>
            <a:r>
              <a:rPr spc="10" dirty="0"/>
              <a:t> </a:t>
            </a:r>
            <a:r>
              <a:rPr spc="-15" dirty="0"/>
              <a:t>300</a:t>
            </a:r>
            <a:r>
              <a:rPr dirty="0"/>
              <a:t> </a:t>
            </a:r>
            <a:r>
              <a:rPr spc="-20" dirty="0"/>
              <a:t>N</a:t>
            </a:r>
            <a:r>
              <a:rPr spc="-30" dirty="0"/>
              <a:t>M</a:t>
            </a:r>
            <a:r>
              <a:rPr spc="-10" dirty="0" smtClean="0"/>
              <a:t>);</a:t>
            </a:r>
            <a:endParaRPr lang="en-GB" spc="-10" dirty="0" smtClean="0"/>
          </a:p>
          <a:p>
            <a:pPr marL="268288" marR="5715" algn="just">
              <a:lnSpc>
                <a:spcPct val="80000"/>
              </a:lnSpc>
              <a:spcBef>
                <a:spcPts val="525"/>
              </a:spcBef>
              <a:buClr>
                <a:srgbClr val="375F92"/>
              </a:buClr>
              <a:tabLst>
                <a:tab pos="355600" algn="l"/>
              </a:tabLst>
            </a:pPr>
            <a:endParaRPr lang="en-GB" spc="-10" dirty="0" smtClean="0"/>
          </a:p>
          <a:p>
            <a:pPr marL="268288" marR="5715" algn="just">
              <a:lnSpc>
                <a:spcPct val="80000"/>
              </a:lnSpc>
              <a:spcBef>
                <a:spcPts val="525"/>
              </a:spcBef>
              <a:buClr>
                <a:srgbClr val="375F92"/>
              </a:buClr>
              <a:tabLst>
                <a:tab pos="355600" algn="l"/>
              </a:tabLst>
            </a:pPr>
            <a:r>
              <a:rPr lang="en-GB" spc="-10" dirty="0" smtClean="0"/>
              <a:t>f) </a:t>
            </a:r>
            <a:r>
              <a:rPr spc="-10" dirty="0" smtClean="0"/>
              <a:t>to</a:t>
            </a:r>
            <a:r>
              <a:rPr spc="229" dirty="0" smtClean="0"/>
              <a:t> </a:t>
            </a:r>
            <a:r>
              <a:rPr spc="-15" dirty="0"/>
              <a:t>en</a:t>
            </a:r>
            <a:r>
              <a:rPr spc="-10" dirty="0"/>
              <a:t>c</a:t>
            </a:r>
            <a:r>
              <a:rPr spc="-15" dirty="0"/>
              <a:t>our</a:t>
            </a:r>
            <a:r>
              <a:rPr spc="-5" dirty="0"/>
              <a:t>a</a:t>
            </a:r>
            <a:r>
              <a:rPr spc="-15" dirty="0"/>
              <a:t>ge</a:t>
            </a:r>
            <a:r>
              <a:rPr spc="240" dirty="0"/>
              <a:t> </a:t>
            </a:r>
            <a:r>
              <a:rPr spc="-15" dirty="0"/>
              <a:t>St</a:t>
            </a:r>
            <a:r>
              <a:rPr spc="-10" dirty="0"/>
              <a:t>ates</a:t>
            </a:r>
            <a:r>
              <a:rPr spc="245" dirty="0"/>
              <a:t> </a:t>
            </a:r>
            <a:r>
              <a:rPr spc="-10" dirty="0"/>
              <a:t>to</a:t>
            </a:r>
            <a:r>
              <a:rPr spc="240" dirty="0"/>
              <a:t> </a:t>
            </a:r>
            <a:r>
              <a:rPr spc="-10" dirty="0"/>
              <a:t>foster</a:t>
            </a:r>
            <a:r>
              <a:rPr spc="245" dirty="0"/>
              <a:t> </a:t>
            </a:r>
            <a:r>
              <a:rPr spc="-10" dirty="0"/>
              <a:t>their</a:t>
            </a:r>
            <a:r>
              <a:rPr spc="245" dirty="0"/>
              <a:t> </a:t>
            </a:r>
            <a:r>
              <a:rPr spc="-15" dirty="0"/>
              <a:t>c</a:t>
            </a:r>
            <a:r>
              <a:rPr spc="-10" dirty="0"/>
              <a:t>o</a:t>
            </a:r>
            <a:r>
              <a:rPr spc="-15" dirty="0"/>
              <a:t>op</a:t>
            </a:r>
            <a:r>
              <a:rPr spc="-10" dirty="0"/>
              <a:t>erat</a:t>
            </a:r>
            <a:r>
              <a:rPr dirty="0"/>
              <a:t>i</a:t>
            </a:r>
            <a:r>
              <a:rPr spc="-15" dirty="0"/>
              <a:t>on</a:t>
            </a:r>
            <a:r>
              <a:rPr spc="254" dirty="0"/>
              <a:t> </a:t>
            </a:r>
            <a:r>
              <a:rPr spc="-10" dirty="0"/>
              <a:t>with</a:t>
            </a:r>
            <a:r>
              <a:rPr spc="245" dirty="0"/>
              <a:t> </a:t>
            </a:r>
            <a:r>
              <a:rPr spc="-10" dirty="0" smtClean="0"/>
              <a:t>national</a:t>
            </a:r>
            <a:r>
              <a:rPr lang="en-GB" spc="-10" dirty="0" smtClean="0"/>
              <a:t> </a:t>
            </a:r>
            <a:r>
              <a:rPr spc="-15" dirty="0" smtClean="0"/>
              <a:t>TRAs </a:t>
            </a:r>
            <a:r>
              <a:rPr spc="-10" dirty="0"/>
              <a:t>related</a:t>
            </a:r>
            <a:r>
              <a:rPr spc="15" dirty="0"/>
              <a:t> </a:t>
            </a:r>
            <a:r>
              <a:rPr spc="-10" dirty="0"/>
              <a:t>to</a:t>
            </a:r>
            <a:r>
              <a:rPr spc="5" dirty="0"/>
              <a:t> </a:t>
            </a:r>
            <a:r>
              <a:rPr lang="en-GB" spc="5" dirty="0" smtClean="0"/>
              <a:t>Aviation </a:t>
            </a:r>
            <a:r>
              <a:rPr spc="-15" dirty="0" smtClean="0"/>
              <a:t>sp</a:t>
            </a:r>
            <a:r>
              <a:rPr spc="-10" dirty="0" smtClean="0"/>
              <a:t>e</a:t>
            </a:r>
            <a:r>
              <a:rPr spc="-15" dirty="0" smtClean="0"/>
              <a:t>ctrum</a:t>
            </a:r>
            <a:r>
              <a:rPr spc="5" dirty="0" smtClean="0"/>
              <a:t> </a:t>
            </a:r>
            <a:r>
              <a:rPr lang="en-GB" spc="-10" dirty="0" smtClean="0"/>
              <a:t>matters</a:t>
            </a:r>
            <a:r>
              <a:rPr spc="-10" dirty="0" smtClean="0"/>
              <a:t>;</a:t>
            </a:r>
            <a:endParaRPr lang="en-GB" spc="-10" dirty="0" smtClean="0"/>
          </a:p>
          <a:p>
            <a:pPr marL="268288" marR="5715" algn="just">
              <a:lnSpc>
                <a:spcPct val="80000"/>
              </a:lnSpc>
              <a:spcBef>
                <a:spcPts val="525"/>
              </a:spcBef>
              <a:buClr>
                <a:srgbClr val="375F92"/>
              </a:buClr>
              <a:tabLst>
                <a:tab pos="355600" algn="l"/>
              </a:tabLst>
            </a:pPr>
            <a:endParaRPr lang="en-GB" spc="-10" dirty="0"/>
          </a:p>
          <a:p>
            <a:pPr marL="268288" marR="5715" algn="just">
              <a:lnSpc>
                <a:spcPct val="80000"/>
              </a:lnSpc>
              <a:spcBef>
                <a:spcPts val="525"/>
              </a:spcBef>
              <a:buClr>
                <a:srgbClr val="375F92"/>
              </a:buClr>
              <a:tabLst>
                <a:tab pos="355600" algn="l"/>
              </a:tabLst>
            </a:pPr>
            <a:r>
              <a:rPr lang="en-GB" spc="-10" dirty="0" smtClean="0"/>
              <a:t>g) States to ensure the implementation of necessary measures to reduce the likelihood and impact of the GNSS interference.</a:t>
            </a:r>
          </a:p>
          <a:p>
            <a:pPr marL="268288" marR="5715" algn="just">
              <a:lnSpc>
                <a:spcPct val="80000"/>
              </a:lnSpc>
              <a:spcBef>
                <a:spcPts val="525"/>
              </a:spcBef>
              <a:buClr>
                <a:srgbClr val="375F92"/>
              </a:buClr>
              <a:tabLst>
                <a:tab pos="355600" algn="l"/>
              </a:tabLst>
            </a:pPr>
            <a:endParaRPr lang="en-GB" spc="-10" dirty="0" smtClean="0"/>
          </a:p>
          <a:p>
            <a:pPr marL="268288" marR="5715" algn="just">
              <a:lnSpc>
                <a:spcPct val="80000"/>
              </a:lnSpc>
              <a:spcBef>
                <a:spcPts val="525"/>
              </a:spcBef>
              <a:buClr>
                <a:srgbClr val="375F92"/>
              </a:buClr>
              <a:tabLst>
                <a:tab pos="355600" algn="l"/>
              </a:tabLst>
            </a:pPr>
            <a:r>
              <a:rPr lang="en-GB" spc="-10" dirty="0" smtClean="0"/>
              <a:t>f) ACAO to coordinate with the ASMG for the WRC23 preparatory meeting planned in Q1 2023.</a:t>
            </a:r>
            <a:endParaRPr lang="en-GB" spc="-10" dirty="0" smtClean="0"/>
          </a:p>
        </p:txBody>
      </p:sp>
      <p:sp>
        <p:nvSpPr>
          <p:cNvPr id="8" name="object 8"/>
          <p:cNvSpPr/>
          <p:nvPr/>
        </p:nvSpPr>
        <p:spPr>
          <a:xfrm>
            <a:off x="7956804" y="0"/>
            <a:ext cx="867155" cy="7330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</a:t>
            </a:r>
            <a:r>
              <a:rPr spc="5" dirty="0"/>
              <a:t>e</a:t>
            </a:r>
            <a:r>
              <a:rPr dirty="0"/>
              <a:t>c</a:t>
            </a:r>
            <a:r>
              <a:rPr spc="5" dirty="0"/>
              <a:t>o</a:t>
            </a:r>
            <a:r>
              <a:rPr dirty="0"/>
              <a:t>mme</a:t>
            </a:r>
            <a:r>
              <a:rPr spc="5" dirty="0"/>
              <a:t>n</a:t>
            </a:r>
            <a:r>
              <a:rPr dirty="0"/>
              <a:t>dat</a:t>
            </a:r>
            <a:r>
              <a:rPr spc="-15" dirty="0"/>
              <a:t>i</a:t>
            </a:r>
            <a:r>
              <a:rPr dirty="0"/>
              <a:t>ons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442197" y="6625149"/>
            <a:ext cx="1657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3384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535939" y="1928190"/>
            <a:ext cx="8072120" cy="14106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ts val="2110"/>
              </a:lnSpc>
              <a:spcBef>
                <a:spcPts val="515"/>
              </a:spcBef>
              <a:buClr>
                <a:srgbClr val="375F92"/>
              </a:buClr>
              <a:buFont typeface="Arial"/>
              <a:buChar char="•"/>
              <a:tabLst>
                <a:tab pos="355600" algn="l"/>
              </a:tabLst>
            </a:pPr>
            <a:r>
              <a:rPr spc="-15" dirty="0" smtClean="0"/>
              <a:t>The</a:t>
            </a:r>
            <a:r>
              <a:rPr spc="25" dirty="0" smtClean="0"/>
              <a:t> </a:t>
            </a:r>
            <a:r>
              <a:rPr spc="-60" dirty="0"/>
              <a:t>W</a:t>
            </a:r>
            <a:r>
              <a:rPr spc="-10" dirty="0"/>
              <a:t>ork</a:t>
            </a:r>
            <a:r>
              <a:rPr spc="-15" dirty="0"/>
              <a:t>s</a:t>
            </a:r>
            <a:r>
              <a:rPr dirty="0"/>
              <a:t>h</a:t>
            </a:r>
            <a:r>
              <a:rPr spc="-15" dirty="0"/>
              <a:t>op</a:t>
            </a:r>
            <a:r>
              <a:rPr spc="30" dirty="0"/>
              <a:t> </a:t>
            </a:r>
            <a:r>
              <a:rPr spc="-15" dirty="0"/>
              <a:t>was</a:t>
            </a:r>
            <a:r>
              <a:rPr spc="35" dirty="0"/>
              <a:t> </a:t>
            </a:r>
            <a:r>
              <a:rPr spc="-15" dirty="0"/>
              <a:t>ap</a:t>
            </a:r>
            <a:r>
              <a:rPr dirty="0"/>
              <a:t>pr</a:t>
            </a:r>
            <a:r>
              <a:rPr spc="-5" dirty="0"/>
              <a:t>i</a:t>
            </a:r>
            <a:r>
              <a:rPr spc="-10" dirty="0"/>
              <a:t>s</a:t>
            </a:r>
            <a:r>
              <a:rPr spc="-15" dirty="0"/>
              <a:t>ed</a:t>
            </a:r>
            <a:r>
              <a:rPr spc="35" dirty="0"/>
              <a:t> </a:t>
            </a:r>
            <a:r>
              <a:rPr spc="-10" dirty="0"/>
              <a:t>of</a:t>
            </a:r>
            <a:r>
              <a:rPr spc="25" dirty="0"/>
              <a:t> </a:t>
            </a:r>
            <a:r>
              <a:rPr spc="-15" dirty="0"/>
              <a:t>pot</a:t>
            </a:r>
            <a:r>
              <a:rPr spc="-5" dirty="0"/>
              <a:t>e</a:t>
            </a:r>
            <a:r>
              <a:rPr spc="-10" dirty="0"/>
              <a:t>nt</a:t>
            </a:r>
            <a:r>
              <a:rPr dirty="0"/>
              <a:t>i</a:t>
            </a:r>
            <a:r>
              <a:rPr spc="-10" dirty="0"/>
              <a:t>al</a:t>
            </a:r>
            <a:r>
              <a:rPr spc="35" dirty="0"/>
              <a:t> </a:t>
            </a:r>
            <a:r>
              <a:rPr spc="-10" dirty="0"/>
              <a:t>interfe</a:t>
            </a:r>
            <a:r>
              <a:rPr dirty="0"/>
              <a:t>r</a:t>
            </a:r>
            <a:r>
              <a:rPr spc="-15" dirty="0"/>
              <a:t>en</a:t>
            </a:r>
            <a:r>
              <a:rPr spc="-10" dirty="0"/>
              <a:t>c</a:t>
            </a:r>
            <a:r>
              <a:rPr spc="-15" dirty="0"/>
              <a:t>e</a:t>
            </a:r>
            <a:r>
              <a:rPr spc="40" dirty="0"/>
              <a:t> </a:t>
            </a:r>
            <a:r>
              <a:rPr spc="-15" dirty="0"/>
              <a:t>betw</a:t>
            </a:r>
            <a:r>
              <a:rPr spc="-5" dirty="0"/>
              <a:t>e</a:t>
            </a:r>
            <a:r>
              <a:rPr spc="-15" dirty="0"/>
              <a:t>en</a:t>
            </a:r>
            <a:r>
              <a:rPr spc="-10" dirty="0"/>
              <a:t> 5</a:t>
            </a:r>
            <a:r>
              <a:rPr spc="-20" dirty="0"/>
              <a:t>G</a:t>
            </a:r>
            <a:r>
              <a:rPr spc="100" dirty="0"/>
              <a:t> </a:t>
            </a:r>
            <a:r>
              <a:rPr spc="-15" dirty="0"/>
              <a:t>and</a:t>
            </a:r>
            <a:r>
              <a:rPr spc="110" dirty="0"/>
              <a:t> </a:t>
            </a:r>
            <a:r>
              <a:rPr spc="-15" dirty="0"/>
              <a:t>Ra</a:t>
            </a:r>
            <a:r>
              <a:rPr dirty="0"/>
              <a:t>d</a:t>
            </a:r>
            <a:r>
              <a:rPr spc="-10" dirty="0"/>
              <a:t>io</a:t>
            </a:r>
            <a:r>
              <a:rPr spc="114" dirty="0"/>
              <a:t> </a:t>
            </a:r>
            <a:r>
              <a:rPr spc="-15" dirty="0"/>
              <a:t>a</a:t>
            </a:r>
            <a:r>
              <a:rPr dirty="0"/>
              <a:t>l</a:t>
            </a:r>
            <a:r>
              <a:rPr spc="-10" dirty="0"/>
              <a:t>timeter</a:t>
            </a:r>
            <a:r>
              <a:rPr spc="105" dirty="0"/>
              <a:t> </a:t>
            </a:r>
            <a:r>
              <a:rPr spc="-15" dirty="0"/>
              <a:t>as</a:t>
            </a:r>
            <a:r>
              <a:rPr spc="110" dirty="0"/>
              <a:t> </a:t>
            </a:r>
            <a:r>
              <a:rPr spc="-10" dirty="0"/>
              <a:t>well</a:t>
            </a:r>
            <a:r>
              <a:rPr spc="120" dirty="0"/>
              <a:t> </a:t>
            </a:r>
            <a:r>
              <a:rPr spc="-10" dirty="0"/>
              <a:t>with</a:t>
            </a:r>
            <a:r>
              <a:rPr spc="90" dirty="0"/>
              <a:t> </a:t>
            </a:r>
            <a:r>
              <a:rPr spc="-15" dirty="0"/>
              <a:t>VS</a:t>
            </a:r>
            <a:r>
              <a:rPr spc="-190" dirty="0"/>
              <a:t>A</a:t>
            </a:r>
            <a:r>
              <a:rPr spc="-15" dirty="0"/>
              <a:t>T</a:t>
            </a:r>
            <a:r>
              <a:rPr spc="75" dirty="0"/>
              <a:t> </a:t>
            </a:r>
            <a:r>
              <a:rPr spc="-10" dirty="0"/>
              <a:t>in</a:t>
            </a:r>
            <a:r>
              <a:rPr spc="110" dirty="0"/>
              <a:t> </a:t>
            </a:r>
            <a:r>
              <a:rPr spc="-15" dirty="0"/>
              <a:t>the</a:t>
            </a:r>
            <a:r>
              <a:rPr spc="114" dirty="0"/>
              <a:t> </a:t>
            </a:r>
            <a:r>
              <a:rPr spc="-15" dirty="0"/>
              <a:t>MID</a:t>
            </a:r>
            <a:r>
              <a:rPr spc="100" dirty="0"/>
              <a:t> </a:t>
            </a:r>
            <a:r>
              <a:rPr spc="-15" dirty="0"/>
              <a:t>Reg</a:t>
            </a:r>
            <a:r>
              <a:rPr dirty="0"/>
              <a:t>i</a:t>
            </a:r>
            <a:r>
              <a:rPr spc="-5" dirty="0"/>
              <a:t>o</a:t>
            </a:r>
            <a:r>
              <a:rPr spc="-10" dirty="0"/>
              <a:t>n, a</a:t>
            </a:r>
            <a:r>
              <a:rPr spc="-5" dirty="0"/>
              <a:t>c</a:t>
            </a:r>
            <a:r>
              <a:rPr spc="-10" dirty="0"/>
              <a:t>cord</a:t>
            </a:r>
            <a:r>
              <a:rPr spc="-5" dirty="0"/>
              <a:t>i</a:t>
            </a:r>
            <a:r>
              <a:rPr spc="-10" dirty="0"/>
              <a:t>n</a:t>
            </a:r>
            <a:r>
              <a:rPr spc="-15" dirty="0"/>
              <a:t>g</a:t>
            </a:r>
            <a:r>
              <a:rPr dirty="0"/>
              <a:t>l</a:t>
            </a:r>
            <a:r>
              <a:rPr spc="-190" dirty="0"/>
              <a:t>y</a:t>
            </a:r>
            <a:r>
              <a:rPr spc="-10" dirty="0"/>
              <a:t>,</a:t>
            </a:r>
            <a:r>
              <a:rPr spc="30" dirty="0"/>
              <a:t> </a:t>
            </a:r>
            <a:r>
              <a:rPr spc="-10" dirty="0"/>
              <a:t>State</a:t>
            </a:r>
            <a:r>
              <a:rPr spc="-15" dirty="0"/>
              <a:t>s</a:t>
            </a:r>
            <a:r>
              <a:rPr spc="35" dirty="0"/>
              <a:t> </a:t>
            </a:r>
            <a:r>
              <a:rPr spc="-25" dirty="0"/>
              <a:t>w</a:t>
            </a:r>
            <a:r>
              <a:rPr spc="-15" dirty="0"/>
              <a:t>ere</a:t>
            </a:r>
            <a:r>
              <a:rPr spc="40" dirty="0"/>
              <a:t> </a:t>
            </a:r>
            <a:r>
              <a:rPr spc="-10" dirty="0"/>
              <a:t>invited</a:t>
            </a:r>
            <a:r>
              <a:rPr spc="35" dirty="0"/>
              <a:t> </a:t>
            </a:r>
            <a:r>
              <a:rPr spc="-10" dirty="0"/>
              <a:t>to</a:t>
            </a:r>
            <a:r>
              <a:rPr spc="25" dirty="0"/>
              <a:t> </a:t>
            </a:r>
            <a:r>
              <a:rPr spc="-15" dirty="0"/>
              <a:t>mon</a:t>
            </a:r>
            <a:r>
              <a:rPr dirty="0"/>
              <a:t>i</a:t>
            </a:r>
            <a:r>
              <a:rPr spc="-10" dirty="0"/>
              <a:t>tor</a:t>
            </a:r>
            <a:r>
              <a:rPr spc="30" dirty="0"/>
              <a:t> </a:t>
            </a:r>
            <a:r>
              <a:rPr spc="-15" dirty="0"/>
              <a:t>the</a:t>
            </a:r>
            <a:r>
              <a:rPr spc="30" dirty="0"/>
              <a:t> </a:t>
            </a:r>
            <a:r>
              <a:rPr spc="-10" dirty="0"/>
              <a:t>status</a:t>
            </a:r>
            <a:r>
              <a:rPr spc="30" dirty="0"/>
              <a:t> </a:t>
            </a:r>
            <a:r>
              <a:rPr spc="-15" dirty="0"/>
              <a:t>and</a:t>
            </a:r>
            <a:r>
              <a:rPr spc="25" dirty="0"/>
              <a:t> </a:t>
            </a:r>
            <a:r>
              <a:rPr spc="-10" dirty="0"/>
              <a:t>tak</a:t>
            </a:r>
            <a:r>
              <a:rPr spc="-15" dirty="0"/>
              <a:t>e</a:t>
            </a:r>
            <a:r>
              <a:rPr spc="-10" dirty="0"/>
              <a:t> </a:t>
            </a:r>
            <a:r>
              <a:rPr lang="en-GB" spc="-10" dirty="0" smtClean="0"/>
              <a:t>necessary</a:t>
            </a:r>
            <a:r>
              <a:rPr spc="10" dirty="0" smtClean="0"/>
              <a:t> </a:t>
            </a:r>
            <a:r>
              <a:rPr spc="-15" dirty="0" smtClean="0"/>
              <a:t>a</a:t>
            </a:r>
            <a:r>
              <a:rPr spc="-10" dirty="0" smtClean="0"/>
              <a:t>ctio</a:t>
            </a:r>
            <a:r>
              <a:rPr spc="-15" dirty="0" smtClean="0"/>
              <a:t>n</a:t>
            </a:r>
            <a:r>
              <a:rPr dirty="0" smtClean="0"/>
              <a:t>s</a:t>
            </a:r>
            <a:r>
              <a:rPr lang="en-GB" dirty="0" smtClean="0"/>
              <a:t> as appropriate</a:t>
            </a:r>
            <a:r>
              <a:rPr spc="-10" dirty="0" smtClean="0"/>
              <a:t>.</a:t>
            </a:r>
            <a:endParaRPr lang="en-GB" spc="-10" dirty="0" smtClean="0"/>
          </a:p>
          <a:p>
            <a:pPr marL="12700" marR="5080" algn="just">
              <a:lnSpc>
                <a:spcPts val="2110"/>
              </a:lnSpc>
              <a:spcBef>
                <a:spcPts val="515"/>
              </a:spcBef>
              <a:buClr>
                <a:srgbClr val="375F92"/>
              </a:buClr>
              <a:tabLst>
                <a:tab pos="355600" algn="l"/>
              </a:tabLst>
            </a:pPr>
            <a:endParaRPr spc="-10" dirty="0"/>
          </a:p>
        </p:txBody>
      </p:sp>
      <p:sp>
        <p:nvSpPr>
          <p:cNvPr id="8" name="object 8"/>
          <p:cNvSpPr/>
          <p:nvPr/>
        </p:nvSpPr>
        <p:spPr>
          <a:xfrm>
            <a:off x="7956804" y="0"/>
            <a:ext cx="867155" cy="7330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</a:t>
            </a:r>
            <a:r>
              <a:rPr spc="5" dirty="0"/>
              <a:t>e</a:t>
            </a:r>
            <a:r>
              <a:rPr dirty="0"/>
              <a:t>c</a:t>
            </a:r>
            <a:r>
              <a:rPr spc="5" dirty="0"/>
              <a:t>o</a:t>
            </a:r>
            <a:r>
              <a:rPr dirty="0"/>
              <a:t>mme</a:t>
            </a:r>
            <a:r>
              <a:rPr spc="5" dirty="0"/>
              <a:t>n</a:t>
            </a:r>
            <a:r>
              <a:rPr dirty="0"/>
              <a:t>dat</a:t>
            </a:r>
            <a:r>
              <a:rPr spc="-15" dirty="0"/>
              <a:t>i</a:t>
            </a:r>
            <a:r>
              <a:rPr dirty="0"/>
              <a:t>ons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442197" y="6625149"/>
            <a:ext cx="1657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2732182"/>
            <a:ext cx="8073390" cy="1939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>
              <a:lnSpc>
                <a:spcPct val="100000"/>
              </a:lnSpc>
            </a:pP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Casablanca,</a:t>
            </a:r>
            <a:r>
              <a:rPr sz="2400" spc="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Morocco.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375F92"/>
              </a:buClr>
              <a:buFont typeface="Arial"/>
              <a:buChar char="•"/>
              <a:tabLst>
                <a:tab pos="355600" algn="l"/>
                <a:tab pos="1030605" algn="l"/>
                <a:tab pos="2547620" algn="l"/>
                <a:tab pos="3239135" algn="l"/>
                <a:tab pos="4577715" algn="l"/>
                <a:tab pos="5048250" algn="l"/>
                <a:tab pos="5741670" algn="l"/>
                <a:tab pos="7449184" algn="l"/>
              </a:tabLst>
            </a:pP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The	</a:t>
            </a:r>
            <a:r>
              <a:rPr sz="2400" spc="-50" dirty="0">
                <a:solidFill>
                  <a:srgbClr val="375F92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orkshop	w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s	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tte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ded	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y	(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25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)	part</a:t>
            </a:r>
            <a:r>
              <a:rPr sz="2400" spc="-15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cipants	f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om</a:t>
            </a:r>
            <a:endParaRPr sz="2400">
              <a:latin typeface="Arial"/>
              <a:cs typeface="Arial"/>
            </a:endParaRPr>
          </a:p>
          <a:p>
            <a:pPr marL="355600" marR="6350">
              <a:lnSpc>
                <a:spcPct val="100000"/>
              </a:lnSpc>
              <a:tabLst>
                <a:tab pos="925194" algn="l"/>
                <a:tab pos="1983105" algn="l"/>
                <a:tab pos="2686050" algn="l"/>
                <a:tab pos="3406775" algn="l"/>
                <a:tab pos="3975100" algn="l"/>
                <a:tab pos="6052820" algn="l"/>
                <a:tab pos="7296784" algn="l"/>
              </a:tabLst>
            </a:pP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8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)	</a:t>
            </a:r>
            <a:r>
              <a:rPr sz="2400" spc="-20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tates	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d	four	(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4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)	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rgan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z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ations	(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CA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,	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CC, I</a:t>
            </a:r>
            <a:r>
              <a:rPr sz="2400" spc="-180" dirty="0">
                <a:solidFill>
                  <a:srgbClr val="375F92"/>
                </a:solidFill>
                <a:latin typeface="Arial"/>
                <a:cs typeface="Arial"/>
              </a:rPr>
              <a:t>AT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,</a:t>
            </a:r>
            <a:r>
              <a:rPr sz="2400" spc="-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4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ICAO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)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956804" y="0"/>
            <a:ext cx="867155" cy="7330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History</a:t>
            </a:r>
            <a:r>
              <a:rPr spc="-15" dirty="0"/>
              <a:t> </a:t>
            </a:r>
            <a:r>
              <a:rPr dirty="0"/>
              <a:t>of the</a:t>
            </a:r>
            <a:r>
              <a:rPr spc="-15" dirty="0"/>
              <a:t> </a:t>
            </a:r>
            <a:r>
              <a:rPr spc="-50" dirty="0"/>
              <a:t>W</a:t>
            </a:r>
            <a:r>
              <a:rPr dirty="0"/>
              <a:t>ork</a:t>
            </a:r>
            <a:r>
              <a:rPr spc="5" dirty="0"/>
              <a:t>s</a:t>
            </a:r>
            <a:r>
              <a:rPr dirty="0"/>
              <a:t>h</a:t>
            </a:r>
            <a:r>
              <a:rPr spc="5" dirty="0"/>
              <a:t>o</a:t>
            </a:r>
            <a:r>
              <a:rPr dirty="0"/>
              <a:t>p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2</a:t>
            </a:fld>
            <a:endParaRPr spc="-10" dirty="0"/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13715" y="1949361"/>
          <a:ext cx="8116764" cy="770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3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0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8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7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9182">
                <a:tc>
                  <a:txBody>
                    <a:bodyPr/>
                    <a:lstStyle/>
                    <a:p>
                      <a:pPr marL="377825" indent="-342900">
                        <a:lnSpc>
                          <a:spcPct val="100000"/>
                        </a:lnSpc>
                        <a:buClr>
                          <a:srgbClr val="375F92"/>
                        </a:buClr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2400" spc="-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The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400" spc="-1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AO/IC</a:t>
                      </a:r>
                      <a:r>
                        <a:rPr sz="2400" spc="-1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O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2400" spc="-2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requency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Man</a:t>
                      </a:r>
                      <a:r>
                        <a:rPr sz="2400" spc="-1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gement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sz="2400" spc="-5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orksh</a:t>
                      </a:r>
                      <a:r>
                        <a:rPr sz="2400" spc="-1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38">
                <a:tc>
                  <a:txBody>
                    <a:bodyPr/>
                    <a:lstStyle/>
                    <a:p>
                      <a:pPr marL="377825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was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suc</a:t>
                      </a:r>
                      <a:r>
                        <a:rPr sz="2400" spc="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essfully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9395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conducted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1780">
                        <a:lnSpc>
                          <a:spcPct val="100000"/>
                        </a:lnSpc>
                        <a:tabLst>
                          <a:tab pos="1201420" algn="l"/>
                        </a:tabLst>
                      </a:pPr>
                      <a:r>
                        <a:rPr sz="2400" spc="-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2400" spc="-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0	June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tabLst>
                          <a:tab pos="1223645" algn="l"/>
                        </a:tabLst>
                      </a:pPr>
                      <a:r>
                        <a:rPr sz="2400" spc="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022	</a:t>
                      </a:r>
                      <a:r>
                        <a:rPr sz="2400" spc="-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in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56804" y="0"/>
            <a:ext cx="867155" cy="7330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A</a:t>
            </a:r>
            <a:r>
              <a:rPr spc="5" dirty="0"/>
              <a:t>g</a:t>
            </a:r>
            <a:r>
              <a:rPr dirty="0"/>
              <a:t>e</a:t>
            </a:r>
            <a:r>
              <a:rPr spc="5" dirty="0"/>
              <a:t>n</a:t>
            </a:r>
            <a:r>
              <a:rPr dirty="0"/>
              <a:t>da</a:t>
            </a:r>
            <a:r>
              <a:rPr spc="-35" dirty="0"/>
              <a:t> </a:t>
            </a:r>
            <a:r>
              <a:rPr dirty="0"/>
              <a:t>of the</a:t>
            </a:r>
            <a:r>
              <a:rPr spc="-15" dirty="0"/>
              <a:t> </a:t>
            </a:r>
            <a:r>
              <a:rPr spc="-50" dirty="0"/>
              <a:t>W</a:t>
            </a:r>
            <a:r>
              <a:rPr dirty="0"/>
              <a:t>ork</a:t>
            </a:r>
            <a:r>
              <a:rPr spc="5" dirty="0"/>
              <a:t>s</a:t>
            </a:r>
            <a:r>
              <a:rPr dirty="0"/>
              <a:t>h</a:t>
            </a:r>
            <a:r>
              <a:rPr spc="5" dirty="0"/>
              <a:t>o</a:t>
            </a:r>
            <a:r>
              <a:rPr dirty="0"/>
              <a:t>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3</a:t>
            </a:fld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762406" y="1912205"/>
            <a:ext cx="6195060" cy="4130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Agenda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Item</a:t>
            </a:r>
            <a:r>
              <a:rPr sz="1600" spc="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1:</a:t>
            </a:r>
            <a:r>
              <a:rPr sz="16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Introduction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Agenda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Item</a:t>
            </a:r>
            <a:r>
              <a:rPr sz="1600" spc="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2:</a:t>
            </a:r>
            <a:r>
              <a:rPr sz="1600" spc="-8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Aeronaut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cal F</a:t>
            </a:r>
            <a:r>
              <a:rPr sz="1600" spc="-20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equen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y</a:t>
            </a:r>
            <a:r>
              <a:rPr sz="1600" spc="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375F92"/>
                </a:solidFill>
                <a:latin typeface="Arial"/>
                <a:cs typeface="Arial"/>
              </a:rPr>
              <a:t>P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ann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ng</a:t>
            </a:r>
            <a:endParaRPr sz="1600">
              <a:latin typeface="Arial"/>
              <a:cs typeface="Arial"/>
            </a:endParaRPr>
          </a:p>
          <a:p>
            <a:pPr marL="12700" indent="414020">
              <a:lnSpc>
                <a:spcPct val="100000"/>
              </a:lnSpc>
              <a:buClr>
                <a:srgbClr val="375F92"/>
              </a:buClr>
              <a:buFont typeface="Arial"/>
              <a:buChar char="-"/>
              <a:tabLst>
                <a:tab pos="553720" algn="l"/>
              </a:tabLst>
            </a:pPr>
            <a:r>
              <a:rPr sz="1600" spc="-15" dirty="0">
                <a:solidFill>
                  <a:srgbClr val="375F92"/>
                </a:solidFill>
                <a:latin typeface="Arial"/>
                <a:cs typeface="Arial"/>
              </a:rPr>
              <a:t>WRC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Process</a:t>
            </a:r>
            <a:endParaRPr sz="1600">
              <a:latin typeface="Arial"/>
              <a:cs typeface="Arial"/>
            </a:endParaRPr>
          </a:p>
          <a:p>
            <a:pPr marL="553085" indent="-126364">
              <a:lnSpc>
                <a:spcPct val="100000"/>
              </a:lnSpc>
              <a:buClr>
                <a:srgbClr val="375F92"/>
              </a:buClr>
              <a:buFont typeface="Arial"/>
              <a:buChar char="-"/>
              <a:tabLst>
                <a:tab pos="553720" algn="l"/>
              </a:tabLst>
            </a:pP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Expla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ning</a:t>
            </a:r>
            <a:r>
              <a:rPr sz="1600" spc="-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16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plann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ng</a:t>
            </a:r>
            <a:r>
              <a:rPr sz="1600" spc="-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criteria</a:t>
            </a:r>
            <a:endParaRPr sz="1600">
              <a:latin typeface="Arial"/>
              <a:cs typeface="Arial"/>
            </a:endParaRPr>
          </a:p>
          <a:p>
            <a:pPr marL="553085" indent="-126364">
              <a:lnSpc>
                <a:spcPct val="100000"/>
              </a:lnSpc>
              <a:buClr>
                <a:srgbClr val="375F92"/>
              </a:buClr>
              <a:buFont typeface="Arial"/>
              <a:buChar char="-"/>
              <a:tabLst>
                <a:tab pos="553720" algn="l"/>
              </a:tabLst>
            </a:pP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Cur</a:t>
            </a:r>
            <a:r>
              <a:rPr sz="1600" spc="-20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ent</a:t>
            </a:r>
            <a:r>
              <a:rPr sz="1600" spc="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MID</a:t>
            </a:r>
            <a:r>
              <a:rPr sz="16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frequency</a:t>
            </a:r>
            <a:r>
              <a:rPr sz="1600" spc="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allotment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plan</a:t>
            </a:r>
            <a:endParaRPr sz="1600">
              <a:latin typeface="Arial"/>
              <a:cs typeface="Arial"/>
            </a:endParaRPr>
          </a:p>
          <a:p>
            <a:pPr marL="12700" marR="1282700" indent="414020">
              <a:lnSpc>
                <a:spcPct val="100000"/>
              </a:lnSpc>
              <a:buClr>
                <a:srgbClr val="375F92"/>
              </a:buClr>
              <a:buFont typeface="Arial"/>
              <a:buChar char="-"/>
              <a:tabLst>
                <a:tab pos="541655" algn="l"/>
              </a:tabLst>
            </a:pP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Amendment</a:t>
            </a:r>
            <a:r>
              <a:rPr sz="1600" spc="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of</a:t>
            </a:r>
            <a:r>
              <a:rPr sz="16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16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MID</a:t>
            </a:r>
            <a:r>
              <a:rPr sz="16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frequency</a:t>
            </a:r>
            <a:r>
              <a:rPr sz="1600" spc="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allotment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plan Agenda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Item</a:t>
            </a:r>
            <a:r>
              <a:rPr sz="1600" spc="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3:</a:t>
            </a:r>
            <a:r>
              <a:rPr sz="16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F</a:t>
            </a:r>
            <a:r>
              <a:rPr sz="1600" spc="-20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equen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y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Finder</a:t>
            </a:r>
            <a:r>
              <a:rPr sz="16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(</a:t>
            </a:r>
            <a:r>
              <a:rPr sz="1600" spc="-20" dirty="0">
                <a:solidFill>
                  <a:srgbClr val="375F92"/>
                </a:solidFill>
                <a:latin typeface="Arial"/>
                <a:cs typeface="Arial"/>
              </a:rPr>
              <a:t>F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F) </a:t>
            </a:r>
            <a:r>
              <a:rPr sz="1600" spc="-195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ool</a:t>
            </a:r>
            <a:endParaRPr sz="1600">
              <a:latin typeface="Arial"/>
              <a:cs typeface="Arial"/>
            </a:endParaRPr>
          </a:p>
          <a:p>
            <a:pPr marL="583565" indent="-124460">
              <a:lnSpc>
                <a:spcPct val="100000"/>
              </a:lnSpc>
              <a:buClr>
                <a:srgbClr val="375F92"/>
              </a:buClr>
              <a:buFont typeface="Arial"/>
              <a:buChar char="-"/>
              <a:tabLst>
                <a:tab pos="584200" algn="l"/>
              </a:tabLst>
            </a:pP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F</a:t>
            </a:r>
            <a:r>
              <a:rPr sz="1600" spc="-20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equen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y</a:t>
            </a:r>
            <a:r>
              <a:rPr sz="1600" spc="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Finder</a:t>
            </a:r>
            <a:r>
              <a:rPr sz="1600" spc="-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95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ool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requirements,</a:t>
            </a:r>
            <a:r>
              <a:rPr sz="1600" spc="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fun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tions</a:t>
            </a:r>
            <a:r>
              <a:rPr sz="1600" spc="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and</a:t>
            </a:r>
            <a:r>
              <a:rPr sz="16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installation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Agenda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Item</a:t>
            </a:r>
            <a:r>
              <a:rPr sz="1600" spc="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4:</a:t>
            </a:r>
            <a:r>
              <a:rPr sz="1600" spc="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375F92"/>
                </a:solidFill>
                <a:latin typeface="Arial"/>
                <a:cs typeface="Arial"/>
              </a:rPr>
              <a:t>VHF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1600" spc="-25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1600" spc="-15" dirty="0">
                <a:solidFill>
                  <a:srgbClr val="375F92"/>
                </a:solidFill>
                <a:latin typeface="Arial"/>
                <a:cs typeface="Arial"/>
              </a:rPr>
              <a:t>M</a:t>
            </a:r>
            <a:r>
              <a:rPr sz="1600" spc="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Module</a:t>
            </a:r>
            <a:endParaRPr sz="1600">
              <a:latin typeface="Arial"/>
              <a:cs typeface="Arial"/>
            </a:endParaRPr>
          </a:p>
          <a:p>
            <a:pPr marL="370840">
              <a:lnSpc>
                <a:spcPct val="100000"/>
              </a:lnSpc>
            </a:pP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-</a:t>
            </a:r>
            <a:r>
              <a:rPr sz="1600" spc="-28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Performing</a:t>
            </a:r>
            <a:r>
              <a:rPr sz="1600" spc="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Ba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ic</a:t>
            </a:r>
            <a:r>
              <a:rPr sz="1600" spc="-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1600" spc="-15" dirty="0">
                <a:solidFill>
                  <a:srgbClr val="375F92"/>
                </a:solidFill>
                <a:latin typeface="Arial"/>
                <a:cs typeface="Arial"/>
              </a:rPr>
              <a:t>x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erc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ses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(Scenarios</a:t>
            </a:r>
            <a:r>
              <a:rPr sz="1600" spc="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prepared)</a:t>
            </a:r>
            <a:endParaRPr sz="1600">
              <a:latin typeface="Arial"/>
              <a:cs typeface="Arial"/>
            </a:endParaRPr>
          </a:p>
          <a:p>
            <a:pPr marL="12700" marR="749300" indent="358140">
              <a:lnSpc>
                <a:spcPct val="100000"/>
              </a:lnSpc>
            </a:pP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-</a:t>
            </a:r>
            <a:r>
              <a:rPr sz="1600" spc="-28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Updat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ng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16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States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frequencies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in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16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375F92"/>
                </a:solidFill>
                <a:latin typeface="Arial"/>
                <a:cs typeface="Arial"/>
              </a:rPr>
              <a:t>G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lobal</a:t>
            </a:r>
            <a:r>
              <a:rPr sz="1600" spc="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databa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e Agenda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Item</a:t>
            </a:r>
            <a:r>
              <a:rPr sz="1600" spc="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5:</a:t>
            </a:r>
            <a:r>
              <a:rPr sz="16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375F92"/>
                </a:solidFill>
                <a:latin typeface="Arial"/>
                <a:cs typeface="Arial"/>
              </a:rPr>
              <a:t>VHF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1600" spc="-135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1600" spc="-15" dirty="0">
                <a:solidFill>
                  <a:srgbClr val="375F92"/>
                </a:solidFill>
                <a:latin typeface="Arial"/>
                <a:cs typeface="Arial"/>
              </a:rPr>
              <a:t>V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 Modu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endParaRPr sz="16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  <a:buClr>
                <a:srgbClr val="375F92"/>
              </a:buClr>
              <a:buFont typeface="Arial"/>
              <a:buChar char="-"/>
              <a:tabLst>
                <a:tab pos="459740" algn="l"/>
              </a:tabLst>
            </a:pP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Performing</a:t>
            </a:r>
            <a:r>
              <a:rPr sz="1600" spc="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Ba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ic</a:t>
            </a:r>
            <a:r>
              <a:rPr sz="1600" spc="-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1600" spc="-15" dirty="0">
                <a:solidFill>
                  <a:srgbClr val="375F92"/>
                </a:solidFill>
                <a:latin typeface="Arial"/>
                <a:cs typeface="Arial"/>
              </a:rPr>
              <a:t>x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erc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ses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(Scenarios</a:t>
            </a:r>
            <a:r>
              <a:rPr sz="1600" spc="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prepared)</a:t>
            </a:r>
            <a:endParaRPr sz="1600">
              <a:latin typeface="Arial"/>
              <a:cs typeface="Arial"/>
            </a:endParaRPr>
          </a:p>
          <a:p>
            <a:pPr marL="299085" marR="749300">
              <a:lnSpc>
                <a:spcPct val="100000"/>
              </a:lnSpc>
              <a:buClr>
                <a:srgbClr val="375F92"/>
              </a:buClr>
              <a:buFont typeface="Arial"/>
              <a:buChar char="-"/>
              <a:tabLst>
                <a:tab pos="459740" algn="l"/>
              </a:tabLst>
            </a:pP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Updat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ng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16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States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frequencies</a:t>
            </a:r>
            <a:r>
              <a:rPr sz="16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in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16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375F92"/>
                </a:solidFill>
                <a:latin typeface="Arial"/>
                <a:cs typeface="Arial"/>
              </a:rPr>
              <a:t>G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lobal</a:t>
            </a:r>
            <a:r>
              <a:rPr sz="1600" spc="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databa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e Agenda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Item</a:t>
            </a:r>
            <a:r>
              <a:rPr sz="1600" spc="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6:</a:t>
            </a:r>
            <a:r>
              <a:rPr sz="16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ther</a:t>
            </a:r>
            <a:r>
              <a:rPr sz="1600" spc="3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Spe</a:t>
            </a:r>
            <a:r>
              <a:rPr sz="1600" spc="-5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trum</a:t>
            </a:r>
            <a:r>
              <a:rPr sz="16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issues</a:t>
            </a:r>
            <a:endParaRPr sz="1600">
              <a:latin typeface="Arial"/>
              <a:cs typeface="Arial"/>
            </a:endParaRPr>
          </a:p>
          <a:p>
            <a:pPr marL="583565" indent="-284480">
              <a:lnSpc>
                <a:spcPct val="100000"/>
              </a:lnSpc>
              <a:buClr>
                <a:srgbClr val="375F92"/>
              </a:buClr>
              <a:buFont typeface="Arial"/>
              <a:buChar char="-"/>
              <a:tabLst>
                <a:tab pos="584200" algn="l"/>
              </a:tabLst>
            </a:pPr>
            <a:r>
              <a:rPr sz="1600" spc="-25" dirty="0">
                <a:solidFill>
                  <a:srgbClr val="375F92"/>
                </a:solidFill>
                <a:latin typeface="Arial"/>
                <a:cs typeface="Arial"/>
              </a:rPr>
              <a:t>G</a:t>
            </a:r>
            <a:r>
              <a:rPr sz="1600" spc="-15" dirty="0">
                <a:solidFill>
                  <a:srgbClr val="375F92"/>
                </a:solidFill>
                <a:latin typeface="Arial"/>
                <a:cs typeface="Arial"/>
              </a:rPr>
              <a:t>NSS</a:t>
            </a:r>
            <a:r>
              <a:rPr sz="16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375F92"/>
                </a:solidFill>
                <a:latin typeface="Arial"/>
                <a:cs typeface="Arial"/>
              </a:rPr>
              <a:t>Interference</a:t>
            </a:r>
            <a:endParaRPr sz="1600">
              <a:latin typeface="Arial"/>
              <a:cs typeface="Arial"/>
            </a:endParaRPr>
          </a:p>
          <a:p>
            <a:pPr marL="583565" indent="-284480">
              <a:lnSpc>
                <a:spcPct val="100000"/>
              </a:lnSpc>
              <a:buClr>
                <a:srgbClr val="375F92"/>
              </a:buClr>
              <a:buFont typeface="Arial"/>
              <a:buChar char="-"/>
              <a:tabLst>
                <a:tab pos="584200" algn="l"/>
              </a:tabLst>
            </a:pPr>
            <a:r>
              <a:rPr sz="1600" spc="-15" dirty="0">
                <a:solidFill>
                  <a:srgbClr val="375F92"/>
                </a:solidFill>
                <a:latin typeface="Arial"/>
                <a:cs typeface="Arial"/>
              </a:rPr>
              <a:t>5G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963585"/>
            <a:ext cx="4719320" cy="660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2735"/>
              </a:lnSpc>
              <a:buClr>
                <a:srgbClr val="375F92"/>
              </a:buClr>
              <a:buFont typeface="Arial"/>
              <a:buChar char="•"/>
              <a:tabLst>
                <a:tab pos="355600" algn="l"/>
                <a:tab pos="1120775" algn="l"/>
                <a:tab pos="2922270" algn="l"/>
                <a:tab pos="4281805" algn="l"/>
              </a:tabLst>
            </a:pP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e	p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rticipa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ts	i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stall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d	the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ts val="2735"/>
              </a:lnSpc>
            </a:pP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equency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finder</a:t>
            </a:r>
            <a:r>
              <a:rPr sz="2400" spc="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tool (FF</a:t>
            </a:r>
            <a:r>
              <a:rPr sz="2400" spc="-6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270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oo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)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70016" y="1963585"/>
            <a:ext cx="753745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test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39280" y="1963585"/>
            <a:ext cx="1009015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vers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63433" y="1963585"/>
            <a:ext cx="94361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07365" algn="l"/>
              </a:tabLst>
            </a:pP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f	t</a:t>
            </a:r>
            <a:r>
              <a:rPr sz="2400" spc="-15" dirty="0">
                <a:solidFill>
                  <a:srgbClr val="375F9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097942"/>
            <a:ext cx="8074025" cy="146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2735"/>
              </a:lnSpc>
              <a:buClr>
                <a:srgbClr val="375F92"/>
              </a:buClr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375F92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orkshop pro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ided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hands-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n t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g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10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n the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F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F</a:t>
            </a:r>
            <a:r>
              <a:rPr sz="2400" spc="-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270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spc="-20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ts val="2735"/>
              </a:lnSpc>
            </a:pP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functions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n 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VH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F</a:t>
            </a:r>
            <a:r>
              <a:rPr sz="2400" spc="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COM</a:t>
            </a:r>
            <a:r>
              <a:rPr sz="2400" spc="-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4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VH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400" spc="-195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mod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375F92"/>
              </a:buClr>
              <a:buFont typeface="Arial"/>
              <a:buChar char="•"/>
              <a:tabLst>
                <a:tab pos="355600" algn="l"/>
                <a:tab pos="1056640" algn="l"/>
                <a:tab pos="2599055" algn="l"/>
                <a:tab pos="3929379" algn="l"/>
                <a:tab pos="5039360" algn="l"/>
                <a:tab pos="5553075" algn="l"/>
                <a:tab pos="6153150" algn="l"/>
                <a:tab pos="7720330" algn="l"/>
              </a:tabLst>
            </a:pP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The	</a:t>
            </a:r>
            <a:r>
              <a:rPr sz="2400" spc="-50" dirty="0">
                <a:solidFill>
                  <a:srgbClr val="375F92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orkshop	rec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ived	update	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n	the	Han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b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ok	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956804" y="0"/>
            <a:ext cx="867155" cy="7330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>
                <a:latin typeface="Arial"/>
                <a:cs typeface="Arial"/>
              </a:rPr>
              <a:t>S</a:t>
            </a:r>
            <a:r>
              <a:rPr spc="5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mmary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of Disc</a:t>
            </a:r>
            <a:r>
              <a:rPr spc="5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s</a:t>
            </a:r>
            <a:r>
              <a:rPr spc="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ions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4</a:t>
            </a:fld>
            <a:endParaRPr spc="-10" dirty="0"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856614" y="4575079"/>
          <a:ext cx="7774939" cy="1477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2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5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6103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tabLst>
                          <a:tab pos="1098550" algn="l"/>
                          <a:tab pos="2806065" algn="l"/>
                        </a:tabLst>
                      </a:pP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400" spc="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dio	Frequency	S</a:t>
                      </a:r>
                      <a:r>
                        <a:rPr sz="2400" spc="-1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ectrum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3360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Req</a:t>
                      </a:r>
                      <a:r>
                        <a:rPr sz="2400" spc="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irem</a:t>
                      </a:r>
                      <a:r>
                        <a:rPr sz="2400" spc="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nts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835">
                        <a:lnSpc>
                          <a:spcPct val="100000"/>
                        </a:lnSpc>
                        <a:tabLst>
                          <a:tab pos="825500" algn="l"/>
                        </a:tabLst>
                      </a:pP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for	</a:t>
                      </a:r>
                      <a:r>
                        <a:rPr sz="2400" spc="-2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ivil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311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tabLst>
                          <a:tab pos="1362075" algn="l"/>
                          <a:tab pos="2456815" algn="l"/>
                          <a:tab pos="3248025" algn="l"/>
                        </a:tabLst>
                      </a:pPr>
                      <a:r>
                        <a:rPr sz="2400" spc="-5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2400" spc="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ati</a:t>
                      </a:r>
                      <a:r>
                        <a:rPr sz="2400" spc="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n	(I</a:t>
                      </a:r>
                      <a:r>
                        <a:rPr sz="2400" spc="-1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AO	D</a:t>
                      </a:r>
                      <a:r>
                        <a:rPr sz="2400" spc="-1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c	</a:t>
                      </a:r>
                      <a:r>
                        <a:rPr sz="2400" spc="-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9718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tabLst>
                          <a:tab pos="1565275" algn="l"/>
                        </a:tabLst>
                      </a:pP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incl</a:t>
                      </a:r>
                      <a:r>
                        <a:rPr sz="2400" spc="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ding	the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fre</a:t>
                      </a:r>
                      <a:r>
                        <a:rPr sz="2400" spc="-1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ue</a:t>
                      </a:r>
                      <a:r>
                        <a:rPr sz="2400" spc="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cy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96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tabLst>
                          <a:tab pos="1779905" algn="l"/>
                          <a:tab pos="3116580" algn="l"/>
                        </a:tabLst>
                      </a:pP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ass</a:t>
                      </a:r>
                      <a:r>
                        <a:rPr sz="2400" spc="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gnm</a:t>
                      </a:r>
                      <a:r>
                        <a:rPr sz="2400" spc="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t	p</a:t>
                      </a:r>
                      <a:r>
                        <a:rPr sz="2400" spc="-1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ann</a:t>
                      </a:r>
                      <a:r>
                        <a:rPr sz="2400" spc="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ng	criteria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tabLst>
                          <a:tab pos="591185" algn="l"/>
                          <a:tab pos="1382395" algn="l"/>
                        </a:tabLst>
                      </a:pP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for	</a:t>
                      </a:r>
                      <a:r>
                        <a:rPr sz="2400" spc="-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VH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F	COM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tabLst>
                          <a:tab pos="791845" algn="l"/>
                        </a:tabLst>
                      </a:pPr>
                      <a:r>
                        <a:rPr sz="2400" spc="-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d	VHF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504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2400" spc="-18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400" spc="-225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2400" dirty="0">
                          <a:solidFill>
                            <a:srgbClr val="375F92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961718"/>
            <a:ext cx="807085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375F92"/>
              </a:buClr>
              <a:buFont typeface="Arial"/>
              <a:buChar char="•"/>
              <a:tabLst>
                <a:tab pos="355600" algn="l"/>
              </a:tabLst>
            </a:pP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2200" spc="7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p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rticipants</a:t>
            </a:r>
            <a:r>
              <a:rPr sz="2200" spc="9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revie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wed</a:t>
            </a:r>
            <a:r>
              <a:rPr sz="2200" spc="7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and</a:t>
            </a:r>
            <a:r>
              <a:rPr sz="2200" spc="7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p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ate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200" spc="7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2200" spc="7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ates</a:t>
            </a:r>
            <a:r>
              <a:rPr sz="2200" spc="8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registe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ed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39" y="2263971"/>
            <a:ext cx="3726815" cy="606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380"/>
              </a:lnSpc>
              <a:tabLst>
                <a:tab pos="1697989" algn="l"/>
                <a:tab pos="2000250" algn="l"/>
                <a:tab pos="2263775" algn="l"/>
                <a:tab pos="3062605" algn="l"/>
              </a:tabLst>
            </a:pP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frequ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nc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for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25" dirty="0">
                <a:solidFill>
                  <a:srgbClr val="375F92"/>
                </a:solidFill>
                <a:latin typeface="Arial"/>
                <a:cs typeface="Arial"/>
              </a:rPr>
              <a:t>VH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F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20" dirty="0">
                <a:solidFill>
                  <a:srgbClr val="375F92"/>
                </a:solidFill>
                <a:latin typeface="Arial"/>
                <a:cs typeface="Arial"/>
              </a:rPr>
              <a:t>COM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highligh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	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that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19269" y="2263971"/>
            <a:ext cx="3789045" cy="606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715" algn="r">
              <a:lnSpc>
                <a:spcPts val="2510"/>
              </a:lnSpc>
              <a:tabLst>
                <a:tab pos="706755" algn="l"/>
                <a:tab pos="1497965" algn="l"/>
                <a:tab pos="2872740" algn="l"/>
                <a:tab pos="3265804" algn="l"/>
              </a:tabLst>
            </a:pP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2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200" spc="-190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V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mod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ule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.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It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was</a:t>
            </a:r>
            <a:endParaRPr sz="2200">
              <a:latin typeface="Arial"/>
              <a:cs typeface="Arial"/>
            </a:endParaRPr>
          </a:p>
          <a:p>
            <a:pPr marR="5080" algn="r">
              <a:lnSpc>
                <a:spcPts val="2510"/>
              </a:lnSpc>
            </a:pP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not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68622" y="2565723"/>
            <a:ext cx="147129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freq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u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cies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52184" y="2565723"/>
            <a:ext cx="152971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13155" algn="l"/>
              </a:tabLst>
            </a:pP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200" spc="-25" dirty="0">
                <a:solidFill>
                  <a:srgbClr val="375F92"/>
                </a:solidFill>
                <a:latin typeface="Arial"/>
                <a:cs typeface="Arial"/>
              </a:rPr>
              <a:t>h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at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are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535939" y="1928190"/>
            <a:ext cx="8072120" cy="2624301"/>
          </a:xfrm>
          <a:prstGeom prst="rect">
            <a:avLst/>
          </a:prstGeom>
        </p:spPr>
        <p:txBody>
          <a:bodyPr vert="horz" wrap="square" lIns="0" tIns="939285" rIns="0" bIns="0" rtlCol="0">
            <a:spAutoFit/>
          </a:bodyPr>
          <a:lstStyle/>
          <a:p>
            <a:pPr marL="355600" marR="5080" algn="just">
              <a:lnSpc>
                <a:spcPct val="90100"/>
              </a:lnSpc>
            </a:pPr>
            <a:r>
              <a:rPr spc="-10" dirty="0"/>
              <a:t>c</a:t>
            </a:r>
            <a:r>
              <a:rPr spc="-15" dirty="0"/>
              <a:t>o</a:t>
            </a:r>
            <a:r>
              <a:rPr spc="-10" dirty="0"/>
              <a:t>ord</a:t>
            </a:r>
            <a:r>
              <a:rPr dirty="0"/>
              <a:t>i</a:t>
            </a:r>
            <a:r>
              <a:rPr spc="-15" dirty="0"/>
              <a:t>n</a:t>
            </a:r>
            <a:r>
              <a:rPr spc="-10" dirty="0"/>
              <a:t>ated/reg</a:t>
            </a:r>
            <a:r>
              <a:rPr spc="-5" dirty="0"/>
              <a:t>is</a:t>
            </a:r>
            <a:r>
              <a:rPr spc="-10" dirty="0"/>
              <a:t>tered</a:t>
            </a:r>
            <a:r>
              <a:rPr dirty="0"/>
              <a:t>  </a:t>
            </a:r>
            <a:r>
              <a:rPr spc="-180" dirty="0"/>
              <a:t> </a:t>
            </a:r>
            <a:r>
              <a:rPr spc="-15" dirty="0"/>
              <a:t>wou</a:t>
            </a:r>
            <a:r>
              <a:rPr dirty="0"/>
              <a:t>l</a:t>
            </a:r>
            <a:r>
              <a:rPr spc="-15" dirty="0"/>
              <a:t>d</a:t>
            </a:r>
            <a:r>
              <a:rPr dirty="0"/>
              <a:t>  </a:t>
            </a:r>
            <a:r>
              <a:rPr spc="-185" dirty="0"/>
              <a:t> </a:t>
            </a:r>
            <a:r>
              <a:rPr spc="-15" dirty="0"/>
              <a:t>not</a:t>
            </a:r>
            <a:r>
              <a:rPr dirty="0"/>
              <a:t>  </a:t>
            </a:r>
            <a:r>
              <a:rPr spc="-180" dirty="0"/>
              <a:t> </a:t>
            </a:r>
            <a:r>
              <a:rPr spc="-15" dirty="0"/>
              <a:t>be</a:t>
            </a:r>
            <a:r>
              <a:rPr dirty="0"/>
              <a:t>  </a:t>
            </a:r>
            <a:r>
              <a:rPr spc="-190" dirty="0"/>
              <a:t> </a:t>
            </a:r>
            <a:r>
              <a:rPr spc="-10" dirty="0"/>
              <a:t>protect</a:t>
            </a:r>
            <a:r>
              <a:rPr dirty="0"/>
              <a:t>e</a:t>
            </a:r>
            <a:r>
              <a:rPr spc="-10" dirty="0"/>
              <a:t>d,</a:t>
            </a:r>
            <a:r>
              <a:rPr dirty="0"/>
              <a:t>  </a:t>
            </a:r>
            <a:r>
              <a:rPr spc="-180" dirty="0"/>
              <a:t> </a:t>
            </a:r>
            <a:r>
              <a:rPr spc="-10" dirty="0"/>
              <a:t>theref</a:t>
            </a:r>
            <a:r>
              <a:rPr dirty="0"/>
              <a:t>or</a:t>
            </a:r>
            <a:r>
              <a:rPr spc="-10" dirty="0"/>
              <a:t>e, States</a:t>
            </a:r>
            <a:r>
              <a:rPr dirty="0"/>
              <a:t> </a:t>
            </a:r>
            <a:r>
              <a:rPr spc="-20" dirty="0"/>
              <a:t> </a:t>
            </a:r>
            <a:r>
              <a:rPr spc="-15" dirty="0"/>
              <a:t>need</a:t>
            </a:r>
            <a:r>
              <a:rPr dirty="0"/>
              <a:t> </a:t>
            </a:r>
            <a:r>
              <a:rPr spc="-25" dirty="0"/>
              <a:t> </a:t>
            </a:r>
            <a:r>
              <a:rPr spc="-10" dirty="0"/>
              <a:t>to</a:t>
            </a:r>
            <a:r>
              <a:rPr dirty="0"/>
              <a:t> </a:t>
            </a:r>
            <a:r>
              <a:rPr spc="-20" dirty="0"/>
              <a:t> </a:t>
            </a:r>
            <a:r>
              <a:rPr spc="-15" dirty="0"/>
              <a:t>en</a:t>
            </a:r>
            <a:r>
              <a:rPr spc="-10" dirty="0"/>
              <a:t>s</a:t>
            </a:r>
            <a:r>
              <a:rPr spc="-15" dirty="0"/>
              <a:t>ure</a:t>
            </a:r>
            <a:r>
              <a:rPr dirty="0"/>
              <a:t> </a:t>
            </a:r>
            <a:r>
              <a:rPr spc="-15" dirty="0"/>
              <a:t> </a:t>
            </a:r>
            <a:r>
              <a:rPr spc="-10" dirty="0"/>
              <a:t>that</a:t>
            </a:r>
            <a:r>
              <a:rPr dirty="0"/>
              <a:t> </a:t>
            </a:r>
            <a:r>
              <a:rPr spc="-20" dirty="0"/>
              <a:t> </a:t>
            </a:r>
            <a:r>
              <a:rPr spc="-10" dirty="0"/>
              <a:t>all</a:t>
            </a:r>
            <a:r>
              <a:rPr dirty="0"/>
              <a:t> </a:t>
            </a:r>
            <a:r>
              <a:rPr spc="-15" dirty="0"/>
              <a:t> operation</a:t>
            </a:r>
            <a:r>
              <a:rPr spc="-10" dirty="0"/>
              <a:t>a</a:t>
            </a:r>
            <a:r>
              <a:rPr spc="-5" dirty="0"/>
              <a:t>l</a:t>
            </a:r>
            <a:r>
              <a:rPr dirty="0"/>
              <a:t> </a:t>
            </a:r>
            <a:r>
              <a:rPr spc="-15" dirty="0"/>
              <a:t> </a:t>
            </a:r>
            <a:r>
              <a:rPr spc="-10" dirty="0"/>
              <a:t>fr</a:t>
            </a:r>
            <a:r>
              <a:rPr dirty="0"/>
              <a:t>e</a:t>
            </a:r>
            <a:r>
              <a:rPr spc="-15" dirty="0"/>
              <a:t>q</a:t>
            </a:r>
            <a:r>
              <a:rPr spc="-10" dirty="0"/>
              <a:t>u</a:t>
            </a:r>
            <a:r>
              <a:rPr spc="-15" dirty="0"/>
              <a:t>e</a:t>
            </a:r>
            <a:r>
              <a:rPr spc="-10" dirty="0"/>
              <a:t>nc</a:t>
            </a:r>
            <a:r>
              <a:rPr spc="-5" dirty="0"/>
              <a:t>i</a:t>
            </a:r>
            <a:r>
              <a:rPr spc="-10" dirty="0"/>
              <a:t>e</a:t>
            </a:r>
            <a:r>
              <a:rPr spc="-15" dirty="0"/>
              <a:t>s</a:t>
            </a:r>
            <a:r>
              <a:rPr dirty="0"/>
              <a:t> </a:t>
            </a:r>
            <a:r>
              <a:rPr spc="-25" dirty="0"/>
              <a:t> </a:t>
            </a:r>
            <a:r>
              <a:rPr spc="-15" dirty="0"/>
              <a:t>are</a:t>
            </a:r>
            <a:r>
              <a:rPr spc="-10" dirty="0"/>
              <a:t> reg</a:t>
            </a:r>
            <a:r>
              <a:rPr spc="-5" dirty="0"/>
              <a:t>is</a:t>
            </a:r>
            <a:r>
              <a:rPr spc="-10" dirty="0"/>
              <a:t>tered.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375F92"/>
              </a:buClr>
              <a:buFont typeface="Arial"/>
              <a:buChar char="•"/>
              <a:tabLst>
                <a:tab pos="355600" algn="l"/>
                <a:tab pos="986155" algn="l"/>
                <a:tab pos="2390140" algn="l"/>
                <a:tab pos="3239135" algn="l"/>
                <a:tab pos="3855085" algn="l"/>
                <a:tab pos="4237990" algn="l"/>
                <a:tab pos="5039360" algn="l"/>
                <a:tab pos="5421630" algn="l"/>
                <a:tab pos="6534784" algn="l"/>
              </a:tabLst>
            </a:pPr>
            <a:r>
              <a:rPr spc="-15" dirty="0"/>
              <a:t>The	</a:t>
            </a:r>
            <a:r>
              <a:rPr spc="-60" dirty="0"/>
              <a:t>W</a:t>
            </a:r>
            <a:r>
              <a:rPr spc="-10" dirty="0"/>
              <a:t>ork</a:t>
            </a:r>
            <a:r>
              <a:rPr spc="-15" dirty="0"/>
              <a:t>s</a:t>
            </a:r>
            <a:r>
              <a:rPr spc="-10" dirty="0"/>
              <a:t>h</a:t>
            </a:r>
            <a:r>
              <a:rPr spc="-15" dirty="0"/>
              <a:t>op</a:t>
            </a:r>
            <a:r>
              <a:rPr dirty="0"/>
              <a:t>	</a:t>
            </a:r>
            <a:r>
              <a:rPr spc="-15" dirty="0"/>
              <a:t>noted</a:t>
            </a:r>
            <a:r>
              <a:rPr dirty="0"/>
              <a:t>	</a:t>
            </a:r>
            <a:r>
              <a:rPr spc="-10" dirty="0"/>
              <a:t>that</a:t>
            </a:r>
            <a:r>
              <a:rPr dirty="0"/>
              <a:t>	</a:t>
            </a:r>
            <a:r>
              <a:rPr lang="en-GB" spc="-10" dirty="0"/>
              <a:t>i</a:t>
            </a:r>
            <a:r>
              <a:rPr spc="-10" dirty="0" smtClean="0"/>
              <a:t>n</a:t>
            </a:r>
            <a:r>
              <a:rPr dirty="0"/>
              <a:t>	</a:t>
            </a:r>
            <a:r>
              <a:rPr spc="-15" dirty="0"/>
              <a:t>order</a:t>
            </a:r>
            <a:r>
              <a:rPr dirty="0"/>
              <a:t>	</a:t>
            </a:r>
            <a:r>
              <a:rPr spc="-10" dirty="0"/>
              <a:t>to</a:t>
            </a:r>
            <a:r>
              <a:rPr dirty="0"/>
              <a:t>	</a:t>
            </a:r>
            <a:r>
              <a:rPr spc="-15" dirty="0"/>
              <a:t>a</a:t>
            </a:r>
            <a:r>
              <a:rPr spc="-10" dirty="0"/>
              <a:t>c</a:t>
            </a:r>
            <a:r>
              <a:rPr spc="-15" dirty="0"/>
              <a:t>hieve</a:t>
            </a:r>
            <a:r>
              <a:rPr dirty="0"/>
              <a:t>	</a:t>
            </a:r>
            <a:r>
              <a:rPr spc="-10" dirty="0"/>
              <a:t>internat</a:t>
            </a:r>
            <a:r>
              <a:rPr dirty="0"/>
              <a:t>i</a:t>
            </a:r>
            <a:r>
              <a:rPr spc="-15" dirty="0"/>
              <a:t>on</a:t>
            </a:r>
            <a:r>
              <a:rPr spc="-10" dirty="0"/>
              <a:t>a</a:t>
            </a:r>
            <a:r>
              <a:rPr spc="-5" dirty="0"/>
              <a:t>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78839" y="4510728"/>
            <a:ext cx="1597025" cy="606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10"/>
              </a:lnSpc>
            </a:pP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protectio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510"/>
              </a:lnSpc>
            </a:pP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ssig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nmen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89961" y="4510728"/>
            <a:ext cx="3841750" cy="606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10"/>
              </a:lnSpc>
              <a:tabLst>
                <a:tab pos="956310" algn="l"/>
                <a:tab pos="2272665" algn="l"/>
              </a:tabLst>
            </a:pP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fr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200" spc="-20" dirty="0">
                <a:solidFill>
                  <a:srgbClr val="375F92"/>
                </a:solidFill>
                <a:latin typeface="Arial"/>
                <a:cs typeface="Arial"/>
              </a:rPr>
              <a:t>m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h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mful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erfere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e,</a:t>
            </a:r>
            <a:endParaRPr sz="2200">
              <a:latin typeface="Arial"/>
              <a:cs typeface="Arial"/>
            </a:endParaRPr>
          </a:p>
          <a:p>
            <a:pPr marL="184785">
              <a:lnSpc>
                <a:spcPts val="2510"/>
              </a:lnSpc>
              <a:tabLst>
                <a:tab pos="1018540" algn="l"/>
                <a:tab pos="1463675" algn="l"/>
                <a:tab pos="1986280" algn="l"/>
              </a:tabLst>
            </a:pP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need	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to	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be	co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ordinated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90741" y="4510728"/>
            <a:ext cx="191643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75640" algn="l"/>
              </a:tabLst>
            </a:pP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all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fre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q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ue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cy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37528" y="4812233"/>
            <a:ext cx="2471420" cy="607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2510"/>
              </a:lnSpc>
              <a:tabLst>
                <a:tab pos="1161415" algn="l"/>
                <a:tab pos="1761489" algn="l"/>
              </a:tabLst>
            </a:pP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thro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u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gh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200" spc="-20" dirty="0">
                <a:solidFill>
                  <a:srgbClr val="375F92"/>
                </a:solidFill>
                <a:latin typeface="Arial"/>
                <a:cs typeface="Arial"/>
              </a:rPr>
              <a:t>AO</a:t>
            </a:r>
            <a:endParaRPr sz="2200">
              <a:latin typeface="Arial"/>
              <a:cs typeface="Arial"/>
            </a:endParaRPr>
          </a:p>
          <a:p>
            <a:pPr marR="6350" algn="r">
              <a:lnSpc>
                <a:spcPts val="2510"/>
              </a:lnSpc>
            </a:pPr>
            <a:r>
              <a:rPr sz="2200" spc="-20" dirty="0">
                <a:solidFill>
                  <a:srgbClr val="375F92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y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39" y="5114486"/>
            <a:ext cx="342709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80795" algn="l"/>
                <a:tab pos="2250440" algn="l"/>
              </a:tabLst>
            </a:pP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Re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g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20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200" spc="-40" dirty="0">
                <a:solidFill>
                  <a:srgbClr val="375F92"/>
                </a:solidFill>
                <a:latin typeface="Arial"/>
                <a:cs typeface="Arial"/>
              </a:rPr>
              <a:t>f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fice.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Howe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v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-130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,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634" y="5114486"/>
            <a:ext cx="346646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61694" algn="l"/>
                <a:tab pos="2007235" algn="l"/>
              </a:tabLst>
            </a:pP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200" spc="-20" dirty="0">
                <a:solidFill>
                  <a:srgbClr val="375F92"/>
                </a:solidFill>
                <a:latin typeface="Arial"/>
                <a:cs typeface="Arial"/>
              </a:rPr>
              <a:t>me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at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on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fre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q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ue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es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8839" y="5416263"/>
            <a:ext cx="319405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14069" algn="l"/>
                <a:tab pos="1227455" algn="l"/>
                <a:tab pos="1719580" algn="l"/>
              </a:tabLst>
            </a:pP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nee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to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be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oordinat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29227" y="5416263"/>
            <a:ext cx="337439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87680" algn="l"/>
                <a:tab pos="1149350" algn="l"/>
                <a:tab pos="1469390" algn="l"/>
                <a:tab pos="2193290" algn="l"/>
              </a:tabLst>
            </a:pP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as	we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if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their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op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er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at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on</a:t>
            </a:r>
            <a:endParaRPr sz="2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59445" y="5416263"/>
            <a:ext cx="84963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impa</a:t>
            </a:r>
            <a:r>
              <a:rPr sz="2200" spc="0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endParaRPr sz="2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39" y="5718016"/>
            <a:ext cx="2031364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j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ac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nt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States.</a:t>
            </a:r>
            <a:endParaRPr sz="22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956804" y="0"/>
            <a:ext cx="867155" cy="7330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</a:t>
            </a:r>
            <a:r>
              <a:rPr spc="5" dirty="0"/>
              <a:t>u</a:t>
            </a:r>
            <a:r>
              <a:rPr dirty="0"/>
              <a:t>mmary</a:t>
            </a:r>
            <a:r>
              <a:rPr spc="-15" dirty="0"/>
              <a:t> </a:t>
            </a:r>
            <a:r>
              <a:rPr dirty="0"/>
              <a:t>of Disc</a:t>
            </a:r>
            <a:r>
              <a:rPr spc="5" dirty="0"/>
              <a:t>u</a:t>
            </a:r>
            <a:r>
              <a:rPr dirty="0"/>
              <a:t>s</a:t>
            </a:r>
            <a:r>
              <a:rPr spc="5" dirty="0"/>
              <a:t>s</a:t>
            </a:r>
            <a:r>
              <a:rPr dirty="0"/>
              <a:t>ions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5</a:t>
            </a:fld>
            <a:endParaRPr spc="-1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012861"/>
            <a:ext cx="6275070" cy="30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2855"/>
              </a:lnSpc>
              <a:buClr>
                <a:srgbClr val="375F92"/>
              </a:buClr>
              <a:buFont typeface="Arial"/>
              <a:buChar char="•"/>
              <a:tabLst>
                <a:tab pos="355600" algn="l"/>
                <a:tab pos="1166495" algn="l"/>
                <a:tab pos="2754630" algn="l"/>
                <a:tab pos="4109720" algn="l"/>
              </a:tabLst>
            </a:pP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e	w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rkshop	re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alled	M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DA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PI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G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/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0597" y="2000161"/>
            <a:ext cx="1536065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nc</a:t>
            </a:r>
            <a:r>
              <a:rPr sz="2400" spc="10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usi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366422"/>
            <a:ext cx="8074025" cy="31239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algn="just">
              <a:lnSpc>
                <a:spcPct val="100000"/>
              </a:lnSpc>
            </a:pP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related </a:t>
            </a:r>
            <a:r>
              <a:rPr sz="2400" spc="-27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to </a:t>
            </a:r>
            <a:r>
              <a:rPr sz="2400" spc="-28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e </a:t>
            </a:r>
            <a:r>
              <a:rPr sz="2400" spc="-27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dec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spc="10" dirty="0">
                <a:solidFill>
                  <a:srgbClr val="375F92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missioning </a:t>
            </a:r>
            <a:r>
              <a:rPr sz="2400" spc="-24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f </a:t>
            </a:r>
            <a:r>
              <a:rPr sz="2400" spc="-27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NDB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s </a:t>
            </a:r>
            <a:r>
              <a:rPr sz="2400" spc="-26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y </a:t>
            </a:r>
            <a:r>
              <a:rPr sz="2400" spc="-27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2012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. </a:t>
            </a:r>
            <a:r>
              <a:rPr sz="2400" spc="-26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he </a:t>
            </a:r>
            <a:r>
              <a:rPr sz="2400" spc="-45" dirty="0">
                <a:solidFill>
                  <a:srgbClr val="375F92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orkshop  </a:t>
            </a:r>
            <a:r>
              <a:rPr sz="2400" spc="-33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noted </a:t>
            </a:r>
            <a:r>
              <a:rPr sz="2400" spc="33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at  </a:t>
            </a:r>
            <a:r>
              <a:rPr sz="2400" spc="-33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around  </a:t>
            </a:r>
            <a:r>
              <a:rPr sz="2400" spc="-33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15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0 </a:t>
            </a:r>
            <a:r>
              <a:rPr sz="2400" spc="33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NDBs  </a:t>
            </a:r>
            <a:r>
              <a:rPr sz="2400" spc="-33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are </a:t>
            </a:r>
            <a:r>
              <a:rPr sz="2400" spc="33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st</a:t>
            </a:r>
            <a:r>
              <a:rPr sz="2400" spc="-15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ll </a:t>
            </a:r>
            <a:r>
              <a:rPr sz="2400" spc="33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in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opera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ion</a:t>
            </a:r>
            <a:r>
              <a:rPr sz="24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n the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MID</a:t>
            </a:r>
            <a:r>
              <a:rPr sz="2400" spc="-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g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Clr>
                <a:srgbClr val="375F92"/>
              </a:buClr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2400" spc="19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375F92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orkshop</a:t>
            </a:r>
            <a:r>
              <a:rPr sz="2400" spc="19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rec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ived</a:t>
            </a:r>
            <a:r>
              <a:rPr sz="2400" spc="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update</a:t>
            </a:r>
            <a:r>
              <a:rPr sz="2400" spc="19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om</a:t>
            </a:r>
            <a:r>
              <a:rPr sz="2400" spc="18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spc="-180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400" spc="-185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400" spc="5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400" spc="19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2400" spc="19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GNSS inter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f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eren</a:t>
            </a:r>
            <a:r>
              <a:rPr sz="2400" spc="15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400" spc="13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idents</a:t>
            </a:r>
            <a:r>
              <a:rPr sz="2400" spc="17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400" spc="14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2400" spc="15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MID</a:t>
            </a:r>
            <a:r>
              <a:rPr sz="2400" spc="13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ion.</a:t>
            </a:r>
            <a:r>
              <a:rPr sz="2400" spc="15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he</a:t>
            </a:r>
            <a:r>
              <a:rPr sz="2400" spc="14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375F92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orks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op noted   </a:t>
            </a:r>
            <a:r>
              <a:rPr sz="2400" spc="114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the   </a:t>
            </a:r>
            <a:r>
              <a:rPr sz="2400" spc="1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large   </a:t>
            </a:r>
            <a:r>
              <a:rPr sz="2400" spc="114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mber   </a:t>
            </a:r>
            <a:r>
              <a:rPr sz="2400" spc="1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f   </a:t>
            </a:r>
            <a:r>
              <a:rPr sz="2400" spc="114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400" spc="-1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cidents   </a:t>
            </a:r>
            <a:r>
              <a:rPr sz="2400" spc="14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reported, </a:t>
            </a:r>
            <a:r>
              <a:rPr sz="2400" dirty="0" smtClean="0">
                <a:solidFill>
                  <a:srgbClr val="375F92"/>
                </a:solidFill>
                <a:latin typeface="Arial"/>
                <a:cs typeface="Arial"/>
              </a:rPr>
              <a:t>inter</a:t>
            </a:r>
            <a:r>
              <a:rPr sz="2400" spc="5" dirty="0" smtClean="0">
                <a:solidFill>
                  <a:srgbClr val="375F92"/>
                </a:solidFill>
                <a:latin typeface="Arial"/>
                <a:cs typeface="Arial"/>
              </a:rPr>
              <a:t>f</a:t>
            </a:r>
            <a:r>
              <a:rPr sz="2400" dirty="0" smtClean="0">
                <a:solidFill>
                  <a:srgbClr val="375F92"/>
                </a:solidFill>
                <a:latin typeface="Arial"/>
                <a:cs typeface="Arial"/>
              </a:rPr>
              <a:t>erence</a:t>
            </a:r>
            <a:r>
              <a:rPr lang="en-GB" sz="2400" dirty="0" smtClean="0">
                <a:solidFill>
                  <a:srgbClr val="375F92"/>
                </a:solidFill>
                <a:latin typeface="Arial"/>
                <a:cs typeface="Arial"/>
              </a:rPr>
              <a:t>‘s</a:t>
            </a:r>
            <a:r>
              <a:rPr sz="2400" spc="5" dirty="0" smtClean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hotspot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 an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4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en</a:t>
            </a:r>
            <a:r>
              <a:rPr sz="2400" spc="-5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75F92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56804" y="0"/>
            <a:ext cx="867155" cy="7330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95"/>
              </a:lnSpc>
            </a:pPr>
            <a:r>
              <a:rPr dirty="0"/>
              <a:t>S</a:t>
            </a:r>
            <a:r>
              <a:rPr spc="5" dirty="0"/>
              <a:t>u</a:t>
            </a:r>
            <a:r>
              <a:rPr dirty="0"/>
              <a:t>mmary</a:t>
            </a:r>
            <a:r>
              <a:rPr spc="-15" dirty="0"/>
              <a:t> </a:t>
            </a:r>
            <a:r>
              <a:rPr dirty="0"/>
              <a:t>of Disc</a:t>
            </a:r>
            <a:r>
              <a:rPr spc="5" dirty="0"/>
              <a:t>u</a:t>
            </a:r>
            <a:r>
              <a:rPr dirty="0"/>
              <a:t>s</a:t>
            </a:r>
            <a:r>
              <a:rPr spc="5" dirty="0"/>
              <a:t>s</a:t>
            </a:r>
            <a:r>
              <a:rPr dirty="0"/>
              <a:t>ions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6</a:t>
            </a:fld>
            <a:endParaRPr spc="-1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ct val="80000"/>
              </a:lnSpc>
              <a:buClr>
                <a:srgbClr val="375F92"/>
              </a:buClr>
              <a:buFont typeface="Arial"/>
              <a:buChar char="•"/>
              <a:tabLst>
                <a:tab pos="355600" algn="l"/>
              </a:tabLst>
            </a:pPr>
            <a:r>
              <a:rPr spc="-15" dirty="0">
                <a:latin typeface="Arial"/>
                <a:cs typeface="Arial"/>
              </a:rPr>
              <a:t>The</a:t>
            </a:r>
            <a:r>
              <a:rPr spc="30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Worksh</a:t>
            </a:r>
            <a:r>
              <a:rPr spc="-10" dirty="0">
                <a:latin typeface="Arial"/>
                <a:cs typeface="Arial"/>
              </a:rPr>
              <a:t>o</a:t>
            </a:r>
            <a:r>
              <a:rPr spc="-15" dirty="0">
                <a:latin typeface="Arial"/>
                <a:cs typeface="Arial"/>
              </a:rPr>
              <a:t>p</a:t>
            </a:r>
            <a:r>
              <a:rPr dirty="0">
                <a:latin typeface="Arial"/>
                <a:cs typeface="Arial"/>
              </a:rPr>
              <a:t> </a:t>
            </a:r>
            <a:r>
              <a:rPr spc="-30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rec</a:t>
            </a:r>
            <a:r>
              <a:rPr spc="-10" dirty="0">
                <a:latin typeface="Arial"/>
                <a:cs typeface="Arial"/>
              </a:rPr>
              <a:t>a</a:t>
            </a:r>
            <a:r>
              <a:rPr spc="-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l</a:t>
            </a:r>
            <a:r>
              <a:rPr spc="-15" dirty="0">
                <a:latin typeface="Arial"/>
                <a:cs typeface="Arial"/>
              </a:rPr>
              <a:t>ed</a:t>
            </a:r>
            <a:r>
              <a:rPr spc="29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the</a:t>
            </a:r>
            <a:r>
              <a:rPr spc="30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s</a:t>
            </a:r>
            <a:r>
              <a:rPr spc="-15" dirty="0">
                <a:latin typeface="Arial"/>
                <a:cs typeface="Arial"/>
              </a:rPr>
              <a:t>sue</a:t>
            </a:r>
            <a:r>
              <a:rPr dirty="0">
                <a:latin typeface="Arial"/>
                <a:cs typeface="Arial"/>
              </a:rPr>
              <a:t> </a:t>
            </a:r>
            <a:r>
              <a:rPr spc="-30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of</a:t>
            </a:r>
            <a:r>
              <a:rPr spc="28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frequen</a:t>
            </a:r>
            <a:r>
              <a:rPr spc="-10" dirty="0">
                <a:latin typeface="Arial"/>
                <a:cs typeface="Arial"/>
              </a:rPr>
              <a:t>c</a:t>
            </a:r>
            <a:r>
              <a:rPr spc="-15" dirty="0">
                <a:latin typeface="Arial"/>
                <a:cs typeface="Arial"/>
              </a:rPr>
              <a:t>y</a:t>
            </a:r>
            <a:r>
              <a:rPr dirty="0">
                <a:latin typeface="Arial"/>
                <a:cs typeface="Arial"/>
              </a:rPr>
              <a:t> </a:t>
            </a:r>
            <a:r>
              <a:rPr spc="-30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saturat</a:t>
            </a:r>
            <a:r>
              <a:rPr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on</a:t>
            </a:r>
            <a:r>
              <a:rPr dirty="0">
                <a:latin typeface="Arial"/>
                <a:cs typeface="Arial"/>
              </a:rPr>
              <a:t> </a:t>
            </a:r>
            <a:r>
              <a:rPr spc="-30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for the</a:t>
            </a:r>
            <a:r>
              <a:rPr spc="5"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VH</a:t>
            </a:r>
            <a:r>
              <a:rPr spc="-15" dirty="0">
                <a:latin typeface="Arial"/>
                <a:cs typeface="Arial"/>
              </a:rPr>
              <a:t>F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N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0" dirty="0">
                <a:latin typeface="Arial"/>
                <a:cs typeface="Arial"/>
              </a:rPr>
              <a:t>vigat</a:t>
            </a:r>
            <a:r>
              <a:rPr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on</a:t>
            </a:r>
            <a:r>
              <a:rPr spc="-10" dirty="0">
                <a:latin typeface="Arial"/>
                <a:cs typeface="Arial"/>
              </a:rPr>
              <a:t>a</a:t>
            </a:r>
            <a:r>
              <a:rPr spc="-5" dirty="0">
                <a:latin typeface="Arial"/>
                <a:cs typeface="Arial"/>
              </a:rPr>
              <a:t>l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aids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in</a:t>
            </a:r>
            <a:r>
              <a:rPr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the</a:t>
            </a:r>
            <a:r>
              <a:rPr spc="2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-20" dirty="0">
                <a:latin typeface="Arial"/>
                <a:cs typeface="Arial"/>
              </a:rPr>
              <a:t>D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Reg</a:t>
            </a:r>
            <a:r>
              <a:rPr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10" dirty="0">
                <a:latin typeface="Arial"/>
                <a:cs typeface="Arial"/>
              </a:rPr>
              <a:t>n.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It</a:t>
            </a:r>
            <a:r>
              <a:rPr spc="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was</a:t>
            </a:r>
            <a:r>
              <a:rPr spc="2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re</a:t>
            </a:r>
            <a:r>
              <a:rPr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terat</a:t>
            </a:r>
            <a:r>
              <a:rPr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d</a:t>
            </a:r>
            <a:r>
              <a:rPr spc="-10" dirty="0">
                <a:latin typeface="Arial"/>
                <a:cs typeface="Arial"/>
              </a:rPr>
              <a:t> that</a:t>
            </a:r>
            <a:r>
              <a:rPr dirty="0">
                <a:latin typeface="Arial"/>
                <a:cs typeface="Arial"/>
              </a:rPr>
              <a:t>  </a:t>
            </a:r>
            <a:r>
              <a:rPr spc="3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State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  </a:t>
            </a:r>
            <a:r>
              <a:rPr spc="3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10" dirty="0">
                <a:latin typeface="Arial"/>
                <a:cs typeface="Arial"/>
              </a:rPr>
              <a:t>h</a:t>
            </a:r>
            <a:r>
              <a:rPr spc="-15" dirty="0">
                <a:latin typeface="Arial"/>
                <a:cs typeface="Arial"/>
              </a:rPr>
              <a:t>ou</a:t>
            </a:r>
            <a:r>
              <a:rPr dirty="0">
                <a:latin typeface="Arial"/>
                <a:cs typeface="Arial"/>
              </a:rPr>
              <a:t>l</a:t>
            </a:r>
            <a:r>
              <a:rPr spc="-15" dirty="0">
                <a:latin typeface="Arial"/>
                <a:cs typeface="Arial"/>
              </a:rPr>
              <a:t>d</a:t>
            </a:r>
            <a:r>
              <a:rPr dirty="0">
                <a:latin typeface="Arial"/>
                <a:cs typeface="Arial"/>
              </a:rPr>
              <a:t>  </a:t>
            </a:r>
            <a:r>
              <a:rPr spc="3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up</a:t>
            </a:r>
            <a:r>
              <a:rPr spc="-10" dirty="0">
                <a:latin typeface="Arial"/>
                <a:cs typeface="Arial"/>
              </a:rPr>
              <a:t>d</a:t>
            </a:r>
            <a:r>
              <a:rPr spc="-15" dirty="0">
                <a:latin typeface="Arial"/>
                <a:cs typeface="Arial"/>
              </a:rPr>
              <a:t>ate</a:t>
            </a:r>
            <a:r>
              <a:rPr dirty="0">
                <a:latin typeface="Arial"/>
                <a:cs typeface="Arial"/>
              </a:rPr>
              <a:t>  </a:t>
            </a:r>
            <a:r>
              <a:rPr spc="3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the</a:t>
            </a:r>
            <a:r>
              <a:rPr dirty="0">
                <a:latin typeface="Arial"/>
                <a:cs typeface="Arial"/>
              </a:rPr>
              <a:t>  </a:t>
            </a:r>
            <a:r>
              <a:rPr spc="4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ICAO</a:t>
            </a:r>
            <a:r>
              <a:rPr dirty="0">
                <a:latin typeface="Arial"/>
                <a:cs typeface="Arial"/>
              </a:rPr>
              <a:t>  </a:t>
            </a:r>
            <a:r>
              <a:rPr spc="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f</a:t>
            </a:r>
            <a:r>
              <a:rPr spc="-10"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qu</a:t>
            </a:r>
            <a:r>
              <a:rPr spc="-10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n</a:t>
            </a:r>
            <a:r>
              <a:rPr spc="-10" dirty="0">
                <a:latin typeface="Arial"/>
                <a:cs typeface="Arial"/>
              </a:rPr>
              <a:t>c</a:t>
            </a:r>
            <a:r>
              <a:rPr spc="-15" dirty="0">
                <a:latin typeface="Arial"/>
                <a:cs typeface="Arial"/>
              </a:rPr>
              <a:t>y</a:t>
            </a:r>
            <a:r>
              <a:rPr dirty="0">
                <a:latin typeface="Arial"/>
                <a:cs typeface="Arial"/>
              </a:rPr>
              <a:t>  </a:t>
            </a:r>
            <a:r>
              <a:rPr spc="4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Glob</a:t>
            </a:r>
            <a:r>
              <a:rPr spc="-10" dirty="0">
                <a:latin typeface="Arial"/>
                <a:cs typeface="Arial"/>
              </a:rPr>
              <a:t>a</a:t>
            </a:r>
            <a:r>
              <a:rPr spc="-5" dirty="0">
                <a:latin typeface="Arial"/>
                <a:cs typeface="Arial"/>
              </a:rPr>
              <a:t>l</a:t>
            </a:r>
            <a:r>
              <a:rPr spc="-10" dirty="0">
                <a:latin typeface="Arial"/>
                <a:cs typeface="Arial"/>
              </a:rPr>
              <a:t> da</a:t>
            </a:r>
            <a:r>
              <a:rPr spc="-15" dirty="0">
                <a:latin typeface="Arial"/>
                <a:cs typeface="Arial"/>
              </a:rPr>
              <a:t>tab</a:t>
            </a:r>
            <a:r>
              <a:rPr spc="-10" dirty="0">
                <a:latin typeface="Arial"/>
                <a:cs typeface="Arial"/>
              </a:rPr>
              <a:t>as</a:t>
            </a:r>
            <a:r>
              <a:rPr spc="-15" dirty="0">
                <a:latin typeface="Arial"/>
                <a:cs typeface="Arial"/>
              </a:rPr>
              <a:t>e</a:t>
            </a:r>
            <a:r>
              <a:rPr spc="-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as</a:t>
            </a:r>
            <a:r>
              <a:rPr spc="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first</a:t>
            </a:r>
            <a:r>
              <a:rPr spc="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step</a:t>
            </a:r>
            <a:r>
              <a:rPr spc="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to</a:t>
            </a:r>
            <a:r>
              <a:rPr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minimize</a:t>
            </a:r>
            <a:r>
              <a:rPr spc="2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the</a:t>
            </a:r>
            <a:r>
              <a:rPr spc="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10" dirty="0">
                <a:latin typeface="Arial"/>
                <a:cs typeface="Arial"/>
              </a:rPr>
              <a:t>aturatio</a:t>
            </a:r>
            <a:r>
              <a:rPr spc="-5" dirty="0">
                <a:latin typeface="Arial"/>
                <a:cs typeface="Arial"/>
              </a:rPr>
              <a:t>n</a:t>
            </a:r>
            <a:r>
              <a:rPr spc="-10" dirty="0">
                <a:latin typeface="Arial"/>
                <a:cs typeface="Arial"/>
              </a:rPr>
              <a:t>.</a:t>
            </a:r>
          </a:p>
          <a:p>
            <a:pPr>
              <a:lnSpc>
                <a:spcPct val="100000"/>
              </a:lnSpc>
              <a:spcBef>
                <a:spcPts val="3"/>
              </a:spcBef>
              <a:buClr>
                <a:srgbClr val="375F92"/>
              </a:buClr>
              <a:buFont typeface="Arial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355600" marR="6350" indent="-342900" algn="just">
              <a:lnSpc>
                <a:spcPct val="80100"/>
              </a:lnSpc>
              <a:buClr>
                <a:srgbClr val="375F92"/>
              </a:buClr>
              <a:buFont typeface="Arial"/>
              <a:buChar char="•"/>
              <a:tabLst>
                <a:tab pos="355600" algn="l"/>
              </a:tabLst>
            </a:pPr>
            <a:r>
              <a:rPr spc="-15" dirty="0">
                <a:latin typeface="Arial"/>
                <a:cs typeface="Arial"/>
              </a:rPr>
              <a:t>The</a:t>
            </a:r>
            <a:r>
              <a:rPr spc="6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Worksh</a:t>
            </a:r>
            <a:r>
              <a:rPr spc="-10" dirty="0">
                <a:latin typeface="Arial"/>
                <a:cs typeface="Arial"/>
              </a:rPr>
              <a:t>o</a:t>
            </a:r>
            <a:r>
              <a:rPr spc="-15" dirty="0">
                <a:latin typeface="Arial"/>
                <a:cs typeface="Arial"/>
              </a:rPr>
              <a:t>p</a:t>
            </a:r>
            <a:r>
              <a:rPr spc="6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rec</a:t>
            </a:r>
            <a:r>
              <a:rPr spc="-1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l</a:t>
            </a:r>
            <a:r>
              <a:rPr spc="-10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d</a:t>
            </a:r>
            <a:r>
              <a:rPr spc="6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that</a:t>
            </a:r>
            <a:r>
              <a:rPr spc="6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the</a:t>
            </a:r>
            <a:r>
              <a:rPr spc="65" dirty="0">
                <a:latin typeface="Arial"/>
                <a:cs typeface="Arial"/>
              </a:rPr>
              <a:t> </a:t>
            </a:r>
            <a:r>
              <a:rPr spc="-30" dirty="0">
                <a:latin typeface="Arial"/>
                <a:cs typeface="Arial"/>
              </a:rPr>
              <a:t>M</a:t>
            </a:r>
            <a:r>
              <a:rPr dirty="0">
                <a:latin typeface="Arial"/>
                <a:cs typeface="Arial"/>
              </a:rPr>
              <a:t>I</a:t>
            </a:r>
            <a:r>
              <a:rPr spc="-20" dirty="0">
                <a:latin typeface="Arial"/>
                <a:cs typeface="Arial"/>
              </a:rPr>
              <a:t>D</a:t>
            </a:r>
            <a:r>
              <a:rPr spc="7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Region</a:t>
            </a:r>
            <a:r>
              <a:rPr spc="6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agr</a:t>
            </a:r>
            <a:r>
              <a:rPr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ed</a:t>
            </a:r>
            <a:r>
              <a:rPr spc="6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to</a:t>
            </a:r>
            <a:r>
              <a:rPr spc="6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redu</a:t>
            </a:r>
            <a:r>
              <a:rPr spc="-10" dirty="0">
                <a:latin typeface="Arial"/>
                <a:cs typeface="Arial"/>
              </a:rPr>
              <a:t>c</a:t>
            </a:r>
            <a:r>
              <a:rPr spc="-15" dirty="0">
                <a:latin typeface="Arial"/>
                <a:cs typeface="Arial"/>
              </a:rPr>
              <a:t>e</a:t>
            </a:r>
            <a:r>
              <a:rPr spc="-10" dirty="0">
                <a:latin typeface="Arial"/>
                <a:cs typeface="Arial"/>
              </a:rPr>
              <a:t> the</a:t>
            </a:r>
            <a:r>
              <a:rPr spc="13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c</a:t>
            </a:r>
            <a:r>
              <a:rPr spc="-10" dirty="0">
                <a:latin typeface="Arial"/>
                <a:cs typeface="Arial"/>
              </a:rPr>
              <a:t>h</a:t>
            </a:r>
            <a:r>
              <a:rPr spc="-15" dirty="0">
                <a:latin typeface="Arial"/>
                <a:cs typeface="Arial"/>
              </a:rPr>
              <a:t>an</a:t>
            </a:r>
            <a:r>
              <a:rPr spc="-10" dirty="0">
                <a:latin typeface="Arial"/>
                <a:cs typeface="Arial"/>
              </a:rPr>
              <a:t>nel</a:t>
            </a:r>
            <a:r>
              <a:rPr spc="13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10" dirty="0">
                <a:latin typeface="Arial"/>
                <a:cs typeface="Arial"/>
              </a:rPr>
              <a:t>p</a:t>
            </a:r>
            <a:r>
              <a:rPr spc="-15" dirty="0">
                <a:latin typeface="Arial"/>
                <a:cs typeface="Arial"/>
              </a:rPr>
              <a:t>a</a:t>
            </a:r>
            <a:r>
              <a:rPr spc="-10" dirty="0">
                <a:latin typeface="Arial"/>
                <a:cs typeface="Arial"/>
              </a:rPr>
              <a:t>cing</a:t>
            </a:r>
            <a:r>
              <a:rPr spc="14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for</a:t>
            </a:r>
            <a:r>
              <a:rPr spc="125"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VH</a:t>
            </a:r>
            <a:r>
              <a:rPr spc="-15" dirty="0">
                <a:latin typeface="Arial"/>
                <a:cs typeface="Arial"/>
              </a:rPr>
              <a:t>F</a:t>
            </a:r>
            <a:r>
              <a:rPr spc="130"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NA</a:t>
            </a:r>
            <a:r>
              <a:rPr spc="-15" dirty="0">
                <a:latin typeface="Arial"/>
                <a:cs typeface="Arial"/>
              </a:rPr>
              <a:t>V</a:t>
            </a:r>
            <a:r>
              <a:rPr dirty="0">
                <a:latin typeface="Arial"/>
                <a:cs typeface="Arial"/>
              </a:rPr>
              <a:t> </a:t>
            </a:r>
            <a:r>
              <a:rPr spc="26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(100</a:t>
            </a:r>
            <a:r>
              <a:rPr spc="135"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KH</a:t>
            </a:r>
            <a:r>
              <a:rPr spc="-15" dirty="0">
                <a:latin typeface="Arial"/>
                <a:cs typeface="Arial"/>
              </a:rPr>
              <a:t>Z</a:t>
            </a:r>
            <a:r>
              <a:rPr spc="13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to</a:t>
            </a:r>
            <a:r>
              <a:rPr spc="13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50</a:t>
            </a:r>
            <a:r>
              <a:rPr spc="13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KHZ)</a:t>
            </a:r>
            <a:r>
              <a:rPr spc="13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n</a:t>
            </a:r>
            <a:r>
              <a:rPr spc="-15" dirty="0">
                <a:latin typeface="Arial"/>
                <a:cs typeface="Arial"/>
              </a:rPr>
              <a:t>d am</a:t>
            </a:r>
            <a:r>
              <a:rPr spc="-10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nd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the</a:t>
            </a:r>
            <a:r>
              <a:rPr spc="2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MID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Reg</a:t>
            </a:r>
            <a:r>
              <a:rPr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on</a:t>
            </a:r>
            <a:r>
              <a:rPr spc="2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Plan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a</a:t>
            </a:r>
            <a:r>
              <a:rPr spc="-10" dirty="0">
                <a:latin typeface="Arial"/>
                <a:cs typeface="Arial"/>
              </a:rPr>
              <a:t>c</a:t>
            </a:r>
            <a:r>
              <a:rPr spc="-15" dirty="0">
                <a:latin typeface="Arial"/>
                <a:cs typeface="Arial"/>
              </a:rPr>
              <a:t>c</a:t>
            </a:r>
            <a:r>
              <a:rPr spc="-10" dirty="0">
                <a:latin typeface="Arial"/>
                <a:cs typeface="Arial"/>
              </a:rPr>
              <a:t>ord</a:t>
            </a:r>
            <a:r>
              <a:rPr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ng</a:t>
            </a:r>
            <a:r>
              <a:rPr dirty="0">
                <a:latin typeface="Arial"/>
                <a:cs typeface="Arial"/>
              </a:rPr>
              <a:t>l</a:t>
            </a:r>
            <a:r>
              <a:rPr spc="-10" dirty="0">
                <a:latin typeface="Arial"/>
                <a:cs typeface="Arial"/>
              </a:rPr>
              <a:t>y.</a:t>
            </a: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375F92"/>
              </a:buClr>
              <a:buFont typeface="Arial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80000"/>
              </a:lnSpc>
              <a:buClr>
                <a:srgbClr val="375F92"/>
              </a:buClr>
              <a:buFont typeface="Arial"/>
              <a:buChar char="•"/>
              <a:tabLst>
                <a:tab pos="355600" algn="l"/>
              </a:tabLst>
            </a:pPr>
            <a:r>
              <a:rPr spc="-15" dirty="0">
                <a:latin typeface="Arial"/>
                <a:cs typeface="Arial"/>
              </a:rPr>
              <a:t>The</a:t>
            </a:r>
            <a:r>
              <a:rPr spc="7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Work</a:t>
            </a:r>
            <a:r>
              <a:rPr spc="-10" dirty="0">
                <a:latin typeface="Arial"/>
                <a:cs typeface="Arial"/>
              </a:rPr>
              <a:t>s</a:t>
            </a:r>
            <a:r>
              <a:rPr spc="-15" dirty="0">
                <a:latin typeface="Arial"/>
                <a:cs typeface="Arial"/>
              </a:rPr>
              <a:t>hop</a:t>
            </a:r>
            <a:r>
              <a:rPr spc="7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was</a:t>
            </a:r>
            <a:r>
              <a:rPr spc="7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app</a:t>
            </a:r>
            <a:r>
              <a:rPr spc="0"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s</a:t>
            </a:r>
            <a:r>
              <a:rPr spc="-15" dirty="0">
                <a:latin typeface="Arial"/>
                <a:cs typeface="Arial"/>
              </a:rPr>
              <a:t>ed</a:t>
            </a:r>
            <a:r>
              <a:rPr spc="7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of</a:t>
            </a:r>
            <a:r>
              <a:rPr spc="75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AC</a:t>
            </a:r>
            <a:r>
              <a:rPr spc="-35" dirty="0">
                <a:latin typeface="Arial"/>
                <a:cs typeface="Arial"/>
              </a:rPr>
              <a:t>A</a:t>
            </a:r>
            <a:r>
              <a:rPr spc="-10" dirty="0">
                <a:latin typeface="Arial"/>
                <a:cs typeface="Arial"/>
              </a:rPr>
              <a:t>O/I</a:t>
            </a:r>
            <a:r>
              <a:rPr spc="-30" dirty="0">
                <a:latin typeface="Arial"/>
                <a:cs typeface="Arial"/>
              </a:rPr>
              <a:t>C</a:t>
            </a:r>
            <a:r>
              <a:rPr spc="-10" dirty="0">
                <a:latin typeface="Arial"/>
                <a:cs typeface="Arial"/>
              </a:rPr>
              <a:t>A</a:t>
            </a:r>
            <a:r>
              <a:rPr spc="-20" dirty="0">
                <a:latin typeface="Arial"/>
                <a:cs typeface="Arial"/>
              </a:rPr>
              <a:t>O</a:t>
            </a:r>
            <a:r>
              <a:rPr spc="6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eff</a:t>
            </a:r>
            <a:r>
              <a:rPr dirty="0">
                <a:latin typeface="Arial"/>
                <a:cs typeface="Arial"/>
              </a:rPr>
              <a:t>o</a:t>
            </a:r>
            <a:r>
              <a:rPr spc="-10" dirty="0">
                <a:latin typeface="Arial"/>
                <a:cs typeface="Arial"/>
              </a:rPr>
              <a:t>rts</a:t>
            </a:r>
            <a:r>
              <a:rPr spc="8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to</a:t>
            </a:r>
            <a:r>
              <a:rPr spc="7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res</a:t>
            </a:r>
            <a:r>
              <a:rPr spc="-10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l</a:t>
            </a:r>
            <a:r>
              <a:rPr spc="-10" dirty="0">
                <a:latin typeface="Arial"/>
                <a:cs typeface="Arial"/>
              </a:rPr>
              <a:t>v</a:t>
            </a:r>
            <a:r>
              <a:rPr spc="-15" dirty="0">
                <a:latin typeface="Arial"/>
                <a:cs typeface="Arial"/>
              </a:rPr>
              <a:t>e</a:t>
            </a:r>
            <a:r>
              <a:rPr spc="-10" dirty="0">
                <a:latin typeface="Arial"/>
                <a:cs typeface="Arial"/>
              </a:rPr>
              <a:t> the</a:t>
            </a:r>
            <a:r>
              <a:rPr spc="13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s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10" dirty="0">
                <a:latin typeface="Arial"/>
                <a:cs typeface="Arial"/>
              </a:rPr>
              <a:t>u</a:t>
            </a:r>
            <a:r>
              <a:rPr spc="-15" dirty="0">
                <a:latin typeface="Arial"/>
                <a:cs typeface="Arial"/>
              </a:rPr>
              <a:t>e</a:t>
            </a:r>
            <a:r>
              <a:rPr spc="13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of</a:t>
            </a:r>
            <a:r>
              <a:rPr spc="12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freq</a:t>
            </a:r>
            <a:r>
              <a:rPr spc="-15" dirty="0">
                <a:latin typeface="Arial"/>
                <a:cs typeface="Arial"/>
              </a:rPr>
              <a:t>ue</a:t>
            </a:r>
            <a:r>
              <a:rPr spc="-10" dirty="0">
                <a:latin typeface="Arial"/>
                <a:cs typeface="Arial"/>
              </a:rPr>
              <a:t>n</a:t>
            </a:r>
            <a:r>
              <a:rPr spc="-15" dirty="0">
                <a:latin typeface="Arial"/>
                <a:cs typeface="Arial"/>
              </a:rPr>
              <a:t>cy</a:t>
            </a:r>
            <a:r>
              <a:rPr spc="1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</a:t>
            </a:r>
            <a:r>
              <a:rPr spc="-15" dirty="0">
                <a:latin typeface="Arial"/>
                <a:cs typeface="Arial"/>
              </a:rPr>
              <a:t>on</a:t>
            </a:r>
            <a:r>
              <a:rPr spc="-10" dirty="0">
                <a:latin typeface="Arial"/>
                <a:cs typeface="Arial"/>
              </a:rPr>
              <a:t>g</a:t>
            </a:r>
            <a:r>
              <a:rPr spc="-15" dirty="0">
                <a:latin typeface="Arial"/>
                <a:cs typeface="Arial"/>
              </a:rPr>
              <a:t>e</a:t>
            </a:r>
            <a:r>
              <a:rPr spc="-10" dirty="0">
                <a:latin typeface="Arial"/>
                <a:cs typeface="Arial"/>
              </a:rPr>
              <a:t>stio</a:t>
            </a:r>
            <a:r>
              <a:rPr spc="-15" dirty="0">
                <a:latin typeface="Arial"/>
                <a:cs typeface="Arial"/>
              </a:rPr>
              <a:t>n</a:t>
            </a:r>
            <a:r>
              <a:rPr spc="14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inclu</a:t>
            </a:r>
            <a:r>
              <a:rPr spc="-15" dirty="0">
                <a:latin typeface="Arial"/>
                <a:cs typeface="Arial"/>
              </a:rPr>
              <a:t>ding</a:t>
            </a:r>
            <a:r>
              <a:rPr spc="14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the</a:t>
            </a:r>
            <a:r>
              <a:rPr spc="13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en</a:t>
            </a:r>
            <a:r>
              <a:rPr spc="-10" dirty="0">
                <a:latin typeface="Arial"/>
                <a:cs typeface="Arial"/>
              </a:rPr>
              <a:t>h</a:t>
            </a:r>
            <a:r>
              <a:rPr spc="-15" dirty="0">
                <a:latin typeface="Arial"/>
                <a:cs typeface="Arial"/>
              </a:rPr>
              <a:t>an</a:t>
            </a:r>
            <a:r>
              <a:rPr spc="-10" dirty="0">
                <a:latin typeface="Arial"/>
                <a:cs typeface="Arial"/>
              </a:rPr>
              <a:t>c</a:t>
            </a:r>
            <a:r>
              <a:rPr spc="-20" dirty="0">
                <a:latin typeface="Arial"/>
                <a:cs typeface="Arial"/>
              </a:rPr>
              <a:t>em</a:t>
            </a:r>
            <a:r>
              <a:rPr spc="-5" dirty="0">
                <a:latin typeface="Arial"/>
                <a:cs typeface="Arial"/>
              </a:rPr>
              <a:t>en</a:t>
            </a:r>
            <a:r>
              <a:rPr spc="-10" dirty="0">
                <a:latin typeface="Arial"/>
                <a:cs typeface="Arial"/>
              </a:rPr>
              <a:t>t of</a:t>
            </a:r>
            <a:r>
              <a:rPr dirty="0">
                <a:latin typeface="Arial"/>
                <a:cs typeface="Arial"/>
              </a:rPr>
              <a:t> </a:t>
            </a:r>
            <a:r>
              <a:rPr spc="-12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the</a:t>
            </a:r>
            <a:r>
              <a:rPr dirty="0">
                <a:latin typeface="Arial"/>
                <a:cs typeface="Arial"/>
              </a:rPr>
              <a:t> </a:t>
            </a:r>
            <a:r>
              <a:rPr spc="-114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F</a:t>
            </a:r>
            <a:r>
              <a:rPr spc="-15" dirty="0">
                <a:latin typeface="Arial"/>
                <a:cs typeface="Arial"/>
              </a:rPr>
              <a:t>F</a:t>
            </a:r>
            <a:r>
              <a:rPr dirty="0">
                <a:latin typeface="Arial"/>
                <a:cs typeface="Arial"/>
              </a:rPr>
              <a:t> </a:t>
            </a:r>
            <a:r>
              <a:rPr spc="-1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</a:t>
            </a:r>
            <a:r>
              <a:rPr spc="-15" dirty="0">
                <a:latin typeface="Arial"/>
                <a:cs typeface="Arial"/>
              </a:rPr>
              <a:t>oo</a:t>
            </a:r>
            <a:r>
              <a:rPr spc="0" dirty="0">
                <a:latin typeface="Arial"/>
                <a:cs typeface="Arial"/>
              </a:rPr>
              <a:t>l</a:t>
            </a:r>
            <a:r>
              <a:rPr spc="-10" dirty="0">
                <a:latin typeface="Arial"/>
                <a:cs typeface="Arial"/>
              </a:rPr>
              <a:t>.</a:t>
            </a:r>
            <a:r>
              <a:rPr dirty="0">
                <a:latin typeface="Arial"/>
                <a:cs typeface="Arial"/>
              </a:rPr>
              <a:t> </a:t>
            </a:r>
            <a:r>
              <a:rPr spc="-114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The</a:t>
            </a:r>
            <a:r>
              <a:rPr dirty="0">
                <a:latin typeface="Arial"/>
                <a:cs typeface="Arial"/>
              </a:rPr>
              <a:t> </a:t>
            </a:r>
            <a:r>
              <a:rPr spc="-12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W</a:t>
            </a:r>
            <a:r>
              <a:rPr spc="-10" dirty="0">
                <a:latin typeface="Arial"/>
                <a:cs typeface="Arial"/>
              </a:rPr>
              <a:t>ork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10" dirty="0">
                <a:latin typeface="Arial"/>
                <a:cs typeface="Arial"/>
              </a:rPr>
              <a:t>h</a:t>
            </a:r>
            <a:r>
              <a:rPr spc="-15" dirty="0">
                <a:latin typeface="Arial"/>
                <a:cs typeface="Arial"/>
              </a:rPr>
              <a:t>op</a:t>
            </a:r>
            <a:r>
              <a:rPr dirty="0">
                <a:latin typeface="Arial"/>
                <a:cs typeface="Arial"/>
              </a:rPr>
              <a:t> </a:t>
            </a:r>
            <a:r>
              <a:rPr spc="-10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c</a:t>
            </a:r>
            <a:r>
              <a:rPr spc="-10" dirty="0">
                <a:latin typeface="Arial"/>
                <a:cs typeface="Arial"/>
              </a:rPr>
              <a:t>o</a:t>
            </a:r>
            <a:r>
              <a:rPr spc="-20" dirty="0">
                <a:latin typeface="Arial"/>
                <a:cs typeface="Arial"/>
              </a:rPr>
              <a:t>mmen</a:t>
            </a:r>
            <a:r>
              <a:rPr spc="-5" dirty="0">
                <a:latin typeface="Arial"/>
                <a:cs typeface="Arial"/>
              </a:rPr>
              <a:t>d</a:t>
            </a:r>
            <a:r>
              <a:rPr spc="-15" dirty="0">
                <a:latin typeface="Arial"/>
                <a:cs typeface="Arial"/>
              </a:rPr>
              <a:t>ed</a:t>
            </a:r>
            <a:r>
              <a:rPr dirty="0">
                <a:latin typeface="Arial"/>
                <a:cs typeface="Arial"/>
              </a:rPr>
              <a:t> </a:t>
            </a:r>
            <a:r>
              <a:rPr spc="-95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ACAO</a:t>
            </a:r>
            <a:r>
              <a:rPr dirty="0">
                <a:latin typeface="Arial"/>
                <a:cs typeface="Arial"/>
              </a:rPr>
              <a:t> </a:t>
            </a:r>
            <a:r>
              <a:rPr spc="-13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f</a:t>
            </a:r>
            <a:r>
              <a:rPr dirty="0">
                <a:latin typeface="Arial"/>
                <a:cs typeface="Arial"/>
              </a:rPr>
              <a:t>o</a:t>
            </a:r>
            <a:r>
              <a:rPr spc="-10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 </a:t>
            </a:r>
            <a:r>
              <a:rPr spc="-1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</a:t>
            </a:r>
            <a:r>
              <a:rPr spc="-15" dirty="0">
                <a:latin typeface="Arial"/>
                <a:cs typeface="Arial"/>
              </a:rPr>
              <a:t>he</a:t>
            </a:r>
            <a:r>
              <a:rPr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r s</a:t>
            </a:r>
            <a:r>
              <a:rPr spc="-15" dirty="0">
                <a:latin typeface="Arial"/>
                <a:cs typeface="Arial"/>
              </a:rPr>
              <a:t>u</a:t>
            </a:r>
            <a:r>
              <a:rPr spc="-10" dirty="0">
                <a:latin typeface="Arial"/>
                <a:cs typeface="Arial"/>
              </a:rPr>
              <a:t>p</a:t>
            </a:r>
            <a:r>
              <a:rPr spc="-15" dirty="0">
                <a:latin typeface="Arial"/>
                <a:cs typeface="Arial"/>
              </a:rPr>
              <a:t>p</a:t>
            </a:r>
            <a:r>
              <a:rPr spc="-10" dirty="0">
                <a:latin typeface="Arial"/>
                <a:cs typeface="Arial"/>
              </a:rPr>
              <a:t>ort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to</a:t>
            </a:r>
            <a:r>
              <a:rPr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resolve</a:t>
            </a:r>
            <a:r>
              <a:rPr spc="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10" dirty="0">
                <a:latin typeface="Arial"/>
                <a:cs typeface="Arial"/>
              </a:rPr>
              <a:t>u</a:t>
            </a:r>
            <a:r>
              <a:rPr spc="-15" dirty="0">
                <a:latin typeface="Arial"/>
                <a:cs typeface="Arial"/>
              </a:rPr>
              <a:t>ch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crit</a:t>
            </a:r>
            <a:r>
              <a:rPr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c</a:t>
            </a:r>
            <a:r>
              <a:rPr spc="-10" dirty="0">
                <a:latin typeface="Arial"/>
                <a:cs typeface="Arial"/>
              </a:rPr>
              <a:t>a</a:t>
            </a:r>
            <a:r>
              <a:rPr spc="-5" dirty="0">
                <a:latin typeface="Arial"/>
                <a:cs typeface="Arial"/>
              </a:rPr>
              <a:t>l 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10" dirty="0">
                <a:latin typeface="Arial"/>
                <a:cs typeface="Arial"/>
              </a:rPr>
              <a:t>peratio</a:t>
            </a:r>
            <a:r>
              <a:rPr spc="-15" dirty="0">
                <a:latin typeface="Arial"/>
                <a:cs typeface="Arial"/>
              </a:rPr>
              <a:t>n</a:t>
            </a:r>
            <a:r>
              <a:rPr spc="-10" dirty="0">
                <a:latin typeface="Arial"/>
                <a:cs typeface="Arial"/>
              </a:rPr>
              <a:t>a</a:t>
            </a:r>
            <a:r>
              <a:rPr spc="-5" dirty="0">
                <a:latin typeface="Arial"/>
                <a:cs typeface="Arial"/>
              </a:rPr>
              <a:t>l </a:t>
            </a:r>
            <a:r>
              <a:rPr spc="-15" dirty="0">
                <a:latin typeface="Arial"/>
                <a:cs typeface="Arial"/>
              </a:rPr>
              <a:t>matte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.</a:t>
            </a:r>
          </a:p>
        </p:txBody>
      </p:sp>
      <p:sp>
        <p:nvSpPr>
          <p:cNvPr id="3" name="object 3"/>
          <p:cNvSpPr/>
          <p:nvPr/>
        </p:nvSpPr>
        <p:spPr>
          <a:xfrm>
            <a:off x="7956804" y="0"/>
            <a:ext cx="867155" cy="7330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</a:t>
            </a:r>
            <a:r>
              <a:rPr spc="5" dirty="0"/>
              <a:t>u</a:t>
            </a:r>
            <a:r>
              <a:rPr dirty="0"/>
              <a:t>mmary</a:t>
            </a:r>
            <a:r>
              <a:rPr spc="-15" dirty="0"/>
              <a:t> </a:t>
            </a:r>
            <a:r>
              <a:rPr dirty="0"/>
              <a:t>of Disc</a:t>
            </a:r>
            <a:r>
              <a:rPr spc="5" dirty="0"/>
              <a:t>u</a:t>
            </a:r>
            <a:r>
              <a:rPr dirty="0"/>
              <a:t>s</a:t>
            </a:r>
            <a:r>
              <a:rPr spc="5" dirty="0"/>
              <a:t>s</a:t>
            </a:r>
            <a:r>
              <a:rPr dirty="0"/>
              <a:t>ions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7</a:t>
            </a:fld>
            <a:endParaRPr spc="-1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444498" y="1752600"/>
            <a:ext cx="8379461" cy="4739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2735"/>
              </a:lnSpc>
              <a:buClr>
                <a:srgbClr val="375F92"/>
              </a:buClr>
              <a:buFont typeface="Arial"/>
              <a:buChar char="•"/>
              <a:tabLst>
                <a:tab pos="355600" algn="l"/>
              </a:tabLst>
            </a:pPr>
            <a:r>
              <a:rPr sz="2400" spc="-5" dirty="0"/>
              <a:t>Th</a:t>
            </a:r>
            <a:r>
              <a:rPr sz="2400" dirty="0"/>
              <a:t>e</a:t>
            </a:r>
            <a:r>
              <a:rPr sz="2400" spc="225" dirty="0"/>
              <a:t> </a:t>
            </a:r>
            <a:r>
              <a:rPr sz="2400" spc="-50" dirty="0"/>
              <a:t>W</a:t>
            </a:r>
            <a:r>
              <a:rPr sz="2400" dirty="0"/>
              <a:t>orksh</a:t>
            </a:r>
            <a:r>
              <a:rPr sz="2400" spc="-10" dirty="0"/>
              <a:t>o</a:t>
            </a:r>
            <a:r>
              <a:rPr sz="2400" dirty="0"/>
              <a:t>p</a:t>
            </a:r>
            <a:r>
              <a:rPr sz="2400" spc="229" dirty="0"/>
              <a:t> </a:t>
            </a:r>
            <a:r>
              <a:rPr sz="2400" dirty="0"/>
              <a:t>received</a:t>
            </a:r>
            <a:r>
              <a:rPr sz="2400" spc="229" dirty="0"/>
              <a:t> </a:t>
            </a:r>
            <a:r>
              <a:rPr sz="2400" dirty="0"/>
              <a:t>u</a:t>
            </a:r>
            <a:r>
              <a:rPr sz="2400" spc="-10" dirty="0"/>
              <a:t>p</a:t>
            </a:r>
            <a:r>
              <a:rPr sz="2400" dirty="0"/>
              <a:t>date</a:t>
            </a:r>
            <a:r>
              <a:rPr sz="2400" spc="229" dirty="0"/>
              <a:t> </a:t>
            </a:r>
            <a:r>
              <a:rPr sz="2400" dirty="0"/>
              <a:t>from</a:t>
            </a:r>
            <a:r>
              <a:rPr sz="2400" spc="210" dirty="0"/>
              <a:t> </a:t>
            </a:r>
            <a:r>
              <a:rPr sz="2400" dirty="0"/>
              <a:t>IC</a:t>
            </a:r>
            <a:r>
              <a:rPr sz="2400" spc="-10" dirty="0"/>
              <a:t>A</a:t>
            </a:r>
            <a:r>
              <a:rPr sz="2400" dirty="0"/>
              <a:t>O</a:t>
            </a:r>
            <a:r>
              <a:rPr sz="2400" spc="235" dirty="0"/>
              <a:t> </a:t>
            </a:r>
            <a:r>
              <a:rPr sz="2400" spc="-5" dirty="0"/>
              <a:t>an</a:t>
            </a:r>
            <a:r>
              <a:rPr sz="2400" dirty="0"/>
              <a:t>d</a:t>
            </a:r>
            <a:r>
              <a:rPr sz="2400" spc="225" dirty="0"/>
              <a:t> </a:t>
            </a:r>
            <a:r>
              <a:rPr sz="2400" dirty="0"/>
              <a:t>I</a:t>
            </a:r>
            <a:r>
              <a:rPr sz="2400" spc="-185" dirty="0"/>
              <a:t>AT</a:t>
            </a:r>
            <a:r>
              <a:rPr sz="2400" dirty="0"/>
              <a:t>A</a:t>
            </a:r>
            <a:r>
              <a:rPr sz="2400" spc="80" dirty="0"/>
              <a:t> </a:t>
            </a:r>
            <a:r>
              <a:rPr sz="2400" spc="-5" dirty="0"/>
              <a:t>on</a:t>
            </a:r>
            <a:endParaRPr sz="2400" dirty="0"/>
          </a:p>
          <a:p>
            <a:pPr marL="355600" algn="just">
              <a:lnSpc>
                <a:spcPts val="2735"/>
              </a:lnSpc>
            </a:pPr>
            <a:r>
              <a:rPr sz="2400" dirty="0"/>
              <a:t>the</a:t>
            </a:r>
            <a:r>
              <a:rPr sz="2400" spc="-10" dirty="0"/>
              <a:t> </a:t>
            </a:r>
            <a:r>
              <a:rPr sz="2400" dirty="0"/>
              <a:t>potential</a:t>
            </a:r>
            <a:r>
              <a:rPr sz="2400" spc="15" dirty="0"/>
              <a:t> </a:t>
            </a:r>
            <a:r>
              <a:rPr sz="2400" dirty="0"/>
              <a:t>impact</a:t>
            </a:r>
            <a:r>
              <a:rPr sz="2400" spc="5" dirty="0"/>
              <a:t> </a:t>
            </a:r>
            <a:r>
              <a:rPr sz="2400" spc="-5" dirty="0"/>
              <a:t>o</a:t>
            </a:r>
            <a:r>
              <a:rPr sz="2400" dirty="0"/>
              <a:t>f</a:t>
            </a:r>
            <a:r>
              <a:rPr sz="2400" spc="-5" dirty="0"/>
              <a:t> 5</a:t>
            </a:r>
            <a:r>
              <a:rPr sz="2400" dirty="0"/>
              <a:t>G</a:t>
            </a:r>
            <a:r>
              <a:rPr sz="2400" spc="-15" dirty="0"/>
              <a:t> </a:t>
            </a:r>
            <a:r>
              <a:rPr sz="2400" dirty="0"/>
              <a:t>issue</a:t>
            </a:r>
            <a:r>
              <a:rPr sz="2400" spc="5" dirty="0"/>
              <a:t> </a:t>
            </a:r>
            <a:r>
              <a:rPr sz="2400" spc="-5" dirty="0"/>
              <a:t>o</a:t>
            </a:r>
            <a:r>
              <a:rPr sz="2400" dirty="0"/>
              <a:t>n R</a:t>
            </a:r>
            <a:r>
              <a:rPr sz="2400" spc="-10" dirty="0"/>
              <a:t>a</a:t>
            </a:r>
            <a:r>
              <a:rPr sz="2400" dirty="0"/>
              <a:t>d</a:t>
            </a:r>
            <a:r>
              <a:rPr sz="2400" spc="-10" dirty="0"/>
              <a:t>i</a:t>
            </a:r>
            <a:r>
              <a:rPr sz="2400" dirty="0"/>
              <a:t>o</a:t>
            </a:r>
            <a:r>
              <a:rPr sz="2400" spc="-95" dirty="0"/>
              <a:t> </a:t>
            </a:r>
            <a:r>
              <a:rPr sz="2400" dirty="0" smtClean="0"/>
              <a:t>A</a:t>
            </a:r>
            <a:r>
              <a:rPr sz="2400" spc="-10" dirty="0" smtClean="0"/>
              <a:t>l</a:t>
            </a:r>
            <a:r>
              <a:rPr sz="2400" dirty="0" smtClean="0"/>
              <a:t>timeter</a:t>
            </a:r>
            <a:r>
              <a:rPr lang="en-GB" sz="2400" dirty="0" smtClean="0"/>
              <a:t>.</a:t>
            </a:r>
          </a:p>
          <a:p>
            <a:pPr marL="355600" algn="just">
              <a:lnSpc>
                <a:spcPts val="2735"/>
              </a:lnSpc>
            </a:pPr>
            <a:endParaRPr sz="2400" dirty="0"/>
          </a:p>
          <a:p>
            <a:pPr marL="355600" marR="5080" indent="-342900" algn="just">
              <a:lnSpc>
                <a:spcPct val="90000"/>
              </a:lnSpc>
              <a:spcBef>
                <a:spcPts val="575"/>
              </a:spcBef>
              <a:buClr>
                <a:srgbClr val="375F92"/>
              </a:buClr>
              <a:buFont typeface="Arial"/>
              <a:buChar char="•"/>
              <a:tabLst>
                <a:tab pos="355600" algn="l"/>
              </a:tabLst>
            </a:pPr>
            <a:r>
              <a:rPr sz="2400" dirty="0"/>
              <a:t>The</a:t>
            </a:r>
            <a:r>
              <a:rPr sz="2400" spc="225" dirty="0"/>
              <a:t> </a:t>
            </a:r>
            <a:r>
              <a:rPr sz="2400" spc="-50" dirty="0"/>
              <a:t>W</a:t>
            </a:r>
            <a:r>
              <a:rPr sz="2400" dirty="0"/>
              <a:t>orkshop</a:t>
            </a:r>
            <a:r>
              <a:rPr sz="2400" spc="240" dirty="0"/>
              <a:t> </a:t>
            </a:r>
            <a:r>
              <a:rPr sz="2400" dirty="0"/>
              <a:t>w</a:t>
            </a:r>
            <a:r>
              <a:rPr sz="2400" spc="-10" dirty="0"/>
              <a:t>a</a:t>
            </a:r>
            <a:r>
              <a:rPr sz="2400" dirty="0"/>
              <a:t>s</a:t>
            </a:r>
            <a:r>
              <a:rPr sz="2400" spc="229" dirty="0"/>
              <a:t> </a:t>
            </a:r>
            <a:r>
              <a:rPr sz="2400" spc="5" dirty="0"/>
              <a:t>a</a:t>
            </a:r>
            <a:r>
              <a:rPr sz="2400" dirty="0"/>
              <a:t>pprised</a:t>
            </a:r>
            <a:r>
              <a:rPr sz="2400" spc="229" dirty="0"/>
              <a:t> </a:t>
            </a:r>
            <a:r>
              <a:rPr sz="2400" spc="-5" dirty="0"/>
              <a:t>o</a:t>
            </a:r>
            <a:r>
              <a:rPr sz="2400" dirty="0"/>
              <a:t>f  </a:t>
            </a:r>
            <a:r>
              <a:rPr sz="2400" spc="-200" dirty="0"/>
              <a:t> </a:t>
            </a:r>
            <a:r>
              <a:rPr sz="2400" dirty="0"/>
              <a:t>the</a:t>
            </a:r>
            <a:r>
              <a:rPr sz="2400" spc="229" dirty="0"/>
              <a:t> </a:t>
            </a:r>
            <a:r>
              <a:rPr sz="2400" spc="-5" dirty="0"/>
              <a:t>5</a:t>
            </a:r>
            <a:r>
              <a:rPr sz="2400" dirty="0"/>
              <a:t>G</a:t>
            </a:r>
            <a:r>
              <a:rPr sz="2400" spc="225" dirty="0"/>
              <a:t> </a:t>
            </a:r>
            <a:r>
              <a:rPr sz="2400" dirty="0"/>
              <a:t>R</a:t>
            </a:r>
            <a:r>
              <a:rPr sz="2400" spc="-10" dirty="0"/>
              <a:t>A</a:t>
            </a:r>
            <a:r>
              <a:rPr sz="2400" dirty="0"/>
              <a:t>DA</a:t>
            </a:r>
            <a:r>
              <a:rPr sz="2400" spc="-180" dirty="0"/>
              <a:t>L</a:t>
            </a:r>
            <a:r>
              <a:rPr sz="2400" dirty="0"/>
              <a:t>T</a:t>
            </a:r>
            <a:r>
              <a:rPr sz="2400" spc="185" dirty="0"/>
              <a:t> </a:t>
            </a:r>
            <a:r>
              <a:rPr sz="2400" dirty="0"/>
              <a:t>act</a:t>
            </a:r>
            <a:r>
              <a:rPr sz="2400" spc="5" dirty="0"/>
              <a:t>i</a:t>
            </a:r>
            <a:r>
              <a:rPr sz="2400" dirty="0"/>
              <a:t>on group </a:t>
            </a:r>
            <a:r>
              <a:rPr sz="2400" spc="-90" dirty="0"/>
              <a:t> </a:t>
            </a:r>
            <a:r>
              <a:rPr sz="2400" dirty="0"/>
              <a:t>act</a:t>
            </a:r>
            <a:r>
              <a:rPr sz="2400" spc="5" dirty="0"/>
              <a:t>i</a:t>
            </a:r>
            <a:r>
              <a:rPr sz="2400" dirty="0"/>
              <a:t>vities </a:t>
            </a:r>
            <a:r>
              <a:rPr sz="2400" spc="-90" dirty="0"/>
              <a:t> </a:t>
            </a:r>
            <a:r>
              <a:rPr sz="2400" dirty="0"/>
              <a:t>and </a:t>
            </a:r>
            <a:r>
              <a:rPr sz="2400" spc="-90" dirty="0"/>
              <a:t> </a:t>
            </a:r>
            <a:r>
              <a:rPr sz="2400" dirty="0"/>
              <a:t>the </a:t>
            </a:r>
            <a:r>
              <a:rPr sz="2400" spc="-90" dirty="0"/>
              <a:t> </a:t>
            </a:r>
            <a:r>
              <a:rPr sz="2400" dirty="0"/>
              <a:t>dra</a:t>
            </a:r>
            <a:r>
              <a:rPr sz="2400" spc="-10" dirty="0"/>
              <a:t>f</a:t>
            </a:r>
            <a:r>
              <a:rPr sz="2400" dirty="0"/>
              <a:t>t </a:t>
            </a:r>
            <a:r>
              <a:rPr sz="2400" spc="-80" dirty="0"/>
              <a:t> </a:t>
            </a:r>
            <a:r>
              <a:rPr sz="2400" spc="-15" dirty="0"/>
              <a:t>g</a:t>
            </a:r>
            <a:r>
              <a:rPr sz="2400" dirty="0"/>
              <a:t>uid</a:t>
            </a:r>
            <a:r>
              <a:rPr sz="2400" spc="5" dirty="0"/>
              <a:t>a</a:t>
            </a:r>
            <a:r>
              <a:rPr sz="2400" dirty="0"/>
              <a:t>nce </a:t>
            </a:r>
            <a:r>
              <a:rPr sz="2400" spc="-90" dirty="0"/>
              <a:t> </a:t>
            </a:r>
            <a:r>
              <a:rPr sz="2400" dirty="0"/>
              <a:t>materi</a:t>
            </a:r>
            <a:r>
              <a:rPr sz="2400" spc="5" dirty="0"/>
              <a:t>a</a:t>
            </a:r>
            <a:r>
              <a:rPr sz="2400" dirty="0"/>
              <a:t>l </a:t>
            </a:r>
            <a:r>
              <a:rPr sz="2400" spc="-90" dirty="0"/>
              <a:t> </a:t>
            </a:r>
            <a:r>
              <a:rPr sz="2400" dirty="0"/>
              <a:t>under ICAO </a:t>
            </a:r>
            <a:r>
              <a:rPr sz="2400" spc="-335" dirty="0"/>
              <a:t> </a:t>
            </a:r>
            <a:r>
              <a:rPr sz="2400" spc="-10" dirty="0"/>
              <a:t>M</a:t>
            </a:r>
            <a:r>
              <a:rPr sz="2400" dirty="0"/>
              <a:t>ID, </a:t>
            </a:r>
            <a:r>
              <a:rPr sz="2400" spc="-325" dirty="0"/>
              <a:t> </a:t>
            </a:r>
            <a:r>
              <a:rPr sz="2400" dirty="0"/>
              <a:t>w</a:t>
            </a:r>
            <a:r>
              <a:rPr sz="2400" spc="-15" dirty="0"/>
              <a:t>i</a:t>
            </a:r>
            <a:r>
              <a:rPr sz="2400" dirty="0"/>
              <a:t>th </a:t>
            </a:r>
            <a:r>
              <a:rPr sz="2400" spc="-315" dirty="0"/>
              <a:t> </a:t>
            </a:r>
            <a:r>
              <a:rPr sz="2400" dirty="0"/>
              <a:t>the </a:t>
            </a:r>
            <a:r>
              <a:rPr sz="2400" spc="-320" dirty="0"/>
              <a:t> </a:t>
            </a:r>
            <a:r>
              <a:rPr sz="2400" spc="-20" dirty="0"/>
              <a:t>p</a:t>
            </a:r>
            <a:r>
              <a:rPr sz="2400" dirty="0"/>
              <a:t>artic</a:t>
            </a:r>
            <a:r>
              <a:rPr sz="2400" spc="-10" dirty="0"/>
              <a:t>i</a:t>
            </a:r>
            <a:r>
              <a:rPr sz="2400" dirty="0"/>
              <a:t>pation </a:t>
            </a:r>
            <a:r>
              <a:rPr sz="2400" spc="-300" dirty="0"/>
              <a:t> </a:t>
            </a:r>
            <a:r>
              <a:rPr sz="2400" spc="-5" dirty="0"/>
              <a:t>o</a:t>
            </a:r>
            <a:r>
              <a:rPr sz="2400" dirty="0"/>
              <a:t>f </a:t>
            </a:r>
            <a:r>
              <a:rPr lang="en-GB" sz="2400" dirty="0" smtClean="0"/>
              <a:t>Jord</a:t>
            </a:r>
            <a:r>
              <a:rPr lang="en-GB" sz="2400" spc="-10" dirty="0" smtClean="0"/>
              <a:t>a</a:t>
            </a:r>
            <a:r>
              <a:rPr lang="en-GB" sz="2400" dirty="0" smtClean="0"/>
              <a:t>n, Saudi Arabia, </a:t>
            </a:r>
            <a:r>
              <a:rPr sz="2400" spc="-10" dirty="0" smtClean="0"/>
              <a:t>UAE</a:t>
            </a:r>
            <a:r>
              <a:rPr sz="2400" dirty="0"/>
              <a:t>, </a:t>
            </a:r>
            <a:r>
              <a:rPr sz="2400" dirty="0" smtClean="0"/>
              <a:t>AC</a:t>
            </a:r>
            <a:r>
              <a:rPr sz="2400" spc="-10" dirty="0" smtClean="0"/>
              <a:t>A</a:t>
            </a:r>
            <a:r>
              <a:rPr sz="2400" dirty="0" smtClean="0"/>
              <a:t>O</a:t>
            </a:r>
            <a:r>
              <a:rPr sz="2400" dirty="0"/>
              <a:t>,</a:t>
            </a:r>
            <a:r>
              <a:rPr sz="2400" spc="-5" dirty="0"/>
              <a:t> </a:t>
            </a:r>
            <a:r>
              <a:rPr sz="2400" dirty="0"/>
              <a:t>I</a:t>
            </a:r>
            <a:r>
              <a:rPr sz="2400" spc="-180" dirty="0"/>
              <a:t>A</a:t>
            </a:r>
            <a:r>
              <a:rPr sz="2400" spc="-185" dirty="0"/>
              <a:t>T</a:t>
            </a:r>
            <a:r>
              <a:rPr sz="2400" dirty="0"/>
              <a:t>A</a:t>
            </a:r>
            <a:r>
              <a:rPr sz="2400" spc="-145" dirty="0"/>
              <a:t> </a:t>
            </a:r>
            <a:r>
              <a:rPr sz="2400" spc="-5" dirty="0"/>
              <a:t>an</a:t>
            </a:r>
            <a:r>
              <a:rPr sz="2400" dirty="0"/>
              <a:t>d</a:t>
            </a:r>
            <a:r>
              <a:rPr sz="2400" spc="15" dirty="0"/>
              <a:t> </a:t>
            </a:r>
            <a:r>
              <a:rPr sz="2400" dirty="0"/>
              <a:t>B</a:t>
            </a:r>
            <a:r>
              <a:rPr sz="2400" spc="-10" dirty="0"/>
              <a:t>o</a:t>
            </a:r>
            <a:r>
              <a:rPr sz="2400" dirty="0"/>
              <a:t>e</a:t>
            </a:r>
            <a:r>
              <a:rPr sz="2400" spc="-10" dirty="0"/>
              <a:t>i</a:t>
            </a:r>
            <a:r>
              <a:rPr sz="2400" dirty="0"/>
              <a:t>n</a:t>
            </a:r>
            <a:r>
              <a:rPr sz="2400" spc="-5" dirty="0"/>
              <a:t>g</a:t>
            </a:r>
            <a:r>
              <a:rPr sz="2400" dirty="0" smtClean="0"/>
              <a:t>.</a:t>
            </a:r>
            <a:endParaRPr lang="en-GB" sz="2400" dirty="0" smtClean="0"/>
          </a:p>
          <a:p>
            <a:pPr marL="355600" marR="5080" indent="-342900" algn="just">
              <a:lnSpc>
                <a:spcPct val="90000"/>
              </a:lnSpc>
              <a:spcBef>
                <a:spcPts val="575"/>
              </a:spcBef>
              <a:buClr>
                <a:srgbClr val="375F92"/>
              </a:buClr>
              <a:buFont typeface="Arial"/>
              <a:buChar char="•"/>
              <a:tabLst>
                <a:tab pos="355600" algn="l"/>
              </a:tabLst>
            </a:pPr>
            <a:endParaRPr sz="2400" dirty="0"/>
          </a:p>
          <a:p>
            <a:pPr marL="355600" indent="-342900" algn="just">
              <a:lnSpc>
                <a:spcPct val="100000"/>
              </a:lnSpc>
              <a:spcBef>
                <a:spcPts val="285"/>
              </a:spcBef>
              <a:buClr>
                <a:srgbClr val="375F92"/>
              </a:buClr>
              <a:buFont typeface="Arial"/>
              <a:buChar char="•"/>
              <a:tabLst>
                <a:tab pos="355600" algn="l"/>
                <a:tab pos="1038225" algn="l"/>
                <a:tab pos="2564130" algn="l"/>
                <a:tab pos="3876040" algn="l"/>
                <a:tab pos="4375150" algn="l"/>
                <a:tab pos="5467350" algn="l"/>
                <a:tab pos="6236335" algn="l"/>
                <a:tab pos="7138034" algn="l"/>
                <a:tab pos="7635240" algn="l"/>
              </a:tabLst>
            </a:pPr>
            <a:r>
              <a:rPr sz="2400" dirty="0"/>
              <a:t>The	</a:t>
            </a:r>
            <a:r>
              <a:rPr sz="2400" spc="-50" dirty="0"/>
              <a:t>W</a:t>
            </a:r>
            <a:r>
              <a:rPr sz="2400" dirty="0"/>
              <a:t>ork</a:t>
            </a:r>
            <a:r>
              <a:rPr sz="2400" spc="10" dirty="0"/>
              <a:t>s</a:t>
            </a:r>
            <a:r>
              <a:rPr sz="2400" dirty="0"/>
              <a:t>hop	re</a:t>
            </a:r>
            <a:r>
              <a:rPr sz="2400" spc="10" dirty="0"/>
              <a:t>c</a:t>
            </a:r>
            <a:r>
              <a:rPr sz="2400" dirty="0"/>
              <a:t>e</a:t>
            </a:r>
            <a:r>
              <a:rPr sz="2400" spc="-10" dirty="0"/>
              <a:t>i</a:t>
            </a:r>
            <a:r>
              <a:rPr sz="2400" spc="5" dirty="0"/>
              <a:t>v</a:t>
            </a:r>
            <a:r>
              <a:rPr sz="2400" dirty="0"/>
              <a:t>ed	</a:t>
            </a:r>
            <a:r>
              <a:rPr sz="2400" spc="5" dirty="0"/>
              <a:t>a</a:t>
            </a:r>
            <a:r>
              <a:rPr sz="2400" dirty="0"/>
              <a:t>n	up</a:t>
            </a:r>
            <a:r>
              <a:rPr sz="2400" spc="5" dirty="0"/>
              <a:t>d</a:t>
            </a:r>
            <a:r>
              <a:rPr sz="2400" dirty="0"/>
              <a:t>ate	f</a:t>
            </a:r>
            <a:r>
              <a:rPr sz="2400" spc="5" dirty="0"/>
              <a:t>r</a:t>
            </a:r>
            <a:r>
              <a:rPr sz="2400" dirty="0"/>
              <a:t>om	I</a:t>
            </a:r>
            <a:r>
              <a:rPr sz="2400" spc="-15" dirty="0"/>
              <a:t>C</a:t>
            </a:r>
            <a:r>
              <a:rPr sz="2400" dirty="0"/>
              <a:t>AO	</a:t>
            </a:r>
            <a:r>
              <a:rPr sz="2400" spc="-5" dirty="0"/>
              <a:t>o</a:t>
            </a:r>
            <a:r>
              <a:rPr sz="2400" dirty="0"/>
              <a:t>n	</a:t>
            </a:r>
            <a:r>
              <a:rPr sz="2400" dirty="0" smtClean="0"/>
              <a:t>the</a:t>
            </a:r>
            <a:r>
              <a:rPr lang="en-GB" sz="2400" dirty="0" smtClean="0"/>
              <a:t> WRC23 and agreed to conduct the WRC23 Preparatory Workshop back to back with the coordination meeting with the Arab Spectrum Management Group (ASMG), in Q1 2023 </a:t>
            </a:r>
            <a:r>
              <a:rPr lang="en-GB" sz="2400" dirty="0" smtClean="0"/>
              <a:t>in </a:t>
            </a:r>
            <a:r>
              <a:rPr lang="en-GB" sz="2400" dirty="0" smtClean="0"/>
              <a:t>Cairo, Egypt.</a:t>
            </a:r>
            <a:endParaRPr sz="2400" dirty="0"/>
          </a:p>
        </p:txBody>
      </p:sp>
      <p:sp>
        <p:nvSpPr>
          <p:cNvPr id="9" name="object 9"/>
          <p:cNvSpPr/>
          <p:nvPr/>
        </p:nvSpPr>
        <p:spPr>
          <a:xfrm>
            <a:off x="7956804" y="0"/>
            <a:ext cx="867155" cy="7330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</a:t>
            </a:r>
            <a:r>
              <a:rPr spc="5" dirty="0"/>
              <a:t>u</a:t>
            </a:r>
            <a:r>
              <a:rPr dirty="0"/>
              <a:t>mmary</a:t>
            </a:r>
            <a:r>
              <a:rPr spc="-15" dirty="0"/>
              <a:t> </a:t>
            </a:r>
            <a:r>
              <a:rPr dirty="0"/>
              <a:t>of Disc</a:t>
            </a:r>
            <a:r>
              <a:rPr spc="5" dirty="0"/>
              <a:t>u</a:t>
            </a:r>
            <a:r>
              <a:rPr dirty="0"/>
              <a:t>s</a:t>
            </a:r>
            <a:r>
              <a:rPr spc="5" dirty="0"/>
              <a:t>s</a:t>
            </a:r>
            <a:r>
              <a:rPr dirty="0"/>
              <a:t>ions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8</a:t>
            </a:fld>
            <a:endParaRPr spc="-1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003551"/>
            <a:ext cx="8074025" cy="4067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375F92"/>
              </a:buClr>
              <a:buFont typeface="Arial"/>
              <a:buChar char="•"/>
              <a:tabLst>
                <a:tab pos="355600" algn="l"/>
              </a:tabLst>
            </a:pPr>
            <a:r>
              <a:rPr sz="2600" spc="5" dirty="0">
                <a:solidFill>
                  <a:srgbClr val="375F92"/>
                </a:solidFill>
                <a:latin typeface="Arial"/>
                <a:cs typeface="Arial"/>
              </a:rPr>
              <a:t>Th</a:t>
            </a:r>
            <a:r>
              <a:rPr sz="260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600" spc="-2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600" spc="-50" dirty="0">
                <a:solidFill>
                  <a:srgbClr val="375F92"/>
                </a:solidFill>
                <a:latin typeface="Arial"/>
                <a:cs typeface="Arial"/>
              </a:rPr>
              <a:t>W</a:t>
            </a:r>
            <a:r>
              <a:rPr sz="2600" dirty="0">
                <a:solidFill>
                  <a:srgbClr val="375F92"/>
                </a:solidFill>
                <a:latin typeface="Arial"/>
                <a:cs typeface="Arial"/>
              </a:rPr>
              <a:t>ork</a:t>
            </a:r>
            <a:r>
              <a:rPr sz="2600" spc="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600" dirty="0">
                <a:solidFill>
                  <a:srgbClr val="375F92"/>
                </a:solidFill>
                <a:latin typeface="Arial"/>
                <a:cs typeface="Arial"/>
              </a:rPr>
              <a:t>hop</a:t>
            </a:r>
            <a:r>
              <a:rPr sz="2600" spc="-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75F92"/>
                </a:solidFill>
                <a:latin typeface="Arial"/>
                <a:cs typeface="Arial"/>
              </a:rPr>
              <a:t>agreed</a:t>
            </a:r>
            <a:r>
              <a:rPr sz="2600" spc="-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75F92"/>
                </a:solidFill>
                <a:latin typeface="Arial"/>
                <a:cs typeface="Arial"/>
              </a:rPr>
              <a:t>tha</a:t>
            </a:r>
            <a:r>
              <a:rPr sz="2600" spc="-5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600" dirty="0">
                <a:solidFill>
                  <a:srgbClr val="375F92"/>
                </a:solidFill>
                <a:latin typeface="Arial"/>
                <a:cs typeface="Arial"/>
              </a:rPr>
              <a:t>:</a:t>
            </a:r>
            <a:endParaRPr sz="2600" dirty="0">
              <a:latin typeface="Arial"/>
              <a:cs typeface="Arial"/>
            </a:endParaRPr>
          </a:p>
          <a:p>
            <a:pPr marL="469900" marR="5080" lvl="1" algn="just">
              <a:lnSpc>
                <a:spcPct val="100000"/>
              </a:lnSpc>
              <a:spcBef>
                <a:spcPts val="535"/>
              </a:spcBef>
              <a:buClr>
                <a:srgbClr val="375F92"/>
              </a:buClr>
              <a:tabLst>
                <a:tab pos="834390" algn="l"/>
              </a:tabLst>
            </a:pPr>
            <a:r>
              <a:rPr lang="en-GB" sz="2200" spc="-15" dirty="0" smtClean="0">
                <a:solidFill>
                  <a:srgbClr val="375F92"/>
                </a:solidFill>
                <a:latin typeface="Arial"/>
                <a:cs typeface="Arial"/>
              </a:rPr>
              <a:t>a) </a:t>
            </a:r>
            <a:r>
              <a:rPr sz="2200" spc="-15" dirty="0" smtClean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2200" dirty="0" smtClean="0">
                <a:solidFill>
                  <a:srgbClr val="375F92"/>
                </a:solidFill>
                <a:latin typeface="Arial"/>
                <a:cs typeface="Arial"/>
              </a:rPr>
              <a:t>  </a:t>
            </a:r>
            <a:r>
              <a:rPr sz="2200" spc="150" dirty="0" smtClean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Fre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q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u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en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y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 </a:t>
            </a:r>
            <a:r>
              <a:rPr sz="2200" spc="16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Man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gement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 </a:t>
            </a:r>
            <a:r>
              <a:rPr sz="2200" spc="16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60" dirty="0">
                <a:solidFill>
                  <a:srgbClr val="375F92"/>
                </a:solidFill>
                <a:latin typeface="Arial"/>
                <a:cs typeface="Arial"/>
              </a:rPr>
              <a:t>W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orking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 </a:t>
            </a:r>
            <a:r>
              <a:rPr sz="2200" spc="15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Gr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up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 </a:t>
            </a:r>
            <a:r>
              <a:rPr sz="2200" spc="15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h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ou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 further</a:t>
            </a:r>
            <a:r>
              <a:rPr sz="2200" spc="9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r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view</a:t>
            </a:r>
            <a:r>
              <a:rPr sz="2200" spc="7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and</a:t>
            </a:r>
            <a:r>
              <a:rPr sz="2200" spc="7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200" spc="-20" dirty="0">
                <a:solidFill>
                  <a:srgbClr val="375F92"/>
                </a:solidFill>
                <a:latin typeface="Arial"/>
                <a:cs typeface="Arial"/>
              </a:rPr>
              <a:t>me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d,</a:t>
            </a:r>
            <a:r>
              <a:rPr sz="2200" spc="8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spc="7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de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-20" dirty="0">
                <a:solidFill>
                  <a:srgbClr val="375F92"/>
                </a:solidFill>
                <a:latin typeface="Arial"/>
                <a:cs typeface="Arial"/>
              </a:rPr>
              <a:t>m</a:t>
            </a:r>
            <a:r>
              <a:rPr sz="2200" spc="8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ne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ar</a:t>
            </a:r>
            <a:r>
              <a:rPr sz="2200" spc="-190" dirty="0">
                <a:solidFill>
                  <a:srgbClr val="375F92"/>
                </a:solidFill>
                <a:latin typeface="Arial"/>
                <a:cs typeface="Arial"/>
              </a:rPr>
              <a:t>y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,</a:t>
            </a:r>
            <a:r>
              <a:rPr sz="2200" spc="8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t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he</a:t>
            </a:r>
            <a:r>
              <a:rPr sz="2200" spc="8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urrent allotment</a:t>
            </a:r>
            <a:r>
              <a:rPr sz="2200" spc="3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plan</a:t>
            </a:r>
            <a:r>
              <a:rPr sz="2200" spc="3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to</a:t>
            </a:r>
            <a:r>
              <a:rPr sz="2200" spc="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increas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3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2200" spc="3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amo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nt</a:t>
            </a:r>
            <a:r>
              <a:rPr sz="2200" spc="3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of</a:t>
            </a:r>
            <a:r>
              <a:rPr sz="2200" spc="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p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trum</a:t>
            </a:r>
            <a:r>
              <a:rPr sz="2200" spc="3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that</a:t>
            </a:r>
            <a:r>
              <a:rPr sz="2200" spc="2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n be</a:t>
            </a:r>
            <a:r>
              <a:rPr sz="2200" spc="17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us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200" spc="17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for</a:t>
            </a:r>
            <a:r>
              <a:rPr sz="2200" spc="18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85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TC</a:t>
            </a:r>
            <a:r>
              <a:rPr sz="2200" spc="16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er</a:t>
            </a:r>
            <a:r>
              <a:rPr sz="2200" spc="-25" dirty="0">
                <a:solidFill>
                  <a:srgbClr val="375F92"/>
                </a:solidFill>
                <a:latin typeface="Arial"/>
                <a:cs typeface="Arial"/>
              </a:rPr>
              <a:t>v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.</a:t>
            </a:r>
            <a:r>
              <a:rPr sz="2200" spc="16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2200" spc="16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200" spc="-20" dirty="0">
                <a:solidFill>
                  <a:srgbClr val="375F92"/>
                </a:solidFill>
                <a:latin typeface="Arial"/>
                <a:cs typeface="Arial"/>
              </a:rPr>
              <a:t>me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200" spc="-20" dirty="0">
                <a:solidFill>
                  <a:srgbClr val="375F92"/>
                </a:solidFill>
                <a:latin typeface="Arial"/>
                <a:cs typeface="Arial"/>
              </a:rPr>
              <a:t>dm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ent</a:t>
            </a:r>
            <a:r>
              <a:rPr sz="2200" spc="17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375F92"/>
                </a:solidFill>
                <a:latin typeface="Arial"/>
                <a:cs typeface="Arial"/>
              </a:rPr>
              <a:t>w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ould</a:t>
            </a:r>
            <a:r>
              <a:rPr sz="2200" spc="17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inc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lude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 current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6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ub</a:t>
            </a:r>
            <a:r>
              <a:rPr sz="2200" spc="0" dirty="0">
                <a:solidFill>
                  <a:srgbClr val="375F92"/>
                </a:solidFill>
                <a:latin typeface="Arial"/>
                <a:cs typeface="Arial"/>
              </a:rPr>
              <a:t>-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bands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6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that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6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are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6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not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7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allotted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and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6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band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6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that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6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is currently</a:t>
            </a:r>
            <a:r>
              <a:rPr sz="2200" spc="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allotted</a:t>
            </a:r>
            <a:r>
              <a:rPr sz="2200" spc="1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for</a:t>
            </a:r>
            <a:r>
              <a:rPr sz="2200" spc="-114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375F92"/>
                </a:solidFill>
                <a:latin typeface="Arial"/>
                <a:cs typeface="Arial"/>
              </a:rPr>
              <a:t>AO</a:t>
            </a:r>
            <a:r>
              <a:rPr sz="2200" spc="-30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.</a:t>
            </a:r>
            <a:endParaRPr sz="22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375F92"/>
              </a:buClr>
              <a:buFont typeface="Arial"/>
              <a:buChar char="–"/>
            </a:pPr>
            <a:endParaRPr sz="2200" dirty="0">
              <a:latin typeface="Times New Roman"/>
              <a:cs typeface="Times New Roman"/>
            </a:endParaRPr>
          </a:p>
          <a:p>
            <a:pPr marL="469900" marR="6350" lvl="1" algn="just">
              <a:lnSpc>
                <a:spcPct val="100000"/>
              </a:lnSpc>
              <a:spcBef>
                <a:spcPts val="1745"/>
              </a:spcBef>
              <a:buClr>
                <a:srgbClr val="375F92"/>
              </a:buClr>
              <a:tabLst>
                <a:tab pos="756920" algn="l"/>
              </a:tabLst>
            </a:pPr>
            <a:r>
              <a:rPr lang="en-GB" sz="2200" spc="-15" dirty="0" smtClean="0">
                <a:solidFill>
                  <a:srgbClr val="375F92"/>
                </a:solidFill>
                <a:latin typeface="Arial"/>
                <a:cs typeface="Arial"/>
              </a:rPr>
              <a:t>b) </a:t>
            </a:r>
            <a:r>
              <a:rPr sz="2200" spc="-15" dirty="0" smtClean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2200" spc="175" dirty="0" smtClean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u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17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of</a:t>
            </a:r>
            <a:r>
              <a:rPr sz="2200" spc="17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375F92"/>
                </a:solidFill>
                <a:latin typeface="Arial"/>
                <a:cs typeface="Arial"/>
              </a:rPr>
              <a:t>NDB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spc="17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de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o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mmis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sioning</a:t>
            </a:r>
            <a:r>
              <a:rPr sz="2200" spc="19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h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ou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200" spc="17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be</a:t>
            </a:r>
            <a:r>
              <a:rPr sz="2200" spc="18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ad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dres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 in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229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23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375F92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NS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229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375F92"/>
                </a:solidFill>
                <a:latin typeface="Arial"/>
                <a:cs typeface="Arial"/>
              </a:rPr>
              <a:t>SG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/12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24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meeting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23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229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that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229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375F92"/>
                </a:solidFill>
                <a:latin typeface="Arial"/>
                <a:cs typeface="Arial"/>
              </a:rPr>
              <a:t>N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DB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229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h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ou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23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be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 rat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on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a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l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2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b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as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ed</a:t>
            </a:r>
            <a:r>
              <a:rPr sz="2200" spc="5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on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need</a:t>
            </a:r>
            <a:r>
              <a:rPr sz="220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an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d</a:t>
            </a:r>
            <a:r>
              <a:rPr sz="2200" spc="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eq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u</a:t>
            </a:r>
            <a:r>
              <a:rPr sz="2200" spc="-15" dirty="0">
                <a:solidFill>
                  <a:srgbClr val="375F92"/>
                </a:solidFill>
                <a:latin typeface="Arial"/>
                <a:cs typeface="Arial"/>
              </a:rPr>
              <a:t>ipag</a:t>
            </a:r>
            <a:r>
              <a:rPr sz="2200" spc="-5" dirty="0">
                <a:solidFill>
                  <a:srgbClr val="375F92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375F92"/>
                </a:solidFill>
                <a:latin typeface="Arial"/>
                <a:cs typeface="Arial"/>
              </a:rPr>
              <a:t>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56804" y="0"/>
            <a:ext cx="867155" cy="7330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</a:t>
            </a:r>
            <a:r>
              <a:rPr spc="5" dirty="0"/>
              <a:t>e</a:t>
            </a:r>
            <a:r>
              <a:rPr dirty="0"/>
              <a:t>c</a:t>
            </a:r>
            <a:r>
              <a:rPr spc="5" dirty="0"/>
              <a:t>o</a:t>
            </a:r>
            <a:r>
              <a:rPr dirty="0"/>
              <a:t>mme</a:t>
            </a:r>
            <a:r>
              <a:rPr spc="5" dirty="0"/>
              <a:t>n</a:t>
            </a:r>
            <a:r>
              <a:rPr dirty="0"/>
              <a:t>dat</a:t>
            </a:r>
            <a:r>
              <a:rPr spc="-15" dirty="0"/>
              <a:t>i</a:t>
            </a:r>
            <a:r>
              <a:rPr dirty="0"/>
              <a:t>ons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9</a:t>
            </a:fld>
            <a:endParaRPr spc="-1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A7E1A58E51824D928176166504EF47" ma:contentTypeVersion="1" ma:contentTypeDescription="Create a new document." ma:contentTypeScope="" ma:versionID="cad83e66ccf37823375635bec5d66fd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19A1A4D-482A-4101-B6CE-634BB4264ABD}"/>
</file>

<file path=customXml/itemProps2.xml><?xml version="1.0" encoding="utf-8"?>
<ds:datastoreItem xmlns:ds="http://schemas.openxmlformats.org/officeDocument/2006/customXml" ds:itemID="{30F700FF-A75C-4E81-B855-1ABE13203952}"/>
</file>

<file path=customXml/itemProps3.xml><?xml version="1.0" encoding="utf-8"?>
<ds:datastoreItem xmlns:ds="http://schemas.openxmlformats.org/officeDocument/2006/customXml" ds:itemID="{89ABE0A8-7D9C-4013-8D39-EADD41C961B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976</Words>
  <Application>Microsoft Office PowerPoint</Application>
  <PresentationFormat>On-screen Show (4:3)</PresentationFormat>
  <Paragraphs>130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PowerPoint Presentation</vt:lpstr>
      <vt:lpstr>History of the Workshop</vt:lpstr>
      <vt:lpstr>Agenda of the Workshop</vt:lpstr>
      <vt:lpstr>Summary of Discussions</vt:lpstr>
      <vt:lpstr>Summary of Discussions</vt:lpstr>
      <vt:lpstr>Summary of Discussions</vt:lpstr>
      <vt:lpstr>Summary of Discussions</vt:lpstr>
      <vt:lpstr>Summary of Discussions</vt:lpstr>
      <vt:lpstr>Recommendations</vt:lpstr>
      <vt:lpstr>Recommendations</vt:lpstr>
      <vt:lpstr>Recommendations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Philbin, Anthony</dc:creator>
  <cp:lastModifiedBy>Alnadaf, Muna</cp:lastModifiedBy>
  <cp:revision>2</cp:revision>
  <dcterms:created xsi:type="dcterms:W3CDTF">2022-06-14T11:09:57Z</dcterms:created>
  <dcterms:modified xsi:type="dcterms:W3CDTF">2022-06-14T09:26:02Z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2022-06-11T00:00:00Z</vt:filetime>
  </property>
  <property fmtid="{D5CDD505-2E9C-101B-9397-08002B2CF9AE}" pid="3" name="LastSaved">
    <vt:filetime>2022-06-14T00:00:00Z</vt:filetime>
  </property>
  <property fmtid="{D5CDD505-2E9C-101B-9397-08002B2CF9AE}" pid="4" name="ContentTypeId">
    <vt:lpwstr>0x0101006EA7E1A58E51824D928176166504EF47</vt:lpwstr>
  </property>
</Properties>
</file>