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67" r:id="rId5"/>
    <p:sldId id="280" r:id="rId6"/>
    <p:sldId id="270" r:id="rId7"/>
    <p:sldId id="3898" r:id="rId8"/>
    <p:sldId id="258" r:id="rId9"/>
    <p:sldId id="3889" r:id="rId10"/>
    <p:sldId id="3900" r:id="rId11"/>
    <p:sldId id="3888" r:id="rId12"/>
    <p:sldId id="3899" r:id="rId13"/>
    <p:sldId id="3901" r:id="rId14"/>
    <p:sldId id="3902" r:id="rId15"/>
    <p:sldId id="3890" r:id="rId16"/>
    <p:sldId id="3892" r:id="rId17"/>
    <p:sldId id="3903" r:id="rId18"/>
    <p:sldId id="3891" r:id="rId19"/>
    <p:sldId id="3904" r:id="rId20"/>
    <p:sldId id="422" r:id="rId21"/>
    <p:sldId id="426" r:id="rId22"/>
    <p:sldId id="424" r:id="rId23"/>
    <p:sldId id="3887" r:id="rId24"/>
    <p:sldId id="3905" r:id="rId25"/>
    <p:sldId id="3894" r:id="rId26"/>
    <p:sldId id="3906" r:id="rId27"/>
    <p:sldId id="3907" r:id="rId28"/>
    <p:sldId id="3896" r:id="rId29"/>
    <p:sldId id="3908" r:id="rId30"/>
    <p:sldId id="3909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50" autoAdjust="0"/>
    <p:restoredTop sz="94694" autoAdjust="0"/>
  </p:normalViewPr>
  <p:slideViewPr>
    <p:cSldViewPr snapToGrid="0">
      <p:cViewPr varScale="1">
        <p:scale>
          <a:sx n="59" d="100"/>
          <a:sy n="59" d="100"/>
        </p:scale>
        <p:origin x="8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760A8-66BE-40DE-81FD-8C12A5E62624}" type="datetimeFigureOut">
              <a:rPr lang="en-AE" smtClean="0"/>
              <a:t>06/04/2025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F8E82-0EF8-405B-88B1-7BD75C19CC1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7941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1F502-4484-4CC2-8FC9-B7D686054E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0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A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67D6F-E172-1EAC-AAFA-F533DF643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" y="0"/>
            <a:ext cx="121802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5908431" cy="6858000"/>
          </a:xfrm>
          <a:prstGeom prst="rect">
            <a:avLst/>
          </a:prstGeom>
          <a:solidFill>
            <a:srgbClr val="006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39065" y="898783"/>
            <a:ext cx="3895668" cy="497166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sz="2800" dirty="0"/>
              <a:t>Title 2</a:t>
            </a:r>
            <a:endParaRPr lang="en-CA" sz="2800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2474090" y="2549873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474090" y="3800091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1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2474090" y="505030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2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657589" y="255272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3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7657589" y="3802947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4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7657589" y="5053165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694340" y="898783"/>
            <a:ext cx="3895670" cy="5077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1</a:t>
            </a:r>
            <a:endParaRPr lang="en-CA" dirty="0"/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1694340" y="1458537"/>
            <a:ext cx="389567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54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845283" y="1458537"/>
            <a:ext cx="388945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CE66117-72BF-1E45-B9D0-9AE888C6F44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81261" y="2455089"/>
            <a:ext cx="5037110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bg1"/>
                </a:solidFill>
              </a:rPr>
              <a:t>First ICAO Global Air Cargo Summit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688AB-C025-F480-2032-DAF28FE6B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02142" y="5568496"/>
            <a:ext cx="750269" cy="2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02434" y="2194371"/>
            <a:ext cx="5554934" cy="5665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Line"/>
          <p:cNvSpPr/>
          <p:nvPr userDrawn="1"/>
        </p:nvSpPr>
        <p:spPr>
          <a:xfrm>
            <a:off x="5302434" y="1921137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15787" y="0"/>
            <a:ext cx="3459209" cy="5257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02434" y="3451994"/>
            <a:ext cx="5554934" cy="18058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302434" y="2825610"/>
            <a:ext cx="5554934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1320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7206987" y="0"/>
            <a:ext cx="498501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1942425"/>
            <a:ext cx="5005077" cy="40038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50050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93114" y="1394489"/>
            <a:ext cx="5005077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8163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1239941" y="894110"/>
            <a:ext cx="9712119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442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89"/>
          <p:cNvSpPr>
            <a:spLocks noEditPoints="1"/>
          </p:cNvSpPr>
          <p:nvPr userDrawn="1"/>
        </p:nvSpPr>
        <p:spPr bwMode="auto">
          <a:xfrm>
            <a:off x="6588429" y="938242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089"/>
          <p:cNvSpPr>
            <a:spLocks noEditPoints="1"/>
          </p:cNvSpPr>
          <p:nvPr userDrawn="1"/>
        </p:nvSpPr>
        <p:spPr bwMode="auto">
          <a:xfrm>
            <a:off x="6588429" y="2300298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089"/>
          <p:cNvSpPr>
            <a:spLocks noEditPoints="1"/>
          </p:cNvSpPr>
          <p:nvPr userDrawn="1"/>
        </p:nvSpPr>
        <p:spPr bwMode="auto">
          <a:xfrm>
            <a:off x="6588429" y="3701123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089"/>
          <p:cNvSpPr>
            <a:spLocks noEditPoints="1"/>
          </p:cNvSpPr>
          <p:nvPr userDrawn="1"/>
        </p:nvSpPr>
        <p:spPr bwMode="auto">
          <a:xfrm>
            <a:off x="6588429" y="5070551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493114" y="2757274"/>
            <a:ext cx="3868841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3257212"/>
            <a:ext cx="3868840" cy="26890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7363671" y="914016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363671" y="2295122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7363671" y="3695947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7363671" y="5065374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337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2093922"/>
            <a:ext cx="176314" cy="4807634"/>
            <a:chOff x="6007843" y="2104743"/>
            <a:chExt cx="176314" cy="4807634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 flipV="1">
              <a:off x="6096000" y="2298688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 flipV="1">
              <a:off x="6096000" y="3856420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>
              <a:off x="6007843" y="2104743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>
              <a:off x="6007843" y="3671731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>
              <a:off x="6007843" y="523871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 flipV="1">
              <a:off x="6096000" y="5442068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363144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533579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89098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3186317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2016</a:t>
            </a:r>
            <a:endParaRPr lang="en-CA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987506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1542689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2015</a:t>
            </a:r>
            <a:endParaRPr lang="en-CA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836956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-200194"/>
            <a:ext cx="176314" cy="4807634"/>
            <a:chOff x="6007843" y="-200194"/>
            <a:chExt cx="176314" cy="4807634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>
              <a:off x="6096000" y="3058083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>
              <a:off x="6096000" y="1481839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 flipV="1">
              <a:off x="6007843" y="4431126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 flipV="1">
              <a:off x="6007843" y="2864138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 flipV="1">
              <a:off x="6007843" y="129173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>
              <a:off x="6096000" y="-200194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2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290642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461077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165953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2020</a:t>
            </a:r>
            <a:endParaRPr lang="en-CA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2461289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2019</a:t>
            </a:r>
            <a:endParaRPr lang="en-CA" dirty="0"/>
          </a:p>
        </p:txBody>
      </p:sp>
      <p:sp>
        <p:nvSpPr>
          <p:cNvPr id="2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26247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81766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80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0476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493114" y="1446441"/>
            <a:ext cx="3047677" cy="15997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Line"/>
          <p:cNvSpPr/>
          <p:nvPr userDrawn="1"/>
        </p:nvSpPr>
        <p:spPr>
          <a:xfrm>
            <a:off x="1590505" y="890388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272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0A47D-9907-BFB8-806A-6047E793A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64625"/>
          </a:xfrm>
          <a:prstGeom prst="rect">
            <a:avLst/>
          </a:prstGeom>
        </p:spPr>
      </p:pic>
      <p:sp>
        <p:nvSpPr>
          <p:cNvPr id="5" name="Line"/>
          <p:cNvSpPr/>
          <p:nvPr userDrawn="1"/>
        </p:nvSpPr>
        <p:spPr>
          <a:xfrm>
            <a:off x="5854325" y="817606"/>
            <a:ext cx="483351" cy="0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TextBox 11"/>
          <p:cNvSpPr txBox="1"/>
          <p:nvPr userDrawn="1"/>
        </p:nvSpPr>
        <p:spPr>
          <a:xfrm>
            <a:off x="3417727" y="901287"/>
            <a:ext cx="535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  <a:endParaRPr lang="en-CA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99D7C2A-880B-01CF-A12D-F8F096A7E8C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901139" y="2465028"/>
            <a:ext cx="5037110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bg1"/>
                </a:solidFill>
              </a:rPr>
              <a:t>First ICAO Global Air Cargo Summit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6CDA1-0DD5-57DF-89B3-BBF93463C8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02142" y="5568496"/>
            <a:ext cx="750269" cy="2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3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9206-2220-42B4-BEBF-F2E3AA430E5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0995-B28A-4C7A-8E2A-647AB300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49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0031" y="2683986"/>
            <a:ext cx="5251938" cy="5334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Presenter Name</a:t>
            </a:r>
            <a:endParaRPr lang="en-CA" dirty="0"/>
          </a:p>
        </p:txBody>
      </p:sp>
      <p:sp>
        <p:nvSpPr>
          <p:cNvPr id="8" name="Line"/>
          <p:cNvSpPr/>
          <p:nvPr userDrawn="1"/>
        </p:nvSpPr>
        <p:spPr>
          <a:xfrm>
            <a:off x="5854325" y="2440813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1" y="3370551"/>
            <a:ext cx="5251937" cy="657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 title and/or company name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A9AB2-1F37-ED2C-C73E-30CCE29B8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3" cy="12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9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39206-2220-42B4-BEBF-F2E3AA430E5A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0995-B28A-4C7A-8E2A-647AB3001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5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"/>
          <p:cNvSpPr/>
          <p:nvPr userDrawn="1"/>
        </p:nvSpPr>
        <p:spPr>
          <a:xfrm>
            <a:off x="5854325" y="1854404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F739710-8D5D-AA6E-76D5-55428F9F61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6386" y="2988372"/>
            <a:ext cx="9865318" cy="304850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4E99200-9956-9056-E031-88AAFE5B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386" y="2506374"/>
            <a:ext cx="9865318" cy="410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66FFA2-36EA-86F1-7329-DDB07AAB9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386" y="2024376"/>
            <a:ext cx="9865318" cy="4107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54254-C468-54CC-9AED-1213C93616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12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6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93114" y="893372"/>
            <a:ext cx="9205772" cy="59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Presentation Overview</a:t>
            </a:r>
            <a:endParaRPr lang="en-CA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93113" y="221784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35777" y="259621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493113" y="3652567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en-CA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2635777" y="4030935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45888" y="212251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en-CA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7588552" y="250088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45888" y="3557240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  <a:endParaRPr lang="en-CA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588552" y="3935608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93113" y="508729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  <a:endParaRPr lang="en-CA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2635777" y="546566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445888" y="499196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  <a:endParaRPr lang="en-CA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7588552" y="537033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5" name="Line"/>
          <p:cNvSpPr/>
          <p:nvPr userDrawn="1"/>
        </p:nvSpPr>
        <p:spPr>
          <a:xfrm>
            <a:off x="1623191" y="152075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35778" y="2217842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88552" y="212251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778" y="364843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88552" y="3553108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2662831" y="5075157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7615605" y="4979830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44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71504" y="894110"/>
            <a:ext cx="2802716" cy="5069780"/>
          </a:xfrm>
          <a:prstGeom prst="rect">
            <a:avLst/>
          </a:prstGeom>
          <a:solidFill>
            <a:srgbClr val="006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074220" y="894110"/>
            <a:ext cx="6877840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609557" y="2743200"/>
            <a:ext cx="2126611" cy="979330"/>
          </a:xfrm>
          <a:prstGeom prst="rect">
            <a:avLst/>
          </a:prstGeom>
        </p:spPr>
        <p:txBody>
          <a:bodyPr/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z="2800" dirty="0"/>
              <a:t>Chapter Title</a:t>
            </a:r>
            <a:endParaRPr lang="en-CA" sz="28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9557" y="3908414"/>
            <a:ext cx="2126611" cy="105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Double click to edit text</a:t>
            </a:r>
            <a:endParaRPr lang="en-C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315407" y="2125666"/>
            <a:ext cx="714910" cy="558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84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7001386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001386" y="2129791"/>
            <a:ext cx="3868615" cy="14855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001386" y="1591975"/>
            <a:ext cx="3868615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086817" y="882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3730035" y="882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1086817" y="3504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3730035" y="3504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001386" y="1109977"/>
            <a:ext cx="386861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6326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1330258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30258" y="2129791"/>
            <a:ext cx="9346978" cy="33104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30258" y="1591975"/>
            <a:ext cx="9346978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30258" y="1109977"/>
            <a:ext cx="9346978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64445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93114" y="0"/>
            <a:ext cx="9205772" cy="3554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3884847"/>
            <a:ext cx="9205771" cy="20614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88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9205772" cy="49716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729698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66282" y="4485427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1493114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729698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7966281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493114" y="1390538"/>
            <a:ext cx="9205772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881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 userDrawn="1"/>
        </p:nvSpPr>
        <p:spPr>
          <a:xfrm>
            <a:off x="11448936" y="6396022"/>
            <a:ext cx="743063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9D19220-74F6-4303-AD53-4CB1872D5307}"/>
              </a:ext>
            </a:extLst>
          </p:cNvPr>
          <p:cNvSpPr txBox="1">
            <a:spLocks/>
          </p:cNvSpPr>
          <p:nvPr userDrawn="1"/>
        </p:nvSpPr>
        <p:spPr>
          <a:xfrm>
            <a:off x="10970589" y="6091224"/>
            <a:ext cx="1099676" cy="3047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lnSpc>
                <a:spcPct val="100000"/>
              </a:lnSpc>
            </a:pPr>
            <a:fld id="{86CB4B4D-7CA3-9044-876B-883B54F8677D}" type="slidenum">
              <a:rPr lang="en-US" sz="1400" b="0" smtClean="0">
                <a:solidFill>
                  <a:schemeClr val="tx2"/>
                </a:solidFill>
                <a:latin typeface="+mn-lt"/>
                <a:ea typeface="Roboto Light" pitchFamily="2" charset="0"/>
                <a:cs typeface="Adobe Naskh Medium" panose="01010101010101010101" pitchFamily="50" charset="-78"/>
              </a:rPr>
              <a:pPr algn="ctr">
                <a:lnSpc>
                  <a:spcPct val="100000"/>
                </a:lnSpc>
              </a:pPr>
              <a:t>‹#›</a:t>
            </a:fld>
            <a:endParaRPr lang="en-US" sz="1600" b="0" dirty="0">
              <a:solidFill>
                <a:schemeClr val="tx2"/>
              </a:solidFill>
              <a:latin typeface="+mn-lt"/>
              <a:ea typeface="Roboto Light" pitchFamily="2" charset="0"/>
              <a:cs typeface="Adobe Naskh Medium" panose="01010101010101010101" pitchFamily="50" charset="-78"/>
            </a:endParaRPr>
          </a:p>
        </p:txBody>
      </p:sp>
      <p:sp>
        <p:nvSpPr>
          <p:cNvPr id="13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95134" y="5571657"/>
            <a:ext cx="755064" cy="26649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 userDrawn="1"/>
        </p:nvSpPr>
        <p:spPr>
          <a:xfrm rot="16200000">
            <a:off x="-1713634" y="2588345"/>
            <a:ext cx="4701854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tx2"/>
                </a:solidFill>
              </a:rPr>
              <a:t>First ICAO Global Air Cargo Summit 2025</a:t>
            </a:r>
            <a:endParaRPr lang="en-CA" sz="1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6" r:id="rId3"/>
    <p:sldLayoutId id="2147483663" r:id="rId4"/>
    <p:sldLayoutId id="2147483657" r:id="rId5"/>
    <p:sldLayoutId id="2147483651" r:id="rId6"/>
    <p:sldLayoutId id="2147483665" r:id="rId7"/>
    <p:sldLayoutId id="2147483653" r:id="rId8"/>
    <p:sldLayoutId id="2147483652" r:id="rId9"/>
    <p:sldLayoutId id="2147483654" r:id="rId10"/>
    <p:sldLayoutId id="2147483650" r:id="rId11"/>
    <p:sldLayoutId id="2147483655" r:id="rId12"/>
    <p:sldLayoutId id="2147483656" r:id="rId13"/>
    <p:sldLayoutId id="2147483662" r:id="rId14"/>
    <p:sldLayoutId id="2147483658" r:id="rId15"/>
    <p:sldLayoutId id="2147483659" r:id="rId16"/>
    <p:sldLayoutId id="2147483664" r:id="rId17"/>
    <p:sldLayoutId id="2147483661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cmhub@ethiopianairlines.com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046A7-EDD9-D936-105F-6FC6FB44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0F72B53A-2D90-FD46-D5B7-4122A62E4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Core Technologies Fueling Change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28BF3C0-D5D9-8A56-9559-4FB61D88A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8008" y="2766192"/>
            <a:ext cx="6889566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Artificial Intelligence (AI): Enhances load optimization, demand forecasting, and anomaly detection.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Internet of Things (IoT): Enables real-time tracking of temperature, movement, and cargo conditions.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Blockchain: Provides tamper-proof documentation and streamlines customs through smart contracts.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Robotics &amp; Automation: Accelerate warehouse handling, reduce errors, and support ULD safety compliance.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APIs &amp; Standards: Platforms like IATA ONE Record ensure seamless and standardized data sharing.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11C7D9-1ADC-A483-410D-E76D0AB4C39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6" r="26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608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B63F5-2538-079D-4484-8FFB40C8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5EB323A-F95F-A340-CE75-097AC7304E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Technology in Action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EC333D6-57A9-D3C6-F55E-E8BB649DA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64166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Etihad Cargo: Uses AI for dynamic load balancing and route efficiency.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BLR Airport: Deploys robotics and IoT to safeguard pharmaceutical logistics.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Global Compliance: PLACI, ACAS, and ICS2 rely on automated pre-loading data submission.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Starship Robotics &amp; Drone Delivery: Pushing the frontier of last-mile automation.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949D6CE-6D78-132F-6617-457B6B554A9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2" r="359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3600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3C139-1C03-D605-AB46-7845CFD07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A899C53-1F84-73AF-3ED9-F6929FA0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FIATA’s Role in the Digital Transition</a:t>
            </a:r>
            <a:endParaRPr lang="en-CA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A8816C72-7C31-C2A8-7A6F-EA3C78072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556" y="4463585"/>
            <a:ext cx="2126611" cy="1051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C004278-D5DF-44A7-1042-46114CDF3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03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02F2095-3399-7782-2452-CB7E98FB9BB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8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3880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DFC4C-B981-6E34-52EB-BA9973953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3572D21-5B1D-B427-04B6-1E81EE0068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Global Standards and Capacity Building</a:t>
            </a:r>
            <a:endParaRPr lang="en-CA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F569688-82C9-8449-16B1-3ABFAE09BC3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9" r="17699"/>
          <a:stretch>
            <a:fillRect/>
          </a:stretch>
        </p:blipFill>
        <p:spPr/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D95CC1A-71CB-3855-75DA-30A80ED4B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FIATA collaborates with IATA under the Global Air Cargo Programme, aligning safety and efficiency across borders.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Core deliverables include: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E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Cargo Handling Manual</a:t>
            </a:r>
            <a:endParaRPr lang="en-A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E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Dangerous Goods Training</a:t>
            </a:r>
            <a:endParaRPr lang="en-A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AE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PLACI compliance frameworks</a:t>
            </a:r>
            <a:endParaRPr lang="en-A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FIATA advocates for freight forwarders as essential facilitators in global logistics policymaking.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68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835F6-CB66-0D75-BC0C-E105B34B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8538440F-E6FC-4E30-F88D-14A32BE48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eFBL</a:t>
            </a:r>
            <a:r>
              <a:rPr lang="en-US" dirty="0"/>
              <a:t> – The Cornerstone of Digital Multimodal Trade</a:t>
            </a:r>
            <a:endParaRPr lang="en-CA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5664BC-0F1E-B508-110D-FFC806666C2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r="25328"/>
          <a:stretch>
            <a:fillRect/>
          </a:stretch>
        </p:blipFill>
        <p:spPr/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5D6FC0F-B390-31DF-D072-52F8DE5B5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The FIATA </a:t>
            </a:r>
            <a:r>
              <a:rPr lang="en-AE" sz="1800" kern="100" dirty="0" err="1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eFBL</a:t>
            </a: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 is a legally recognized, blockchain-compatible electronic Bill of Lading.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Adopted by 23 countries and integrated into 34 software providers.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Facilitates secure, paperless, and multimodal trade with enhanced traceability and trust.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7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46449-7278-A2ED-9AFD-B4E0D5B58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B03761C-C0D1-5E6E-3310-78595899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689" y="2743200"/>
            <a:ext cx="2364568" cy="979330"/>
          </a:xfrm>
        </p:spPr>
        <p:txBody>
          <a:bodyPr/>
          <a:lstStyle/>
          <a:p>
            <a:r>
              <a:rPr lang="en-US" dirty="0"/>
              <a:t>Africa’s Digital Leap: Opportunities &amp; Progress</a:t>
            </a:r>
            <a:endParaRPr lang="en-CA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C5CD823B-A25D-7E88-E358-969FD13B7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556" y="4463585"/>
            <a:ext cx="2126611" cy="1051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0D78E52-8986-BC9B-39A2-24F0062DA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04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3600325-E85A-12C9-9215-B52D59A7AA7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r="11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7292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DDECD-1027-AEF1-BDD8-E3E95FB78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B2A412D-FC9E-113C-7153-3C91598CD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Ethiopia's Model and Regional Momentum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19C44D7-44FC-3B40-08D2-CD42E8DC5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COOL ADDIS: A pilot initiative blending cold chain infrastructure with advanced customs integration.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Ethiopia is investing in automation for risk-based clearance, aiming to lead in time-critical sectors like pharmaceuticals and perishables.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The country’s air cargo growth is anchored in digital readiness and multimodal alignment.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84CC2A-3671-5DF6-E5F9-5B2868C8315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r="278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0253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39C6E5F9-1BBF-CEA8-63AF-A40666330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71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2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CC7190-39FA-B488-CE9C-A50A7986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3939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oogle Shape;76;p15">
            <a:extLst>
              <a:ext uri="{FF2B5EF4-FFF2-40B4-BE49-F238E27FC236}">
                <a16:creationId xmlns:a16="http://schemas.microsoft.com/office/drawing/2014/main" id="{418E4F2B-2EDF-572A-8301-CC939116458C}"/>
              </a:ext>
            </a:extLst>
          </p:cNvPr>
          <p:cNvGrpSpPr/>
          <p:nvPr/>
        </p:nvGrpSpPr>
        <p:grpSpPr>
          <a:xfrm>
            <a:off x="7450667" y="169335"/>
            <a:ext cx="4673600" cy="2167997"/>
            <a:chOff x="2723278" y="1150750"/>
            <a:chExt cx="2078594" cy="979497"/>
          </a:xfrm>
        </p:grpSpPr>
        <p:sp>
          <p:nvSpPr>
            <p:cNvPr id="26" name="Google Shape;77;p15">
              <a:extLst>
                <a:ext uri="{FF2B5EF4-FFF2-40B4-BE49-F238E27FC236}">
                  <a16:creationId xmlns:a16="http://schemas.microsoft.com/office/drawing/2014/main" id="{9926B87D-6214-B23D-F534-9F9E6C2AC329}"/>
                </a:ext>
              </a:extLst>
            </p:cNvPr>
            <p:cNvSpPr/>
            <p:nvPr/>
          </p:nvSpPr>
          <p:spPr>
            <a:xfrm>
              <a:off x="2723278" y="1169328"/>
              <a:ext cx="1980694" cy="960919"/>
            </a:xfrm>
            <a:custGeom>
              <a:avLst/>
              <a:gdLst/>
              <a:ahLst/>
              <a:cxnLst/>
              <a:rect l="l" t="t" r="r" b="b"/>
              <a:pathLst>
                <a:path w="51793" h="25127" extrusionOk="0">
                  <a:moveTo>
                    <a:pt x="18228" y="1"/>
                  </a:moveTo>
                  <a:cubicBezTo>
                    <a:pt x="16310" y="1"/>
                    <a:pt x="14715" y="1511"/>
                    <a:pt x="14657" y="3432"/>
                  </a:cubicBezTo>
                  <a:lnTo>
                    <a:pt x="14348" y="12588"/>
                  </a:lnTo>
                  <a:cubicBezTo>
                    <a:pt x="14312" y="13697"/>
                    <a:pt x="13396" y="14565"/>
                    <a:pt x="12283" y="14565"/>
                  </a:cubicBezTo>
                  <a:cubicBezTo>
                    <a:pt x="12261" y="14565"/>
                    <a:pt x="12239" y="14565"/>
                    <a:pt x="12216" y="14564"/>
                  </a:cubicBezTo>
                  <a:lnTo>
                    <a:pt x="8871" y="14457"/>
                  </a:lnTo>
                  <a:cubicBezTo>
                    <a:pt x="8121" y="14433"/>
                    <a:pt x="7466" y="14005"/>
                    <a:pt x="7132" y="13397"/>
                  </a:cubicBezTo>
                  <a:cubicBezTo>
                    <a:pt x="6501" y="12302"/>
                    <a:pt x="5334" y="11540"/>
                    <a:pt x="3965" y="11492"/>
                  </a:cubicBezTo>
                  <a:cubicBezTo>
                    <a:pt x="3921" y="11491"/>
                    <a:pt x="3877" y="11490"/>
                    <a:pt x="3833" y="11490"/>
                  </a:cubicBezTo>
                  <a:cubicBezTo>
                    <a:pt x="1808" y="11490"/>
                    <a:pt x="130" y="13084"/>
                    <a:pt x="60" y="15100"/>
                  </a:cubicBezTo>
                  <a:cubicBezTo>
                    <a:pt x="0" y="17160"/>
                    <a:pt x="1632" y="18886"/>
                    <a:pt x="3715" y="18958"/>
                  </a:cubicBezTo>
                  <a:cubicBezTo>
                    <a:pt x="3750" y="18959"/>
                    <a:pt x="3784" y="18959"/>
                    <a:pt x="3818" y="18959"/>
                  </a:cubicBezTo>
                  <a:cubicBezTo>
                    <a:pt x="5145" y="18959"/>
                    <a:pt x="6317" y="18288"/>
                    <a:pt x="7001" y="17267"/>
                  </a:cubicBezTo>
                  <a:cubicBezTo>
                    <a:pt x="7371" y="16690"/>
                    <a:pt x="8020" y="16325"/>
                    <a:pt x="8743" y="16325"/>
                  </a:cubicBezTo>
                  <a:cubicBezTo>
                    <a:pt x="8765" y="16325"/>
                    <a:pt x="8788" y="16326"/>
                    <a:pt x="8811" y="16326"/>
                  </a:cubicBezTo>
                  <a:lnTo>
                    <a:pt x="12157" y="16434"/>
                  </a:lnTo>
                  <a:cubicBezTo>
                    <a:pt x="13300" y="16469"/>
                    <a:pt x="14193" y="17410"/>
                    <a:pt x="14157" y="18541"/>
                  </a:cubicBezTo>
                  <a:lnTo>
                    <a:pt x="14097" y="20470"/>
                  </a:lnTo>
                  <a:cubicBezTo>
                    <a:pt x="14026" y="22434"/>
                    <a:pt x="15586" y="24077"/>
                    <a:pt x="17562" y="24137"/>
                  </a:cubicBezTo>
                  <a:lnTo>
                    <a:pt x="47459" y="25125"/>
                  </a:lnTo>
                  <a:cubicBezTo>
                    <a:pt x="47496" y="25126"/>
                    <a:pt x="47533" y="25127"/>
                    <a:pt x="47570" y="25127"/>
                  </a:cubicBezTo>
                  <a:cubicBezTo>
                    <a:pt x="49509" y="25127"/>
                    <a:pt x="51103" y="23612"/>
                    <a:pt x="51174" y="21696"/>
                  </a:cubicBezTo>
                  <a:lnTo>
                    <a:pt x="51733" y="4646"/>
                  </a:lnTo>
                  <a:cubicBezTo>
                    <a:pt x="51793" y="2694"/>
                    <a:pt x="50245" y="1051"/>
                    <a:pt x="48257" y="979"/>
                  </a:cubicBezTo>
                  <a:lnTo>
                    <a:pt x="18360" y="3"/>
                  </a:lnTo>
                  <a:cubicBezTo>
                    <a:pt x="18316" y="1"/>
                    <a:pt x="18271" y="1"/>
                    <a:pt x="18228" y="1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 b="1">
                <a:latin typeface="Abadi" panose="020B0604020104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7" name="Google Shape;78;p15">
              <a:extLst>
                <a:ext uri="{FF2B5EF4-FFF2-40B4-BE49-F238E27FC236}">
                  <a16:creationId xmlns:a16="http://schemas.microsoft.com/office/drawing/2014/main" id="{24422396-684E-2A76-C37A-415963194A15}"/>
                </a:ext>
              </a:extLst>
            </p:cNvPr>
            <p:cNvSpPr/>
            <p:nvPr/>
          </p:nvSpPr>
          <p:spPr>
            <a:xfrm>
              <a:off x="4624272" y="1406505"/>
              <a:ext cx="177598" cy="256316"/>
            </a:xfrm>
            <a:custGeom>
              <a:avLst/>
              <a:gdLst/>
              <a:ahLst/>
              <a:cxnLst/>
              <a:rect l="l" t="t" r="r" b="b"/>
              <a:pathLst>
                <a:path w="4644" h="6026" extrusionOk="0">
                  <a:moveTo>
                    <a:pt x="0" y="1"/>
                  </a:moveTo>
                  <a:lnTo>
                    <a:pt x="0" y="6025"/>
                  </a:lnTo>
                  <a:lnTo>
                    <a:pt x="1643" y="6025"/>
                  </a:lnTo>
                  <a:cubicBezTo>
                    <a:pt x="3298" y="6025"/>
                    <a:pt x="4643" y="4668"/>
                    <a:pt x="4643" y="3013"/>
                  </a:cubicBezTo>
                  <a:cubicBezTo>
                    <a:pt x="4643" y="2179"/>
                    <a:pt x="4310" y="1429"/>
                    <a:pt x="3762" y="894"/>
                  </a:cubicBezTo>
                  <a:cubicBezTo>
                    <a:pt x="3215" y="346"/>
                    <a:pt x="2465" y="1"/>
                    <a:pt x="1643" y="1"/>
                  </a:cubicBezTo>
                  <a:close/>
                </a:path>
              </a:pathLst>
            </a:custGeom>
            <a:solidFill>
              <a:srgbClr val="20C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 b="1">
                <a:latin typeface="Abadi" panose="020B0604020104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" name="Google Shape;79;p15">
              <a:extLst>
                <a:ext uri="{FF2B5EF4-FFF2-40B4-BE49-F238E27FC236}">
                  <a16:creationId xmlns:a16="http://schemas.microsoft.com/office/drawing/2014/main" id="{3D89B663-B337-D4A9-EB32-C6C45E84E935}"/>
                </a:ext>
              </a:extLst>
            </p:cNvPr>
            <p:cNvSpPr/>
            <p:nvPr/>
          </p:nvSpPr>
          <p:spPr>
            <a:xfrm>
              <a:off x="2725573" y="1151201"/>
              <a:ext cx="1939698" cy="923901"/>
            </a:xfrm>
            <a:custGeom>
              <a:avLst/>
              <a:gdLst/>
              <a:ahLst/>
              <a:cxnLst/>
              <a:rect l="l" t="t" r="r" b="b"/>
              <a:pathLst>
                <a:path w="50721" h="24159" extrusionOk="0">
                  <a:moveTo>
                    <a:pt x="17597" y="1"/>
                  </a:moveTo>
                  <a:cubicBezTo>
                    <a:pt x="15633" y="1"/>
                    <a:pt x="14037" y="1596"/>
                    <a:pt x="14037" y="3561"/>
                  </a:cubicBezTo>
                  <a:lnTo>
                    <a:pt x="14037" y="12717"/>
                  </a:lnTo>
                  <a:cubicBezTo>
                    <a:pt x="14037" y="13848"/>
                    <a:pt x="13121" y="14764"/>
                    <a:pt x="11990" y="14764"/>
                  </a:cubicBezTo>
                  <a:lnTo>
                    <a:pt x="8692" y="14764"/>
                  </a:lnTo>
                  <a:cubicBezTo>
                    <a:pt x="7941" y="14764"/>
                    <a:pt x="7287" y="14360"/>
                    <a:pt x="6929" y="13764"/>
                  </a:cubicBezTo>
                  <a:cubicBezTo>
                    <a:pt x="6275" y="12681"/>
                    <a:pt x="5084" y="11966"/>
                    <a:pt x="3739" y="11966"/>
                  </a:cubicBezTo>
                  <a:cubicBezTo>
                    <a:pt x="1679" y="11966"/>
                    <a:pt x="0" y="13633"/>
                    <a:pt x="0" y="15693"/>
                  </a:cubicBezTo>
                  <a:cubicBezTo>
                    <a:pt x="0" y="17753"/>
                    <a:pt x="1679" y="19432"/>
                    <a:pt x="3739" y="19432"/>
                  </a:cubicBezTo>
                  <a:cubicBezTo>
                    <a:pt x="5084" y="19432"/>
                    <a:pt x="6275" y="18705"/>
                    <a:pt x="6929" y="17634"/>
                  </a:cubicBezTo>
                  <a:cubicBezTo>
                    <a:pt x="7287" y="17027"/>
                    <a:pt x="7941" y="16634"/>
                    <a:pt x="8692" y="16634"/>
                  </a:cubicBezTo>
                  <a:lnTo>
                    <a:pt x="11990" y="16634"/>
                  </a:lnTo>
                  <a:cubicBezTo>
                    <a:pt x="13121" y="16634"/>
                    <a:pt x="14037" y="17539"/>
                    <a:pt x="14037" y="18670"/>
                  </a:cubicBezTo>
                  <a:lnTo>
                    <a:pt x="14037" y="20598"/>
                  </a:lnTo>
                  <a:cubicBezTo>
                    <a:pt x="14037" y="22563"/>
                    <a:pt x="15633" y="24158"/>
                    <a:pt x="17597" y="24158"/>
                  </a:cubicBezTo>
                  <a:lnTo>
                    <a:pt x="47173" y="24158"/>
                  </a:lnTo>
                  <a:cubicBezTo>
                    <a:pt x="49137" y="24158"/>
                    <a:pt x="50721" y="22563"/>
                    <a:pt x="50721" y="20598"/>
                  </a:cubicBezTo>
                  <a:lnTo>
                    <a:pt x="50721" y="3561"/>
                  </a:lnTo>
                  <a:cubicBezTo>
                    <a:pt x="50721" y="1596"/>
                    <a:pt x="49137" y="1"/>
                    <a:pt x="4717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 b="1">
                <a:latin typeface="Abadi" panose="020B0604020104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" name="Google Shape;80;p15">
              <a:extLst>
                <a:ext uri="{FF2B5EF4-FFF2-40B4-BE49-F238E27FC236}">
                  <a16:creationId xmlns:a16="http://schemas.microsoft.com/office/drawing/2014/main" id="{C4A71112-F9F3-074B-99A7-B3078DA33106}"/>
                </a:ext>
              </a:extLst>
            </p:cNvPr>
            <p:cNvSpPr/>
            <p:nvPr/>
          </p:nvSpPr>
          <p:spPr>
            <a:xfrm>
              <a:off x="2752419" y="1635195"/>
              <a:ext cx="232247" cy="232285"/>
            </a:xfrm>
            <a:custGeom>
              <a:avLst/>
              <a:gdLst/>
              <a:ahLst/>
              <a:cxnLst/>
              <a:rect l="l" t="t" r="r" b="b"/>
              <a:pathLst>
                <a:path w="6073" h="6074" extrusionOk="0">
                  <a:moveTo>
                    <a:pt x="3037" y="1"/>
                  </a:moveTo>
                  <a:cubicBezTo>
                    <a:pt x="1358" y="1"/>
                    <a:pt x="0" y="1358"/>
                    <a:pt x="0" y="3037"/>
                  </a:cubicBezTo>
                  <a:cubicBezTo>
                    <a:pt x="0" y="4716"/>
                    <a:pt x="1358" y="6073"/>
                    <a:pt x="3037" y="6073"/>
                  </a:cubicBezTo>
                  <a:cubicBezTo>
                    <a:pt x="4715" y="6073"/>
                    <a:pt x="6073" y="4716"/>
                    <a:pt x="6073" y="3037"/>
                  </a:cubicBezTo>
                  <a:cubicBezTo>
                    <a:pt x="6073" y="1358"/>
                    <a:pt x="4715" y="1"/>
                    <a:pt x="303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 b="1">
                <a:latin typeface="Abadi" panose="020B0604020104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" name="Google Shape;81;p15">
              <a:extLst>
                <a:ext uri="{FF2B5EF4-FFF2-40B4-BE49-F238E27FC236}">
                  <a16:creationId xmlns:a16="http://schemas.microsoft.com/office/drawing/2014/main" id="{C97EBB2A-85F0-ECD4-4BDC-2BDA3C068437}"/>
                </a:ext>
              </a:extLst>
            </p:cNvPr>
            <p:cNvSpPr/>
            <p:nvPr/>
          </p:nvSpPr>
          <p:spPr>
            <a:xfrm>
              <a:off x="3195458" y="1181162"/>
              <a:ext cx="1606414" cy="368736"/>
            </a:xfrm>
            <a:custGeom>
              <a:avLst/>
              <a:gdLst/>
              <a:ahLst/>
              <a:cxnLst/>
              <a:rect l="l" t="t" r="r" b="b"/>
              <a:pathLst>
                <a:path w="42006" h="8669" extrusionOk="0">
                  <a:moveTo>
                    <a:pt x="3001" y="0"/>
                  </a:moveTo>
                  <a:cubicBezTo>
                    <a:pt x="1465" y="0"/>
                    <a:pt x="191" y="1155"/>
                    <a:pt x="12" y="2655"/>
                  </a:cubicBezTo>
                  <a:cubicBezTo>
                    <a:pt x="0" y="2775"/>
                    <a:pt x="0" y="2894"/>
                    <a:pt x="0" y="3013"/>
                  </a:cubicBezTo>
                  <a:cubicBezTo>
                    <a:pt x="0" y="4668"/>
                    <a:pt x="1346" y="6013"/>
                    <a:pt x="3001" y="6013"/>
                  </a:cubicBezTo>
                  <a:lnTo>
                    <a:pt x="39005" y="6013"/>
                  </a:lnTo>
                  <a:cubicBezTo>
                    <a:pt x="39827" y="6013"/>
                    <a:pt x="40589" y="6358"/>
                    <a:pt x="41124" y="6894"/>
                  </a:cubicBezTo>
                  <a:cubicBezTo>
                    <a:pt x="41589" y="7358"/>
                    <a:pt x="41898" y="7978"/>
                    <a:pt x="41982" y="8668"/>
                  </a:cubicBezTo>
                  <a:lnTo>
                    <a:pt x="42005" y="8311"/>
                  </a:lnTo>
                  <a:lnTo>
                    <a:pt x="42005" y="3013"/>
                  </a:lnTo>
                  <a:cubicBezTo>
                    <a:pt x="42005" y="2179"/>
                    <a:pt x="41672" y="1429"/>
                    <a:pt x="41124" y="881"/>
                  </a:cubicBezTo>
                  <a:cubicBezTo>
                    <a:pt x="40589" y="346"/>
                    <a:pt x="39827" y="0"/>
                    <a:pt x="39005" y="0"/>
                  </a:cubicBezTo>
                  <a:close/>
                </a:path>
              </a:pathLst>
            </a:custGeom>
            <a:solidFill>
              <a:srgbClr val="B7B7B7">
                <a:alpha val="55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 b="1">
                <a:latin typeface="Abadi" panose="020B0604020104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" name="Google Shape;82;p15">
              <a:extLst>
                <a:ext uri="{FF2B5EF4-FFF2-40B4-BE49-F238E27FC236}">
                  <a16:creationId xmlns:a16="http://schemas.microsoft.com/office/drawing/2014/main" id="{2903A481-134C-6CEB-9833-7234DC802D42}"/>
                </a:ext>
              </a:extLst>
            </p:cNvPr>
            <p:cNvSpPr/>
            <p:nvPr/>
          </p:nvSpPr>
          <p:spPr>
            <a:xfrm>
              <a:off x="3195458" y="1150750"/>
              <a:ext cx="1606414" cy="383921"/>
            </a:xfrm>
            <a:custGeom>
              <a:avLst/>
              <a:gdLst/>
              <a:ahLst/>
              <a:cxnLst/>
              <a:rect l="l" t="t" r="r" b="b"/>
              <a:pathLst>
                <a:path w="42006" h="9026" extrusionOk="0">
                  <a:moveTo>
                    <a:pt x="3001" y="1"/>
                  </a:moveTo>
                  <a:cubicBezTo>
                    <a:pt x="1346" y="1"/>
                    <a:pt x="0" y="1346"/>
                    <a:pt x="0" y="3013"/>
                  </a:cubicBezTo>
                  <a:cubicBezTo>
                    <a:pt x="0" y="4668"/>
                    <a:pt x="1346" y="6014"/>
                    <a:pt x="3001" y="6014"/>
                  </a:cubicBezTo>
                  <a:lnTo>
                    <a:pt x="39005" y="6014"/>
                  </a:lnTo>
                  <a:cubicBezTo>
                    <a:pt x="39827" y="6014"/>
                    <a:pt x="40577" y="6359"/>
                    <a:pt x="41124" y="6907"/>
                  </a:cubicBezTo>
                  <a:cubicBezTo>
                    <a:pt x="41672" y="7442"/>
                    <a:pt x="42005" y="8192"/>
                    <a:pt x="42005" y="9026"/>
                  </a:cubicBezTo>
                  <a:lnTo>
                    <a:pt x="42005" y="3013"/>
                  </a:lnTo>
                  <a:cubicBezTo>
                    <a:pt x="42005" y="2180"/>
                    <a:pt x="41672" y="1430"/>
                    <a:pt x="41124" y="882"/>
                  </a:cubicBezTo>
                  <a:cubicBezTo>
                    <a:pt x="40577" y="346"/>
                    <a:pt x="39827" y="1"/>
                    <a:pt x="39005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 b="1">
                <a:latin typeface="Abadi" panose="020B0604020104020204" pitchFamily="34" charset="0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4" name="Google Shape;83;p15">
              <a:extLst>
                <a:ext uri="{FF2B5EF4-FFF2-40B4-BE49-F238E27FC236}">
                  <a16:creationId xmlns:a16="http://schemas.microsoft.com/office/drawing/2014/main" id="{5879A2E7-E205-5C54-F7D7-0E5E7FA3EE3E}"/>
                </a:ext>
              </a:extLst>
            </p:cNvPr>
            <p:cNvSpPr txBox="1"/>
            <p:nvPr/>
          </p:nvSpPr>
          <p:spPr>
            <a:xfrm>
              <a:off x="3265722" y="1475500"/>
              <a:ext cx="13902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1467" b="1" dirty="0">
                  <a:solidFill>
                    <a:schemeClr val="tx1"/>
                  </a:solidFill>
                  <a:latin typeface="Abadi" panose="020B0604020104020204" pitchFamily="34" charset="0"/>
                  <a:ea typeface="Roboto"/>
                  <a:cs typeface="Roboto"/>
                  <a:sym typeface="Roboto"/>
                </a:rPr>
                <a:t>Dedicated eCommerce Logistics Facility constructed on 15,000m2 area, equipped with automated ETV and sorting machine with over 1 million parcel sorting capability per day.</a:t>
              </a:r>
              <a:r>
                <a:rPr lang="en" sz="1467" b="1" dirty="0">
                  <a:solidFill>
                    <a:srgbClr val="434343"/>
                  </a:solidFill>
                  <a:latin typeface="Abadi" panose="020B0604020104020204" pitchFamily="34" charset="0"/>
                  <a:ea typeface="Roboto"/>
                  <a:cs typeface="Roboto"/>
                  <a:sym typeface="Roboto"/>
                </a:rPr>
                <a:t> </a:t>
              </a:r>
              <a:endParaRPr sz="1467" b="1" dirty="0">
                <a:solidFill>
                  <a:srgbClr val="434343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" name="Google Shape;84;p15">
              <a:extLst>
                <a:ext uri="{FF2B5EF4-FFF2-40B4-BE49-F238E27FC236}">
                  <a16:creationId xmlns:a16="http://schemas.microsoft.com/office/drawing/2014/main" id="{FBF0ECB1-6193-3273-6A78-868CED4D38EC}"/>
                </a:ext>
              </a:extLst>
            </p:cNvPr>
            <p:cNvSpPr txBox="1"/>
            <p:nvPr/>
          </p:nvSpPr>
          <p:spPr>
            <a:xfrm>
              <a:off x="3195450" y="1150750"/>
              <a:ext cx="1469700" cy="2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867" b="1" dirty="0">
                <a:solidFill>
                  <a:srgbClr val="FFFFFF"/>
                </a:solidFill>
                <a:latin typeface="Abadi" panose="020B0604020104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76186434-2C52-30A4-B789-7D34C8184668}"/>
              </a:ext>
            </a:extLst>
          </p:cNvPr>
          <p:cNvSpPr txBox="1"/>
          <p:nvPr/>
        </p:nvSpPr>
        <p:spPr>
          <a:xfrm>
            <a:off x="8798258" y="200253"/>
            <a:ext cx="31058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Abadi" panose="020B0604020104020204" pitchFamily="34" charset="0"/>
                <a:ea typeface="Roboto"/>
                <a:cs typeface="Roboto"/>
                <a:sym typeface="Arial"/>
              </a:rPr>
              <a:t>Infrastr</a:t>
            </a:r>
            <a:r>
              <a:rPr lang="en-US" sz="2667" b="1" dirty="0">
                <a:latin typeface="Abadi" panose="020B0604020104020204" pitchFamily="34" charset="0"/>
                <a:ea typeface="Roboto"/>
                <a:cs typeface="Roboto"/>
              </a:rPr>
              <a:t>ucture</a:t>
            </a:r>
            <a:endParaRPr lang="en-US" sz="2400" b="1" dirty="0">
              <a:latin typeface="Abadi" panose="020B0604020104020204" pitchFamily="34" charset="0"/>
              <a:ea typeface="Roboto"/>
              <a:cs typeface="Robot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A8355F-139B-4E4D-9893-FB8B4B17C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496232"/>
            <a:ext cx="4041059" cy="13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75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4">
            <a:extLst>
              <a:ext uri="{FF2B5EF4-FFF2-40B4-BE49-F238E27FC236}">
                <a16:creationId xmlns:a16="http://schemas.microsoft.com/office/drawing/2014/main" id="{5E8BD486-62FF-4581-BFD8-123489821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" y="-9936"/>
            <a:ext cx="12192000" cy="6851703"/>
          </a:xfrm>
          <a:prstGeom prst="rect">
            <a:avLst/>
          </a:prstGeom>
        </p:spPr>
      </p:pic>
      <p:sp>
        <p:nvSpPr>
          <p:cNvPr id="2" name="Google Shape;735;p31">
            <a:extLst>
              <a:ext uri="{FF2B5EF4-FFF2-40B4-BE49-F238E27FC236}">
                <a16:creationId xmlns:a16="http://schemas.microsoft.com/office/drawing/2014/main" id="{0DF9E605-5DD1-F628-19E8-3F0A9402D08D}"/>
              </a:ext>
            </a:extLst>
          </p:cNvPr>
          <p:cNvSpPr txBox="1">
            <a:spLocks/>
          </p:cNvSpPr>
          <p:nvPr/>
        </p:nvSpPr>
        <p:spPr>
          <a:xfrm>
            <a:off x="0" y="473520"/>
            <a:ext cx="12192000" cy="76436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Offerings </a:t>
            </a:r>
          </a:p>
        </p:txBody>
      </p:sp>
      <p:grpSp>
        <p:nvGrpSpPr>
          <p:cNvPr id="3" name="Google Shape;1381;p42">
            <a:extLst>
              <a:ext uri="{FF2B5EF4-FFF2-40B4-BE49-F238E27FC236}">
                <a16:creationId xmlns:a16="http://schemas.microsoft.com/office/drawing/2014/main" id="{4E30A35A-DBC0-137D-60B4-80A0F30252BC}"/>
              </a:ext>
            </a:extLst>
          </p:cNvPr>
          <p:cNvGrpSpPr/>
          <p:nvPr/>
        </p:nvGrpSpPr>
        <p:grpSpPr>
          <a:xfrm>
            <a:off x="9058425" y="1608667"/>
            <a:ext cx="2193600" cy="4876800"/>
            <a:chOff x="6791850" y="1076325"/>
            <a:chExt cx="1645200" cy="3657600"/>
          </a:xfrm>
        </p:grpSpPr>
        <p:sp>
          <p:nvSpPr>
            <p:cNvPr id="87" name="Google Shape;1382;p42">
              <a:extLst>
                <a:ext uri="{FF2B5EF4-FFF2-40B4-BE49-F238E27FC236}">
                  <a16:creationId xmlns:a16="http://schemas.microsoft.com/office/drawing/2014/main" id="{6C67B55C-5EB5-1770-150C-7422A4A176A0}"/>
                </a:ext>
              </a:extLst>
            </p:cNvPr>
            <p:cNvSpPr/>
            <p:nvPr/>
          </p:nvSpPr>
          <p:spPr>
            <a:xfrm>
              <a:off x="6791850" y="1076325"/>
              <a:ext cx="1645200" cy="3301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0" tIns="1828800" rIns="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badi" panose="020B0604020104020204" pitchFamily="34" charset="0"/>
                  <a:ea typeface="Roboto"/>
                  <a:cs typeface="Roboto"/>
                </a:rPr>
                <a:t>On Demand Fulfillment</a:t>
              </a:r>
            </a:p>
          </p:txBody>
        </p:sp>
        <p:sp>
          <p:nvSpPr>
            <p:cNvPr id="88" name="Google Shape;1383;p42">
              <a:extLst>
                <a:ext uri="{FF2B5EF4-FFF2-40B4-BE49-F238E27FC236}">
                  <a16:creationId xmlns:a16="http://schemas.microsoft.com/office/drawing/2014/main" id="{344D17B8-F1F8-A693-FBD5-6874F5C6E06D}"/>
                </a:ext>
              </a:extLst>
            </p:cNvPr>
            <p:cNvSpPr/>
            <p:nvPr/>
          </p:nvSpPr>
          <p:spPr>
            <a:xfrm>
              <a:off x="7123200" y="1342350"/>
              <a:ext cx="982500" cy="982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6667" b="1">
                  <a:solidFill>
                    <a:schemeClr val="accent4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4</a:t>
              </a:r>
              <a:endParaRPr sz="1867" b="1" dirty="0">
                <a:solidFill>
                  <a:schemeClr val="accent4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89" name="Google Shape;1384;p42">
              <a:extLst>
                <a:ext uri="{FF2B5EF4-FFF2-40B4-BE49-F238E27FC236}">
                  <a16:creationId xmlns:a16="http://schemas.microsoft.com/office/drawing/2014/main" id="{FF788528-A773-4D97-53E9-F8A3250B85B0}"/>
                </a:ext>
              </a:extLst>
            </p:cNvPr>
            <p:cNvSpPr/>
            <p:nvPr/>
          </p:nvSpPr>
          <p:spPr>
            <a:xfrm>
              <a:off x="6791850" y="4485525"/>
              <a:ext cx="1645200" cy="248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b="1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4" name="Google Shape;1401;p42">
            <a:extLst>
              <a:ext uri="{FF2B5EF4-FFF2-40B4-BE49-F238E27FC236}">
                <a16:creationId xmlns:a16="http://schemas.microsoft.com/office/drawing/2014/main" id="{A94EF022-4081-3CC0-F270-A29100242A21}"/>
              </a:ext>
            </a:extLst>
          </p:cNvPr>
          <p:cNvGrpSpPr/>
          <p:nvPr/>
        </p:nvGrpSpPr>
        <p:grpSpPr>
          <a:xfrm>
            <a:off x="939976" y="1608667"/>
            <a:ext cx="2198833" cy="4876800"/>
            <a:chOff x="703013" y="1076325"/>
            <a:chExt cx="1649125" cy="3657600"/>
          </a:xfrm>
        </p:grpSpPr>
        <p:grpSp>
          <p:nvGrpSpPr>
            <p:cNvPr id="72" name="Google Shape;1402;p42">
              <a:extLst>
                <a:ext uri="{FF2B5EF4-FFF2-40B4-BE49-F238E27FC236}">
                  <a16:creationId xmlns:a16="http://schemas.microsoft.com/office/drawing/2014/main" id="{E24886A9-9E82-36C5-80E6-BC09DE3F3744}"/>
                </a:ext>
              </a:extLst>
            </p:cNvPr>
            <p:cNvGrpSpPr/>
            <p:nvPr/>
          </p:nvGrpSpPr>
          <p:grpSpPr>
            <a:xfrm>
              <a:off x="703013" y="1076325"/>
              <a:ext cx="1649125" cy="3657600"/>
              <a:chOff x="703675" y="1076325"/>
              <a:chExt cx="1649125" cy="3657600"/>
            </a:xfrm>
          </p:grpSpPr>
          <p:sp>
            <p:nvSpPr>
              <p:cNvPr id="84" name="Google Shape;1403;p42">
                <a:extLst>
                  <a:ext uri="{FF2B5EF4-FFF2-40B4-BE49-F238E27FC236}">
                    <a16:creationId xmlns:a16="http://schemas.microsoft.com/office/drawing/2014/main" id="{2D76BD66-E33C-8021-19EB-4D3E7E9706AE}"/>
                  </a:ext>
                </a:extLst>
              </p:cNvPr>
              <p:cNvSpPr/>
              <p:nvPr/>
            </p:nvSpPr>
            <p:spPr>
              <a:xfrm>
                <a:off x="707600" y="1076325"/>
                <a:ext cx="1645200" cy="3301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0" tIns="1828800" rIns="0" bIns="1219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buSzPts val="1100"/>
                </a:pPr>
                <a:endParaRPr sz="1733" b="1" dirty="0">
                  <a:solidFill>
                    <a:srgbClr val="FFFFFF"/>
                  </a:solidFill>
                  <a:latin typeface="Abadi" panose="020B0604020104020204" pitchFamily="34" charset="0"/>
                  <a:ea typeface="Roboto"/>
                  <a:cs typeface="Roboto"/>
                  <a:sym typeface="Roboto"/>
                </a:endParaRPr>
              </a:p>
              <a:p>
                <a:pPr algn="ctr">
                  <a:buSzPts val="1100"/>
                </a:pPr>
                <a:endParaRPr sz="1733" b="1" dirty="0">
                  <a:solidFill>
                    <a:srgbClr val="FFFFFF"/>
                  </a:solidFill>
                  <a:latin typeface="Abadi" panose="020B0604020104020204" pitchFamily="34" charset="0"/>
                  <a:ea typeface="Roboto"/>
                  <a:cs typeface="Roboto"/>
                  <a:sym typeface="Roboto"/>
                </a:endParaRPr>
              </a:p>
              <a:p>
                <a:pPr algn="ctr">
                  <a:buSzPts val="1100"/>
                </a:pPr>
                <a:endParaRPr sz="1733" b="1" dirty="0">
                  <a:solidFill>
                    <a:srgbClr val="FFFFFF"/>
                  </a:solidFill>
                  <a:latin typeface="Abadi" panose="020B0604020104020204" pitchFamily="34" charset="0"/>
                  <a:ea typeface="Roboto"/>
                  <a:cs typeface="Roboto"/>
                  <a:sym typeface="Roboto"/>
                </a:endParaRPr>
              </a:p>
              <a:p>
                <a:pPr algn="ctr">
                  <a:buSzPts val="1100"/>
                </a:pPr>
                <a:endParaRPr sz="1733" b="1" dirty="0">
                  <a:solidFill>
                    <a:srgbClr val="FFFFFF"/>
                  </a:solidFill>
                  <a:latin typeface="Abadi" panose="020B0604020104020204" pitchFamily="34" charset="0"/>
                  <a:ea typeface="Roboto"/>
                  <a:cs typeface="Roboto"/>
                  <a:sym typeface="Roboto"/>
                </a:endParaRPr>
              </a:p>
              <a:p>
                <a:pPr algn="ctr">
                  <a:buSzPts val="1100"/>
                </a:pPr>
                <a:r>
                  <a:rPr lang="en" sz="3200" b="1" dirty="0">
                    <a:solidFill>
                      <a:srgbClr val="FFFFFF"/>
                    </a:solidFill>
                    <a:latin typeface="Abadi" panose="020B0604020104020204" pitchFamily="34" charset="0"/>
                    <a:ea typeface="Roboto"/>
                    <a:cs typeface="Roboto"/>
                    <a:sym typeface="Roboto"/>
                  </a:rPr>
                  <a:t>ET-Mail</a:t>
                </a:r>
                <a:endParaRPr sz="3200" b="1" dirty="0">
                  <a:solidFill>
                    <a:srgbClr val="FFFFFF"/>
                  </a:solidFill>
                  <a:latin typeface="Abadi" panose="020B0604020104020204" pitchFamily="34" charset="0"/>
                </a:endParaRPr>
              </a:p>
            </p:txBody>
          </p:sp>
          <p:sp>
            <p:nvSpPr>
              <p:cNvPr id="85" name="Google Shape;1404;p42">
                <a:extLst>
                  <a:ext uri="{FF2B5EF4-FFF2-40B4-BE49-F238E27FC236}">
                    <a16:creationId xmlns:a16="http://schemas.microsoft.com/office/drawing/2014/main" id="{B571681A-C081-4A01-309A-C727D0FA5825}"/>
                  </a:ext>
                </a:extLst>
              </p:cNvPr>
              <p:cNvSpPr/>
              <p:nvPr/>
            </p:nvSpPr>
            <p:spPr>
              <a:xfrm>
                <a:off x="1038950" y="1342350"/>
                <a:ext cx="982500" cy="9825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sz="6667" b="1">
                    <a:solidFill>
                      <a:schemeClr val="accent1"/>
                    </a:solidFill>
                    <a:latin typeface="Abadi" panose="020B0604020104020204" pitchFamily="34" charset="0"/>
                    <a:ea typeface="Fira Sans Extra Condensed Medium"/>
                    <a:cs typeface="Fira Sans Extra Condensed Medium"/>
                    <a:sym typeface="Fira Sans Extra Condensed Medium"/>
                  </a:rPr>
                  <a:t>1</a:t>
                </a:r>
                <a:endParaRPr sz="1867" b="1" dirty="0">
                  <a:solidFill>
                    <a:schemeClr val="accent1"/>
                  </a:solidFill>
                  <a:latin typeface="Abadi" panose="020B0604020104020204" pitchFamily="34" charset="0"/>
                </a:endParaRPr>
              </a:p>
            </p:txBody>
          </p:sp>
          <p:sp>
            <p:nvSpPr>
              <p:cNvPr id="86" name="Google Shape;1405;p42">
                <a:extLst>
                  <a:ext uri="{FF2B5EF4-FFF2-40B4-BE49-F238E27FC236}">
                    <a16:creationId xmlns:a16="http://schemas.microsoft.com/office/drawing/2014/main" id="{9CCCE26F-8AFE-C6AC-A799-914E11236C60}"/>
                  </a:ext>
                </a:extLst>
              </p:cNvPr>
              <p:cNvSpPr/>
              <p:nvPr/>
            </p:nvSpPr>
            <p:spPr>
              <a:xfrm>
                <a:off x="703675" y="4485525"/>
                <a:ext cx="1645200" cy="248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</p:grpSp>
        <p:grpSp>
          <p:nvGrpSpPr>
            <p:cNvPr id="73" name="Google Shape;1406;p42">
              <a:extLst>
                <a:ext uri="{FF2B5EF4-FFF2-40B4-BE49-F238E27FC236}">
                  <a16:creationId xmlns:a16="http://schemas.microsoft.com/office/drawing/2014/main" id="{5ECA3B45-B55C-384C-0AA2-10764CAA9619}"/>
                </a:ext>
              </a:extLst>
            </p:cNvPr>
            <p:cNvGrpSpPr/>
            <p:nvPr/>
          </p:nvGrpSpPr>
          <p:grpSpPr>
            <a:xfrm>
              <a:off x="1141571" y="2569682"/>
              <a:ext cx="772006" cy="595296"/>
              <a:chOff x="1173125" y="2613563"/>
              <a:chExt cx="698775" cy="538875"/>
            </a:xfrm>
          </p:grpSpPr>
          <p:sp>
            <p:nvSpPr>
              <p:cNvPr id="74" name="Google Shape;1407;p42">
                <a:extLst>
                  <a:ext uri="{FF2B5EF4-FFF2-40B4-BE49-F238E27FC236}">
                    <a16:creationId xmlns:a16="http://schemas.microsoft.com/office/drawing/2014/main" id="{CC4601F5-DADF-69A5-69D4-A1F3FE6058AE}"/>
                  </a:ext>
                </a:extLst>
              </p:cNvPr>
              <p:cNvSpPr/>
              <p:nvPr/>
            </p:nvSpPr>
            <p:spPr>
              <a:xfrm>
                <a:off x="1367225" y="2936138"/>
                <a:ext cx="310575" cy="216300"/>
              </a:xfrm>
              <a:custGeom>
                <a:avLst/>
                <a:gdLst/>
                <a:ahLst/>
                <a:cxnLst/>
                <a:rect l="l" t="t" r="r" b="b"/>
                <a:pathLst>
                  <a:path w="12423" h="8652" extrusionOk="0">
                    <a:moveTo>
                      <a:pt x="0" y="0"/>
                    </a:moveTo>
                    <a:lnTo>
                      <a:pt x="0" y="8652"/>
                    </a:lnTo>
                    <a:lnTo>
                      <a:pt x="12423" y="8652"/>
                    </a:lnTo>
                    <a:lnTo>
                      <a:pt x="12423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75" name="Google Shape;1408;p42">
                <a:extLst>
                  <a:ext uri="{FF2B5EF4-FFF2-40B4-BE49-F238E27FC236}">
                    <a16:creationId xmlns:a16="http://schemas.microsoft.com/office/drawing/2014/main" id="{CF7548B2-AEDE-9CC7-BB55-206149D795EF}"/>
                  </a:ext>
                </a:extLst>
              </p:cNvPr>
              <p:cNvSpPr/>
              <p:nvPr/>
            </p:nvSpPr>
            <p:spPr>
              <a:xfrm>
                <a:off x="1292350" y="3111738"/>
                <a:ext cx="459400" cy="407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628" extrusionOk="0">
                    <a:moveTo>
                      <a:pt x="1" y="1"/>
                    </a:moveTo>
                    <a:lnTo>
                      <a:pt x="1" y="1628"/>
                    </a:lnTo>
                    <a:lnTo>
                      <a:pt x="18375" y="1628"/>
                    </a:lnTo>
                    <a:lnTo>
                      <a:pt x="18375" y="1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76" name="Google Shape;1409;p42">
                <a:extLst>
                  <a:ext uri="{FF2B5EF4-FFF2-40B4-BE49-F238E27FC236}">
                    <a16:creationId xmlns:a16="http://schemas.microsoft.com/office/drawing/2014/main" id="{0B0C46FC-5C21-4BBF-439A-B2D1F44BC4BF}"/>
                  </a:ext>
                </a:extLst>
              </p:cNvPr>
              <p:cNvSpPr/>
              <p:nvPr/>
            </p:nvSpPr>
            <p:spPr>
              <a:xfrm>
                <a:off x="1173125" y="2647763"/>
                <a:ext cx="698775" cy="430725"/>
              </a:xfrm>
              <a:custGeom>
                <a:avLst/>
                <a:gdLst/>
                <a:ahLst/>
                <a:cxnLst/>
                <a:rect l="l" t="t" r="r" b="b"/>
                <a:pathLst>
                  <a:path w="27951" h="17229" extrusionOk="0">
                    <a:moveTo>
                      <a:pt x="1258" y="1"/>
                    </a:moveTo>
                    <a:cubicBezTo>
                      <a:pt x="592" y="1"/>
                      <a:pt x="1" y="592"/>
                      <a:pt x="1" y="1258"/>
                    </a:cubicBezTo>
                    <a:lnTo>
                      <a:pt x="1" y="16009"/>
                    </a:lnTo>
                    <a:cubicBezTo>
                      <a:pt x="1" y="16674"/>
                      <a:pt x="592" y="17229"/>
                      <a:pt x="1258" y="17229"/>
                    </a:cubicBezTo>
                    <a:lnTo>
                      <a:pt x="26693" y="17229"/>
                    </a:lnTo>
                    <a:cubicBezTo>
                      <a:pt x="27396" y="17229"/>
                      <a:pt x="27950" y="16674"/>
                      <a:pt x="27950" y="16009"/>
                    </a:cubicBezTo>
                    <a:lnTo>
                      <a:pt x="27950" y="1258"/>
                    </a:lnTo>
                    <a:cubicBezTo>
                      <a:pt x="27950" y="592"/>
                      <a:pt x="27359" y="1"/>
                      <a:pt x="26693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77" name="Google Shape;1410;p42">
                <a:extLst>
                  <a:ext uri="{FF2B5EF4-FFF2-40B4-BE49-F238E27FC236}">
                    <a16:creationId xmlns:a16="http://schemas.microsoft.com/office/drawing/2014/main" id="{75457BA6-6557-7B4E-5701-08A3752F2754}"/>
                  </a:ext>
                </a:extLst>
              </p:cNvPr>
              <p:cNvSpPr/>
              <p:nvPr/>
            </p:nvSpPr>
            <p:spPr>
              <a:xfrm>
                <a:off x="1173125" y="2613563"/>
                <a:ext cx="698775" cy="430750"/>
              </a:xfrm>
              <a:custGeom>
                <a:avLst/>
                <a:gdLst/>
                <a:ahLst/>
                <a:cxnLst/>
                <a:rect l="l" t="t" r="r" b="b"/>
                <a:pathLst>
                  <a:path w="27951" h="17230" extrusionOk="0">
                    <a:moveTo>
                      <a:pt x="1258" y="1"/>
                    </a:moveTo>
                    <a:cubicBezTo>
                      <a:pt x="592" y="1"/>
                      <a:pt x="1" y="555"/>
                      <a:pt x="1" y="1258"/>
                    </a:cubicBezTo>
                    <a:lnTo>
                      <a:pt x="1" y="15972"/>
                    </a:lnTo>
                    <a:cubicBezTo>
                      <a:pt x="1" y="16674"/>
                      <a:pt x="592" y="17229"/>
                      <a:pt x="1258" y="17229"/>
                    </a:cubicBezTo>
                    <a:lnTo>
                      <a:pt x="26693" y="17229"/>
                    </a:lnTo>
                    <a:cubicBezTo>
                      <a:pt x="27396" y="17229"/>
                      <a:pt x="27950" y="16674"/>
                      <a:pt x="27950" y="15972"/>
                    </a:cubicBezTo>
                    <a:lnTo>
                      <a:pt x="27950" y="1258"/>
                    </a:lnTo>
                    <a:cubicBezTo>
                      <a:pt x="27950" y="555"/>
                      <a:pt x="27359" y="1"/>
                      <a:pt x="26693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78" name="Google Shape;1411;p42">
                <a:extLst>
                  <a:ext uri="{FF2B5EF4-FFF2-40B4-BE49-F238E27FC236}">
                    <a16:creationId xmlns:a16="http://schemas.microsoft.com/office/drawing/2014/main" id="{A73B7526-9C4C-4AFA-D27C-39511FD12296}"/>
                  </a:ext>
                </a:extLst>
              </p:cNvPr>
              <p:cNvSpPr/>
              <p:nvPr/>
            </p:nvSpPr>
            <p:spPr>
              <a:xfrm>
                <a:off x="1199000" y="2642213"/>
                <a:ext cx="647025" cy="374350"/>
              </a:xfrm>
              <a:custGeom>
                <a:avLst/>
                <a:gdLst/>
                <a:ahLst/>
                <a:cxnLst/>
                <a:rect l="l" t="t" r="r" b="b"/>
                <a:pathLst>
                  <a:path w="25881" h="14974" extrusionOk="0">
                    <a:moveTo>
                      <a:pt x="740" y="1"/>
                    </a:moveTo>
                    <a:cubicBezTo>
                      <a:pt x="334" y="1"/>
                      <a:pt x="1" y="334"/>
                      <a:pt x="1" y="740"/>
                    </a:cubicBezTo>
                    <a:lnTo>
                      <a:pt x="1" y="14198"/>
                    </a:lnTo>
                    <a:cubicBezTo>
                      <a:pt x="1" y="14641"/>
                      <a:pt x="334" y="14974"/>
                      <a:pt x="740" y="14974"/>
                    </a:cubicBezTo>
                    <a:lnTo>
                      <a:pt x="25141" y="14974"/>
                    </a:lnTo>
                    <a:cubicBezTo>
                      <a:pt x="25548" y="14974"/>
                      <a:pt x="25880" y="14641"/>
                      <a:pt x="25880" y="14198"/>
                    </a:cubicBezTo>
                    <a:lnTo>
                      <a:pt x="25880" y="740"/>
                    </a:lnTo>
                    <a:cubicBezTo>
                      <a:pt x="25880" y="334"/>
                      <a:pt x="25548" y="1"/>
                      <a:pt x="251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79" name="Google Shape;1412;p42">
                <a:extLst>
                  <a:ext uri="{FF2B5EF4-FFF2-40B4-BE49-F238E27FC236}">
                    <a16:creationId xmlns:a16="http://schemas.microsoft.com/office/drawing/2014/main" id="{3FD5EC3C-81E2-AE51-7678-16B77D1ABE09}"/>
                  </a:ext>
                </a:extLst>
              </p:cNvPr>
              <p:cNvSpPr/>
              <p:nvPr/>
            </p:nvSpPr>
            <p:spPr>
              <a:xfrm>
                <a:off x="1310850" y="2740188"/>
                <a:ext cx="423325" cy="185800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7432" extrusionOk="0">
                    <a:moveTo>
                      <a:pt x="2773" y="1"/>
                    </a:moveTo>
                    <a:cubicBezTo>
                      <a:pt x="1257" y="1"/>
                      <a:pt x="0" y="1221"/>
                      <a:pt x="0" y="2737"/>
                    </a:cubicBezTo>
                    <a:lnTo>
                      <a:pt x="0" y="4659"/>
                    </a:lnTo>
                    <a:cubicBezTo>
                      <a:pt x="0" y="6175"/>
                      <a:pt x="1257" y="7432"/>
                      <a:pt x="2773" y="7432"/>
                    </a:cubicBezTo>
                    <a:lnTo>
                      <a:pt x="14160" y="7432"/>
                    </a:lnTo>
                    <a:cubicBezTo>
                      <a:pt x="15676" y="7432"/>
                      <a:pt x="16933" y="6175"/>
                      <a:pt x="16933" y="4659"/>
                    </a:cubicBezTo>
                    <a:lnTo>
                      <a:pt x="16933" y="2737"/>
                    </a:lnTo>
                    <a:cubicBezTo>
                      <a:pt x="16933" y="1221"/>
                      <a:pt x="15676" y="1"/>
                      <a:pt x="14160" y="1"/>
                    </a:cubicBezTo>
                    <a:close/>
                  </a:path>
                </a:pathLst>
              </a:custGeom>
              <a:solidFill>
                <a:srgbClr val="99A1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80" name="Google Shape;1413;p42">
                <a:extLst>
                  <a:ext uri="{FF2B5EF4-FFF2-40B4-BE49-F238E27FC236}">
                    <a16:creationId xmlns:a16="http://schemas.microsoft.com/office/drawing/2014/main" id="{801239AB-4955-D321-E040-39FF40885513}"/>
                  </a:ext>
                </a:extLst>
              </p:cNvPr>
              <p:cNvSpPr/>
              <p:nvPr/>
            </p:nvSpPr>
            <p:spPr>
              <a:xfrm>
                <a:off x="1371850" y="2780863"/>
                <a:ext cx="69350" cy="10447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4179" extrusionOk="0">
                    <a:moveTo>
                      <a:pt x="1516" y="0"/>
                    </a:moveTo>
                    <a:cubicBezTo>
                      <a:pt x="1331" y="0"/>
                      <a:pt x="1109" y="37"/>
                      <a:pt x="962" y="74"/>
                    </a:cubicBezTo>
                    <a:cubicBezTo>
                      <a:pt x="777" y="148"/>
                      <a:pt x="629" y="222"/>
                      <a:pt x="518" y="333"/>
                    </a:cubicBezTo>
                    <a:cubicBezTo>
                      <a:pt x="370" y="407"/>
                      <a:pt x="296" y="555"/>
                      <a:pt x="222" y="703"/>
                    </a:cubicBezTo>
                    <a:cubicBezTo>
                      <a:pt x="148" y="851"/>
                      <a:pt x="111" y="1036"/>
                      <a:pt x="111" y="1220"/>
                    </a:cubicBezTo>
                    <a:cubicBezTo>
                      <a:pt x="111" y="1405"/>
                      <a:pt x="148" y="1516"/>
                      <a:pt x="185" y="1664"/>
                    </a:cubicBezTo>
                    <a:cubicBezTo>
                      <a:pt x="222" y="1775"/>
                      <a:pt x="296" y="1886"/>
                      <a:pt x="370" y="1960"/>
                    </a:cubicBezTo>
                    <a:cubicBezTo>
                      <a:pt x="444" y="2071"/>
                      <a:pt x="555" y="2145"/>
                      <a:pt x="666" y="2219"/>
                    </a:cubicBezTo>
                    <a:cubicBezTo>
                      <a:pt x="777" y="2293"/>
                      <a:pt x="888" y="2330"/>
                      <a:pt x="1036" y="2403"/>
                    </a:cubicBezTo>
                    <a:lnTo>
                      <a:pt x="1331" y="2514"/>
                    </a:lnTo>
                    <a:cubicBezTo>
                      <a:pt x="1368" y="2514"/>
                      <a:pt x="1442" y="2551"/>
                      <a:pt x="1479" y="2551"/>
                    </a:cubicBezTo>
                    <a:cubicBezTo>
                      <a:pt x="1516" y="2588"/>
                      <a:pt x="1553" y="2625"/>
                      <a:pt x="1590" y="2625"/>
                    </a:cubicBezTo>
                    <a:cubicBezTo>
                      <a:pt x="1627" y="2662"/>
                      <a:pt x="1664" y="2699"/>
                      <a:pt x="1701" y="2736"/>
                    </a:cubicBezTo>
                    <a:cubicBezTo>
                      <a:pt x="1701" y="2810"/>
                      <a:pt x="1701" y="2847"/>
                      <a:pt x="1701" y="2921"/>
                    </a:cubicBezTo>
                    <a:cubicBezTo>
                      <a:pt x="1701" y="3032"/>
                      <a:pt x="1664" y="3143"/>
                      <a:pt x="1553" y="3217"/>
                    </a:cubicBezTo>
                    <a:cubicBezTo>
                      <a:pt x="1442" y="3254"/>
                      <a:pt x="1294" y="3291"/>
                      <a:pt x="1109" y="3291"/>
                    </a:cubicBezTo>
                    <a:cubicBezTo>
                      <a:pt x="851" y="3291"/>
                      <a:pt x="555" y="3217"/>
                      <a:pt x="222" y="3069"/>
                    </a:cubicBezTo>
                    <a:cubicBezTo>
                      <a:pt x="185" y="3217"/>
                      <a:pt x="111" y="3365"/>
                      <a:pt x="74" y="3513"/>
                    </a:cubicBezTo>
                    <a:cubicBezTo>
                      <a:pt x="37" y="3660"/>
                      <a:pt x="37" y="3808"/>
                      <a:pt x="0" y="3919"/>
                    </a:cubicBezTo>
                    <a:cubicBezTo>
                      <a:pt x="222" y="4030"/>
                      <a:pt x="407" y="4067"/>
                      <a:pt x="592" y="4104"/>
                    </a:cubicBezTo>
                    <a:cubicBezTo>
                      <a:pt x="740" y="4141"/>
                      <a:pt x="962" y="4178"/>
                      <a:pt x="1183" y="4178"/>
                    </a:cubicBezTo>
                    <a:cubicBezTo>
                      <a:pt x="1442" y="4178"/>
                      <a:pt x="1664" y="4141"/>
                      <a:pt x="1849" y="4067"/>
                    </a:cubicBezTo>
                    <a:cubicBezTo>
                      <a:pt x="2071" y="4030"/>
                      <a:pt x="2219" y="3919"/>
                      <a:pt x="2366" y="3808"/>
                    </a:cubicBezTo>
                    <a:cubicBezTo>
                      <a:pt x="2477" y="3697"/>
                      <a:pt x="2588" y="3550"/>
                      <a:pt x="2662" y="3402"/>
                    </a:cubicBezTo>
                    <a:cubicBezTo>
                      <a:pt x="2736" y="3254"/>
                      <a:pt x="2773" y="3069"/>
                      <a:pt x="2773" y="2847"/>
                    </a:cubicBezTo>
                    <a:cubicBezTo>
                      <a:pt x="2773" y="2662"/>
                      <a:pt x="2736" y="2514"/>
                      <a:pt x="2699" y="2403"/>
                    </a:cubicBezTo>
                    <a:cubicBezTo>
                      <a:pt x="2662" y="2256"/>
                      <a:pt x="2588" y="2145"/>
                      <a:pt x="2514" y="2071"/>
                    </a:cubicBezTo>
                    <a:cubicBezTo>
                      <a:pt x="2403" y="1960"/>
                      <a:pt x="2293" y="1886"/>
                      <a:pt x="2182" y="1812"/>
                    </a:cubicBezTo>
                    <a:cubicBezTo>
                      <a:pt x="2071" y="1775"/>
                      <a:pt x="1923" y="1701"/>
                      <a:pt x="1738" y="1627"/>
                    </a:cubicBezTo>
                    <a:lnTo>
                      <a:pt x="1479" y="1516"/>
                    </a:lnTo>
                    <a:cubicBezTo>
                      <a:pt x="1405" y="1479"/>
                      <a:pt x="1294" y="1442"/>
                      <a:pt x="1220" y="1405"/>
                    </a:cubicBezTo>
                    <a:cubicBezTo>
                      <a:pt x="1146" y="1331"/>
                      <a:pt x="1109" y="1257"/>
                      <a:pt x="1109" y="1146"/>
                    </a:cubicBezTo>
                    <a:cubicBezTo>
                      <a:pt x="1109" y="1073"/>
                      <a:pt x="1146" y="1036"/>
                      <a:pt x="1146" y="999"/>
                    </a:cubicBezTo>
                    <a:cubicBezTo>
                      <a:pt x="1183" y="962"/>
                      <a:pt x="1220" y="925"/>
                      <a:pt x="1257" y="888"/>
                    </a:cubicBezTo>
                    <a:cubicBezTo>
                      <a:pt x="1294" y="851"/>
                      <a:pt x="1368" y="851"/>
                      <a:pt x="1405" y="851"/>
                    </a:cubicBezTo>
                    <a:cubicBezTo>
                      <a:pt x="1479" y="814"/>
                      <a:pt x="1516" y="814"/>
                      <a:pt x="1590" y="814"/>
                    </a:cubicBezTo>
                    <a:cubicBezTo>
                      <a:pt x="1775" y="814"/>
                      <a:pt x="1923" y="851"/>
                      <a:pt x="2071" y="888"/>
                    </a:cubicBezTo>
                    <a:cubicBezTo>
                      <a:pt x="2219" y="925"/>
                      <a:pt x="2329" y="962"/>
                      <a:pt x="2403" y="999"/>
                    </a:cubicBezTo>
                    <a:cubicBezTo>
                      <a:pt x="2477" y="888"/>
                      <a:pt x="2514" y="740"/>
                      <a:pt x="2551" y="592"/>
                    </a:cubicBezTo>
                    <a:cubicBezTo>
                      <a:pt x="2588" y="481"/>
                      <a:pt x="2625" y="333"/>
                      <a:pt x="2625" y="222"/>
                    </a:cubicBezTo>
                    <a:cubicBezTo>
                      <a:pt x="2440" y="148"/>
                      <a:pt x="2256" y="74"/>
                      <a:pt x="2071" y="37"/>
                    </a:cubicBezTo>
                    <a:cubicBezTo>
                      <a:pt x="1886" y="0"/>
                      <a:pt x="1701" y="0"/>
                      <a:pt x="15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81" name="Google Shape;1414;p42">
                <a:extLst>
                  <a:ext uri="{FF2B5EF4-FFF2-40B4-BE49-F238E27FC236}">
                    <a16:creationId xmlns:a16="http://schemas.microsoft.com/office/drawing/2014/main" id="{021B0C63-1E57-B35B-00CF-C6117BA43BA9}"/>
                  </a:ext>
                </a:extLst>
              </p:cNvPr>
              <p:cNvSpPr/>
              <p:nvPr/>
            </p:nvSpPr>
            <p:spPr>
              <a:xfrm>
                <a:off x="1444875" y="2781788"/>
                <a:ext cx="8875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4105" extrusionOk="0">
                    <a:moveTo>
                      <a:pt x="1775" y="1073"/>
                    </a:moveTo>
                    <a:lnTo>
                      <a:pt x="2107" y="2514"/>
                    </a:lnTo>
                    <a:cubicBezTo>
                      <a:pt x="2070" y="2551"/>
                      <a:pt x="1996" y="2551"/>
                      <a:pt x="1922" y="2588"/>
                    </a:cubicBezTo>
                    <a:lnTo>
                      <a:pt x="1553" y="2588"/>
                    </a:lnTo>
                    <a:cubicBezTo>
                      <a:pt x="1516" y="2551"/>
                      <a:pt x="1442" y="2551"/>
                      <a:pt x="1368" y="2514"/>
                    </a:cubicBezTo>
                    <a:lnTo>
                      <a:pt x="1775" y="1073"/>
                    </a:lnTo>
                    <a:close/>
                    <a:moveTo>
                      <a:pt x="1553" y="0"/>
                    </a:moveTo>
                    <a:cubicBezTo>
                      <a:pt x="1442" y="0"/>
                      <a:pt x="1368" y="37"/>
                      <a:pt x="1257" y="37"/>
                    </a:cubicBezTo>
                    <a:lnTo>
                      <a:pt x="0" y="4030"/>
                    </a:lnTo>
                    <a:cubicBezTo>
                      <a:pt x="111" y="4067"/>
                      <a:pt x="222" y="4067"/>
                      <a:pt x="296" y="4067"/>
                    </a:cubicBezTo>
                    <a:cubicBezTo>
                      <a:pt x="407" y="4104"/>
                      <a:pt x="481" y="4104"/>
                      <a:pt x="555" y="4104"/>
                    </a:cubicBezTo>
                    <a:cubicBezTo>
                      <a:pt x="592" y="4104"/>
                      <a:pt x="665" y="4104"/>
                      <a:pt x="739" y="4067"/>
                    </a:cubicBezTo>
                    <a:lnTo>
                      <a:pt x="998" y="4067"/>
                    </a:lnTo>
                    <a:lnTo>
                      <a:pt x="1183" y="3291"/>
                    </a:lnTo>
                    <a:cubicBezTo>
                      <a:pt x="1294" y="3328"/>
                      <a:pt x="1368" y="3328"/>
                      <a:pt x="1479" y="3328"/>
                    </a:cubicBezTo>
                    <a:cubicBezTo>
                      <a:pt x="1553" y="3365"/>
                      <a:pt x="1664" y="3365"/>
                      <a:pt x="1738" y="3365"/>
                    </a:cubicBezTo>
                    <a:cubicBezTo>
                      <a:pt x="1812" y="3365"/>
                      <a:pt x="1922" y="3365"/>
                      <a:pt x="2033" y="3328"/>
                    </a:cubicBezTo>
                    <a:cubicBezTo>
                      <a:pt x="2107" y="3328"/>
                      <a:pt x="2218" y="3291"/>
                      <a:pt x="2329" y="3254"/>
                    </a:cubicBezTo>
                    <a:lnTo>
                      <a:pt x="2514" y="4030"/>
                    </a:lnTo>
                    <a:cubicBezTo>
                      <a:pt x="2625" y="4067"/>
                      <a:pt x="2699" y="4067"/>
                      <a:pt x="2773" y="4067"/>
                    </a:cubicBezTo>
                    <a:cubicBezTo>
                      <a:pt x="2847" y="4104"/>
                      <a:pt x="2921" y="4104"/>
                      <a:pt x="2995" y="4104"/>
                    </a:cubicBezTo>
                    <a:cubicBezTo>
                      <a:pt x="3143" y="4104"/>
                      <a:pt x="3327" y="4067"/>
                      <a:pt x="3549" y="4030"/>
                    </a:cubicBezTo>
                    <a:lnTo>
                      <a:pt x="2329" y="37"/>
                    </a:lnTo>
                    <a:cubicBezTo>
                      <a:pt x="2218" y="37"/>
                      <a:pt x="2107" y="0"/>
                      <a:pt x="20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82" name="Google Shape;1415;p42">
                <a:extLst>
                  <a:ext uri="{FF2B5EF4-FFF2-40B4-BE49-F238E27FC236}">
                    <a16:creationId xmlns:a16="http://schemas.microsoft.com/office/drawing/2014/main" id="{D85C6632-BD66-51A9-5056-BE24D4B9BD67}"/>
                  </a:ext>
                </a:extLst>
              </p:cNvPr>
              <p:cNvSpPr/>
              <p:nvPr/>
            </p:nvSpPr>
            <p:spPr>
              <a:xfrm>
                <a:off x="1542825" y="2781788"/>
                <a:ext cx="58275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4068" extrusionOk="0">
                    <a:moveTo>
                      <a:pt x="260" y="0"/>
                    </a:moveTo>
                    <a:cubicBezTo>
                      <a:pt x="186" y="0"/>
                      <a:pt x="112" y="37"/>
                      <a:pt x="1" y="37"/>
                    </a:cubicBezTo>
                    <a:lnTo>
                      <a:pt x="1" y="4067"/>
                    </a:lnTo>
                    <a:lnTo>
                      <a:pt x="2293" y="4067"/>
                    </a:lnTo>
                    <a:cubicBezTo>
                      <a:pt x="2293" y="3956"/>
                      <a:pt x="2330" y="3882"/>
                      <a:pt x="2330" y="3808"/>
                    </a:cubicBezTo>
                    <a:cubicBezTo>
                      <a:pt x="2330" y="3734"/>
                      <a:pt x="2330" y="3660"/>
                      <a:pt x="2330" y="3623"/>
                    </a:cubicBezTo>
                    <a:cubicBezTo>
                      <a:pt x="2330" y="3550"/>
                      <a:pt x="2330" y="3476"/>
                      <a:pt x="2330" y="3439"/>
                    </a:cubicBezTo>
                    <a:cubicBezTo>
                      <a:pt x="2330" y="3365"/>
                      <a:pt x="2293" y="3254"/>
                      <a:pt x="2293" y="3180"/>
                    </a:cubicBezTo>
                    <a:lnTo>
                      <a:pt x="999" y="3180"/>
                    </a:lnTo>
                    <a:lnTo>
                      <a:pt x="999" y="37"/>
                    </a:lnTo>
                    <a:cubicBezTo>
                      <a:pt x="888" y="37"/>
                      <a:pt x="814" y="0"/>
                      <a:pt x="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83" name="Google Shape;1416;p42">
                <a:extLst>
                  <a:ext uri="{FF2B5EF4-FFF2-40B4-BE49-F238E27FC236}">
                    <a16:creationId xmlns:a16="http://schemas.microsoft.com/office/drawing/2014/main" id="{8B9E19A5-64D9-FA30-7044-EFD493C7B125}"/>
                  </a:ext>
                </a:extLst>
              </p:cNvPr>
              <p:cNvSpPr/>
              <p:nvPr/>
            </p:nvSpPr>
            <p:spPr>
              <a:xfrm>
                <a:off x="1611225" y="2782713"/>
                <a:ext cx="61950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4031" extrusionOk="0">
                    <a:moveTo>
                      <a:pt x="1" y="0"/>
                    </a:moveTo>
                    <a:lnTo>
                      <a:pt x="1" y="4030"/>
                    </a:lnTo>
                    <a:lnTo>
                      <a:pt x="2404" y="4030"/>
                    </a:lnTo>
                    <a:cubicBezTo>
                      <a:pt x="2441" y="3845"/>
                      <a:pt x="2478" y="3697"/>
                      <a:pt x="2478" y="3586"/>
                    </a:cubicBezTo>
                    <a:cubicBezTo>
                      <a:pt x="2478" y="3439"/>
                      <a:pt x="2441" y="3291"/>
                      <a:pt x="2404" y="3143"/>
                    </a:cubicBezTo>
                    <a:lnTo>
                      <a:pt x="999" y="3143"/>
                    </a:lnTo>
                    <a:lnTo>
                      <a:pt x="999" y="2366"/>
                    </a:lnTo>
                    <a:lnTo>
                      <a:pt x="2071" y="2366"/>
                    </a:lnTo>
                    <a:cubicBezTo>
                      <a:pt x="2108" y="2182"/>
                      <a:pt x="2145" y="2034"/>
                      <a:pt x="2145" y="1923"/>
                    </a:cubicBezTo>
                    <a:cubicBezTo>
                      <a:pt x="2145" y="1775"/>
                      <a:pt x="2108" y="1627"/>
                      <a:pt x="2071" y="1479"/>
                    </a:cubicBezTo>
                    <a:lnTo>
                      <a:pt x="999" y="1479"/>
                    </a:lnTo>
                    <a:lnTo>
                      <a:pt x="999" y="851"/>
                    </a:lnTo>
                    <a:lnTo>
                      <a:pt x="2367" y="851"/>
                    </a:lnTo>
                    <a:cubicBezTo>
                      <a:pt x="2404" y="703"/>
                      <a:pt x="2404" y="555"/>
                      <a:pt x="2404" y="407"/>
                    </a:cubicBezTo>
                    <a:cubicBezTo>
                      <a:pt x="2404" y="370"/>
                      <a:pt x="2404" y="296"/>
                      <a:pt x="2404" y="222"/>
                    </a:cubicBezTo>
                    <a:cubicBezTo>
                      <a:pt x="2404" y="148"/>
                      <a:pt x="2404" y="74"/>
                      <a:pt x="23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</p:grpSp>
      </p:grpSp>
      <p:grpSp>
        <p:nvGrpSpPr>
          <p:cNvPr id="5" name="Google Shape;1418;p42">
            <a:extLst>
              <a:ext uri="{FF2B5EF4-FFF2-40B4-BE49-F238E27FC236}">
                <a16:creationId xmlns:a16="http://schemas.microsoft.com/office/drawing/2014/main" id="{5E9B3351-22EB-DD7B-FE7D-5A39D7041E1C}"/>
              </a:ext>
            </a:extLst>
          </p:cNvPr>
          <p:cNvGrpSpPr/>
          <p:nvPr/>
        </p:nvGrpSpPr>
        <p:grpSpPr>
          <a:xfrm>
            <a:off x="6348787" y="1558991"/>
            <a:ext cx="2193600" cy="4876800"/>
            <a:chOff x="2733933" y="1076325"/>
            <a:chExt cx="1645200" cy="3657600"/>
          </a:xfrm>
        </p:grpSpPr>
        <p:sp>
          <p:nvSpPr>
            <p:cNvPr id="14" name="Google Shape;1419;p42">
              <a:extLst>
                <a:ext uri="{FF2B5EF4-FFF2-40B4-BE49-F238E27FC236}">
                  <a16:creationId xmlns:a16="http://schemas.microsoft.com/office/drawing/2014/main" id="{F2F60CF4-F25F-A63C-358C-F4FDE040B94D}"/>
                </a:ext>
              </a:extLst>
            </p:cNvPr>
            <p:cNvSpPr/>
            <p:nvPr/>
          </p:nvSpPr>
          <p:spPr>
            <a:xfrm>
              <a:off x="2733933" y="1076325"/>
              <a:ext cx="1645200" cy="3301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1828800" rIns="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2667" b="1" dirty="0">
                <a:solidFill>
                  <a:srgbClr val="FFFFFF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5" name="Google Shape;1420;p42">
              <a:extLst>
                <a:ext uri="{FF2B5EF4-FFF2-40B4-BE49-F238E27FC236}">
                  <a16:creationId xmlns:a16="http://schemas.microsoft.com/office/drawing/2014/main" id="{94A49966-58E9-7971-DCF6-489E6E61B26A}"/>
                </a:ext>
              </a:extLst>
            </p:cNvPr>
            <p:cNvSpPr/>
            <p:nvPr/>
          </p:nvSpPr>
          <p:spPr>
            <a:xfrm>
              <a:off x="3065283" y="1342350"/>
              <a:ext cx="982500" cy="982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6667" b="1" dirty="0">
                  <a:solidFill>
                    <a:schemeClr val="accent2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3</a:t>
              </a:r>
              <a:endParaRPr sz="1867" b="1" dirty="0">
                <a:solidFill>
                  <a:schemeClr val="accent2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6" name="Google Shape;1421;p42">
              <a:extLst>
                <a:ext uri="{FF2B5EF4-FFF2-40B4-BE49-F238E27FC236}">
                  <a16:creationId xmlns:a16="http://schemas.microsoft.com/office/drawing/2014/main" id="{FAA0733D-D7F3-C750-AAC0-3876FCCC7E08}"/>
                </a:ext>
              </a:extLst>
            </p:cNvPr>
            <p:cNvSpPr/>
            <p:nvPr/>
          </p:nvSpPr>
          <p:spPr>
            <a:xfrm>
              <a:off x="2733933" y="4485525"/>
              <a:ext cx="1645200" cy="248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b="1" dirty="0">
                <a:latin typeface="Abadi" panose="020B0604020104020204" pitchFamily="34" charset="0"/>
              </a:endParaRPr>
            </a:p>
          </p:txBody>
        </p:sp>
        <p:sp>
          <p:nvSpPr>
            <p:cNvPr id="17" name="Google Shape;1422;p42">
              <a:extLst>
                <a:ext uri="{FF2B5EF4-FFF2-40B4-BE49-F238E27FC236}">
                  <a16:creationId xmlns:a16="http://schemas.microsoft.com/office/drawing/2014/main" id="{D7A3BB1F-20C2-C14D-5E86-73BB19E48809}"/>
                </a:ext>
              </a:extLst>
            </p:cNvPr>
            <p:cNvSpPr/>
            <p:nvPr/>
          </p:nvSpPr>
          <p:spPr>
            <a:xfrm>
              <a:off x="3530633" y="2742525"/>
              <a:ext cx="51800" cy="249600"/>
            </a:xfrm>
            <a:custGeom>
              <a:avLst/>
              <a:gdLst/>
              <a:ahLst/>
              <a:cxnLst/>
              <a:rect l="l" t="t" r="r" b="b"/>
              <a:pathLst>
                <a:path w="2072" h="9984" extrusionOk="0">
                  <a:moveTo>
                    <a:pt x="2071" y="998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b="1" dirty="0">
                <a:latin typeface="Abadi" panose="020B0604020104020204" pitchFamily="34" charset="0"/>
              </a:endParaRPr>
            </a:p>
          </p:txBody>
        </p:sp>
        <p:sp>
          <p:nvSpPr>
            <p:cNvPr id="18" name="Google Shape;1423;p42">
              <a:extLst>
                <a:ext uri="{FF2B5EF4-FFF2-40B4-BE49-F238E27FC236}">
                  <a16:creationId xmlns:a16="http://schemas.microsoft.com/office/drawing/2014/main" id="{DAD32538-AF46-65AD-0402-97C21D811D78}"/>
                </a:ext>
              </a:extLst>
            </p:cNvPr>
            <p:cNvSpPr/>
            <p:nvPr/>
          </p:nvSpPr>
          <p:spPr>
            <a:xfrm>
              <a:off x="3548208" y="2742525"/>
              <a:ext cx="16650" cy="249600"/>
            </a:xfrm>
            <a:custGeom>
              <a:avLst/>
              <a:gdLst/>
              <a:ahLst/>
              <a:cxnLst/>
              <a:rect l="l" t="t" r="r" b="b"/>
              <a:pathLst>
                <a:path w="666" h="9984" extrusionOk="0">
                  <a:moveTo>
                    <a:pt x="666" y="998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b="1" dirty="0">
                <a:latin typeface="Abadi" panose="020B0604020104020204" pitchFamily="34" charset="0"/>
              </a:endParaRPr>
            </a:p>
          </p:txBody>
        </p:sp>
        <p:sp>
          <p:nvSpPr>
            <p:cNvPr id="19" name="Google Shape;1424;p42">
              <a:extLst>
                <a:ext uri="{FF2B5EF4-FFF2-40B4-BE49-F238E27FC236}">
                  <a16:creationId xmlns:a16="http://schemas.microsoft.com/office/drawing/2014/main" id="{2EE22808-0D0B-A964-A41A-501C74252861}"/>
                </a:ext>
              </a:extLst>
            </p:cNvPr>
            <p:cNvSpPr/>
            <p:nvPr/>
          </p:nvSpPr>
          <p:spPr>
            <a:xfrm>
              <a:off x="3547271" y="2742525"/>
              <a:ext cx="18525" cy="249600"/>
            </a:xfrm>
            <a:custGeom>
              <a:avLst/>
              <a:gdLst/>
              <a:ahLst/>
              <a:cxnLst/>
              <a:rect l="l" t="t" r="r" b="b"/>
              <a:pathLst>
                <a:path w="741" h="9984" extrusionOk="0">
                  <a:moveTo>
                    <a:pt x="1" y="9983"/>
                  </a:moveTo>
                  <a:lnTo>
                    <a:pt x="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b="1" dirty="0">
                <a:latin typeface="Abadi" panose="020B0604020104020204" pitchFamily="34" charset="0"/>
              </a:endParaRPr>
            </a:p>
          </p:txBody>
        </p:sp>
        <p:sp>
          <p:nvSpPr>
            <p:cNvPr id="20" name="Google Shape;1425;p42">
              <a:extLst>
                <a:ext uri="{FF2B5EF4-FFF2-40B4-BE49-F238E27FC236}">
                  <a16:creationId xmlns:a16="http://schemas.microsoft.com/office/drawing/2014/main" id="{07246BF4-4B60-7152-6016-5A934614E2EC}"/>
                </a:ext>
              </a:extLst>
            </p:cNvPr>
            <p:cNvSpPr/>
            <p:nvPr/>
          </p:nvSpPr>
          <p:spPr>
            <a:xfrm>
              <a:off x="3529708" y="2742525"/>
              <a:ext cx="53650" cy="249600"/>
            </a:xfrm>
            <a:custGeom>
              <a:avLst/>
              <a:gdLst/>
              <a:ahLst/>
              <a:cxnLst/>
              <a:rect l="l" t="t" r="r" b="b"/>
              <a:pathLst>
                <a:path w="2146" h="9984" extrusionOk="0">
                  <a:moveTo>
                    <a:pt x="1" y="9983"/>
                  </a:moveTo>
                  <a:lnTo>
                    <a:pt x="2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b="1" dirty="0">
                <a:latin typeface="Abadi" panose="020B0604020104020204" pitchFamily="34" charset="0"/>
              </a:endParaRPr>
            </a:p>
          </p:txBody>
        </p:sp>
        <p:grpSp>
          <p:nvGrpSpPr>
            <p:cNvPr id="21" name="Google Shape;1426;p42">
              <a:extLst>
                <a:ext uri="{FF2B5EF4-FFF2-40B4-BE49-F238E27FC236}">
                  <a16:creationId xmlns:a16="http://schemas.microsoft.com/office/drawing/2014/main" id="{5B74042F-9F51-7BA1-1278-530B9D7CE38A}"/>
                </a:ext>
              </a:extLst>
            </p:cNvPr>
            <p:cNvGrpSpPr/>
            <p:nvPr/>
          </p:nvGrpSpPr>
          <p:grpSpPr>
            <a:xfrm>
              <a:off x="3207146" y="2469875"/>
              <a:ext cx="698775" cy="794900"/>
              <a:chOff x="3293100" y="2437525"/>
              <a:chExt cx="698775" cy="794900"/>
            </a:xfrm>
          </p:grpSpPr>
          <p:sp>
            <p:nvSpPr>
              <p:cNvPr id="22" name="Google Shape;1427;p42">
                <a:extLst>
                  <a:ext uri="{FF2B5EF4-FFF2-40B4-BE49-F238E27FC236}">
                    <a16:creationId xmlns:a16="http://schemas.microsoft.com/office/drawing/2014/main" id="{E5D57F30-4EF3-5D52-8110-76B3ACDEA0CA}"/>
                  </a:ext>
                </a:extLst>
              </p:cNvPr>
              <p:cNvSpPr/>
              <p:nvPr/>
            </p:nvSpPr>
            <p:spPr>
              <a:xfrm>
                <a:off x="3479800" y="2499450"/>
                <a:ext cx="67500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996" extrusionOk="0">
                    <a:moveTo>
                      <a:pt x="1369" y="814"/>
                    </a:moveTo>
                    <a:cubicBezTo>
                      <a:pt x="1480" y="814"/>
                      <a:pt x="1591" y="888"/>
                      <a:pt x="1665" y="999"/>
                    </a:cubicBezTo>
                    <a:cubicBezTo>
                      <a:pt x="1702" y="1110"/>
                      <a:pt x="1739" y="1295"/>
                      <a:pt x="1739" y="1516"/>
                    </a:cubicBezTo>
                    <a:cubicBezTo>
                      <a:pt x="1739" y="1701"/>
                      <a:pt x="1702" y="1886"/>
                      <a:pt x="1665" y="2034"/>
                    </a:cubicBezTo>
                    <a:cubicBezTo>
                      <a:pt x="1591" y="2145"/>
                      <a:pt x="1480" y="2219"/>
                      <a:pt x="1369" y="2219"/>
                    </a:cubicBezTo>
                    <a:cubicBezTo>
                      <a:pt x="1221" y="2219"/>
                      <a:pt x="1110" y="2145"/>
                      <a:pt x="1073" y="2034"/>
                    </a:cubicBezTo>
                    <a:cubicBezTo>
                      <a:pt x="999" y="1886"/>
                      <a:pt x="962" y="1701"/>
                      <a:pt x="962" y="1516"/>
                    </a:cubicBezTo>
                    <a:cubicBezTo>
                      <a:pt x="962" y="1295"/>
                      <a:pt x="999" y="1110"/>
                      <a:pt x="1073" y="999"/>
                    </a:cubicBezTo>
                    <a:cubicBezTo>
                      <a:pt x="1110" y="888"/>
                      <a:pt x="1221" y="814"/>
                      <a:pt x="1369" y="814"/>
                    </a:cubicBezTo>
                    <a:close/>
                    <a:moveTo>
                      <a:pt x="1369" y="1"/>
                    </a:moveTo>
                    <a:cubicBezTo>
                      <a:pt x="1110" y="1"/>
                      <a:pt x="925" y="38"/>
                      <a:pt x="740" y="112"/>
                    </a:cubicBezTo>
                    <a:cubicBezTo>
                      <a:pt x="593" y="222"/>
                      <a:pt x="445" y="333"/>
                      <a:pt x="334" y="481"/>
                    </a:cubicBezTo>
                    <a:cubicBezTo>
                      <a:pt x="223" y="592"/>
                      <a:pt x="149" y="777"/>
                      <a:pt x="75" y="962"/>
                    </a:cubicBezTo>
                    <a:cubicBezTo>
                      <a:pt x="38" y="1110"/>
                      <a:pt x="1" y="1332"/>
                      <a:pt x="1" y="1516"/>
                    </a:cubicBezTo>
                    <a:cubicBezTo>
                      <a:pt x="1" y="1701"/>
                      <a:pt x="38" y="1886"/>
                      <a:pt x="75" y="2071"/>
                    </a:cubicBezTo>
                    <a:cubicBezTo>
                      <a:pt x="149" y="2256"/>
                      <a:pt x="223" y="2404"/>
                      <a:pt x="334" y="2552"/>
                    </a:cubicBezTo>
                    <a:cubicBezTo>
                      <a:pt x="445" y="2699"/>
                      <a:pt x="593" y="2810"/>
                      <a:pt x="740" y="2884"/>
                    </a:cubicBezTo>
                    <a:cubicBezTo>
                      <a:pt x="925" y="2958"/>
                      <a:pt x="1110" y="2995"/>
                      <a:pt x="1369" y="2995"/>
                    </a:cubicBezTo>
                    <a:cubicBezTo>
                      <a:pt x="1591" y="2995"/>
                      <a:pt x="1776" y="2958"/>
                      <a:pt x="1960" y="2884"/>
                    </a:cubicBezTo>
                    <a:cubicBezTo>
                      <a:pt x="2108" y="2810"/>
                      <a:pt x="2256" y="2699"/>
                      <a:pt x="2367" y="2552"/>
                    </a:cubicBezTo>
                    <a:cubicBezTo>
                      <a:pt x="2478" y="2404"/>
                      <a:pt x="2552" y="2256"/>
                      <a:pt x="2626" y="2071"/>
                    </a:cubicBezTo>
                    <a:cubicBezTo>
                      <a:pt x="2663" y="1886"/>
                      <a:pt x="2700" y="1701"/>
                      <a:pt x="2700" y="1516"/>
                    </a:cubicBezTo>
                    <a:cubicBezTo>
                      <a:pt x="2700" y="1295"/>
                      <a:pt x="2663" y="1110"/>
                      <a:pt x="2626" y="962"/>
                    </a:cubicBezTo>
                    <a:cubicBezTo>
                      <a:pt x="2552" y="777"/>
                      <a:pt x="2478" y="592"/>
                      <a:pt x="2367" y="481"/>
                    </a:cubicBezTo>
                    <a:cubicBezTo>
                      <a:pt x="2256" y="333"/>
                      <a:pt x="2108" y="222"/>
                      <a:pt x="1960" y="112"/>
                    </a:cubicBezTo>
                    <a:cubicBezTo>
                      <a:pt x="1776" y="38"/>
                      <a:pt x="1591" y="1"/>
                      <a:pt x="1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23" name="Google Shape;1428;p42">
                <a:extLst>
                  <a:ext uri="{FF2B5EF4-FFF2-40B4-BE49-F238E27FC236}">
                    <a16:creationId xmlns:a16="http://schemas.microsoft.com/office/drawing/2014/main" id="{878ECA4E-AAC3-D6AB-1BCF-66524C4871C0}"/>
                  </a:ext>
                </a:extLst>
              </p:cNvPr>
              <p:cNvSpPr/>
              <p:nvPr/>
            </p:nvSpPr>
            <p:spPr>
              <a:xfrm>
                <a:off x="3579625" y="2553050"/>
                <a:ext cx="67500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2996" extrusionOk="0">
                    <a:moveTo>
                      <a:pt x="1332" y="777"/>
                    </a:moveTo>
                    <a:cubicBezTo>
                      <a:pt x="1480" y="777"/>
                      <a:pt x="1591" y="851"/>
                      <a:pt x="1628" y="962"/>
                    </a:cubicBezTo>
                    <a:cubicBezTo>
                      <a:pt x="1701" y="1110"/>
                      <a:pt x="1738" y="1295"/>
                      <a:pt x="1738" y="1480"/>
                    </a:cubicBezTo>
                    <a:cubicBezTo>
                      <a:pt x="1738" y="1702"/>
                      <a:pt x="1701" y="1886"/>
                      <a:pt x="1628" y="1997"/>
                    </a:cubicBezTo>
                    <a:cubicBezTo>
                      <a:pt x="1591" y="2145"/>
                      <a:pt x="1480" y="2219"/>
                      <a:pt x="1332" y="2219"/>
                    </a:cubicBezTo>
                    <a:cubicBezTo>
                      <a:pt x="1221" y="2219"/>
                      <a:pt x="1110" y="2145"/>
                      <a:pt x="1036" y="1997"/>
                    </a:cubicBezTo>
                    <a:cubicBezTo>
                      <a:pt x="999" y="1886"/>
                      <a:pt x="962" y="1702"/>
                      <a:pt x="962" y="1480"/>
                    </a:cubicBezTo>
                    <a:cubicBezTo>
                      <a:pt x="962" y="1258"/>
                      <a:pt x="999" y="1110"/>
                      <a:pt x="1036" y="962"/>
                    </a:cubicBezTo>
                    <a:cubicBezTo>
                      <a:pt x="1110" y="851"/>
                      <a:pt x="1221" y="777"/>
                      <a:pt x="1332" y="777"/>
                    </a:cubicBezTo>
                    <a:close/>
                    <a:moveTo>
                      <a:pt x="1332" y="1"/>
                    </a:moveTo>
                    <a:cubicBezTo>
                      <a:pt x="1110" y="1"/>
                      <a:pt x="925" y="38"/>
                      <a:pt x="740" y="112"/>
                    </a:cubicBezTo>
                    <a:cubicBezTo>
                      <a:pt x="555" y="186"/>
                      <a:pt x="444" y="297"/>
                      <a:pt x="334" y="445"/>
                    </a:cubicBezTo>
                    <a:cubicBezTo>
                      <a:pt x="223" y="592"/>
                      <a:pt x="112" y="740"/>
                      <a:pt x="75" y="925"/>
                    </a:cubicBezTo>
                    <a:cubicBezTo>
                      <a:pt x="38" y="1110"/>
                      <a:pt x="1" y="1295"/>
                      <a:pt x="1" y="1480"/>
                    </a:cubicBezTo>
                    <a:cubicBezTo>
                      <a:pt x="1" y="1665"/>
                      <a:pt x="38" y="1849"/>
                      <a:pt x="75" y="2034"/>
                    </a:cubicBezTo>
                    <a:cubicBezTo>
                      <a:pt x="149" y="2219"/>
                      <a:pt x="223" y="2367"/>
                      <a:pt x="334" y="2515"/>
                    </a:cubicBezTo>
                    <a:cubicBezTo>
                      <a:pt x="444" y="2663"/>
                      <a:pt x="555" y="2774"/>
                      <a:pt x="740" y="2848"/>
                    </a:cubicBezTo>
                    <a:cubicBezTo>
                      <a:pt x="925" y="2959"/>
                      <a:pt x="1110" y="2996"/>
                      <a:pt x="1332" y="2996"/>
                    </a:cubicBezTo>
                    <a:cubicBezTo>
                      <a:pt x="1591" y="2996"/>
                      <a:pt x="1775" y="2959"/>
                      <a:pt x="1960" y="2848"/>
                    </a:cubicBezTo>
                    <a:cubicBezTo>
                      <a:pt x="2108" y="2774"/>
                      <a:pt x="2256" y="2663"/>
                      <a:pt x="2367" y="2515"/>
                    </a:cubicBezTo>
                    <a:cubicBezTo>
                      <a:pt x="2478" y="2367"/>
                      <a:pt x="2552" y="2219"/>
                      <a:pt x="2626" y="2034"/>
                    </a:cubicBezTo>
                    <a:cubicBezTo>
                      <a:pt x="2663" y="1849"/>
                      <a:pt x="2700" y="1665"/>
                      <a:pt x="2700" y="1480"/>
                    </a:cubicBezTo>
                    <a:cubicBezTo>
                      <a:pt x="2700" y="1295"/>
                      <a:pt x="2663" y="1110"/>
                      <a:pt x="2626" y="925"/>
                    </a:cubicBezTo>
                    <a:cubicBezTo>
                      <a:pt x="2552" y="740"/>
                      <a:pt x="2478" y="592"/>
                      <a:pt x="2367" y="445"/>
                    </a:cubicBezTo>
                    <a:cubicBezTo>
                      <a:pt x="2256" y="297"/>
                      <a:pt x="2108" y="186"/>
                      <a:pt x="1960" y="112"/>
                    </a:cubicBezTo>
                    <a:cubicBezTo>
                      <a:pt x="1775" y="38"/>
                      <a:pt x="1591" y="1"/>
                      <a:pt x="13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24" name="Google Shape;1429;p42">
                <a:extLst>
                  <a:ext uri="{FF2B5EF4-FFF2-40B4-BE49-F238E27FC236}">
                    <a16:creationId xmlns:a16="http://schemas.microsoft.com/office/drawing/2014/main" id="{4C3DF02F-29DE-EA86-8132-ADE0EEA3C793}"/>
                  </a:ext>
                </a:extLst>
              </p:cNvPr>
              <p:cNvSpPr/>
              <p:nvPr/>
            </p:nvSpPr>
            <p:spPr>
              <a:xfrm>
                <a:off x="3514000" y="2500375"/>
                <a:ext cx="998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5066" extrusionOk="0">
                    <a:moveTo>
                      <a:pt x="3143" y="1"/>
                    </a:moveTo>
                    <a:cubicBezTo>
                      <a:pt x="3069" y="1"/>
                      <a:pt x="2996" y="1"/>
                      <a:pt x="2885" y="38"/>
                    </a:cubicBezTo>
                    <a:lnTo>
                      <a:pt x="1" y="5029"/>
                    </a:lnTo>
                    <a:cubicBezTo>
                      <a:pt x="112" y="5029"/>
                      <a:pt x="223" y="5066"/>
                      <a:pt x="297" y="5066"/>
                    </a:cubicBezTo>
                    <a:lnTo>
                      <a:pt x="555" y="5066"/>
                    </a:lnTo>
                    <a:cubicBezTo>
                      <a:pt x="629" y="5066"/>
                      <a:pt x="703" y="5066"/>
                      <a:pt x="814" y="5029"/>
                    </a:cubicBezTo>
                    <a:lnTo>
                      <a:pt x="1073" y="5029"/>
                    </a:lnTo>
                    <a:lnTo>
                      <a:pt x="3994" y="38"/>
                    </a:lnTo>
                    <a:cubicBezTo>
                      <a:pt x="3846" y="1"/>
                      <a:pt x="3735" y="1"/>
                      <a:pt x="36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25" name="Google Shape;1430;p42">
                <a:extLst>
                  <a:ext uri="{FF2B5EF4-FFF2-40B4-BE49-F238E27FC236}">
                    <a16:creationId xmlns:a16="http://schemas.microsoft.com/office/drawing/2014/main" id="{B6173DA6-5023-6C15-207A-E9F9EEA9634D}"/>
                  </a:ext>
                </a:extLst>
              </p:cNvPr>
              <p:cNvSpPr/>
              <p:nvPr/>
            </p:nvSpPr>
            <p:spPr>
              <a:xfrm>
                <a:off x="3437300" y="2437525"/>
                <a:ext cx="252350" cy="252350"/>
              </a:xfrm>
              <a:custGeom>
                <a:avLst/>
                <a:gdLst/>
                <a:ahLst/>
                <a:cxnLst/>
                <a:rect l="l" t="t" r="r" b="b"/>
                <a:pathLst>
                  <a:path w="10094" h="10094" extrusionOk="0">
                    <a:moveTo>
                      <a:pt x="8023" y="444"/>
                    </a:moveTo>
                    <a:cubicBezTo>
                      <a:pt x="8910" y="444"/>
                      <a:pt x="9650" y="1184"/>
                      <a:pt x="9650" y="2071"/>
                    </a:cubicBezTo>
                    <a:lnTo>
                      <a:pt x="9650" y="8023"/>
                    </a:lnTo>
                    <a:cubicBezTo>
                      <a:pt x="9650" y="8911"/>
                      <a:pt x="8910" y="9650"/>
                      <a:pt x="8023" y="9650"/>
                    </a:cubicBezTo>
                    <a:lnTo>
                      <a:pt x="2071" y="9650"/>
                    </a:lnTo>
                    <a:cubicBezTo>
                      <a:pt x="1183" y="9650"/>
                      <a:pt x="444" y="8911"/>
                      <a:pt x="444" y="8023"/>
                    </a:cubicBezTo>
                    <a:lnTo>
                      <a:pt x="444" y="2071"/>
                    </a:lnTo>
                    <a:cubicBezTo>
                      <a:pt x="444" y="1184"/>
                      <a:pt x="1183" y="444"/>
                      <a:pt x="2071" y="444"/>
                    </a:cubicBezTo>
                    <a:close/>
                    <a:moveTo>
                      <a:pt x="2219" y="1"/>
                    </a:moveTo>
                    <a:cubicBezTo>
                      <a:pt x="999" y="1"/>
                      <a:pt x="0" y="999"/>
                      <a:pt x="0" y="2219"/>
                    </a:cubicBezTo>
                    <a:lnTo>
                      <a:pt x="0" y="7875"/>
                    </a:lnTo>
                    <a:cubicBezTo>
                      <a:pt x="0" y="9095"/>
                      <a:pt x="999" y="10094"/>
                      <a:pt x="2219" y="10094"/>
                    </a:cubicBezTo>
                    <a:lnTo>
                      <a:pt x="7875" y="10094"/>
                    </a:lnTo>
                    <a:cubicBezTo>
                      <a:pt x="9095" y="10094"/>
                      <a:pt x="10093" y="9095"/>
                      <a:pt x="10093" y="7875"/>
                    </a:cubicBezTo>
                    <a:lnTo>
                      <a:pt x="10093" y="2219"/>
                    </a:lnTo>
                    <a:cubicBezTo>
                      <a:pt x="10093" y="999"/>
                      <a:pt x="9095" y="1"/>
                      <a:pt x="78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26" name="Google Shape;1431;p42">
                <a:extLst>
                  <a:ext uri="{FF2B5EF4-FFF2-40B4-BE49-F238E27FC236}">
                    <a16:creationId xmlns:a16="http://schemas.microsoft.com/office/drawing/2014/main" id="{7359B0CF-8680-39F6-13A5-5C5505A651BC}"/>
                  </a:ext>
                </a:extLst>
              </p:cNvPr>
              <p:cNvSpPr/>
              <p:nvPr/>
            </p:nvSpPr>
            <p:spPr>
              <a:xfrm>
                <a:off x="3304200" y="2798000"/>
                <a:ext cx="483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9337" h="592" extrusionOk="0">
                    <a:moveTo>
                      <a:pt x="296" y="0"/>
                    </a:moveTo>
                    <a:cubicBezTo>
                      <a:pt x="111" y="0"/>
                      <a:pt x="1" y="148"/>
                      <a:pt x="1" y="296"/>
                    </a:cubicBezTo>
                    <a:cubicBezTo>
                      <a:pt x="1" y="444"/>
                      <a:pt x="111" y="592"/>
                      <a:pt x="296" y="592"/>
                    </a:cubicBezTo>
                    <a:lnTo>
                      <a:pt x="19040" y="592"/>
                    </a:lnTo>
                    <a:cubicBezTo>
                      <a:pt x="19188" y="592"/>
                      <a:pt x="19336" y="444"/>
                      <a:pt x="19336" y="296"/>
                    </a:cubicBezTo>
                    <a:cubicBezTo>
                      <a:pt x="19336" y="148"/>
                      <a:pt x="19188" y="0"/>
                      <a:pt x="19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27" name="Google Shape;1432;p42">
                <a:extLst>
                  <a:ext uri="{FF2B5EF4-FFF2-40B4-BE49-F238E27FC236}">
                    <a16:creationId xmlns:a16="http://schemas.microsoft.com/office/drawing/2014/main" id="{6C75AEF1-C9E5-99F5-6538-234BCE42B928}"/>
                  </a:ext>
                </a:extLst>
              </p:cNvPr>
              <p:cNvSpPr/>
              <p:nvPr/>
            </p:nvSpPr>
            <p:spPr>
              <a:xfrm>
                <a:off x="3325450" y="2859925"/>
                <a:ext cx="43997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7599" h="592" extrusionOk="0">
                    <a:moveTo>
                      <a:pt x="297" y="0"/>
                    </a:moveTo>
                    <a:cubicBezTo>
                      <a:pt x="149" y="0"/>
                      <a:pt x="1" y="148"/>
                      <a:pt x="1" y="296"/>
                    </a:cubicBezTo>
                    <a:cubicBezTo>
                      <a:pt x="1" y="481"/>
                      <a:pt x="149" y="592"/>
                      <a:pt x="297" y="592"/>
                    </a:cubicBezTo>
                    <a:lnTo>
                      <a:pt x="17303" y="592"/>
                    </a:lnTo>
                    <a:cubicBezTo>
                      <a:pt x="17451" y="592"/>
                      <a:pt x="17599" y="481"/>
                      <a:pt x="17599" y="296"/>
                    </a:cubicBezTo>
                    <a:cubicBezTo>
                      <a:pt x="17599" y="148"/>
                      <a:pt x="17451" y="0"/>
                      <a:pt x="173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28" name="Google Shape;1433;p42">
                <a:extLst>
                  <a:ext uri="{FF2B5EF4-FFF2-40B4-BE49-F238E27FC236}">
                    <a16:creationId xmlns:a16="http://schemas.microsoft.com/office/drawing/2014/main" id="{A2E99EED-EC2A-32A9-8D13-3BE70171C684}"/>
                  </a:ext>
                </a:extLst>
              </p:cNvPr>
              <p:cNvSpPr/>
              <p:nvPr/>
            </p:nvSpPr>
            <p:spPr>
              <a:xfrm>
                <a:off x="3347650" y="2922775"/>
                <a:ext cx="3956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824" h="592" extrusionOk="0">
                    <a:moveTo>
                      <a:pt x="296" y="0"/>
                    </a:moveTo>
                    <a:cubicBezTo>
                      <a:pt x="148" y="0"/>
                      <a:pt x="0" y="111"/>
                      <a:pt x="0" y="296"/>
                    </a:cubicBezTo>
                    <a:cubicBezTo>
                      <a:pt x="0" y="444"/>
                      <a:pt x="148" y="592"/>
                      <a:pt x="296" y="592"/>
                    </a:cubicBezTo>
                    <a:lnTo>
                      <a:pt x="15528" y="592"/>
                    </a:lnTo>
                    <a:cubicBezTo>
                      <a:pt x="15676" y="592"/>
                      <a:pt x="15824" y="444"/>
                      <a:pt x="15824" y="296"/>
                    </a:cubicBezTo>
                    <a:cubicBezTo>
                      <a:pt x="15824" y="111"/>
                      <a:pt x="15676" y="0"/>
                      <a:pt x="15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29" name="Google Shape;1434;p42">
                <a:extLst>
                  <a:ext uri="{FF2B5EF4-FFF2-40B4-BE49-F238E27FC236}">
                    <a16:creationId xmlns:a16="http://schemas.microsoft.com/office/drawing/2014/main" id="{1F048566-D78C-DB46-431C-96EE54C88548}"/>
                  </a:ext>
                </a:extLst>
              </p:cNvPr>
              <p:cNvSpPr/>
              <p:nvPr/>
            </p:nvSpPr>
            <p:spPr>
              <a:xfrm>
                <a:off x="3384625" y="2735875"/>
                <a:ext cx="67475" cy="26362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10545" extrusionOk="0">
                    <a:moveTo>
                      <a:pt x="317" y="1"/>
                    </a:moveTo>
                    <a:cubicBezTo>
                      <a:pt x="298" y="1"/>
                      <a:pt x="278" y="3"/>
                      <a:pt x="259" y="8"/>
                    </a:cubicBezTo>
                    <a:cubicBezTo>
                      <a:pt x="74" y="45"/>
                      <a:pt x="0" y="193"/>
                      <a:pt x="0" y="341"/>
                    </a:cubicBezTo>
                    <a:lnTo>
                      <a:pt x="2107" y="10323"/>
                    </a:lnTo>
                    <a:cubicBezTo>
                      <a:pt x="2107" y="10471"/>
                      <a:pt x="2255" y="10545"/>
                      <a:pt x="2366" y="10545"/>
                    </a:cubicBezTo>
                    <a:lnTo>
                      <a:pt x="2440" y="10545"/>
                    </a:lnTo>
                    <a:cubicBezTo>
                      <a:pt x="2588" y="10508"/>
                      <a:pt x="2699" y="10360"/>
                      <a:pt x="2662" y="10212"/>
                    </a:cubicBezTo>
                    <a:lnTo>
                      <a:pt x="592" y="230"/>
                    </a:lnTo>
                    <a:cubicBezTo>
                      <a:pt x="559" y="102"/>
                      <a:pt x="444" y="1"/>
                      <a:pt x="3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30" name="Google Shape;1435;p42">
                <a:extLst>
                  <a:ext uri="{FF2B5EF4-FFF2-40B4-BE49-F238E27FC236}">
                    <a16:creationId xmlns:a16="http://schemas.microsoft.com/office/drawing/2014/main" id="{CE5CBFCE-6A1A-9318-1157-86B1652C9ACB}"/>
                  </a:ext>
                </a:extLst>
              </p:cNvPr>
              <p:cNvSpPr/>
              <p:nvPr/>
            </p:nvSpPr>
            <p:spPr>
              <a:xfrm>
                <a:off x="3487200" y="2735150"/>
                <a:ext cx="31450" cy="26435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0574" extrusionOk="0">
                    <a:moveTo>
                      <a:pt x="260" y="0"/>
                    </a:moveTo>
                    <a:cubicBezTo>
                      <a:pt x="112" y="37"/>
                      <a:pt x="1" y="185"/>
                      <a:pt x="1" y="333"/>
                    </a:cubicBezTo>
                    <a:lnTo>
                      <a:pt x="666" y="10315"/>
                    </a:lnTo>
                    <a:cubicBezTo>
                      <a:pt x="703" y="10463"/>
                      <a:pt x="814" y="10574"/>
                      <a:pt x="962" y="10574"/>
                    </a:cubicBezTo>
                    <a:lnTo>
                      <a:pt x="999" y="10574"/>
                    </a:lnTo>
                    <a:cubicBezTo>
                      <a:pt x="1147" y="10574"/>
                      <a:pt x="1258" y="10426"/>
                      <a:pt x="1258" y="10278"/>
                    </a:cubicBezTo>
                    <a:lnTo>
                      <a:pt x="592" y="296"/>
                    </a:lnTo>
                    <a:cubicBezTo>
                      <a:pt x="592" y="148"/>
                      <a:pt x="444" y="0"/>
                      <a:pt x="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31" name="Google Shape;1436;p42">
                <a:extLst>
                  <a:ext uri="{FF2B5EF4-FFF2-40B4-BE49-F238E27FC236}">
                    <a16:creationId xmlns:a16="http://schemas.microsoft.com/office/drawing/2014/main" id="{E85CF5B3-914F-D3AE-6E84-4019AC296E69}"/>
                  </a:ext>
                </a:extLst>
              </p:cNvPr>
              <p:cNvSpPr/>
              <p:nvPr/>
            </p:nvSpPr>
            <p:spPr>
              <a:xfrm>
                <a:off x="3571325" y="2735925"/>
                <a:ext cx="33300" cy="26357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10543" extrusionOk="0">
                    <a:moveTo>
                      <a:pt x="1015" y="0"/>
                    </a:moveTo>
                    <a:cubicBezTo>
                      <a:pt x="858" y="0"/>
                      <a:pt x="740" y="133"/>
                      <a:pt x="740" y="265"/>
                    </a:cubicBezTo>
                    <a:lnTo>
                      <a:pt x="0" y="10247"/>
                    </a:lnTo>
                    <a:cubicBezTo>
                      <a:pt x="0" y="10395"/>
                      <a:pt x="111" y="10543"/>
                      <a:pt x="259" y="10543"/>
                    </a:cubicBezTo>
                    <a:lnTo>
                      <a:pt x="296" y="10543"/>
                    </a:lnTo>
                    <a:cubicBezTo>
                      <a:pt x="444" y="10543"/>
                      <a:pt x="592" y="10432"/>
                      <a:pt x="592" y="10284"/>
                    </a:cubicBezTo>
                    <a:lnTo>
                      <a:pt x="1331" y="302"/>
                    </a:lnTo>
                    <a:cubicBezTo>
                      <a:pt x="1331" y="154"/>
                      <a:pt x="1220" y="6"/>
                      <a:pt x="1072" y="6"/>
                    </a:cubicBezTo>
                    <a:cubicBezTo>
                      <a:pt x="1053" y="2"/>
                      <a:pt x="1034" y="0"/>
                      <a:pt x="1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64" name="Google Shape;1437;p42">
                <a:extLst>
                  <a:ext uri="{FF2B5EF4-FFF2-40B4-BE49-F238E27FC236}">
                    <a16:creationId xmlns:a16="http://schemas.microsoft.com/office/drawing/2014/main" id="{5901DF60-4DA5-9DF0-C006-ADD65F9A9E47}"/>
                  </a:ext>
                </a:extLst>
              </p:cNvPr>
              <p:cNvSpPr/>
              <p:nvPr/>
            </p:nvSpPr>
            <p:spPr>
              <a:xfrm>
                <a:off x="3637850" y="2735875"/>
                <a:ext cx="70275" cy="263625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10545" extrusionOk="0">
                    <a:moveTo>
                      <a:pt x="2481" y="1"/>
                    </a:moveTo>
                    <a:cubicBezTo>
                      <a:pt x="2330" y="1"/>
                      <a:pt x="2214" y="102"/>
                      <a:pt x="2182" y="230"/>
                    </a:cubicBezTo>
                    <a:lnTo>
                      <a:pt x="38" y="10212"/>
                    </a:lnTo>
                    <a:cubicBezTo>
                      <a:pt x="1" y="10360"/>
                      <a:pt x="112" y="10508"/>
                      <a:pt x="260" y="10545"/>
                    </a:cubicBezTo>
                    <a:lnTo>
                      <a:pt x="334" y="10545"/>
                    </a:lnTo>
                    <a:cubicBezTo>
                      <a:pt x="482" y="10545"/>
                      <a:pt x="593" y="10471"/>
                      <a:pt x="629" y="10323"/>
                    </a:cubicBezTo>
                    <a:lnTo>
                      <a:pt x="2774" y="341"/>
                    </a:lnTo>
                    <a:cubicBezTo>
                      <a:pt x="2811" y="193"/>
                      <a:pt x="2700" y="45"/>
                      <a:pt x="2552" y="8"/>
                    </a:cubicBezTo>
                    <a:cubicBezTo>
                      <a:pt x="2528" y="3"/>
                      <a:pt x="2504" y="1"/>
                      <a:pt x="24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65" name="Google Shape;1438;p42">
                <a:extLst>
                  <a:ext uri="{FF2B5EF4-FFF2-40B4-BE49-F238E27FC236}">
                    <a16:creationId xmlns:a16="http://schemas.microsoft.com/office/drawing/2014/main" id="{BD5BB92F-8D45-E2D9-79DA-3BC9C5682DF2}"/>
                  </a:ext>
                </a:extLst>
              </p:cNvPr>
              <p:cNvSpPr/>
              <p:nvPr/>
            </p:nvSpPr>
            <p:spPr>
              <a:xfrm>
                <a:off x="3368900" y="2601125"/>
                <a:ext cx="610975" cy="493575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19743" extrusionOk="0">
                    <a:moveTo>
                      <a:pt x="21148" y="0"/>
                    </a:moveTo>
                    <a:cubicBezTo>
                      <a:pt x="20002" y="0"/>
                      <a:pt x="18745" y="888"/>
                      <a:pt x="18338" y="1960"/>
                    </a:cubicBezTo>
                    <a:lnTo>
                      <a:pt x="14123" y="13790"/>
                    </a:lnTo>
                    <a:cubicBezTo>
                      <a:pt x="13828" y="14641"/>
                      <a:pt x="12792" y="15343"/>
                      <a:pt x="11905" y="15343"/>
                    </a:cubicBezTo>
                    <a:lnTo>
                      <a:pt x="2182" y="15343"/>
                    </a:lnTo>
                    <a:cubicBezTo>
                      <a:pt x="999" y="15343"/>
                      <a:pt x="1" y="16341"/>
                      <a:pt x="1" y="17525"/>
                    </a:cubicBezTo>
                    <a:lnTo>
                      <a:pt x="1" y="17561"/>
                    </a:lnTo>
                    <a:cubicBezTo>
                      <a:pt x="1" y="18745"/>
                      <a:pt x="999" y="19743"/>
                      <a:pt x="2182" y="19743"/>
                    </a:cubicBezTo>
                    <a:lnTo>
                      <a:pt x="15861" y="19743"/>
                    </a:lnTo>
                    <a:cubicBezTo>
                      <a:pt x="16046" y="19743"/>
                      <a:pt x="16157" y="19595"/>
                      <a:pt x="16157" y="19447"/>
                    </a:cubicBezTo>
                    <a:cubicBezTo>
                      <a:pt x="16157" y="19299"/>
                      <a:pt x="16046" y="19151"/>
                      <a:pt x="15861" y="19151"/>
                    </a:cubicBezTo>
                    <a:lnTo>
                      <a:pt x="2182" y="19151"/>
                    </a:lnTo>
                    <a:cubicBezTo>
                      <a:pt x="1331" y="19151"/>
                      <a:pt x="629" y="18449"/>
                      <a:pt x="629" y="17561"/>
                    </a:cubicBezTo>
                    <a:lnTo>
                      <a:pt x="629" y="17525"/>
                    </a:lnTo>
                    <a:cubicBezTo>
                      <a:pt x="629" y="16674"/>
                      <a:pt x="1331" y="15935"/>
                      <a:pt x="2182" y="15935"/>
                    </a:cubicBezTo>
                    <a:lnTo>
                      <a:pt x="11905" y="15935"/>
                    </a:lnTo>
                    <a:cubicBezTo>
                      <a:pt x="13051" y="15935"/>
                      <a:pt x="14308" y="15084"/>
                      <a:pt x="14678" y="13975"/>
                    </a:cubicBezTo>
                    <a:lnTo>
                      <a:pt x="18930" y="2145"/>
                    </a:lnTo>
                    <a:cubicBezTo>
                      <a:pt x="19225" y="1294"/>
                      <a:pt x="20223" y="592"/>
                      <a:pt x="21148" y="592"/>
                    </a:cubicBezTo>
                    <a:lnTo>
                      <a:pt x="24142" y="592"/>
                    </a:lnTo>
                    <a:cubicBezTo>
                      <a:pt x="24327" y="592"/>
                      <a:pt x="24438" y="444"/>
                      <a:pt x="24438" y="296"/>
                    </a:cubicBezTo>
                    <a:cubicBezTo>
                      <a:pt x="24438" y="148"/>
                      <a:pt x="24327" y="0"/>
                      <a:pt x="241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66" name="Google Shape;1439;p42">
                <a:extLst>
                  <a:ext uri="{FF2B5EF4-FFF2-40B4-BE49-F238E27FC236}">
                    <a16:creationId xmlns:a16="http://schemas.microsoft.com/office/drawing/2014/main" id="{902248EE-9876-A91B-28CB-951DAFE9C21B}"/>
                  </a:ext>
                </a:extLst>
              </p:cNvPr>
              <p:cNvSpPr/>
              <p:nvPr/>
            </p:nvSpPr>
            <p:spPr>
              <a:xfrm>
                <a:off x="3434525" y="3128875"/>
                <a:ext cx="93375" cy="9337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735" extrusionOk="0">
                    <a:moveTo>
                      <a:pt x="1849" y="1"/>
                    </a:moveTo>
                    <a:cubicBezTo>
                      <a:pt x="814" y="1"/>
                      <a:pt x="0" y="851"/>
                      <a:pt x="0" y="1849"/>
                    </a:cubicBezTo>
                    <a:cubicBezTo>
                      <a:pt x="0" y="2884"/>
                      <a:pt x="814" y="3735"/>
                      <a:pt x="1849" y="3735"/>
                    </a:cubicBezTo>
                    <a:cubicBezTo>
                      <a:pt x="2884" y="3735"/>
                      <a:pt x="3734" y="2884"/>
                      <a:pt x="3734" y="1849"/>
                    </a:cubicBezTo>
                    <a:cubicBezTo>
                      <a:pt x="3734" y="814"/>
                      <a:pt x="2884" y="1"/>
                      <a:pt x="1849" y="1"/>
                    </a:cubicBezTo>
                    <a:close/>
                  </a:path>
                </a:pathLst>
              </a:custGeom>
              <a:solidFill>
                <a:srgbClr val="7FDCD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67" name="Google Shape;1440;p42">
                <a:extLst>
                  <a:ext uri="{FF2B5EF4-FFF2-40B4-BE49-F238E27FC236}">
                    <a16:creationId xmlns:a16="http://schemas.microsoft.com/office/drawing/2014/main" id="{39952AA1-D29B-8B94-AF91-53B7DD9C86DA}"/>
                  </a:ext>
                </a:extLst>
              </p:cNvPr>
              <p:cNvSpPr/>
              <p:nvPr/>
            </p:nvSpPr>
            <p:spPr>
              <a:xfrm>
                <a:off x="3423425" y="3117800"/>
                <a:ext cx="114650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4585" extrusionOk="0">
                    <a:moveTo>
                      <a:pt x="2293" y="850"/>
                    </a:moveTo>
                    <a:cubicBezTo>
                      <a:pt x="3106" y="850"/>
                      <a:pt x="3735" y="1516"/>
                      <a:pt x="3735" y="2292"/>
                    </a:cubicBezTo>
                    <a:cubicBezTo>
                      <a:pt x="3735" y="3106"/>
                      <a:pt x="3106" y="3771"/>
                      <a:pt x="2293" y="3771"/>
                    </a:cubicBezTo>
                    <a:cubicBezTo>
                      <a:pt x="1517" y="3771"/>
                      <a:pt x="851" y="3106"/>
                      <a:pt x="851" y="2292"/>
                    </a:cubicBezTo>
                    <a:cubicBezTo>
                      <a:pt x="851" y="1516"/>
                      <a:pt x="1480" y="850"/>
                      <a:pt x="2293" y="850"/>
                    </a:cubicBezTo>
                    <a:close/>
                    <a:moveTo>
                      <a:pt x="2293" y="0"/>
                    </a:moveTo>
                    <a:cubicBezTo>
                      <a:pt x="1036" y="0"/>
                      <a:pt x="1" y="1035"/>
                      <a:pt x="1" y="2292"/>
                    </a:cubicBezTo>
                    <a:cubicBezTo>
                      <a:pt x="1" y="3586"/>
                      <a:pt x="1036" y="4584"/>
                      <a:pt x="2293" y="4584"/>
                    </a:cubicBezTo>
                    <a:cubicBezTo>
                      <a:pt x="3550" y="4584"/>
                      <a:pt x="4585" y="3586"/>
                      <a:pt x="4585" y="2292"/>
                    </a:cubicBezTo>
                    <a:cubicBezTo>
                      <a:pt x="4585" y="1035"/>
                      <a:pt x="3550" y="0"/>
                      <a:pt x="2293" y="0"/>
                    </a:cubicBezTo>
                    <a:close/>
                  </a:path>
                </a:pathLst>
              </a:custGeom>
              <a:solidFill>
                <a:srgbClr val="0C4A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68" name="Google Shape;1441;p42">
                <a:extLst>
                  <a:ext uri="{FF2B5EF4-FFF2-40B4-BE49-F238E27FC236}">
                    <a16:creationId xmlns:a16="http://schemas.microsoft.com/office/drawing/2014/main" id="{AE3F6A4B-12CB-7ED0-8CC4-840715CDBFDC}"/>
                  </a:ext>
                </a:extLst>
              </p:cNvPr>
              <p:cNvSpPr/>
              <p:nvPr/>
            </p:nvSpPr>
            <p:spPr>
              <a:xfrm>
                <a:off x="3668375" y="3128875"/>
                <a:ext cx="93375" cy="9337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735" extrusionOk="0">
                    <a:moveTo>
                      <a:pt x="1886" y="1"/>
                    </a:moveTo>
                    <a:cubicBezTo>
                      <a:pt x="850" y="1"/>
                      <a:pt x="0" y="851"/>
                      <a:pt x="0" y="1849"/>
                    </a:cubicBezTo>
                    <a:cubicBezTo>
                      <a:pt x="0" y="2884"/>
                      <a:pt x="850" y="3735"/>
                      <a:pt x="1886" y="3735"/>
                    </a:cubicBezTo>
                    <a:cubicBezTo>
                      <a:pt x="2884" y="3735"/>
                      <a:pt x="3734" y="2884"/>
                      <a:pt x="3734" y="1849"/>
                    </a:cubicBezTo>
                    <a:cubicBezTo>
                      <a:pt x="3734" y="814"/>
                      <a:pt x="2884" y="1"/>
                      <a:pt x="1886" y="1"/>
                    </a:cubicBezTo>
                    <a:close/>
                  </a:path>
                </a:pathLst>
              </a:custGeom>
              <a:solidFill>
                <a:srgbClr val="7FDCD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69" name="Google Shape;1442;p42">
                <a:extLst>
                  <a:ext uri="{FF2B5EF4-FFF2-40B4-BE49-F238E27FC236}">
                    <a16:creationId xmlns:a16="http://schemas.microsoft.com/office/drawing/2014/main" id="{9C7DC2A7-99A0-73B9-B363-6917907D1357}"/>
                  </a:ext>
                </a:extLst>
              </p:cNvPr>
              <p:cNvSpPr/>
              <p:nvPr/>
            </p:nvSpPr>
            <p:spPr>
              <a:xfrm>
                <a:off x="3658200" y="3117800"/>
                <a:ext cx="1146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4585" extrusionOk="0">
                    <a:moveTo>
                      <a:pt x="2293" y="850"/>
                    </a:moveTo>
                    <a:cubicBezTo>
                      <a:pt x="3069" y="850"/>
                      <a:pt x="3734" y="1516"/>
                      <a:pt x="3734" y="2292"/>
                    </a:cubicBezTo>
                    <a:cubicBezTo>
                      <a:pt x="3734" y="3106"/>
                      <a:pt x="3069" y="3771"/>
                      <a:pt x="2293" y="3771"/>
                    </a:cubicBezTo>
                    <a:cubicBezTo>
                      <a:pt x="1479" y="3771"/>
                      <a:pt x="814" y="3106"/>
                      <a:pt x="814" y="2292"/>
                    </a:cubicBezTo>
                    <a:cubicBezTo>
                      <a:pt x="814" y="1516"/>
                      <a:pt x="1479" y="850"/>
                      <a:pt x="2293" y="850"/>
                    </a:cubicBezTo>
                    <a:close/>
                    <a:moveTo>
                      <a:pt x="2293" y="0"/>
                    </a:moveTo>
                    <a:cubicBezTo>
                      <a:pt x="999" y="0"/>
                      <a:pt x="0" y="1035"/>
                      <a:pt x="0" y="2292"/>
                    </a:cubicBezTo>
                    <a:cubicBezTo>
                      <a:pt x="0" y="3586"/>
                      <a:pt x="999" y="4584"/>
                      <a:pt x="2293" y="4584"/>
                    </a:cubicBezTo>
                    <a:cubicBezTo>
                      <a:pt x="3550" y="4584"/>
                      <a:pt x="4548" y="3586"/>
                      <a:pt x="4548" y="2292"/>
                    </a:cubicBezTo>
                    <a:cubicBezTo>
                      <a:pt x="4585" y="1035"/>
                      <a:pt x="3550" y="0"/>
                      <a:pt x="2293" y="0"/>
                    </a:cubicBezTo>
                    <a:close/>
                  </a:path>
                </a:pathLst>
              </a:custGeom>
              <a:solidFill>
                <a:srgbClr val="0C4A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70" name="Google Shape;1443;p42">
                <a:extLst>
                  <a:ext uri="{FF2B5EF4-FFF2-40B4-BE49-F238E27FC236}">
                    <a16:creationId xmlns:a16="http://schemas.microsoft.com/office/drawing/2014/main" id="{C08EABD2-10CA-E96D-F6F1-B10743BC5F2E}"/>
                  </a:ext>
                </a:extLst>
              </p:cNvPr>
              <p:cNvSpPr/>
              <p:nvPr/>
            </p:nvSpPr>
            <p:spPr>
              <a:xfrm>
                <a:off x="3293100" y="2736075"/>
                <a:ext cx="516700" cy="263425"/>
              </a:xfrm>
              <a:custGeom>
                <a:avLst/>
                <a:gdLst/>
                <a:ahLst/>
                <a:cxnLst/>
                <a:rect l="l" t="t" r="r" b="b"/>
                <a:pathLst>
                  <a:path w="20668" h="10537" extrusionOk="0">
                    <a:moveTo>
                      <a:pt x="1739" y="0"/>
                    </a:moveTo>
                    <a:cubicBezTo>
                      <a:pt x="1147" y="0"/>
                      <a:pt x="629" y="222"/>
                      <a:pt x="334" y="629"/>
                    </a:cubicBezTo>
                    <a:cubicBezTo>
                      <a:pt x="38" y="1035"/>
                      <a:pt x="1" y="1590"/>
                      <a:pt x="186" y="2144"/>
                    </a:cubicBezTo>
                    <a:lnTo>
                      <a:pt x="2441" y="8577"/>
                    </a:lnTo>
                    <a:cubicBezTo>
                      <a:pt x="2811" y="9649"/>
                      <a:pt x="4068" y="10537"/>
                      <a:pt x="5214" y="10537"/>
                    </a:cubicBezTo>
                    <a:lnTo>
                      <a:pt x="15270" y="10537"/>
                    </a:lnTo>
                    <a:cubicBezTo>
                      <a:pt x="15418" y="10537"/>
                      <a:pt x="15566" y="10426"/>
                      <a:pt x="15566" y="10241"/>
                    </a:cubicBezTo>
                    <a:cubicBezTo>
                      <a:pt x="15566" y="10093"/>
                      <a:pt x="15418" y="9945"/>
                      <a:pt x="15270" y="9945"/>
                    </a:cubicBezTo>
                    <a:lnTo>
                      <a:pt x="5214" y="9945"/>
                    </a:lnTo>
                    <a:cubicBezTo>
                      <a:pt x="4326" y="9945"/>
                      <a:pt x="3291" y="9243"/>
                      <a:pt x="2996" y="8392"/>
                    </a:cubicBezTo>
                    <a:lnTo>
                      <a:pt x="740" y="1960"/>
                    </a:lnTo>
                    <a:cubicBezTo>
                      <a:pt x="629" y="1590"/>
                      <a:pt x="629" y="1220"/>
                      <a:pt x="814" y="961"/>
                    </a:cubicBezTo>
                    <a:cubicBezTo>
                      <a:pt x="999" y="703"/>
                      <a:pt x="1332" y="592"/>
                      <a:pt x="1739" y="592"/>
                    </a:cubicBezTo>
                    <a:lnTo>
                      <a:pt x="20372" y="592"/>
                    </a:lnTo>
                    <a:cubicBezTo>
                      <a:pt x="20520" y="592"/>
                      <a:pt x="20668" y="444"/>
                      <a:pt x="20668" y="296"/>
                    </a:cubicBezTo>
                    <a:cubicBezTo>
                      <a:pt x="20668" y="111"/>
                      <a:pt x="20520" y="0"/>
                      <a:pt x="203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  <p:sp>
            <p:nvSpPr>
              <p:cNvPr id="71" name="Google Shape;1444;p42">
                <a:extLst>
                  <a:ext uri="{FF2B5EF4-FFF2-40B4-BE49-F238E27FC236}">
                    <a16:creationId xmlns:a16="http://schemas.microsoft.com/office/drawing/2014/main" id="{3F6ABE23-DB84-95F1-98C3-D255BC007976}"/>
                  </a:ext>
                </a:extLst>
              </p:cNvPr>
              <p:cNvSpPr/>
              <p:nvPr/>
            </p:nvSpPr>
            <p:spPr>
              <a:xfrm>
                <a:off x="3879100" y="2589100"/>
                <a:ext cx="112775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1406" extrusionOk="0">
                    <a:moveTo>
                      <a:pt x="1072" y="1"/>
                    </a:moveTo>
                    <a:cubicBezTo>
                      <a:pt x="481" y="1"/>
                      <a:pt x="0" y="334"/>
                      <a:pt x="0" y="703"/>
                    </a:cubicBezTo>
                    <a:cubicBezTo>
                      <a:pt x="0" y="1110"/>
                      <a:pt x="481" y="1406"/>
                      <a:pt x="1072" y="1406"/>
                    </a:cubicBezTo>
                    <a:lnTo>
                      <a:pt x="3476" y="1406"/>
                    </a:lnTo>
                    <a:cubicBezTo>
                      <a:pt x="4030" y="1406"/>
                      <a:pt x="4511" y="1110"/>
                      <a:pt x="4511" y="703"/>
                    </a:cubicBezTo>
                    <a:cubicBezTo>
                      <a:pt x="4511" y="334"/>
                      <a:pt x="4030" y="1"/>
                      <a:pt x="3476" y="1"/>
                    </a:cubicBezTo>
                    <a:close/>
                  </a:path>
                </a:pathLst>
              </a:custGeom>
              <a:solidFill>
                <a:srgbClr val="0C4A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867" b="1" dirty="0">
                  <a:latin typeface="Abadi" panose="020B0604020104020204" pitchFamily="34" charset="0"/>
                </a:endParaRPr>
              </a:p>
            </p:txBody>
          </p:sp>
        </p:grpSp>
      </p:grpSp>
      <p:pic>
        <p:nvPicPr>
          <p:cNvPr id="118" name="Graphic 117" descr="Internet with solid fill">
            <a:extLst>
              <a:ext uri="{FF2B5EF4-FFF2-40B4-BE49-F238E27FC236}">
                <a16:creationId xmlns:a16="http://schemas.microsoft.com/office/drawing/2014/main" id="{A68D34FE-90C4-AB53-C6AA-5B8D43A1D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96" y="3103111"/>
            <a:ext cx="854123" cy="854123"/>
          </a:xfrm>
          <a:prstGeom prst="rect">
            <a:avLst/>
          </a:prstGeom>
        </p:spPr>
      </p:pic>
      <p:grpSp>
        <p:nvGrpSpPr>
          <p:cNvPr id="6" name="Google Shape;1445;p42">
            <a:extLst>
              <a:ext uri="{FF2B5EF4-FFF2-40B4-BE49-F238E27FC236}">
                <a16:creationId xmlns:a16="http://schemas.microsoft.com/office/drawing/2014/main" id="{CA9DA117-C93E-B782-B691-E53DBB41E3B5}"/>
              </a:ext>
            </a:extLst>
          </p:cNvPr>
          <p:cNvGrpSpPr/>
          <p:nvPr/>
        </p:nvGrpSpPr>
        <p:grpSpPr>
          <a:xfrm>
            <a:off x="3664073" y="1580917"/>
            <a:ext cx="2193600" cy="4876800"/>
            <a:chOff x="4762892" y="1076325"/>
            <a:chExt cx="1645200" cy="3657600"/>
          </a:xfrm>
        </p:grpSpPr>
        <p:sp>
          <p:nvSpPr>
            <p:cNvPr id="7" name="Google Shape;1446;p42">
              <a:extLst>
                <a:ext uri="{FF2B5EF4-FFF2-40B4-BE49-F238E27FC236}">
                  <a16:creationId xmlns:a16="http://schemas.microsoft.com/office/drawing/2014/main" id="{F86B0E37-3926-9EFB-E7A2-717827F96198}"/>
                </a:ext>
              </a:extLst>
            </p:cNvPr>
            <p:cNvSpPr/>
            <p:nvPr/>
          </p:nvSpPr>
          <p:spPr>
            <a:xfrm>
              <a:off x="4762892" y="1076325"/>
              <a:ext cx="1645200" cy="3301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1828800" rIns="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1733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endParaRPr>
            </a:p>
            <a:p>
              <a:pPr algn="ctr">
                <a:buSzPts val="1100"/>
              </a:pPr>
              <a:endParaRPr sz="2667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</a:endParaRPr>
            </a:p>
          </p:txBody>
        </p:sp>
        <p:sp>
          <p:nvSpPr>
            <p:cNvPr id="8" name="Google Shape;1447;p42">
              <a:extLst>
                <a:ext uri="{FF2B5EF4-FFF2-40B4-BE49-F238E27FC236}">
                  <a16:creationId xmlns:a16="http://schemas.microsoft.com/office/drawing/2014/main" id="{6555FF9E-210B-DD88-A8A7-3DD08291C3A7}"/>
                </a:ext>
              </a:extLst>
            </p:cNvPr>
            <p:cNvSpPr/>
            <p:nvPr/>
          </p:nvSpPr>
          <p:spPr>
            <a:xfrm>
              <a:off x="5094242" y="1342350"/>
              <a:ext cx="982500" cy="982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6667" b="1" dirty="0">
                  <a:solidFill>
                    <a:schemeClr val="accent3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2</a:t>
              </a:r>
              <a:endParaRPr sz="1867" b="1" dirty="0">
                <a:solidFill>
                  <a:schemeClr val="accent3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9" name="Google Shape;1448;p42">
              <a:extLst>
                <a:ext uri="{FF2B5EF4-FFF2-40B4-BE49-F238E27FC236}">
                  <a16:creationId xmlns:a16="http://schemas.microsoft.com/office/drawing/2014/main" id="{D861B0DA-F4B3-7D4E-D7C4-9897440E5086}"/>
                </a:ext>
              </a:extLst>
            </p:cNvPr>
            <p:cNvSpPr/>
            <p:nvPr/>
          </p:nvSpPr>
          <p:spPr>
            <a:xfrm>
              <a:off x="4762892" y="4485525"/>
              <a:ext cx="1645200" cy="248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b="1" dirty="0">
                <a:latin typeface="Abadi" panose="020B0604020104020204" pitchFamily="34" charset="0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207FD1FE-2A6B-7897-42E4-B2513A6229EA}"/>
              </a:ext>
            </a:extLst>
          </p:cNvPr>
          <p:cNvSpPr txBox="1"/>
          <p:nvPr/>
        </p:nvSpPr>
        <p:spPr>
          <a:xfrm>
            <a:off x="6354019" y="4785260"/>
            <a:ext cx="2193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3200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rPr>
              <a:t>ET-eCOM</a:t>
            </a:r>
            <a:endParaRPr lang="en-US" sz="3200" dirty="0"/>
          </a:p>
          <a:p>
            <a:pPr algn="ctr">
              <a:buClr>
                <a:srgbClr val="000000"/>
              </a:buClr>
              <a:buSzPts val="1100"/>
            </a:pPr>
            <a:endParaRPr lang="en" sz="3200" b="1" dirty="0">
              <a:solidFill>
                <a:srgbClr val="FFFFFF"/>
              </a:solidFill>
              <a:latin typeface="Abadi" panose="020B060402010402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12" name="Graphic 111" descr="Mailbox with solid fill">
            <a:extLst>
              <a:ext uri="{FF2B5EF4-FFF2-40B4-BE49-F238E27FC236}">
                <a16:creationId xmlns:a16="http://schemas.microsoft.com/office/drawing/2014/main" id="{B10D4429-262E-8F4E-F076-6946710BD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1803" y="3315504"/>
            <a:ext cx="1219200" cy="1219200"/>
          </a:xfrm>
          <a:prstGeom prst="rect">
            <a:avLst/>
          </a:prstGeom>
        </p:spPr>
      </p:pic>
      <p:pic>
        <p:nvPicPr>
          <p:cNvPr id="114" name="Graphic 113" descr="Handshake with solid fill">
            <a:extLst>
              <a:ext uri="{FF2B5EF4-FFF2-40B4-BE49-F238E27FC236}">
                <a16:creationId xmlns:a16="http://schemas.microsoft.com/office/drawing/2014/main" id="{45B939F3-80CA-AE11-8B63-7F38ACDA8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91025" y="3504133"/>
            <a:ext cx="1219200" cy="1219200"/>
          </a:xfrm>
          <a:prstGeom prst="rect">
            <a:avLst/>
          </a:prstGeom>
        </p:spPr>
      </p:pic>
      <p:pic>
        <p:nvPicPr>
          <p:cNvPr id="116" name="Graphic 115" descr="Open envelope with solid fill">
            <a:extLst>
              <a:ext uri="{FF2B5EF4-FFF2-40B4-BE49-F238E27FC236}">
                <a16:creationId xmlns:a16="http://schemas.microsoft.com/office/drawing/2014/main" id="{21EFF21D-BC54-CBE4-7560-9984A88D6C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0879" y="3018256"/>
            <a:ext cx="889413" cy="571867"/>
          </a:xfrm>
          <a:prstGeom prst="rect">
            <a:avLst/>
          </a:prstGeom>
        </p:spPr>
      </p:pic>
      <p:pic>
        <p:nvPicPr>
          <p:cNvPr id="62" name="Graphic 61" descr="Internet with solid fill">
            <a:extLst>
              <a:ext uri="{FF2B5EF4-FFF2-40B4-BE49-F238E27FC236}">
                <a16:creationId xmlns:a16="http://schemas.microsoft.com/office/drawing/2014/main" id="{EB90D075-3974-46AD-BF78-785411AF0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4592" y="2895783"/>
            <a:ext cx="854123" cy="854123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152631A-E23F-4DCF-8228-8B9518B2614B}"/>
              </a:ext>
            </a:extLst>
          </p:cNvPr>
          <p:cNvSpPr txBox="1"/>
          <p:nvPr/>
        </p:nvSpPr>
        <p:spPr>
          <a:xfrm>
            <a:off x="3729850" y="4639726"/>
            <a:ext cx="1887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2400" b="1" dirty="0">
                <a:solidFill>
                  <a:srgbClr val="FFFFFF"/>
                </a:solidFill>
                <a:latin typeface="Abadi" panose="020B0604020104020204" pitchFamily="34" charset="0"/>
                <a:ea typeface="Roboto"/>
                <a:cs typeface="Roboto"/>
                <a:sym typeface="Roboto"/>
              </a:rPr>
              <a:t>ET-Courier</a:t>
            </a:r>
          </a:p>
        </p:txBody>
      </p:sp>
    </p:spTree>
    <p:extLst>
      <p:ext uri="{BB962C8B-B14F-4D97-AF65-F5344CB8AC3E}">
        <p14:creationId xmlns:p14="http://schemas.microsoft.com/office/powerpoint/2010/main" val="1244597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Dawit Woubishet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Chairperson – FIATA Air Freight Institute (AFI)</a:t>
            </a:r>
          </a:p>
          <a:p>
            <a:r>
              <a:rPr lang="en-US" dirty="0"/>
              <a:t>President – Ethiopian Freight Forwarders and Shipping Agents Association (EFFSAA)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318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9C91CC-0ACD-42F1-698F-2035AE4B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9BB6B26-8699-8A0D-71F0-85B9C804B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41" y="1616254"/>
            <a:ext cx="6479459" cy="297164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2133" dirty="0"/>
              <a:t>We look forward to collaborating with you across  the glob to connect the world  better than before!!!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133" b="1" dirty="0"/>
              <a:t>          -</a:t>
            </a:r>
            <a:r>
              <a:rPr lang="en-GB" sz="1600" b="1" dirty="0"/>
              <a:t>Ethiopian Ecommerce ,Courier &amp; Mail Logistic Services Team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US" sz="1600" b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133" dirty="0"/>
              <a:t> </a:t>
            </a:r>
            <a:endParaRPr lang="en-US" sz="2133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476DF8-469B-0088-07A2-7FEA3EDCB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1911" y="1616254"/>
            <a:ext cx="5174224" cy="5241745"/>
          </a:xfrm>
        </p:spPr>
        <p:txBody>
          <a:bodyPr>
            <a:normAutofit/>
          </a:bodyPr>
          <a:lstStyle/>
          <a:p>
            <a:r>
              <a:rPr lang="en-GB" dirty="0"/>
              <a:t>Contact :</a:t>
            </a:r>
          </a:p>
          <a:p>
            <a:pPr lvl="1"/>
            <a:r>
              <a:rPr lang="en-US" sz="2000" dirty="0">
                <a:solidFill>
                  <a:srgbClr val="262626"/>
                </a:solidFill>
                <a:latin typeface="Segoe UI" panose="020B0502040204020203" pitchFamily="34" charset="0"/>
              </a:rPr>
              <a:t>E-commerce, Courier &amp; Mail Hub </a:t>
            </a:r>
            <a:r>
              <a:rPr lang="en-US" dirty="0">
                <a:hlinkClick r:id="rId3"/>
              </a:rPr>
              <a:t>ecmhub@ethiopianairlines.com</a:t>
            </a:r>
            <a:endParaRPr lang="en-US" dirty="0"/>
          </a:p>
          <a:p>
            <a:pPr lvl="1"/>
            <a:r>
              <a:rPr lang="en-US" dirty="0"/>
              <a:t>+251115174905</a:t>
            </a:r>
          </a:p>
          <a:p>
            <a:pPr lvl="1"/>
            <a:r>
              <a:rPr lang="en-US" dirty="0"/>
              <a:t>+251-948-33-46-45</a:t>
            </a:r>
          </a:p>
          <a:p>
            <a:pPr marL="457189" lvl="1" indent="0">
              <a:buNone/>
            </a:pPr>
            <a:endParaRPr lang="en-US" dirty="0"/>
          </a:p>
          <a:p>
            <a:pPr marL="457189" lvl="1" indent="0">
              <a:buNone/>
            </a:pPr>
            <a:endParaRPr lang="en-US" dirty="0"/>
          </a:p>
          <a:p>
            <a:pPr marL="457189" lvl="1" indent="0">
              <a:buNone/>
            </a:pPr>
            <a:endParaRPr lang="en-US" dirty="0"/>
          </a:p>
          <a:p>
            <a:pPr marL="457189" lvl="1" indent="0">
              <a:buNone/>
            </a:pPr>
            <a:endParaRPr lang="en-US" dirty="0"/>
          </a:p>
          <a:p>
            <a:pPr marL="457189" lvl="1" indent="0">
              <a:buNone/>
            </a:pPr>
            <a:endParaRPr lang="en-US" dirty="0"/>
          </a:p>
          <a:p>
            <a:pPr marL="457189" lvl="1" indent="0">
              <a:buNone/>
            </a:pPr>
            <a:endParaRPr lang="en-US" dirty="0"/>
          </a:p>
          <a:p>
            <a:pPr marL="457189" lvl="1" indent="0">
              <a:buNone/>
            </a:pPr>
            <a:r>
              <a:rPr lang="en-US" dirty="0"/>
              <a:t>            Addis Ababa , Ethiopia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E4394A-C416-5E0D-68CE-14D288DE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86353"/>
            <a:ext cx="8141111" cy="2971647"/>
          </a:xfrm>
          <a:prstGeom prst="rect">
            <a:avLst/>
          </a:prstGeom>
        </p:spPr>
      </p:pic>
      <p:pic>
        <p:nvPicPr>
          <p:cNvPr id="3" name="Picture 2" descr="A qr code on a phone screen&#10;&#10;Description automatically generated">
            <a:extLst>
              <a:ext uri="{FF2B5EF4-FFF2-40B4-BE49-F238E27FC236}">
                <a16:creationId xmlns:a16="http://schemas.microsoft.com/office/drawing/2014/main" id="{46A777B0-7162-95C9-1B28-CA553E7608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138" y="3620520"/>
            <a:ext cx="2179332" cy="212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D697-27DA-18AE-0DCC-4642FD164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B69B93E-F646-B6AC-66C2-2BE8BDE7A3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Capacity Development and Corridor Strategy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97C310B-FAE1-8C05-4DB6-D61E22C4D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EFFSAA, in partnership with FIATA, launched the continent’s first Advanced Diploma in Supply Chain Management.</a:t>
            </a:r>
            <a:endParaRPr lang="en-A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Ongoing “train-the-trainer” programs will upskill public and private logistics actors across the region.</a:t>
            </a:r>
            <a:endParaRPr lang="en-A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Africa’s logistics leapfrog lies in digitized multimodal corridors (e.g. Djibouti–Addis, Lamu Port, Mombasa) and smart PPPs.</a:t>
            </a:r>
            <a:endParaRPr lang="en-AE" sz="1800" kern="100" dirty="0">
              <a:latin typeface="Segoe UI Emoj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Others: </a:t>
            </a:r>
            <a:r>
              <a:rPr lang="en-US" sz="1800" kern="100" dirty="0"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Rwanda Air and Qatar Airways; Kenya Airways to </a:t>
            </a:r>
            <a:r>
              <a:rPr lang="en-US" sz="1800" kern="100" dirty="0" err="1"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Mpesa</a:t>
            </a:r>
            <a:r>
              <a:rPr lang="en-US" sz="1800" kern="100" dirty="0"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South Africa digital transformation</a:t>
            </a:r>
            <a:endParaRPr lang="en-A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62E67B2-2D51-5338-C346-4D1D14E11B4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r="250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3499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DFF0C-F314-676D-0EC0-051A9C2C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6748F3-C800-05D6-D079-A4F23970F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689" y="2743200"/>
            <a:ext cx="2364568" cy="979330"/>
          </a:xfrm>
        </p:spPr>
        <p:txBody>
          <a:bodyPr/>
          <a:lstStyle/>
          <a:p>
            <a:r>
              <a:rPr lang="en-US" dirty="0"/>
              <a:t>Compliance &amp; Collaboration in the Age of Automation</a:t>
            </a:r>
            <a:endParaRPr lang="en-CA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B8E8FE93-BD0C-084A-D399-849DD0EDAA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556" y="4463585"/>
            <a:ext cx="2126611" cy="1051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C58AC54-737B-C5BF-59A6-484C576682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05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0936966-7D30-3295-EB57-7D47C36FB4F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r="4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1791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98874-9DE5-77AA-C5D7-833574A24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0EB9FFD-8981-A1D3-DCA3-386AE13A8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Ensuring Digital Compliance and Safety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73958EA-C74A-2C8E-B84E-BD87DFC16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AI-driven systems are improving safety through predictive alerts and automated ULD integrity checks.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Blockchain-based smart contracts are expediting customs and ensuring shipment authenticity.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Governments must adapt legal frameworks to accept and regulate digital logistics processes.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66037F-CB87-7457-9D2A-F7FF1FC9331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r="171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710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EF109-6517-F6A6-7C07-A0AF51530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49F6B02-DFC6-9C27-0495-979D7B2B7C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Inclusion, Trust, and Data Governance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D3E1491-50B1-AEC5-BE1F-2DD0C3C37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Automation must be inclusive: SMEs need affordable, interoperable platforms (e.g., FIATA </a:t>
            </a:r>
            <a:r>
              <a:rPr lang="en-AE" sz="1800" kern="100" dirty="0" err="1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eFBL</a:t>
            </a: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 mobile apps).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Cybersecurity protocols (GDPR, ISO27001) must be embedded in freight systems from design phase.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Multilateral collaboration is essential for shared data ownership, platform trust, and end-to-end compliance.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AF4AF2E-3248-837A-6152-33C3688FF08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1" r="314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896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FC77-6714-26EA-6B10-B13AFA90E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F5A7EF5-ED60-9157-0152-47D3DE2EB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5" y="2743200"/>
            <a:ext cx="2862940" cy="979330"/>
          </a:xfrm>
        </p:spPr>
        <p:txBody>
          <a:bodyPr/>
          <a:lstStyle/>
          <a:p>
            <a:r>
              <a:rPr lang="en-US" dirty="0"/>
              <a:t>Roadmap </a:t>
            </a:r>
            <a:br>
              <a:rPr lang="en-US" dirty="0"/>
            </a:br>
            <a:r>
              <a:rPr lang="en-US" dirty="0"/>
              <a:t>and Recommendations</a:t>
            </a:r>
            <a:endParaRPr lang="en-CA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3A89D34F-6ABA-363A-04C3-6A3F45714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556" y="4463585"/>
            <a:ext cx="2126611" cy="1051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0B2153-48C0-D397-15BD-A6B08919B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06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4E5F231-F211-EAE8-09DB-D427AFF70D6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r="119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5330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D23C7-2207-1180-FE73-DFE2CC410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E2B20C4-D60E-EF6A-05A2-042CC09AB6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Creating an Interoperable Logistics Ecosystem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C4B5E9E-8193-5E0D-FB6B-898FD0D20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Harmonize global standards across platforms (IATA ONE Record, </a:t>
            </a:r>
            <a:r>
              <a:rPr lang="en-AE" sz="1800" kern="100" dirty="0" err="1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CargoXML</a:t>
            </a: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, </a:t>
            </a:r>
            <a:r>
              <a:rPr lang="en-AE" sz="1800" kern="100" dirty="0" err="1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eFBL</a:t>
            </a: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).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Invest in Public-Private Partnerships (PPPs) to close infrastructure and tech gaps.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Adopt digital identity and KYC frameworks for freight actors to enable secure, verified movement.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6800438-A831-2B28-BA53-67668258982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6" r="262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9270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B5E94-8F3B-99DF-1918-C20F9AE78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02A17C4-048F-1FBC-B09E-ED2AA34FEC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Next – Strategic Priorities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B09899-4D26-D8C3-E18D-E3B0DBA62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96822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Scale up digital training in freight forwarding, multimodal logistics, and compliance.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Support open access knowledge platforms for SMEs and customs authorities.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Formulate governance structures to oversee cybersecurity, interoperability, and regulatory innovation.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BDBBCC8-88FD-432C-0C37-415944A1537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28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9035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DB93F6-73A9-412A-0CFE-89A04CF67E18}"/>
              </a:ext>
            </a:extLst>
          </p:cNvPr>
          <p:cNvSpPr txBox="1"/>
          <p:nvPr/>
        </p:nvSpPr>
        <p:spPr>
          <a:xfrm>
            <a:off x="3641271" y="5921829"/>
            <a:ext cx="4909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m-ET" sz="3200" dirty="0">
                <a:solidFill>
                  <a:schemeClr val="bg1"/>
                </a:solidFill>
              </a:rPr>
              <a:t>አመሰግናለሁ!</a:t>
            </a:r>
            <a:endParaRPr lang="en-AE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8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Presentation Overview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01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Understanding the urgency driving automation in air cargo</a:t>
            </a:r>
            <a:endParaRPr lang="en-CA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03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half" idx="13"/>
          </p:nvPr>
        </p:nvSpPr>
        <p:spPr>
          <a:xfrm>
            <a:off x="2635777" y="4308913"/>
            <a:ext cx="3110334" cy="291044"/>
          </a:xfrm>
        </p:spPr>
        <p:txBody>
          <a:bodyPr/>
          <a:lstStyle/>
          <a:p>
            <a:r>
              <a:rPr lang="en-US" dirty="0"/>
              <a:t>How FIATA is enabling secure, standardized, and global adoption of automation</a:t>
            </a:r>
            <a:endParaRPr lang="en-CA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CA" dirty="0"/>
              <a:t>02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5"/>
          </p:nvPr>
        </p:nvSpPr>
        <p:spPr>
          <a:xfrm>
            <a:off x="7588552" y="2731069"/>
            <a:ext cx="3110334" cy="338836"/>
          </a:xfrm>
        </p:spPr>
        <p:txBody>
          <a:bodyPr/>
          <a:lstStyle/>
          <a:p>
            <a:r>
              <a:rPr lang="en-US" dirty="0"/>
              <a:t>What’s transforming air cargo today?</a:t>
            </a:r>
            <a:endParaRPr lang="en-CA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04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half" idx="17"/>
          </p:nvPr>
        </p:nvSpPr>
        <p:spPr>
          <a:xfrm>
            <a:off x="7588552" y="4165794"/>
            <a:ext cx="3110334" cy="338836"/>
          </a:xfrm>
        </p:spPr>
        <p:txBody>
          <a:bodyPr/>
          <a:lstStyle/>
          <a:p>
            <a:r>
              <a:rPr lang="en-US" dirty="0"/>
              <a:t>How emerging markets can lead through digital adoption</a:t>
            </a:r>
            <a:endParaRPr lang="en-CA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dirty="0"/>
              <a:t>05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19"/>
          </p:nvPr>
        </p:nvSpPr>
        <p:spPr>
          <a:xfrm>
            <a:off x="2635777" y="5739506"/>
            <a:ext cx="3110334" cy="295176"/>
          </a:xfrm>
        </p:spPr>
        <p:txBody>
          <a:bodyPr/>
          <a:lstStyle/>
          <a:p>
            <a:r>
              <a:rPr lang="en-US" dirty="0"/>
              <a:t>Automation must align with safety, security, and legal readiness</a:t>
            </a:r>
            <a:endParaRPr lang="en-CA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CA" dirty="0"/>
              <a:t>06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half" idx="21"/>
          </p:nvPr>
        </p:nvSpPr>
        <p:spPr>
          <a:xfrm>
            <a:off x="7588552" y="5656313"/>
            <a:ext cx="3110334" cy="283042"/>
          </a:xfrm>
        </p:spPr>
        <p:txBody>
          <a:bodyPr/>
          <a:lstStyle/>
          <a:p>
            <a:r>
              <a:rPr lang="en-US" dirty="0"/>
              <a:t>What must we do—together—to enable a digitally connected future?</a:t>
            </a:r>
            <a:endParaRPr lang="en-CA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CA" dirty="0"/>
              <a:t>Why Automation, Why Now?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7588552" y="2122515"/>
            <a:ext cx="3110334" cy="509095"/>
          </a:xfrm>
        </p:spPr>
        <p:txBody>
          <a:bodyPr/>
          <a:lstStyle/>
          <a:p>
            <a:r>
              <a:rPr lang="en-US" dirty="0"/>
              <a:t>Technology Drivers of Cargo Automation</a:t>
            </a:r>
            <a:endParaRPr lang="en-CA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FIATA’s Role in the Digital Transition</a:t>
            </a:r>
            <a:endParaRPr lang="en-CA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CA" dirty="0"/>
              <a:t>Africa’s Digital Leap: Opportunities &amp; Progress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Compliance &amp; Collaboration in the Age of Automation</a:t>
            </a:r>
            <a:endParaRPr lang="en-CA" dirty="0"/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CA" dirty="0"/>
              <a:t>Roadmap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485429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A5400-F5D5-5A28-2D76-42DA93510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82813F-CC9F-CD9A-2F2C-AC42BFC3B02D}"/>
              </a:ext>
            </a:extLst>
          </p:cNvPr>
          <p:cNvSpPr txBox="1"/>
          <p:nvPr/>
        </p:nvSpPr>
        <p:spPr>
          <a:xfrm>
            <a:off x="1404257" y="3897085"/>
            <a:ext cx="9710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"The future of air cargo is digital, interoperable, and multimodal."</a:t>
            </a:r>
            <a:br>
              <a:rPr lang="en-AE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E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transformation is not a luxury—it’s a necessity. In the face of growing e-commerce, geopolitical uncertainty, sustainability demands, and capacity pressures, automation offers the most viable path to efficiency, resilience, and compliance.</a:t>
            </a:r>
          </a:p>
          <a:p>
            <a:pPr algn="ctr"/>
            <a:endParaRPr lang="en-AE" sz="2400" b="1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7E5BA21-4402-E4F5-E3B9-1122D0B93F8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7" b="7577"/>
          <a:stretch>
            <a:fillRect/>
          </a:stretch>
        </p:blipFill>
        <p:spPr>
          <a:xfrm>
            <a:off x="3417599" y="828795"/>
            <a:ext cx="5356802" cy="2796280"/>
          </a:xfrm>
        </p:spPr>
      </p:pic>
    </p:spTree>
    <p:extLst>
      <p:ext uri="{BB962C8B-B14F-4D97-AF65-F5344CB8AC3E}">
        <p14:creationId xmlns:p14="http://schemas.microsoft.com/office/powerpoint/2010/main" val="25109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Automation, Why </a:t>
            </a:r>
            <a:br>
              <a:rPr lang="en-CA" dirty="0"/>
            </a:br>
            <a:r>
              <a:rPr lang="en-CA" dirty="0"/>
              <a:t>Now?</a:t>
            </a:r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01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7945CCD-7A2A-F18A-B01F-6708DD78268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47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167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D8BB9-16F9-6082-FD9D-E7B434718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12EC21E-DAFF-4EF5-F5BC-03C3AFB24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Pressure Points in Modern Air Cargo</a:t>
            </a:r>
            <a:endParaRPr lang="en-CA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5CFCB62-93DA-04F9-37FF-95C311B24A3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7" r="28207"/>
          <a:stretch>
            <a:fillRect/>
          </a:stretch>
        </p:blipFill>
        <p:spPr/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491AD0E-6326-F511-082C-816E2C4F0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64166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Global supply chains are increasingly burdened by complex regulatory demands and growing customer expectations for speed, reliability, and transparency.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Air cargo plays a critical role in the movement of time-sensitive, high-value goods—yet outdated, manual systems hinder responsiveness.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Disconnected documentation and legacy processes lead to inefficiencies, delays, and regulatory compliance challenges.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2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0503D-1127-EB7C-43AA-1E5C8870F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9CD51EE-4E11-F6C0-8ACC-804579CF54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Freight Forwarders at a Crossroads</a:t>
            </a:r>
            <a:endParaRPr lang="en-CA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B8D5216-8979-11F0-857B-32B498FF8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2434" y="2864166"/>
            <a:ext cx="5554934" cy="1805803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The freight forwarder is evolving—from transactional intermediaries to strategic, data-driven logistics partners.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Digital tools such as API integrations, electronic documents, and real-time visibility enable forwarders to be proactive rather than reactive.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AE" sz="1800" kern="100" dirty="0">
                <a:effectLst/>
                <a:ea typeface="Calibri" panose="020F0502020204030204" pitchFamily="34" charset="0"/>
                <a:cs typeface="Segoe UI Emoji" panose="020B0502040204020203" pitchFamily="34" charset="0"/>
              </a:rPr>
              <a:t>Embracing automation is now both a competitive imperative and a compliance necessity.</a:t>
            </a:r>
            <a:endParaRPr lang="en-AE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C4352FF-91CA-5680-BE80-26D4F795608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r="294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121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D44D7-C837-D4B3-F633-E8E60D810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131C74D-D695-0D0D-AD03-BFC4862E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Drivers of Cargo Automation</a:t>
            </a:r>
            <a:endParaRPr lang="en-CA" dirty="0"/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D1253B4F-29D6-A5CC-1494-B5D7F87EA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556" y="4463585"/>
            <a:ext cx="2126611" cy="1051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67EAC05-9931-529A-E49A-C296E931FA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02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86F29BC-3960-6484-06B9-4DFE4B96726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r="112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587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6AD90BE-4645-38F8-51BE-E56A125DCD7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" b="35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591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AO Colour Palette">
      <a:dk1>
        <a:sysClr val="windowText" lastClr="000000"/>
      </a:dk1>
      <a:lt1>
        <a:sysClr val="window" lastClr="FFFFFF"/>
      </a:lt1>
      <a:dk2>
        <a:srgbClr val="0055A5"/>
      </a:dk2>
      <a:lt2>
        <a:srgbClr val="8C99A1"/>
      </a:lt2>
      <a:accent1>
        <a:srgbClr val="289DD8"/>
      </a:accent1>
      <a:accent2>
        <a:srgbClr val="F58220"/>
      </a:accent2>
      <a:accent3>
        <a:srgbClr val="A74233"/>
      </a:accent3>
      <a:accent4>
        <a:srgbClr val="FAA61A"/>
      </a:accent4>
      <a:accent5>
        <a:srgbClr val="008739"/>
      </a:accent5>
      <a:accent6>
        <a:srgbClr val="A6CE39"/>
      </a:accent6>
      <a:hlink>
        <a:srgbClr val="A00064"/>
      </a:hlink>
      <a:folHlink>
        <a:srgbClr val="E6A7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2402619F489142AF53EB74451B6FE6" ma:contentTypeVersion="1" ma:contentTypeDescription="Create a new document." ma:contentTypeScope="" ma:versionID="b5f0ab2932f22f320b5d47302f80b1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E2C75D-67FE-4F83-A73F-90D2CBF8E4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A3B7BE-1799-443D-B718-94557BC5C485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54d7ebe1-8bb4-46bd-bad4-44306c4e955d"/>
    <ds:schemaRef ds:uri="e525594f-72ac-4b2e-b838-1578de0d2916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91FFD13-0E9A-4DFF-85DB-CDF3E5CAE024}"/>
</file>

<file path=docProps/app.xml><?xml version="1.0" encoding="utf-8"?>
<Properties xmlns="http://schemas.openxmlformats.org/officeDocument/2006/extended-properties" xmlns:vt="http://schemas.openxmlformats.org/officeDocument/2006/docPropsVTypes">
  <TotalTime>2276</TotalTime>
  <Words>1013</Words>
  <Application>Microsoft Office PowerPoint</Application>
  <PresentationFormat>Widescreen</PresentationFormat>
  <Paragraphs>132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Abadi</vt:lpstr>
      <vt:lpstr>Arial</vt:lpstr>
      <vt:lpstr>Calibri</vt:lpstr>
      <vt:lpstr>Courier New</vt:lpstr>
      <vt:lpstr>Segoe UI</vt:lpstr>
      <vt:lpstr>Segoe UI Emoji</vt:lpstr>
      <vt:lpstr>Symbol</vt:lpstr>
      <vt:lpstr>Times New Roman</vt:lpstr>
      <vt:lpstr>Office Theme</vt:lpstr>
      <vt:lpstr>PowerPoint Presentation</vt:lpstr>
      <vt:lpstr>Dawit Woubishet</vt:lpstr>
      <vt:lpstr>Presentation Overview</vt:lpstr>
      <vt:lpstr>PowerPoint Presentation</vt:lpstr>
      <vt:lpstr>Why Automation, Why  Now?</vt:lpstr>
      <vt:lpstr>Pressure Points in Modern Air Cargo</vt:lpstr>
      <vt:lpstr>Freight Forwarders at a Crossroads</vt:lpstr>
      <vt:lpstr>Technology Drivers of Cargo Automation</vt:lpstr>
      <vt:lpstr>PowerPoint Presentation</vt:lpstr>
      <vt:lpstr>The Core Technologies Fueling Change</vt:lpstr>
      <vt:lpstr>Technology in Action</vt:lpstr>
      <vt:lpstr>FIATA’s Role in the Digital Transition</vt:lpstr>
      <vt:lpstr>Setting Global Standards and Capacity Building</vt:lpstr>
      <vt:lpstr>eFBL – The Cornerstone of Digital Multimodal Trade</vt:lpstr>
      <vt:lpstr>Africa’s Digital Leap: Opportunities &amp; Progress</vt:lpstr>
      <vt:lpstr>Ethiopia's Model and Regional Momentum</vt:lpstr>
      <vt:lpstr>PowerPoint Presentation</vt:lpstr>
      <vt:lpstr>PowerPoint Presentation</vt:lpstr>
      <vt:lpstr>PowerPoint Presentation</vt:lpstr>
      <vt:lpstr>PowerPoint Presentation</vt:lpstr>
      <vt:lpstr>Capacity Development and Corridor Strategy</vt:lpstr>
      <vt:lpstr>Compliance &amp; Collaboration in the Age of Automation</vt:lpstr>
      <vt:lpstr>Ensuring Digital Compliance and Safety</vt:lpstr>
      <vt:lpstr>Inclusion, Trust, and Data Governance</vt:lpstr>
      <vt:lpstr>Roadmap  and Recommendations</vt:lpstr>
      <vt:lpstr>Creating an Interoperable Logistics Ecosystem</vt:lpstr>
      <vt:lpstr>What’s Next – Strategic Priorities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Atallah, Cynthia</dc:creator>
  <cp:lastModifiedBy>Ashenafi Tesema</cp:lastModifiedBy>
  <cp:revision>89</cp:revision>
  <dcterms:created xsi:type="dcterms:W3CDTF">2020-01-08T15:21:02Z</dcterms:created>
  <dcterms:modified xsi:type="dcterms:W3CDTF">2025-04-06T16:47:56Z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0x010100C22402619F489142AF53EB74451B6FE6</vt:lpwstr>
  </property>
  <property fmtid="{D5CDD505-2E9C-101B-9397-08002B2CF9AE}" pid="3" name="MediaServiceImageTags">
    <vt:lpwstr/>
  </property>
  <property fmtid="{D5CDD505-2E9C-101B-9397-08002B2CF9AE}" pid="4" name="Order">
    <vt:r8>3231500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