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Inter"/>
      <p:regular r:id="rId27"/>
      <p:bold r:id="rId28"/>
      <p:italic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  <p:embeddedFont>
      <p:font typeface="Helvetica Neue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9" roundtripDataSignature="AMtx7mhvofe3HnA6g2DuLTg75UbJ+JEH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Roboto-boldItalic.fntdata"/><Relationship Id="rId13" Type="http://schemas.openxmlformats.org/officeDocument/2006/relationships/slide" Target="slides/slide9.xml"/><Relationship Id="rId39" Type="http://customschemas.google.com/relationships/presentationmetadata" Target="metadata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4" Type="http://schemas.openxmlformats.org/officeDocument/2006/relationships/font" Target="fonts/HelveticaNeue-boldItalic.fntdata"/><Relationship Id="rId42" Type="http://schemas.openxmlformats.org/officeDocument/2006/relationships/customXml" Target="../customXml/item3.xml"/><Relationship Id="rId7" Type="http://schemas.openxmlformats.org/officeDocument/2006/relationships/slide" Target="slides/slide3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29" Type="http://schemas.openxmlformats.org/officeDocument/2006/relationships/font" Target="fonts/Inter-italic.fntdata"/><Relationship Id="rId16" Type="http://schemas.openxmlformats.org/officeDocument/2006/relationships/slide" Target="slides/slide12.xml"/><Relationship Id="rId41" Type="http://schemas.openxmlformats.org/officeDocument/2006/relationships/customXml" Target="../customXml/item2.xml"/><Relationship Id="rId24" Type="http://schemas.openxmlformats.org/officeDocument/2006/relationships/font" Target="fonts/Roboto-bold.fnt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font" Target="fonts/HelveticaNeue-bold.fntdata"/><Relationship Id="rId37" Type="http://schemas.openxmlformats.org/officeDocument/2006/relationships/font" Target="fonts/HelveticaNeueLight-italic.fntdata"/><Relationship Id="rId40" Type="http://schemas.openxmlformats.org/officeDocument/2006/relationships/customXml" Target="../customXml/item1.xml"/><Relationship Id="rId23" Type="http://schemas.openxmlformats.org/officeDocument/2006/relationships/font" Target="fonts/Roboto-regular.fntdata"/><Relationship Id="rId28" Type="http://schemas.openxmlformats.org/officeDocument/2006/relationships/font" Target="fonts/Inter-bold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font" Target="fonts/HelveticaNeueLight-bold.fntdata"/><Relationship Id="rId31" Type="http://schemas.openxmlformats.org/officeDocument/2006/relationships/font" Target="fonts/HelveticaNeue-regular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font" Target="fonts/Inter-regular.fntdata"/><Relationship Id="rId30" Type="http://schemas.openxmlformats.org/officeDocument/2006/relationships/font" Target="fonts/Inter-boldItalic.fntdata"/><Relationship Id="rId35" Type="http://schemas.openxmlformats.org/officeDocument/2006/relationships/font" Target="fonts/HelveticaNeueLight-regular.fntdata"/><Relationship Id="rId14" Type="http://schemas.openxmlformats.org/officeDocument/2006/relationships/slide" Target="slides/slide10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25" Type="http://schemas.openxmlformats.org/officeDocument/2006/relationships/font" Target="fonts/Roboto-italic.fntdata"/><Relationship Id="rId33" Type="http://schemas.openxmlformats.org/officeDocument/2006/relationships/font" Target="fonts/HelveticaNeue-italic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openxmlformats.org/officeDocument/2006/relationships/font" Target="fonts/HelveticaNeueLight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376ddf1858_0_5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376ddf1858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394" name="Google Shape;3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376ddf185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440" name="Google Shape;440;g3376ddf1858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376dcbb5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466" name="Google Shape;466;g3376dcbb5e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376ddf1858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483" name="Google Shape;483;g3376ddf1858_0_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376ddf1858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502" name="Google Shape;502;g3376ddf1858_0_2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376ddf1858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560" name="Google Shape;560;g3376ddf1858_0_2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376ddf1858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590" name="Google Shape;590;g3376ddf1858_0_3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166" name="Google Shape;16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76ddf185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173" name="Google Shape;173;g3376ddf1858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76ddf185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208" name="Google Shape;208;g3376ddf1858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252" name="Google Shape;25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265" name="Google Shape;26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376ddf1858_0_3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376ddf1858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76ddf1858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294" name="Google Shape;294;g3376ddf1858_0_3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7707cd5a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Airbus SAS. 2025 All rights reserved.</a:t>
            </a:r>
            <a:endParaRPr/>
          </a:p>
        </p:txBody>
      </p:sp>
      <p:sp>
        <p:nvSpPr>
          <p:cNvPr id="303" name="Google Shape;303;g337707cd5a3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AO Cover">
  <p:cSld name="ICAO Cov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19" y="0"/>
            <a:ext cx="1218023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2">
  <p:cSld name="Content and Image 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5"/>
          <p:cNvSpPr/>
          <p:nvPr>
            <p:ph idx="2" type="pic"/>
          </p:nvPr>
        </p:nvSpPr>
        <p:spPr>
          <a:xfrm>
            <a:off x="7206987" y="0"/>
            <a:ext cx="498501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0" name="Google Shape;90;p35"/>
          <p:cNvSpPr txBox="1"/>
          <p:nvPr>
            <p:ph idx="1" type="body"/>
          </p:nvPr>
        </p:nvSpPr>
        <p:spPr>
          <a:xfrm>
            <a:off x="1493114" y="1942425"/>
            <a:ext cx="5005077" cy="4003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35"/>
          <p:cNvSpPr txBox="1"/>
          <p:nvPr>
            <p:ph type="title"/>
          </p:nvPr>
        </p:nvSpPr>
        <p:spPr>
          <a:xfrm>
            <a:off x="1493114" y="893372"/>
            <a:ext cx="5005077" cy="421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35"/>
          <p:cNvSpPr txBox="1"/>
          <p:nvPr>
            <p:ph idx="3" type="subTitle"/>
          </p:nvPr>
        </p:nvSpPr>
        <p:spPr>
          <a:xfrm>
            <a:off x="1493114" y="1394489"/>
            <a:ext cx="5005077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Full Imag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6"/>
          <p:cNvSpPr/>
          <p:nvPr>
            <p:ph idx="2" type="pic"/>
          </p:nvPr>
        </p:nvSpPr>
        <p:spPr>
          <a:xfrm>
            <a:off x="1239941" y="894110"/>
            <a:ext cx="9712119" cy="506978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">
  <p:cSld name="Bullet Point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7"/>
          <p:cNvSpPr/>
          <p:nvPr/>
        </p:nvSpPr>
        <p:spPr>
          <a:xfrm>
            <a:off x="6588429" y="938242"/>
            <a:ext cx="546100" cy="495300"/>
          </a:xfrm>
          <a:custGeom>
            <a:rect b="b" l="l" r="r" t="t"/>
            <a:pathLst>
              <a:path extrusionOk="0" h="144" w="160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7"/>
          <p:cNvSpPr/>
          <p:nvPr/>
        </p:nvSpPr>
        <p:spPr>
          <a:xfrm>
            <a:off x="6588429" y="2300298"/>
            <a:ext cx="546100" cy="495300"/>
          </a:xfrm>
          <a:custGeom>
            <a:rect b="b" l="l" r="r" t="t"/>
            <a:pathLst>
              <a:path extrusionOk="0" h="144" w="160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7"/>
          <p:cNvSpPr/>
          <p:nvPr/>
        </p:nvSpPr>
        <p:spPr>
          <a:xfrm>
            <a:off x="6588429" y="3701123"/>
            <a:ext cx="546100" cy="495300"/>
          </a:xfrm>
          <a:custGeom>
            <a:rect b="b" l="l" r="r" t="t"/>
            <a:pathLst>
              <a:path extrusionOk="0" h="144" w="160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7"/>
          <p:cNvSpPr/>
          <p:nvPr/>
        </p:nvSpPr>
        <p:spPr>
          <a:xfrm>
            <a:off x="6588429" y="5070551"/>
            <a:ext cx="546100" cy="495300"/>
          </a:xfrm>
          <a:custGeom>
            <a:rect b="b" l="l" r="r" t="t"/>
            <a:pathLst>
              <a:path extrusionOk="0" h="144" w="160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7"/>
          <p:cNvSpPr txBox="1"/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37"/>
          <p:cNvSpPr txBox="1"/>
          <p:nvPr>
            <p:ph idx="1" type="subTitle"/>
          </p:nvPr>
        </p:nvSpPr>
        <p:spPr>
          <a:xfrm>
            <a:off x="1493114" y="2757274"/>
            <a:ext cx="3868841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37"/>
          <p:cNvSpPr txBox="1"/>
          <p:nvPr>
            <p:ph idx="2" type="body"/>
          </p:nvPr>
        </p:nvSpPr>
        <p:spPr>
          <a:xfrm>
            <a:off x="1493115" y="3257212"/>
            <a:ext cx="3868840" cy="268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37"/>
          <p:cNvSpPr txBox="1"/>
          <p:nvPr>
            <p:ph idx="3" type="body"/>
          </p:nvPr>
        </p:nvSpPr>
        <p:spPr>
          <a:xfrm>
            <a:off x="7363671" y="914016"/>
            <a:ext cx="3032846" cy="88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37"/>
          <p:cNvSpPr txBox="1"/>
          <p:nvPr>
            <p:ph idx="4" type="body"/>
          </p:nvPr>
        </p:nvSpPr>
        <p:spPr>
          <a:xfrm>
            <a:off x="7363671" y="2295122"/>
            <a:ext cx="3032846" cy="88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37"/>
          <p:cNvSpPr txBox="1"/>
          <p:nvPr>
            <p:ph idx="5" type="body"/>
          </p:nvPr>
        </p:nvSpPr>
        <p:spPr>
          <a:xfrm>
            <a:off x="7363671" y="3695947"/>
            <a:ext cx="3032846" cy="88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37"/>
          <p:cNvSpPr txBox="1"/>
          <p:nvPr>
            <p:ph idx="6" type="body"/>
          </p:nvPr>
        </p:nvSpPr>
        <p:spPr>
          <a:xfrm>
            <a:off x="7363671" y="5065374"/>
            <a:ext cx="3032846" cy="88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1">
  <p:cSld name="Timeline 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8"/>
          <p:cNvGrpSpPr/>
          <p:nvPr/>
        </p:nvGrpSpPr>
        <p:grpSpPr>
          <a:xfrm>
            <a:off x="6007843" y="2093922"/>
            <a:ext cx="176314" cy="4807634"/>
            <a:chOff x="6007843" y="2104743"/>
            <a:chExt cx="176314" cy="4807634"/>
          </a:xfrm>
        </p:grpSpPr>
        <p:cxnSp>
          <p:nvCxnSpPr>
            <p:cNvPr id="109" name="Google Shape;109;p38"/>
            <p:cNvCxnSpPr/>
            <p:nvPr/>
          </p:nvCxnSpPr>
          <p:spPr>
            <a:xfrm rot="10800000">
              <a:off x="6096000" y="2298688"/>
              <a:ext cx="0" cy="1355412"/>
            </a:xfrm>
            <a:prstGeom prst="straightConnector1">
              <a:avLst/>
            </a:prstGeom>
            <a:noFill/>
            <a:ln cap="flat" cmpd="sng" w="12700">
              <a:solidFill>
                <a:srgbClr val="C8CBD1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110" name="Google Shape;110;p38"/>
            <p:cNvCxnSpPr/>
            <p:nvPr/>
          </p:nvCxnSpPr>
          <p:spPr>
            <a:xfrm rot="10800000">
              <a:off x="6096000" y="3856420"/>
              <a:ext cx="0" cy="1373924"/>
            </a:xfrm>
            <a:prstGeom prst="straightConnector1">
              <a:avLst/>
            </a:prstGeom>
            <a:noFill/>
            <a:ln cap="flat" cmpd="sng" w="12700">
              <a:solidFill>
                <a:srgbClr val="C8CBD1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sp>
          <p:nvSpPr>
            <p:cNvPr id="111" name="Google Shape;111;p38"/>
            <p:cNvSpPr/>
            <p:nvPr/>
          </p:nvSpPr>
          <p:spPr>
            <a:xfrm flipH="1">
              <a:off x="6007843" y="2104743"/>
              <a:ext cx="176314" cy="176314"/>
            </a:xfrm>
            <a:prstGeom prst="ellipse">
              <a:avLst/>
            </a:prstGeom>
            <a:noFill/>
            <a:ln cap="flat" cmpd="sng" w="381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8"/>
            <p:cNvSpPr/>
            <p:nvPr/>
          </p:nvSpPr>
          <p:spPr>
            <a:xfrm flipH="1">
              <a:off x="6007843" y="3671731"/>
              <a:ext cx="176314" cy="176314"/>
            </a:xfrm>
            <a:prstGeom prst="ellipse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8"/>
            <p:cNvSpPr/>
            <p:nvPr/>
          </p:nvSpPr>
          <p:spPr>
            <a:xfrm flipH="1">
              <a:off x="6007843" y="5238719"/>
              <a:ext cx="176314" cy="176314"/>
            </a:xfrm>
            <a:prstGeom prst="ellipse">
              <a:avLst/>
            </a:prstGeom>
            <a:noFill/>
            <a:ln cap="flat" cmpd="sng" w="381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4" name="Google Shape;114;p38"/>
            <p:cNvCxnSpPr/>
            <p:nvPr/>
          </p:nvCxnSpPr>
          <p:spPr>
            <a:xfrm rot="10800000">
              <a:off x="6096000" y="5442068"/>
              <a:ext cx="0" cy="1470309"/>
            </a:xfrm>
            <a:prstGeom prst="straightConnector1">
              <a:avLst/>
            </a:prstGeom>
            <a:noFill/>
            <a:ln cap="flat" cmpd="sng" w="12700">
              <a:solidFill>
                <a:srgbClr val="C8CBD1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sp>
        <p:nvSpPr>
          <p:cNvPr id="115" name="Google Shape;115;p38"/>
          <p:cNvSpPr txBox="1"/>
          <p:nvPr>
            <p:ph idx="1" type="body"/>
          </p:nvPr>
        </p:nvSpPr>
        <p:spPr>
          <a:xfrm>
            <a:off x="2522039" y="3631448"/>
            <a:ext cx="3100279" cy="697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38"/>
          <p:cNvSpPr txBox="1"/>
          <p:nvPr>
            <p:ph idx="2" type="body"/>
          </p:nvPr>
        </p:nvSpPr>
        <p:spPr>
          <a:xfrm>
            <a:off x="6562894" y="5335798"/>
            <a:ext cx="3100279" cy="697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38"/>
          <p:cNvSpPr txBox="1"/>
          <p:nvPr>
            <p:ph idx="3" type="body"/>
          </p:nvPr>
        </p:nvSpPr>
        <p:spPr>
          <a:xfrm>
            <a:off x="6562893" y="4890981"/>
            <a:ext cx="3100279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38"/>
          <p:cNvSpPr txBox="1"/>
          <p:nvPr>
            <p:ph idx="4" type="body"/>
          </p:nvPr>
        </p:nvSpPr>
        <p:spPr>
          <a:xfrm>
            <a:off x="2522038" y="3186317"/>
            <a:ext cx="3100279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38"/>
          <p:cNvSpPr txBox="1"/>
          <p:nvPr>
            <p:ph idx="5" type="body"/>
          </p:nvPr>
        </p:nvSpPr>
        <p:spPr>
          <a:xfrm>
            <a:off x="6562893" y="1987506"/>
            <a:ext cx="3100279" cy="697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38"/>
          <p:cNvSpPr txBox="1"/>
          <p:nvPr>
            <p:ph idx="6" type="body"/>
          </p:nvPr>
        </p:nvSpPr>
        <p:spPr>
          <a:xfrm>
            <a:off x="6562892" y="1542689"/>
            <a:ext cx="3100279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38"/>
          <p:cNvSpPr txBox="1"/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2">
  <p:cSld name="Timeline 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39"/>
          <p:cNvGrpSpPr/>
          <p:nvPr/>
        </p:nvGrpSpPr>
        <p:grpSpPr>
          <a:xfrm>
            <a:off x="6007843" y="-200194"/>
            <a:ext cx="176314" cy="4807634"/>
            <a:chOff x="6007843" y="-200194"/>
            <a:chExt cx="176314" cy="4807634"/>
          </a:xfrm>
        </p:grpSpPr>
        <p:cxnSp>
          <p:nvCxnSpPr>
            <p:cNvPr id="124" name="Google Shape;124;p39"/>
            <p:cNvCxnSpPr/>
            <p:nvPr/>
          </p:nvCxnSpPr>
          <p:spPr>
            <a:xfrm>
              <a:off x="6096000" y="3058083"/>
              <a:ext cx="0" cy="1355412"/>
            </a:xfrm>
            <a:prstGeom prst="straightConnector1">
              <a:avLst/>
            </a:prstGeom>
            <a:noFill/>
            <a:ln cap="flat" cmpd="sng" w="12700">
              <a:solidFill>
                <a:srgbClr val="C8CBD1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125" name="Google Shape;125;p39"/>
            <p:cNvCxnSpPr/>
            <p:nvPr/>
          </p:nvCxnSpPr>
          <p:spPr>
            <a:xfrm>
              <a:off x="6096000" y="1481839"/>
              <a:ext cx="0" cy="1373924"/>
            </a:xfrm>
            <a:prstGeom prst="straightConnector1">
              <a:avLst/>
            </a:prstGeom>
            <a:noFill/>
            <a:ln cap="flat" cmpd="sng" w="12700">
              <a:solidFill>
                <a:srgbClr val="C8CBD1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sp>
          <p:nvSpPr>
            <p:cNvPr id="126" name="Google Shape;126;p39"/>
            <p:cNvSpPr/>
            <p:nvPr/>
          </p:nvSpPr>
          <p:spPr>
            <a:xfrm rot="10800000">
              <a:off x="6007843" y="4431126"/>
              <a:ext cx="176314" cy="176314"/>
            </a:xfrm>
            <a:prstGeom prst="ellipse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9"/>
            <p:cNvSpPr/>
            <p:nvPr/>
          </p:nvSpPr>
          <p:spPr>
            <a:xfrm rot="10800000">
              <a:off x="6007843" y="2864138"/>
              <a:ext cx="176314" cy="176314"/>
            </a:xfrm>
            <a:prstGeom prst="ellipse">
              <a:avLst/>
            </a:prstGeom>
            <a:noFill/>
            <a:ln cap="flat" cmpd="sng" w="381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9"/>
            <p:cNvSpPr/>
            <p:nvPr/>
          </p:nvSpPr>
          <p:spPr>
            <a:xfrm rot="10800000">
              <a:off x="6007843" y="1291739"/>
              <a:ext cx="176314" cy="176314"/>
            </a:xfrm>
            <a:prstGeom prst="ellipse">
              <a:avLst/>
            </a:prstGeom>
            <a:noFill/>
            <a:ln cap="flat" cmpd="sng" w="38100">
              <a:solidFill>
                <a:srgbClr val="D8D8D8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9" name="Google Shape;129;p39"/>
            <p:cNvCxnSpPr/>
            <p:nvPr/>
          </p:nvCxnSpPr>
          <p:spPr>
            <a:xfrm>
              <a:off x="6096000" y="-200194"/>
              <a:ext cx="0" cy="1470309"/>
            </a:xfrm>
            <a:prstGeom prst="straightConnector1">
              <a:avLst/>
            </a:prstGeom>
            <a:noFill/>
            <a:ln cap="flat" cmpd="sng" w="12700">
              <a:solidFill>
                <a:srgbClr val="C8CBD1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sp>
        <p:nvSpPr>
          <p:cNvPr id="130" name="Google Shape;130;p39"/>
          <p:cNvSpPr txBox="1"/>
          <p:nvPr>
            <p:ph idx="1" type="body"/>
          </p:nvPr>
        </p:nvSpPr>
        <p:spPr>
          <a:xfrm>
            <a:off x="2522039" y="2906420"/>
            <a:ext cx="3100279" cy="697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39"/>
          <p:cNvSpPr txBox="1"/>
          <p:nvPr>
            <p:ph idx="2" type="body"/>
          </p:nvPr>
        </p:nvSpPr>
        <p:spPr>
          <a:xfrm>
            <a:off x="6562894" y="4610770"/>
            <a:ext cx="3100279" cy="697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39"/>
          <p:cNvSpPr txBox="1"/>
          <p:nvPr>
            <p:ph idx="3" type="body"/>
          </p:nvPr>
        </p:nvSpPr>
        <p:spPr>
          <a:xfrm>
            <a:off x="6562893" y="4165953"/>
            <a:ext cx="3100279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39"/>
          <p:cNvSpPr txBox="1"/>
          <p:nvPr>
            <p:ph idx="4" type="body"/>
          </p:nvPr>
        </p:nvSpPr>
        <p:spPr>
          <a:xfrm>
            <a:off x="2522038" y="2461289"/>
            <a:ext cx="3100279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39"/>
          <p:cNvSpPr txBox="1"/>
          <p:nvPr>
            <p:ph idx="5" type="body"/>
          </p:nvPr>
        </p:nvSpPr>
        <p:spPr>
          <a:xfrm>
            <a:off x="6562893" y="1262478"/>
            <a:ext cx="3100279" cy="697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39"/>
          <p:cNvSpPr txBox="1"/>
          <p:nvPr>
            <p:ph idx="6" type="body"/>
          </p:nvPr>
        </p:nvSpPr>
        <p:spPr>
          <a:xfrm>
            <a:off x="6562892" y="817661"/>
            <a:ext cx="3100279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 Layout">
  <p:cSld name="Infographic Layou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0"/>
          <p:cNvSpPr txBox="1"/>
          <p:nvPr>
            <p:ph type="title"/>
          </p:nvPr>
        </p:nvSpPr>
        <p:spPr>
          <a:xfrm>
            <a:off x="1493114" y="933066"/>
            <a:ext cx="3047677" cy="421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8" name="Google Shape;138;p40"/>
          <p:cNvSpPr txBox="1"/>
          <p:nvPr>
            <p:ph idx="1" type="body"/>
          </p:nvPr>
        </p:nvSpPr>
        <p:spPr>
          <a:xfrm>
            <a:off x="1493114" y="1446441"/>
            <a:ext cx="3047677" cy="1599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9" name="Google Shape;139;p40"/>
          <p:cNvCxnSpPr/>
          <p:nvPr/>
        </p:nvCxnSpPr>
        <p:spPr>
          <a:xfrm>
            <a:off x="1590505" y="890388"/>
            <a:ext cx="483351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64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41"/>
          <p:cNvCxnSpPr/>
          <p:nvPr/>
        </p:nvCxnSpPr>
        <p:spPr>
          <a:xfrm>
            <a:off x="5854325" y="817606"/>
            <a:ext cx="483351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44" name="Google Shape;144;p41"/>
          <p:cNvCxnSpPr/>
          <p:nvPr/>
        </p:nvCxnSpPr>
        <p:spPr>
          <a:xfrm>
            <a:off x="605545" y="6193103"/>
            <a:ext cx="0" cy="664897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45" name="Google Shape;145;p41"/>
          <p:cNvSpPr txBox="1"/>
          <p:nvPr/>
        </p:nvSpPr>
        <p:spPr>
          <a:xfrm>
            <a:off x="3417727" y="901287"/>
            <a:ext cx="53565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1"/>
          <p:cNvSpPr txBox="1"/>
          <p:nvPr/>
        </p:nvSpPr>
        <p:spPr>
          <a:xfrm rot="-5400000">
            <a:off x="-1901139" y="2465028"/>
            <a:ext cx="5037110" cy="289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b="1"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ICAO Global Air Cargo Summit 2025</a:t>
            </a:r>
            <a:endParaRPr/>
          </a:p>
        </p:txBody>
      </p:sp>
      <p:pic>
        <p:nvPicPr>
          <p:cNvPr id="147" name="Google Shape;14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02142" y="5568496"/>
            <a:ext cx="750269" cy="2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42"/>
          <p:cNvCxnSpPr/>
          <p:nvPr/>
        </p:nvCxnSpPr>
        <p:spPr>
          <a:xfrm>
            <a:off x="5854325" y="1854404"/>
            <a:ext cx="483351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0" name="Google Shape;150;p42"/>
          <p:cNvSpPr txBox="1"/>
          <p:nvPr>
            <p:ph idx="1" type="body"/>
          </p:nvPr>
        </p:nvSpPr>
        <p:spPr>
          <a:xfrm>
            <a:off x="1286386" y="2988372"/>
            <a:ext cx="9865318" cy="3048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42"/>
          <p:cNvSpPr txBox="1"/>
          <p:nvPr>
            <p:ph idx="2" type="subTitle"/>
          </p:nvPr>
        </p:nvSpPr>
        <p:spPr>
          <a:xfrm>
            <a:off x="1286386" y="2506374"/>
            <a:ext cx="9865318" cy="410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42"/>
          <p:cNvSpPr txBox="1"/>
          <p:nvPr>
            <p:ph type="title"/>
          </p:nvPr>
        </p:nvSpPr>
        <p:spPr>
          <a:xfrm>
            <a:off x="1286386" y="2024376"/>
            <a:ext cx="9865318" cy="410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53" name="Google Shape;15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12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hart Layout">
  <p:cSld name="1_Chart Layou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43"/>
          <p:cNvCxnSpPr/>
          <p:nvPr/>
        </p:nvCxnSpPr>
        <p:spPr>
          <a:xfrm>
            <a:off x="1330258" y="898521"/>
            <a:ext cx="46392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6" name="Google Shape;156;p43"/>
          <p:cNvSpPr txBox="1"/>
          <p:nvPr>
            <p:ph idx="1" type="body"/>
          </p:nvPr>
        </p:nvSpPr>
        <p:spPr>
          <a:xfrm>
            <a:off x="1330258" y="2129791"/>
            <a:ext cx="9346978" cy="331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43"/>
          <p:cNvSpPr txBox="1"/>
          <p:nvPr>
            <p:ph idx="2" type="subTitle"/>
          </p:nvPr>
        </p:nvSpPr>
        <p:spPr>
          <a:xfrm>
            <a:off x="1330258" y="1591975"/>
            <a:ext cx="9346978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43"/>
          <p:cNvSpPr txBox="1"/>
          <p:nvPr>
            <p:ph type="title"/>
          </p:nvPr>
        </p:nvSpPr>
        <p:spPr>
          <a:xfrm>
            <a:off x="1330258" y="1109977"/>
            <a:ext cx="9346978" cy="421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/>
          <p:nvPr>
            <p:ph type="ctrTitle"/>
          </p:nvPr>
        </p:nvSpPr>
        <p:spPr>
          <a:xfrm>
            <a:off x="3470031" y="2683986"/>
            <a:ext cx="5251938" cy="5334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b="1" i="0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5" name="Google Shape;15;p27"/>
          <p:cNvCxnSpPr/>
          <p:nvPr/>
        </p:nvCxnSpPr>
        <p:spPr>
          <a:xfrm>
            <a:off x="5854325" y="2440813"/>
            <a:ext cx="483351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6" name="Google Shape;16;p27"/>
          <p:cNvSpPr txBox="1"/>
          <p:nvPr>
            <p:ph idx="1" type="body"/>
          </p:nvPr>
        </p:nvSpPr>
        <p:spPr>
          <a:xfrm>
            <a:off x="3470031" y="3370551"/>
            <a:ext cx="5251937" cy="65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" name="Google Shape;1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" y="0"/>
            <a:ext cx="12191993" cy="12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">
  <p:cSld name="Overview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/>
          <p:nvPr>
            <p:ph type="title"/>
          </p:nvPr>
        </p:nvSpPr>
        <p:spPr>
          <a:xfrm>
            <a:off x="1493114" y="893372"/>
            <a:ext cx="9205772" cy="594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1493113" y="2217842"/>
            <a:ext cx="1088557" cy="947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8"/>
          <p:cNvSpPr txBox="1"/>
          <p:nvPr>
            <p:ph idx="2" type="body"/>
          </p:nvPr>
        </p:nvSpPr>
        <p:spPr>
          <a:xfrm>
            <a:off x="2635777" y="2596210"/>
            <a:ext cx="3110334" cy="569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8"/>
          <p:cNvSpPr txBox="1"/>
          <p:nvPr>
            <p:ph idx="3" type="body"/>
          </p:nvPr>
        </p:nvSpPr>
        <p:spPr>
          <a:xfrm>
            <a:off x="1493113" y="3652567"/>
            <a:ext cx="1088557" cy="947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28"/>
          <p:cNvSpPr txBox="1"/>
          <p:nvPr>
            <p:ph idx="4" type="body"/>
          </p:nvPr>
        </p:nvSpPr>
        <p:spPr>
          <a:xfrm>
            <a:off x="2635777" y="4030935"/>
            <a:ext cx="3110334" cy="569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8"/>
          <p:cNvSpPr txBox="1"/>
          <p:nvPr>
            <p:ph idx="5" type="body"/>
          </p:nvPr>
        </p:nvSpPr>
        <p:spPr>
          <a:xfrm>
            <a:off x="6445888" y="2122515"/>
            <a:ext cx="1088557" cy="947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8"/>
          <p:cNvSpPr txBox="1"/>
          <p:nvPr>
            <p:ph idx="6" type="body"/>
          </p:nvPr>
        </p:nvSpPr>
        <p:spPr>
          <a:xfrm>
            <a:off x="7588552" y="2500883"/>
            <a:ext cx="3110334" cy="569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8"/>
          <p:cNvSpPr txBox="1"/>
          <p:nvPr>
            <p:ph idx="7" type="body"/>
          </p:nvPr>
        </p:nvSpPr>
        <p:spPr>
          <a:xfrm>
            <a:off x="6445888" y="3557240"/>
            <a:ext cx="1088557" cy="947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28"/>
          <p:cNvSpPr txBox="1"/>
          <p:nvPr>
            <p:ph idx="8" type="body"/>
          </p:nvPr>
        </p:nvSpPr>
        <p:spPr>
          <a:xfrm>
            <a:off x="7588552" y="3935608"/>
            <a:ext cx="3110334" cy="569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28"/>
          <p:cNvSpPr txBox="1"/>
          <p:nvPr>
            <p:ph idx="9" type="body"/>
          </p:nvPr>
        </p:nvSpPr>
        <p:spPr>
          <a:xfrm>
            <a:off x="1493113" y="5087292"/>
            <a:ext cx="1088557" cy="947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28"/>
          <p:cNvSpPr txBox="1"/>
          <p:nvPr>
            <p:ph idx="13" type="body"/>
          </p:nvPr>
        </p:nvSpPr>
        <p:spPr>
          <a:xfrm>
            <a:off x="2635777" y="5465660"/>
            <a:ext cx="3110334" cy="569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4" type="body"/>
          </p:nvPr>
        </p:nvSpPr>
        <p:spPr>
          <a:xfrm>
            <a:off x="6445888" y="4991965"/>
            <a:ext cx="1088557" cy="947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28"/>
          <p:cNvSpPr txBox="1"/>
          <p:nvPr>
            <p:ph idx="15" type="body"/>
          </p:nvPr>
        </p:nvSpPr>
        <p:spPr>
          <a:xfrm>
            <a:off x="7588552" y="5370333"/>
            <a:ext cx="3110334" cy="569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2" name="Google Shape;32;p28"/>
          <p:cNvCxnSpPr/>
          <p:nvPr/>
        </p:nvCxnSpPr>
        <p:spPr>
          <a:xfrm>
            <a:off x="1623191" y="1520751"/>
            <a:ext cx="46392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3" name="Google Shape;33;p28"/>
          <p:cNvSpPr txBox="1"/>
          <p:nvPr>
            <p:ph idx="16" type="body"/>
          </p:nvPr>
        </p:nvSpPr>
        <p:spPr>
          <a:xfrm>
            <a:off x="2635778" y="2217842"/>
            <a:ext cx="3110334" cy="283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28"/>
          <p:cNvSpPr txBox="1"/>
          <p:nvPr>
            <p:ph idx="17" type="body"/>
          </p:nvPr>
        </p:nvSpPr>
        <p:spPr>
          <a:xfrm>
            <a:off x="7588552" y="2122515"/>
            <a:ext cx="3110334" cy="283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28"/>
          <p:cNvSpPr txBox="1"/>
          <p:nvPr>
            <p:ph idx="18" type="body"/>
          </p:nvPr>
        </p:nvSpPr>
        <p:spPr>
          <a:xfrm>
            <a:off x="2635778" y="3648435"/>
            <a:ext cx="3110334" cy="283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28"/>
          <p:cNvSpPr txBox="1"/>
          <p:nvPr>
            <p:ph idx="19" type="body"/>
          </p:nvPr>
        </p:nvSpPr>
        <p:spPr>
          <a:xfrm>
            <a:off x="7588552" y="3553108"/>
            <a:ext cx="3110334" cy="283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28"/>
          <p:cNvSpPr txBox="1"/>
          <p:nvPr>
            <p:ph idx="20" type="body"/>
          </p:nvPr>
        </p:nvSpPr>
        <p:spPr>
          <a:xfrm>
            <a:off x="2662831" y="5075157"/>
            <a:ext cx="3110334" cy="283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8"/>
          <p:cNvSpPr txBox="1"/>
          <p:nvPr>
            <p:ph idx="21" type="body"/>
          </p:nvPr>
        </p:nvSpPr>
        <p:spPr>
          <a:xfrm>
            <a:off x="7615605" y="4979830"/>
            <a:ext cx="3110334" cy="283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Divider">
  <p:cSld name="Chapter Divi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1271504" y="894110"/>
            <a:ext cx="2802716" cy="5069780"/>
          </a:xfrm>
          <a:prstGeom prst="rect">
            <a:avLst/>
          </a:prstGeom>
          <a:solidFill>
            <a:srgbClr val="006EB9"/>
          </a:solidFill>
          <a:ln cap="flat" cmpd="sng" w="12700">
            <a:solidFill>
              <a:srgbClr val="1D729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9"/>
          <p:cNvSpPr/>
          <p:nvPr>
            <p:ph idx="2" type="pic"/>
          </p:nvPr>
        </p:nvSpPr>
        <p:spPr>
          <a:xfrm>
            <a:off x="4074220" y="894110"/>
            <a:ext cx="6877840" cy="506978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" name="Google Shape;42;p29"/>
          <p:cNvSpPr txBox="1"/>
          <p:nvPr>
            <p:ph type="title"/>
          </p:nvPr>
        </p:nvSpPr>
        <p:spPr>
          <a:xfrm>
            <a:off x="1609557" y="2743200"/>
            <a:ext cx="2126611" cy="979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29"/>
          <p:cNvSpPr txBox="1"/>
          <p:nvPr>
            <p:ph idx="1" type="subTitle"/>
          </p:nvPr>
        </p:nvSpPr>
        <p:spPr>
          <a:xfrm>
            <a:off x="1609557" y="3908414"/>
            <a:ext cx="2126611" cy="10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29"/>
          <p:cNvSpPr txBox="1"/>
          <p:nvPr>
            <p:ph idx="3" type="body"/>
          </p:nvPr>
        </p:nvSpPr>
        <p:spPr>
          <a:xfrm>
            <a:off x="2315407" y="2125666"/>
            <a:ext cx="714910" cy="558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Layout">
  <p:cSld name="Chart Layou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30"/>
          <p:cNvCxnSpPr/>
          <p:nvPr/>
        </p:nvCxnSpPr>
        <p:spPr>
          <a:xfrm>
            <a:off x="7001386" y="898521"/>
            <a:ext cx="46392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7" name="Google Shape;47;p30"/>
          <p:cNvSpPr txBox="1"/>
          <p:nvPr>
            <p:ph idx="1" type="body"/>
          </p:nvPr>
        </p:nvSpPr>
        <p:spPr>
          <a:xfrm>
            <a:off x="7001386" y="2129791"/>
            <a:ext cx="3868615" cy="1485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30"/>
          <p:cNvSpPr txBox="1"/>
          <p:nvPr>
            <p:ph idx="2" type="subTitle"/>
          </p:nvPr>
        </p:nvSpPr>
        <p:spPr>
          <a:xfrm>
            <a:off x="7001386" y="1591975"/>
            <a:ext cx="3868615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30"/>
          <p:cNvSpPr/>
          <p:nvPr>
            <p:ph idx="3" type="pic"/>
          </p:nvPr>
        </p:nvSpPr>
        <p:spPr>
          <a:xfrm>
            <a:off x="1086817" y="882288"/>
            <a:ext cx="2527706" cy="25139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" name="Google Shape;50;p30"/>
          <p:cNvSpPr/>
          <p:nvPr>
            <p:ph idx="4" type="pic"/>
          </p:nvPr>
        </p:nvSpPr>
        <p:spPr>
          <a:xfrm>
            <a:off x="3730035" y="882287"/>
            <a:ext cx="2527706" cy="25139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" name="Google Shape;51;p30"/>
          <p:cNvSpPr/>
          <p:nvPr>
            <p:ph idx="5" type="pic"/>
          </p:nvPr>
        </p:nvSpPr>
        <p:spPr>
          <a:xfrm>
            <a:off x="1086817" y="3504288"/>
            <a:ext cx="2527706" cy="25139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30"/>
          <p:cNvSpPr/>
          <p:nvPr>
            <p:ph idx="6" type="pic"/>
          </p:nvPr>
        </p:nvSpPr>
        <p:spPr>
          <a:xfrm>
            <a:off x="3730035" y="3504287"/>
            <a:ext cx="2527706" cy="25139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30"/>
          <p:cNvSpPr txBox="1"/>
          <p:nvPr>
            <p:ph type="title"/>
          </p:nvPr>
        </p:nvSpPr>
        <p:spPr>
          <a:xfrm>
            <a:off x="7001386" y="1109977"/>
            <a:ext cx="3868615" cy="421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ntent">
  <p:cSld name="One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/>
          <p:nvPr>
            <p:ph idx="2" type="pic"/>
          </p:nvPr>
        </p:nvSpPr>
        <p:spPr>
          <a:xfrm>
            <a:off x="1493114" y="0"/>
            <a:ext cx="9205772" cy="355479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31"/>
          <p:cNvSpPr txBox="1"/>
          <p:nvPr>
            <p:ph idx="1" type="body"/>
          </p:nvPr>
        </p:nvSpPr>
        <p:spPr>
          <a:xfrm>
            <a:off x="1493114" y="3884847"/>
            <a:ext cx="9205771" cy="2061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2"/>
          <p:cNvSpPr txBox="1"/>
          <p:nvPr>
            <p:ph type="title"/>
          </p:nvPr>
        </p:nvSpPr>
        <p:spPr>
          <a:xfrm>
            <a:off x="1493114" y="893372"/>
            <a:ext cx="9205772" cy="4971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" name="Google Shape;59;p32"/>
          <p:cNvSpPr txBox="1"/>
          <p:nvPr>
            <p:ph idx="1" type="body"/>
          </p:nvPr>
        </p:nvSpPr>
        <p:spPr>
          <a:xfrm>
            <a:off x="1493115" y="4485428"/>
            <a:ext cx="2732604" cy="1318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2"/>
          <p:cNvSpPr txBox="1"/>
          <p:nvPr>
            <p:ph idx="2" type="body"/>
          </p:nvPr>
        </p:nvSpPr>
        <p:spPr>
          <a:xfrm>
            <a:off x="4729698" y="4485428"/>
            <a:ext cx="2732604" cy="1318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2"/>
          <p:cNvSpPr txBox="1"/>
          <p:nvPr>
            <p:ph idx="3" type="body"/>
          </p:nvPr>
        </p:nvSpPr>
        <p:spPr>
          <a:xfrm>
            <a:off x="7966282" y="4485427"/>
            <a:ext cx="2732604" cy="1318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2"/>
          <p:cNvSpPr/>
          <p:nvPr>
            <p:ph idx="4" type="pic"/>
          </p:nvPr>
        </p:nvSpPr>
        <p:spPr>
          <a:xfrm>
            <a:off x="1493114" y="2153440"/>
            <a:ext cx="2732605" cy="22021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3" name="Google Shape;63;p32"/>
          <p:cNvSpPr/>
          <p:nvPr>
            <p:ph idx="5" type="pic"/>
          </p:nvPr>
        </p:nvSpPr>
        <p:spPr>
          <a:xfrm>
            <a:off x="4729698" y="2153440"/>
            <a:ext cx="2732605" cy="22021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32"/>
          <p:cNvSpPr/>
          <p:nvPr>
            <p:ph idx="6" type="pic"/>
          </p:nvPr>
        </p:nvSpPr>
        <p:spPr>
          <a:xfrm>
            <a:off x="7966281" y="2153440"/>
            <a:ext cx="2732605" cy="22021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32"/>
          <p:cNvSpPr txBox="1"/>
          <p:nvPr>
            <p:ph idx="7" type="subTitle"/>
          </p:nvPr>
        </p:nvSpPr>
        <p:spPr>
          <a:xfrm>
            <a:off x="1493114" y="1390538"/>
            <a:ext cx="9205772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6" name="Google Shape;66;p32"/>
          <p:cNvCxnSpPr/>
          <p:nvPr/>
        </p:nvCxnSpPr>
        <p:spPr>
          <a:xfrm>
            <a:off x="1623191" y="1901751"/>
            <a:ext cx="463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/>
          <p:nvPr/>
        </p:nvSpPr>
        <p:spPr>
          <a:xfrm>
            <a:off x="0" y="0"/>
            <a:ext cx="5908431" cy="6858000"/>
          </a:xfrm>
          <a:prstGeom prst="rect">
            <a:avLst/>
          </a:prstGeom>
          <a:solidFill>
            <a:srgbClr val="006EB9"/>
          </a:solidFill>
          <a:ln cap="flat" cmpd="sng" w="12700">
            <a:solidFill>
              <a:srgbClr val="1D729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3"/>
          <p:cNvSpPr txBox="1"/>
          <p:nvPr>
            <p:ph type="title"/>
          </p:nvPr>
        </p:nvSpPr>
        <p:spPr>
          <a:xfrm>
            <a:off x="6839065" y="898783"/>
            <a:ext cx="3895668" cy="4971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33"/>
          <p:cNvSpPr txBox="1"/>
          <p:nvPr>
            <p:ph idx="1" type="body"/>
          </p:nvPr>
        </p:nvSpPr>
        <p:spPr>
          <a:xfrm>
            <a:off x="2474090" y="2549873"/>
            <a:ext cx="3077144" cy="911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1" name="Google Shape;71;p33"/>
          <p:cNvCxnSpPr/>
          <p:nvPr/>
        </p:nvCxnSpPr>
        <p:spPr>
          <a:xfrm>
            <a:off x="605545" y="6193103"/>
            <a:ext cx="0" cy="664897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2" name="Google Shape;72;p33"/>
          <p:cNvSpPr txBox="1"/>
          <p:nvPr>
            <p:ph idx="2" type="body"/>
          </p:nvPr>
        </p:nvSpPr>
        <p:spPr>
          <a:xfrm>
            <a:off x="2474090" y="3800091"/>
            <a:ext cx="3077144" cy="911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3"/>
          <p:cNvSpPr txBox="1"/>
          <p:nvPr>
            <p:ph idx="3" type="body"/>
          </p:nvPr>
        </p:nvSpPr>
        <p:spPr>
          <a:xfrm>
            <a:off x="2474090" y="5050309"/>
            <a:ext cx="3077144" cy="911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33"/>
          <p:cNvSpPr txBox="1"/>
          <p:nvPr>
            <p:ph idx="4" type="body"/>
          </p:nvPr>
        </p:nvSpPr>
        <p:spPr>
          <a:xfrm>
            <a:off x="7657589" y="2552729"/>
            <a:ext cx="3077144" cy="911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33"/>
          <p:cNvSpPr txBox="1"/>
          <p:nvPr>
            <p:ph idx="5" type="body"/>
          </p:nvPr>
        </p:nvSpPr>
        <p:spPr>
          <a:xfrm>
            <a:off x="7657589" y="3802947"/>
            <a:ext cx="3077144" cy="911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33"/>
          <p:cNvSpPr txBox="1"/>
          <p:nvPr>
            <p:ph idx="6" type="body"/>
          </p:nvPr>
        </p:nvSpPr>
        <p:spPr>
          <a:xfrm>
            <a:off x="7657589" y="5053165"/>
            <a:ext cx="3077144" cy="911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33"/>
          <p:cNvSpPr txBox="1"/>
          <p:nvPr>
            <p:ph idx="7" type="body"/>
          </p:nvPr>
        </p:nvSpPr>
        <p:spPr>
          <a:xfrm>
            <a:off x="1694340" y="898783"/>
            <a:ext cx="3895670" cy="5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33"/>
          <p:cNvSpPr txBox="1"/>
          <p:nvPr>
            <p:ph idx="8" type="body"/>
          </p:nvPr>
        </p:nvSpPr>
        <p:spPr>
          <a:xfrm>
            <a:off x="1694340" y="1458537"/>
            <a:ext cx="3895670" cy="283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33"/>
          <p:cNvSpPr txBox="1"/>
          <p:nvPr>
            <p:ph idx="9" type="body"/>
          </p:nvPr>
        </p:nvSpPr>
        <p:spPr>
          <a:xfrm>
            <a:off x="6845283" y="1458537"/>
            <a:ext cx="3889450" cy="283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33"/>
          <p:cNvSpPr txBox="1"/>
          <p:nvPr/>
        </p:nvSpPr>
        <p:spPr>
          <a:xfrm rot="-5400000">
            <a:off x="-1881261" y="2455089"/>
            <a:ext cx="5037110" cy="289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ICAO Global Air Cargo Summit 2025</a:t>
            </a:r>
            <a:endParaRPr/>
          </a:p>
        </p:txBody>
      </p:sp>
      <p:pic>
        <p:nvPicPr>
          <p:cNvPr id="81" name="Google Shape;8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02142" y="5568496"/>
            <a:ext cx="750269" cy="2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1">
  <p:cSld name="Content and Image 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4"/>
          <p:cNvSpPr txBox="1"/>
          <p:nvPr>
            <p:ph type="ctrTitle"/>
          </p:nvPr>
        </p:nvSpPr>
        <p:spPr>
          <a:xfrm>
            <a:off x="5302434" y="2194371"/>
            <a:ext cx="5554934" cy="5665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84" name="Google Shape;84;p34"/>
          <p:cNvCxnSpPr/>
          <p:nvPr/>
        </p:nvCxnSpPr>
        <p:spPr>
          <a:xfrm>
            <a:off x="5302434" y="1921137"/>
            <a:ext cx="46392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5" name="Google Shape;85;p34"/>
          <p:cNvSpPr/>
          <p:nvPr>
            <p:ph idx="2" type="pic"/>
          </p:nvPr>
        </p:nvSpPr>
        <p:spPr>
          <a:xfrm>
            <a:off x="1415787" y="0"/>
            <a:ext cx="3459209" cy="525779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" name="Google Shape;86;p34"/>
          <p:cNvSpPr txBox="1"/>
          <p:nvPr>
            <p:ph idx="1" type="body"/>
          </p:nvPr>
        </p:nvSpPr>
        <p:spPr>
          <a:xfrm>
            <a:off x="5302434" y="3451994"/>
            <a:ext cx="5554934" cy="1805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4"/>
          <p:cNvSpPr txBox="1"/>
          <p:nvPr>
            <p:ph idx="3" type="subTitle"/>
          </p:nvPr>
        </p:nvSpPr>
        <p:spPr>
          <a:xfrm>
            <a:off x="5302434" y="2825610"/>
            <a:ext cx="5554934" cy="35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25"/>
          <p:cNvCxnSpPr/>
          <p:nvPr/>
        </p:nvCxnSpPr>
        <p:spPr>
          <a:xfrm>
            <a:off x="11448936" y="6396022"/>
            <a:ext cx="743063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" name="Google Shape;7;p25"/>
          <p:cNvSpPr txBox="1"/>
          <p:nvPr/>
        </p:nvSpPr>
        <p:spPr>
          <a:xfrm>
            <a:off x="10970589" y="6091224"/>
            <a:ext cx="1099676" cy="304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8;p25"/>
          <p:cNvCxnSpPr/>
          <p:nvPr/>
        </p:nvCxnSpPr>
        <p:spPr>
          <a:xfrm>
            <a:off x="605545" y="6193103"/>
            <a:ext cx="0" cy="664897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9" name="Google Shape;9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-5400000">
            <a:off x="195134" y="5571657"/>
            <a:ext cx="755064" cy="2664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5"/>
          <p:cNvSpPr txBox="1"/>
          <p:nvPr/>
        </p:nvSpPr>
        <p:spPr>
          <a:xfrm rot="-5400000">
            <a:off x="-1713634" y="2588345"/>
            <a:ext cx="4701854" cy="289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First ICAO Global Air Cargo Summit 2025</a:t>
            </a:r>
            <a:endParaRPr b="1" i="0" sz="13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Relationship Id="rId5" Type="http://schemas.openxmlformats.org/officeDocument/2006/relationships/image" Target="../media/image41.png"/><Relationship Id="rId6" Type="http://schemas.openxmlformats.org/officeDocument/2006/relationships/image" Target="../media/image38.png"/><Relationship Id="rId7" Type="http://schemas.openxmlformats.org/officeDocument/2006/relationships/image" Target="../media/image43.png"/><Relationship Id="rId8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39.png"/><Relationship Id="rId5" Type="http://schemas.openxmlformats.org/officeDocument/2006/relationships/image" Target="../media/image44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56.png"/><Relationship Id="rId5" Type="http://schemas.openxmlformats.org/officeDocument/2006/relationships/image" Target="../media/image49.png"/><Relationship Id="rId6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59.jpg"/><Relationship Id="rId5" Type="http://schemas.openxmlformats.org/officeDocument/2006/relationships/image" Target="../media/image48.jpg"/><Relationship Id="rId6" Type="http://schemas.openxmlformats.org/officeDocument/2006/relationships/image" Target="../media/image52.jpg"/><Relationship Id="rId7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4.png"/><Relationship Id="rId5" Type="http://schemas.openxmlformats.org/officeDocument/2006/relationships/image" Target="../media/image57.jpg"/><Relationship Id="rId6" Type="http://schemas.openxmlformats.org/officeDocument/2006/relationships/image" Target="../media/image25.png"/><Relationship Id="rId7" Type="http://schemas.openxmlformats.org/officeDocument/2006/relationships/image" Target="../media/image63.png"/><Relationship Id="rId8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36.png"/><Relationship Id="rId13" Type="http://schemas.openxmlformats.org/officeDocument/2006/relationships/image" Target="../media/image15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24.png"/><Relationship Id="rId7" Type="http://schemas.openxmlformats.org/officeDocument/2006/relationships/image" Target="../media/image6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14.png"/><Relationship Id="rId6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0.jpg"/><Relationship Id="rId4" Type="http://schemas.openxmlformats.org/officeDocument/2006/relationships/image" Target="../media/image26.jpg"/><Relationship Id="rId5" Type="http://schemas.openxmlformats.org/officeDocument/2006/relationships/image" Target="../media/image22.jpg"/><Relationship Id="rId6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64.png"/><Relationship Id="rId5" Type="http://schemas.openxmlformats.org/officeDocument/2006/relationships/image" Target="../media/image57.jpg"/><Relationship Id="rId6" Type="http://schemas.openxmlformats.org/officeDocument/2006/relationships/image" Target="../media/image25.png"/><Relationship Id="rId7" Type="http://schemas.openxmlformats.org/officeDocument/2006/relationships/image" Target="../media/image63.png"/><Relationship Id="rId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376ddf1858_0_520"/>
          <p:cNvSpPr txBox="1"/>
          <p:nvPr>
            <p:ph type="title"/>
          </p:nvPr>
        </p:nvSpPr>
        <p:spPr>
          <a:xfrm>
            <a:off x="1493125" y="893377"/>
            <a:ext cx="9205800" cy="85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Airbus is leading aviation decarbonisation</a:t>
            </a:r>
            <a:endParaRPr/>
          </a:p>
        </p:txBody>
      </p:sp>
      <p:grpSp>
        <p:nvGrpSpPr>
          <p:cNvPr id="341" name="Google Shape;341;g3376ddf1858_0_520"/>
          <p:cNvGrpSpPr/>
          <p:nvPr/>
        </p:nvGrpSpPr>
        <p:grpSpPr>
          <a:xfrm rot="10800000">
            <a:off x="10092912" y="2613889"/>
            <a:ext cx="2613197" cy="3262758"/>
            <a:chOff x="-444315" y="2613787"/>
            <a:chExt cx="2613197" cy="3262758"/>
          </a:xfrm>
        </p:grpSpPr>
        <p:sp>
          <p:nvSpPr>
            <p:cNvPr id="342" name="Google Shape;342;g3376ddf1858_0_520"/>
            <p:cNvSpPr/>
            <p:nvPr/>
          </p:nvSpPr>
          <p:spPr>
            <a:xfrm>
              <a:off x="109382" y="2694251"/>
              <a:ext cx="2059500" cy="234000"/>
            </a:xfrm>
            <a:prstGeom prst="roundRect">
              <a:avLst>
                <a:gd fmla="val 50000" name="adj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3376ddf1858_0_520"/>
            <p:cNvSpPr/>
            <p:nvPr/>
          </p:nvSpPr>
          <p:spPr>
            <a:xfrm>
              <a:off x="109382" y="3415125"/>
              <a:ext cx="2059500" cy="234000"/>
            </a:xfrm>
            <a:prstGeom prst="roundRect">
              <a:avLst>
                <a:gd fmla="val 50000" name="adj"/>
              </a:avLst>
            </a:prstGeom>
            <a:solidFill>
              <a:srgbClr val="1B82B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3376ddf1858_0_520"/>
            <p:cNvSpPr/>
            <p:nvPr/>
          </p:nvSpPr>
          <p:spPr>
            <a:xfrm>
              <a:off x="109382" y="4133603"/>
              <a:ext cx="2059500" cy="234000"/>
            </a:xfrm>
            <a:prstGeom prst="roundRect">
              <a:avLst>
                <a:gd fmla="val 50000" name="adj"/>
              </a:avLst>
            </a:prstGeom>
            <a:solidFill>
              <a:srgbClr val="44BD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3376ddf1858_0_520"/>
            <p:cNvSpPr/>
            <p:nvPr/>
          </p:nvSpPr>
          <p:spPr>
            <a:xfrm>
              <a:off x="109382" y="4840248"/>
              <a:ext cx="2059500" cy="234000"/>
            </a:xfrm>
            <a:prstGeom prst="roundRect">
              <a:avLst>
                <a:gd fmla="val 50000" name="adj"/>
              </a:avLst>
            </a:prstGeom>
            <a:solidFill>
              <a:srgbClr val="FE8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3376ddf1858_0_520"/>
            <p:cNvSpPr/>
            <p:nvPr/>
          </p:nvSpPr>
          <p:spPr>
            <a:xfrm>
              <a:off x="109382" y="5563692"/>
              <a:ext cx="2059500" cy="234000"/>
            </a:xfrm>
            <a:prstGeom prst="roundRect">
              <a:avLst>
                <a:gd fmla="val 50000" name="adj"/>
              </a:avLst>
            </a:prstGeom>
            <a:solidFill>
              <a:srgbClr val="00ABC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3376ddf1858_0_520"/>
            <p:cNvSpPr txBox="1"/>
            <p:nvPr/>
          </p:nvSpPr>
          <p:spPr>
            <a:xfrm rot="10800000">
              <a:off x="109496" y="5516059"/>
              <a:ext cx="19635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Latest generation aircraft</a:t>
              </a:r>
              <a:endParaRPr b="1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3376ddf1858_0_520"/>
            <p:cNvSpPr txBox="1"/>
            <p:nvPr/>
          </p:nvSpPr>
          <p:spPr>
            <a:xfrm rot="10800000">
              <a:off x="-444315" y="4804835"/>
              <a:ext cx="25173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Operations</a:t>
              </a:r>
              <a:endParaRPr b="1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3376ddf1858_0_520"/>
            <p:cNvSpPr txBox="1"/>
            <p:nvPr/>
          </p:nvSpPr>
          <p:spPr>
            <a:xfrm rot="10800000">
              <a:off x="248298" y="4090616"/>
              <a:ext cx="1816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Sustainable Aviation Fuel</a:t>
              </a:r>
              <a:endParaRPr b="1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3376ddf1858_0_520"/>
            <p:cNvSpPr txBox="1"/>
            <p:nvPr/>
          </p:nvSpPr>
          <p:spPr>
            <a:xfrm rot="10800000">
              <a:off x="439020" y="3378233"/>
              <a:ext cx="16284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Disruptive technology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3376ddf1858_0_520"/>
            <p:cNvSpPr txBox="1"/>
            <p:nvPr/>
          </p:nvSpPr>
          <p:spPr>
            <a:xfrm rot="10800000">
              <a:off x="321734" y="2648161"/>
              <a:ext cx="17505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</a:t>
              </a:r>
              <a:r>
                <a:rPr b="1" baseline="-25000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b="1" i="0" lang="en-US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Offsetting &amp; Capture</a:t>
              </a:r>
              <a:endParaRPr b="1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3376ddf1858_0_520"/>
            <p:cNvSpPr/>
            <p:nvPr/>
          </p:nvSpPr>
          <p:spPr>
            <a:xfrm>
              <a:off x="-170910" y="2613787"/>
              <a:ext cx="390300" cy="390300"/>
            </a:xfrm>
            <a:prstGeom prst="ellipse">
              <a:avLst/>
            </a:prstGeom>
            <a:solidFill>
              <a:srgbClr val="A5A5A5"/>
            </a:solidFill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3376ddf1858_0_520"/>
            <p:cNvSpPr/>
            <p:nvPr/>
          </p:nvSpPr>
          <p:spPr>
            <a:xfrm>
              <a:off x="-170910" y="3331901"/>
              <a:ext cx="390300" cy="390300"/>
            </a:xfrm>
            <a:prstGeom prst="ellipse">
              <a:avLst/>
            </a:prstGeom>
            <a:solidFill>
              <a:srgbClr val="1B82B3"/>
            </a:solidFill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3376ddf1858_0_520"/>
            <p:cNvSpPr/>
            <p:nvPr/>
          </p:nvSpPr>
          <p:spPr>
            <a:xfrm>
              <a:off x="-170910" y="4050015"/>
              <a:ext cx="390300" cy="390300"/>
            </a:xfrm>
            <a:prstGeom prst="ellipse">
              <a:avLst/>
            </a:prstGeom>
            <a:solidFill>
              <a:srgbClr val="00874F"/>
            </a:solidFill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g3376ddf1858_0_520"/>
            <p:cNvSpPr/>
            <p:nvPr/>
          </p:nvSpPr>
          <p:spPr>
            <a:xfrm>
              <a:off x="-170910" y="4768129"/>
              <a:ext cx="390300" cy="390300"/>
            </a:xfrm>
            <a:prstGeom prst="ellipse">
              <a:avLst/>
            </a:prstGeom>
            <a:solidFill>
              <a:srgbClr val="B45F06"/>
            </a:solidFill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g3376ddf1858_0_520"/>
            <p:cNvSpPr/>
            <p:nvPr/>
          </p:nvSpPr>
          <p:spPr>
            <a:xfrm>
              <a:off x="-170910" y="5486245"/>
              <a:ext cx="390300" cy="390300"/>
            </a:xfrm>
            <a:prstGeom prst="ellipse">
              <a:avLst/>
            </a:prstGeom>
            <a:solidFill>
              <a:srgbClr val="005E73"/>
            </a:solidFill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7" name="Google Shape;357;g3376ddf1858_0_520"/>
          <p:cNvGrpSpPr/>
          <p:nvPr/>
        </p:nvGrpSpPr>
        <p:grpSpPr>
          <a:xfrm>
            <a:off x="967376" y="1749810"/>
            <a:ext cx="9158381" cy="569597"/>
            <a:chOff x="1728892" y="5233038"/>
            <a:chExt cx="10023401" cy="585343"/>
          </a:xfrm>
        </p:grpSpPr>
        <p:cxnSp>
          <p:nvCxnSpPr>
            <p:cNvPr id="358" name="Google Shape;358;g3376ddf1858_0_520"/>
            <p:cNvCxnSpPr/>
            <p:nvPr/>
          </p:nvCxnSpPr>
          <p:spPr>
            <a:xfrm>
              <a:off x="1779896" y="5815856"/>
              <a:ext cx="9488100" cy="0"/>
            </a:xfrm>
            <a:prstGeom prst="straightConnector1">
              <a:avLst/>
            </a:prstGeom>
            <a:noFill/>
            <a:ln cap="flat" cmpd="sng" w="19050">
              <a:solidFill>
                <a:srgbClr val="546A7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9" name="Google Shape;359;g3376ddf1858_0_520"/>
            <p:cNvSpPr txBox="1"/>
            <p:nvPr/>
          </p:nvSpPr>
          <p:spPr>
            <a:xfrm>
              <a:off x="10786593" y="5233038"/>
              <a:ext cx="965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546A74"/>
                  </a:solidFill>
                  <a:latin typeface="Arial"/>
                  <a:ea typeface="Arial"/>
                  <a:cs typeface="Arial"/>
                  <a:sym typeface="Arial"/>
                </a:rPr>
                <a:t>2050+</a:t>
              </a:r>
              <a:endParaRPr b="1" i="0" sz="1600" u="none" cap="none" strike="noStrike">
                <a:solidFill>
                  <a:srgbClr val="546A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3376ddf1858_0_520"/>
            <p:cNvSpPr txBox="1"/>
            <p:nvPr/>
          </p:nvSpPr>
          <p:spPr>
            <a:xfrm>
              <a:off x="2616327" y="5399252"/>
              <a:ext cx="965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546A74"/>
                  </a:solidFill>
                  <a:latin typeface="Arial"/>
                  <a:ea typeface="Arial"/>
                  <a:cs typeface="Arial"/>
                  <a:sym typeface="Arial"/>
                </a:rPr>
                <a:t>Today</a:t>
              </a:r>
              <a:endParaRPr b="1" i="0" sz="1600" u="none" cap="none" strike="noStrike">
                <a:solidFill>
                  <a:srgbClr val="546A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1" name="Google Shape;361;g3376ddf1858_0_520"/>
            <p:cNvPicPr preferRelativeResize="0"/>
            <p:nvPr/>
          </p:nvPicPr>
          <p:blipFill rotWithShape="1">
            <a:blip r:embed="rId3">
              <a:alphaModFix/>
            </a:blip>
            <a:srcRect b="16583" l="0" r="0" t="0"/>
            <a:stretch/>
          </p:blipFill>
          <p:spPr>
            <a:xfrm>
              <a:off x="1728892" y="5634132"/>
              <a:ext cx="206552" cy="172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g3376ddf1858_0_520"/>
            <p:cNvPicPr preferRelativeResize="0"/>
            <p:nvPr/>
          </p:nvPicPr>
          <p:blipFill rotWithShape="1">
            <a:blip r:embed="rId3">
              <a:alphaModFix/>
            </a:blip>
            <a:srcRect b="16583" l="0" r="0" t="0"/>
            <a:stretch/>
          </p:blipFill>
          <p:spPr>
            <a:xfrm>
              <a:off x="11195005" y="5646085"/>
              <a:ext cx="206551" cy="1722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3" name="Google Shape;363;g3376ddf1858_0_520"/>
          <p:cNvGrpSpPr/>
          <p:nvPr/>
        </p:nvGrpSpPr>
        <p:grpSpPr>
          <a:xfrm>
            <a:off x="1000399" y="2638093"/>
            <a:ext cx="8743877" cy="3200581"/>
            <a:chOff x="2006599" y="1816853"/>
            <a:chExt cx="9261600" cy="3510949"/>
          </a:xfrm>
        </p:grpSpPr>
        <p:sp>
          <p:nvSpPr>
            <p:cNvPr id="364" name="Google Shape;364;g3376ddf1858_0_520"/>
            <p:cNvSpPr/>
            <p:nvPr/>
          </p:nvSpPr>
          <p:spPr>
            <a:xfrm>
              <a:off x="4252355" y="2669334"/>
              <a:ext cx="6999900" cy="256500"/>
            </a:xfrm>
            <a:prstGeom prst="roundRect">
              <a:avLst>
                <a:gd fmla="val 50000" name="adj"/>
              </a:avLst>
            </a:prstGeom>
            <a:solidFill>
              <a:srgbClr val="B45F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3376ddf1858_0_520"/>
            <p:cNvSpPr/>
            <p:nvPr/>
          </p:nvSpPr>
          <p:spPr>
            <a:xfrm>
              <a:off x="4252355" y="3457485"/>
              <a:ext cx="6999900" cy="256500"/>
            </a:xfrm>
            <a:prstGeom prst="roundRect">
              <a:avLst>
                <a:gd fmla="val 50000" name="adj"/>
              </a:avLst>
            </a:prstGeom>
            <a:solidFill>
              <a:srgbClr val="0087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3376ddf1858_0_520"/>
            <p:cNvSpPr/>
            <p:nvPr/>
          </p:nvSpPr>
          <p:spPr>
            <a:xfrm>
              <a:off x="4252355" y="1869489"/>
              <a:ext cx="6999900" cy="256500"/>
            </a:xfrm>
            <a:prstGeom prst="roundRect">
              <a:avLst>
                <a:gd fmla="val 50000" name="adj"/>
              </a:avLst>
            </a:prstGeom>
            <a:solidFill>
              <a:srgbClr val="005E7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3376ddf1858_0_520"/>
            <p:cNvSpPr/>
            <p:nvPr/>
          </p:nvSpPr>
          <p:spPr>
            <a:xfrm>
              <a:off x="2006599" y="1869489"/>
              <a:ext cx="2717700" cy="256500"/>
            </a:xfrm>
            <a:prstGeom prst="roundRect">
              <a:avLst>
                <a:gd fmla="val 50000" name="adj"/>
              </a:avLst>
            </a:prstGeom>
            <a:solidFill>
              <a:srgbClr val="00ABC7"/>
            </a:solidFill>
            <a:ln>
              <a:noFill/>
            </a:ln>
            <a:effectLst>
              <a:outerShdw blurRad="50800" rotWithShape="0" algn="l" dist="38100">
                <a:srgbClr val="000000">
                  <a:alpha val="471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3376ddf1858_0_520"/>
            <p:cNvSpPr/>
            <p:nvPr/>
          </p:nvSpPr>
          <p:spPr>
            <a:xfrm>
              <a:off x="2006599" y="5027366"/>
              <a:ext cx="9261600" cy="2565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rgbClr val="A5A5A5">
                    <a:alpha val="0"/>
                  </a:srgbClr>
                </a:gs>
                <a:gs pos="36000">
                  <a:srgbClr val="A5A5A5"/>
                </a:gs>
                <a:gs pos="100000">
                  <a:srgbClr val="A5A5A5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3376ddf1858_0_520"/>
            <p:cNvSpPr/>
            <p:nvPr/>
          </p:nvSpPr>
          <p:spPr>
            <a:xfrm>
              <a:off x="2006599" y="4238306"/>
              <a:ext cx="9261600" cy="2565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rgbClr val="1B82B3">
                    <a:alpha val="0"/>
                  </a:srgbClr>
                </a:gs>
                <a:gs pos="36000">
                  <a:srgbClr val="1B82B3"/>
                </a:gs>
                <a:gs pos="100000">
                  <a:srgbClr val="1B82B3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3376ddf1858_0_520"/>
            <p:cNvSpPr/>
            <p:nvPr/>
          </p:nvSpPr>
          <p:spPr>
            <a:xfrm>
              <a:off x="2006599" y="3457485"/>
              <a:ext cx="2717700" cy="256500"/>
            </a:xfrm>
            <a:prstGeom prst="roundRect">
              <a:avLst>
                <a:gd fmla="val 50000" name="adj"/>
              </a:avLst>
            </a:prstGeom>
            <a:solidFill>
              <a:srgbClr val="44BD00"/>
            </a:solidFill>
            <a:ln>
              <a:noFill/>
            </a:ln>
            <a:effectLst>
              <a:outerShdw blurRad="50800" rotWithShape="0" algn="l" dist="38100">
                <a:srgbClr val="000000">
                  <a:alpha val="471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3376ddf1858_0_520"/>
            <p:cNvSpPr/>
            <p:nvPr/>
          </p:nvSpPr>
          <p:spPr>
            <a:xfrm>
              <a:off x="2006599" y="2669334"/>
              <a:ext cx="2717700" cy="256500"/>
            </a:xfrm>
            <a:prstGeom prst="roundRect">
              <a:avLst>
                <a:gd fmla="val 50000" name="adj"/>
              </a:avLst>
            </a:prstGeom>
            <a:solidFill>
              <a:srgbClr val="FE8F00"/>
            </a:solidFill>
            <a:ln>
              <a:noFill/>
            </a:ln>
            <a:effectLst>
              <a:outerShdw blurRad="50800" rotWithShape="0" algn="l" dist="38100">
                <a:srgbClr val="000000">
                  <a:alpha val="471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3376ddf1858_0_520"/>
            <p:cNvSpPr txBox="1"/>
            <p:nvPr/>
          </p:nvSpPr>
          <p:spPr>
            <a:xfrm>
              <a:off x="6911658" y="1816853"/>
              <a:ext cx="42408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Continuous </a:t>
              </a: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incremental improvement</a:t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3376ddf1858_0_520"/>
            <p:cNvSpPr txBox="1"/>
            <p:nvPr/>
          </p:nvSpPr>
          <p:spPr>
            <a:xfrm>
              <a:off x="6044129" y="2616149"/>
              <a:ext cx="51084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Expanding </a:t>
              </a: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upgrades / performance &amp; trajectory optimisation</a:t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3376ddf1858_0_520"/>
            <p:cNvSpPr txBox="1"/>
            <p:nvPr/>
          </p:nvSpPr>
          <p:spPr>
            <a:xfrm>
              <a:off x="6132899" y="3406007"/>
              <a:ext cx="50196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Moving from </a:t>
              </a: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50 to 100% capability by 2030</a:t>
              </a:r>
              <a:endParaRPr b="1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g3376ddf1858_0_520"/>
            <p:cNvSpPr txBox="1"/>
            <p:nvPr/>
          </p:nvSpPr>
          <p:spPr>
            <a:xfrm>
              <a:off x="3568193" y="4174973"/>
              <a:ext cx="61368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Developing disruptive </a:t>
              </a: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aerodynamics / airframe / propulsion / energy</a:t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g3376ddf1858_0_520"/>
            <p:cNvSpPr txBox="1"/>
            <p:nvPr/>
          </p:nvSpPr>
          <p:spPr>
            <a:xfrm>
              <a:off x="4620378" y="4973202"/>
              <a:ext cx="40170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Supporting CORSIA </a:t>
              </a: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&amp; </a:t>
              </a: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carbon removals</a:t>
              </a:r>
              <a:endParaRPr b="1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g3376ddf1858_0_520"/>
            <p:cNvSpPr txBox="1"/>
            <p:nvPr/>
          </p:nvSpPr>
          <p:spPr>
            <a:xfrm>
              <a:off x="2031081" y="1822309"/>
              <a:ext cx="27927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Fleet renewal</a:t>
              </a:r>
              <a:endParaRPr b="1" baseline="-2500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3376ddf1858_0_520"/>
            <p:cNvSpPr txBox="1"/>
            <p:nvPr/>
          </p:nvSpPr>
          <p:spPr>
            <a:xfrm>
              <a:off x="2031081" y="2608991"/>
              <a:ext cx="22548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Services portfolio 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g3376ddf1858_0_520"/>
            <p:cNvSpPr txBox="1"/>
            <p:nvPr/>
          </p:nvSpPr>
          <p:spPr>
            <a:xfrm>
              <a:off x="2031081" y="3398778"/>
              <a:ext cx="24141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Up to </a:t>
              </a:r>
              <a:r>
                <a:rPr b="1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50% SAF </a:t>
              </a: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capability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" name="Google Shape;380;g3376ddf1858_0_520"/>
          <p:cNvSpPr/>
          <p:nvPr/>
        </p:nvSpPr>
        <p:spPr>
          <a:xfrm>
            <a:off x="3395978" y="2209875"/>
            <a:ext cx="551700" cy="1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g3376ddf1858_0_5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448140" y="2129339"/>
            <a:ext cx="424453" cy="37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376ddf1858_0_5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3315" y="2286900"/>
            <a:ext cx="2252676" cy="60925"/>
          </a:xfrm>
          <a:prstGeom prst="rect">
            <a:avLst/>
          </a:prstGeom>
          <a:noFill/>
          <a:ln>
            <a:noFill/>
          </a:ln>
          <a:effectLst>
            <a:outerShdw blurRad="25400" rotWithShape="0" algn="r" dir="10800000" dist="12700">
              <a:srgbClr val="000000">
                <a:alpha val="0"/>
              </a:srgbClr>
            </a:outerShdw>
          </a:effectLst>
        </p:spPr>
      </p:pic>
      <p:sp>
        <p:nvSpPr>
          <p:cNvPr id="383" name="Google Shape;383;g3376ddf1858_0_520"/>
          <p:cNvSpPr txBox="1"/>
          <p:nvPr/>
        </p:nvSpPr>
        <p:spPr>
          <a:xfrm>
            <a:off x="1048709" y="2933733"/>
            <a:ext cx="67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A5A5A5"/>
                </a:solidFill>
              </a:rPr>
              <a:t>→ 25% CO2 reduction compared to previous generation passenger aircraft, up to 40% for large freighters</a:t>
            </a:r>
            <a:endParaRPr sz="900">
              <a:solidFill>
                <a:srgbClr val="A5A5A5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rgbClr val="A5A5A5"/>
              </a:solidFill>
            </a:endParaRPr>
          </a:p>
        </p:txBody>
      </p:sp>
      <p:sp>
        <p:nvSpPr>
          <p:cNvPr id="384" name="Google Shape;384;g3376ddf1858_0_520"/>
          <p:cNvSpPr txBox="1"/>
          <p:nvPr/>
        </p:nvSpPr>
        <p:spPr>
          <a:xfrm>
            <a:off x="1048648" y="3648733"/>
            <a:ext cx="693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→ improving aircraft operational efficiency     		</a:t>
            </a:r>
            <a:r>
              <a:rPr lang="en-US" sz="900">
                <a:solidFill>
                  <a:srgbClr val="A5A5A5"/>
                </a:solidFill>
              </a:rPr>
              <a:t>→ </a:t>
            </a:r>
            <a:r>
              <a:rPr b="0" i="0" lang="en-US" sz="9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opencargolab     	 </a:t>
            </a:r>
            <a:r>
              <a:rPr lang="en-US" sz="900">
                <a:solidFill>
                  <a:srgbClr val="A5A5A5"/>
                </a:solidFill>
              </a:rPr>
              <a:t>→</a:t>
            </a:r>
            <a:r>
              <a:rPr b="0" i="0" lang="en-US" sz="9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Connected aircraft</a:t>
            </a:r>
            <a:r>
              <a:rPr lang="en-US" sz="900">
                <a:solidFill>
                  <a:srgbClr val="A5A5A5"/>
                </a:solidFill>
              </a:rPr>
              <a:t>     		 → Fello’Fly</a:t>
            </a:r>
            <a:endParaRPr b="0" i="0" sz="9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3376ddf1858_0_520"/>
          <p:cNvSpPr txBox="1"/>
          <p:nvPr/>
        </p:nvSpPr>
        <p:spPr>
          <a:xfrm>
            <a:off x="3526575" y="5070150"/>
            <a:ext cx="2204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→ eXtra Performance Wing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376ddf1858_0_520"/>
          <p:cNvSpPr txBox="1"/>
          <p:nvPr/>
        </p:nvSpPr>
        <p:spPr>
          <a:xfrm>
            <a:off x="3526575" y="5802650"/>
            <a:ext cx="2894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b="1" i="0" lang="en-US" sz="9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DACCS</a:t>
            </a:r>
            <a:r>
              <a:rPr b="0" i="0" lang="en-US" sz="9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scale-up and advocacy</a:t>
            </a:r>
            <a:endParaRPr b="0" i="0" sz="9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3376ddf1858_0_520"/>
          <p:cNvSpPr txBox="1"/>
          <p:nvPr/>
        </p:nvSpPr>
        <p:spPr>
          <a:xfrm>
            <a:off x="6223725" y="5029200"/>
            <a:ext cx="5005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A5A5A5"/>
                </a:solidFill>
              </a:rPr>
              <a:t>→ Next Generation Single Aisle /  Z</a:t>
            </a:r>
            <a:r>
              <a:rPr lang="en-US" sz="900">
                <a:solidFill>
                  <a:srgbClr val="A5A5A5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EROe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"/>
          <p:cNvSpPr txBox="1"/>
          <p:nvPr>
            <p:ph type="title"/>
          </p:nvPr>
        </p:nvSpPr>
        <p:spPr>
          <a:xfrm>
            <a:off x="1493114" y="893372"/>
            <a:ext cx="9205772" cy="594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IATA – ATAG –  ICAO moving forward to decarbonise</a:t>
            </a:r>
            <a:endParaRPr/>
          </a:p>
        </p:txBody>
      </p:sp>
      <p:sp>
        <p:nvSpPr>
          <p:cNvPr id="397" name="Google Shape;397;p3"/>
          <p:cNvSpPr txBox="1"/>
          <p:nvPr/>
        </p:nvSpPr>
        <p:spPr>
          <a:xfrm>
            <a:off x="766747" y="6413980"/>
            <a:ext cx="34575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7F7F7F"/>
              </a:solidFill>
            </a:endParaRPr>
          </a:p>
        </p:txBody>
      </p:sp>
      <p:grpSp>
        <p:nvGrpSpPr>
          <p:cNvPr id="398" name="Google Shape;398;p3"/>
          <p:cNvGrpSpPr/>
          <p:nvPr/>
        </p:nvGrpSpPr>
        <p:grpSpPr>
          <a:xfrm>
            <a:off x="6018154" y="3742828"/>
            <a:ext cx="3041288" cy="1048758"/>
            <a:chOff x="4526679" y="2800065"/>
            <a:chExt cx="2281023" cy="786589"/>
          </a:xfrm>
        </p:grpSpPr>
        <p:sp>
          <p:nvSpPr>
            <p:cNvPr id="399" name="Google Shape;399;p3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0" name="Google Shape;400;p3"/>
            <p:cNvGrpSpPr/>
            <p:nvPr/>
          </p:nvGrpSpPr>
          <p:grpSpPr>
            <a:xfrm>
              <a:off x="4526679" y="2800065"/>
              <a:ext cx="692700" cy="786589"/>
              <a:chOff x="4526679" y="2800065"/>
              <a:chExt cx="692700" cy="786589"/>
            </a:xfrm>
          </p:grpSpPr>
          <p:grpSp>
            <p:nvGrpSpPr>
              <p:cNvPr id="401" name="Google Shape;401;p3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02" name="Google Shape;402;p3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403" name="Google Shape;403;p3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04" name="Google Shape;404;p3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1900" lIns="121900" spcFirstLastPara="1" rIns="121900" wrap="square" tIns="121900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b="1" lang="en-US" sz="1600"/>
                  <a:t>2023</a:t>
                </a:r>
                <a:endParaRPr b="1" sz="1600"/>
              </a:p>
            </p:txBody>
          </p:sp>
        </p:grpSp>
      </p:grpSp>
      <p:grpSp>
        <p:nvGrpSpPr>
          <p:cNvPr id="405" name="Google Shape;405;p3"/>
          <p:cNvGrpSpPr/>
          <p:nvPr/>
        </p:nvGrpSpPr>
        <p:grpSpPr>
          <a:xfrm>
            <a:off x="644038" y="3742828"/>
            <a:ext cx="3193266" cy="1048772"/>
            <a:chOff x="495991" y="2800065"/>
            <a:chExt cx="2395009" cy="786599"/>
          </a:xfrm>
        </p:grpSpPr>
        <p:sp>
          <p:nvSpPr>
            <p:cNvPr id="406" name="Google Shape;406;p3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7" name="Google Shape;407;p3"/>
            <p:cNvGrpSpPr/>
            <p:nvPr/>
          </p:nvGrpSpPr>
          <p:grpSpPr>
            <a:xfrm>
              <a:off x="495991" y="2800065"/>
              <a:ext cx="871200" cy="786599"/>
              <a:chOff x="495991" y="2800065"/>
              <a:chExt cx="871200" cy="786599"/>
            </a:xfrm>
          </p:grpSpPr>
          <p:sp>
            <p:nvSpPr>
              <p:cNvPr id="408" name="Google Shape;408;p3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1900" lIns="121900" spcFirstLastPara="1" rIns="121900" wrap="square" tIns="121900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b="1" lang="en-US" sz="1600"/>
                  <a:t>2021</a:t>
                </a:r>
                <a:endParaRPr b="1" sz="1600"/>
              </a:p>
            </p:txBody>
          </p:sp>
          <p:grpSp>
            <p:nvGrpSpPr>
              <p:cNvPr id="409" name="Google Shape;409;p3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10" name="Google Shape;410;p3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411" name="Google Shape;411;p3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412" name="Google Shape;412;p3"/>
          <p:cNvGrpSpPr/>
          <p:nvPr/>
        </p:nvGrpSpPr>
        <p:grpSpPr>
          <a:xfrm>
            <a:off x="3350109" y="3612873"/>
            <a:ext cx="3098266" cy="1051569"/>
            <a:chOff x="2525595" y="2702596"/>
            <a:chExt cx="2323757" cy="788696"/>
          </a:xfrm>
        </p:grpSpPr>
        <p:sp>
          <p:nvSpPr>
            <p:cNvPr id="413" name="Google Shape;413;p3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0942A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4" name="Google Shape;414;p3"/>
            <p:cNvGrpSpPr/>
            <p:nvPr/>
          </p:nvGrpSpPr>
          <p:grpSpPr>
            <a:xfrm>
              <a:off x="2525595" y="2702596"/>
              <a:ext cx="745800" cy="788696"/>
              <a:chOff x="2525595" y="2702596"/>
              <a:chExt cx="745800" cy="788696"/>
            </a:xfrm>
          </p:grpSpPr>
          <p:sp>
            <p:nvSpPr>
              <p:cNvPr id="415" name="Google Shape;415;p3"/>
              <p:cNvSpPr txBox="1"/>
              <p:nvPr/>
            </p:nvSpPr>
            <p:spPr>
              <a:xfrm>
                <a:off x="2525595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1900" lIns="121900" spcFirstLastPara="1" rIns="121900" wrap="square" tIns="121900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b="1" lang="en-US" sz="1600"/>
                  <a:t>2022</a:t>
                </a:r>
                <a:endParaRPr b="1" sz="1600"/>
              </a:p>
            </p:txBody>
          </p:sp>
          <p:grpSp>
            <p:nvGrpSpPr>
              <p:cNvPr id="416" name="Google Shape;416;p3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417" name="Google Shape;417;p3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418" name="Google Shape;418;p3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419" name="Google Shape;419;p3"/>
          <p:cNvGrpSpPr/>
          <p:nvPr/>
        </p:nvGrpSpPr>
        <p:grpSpPr>
          <a:xfrm>
            <a:off x="8488376" y="4115375"/>
            <a:ext cx="3703507" cy="902867"/>
            <a:chOff x="6379391" y="3079482"/>
            <a:chExt cx="2777700" cy="677167"/>
          </a:xfrm>
        </p:grpSpPr>
        <p:sp>
          <p:nvSpPr>
            <p:cNvPr id="420" name="Google Shape;420;p3"/>
            <p:cNvSpPr/>
            <p:nvPr/>
          </p:nvSpPr>
          <p:spPr>
            <a:xfrm>
              <a:off x="6379391" y="3079482"/>
              <a:ext cx="2777700" cy="133500"/>
            </a:xfrm>
            <a:prstGeom prst="rect">
              <a:avLst/>
            </a:prstGeom>
            <a:solidFill>
              <a:srgbClr val="0942A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"/>
            <p:cNvSpPr txBox="1"/>
            <p:nvPr/>
          </p:nvSpPr>
          <p:spPr>
            <a:xfrm>
              <a:off x="6676773" y="3494450"/>
              <a:ext cx="2253600" cy="2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22" name="Google Shape;422;p3"/>
          <p:cNvPicPr preferRelativeResize="0"/>
          <p:nvPr/>
        </p:nvPicPr>
        <p:blipFill rotWithShape="1">
          <a:blip r:embed="rId3">
            <a:alphaModFix/>
          </a:blip>
          <a:srcRect b="0" l="0" r="57697" t="0"/>
          <a:stretch/>
        </p:blipFill>
        <p:spPr>
          <a:xfrm>
            <a:off x="6448375" y="1883375"/>
            <a:ext cx="2441448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"/>
          <p:cNvSpPr/>
          <p:nvPr/>
        </p:nvSpPr>
        <p:spPr>
          <a:xfrm>
            <a:off x="1307975" y="3179950"/>
            <a:ext cx="2042100" cy="34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6300" y="1883375"/>
            <a:ext cx="2263675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"/>
          <p:cNvSpPr txBox="1"/>
          <p:nvPr/>
        </p:nvSpPr>
        <p:spPr>
          <a:xfrm>
            <a:off x="1216300" y="3336800"/>
            <a:ext cx="28635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Airline commitment to Net Zero 2050</a:t>
            </a:r>
            <a:endParaRPr b="1" sz="1100"/>
          </a:p>
        </p:txBody>
      </p:sp>
      <p:pic>
        <p:nvPicPr>
          <p:cNvPr id="426" name="Google Shape;4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7300" y="5287263"/>
            <a:ext cx="27432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"/>
          <p:cNvSpPr txBox="1"/>
          <p:nvPr/>
        </p:nvSpPr>
        <p:spPr>
          <a:xfrm>
            <a:off x="3837300" y="4668650"/>
            <a:ext cx="24414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Roboto"/>
                <a:ea typeface="Roboto"/>
                <a:cs typeface="Roboto"/>
                <a:sym typeface="Roboto"/>
              </a:rPr>
              <a:t>ICAO adopt 2050 net-zero carbon emissions goal</a:t>
            </a:r>
            <a:endParaRPr b="1"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6474100" y="3260600"/>
            <a:ext cx="21816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ICAO sets -5% carbon intensity goal by 2030 for aviation fuel</a:t>
            </a:r>
            <a:endParaRPr b="1" sz="1100"/>
          </a:p>
        </p:txBody>
      </p:sp>
      <p:sp>
        <p:nvSpPr>
          <p:cNvPr id="429" name="Google Shape;429;p3"/>
          <p:cNvSpPr/>
          <p:nvPr/>
        </p:nvSpPr>
        <p:spPr>
          <a:xfrm>
            <a:off x="9656149" y="4115375"/>
            <a:ext cx="2535600" cy="177900"/>
          </a:xfrm>
          <a:prstGeom prst="rect">
            <a:avLst/>
          </a:prstGeom>
          <a:solidFill>
            <a:srgbClr val="307AF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"/>
          <p:cNvSpPr/>
          <p:nvPr/>
        </p:nvSpPr>
        <p:spPr>
          <a:xfrm>
            <a:off x="10777325" y="4115375"/>
            <a:ext cx="1414800" cy="177900"/>
          </a:xfrm>
          <a:prstGeom prst="rect">
            <a:avLst/>
          </a:prstGeom>
          <a:solidFill>
            <a:srgbClr val="0942A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1" name="Google Shape;431;p3"/>
          <p:cNvGrpSpPr/>
          <p:nvPr/>
        </p:nvGrpSpPr>
        <p:grpSpPr>
          <a:xfrm>
            <a:off x="10284309" y="3612873"/>
            <a:ext cx="994375" cy="1051569"/>
            <a:chOff x="2011232" y="2702596"/>
            <a:chExt cx="745800" cy="788696"/>
          </a:xfrm>
        </p:grpSpPr>
        <p:sp>
          <p:nvSpPr>
            <p:cNvPr id="432" name="Google Shape;432;p3"/>
            <p:cNvSpPr txBox="1"/>
            <p:nvPr/>
          </p:nvSpPr>
          <p:spPr>
            <a:xfrm>
              <a:off x="2011232" y="2702596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b="1" lang="en-US" sz="1600"/>
                <a:t>2050</a:t>
              </a:r>
              <a:endParaRPr b="1" sz="1600"/>
            </a:p>
          </p:txBody>
        </p:sp>
        <p:grpSp>
          <p:nvGrpSpPr>
            <p:cNvPr id="433" name="Google Shape;433;p3"/>
            <p:cNvGrpSpPr/>
            <p:nvPr/>
          </p:nvGrpSpPr>
          <p:grpSpPr>
            <a:xfrm rot="10800000">
              <a:off x="2334710" y="3079467"/>
              <a:ext cx="92400" cy="411825"/>
              <a:chOff x="2584463" y="2563700"/>
              <a:chExt cx="92400" cy="411825"/>
            </a:xfrm>
          </p:grpSpPr>
          <p:cxnSp>
            <p:nvCxnSpPr>
              <p:cNvPr id="434" name="Google Shape;434;p3"/>
              <p:cNvCxnSpPr/>
              <p:nvPr/>
            </p:nvCxnSpPr>
            <p:spPr>
              <a:xfrm>
                <a:off x="2630663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435" name="Google Shape;435;p3"/>
              <p:cNvSpPr/>
              <p:nvPr/>
            </p:nvSpPr>
            <p:spPr>
              <a:xfrm>
                <a:off x="2584463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36" name="Google Shape;436;p3"/>
          <p:cNvSpPr txBox="1"/>
          <p:nvPr/>
        </p:nvSpPr>
        <p:spPr>
          <a:xfrm>
            <a:off x="7687125" y="4801050"/>
            <a:ext cx="40254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/>
              <a:t>Aviation’s </a:t>
            </a:r>
            <a:endParaRPr b="1" sz="33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/>
              <a:t>Net-Zero ambition</a:t>
            </a:r>
            <a:endParaRPr b="1" sz="3300"/>
          </a:p>
        </p:txBody>
      </p:sp>
      <p:pic>
        <p:nvPicPr>
          <p:cNvPr id="437" name="Google Shape;43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376ddf1858_0_24"/>
          <p:cNvSpPr txBox="1"/>
          <p:nvPr>
            <p:ph type="title"/>
          </p:nvPr>
        </p:nvSpPr>
        <p:spPr>
          <a:xfrm>
            <a:off x="1493114" y="893372"/>
            <a:ext cx="9205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Aviation’s decarbonisation roadmap</a:t>
            </a:r>
            <a:endParaRPr/>
          </a:p>
        </p:txBody>
      </p:sp>
      <p:sp>
        <p:nvSpPr>
          <p:cNvPr id="443" name="Google Shape;443;g3376ddf1858_0_24"/>
          <p:cNvSpPr txBox="1"/>
          <p:nvPr>
            <p:ph idx="7" type="subTitle"/>
          </p:nvPr>
        </p:nvSpPr>
        <p:spPr>
          <a:xfrm>
            <a:off x="1493114" y="1390538"/>
            <a:ext cx="9205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Airbus supports the ATAG most ambitious technology scenario </a:t>
            </a:r>
            <a:endParaRPr/>
          </a:p>
        </p:txBody>
      </p:sp>
      <p:sp>
        <p:nvSpPr>
          <p:cNvPr id="444" name="Google Shape;444;g3376ddf1858_0_24"/>
          <p:cNvSpPr txBox="1"/>
          <p:nvPr>
            <p:ph type="title"/>
          </p:nvPr>
        </p:nvSpPr>
        <p:spPr>
          <a:xfrm>
            <a:off x="1493114" y="5846372"/>
            <a:ext cx="9205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For each lever, technology and collaboration are essential</a:t>
            </a:r>
            <a:endParaRPr/>
          </a:p>
        </p:txBody>
      </p:sp>
      <p:grpSp>
        <p:nvGrpSpPr>
          <p:cNvPr id="445" name="Google Shape;445;g3376ddf1858_0_24"/>
          <p:cNvGrpSpPr/>
          <p:nvPr/>
        </p:nvGrpSpPr>
        <p:grpSpPr>
          <a:xfrm>
            <a:off x="813860" y="1979536"/>
            <a:ext cx="9627710" cy="3487145"/>
            <a:chOff x="1479500" y="1821579"/>
            <a:chExt cx="9627710" cy="3487145"/>
          </a:xfrm>
        </p:grpSpPr>
        <p:sp>
          <p:nvSpPr>
            <p:cNvPr id="446" name="Google Shape;446;g3376ddf1858_0_24"/>
            <p:cNvSpPr/>
            <p:nvPr/>
          </p:nvSpPr>
          <p:spPr>
            <a:xfrm>
              <a:off x="8203401" y="1821579"/>
              <a:ext cx="293700" cy="296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7" name="Google Shape;447;g3376ddf1858_0_24"/>
            <p:cNvGrpSpPr/>
            <p:nvPr/>
          </p:nvGrpSpPr>
          <p:grpSpPr>
            <a:xfrm>
              <a:off x="1479500" y="1883025"/>
              <a:ext cx="7053011" cy="3425700"/>
              <a:chOff x="335347" y="2573828"/>
              <a:chExt cx="7604325" cy="3721968"/>
            </a:xfrm>
          </p:grpSpPr>
          <p:pic>
            <p:nvPicPr>
              <p:cNvPr id="448" name="Google Shape;448;g3376ddf1858_0_2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4415"/>
              <a:stretch/>
            </p:blipFill>
            <p:spPr>
              <a:xfrm>
                <a:off x="335347" y="2573828"/>
                <a:ext cx="7468518" cy="37219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9" name="Google Shape;449;g3376ddf1858_0_24"/>
              <p:cNvSpPr/>
              <p:nvPr/>
            </p:nvSpPr>
            <p:spPr>
              <a:xfrm rot="-363014">
                <a:off x="2539160" y="3129356"/>
                <a:ext cx="5347627" cy="1283675"/>
              </a:xfrm>
              <a:custGeom>
                <a:rect b="b" l="l" r="r" t="t"/>
                <a:pathLst>
                  <a:path extrusionOk="0" h="2259288" w="4901235">
                    <a:moveTo>
                      <a:pt x="0" y="2259288"/>
                    </a:moveTo>
                    <a:lnTo>
                      <a:pt x="306074" y="2123217"/>
                    </a:lnTo>
                    <a:lnTo>
                      <a:pt x="525338" y="2027757"/>
                    </a:lnTo>
                    <a:lnTo>
                      <a:pt x="933895" y="1894254"/>
                    </a:lnTo>
                    <a:lnTo>
                      <a:pt x="1414381" y="1754471"/>
                    </a:lnTo>
                    <a:cubicBezTo>
                      <a:pt x="1676376" y="1702889"/>
                      <a:pt x="1958704" y="1630593"/>
                      <a:pt x="2177561" y="1583398"/>
                    </a:cubicBezTo>
                    <a:cubicBezTo>
                      <a:pt x="2396419" y="1536203"/>
                      <a:pt x="2548005" y="1483267"/>
                      <a:pt x="2727526" y="1471302"/>
                    </a:cubicBezTo>
                    <a:lnTo>
                      <a:pt x="3431549" y="1283063"/>
                    </a:lnTo>
                    <a:cubicBezTo>
                      <a:pt x="3624979" y="1226141"/>
                      <a:pt x="3841218" y="1173935"/>
                      <a:pt x="4034648" y="1106853"/>
                    </a:cubicBezTo>
                    <a:cubicBezTo>
                      <a:pt x="4194863" y="1055272"/>
                      <a:pt x="4349378" y="997159"/>
                      <a:pt x="4509593" y="925258"/>
                    </a:cubicBezTo>
                    <a:lnTo>
                      <a:pt x="4901235" y="777631"/>
                    </a:lnTo>
                    <a:cubicBezTo>
                      <a:pt x="4899281" y="535354"/>
                      <a:pt x="4886685" y="242277"/>
                      <a:pt x="4884731" y="0"/>
                    </a:cubicBezTo>
                    <a:lnTo>
                      <a:pt x="3894131" y="453683"/>
                    </a:lnTo>
                    <a:lnTo>
                      <a:pt x="2962146" y="870634"/>
                    </a:lnTo>
                    <a:lnTo>
                      <a:pt x="2088777" y="1239911"/>
                    </a:lnTo>
                    <a:lnTo>
                      <a:pt x="1121305" y="1643045"/>
                    </a:lnTo>
                    <a:lnTo>
                      <a:pt x="517567" y="1932299"/>
                    </a:lnTo>
                    <a:lnTo>
                      <a:pt x="0" y="2259288"/>
                    </a:lnTo>
                    <a:close/>
                  </a:path>
                </a:pathLst>
              </a:custGeom>
              <a:solidFill>
                <a:srgbClr val="70AFDC"/>
              </a:solidFill>
              <a:ln cap="flat" cmpd="sng" w="9525">
                <a:solidFill>
                  <a:srgbClr val="4669A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g3376ddf1858_0_24"/>
              <p:cNvSpPr txBox="1"/>
              <p:nvPr/>
            </p:nvSpPr>
            <p:spPr>
              <a:xfrm rot="-1130451">
                <a:off x="4846808" y="3169777"/>
                <a:ext cx="2062300" cy="3585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i="0" lang="en-US" sz="1100" u="none" cap="none" strike="noStrike">
                    <a:solidFill>
                      <a:srgbClr val="595959"/>
                    </a:solidFill>
                  </a:rPr>
                  <a:t>Frozen 2019 fleet efficiency</a:t>
                </a:r>
                <a:endParaRPr i="0" sz="1100" u="none" cap="none" strike="noStrike">
                  <a:solidFill>
                    <a:srgbClr val="595959"/>
                  </a:solidFill>
                </a:endParaRPr>
              </a:p>
            </p:txBody>
          </p:sp>
        </p:grpSp>
        <p:sp>
          <p:nvSpPr>
            <p:cNvPr id="451" name="Google Shape;451;g3376ddf1858_0_24"/>
            <p:cNvSpPr/>
            <p:nvPr/>
          </p:nvSpPr>
          <p:spPr>
            <a:xfrm>
              <a:off x="8199054" y="1839216"/>
              <a:ext cx="293700" cy="2826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3376ddf1858_0_24"/>
            <p:cNvSpPr txBox="1"/>
            <p:nvPr/>
          </p:nvSpPr>
          <p:spPr>
            <a:xfrm>
              <a:off x="8426408" y="3309444"/>
              <a:ext cx="2450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E8F00"/>
                  </a:solidFill>
                </a:rPr>
                <a:t>Operations &amp;</a:t>
              </a:r>
              <a:r>
                <a:rPr b="1" lang="en-US" sz="1200">
                  <a:solidFill>
                    <a:srgbClr val="FE8F00"/>
                  </a:solidFill>
                </a:rPr>
                <a:t> </a:t>
              </a:r>
              <a:r>
                <a:rPr b="1" i="0" lang="en-US" sz="1200" u="none" cap="none" strike="noStrike">
                  <a:solidFill>
                    <a:srgbClr val="FE8F00"/>
                  </a:solidFill>
                </a:rPr>
                <a:t>Infrastructures</a:t>
              </a:r>
              <a:endParaRPr b="1" i="0" sz="1200" u="none" cap="none" strike="noStrike">
                <a:solidFill>
                  <a:srgbClr val="FE8F00"/>
                </a:solidFill>
              </a:endParaRPr>
            </a:p>
          </p:txBody>
        </p:sp>
        <p:sp>
          <p:nvSpPr>
            <p:cNvPr id="453" name="Google Shape;453;g3376ddf1858_0_24"/>
            <p:cNvSpPr txBox="1"/>
            <p:nvPr/>
          </p:nvSpPr>
          <p:spPr>
            <a:xfrm>
              <a:off x="8426406" y="2258218"/>
              <a:ext cx="2262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85AD"/>
                  </a:solidFill>
                </a:rPr>
                <a:t>Latest Generation Aircraft</a:t>
              </a:r>
              <a:endParaRPr b="1" i="0" sz="1200" u="none" cap="none" strike="noStrike">
                <a:solidFill>
                  <a:srgbClr val="0085AD"/>
                </a:solidFill>
              </a:endParaRPr>
            </a:p>
          </p:txBody>
        </p:sp>
        <p:sp>
          <p:nvSpPr>
            <p:cNvPr id="454" name="Google Shape;454;g3376ddf1858_0_24"/>
            <p:cNvSpPr txBox="1"/>
            <p:nvPr/>
          </p:nvSpPr>
          <p:spPr>
            <a:xfrm>
              <a:off x="8426389" y="4670793"/>
              <a:ext cx="2525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565656"/>
                  </a:solidFill>
                </a:rPr>
                <a:t>Carbon offsetting </a:t>
              </a:r>
              <a:r>
                <a:rPr b="1" lang="en-US" sz="1200">
                  <a:solidFill>
                    <a:srgbClr val="565656"/>
                  </a:solidFill>
                </a:rPr>
                <a:t>&amp; removal</a:t>
              </a:r>
              <a:endParaRPr i="0" sz="1200" u="none" cap="none" strike="noStrike">
                <a:solidFill>
                  <a:srgbClr val="565656"/>
                </a:solidFill>
              </a:endParaRPr>
            </a:p>
          </p:txBody>
        </p:sp>
        <p:sp>
          <p:nvSpPr>
            <p:cNvPr id="455" name="Google Shape;455;g3376ddf1858_0_24"/>
            <p:cNvSpPr txBox="1"/>
            <p:nvPr/>
          </p:nvSpPr>
          <p:spPr>
            <a:xfrm>
              <a:off x="8426410" y="2838652"/>
              <a:ext cx="268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205B"/>
                  </a:solidFill>
                </a:rPr>
                <a:t>Disruptive Technology</a:t>
              </a:r>
              <a:endParaRPr b="1" i="0" sz="1200" u="none" cap="none" strike="noStrike">
                <a:solidFill>
                  <a:srgbClr val="00205B"/>
                </a:solidFill>
              </a:endParaRPr>
            </a:p>
          </p:txBody>
        </p:sp>
        <p:sp>
          <p:nvSpPr>
            <p:cNvPr id="456" name="Google Shape;456;g3376ddf1858_0_24"/>
            <p:cNvSpPr txBox="1"/>
            <p:nvPr/>
          </p:nvSpPr>
          <p:spPr>
            <a:xfrm>
              <a:off x="8426406" y="3944525"/>
              <a:ext cx="2147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84BD00"/>
                  </a:solidFill>
                </a:rPr>
                <a:t>Sustainable</a:t>
              </a:r>
              <a:r>
                <a:rPr b="1" lang="en-US" sz="1200">
                  <a:solidFill>
                    <a:srgbClr val="84BD00"/>
                  </a:solidFill>
                </a:rPr>
                <a:t> </a:t>
              </a:r>
              <a:r>
                <a:rPr b="1" i="0" lang="en-US" sz="1200" u="none" cap="none" strike="noStrike">
                  <a:solidFill>
                    <a:srgbClr val="84BD00"/>
                  </a:solidFill>
                </a:rPr>
                <a:t>Aviation Fuels</a:t>
              </a:r>
              <a:endParaRPr b="1" i="0" sz="1200" u="none" cap="none" strike="noStrike">
                <a:solidFill>
                  <a:srgbClr val="84BD00"/>
                </a:solidFill>
              </a:endParaRPr>
            </a:p>
          </p:txBody>
        </p:sp>
      </p:grpSp>
      <p:sp>
        <p:nvSpPr>
          <p:cNvPr id="457" name="Google Shape;457;g3376ddf1858_0_24"/>
          <p:cNvSpPr txBox="1"/>
          <p:nvPr/>
        </p:nvSpPr>
        <p:spPr>
          <a:xfrm>
            <a:off x="10445021" y="2679900"/>
            <a:ext cx="1381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0085AD"/>
                </a:solidFill>
              </a:rPr>
              <a:t>Avoid</a:t>
            </a:r>
            <a:endParaRPr b="1" i="0" sz="1500" u="none" cap="none" strike="noStrike">
              <a:solidFill>
                <a:srgbClr val="0085AD"/>
              </a:solidFill>
            </a:endParaRPr>
          </a:p>
        </p:txBody>
      </p:sp>
      <p:sp>
        <p:nvSpPr>
          <p:cNvPr id="458" name="Google Shape;458;g3376ddf1858_0_24"/>
          <p:cNvSpPr txBox="1"/>
          <p:nvPr/>
        </p:nvSpPr>
        <p:spPr>
          <a:xfrm>
            <a:off x="10445021" y="4127700"/>
            <a:ext cx="1381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0085AD"/>
                </a:solidFill>
              </a:rPr>
              <a:t>Reduce</a:t>
            </a:r>
            <a:endParaRPr b="1" i="0" sz="1500" u="none" cap="none" strike="noStrike">
              <a:solidFill>
                <a:srgbClr val="0085AD"/>
              </a:solidFill>
            </a:endParaRPr>
          </a:p>
        </p:txBody>
      </p:sp>
      <p:sp>
        <p:nvSpPr>
          <p:cNvPr id="459" name="Google Shape;459;g3376ddf1858_0_24"/>
          <p:cNvSpPr txBox="1"/>
          <p:nvPr/>
        </p:nvSpPr>
        <p:spPr>
          <a:xfrm>
            <a:off x="10445021" y="4813500"/>
            <a:ext cx="1381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0085AD"/>
                </a:solidFill>
              </a:rPr>
              <a:t>Compensate</a:t>
            </a:r>
            <a:endParaRPr b="1" i="0" sz="1500" u="none" cap="none" strike="noStrike">
              <a:solidFill>
                <a:srgbClr val="0085AD"/>
              </a:solidFill>
            </a:endParaRPr>
          </a:p>
        </p:txBody>
      </p:sp>
      <p:sp>
        <p:nvSpPr>
          <p:cNvPr id="460" name="Google Shape;460;g3376ddf1858_0_24"/>
          <p:cNvSpPr/>
          <p:nvPr/>
        </p:nvSpPr>
        <p:spPr>
          <a:xfrm>
            <a:off x="10106575" y="2379350"/>
            <a:ext cx="296100" cy="1364400"/>
          </a:xfrm>
          <a:prstGeom prst="rightBracket">
            <a:avLst>
              <a:gd fmla="val 8333" name="adj"/>
            </a:avLst>
          </a:prstGeom>
          <a:noFill/>
          <a:ln cap="flat" cmpd="sng" w="9525">
            <a:solidFill>
              <a:srgbClr val="0020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3376ddf1858_0_24"/>
          <p:cNvSpPr/>
          <p:nvPr/>
        </p:nvSpPr>
        <p:spPr>
          <a:xfrm>
            <a:off x="10106575" y="3914125"/>
            <a:ext cx="296100" cy="655500"/>
          </a:xfrm>
          <a:prstGeom prst="rightBracket">
            <a:avLst>
              <a:gd fmla="val 8333" name="adj"/>
            </a:avLst>
          </a:prstGeom>
          <a:noFill/>
          <a:ln cap="flat" cmpd="sng" w="9525">
            <a:solidFill>
              <a:srgbClr val="0020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3376ddf1858_0_24"/>
          <p:cNvSpPr/>
          <p:nvPr/>
        </p:nvSpPr>
        <p:spPr>
          <a:xfrm>
            <a:off x="10106575" y="4676125"/>
            <a:ext cx="296100" cy="655500"/>
          </a:xfrm>
          <a:prstGeom prst="rightBracket">
            <a:avLst>
              <a:gd fmla="val 8333" name="adj"/>
            </a:avLst>
          </a:prstGeom>
          <a:noFill/>
          <a:ln cap="flat" cmpd="sng" w="9525">
            <a:solidFill>
              <a:srgbClr val="0020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g3376ddf1858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376dcbb5e0_0_0"/>
          <p:cNvSpPr txBox="1"/>
          <p:nvPr>
            <p:ph type="title"/>
          </p:nvPr>
        </p:nvSpPr>
        <p:spPr>
          <a:xfrm>
            <a:off x="1493114" y="893372"/>
            <a:ext cx="92058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34% of world passenger fleet are latest generation aircraft</a:t>
            </a:r>
            <a:endParaRPr/>
          </a:p>
        </p:txBody>
      </p:sp>
      <p:pic>
        <p:nvPicPr>
          <p:cNvPr id="469" name="Google Shape;469;g3376dcbb5e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5609" y="2110005"/>
            <a:ext cx="1969984" cy="553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376dcbb5e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3565" y="2684007"/>
            <a:ext cx="2085680" cy="6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3376dcbb5e0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7381" y="3571116"/>
            <a:ext cx="2699154" cy="7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3376dcbb5e0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4400" y="4770607"/>
            <a:ext cx="2840243" cy="74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3376dcbb5e0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2965" y="2806499"/>
            <a:ext cx="930509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3376dcbb5e0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49292" y="4516696"/>
            <a:ext cx="1442504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3376dcbb5e0_0_0"/>
          <p:cNvPicPr preferRelativeResize="0"/>
          <p:nvPr/>
        </p:nvPicPr>
        <p:blipFill rotWithShape="1">
          <a:blip r:embed="rId9">
            <a:alphaModFix/>
          </a:blip>
          <a:srcRect b="-10" l="0" r="37581" t="10"/>
          <a:stretch/>
        </p:blipFill>
        <p:spPr>
          <a:xfrm>
            <a:off x="8939744" y="5669816"/>
            <a:ext cx="958995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376dcbb5e0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07460" y="3509216"/>
            <a:ext cx="1434991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3376dcbb5e0_0_0"/>
          <p:cNvSpPr txBox="1"/>
          <p:nvPr/>
        </p:nvSpPr>
        <p:spPr>
          <a:xfrm>
            <a:off x="818494" y="5993269"/>
            <a:ext cx="49194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Fuel / CO</a:t>
            </a:r>
            <a:r>
              <a:rPr baseline="-25000"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 efficiency </a:t>
            </a:r>
            <a:r>
              <a:rPr i="0" lang="en-US" sz="800" u="none" cap="none" strike="noStrike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per seat / tonne based on following aircraft parameters:</a:t>
            </a:r>
            <a:endParaRPr i="0" sz="800" u="none" cap="none" strike="noStrike">
              <a:solidFill>
                <a:srgbClr val="66666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800" u="none" cap="none" strike="noStrike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A220-300 PW1521G, 141 seats vs A319-100, V2522-A5, 124 seats</a:t>
            </a:r>
            <a:endParaRPr i="0" sz="800" u="none" cap="none" strike="noStrike">
              <a:solidFill>
                <a:srgbClr val="66666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800" u="none" cap="none" strike="noStrike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A320neo PW1127G, 165 seats vs 737-800, CFM56-7B24E 159 seats</a:t>
            </a:r>
            <a:endParaRPr i="0" sz="800" u="none" cap="none" strike="noStrike">
              <a:solidFill>
                <a:srgbClr val="66666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800" u="none" cap="none" strike="noStrike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A330-900 Trent 7000-72, 187 seats vs 777-200ER, Trent 892, 291 seats</a:t>
            </a:r>
            <a:endParaRPr i="0" sz="800" u="none" cap="none" strike="noStrike">
              <a:solidFill>
                <a:srgbClr val="66666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800" u="none" cap="none" strike="noStrike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A350-1000 Trent-97, XWB, 400 seats vs 777-300ER, GE90-115B, 406 seats</a:t>
            </a:r>
            <a:endParaRPr i="0" sz="800" u="none" cap="none" strike="noStrike">
              <a:solidFill>
                <a:srgbClr val="66666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A350F Trent-97 XWB, 111t gross payload vs 747-400F, CF6-80C2B1, 116t gross payload </a:t>
            </a:r>
            <a:endParaRPr sz="800">
              <a:solidFill>
                <a:srgbClr val="66666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8" name="Google Shape;478;g3376dcbb5e0_0_0"/>
          <p:cNvSpPr txBox="1"/>
          <p:nvPr/>
        </p:nvSpPr>
        <p:spPr>
          <a:xfrm>
            <a:off x="8307317" y="6193577"/>
            <a:ext cx="33504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190500" lvl="0" marL="190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Source (fleet data): Cirium, Airbus</a:t>
            </a:r>
            <a:endParaRPr sz="1100">
              <a:solidFill>
                <a:srgbClr val="59595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190500" lvl="0" marL="190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January 2025 status</a:t>
            </a:r>
            <a:endParaRPr sz="1100">
              <a:solidFill>
                <a:srgbClr val="59595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9" name="Google Shape;479;g3376dcbb5e0_0_0"/>
          <p:cNvSpPr txBox="1"/>
          <p:nvPr/>
        </p:nvSpPr>
        <p:spPr>
          <a:xfrm>
            <a:off x="8191433" y="3046867"/>
            <a:ext cx="428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3376dcbb5e0_0_0"/>
          <p:cNvSpPr txBox="1"/>
          <p:nvPr/>
        </p:nvSpPr>
        <p:spPr>
          <a:xfrm>
            <a:off x="6049300" y="1568900"/>
            <a:ext cx="53118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9AADC"/>
                </a:solidFill>
                <a:latin typeface="Calibri"/>
                <a:ea typeface="Calibri"/>
                <a:cs typeface="Calibri"/>
                <a:sym typeface="Calibri"/>
              </a:rPr>
              <a:t>Our latest generation </a:t>
            </a:r>
            <a:endParaRPr sz="2400">
              <a:solidFill>
                <a:srgbClr val="69AA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9AADC"/>
                </a:solidFill>
                <a:latin typeface="Calibri"/>
                <a:ea typeface="Calibri"/>
                <a:cs typeface="Calibri"/>
                <a:sym typeface="Calibri"/>
              </a:rPr>
              <a:t>passenger family of aircraft offer </a:t>
            </a:r>
            <a:endParaRPr sz="2400">
              <a:solidFill>
                <a:srgbClr val="69AA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9AADC"/>
                </a:solidFill>
                <a:latin typeface="Calibri"/>
                <a:ea typeface="Calibri"/>
                <a:cs typeface="Calibri"/>
                <a:sym typeface="Calibri"/>
              </a:rPr>
              <a:t>around </a:t>
            </a:r>
            <a:r>
              <a:rPr b="1" lang="en-US" sz="2800">
                <a:solidFill>
                  <a:srgbClr val="69AADC"/>
                </a:solidFill>
                <a:latin typeface="Calibri"/>
                <a:ea typeface="Calibri"/>
                <a:cs typeface="Calibri"/>
                <a:sym typeface="Calibri"/>
              </a:rPr>
              <a:t>25% greater efficiency</a:t>
            </a:r>
            <a:r>
              <a:rPr lang="en-US" sz="2400">
                <a:solidFill>
                  <a:srgbClr val="69AA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rgbClr val="69AA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9AADC"/>
                </a:solidFill>
                <a:latin typeface="Calibri"/>
                <a:ea typeface="Calibri"/>
                <a:cs typeface="Calibri"/>
                <a:sym typeface="Calibri"/>
              </a:rPr>
              <a:t>compared to previous generations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376ddf1858_0_199"/>
          <p:cNvSpPr txBox="1"/>
          <p:nvPr>
            <p:ph type="title"/>
          </p:nvPr>
        </p:nvSpPr>
        <p:spPr>
          <a:xfrm>
            <a:off x="1493114" y="893372"/>
            <a:ext cx="9205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>
                <a:highlight>
                  <a:srgbClr val="69AADC"/>
                </a:highlight>
              </a:rPr>
              <a:t> </a:t>
            </a:r>
            <a:r>
              <a:rPr lang="en-US">
                <a:solidFill>
                  <a:schemeClr val="lt1"/>
                </a:solidFill>
                <a:highlight>
                  <a:srgbClr val="69AADC"/>
                </a:highlight>
              </a:rPr>
              <a:t>AVOID </a:t>
            </a:r>
            <a:r>
              <a:rPr lang="en-US">
                <a:highlight>
                  <a:srgbClr val="69AADC"/>
                </a:highlight>
              </a:rPr>
              <a:t> </a:t>
            </a:r>
            <a:r>
              <a:rPr lang="en-US"/>
              <a:t> &gt; </a:t>
            </a:r>
            <a:r>
              <a:rPr lang="en-US"/>
              <a:t>Step Change Fuel Burn and CO2 Emissions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6" name="Google Shape;486;g3376ddf1858_0_199"/>
          <p:cNvSpPr txBox="1"/>
          <p:nvPr>
            <p:ph idx="7" type="subTitle"/>
          </p:nvPr>
        </p:nvSpPr>
        <p:spPr>
          <a:xfrm>
            <a:off x="1493114" y="1390538"/>
            <a:ext cx="9205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The A350F: the First New Generation Freighter</a:t>
            </a:r>
            <a:endParaRPr/>
          </a:p>
        </p:txBody>
      </p:sp>
      <p:pic>
        <p:nvPicPr>
          <p:cNvPr id="487" name="Google Shape;487;g3376ddf1858_0_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3376ddf1858_0_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6637" y="2863685"/>
            <a:ext cx="3071666" cy="8200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489" name="Google Shape;489;g3376ddf1858_0_1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8752" y="4533419"/>
            <a:ext cx="2889747" cy="7787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cxnSp>
        <p:nvCxnSpPr>
          <p:cNvPr id="490" name="Google Shape;490;g3376ddf1858_0_199"/>
          <p:cNvCxnSpPr/>
          <p:nvPr/>
        </p:nvCxnSpPr>
        <p:spPr>
          <a:xfrm>
            <a:off x="2876469" y="5626375"/>
            <a:ext cx="5046300" cy="0"/>
          </a:xfrm>
          <a:prstGeom prst="straightConnector1">
            <a:avLst/>
          </a:prstGeom>
          <a:noFill/>
          <a:ln cap="flat" cmpd="sng" w="50800">
            <a:solidFill>
              <a:srgbClr val="00205B"/>
            </a:solidFill>
            <a:prstDash val="dash"/>
            <a:miter lim="800000"/>
            <a:headEnd len="med" w="med" type="oval"/>
            <a:tailEnd len="lg" w="lg" type="stealth"/>
          </a:ln>
        </p:spPr>
      </p:cxnSp>
      <p:cxnSp>
        <p:nvCxnSpPr>
          <p:cNvPr id="491" name="Google Shape;491;g3376ddf1858_0_199"/>
          <p:cNvCxnSpPr/>
          <p:nvPr/>
        </p:nvCxnSpPr>
        <p:spPr>
          <a:xfrm>
            <a:off x="4996269" y="3918252"/>
            <a:ext cx="2926500" cy="0"/>
          </a:xfrm>
          <a:prstGeom prst="straightConnector1">
            <a:avLst/>
          </a:prstGeom>
          <a:noFill/>
          <a:ln cap="flat" cmpd="sng" w="50800">
            <a:solidFill>
              <a:srgbClr val="00205B"/>
            </a:solidFill>
            <a:prstDash val="dash"/>
            <a:miter lim="800000"/>
            <a:headEnd len="med" w="med" type="oval"/>
            <a:tailEnd len="lg" w="lg" type="stealth"/>
          </a:ln>
        </p:spPr>
      </p:cxnSp>
      <p:pic>
        <p:nvPicPr>
          <p:cNvPr id="492" name="Google Shape;492;g3376ddf1858_0_1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24384" y="2591915"/>
            <a:ext cx="1723166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3376ddf1858_0_199"/>
          <p:cNvSpPr txBox="1"/>
          <p:nvPr/>
        </p:nvSpPr>
        <p:spPr>
          <a:xfrm>
            <a:off x="4760652" y="2524785"/>
            <a:ext cx="62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777F</a:t>
            </a:r>
            <a:endParaRPr sz="1500"/>
          </a:p>
        </p:txBody>
      </p:sp>
      <p:sp>
        <p:nvSpPr>
          <p:cNvPr id="494" name="Google Shape;494;g3376ddf1858_0_199"/>
          <p:cNvSpPr txBox="1"/>
          <p:nvPr/>
        </p:nvSpPr>
        <p:spPr>
          <a:xfrm>
            <a:off x="2498518" y="4125061"/>
            <a:ext cx="1010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747-400F</a:t>
            </a:r>
            <a:endParaRPr sz="1500"/>
          </a:p>
        </p:txBody>
      </p:sp>
      <p:sp>
        <p:nvSpPr>
          <p:cNvPr id="495" name="Google Shape;495;g3376ddf1858_0_199"/>
          <p:cNvSpPr txBox="1"/>
          <p:nvPr/>
        </p:nvSpPr>
        <p:spPr>
          <a:xfrm>
            <a:off x="8616400" y="3595075"/>
            <a:ext cx="262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FFF"/>
              </a:buClr>
              <a:buSzPts val="3600"/>
              <a:buFont typeface="Arial"/>
              <a:buNone/>
            </a:pPr>
            <a:r>
              <a:rPr b="1" i="0" lang="en-US" sz="3400" u="none" cap="none" strike="noStrike">
                <a:solidFill>
                  <a:srgbClr val="69AADC"/>
                </a:solidFill>
                <a:latin typeface="Inter"/>
                <a:ea typeface="Inter"/>
                <a:cs typeface="Inter"/>
                <a:sym typeface="Inter"/>
              </a:rPr>
              <a:t>20% lower</a:t>
            </a:r>
            <a:endParaRPr sz="1300">
              <a:solidFill>
                <a:srgbClr val="69AADC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6" name="Google Shape;496;g3376ddf1858_0_199"/>
          <p:cNvSpPr txBox="1"/>
          <p:nvPr/>
        </p:nvSpPr>
        <p:spPr>
          <a:xfrm>
            <a:off x="8616400" y="5290370"/>
            <a:ext cx="262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FFF"/>
              </a:buClr>
              <a:buSzPts val="3600"/>
              <a:buFont typeface="Arial"/>
              <a:buNone/>
            </a:pPr>
            <a:r>
              <a:rPr b="1" i="0" lang="en-US" sz="3400" u="none" cap="none" strike="noStrike">
                <a:solidFill>
                  <a:srgbClr val="69AADC"/>
                </a:solidFill>
                <a:latin typeface="Inter"/>
                <a:ea typeface="Inter"/>
                <a:cs typeface="Inter"/>
                <a:sym typeface="Inter"/>
              </a:rPr>
              <a:t>40% lower</a:t>
            </a:r>
            <a:endParaRPr sz="1300">
              <a:solidFill>
                <a:srgbClr val="69AADC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97" name="Google Shape;497;g3376ddf1858_0_19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74319" y="1515813"/>
            <a:ext cx="3783495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3376ddf1858_0_199"/>
          <p:cNvSpPr txBox="1"/>
          <p:nvPr/>
        </p:nvSpPr>
        <p:spPr>
          <a:xfrm>
            <a:off x="979950" y="6067275"/>
            <a:ext cx="39276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Fuel / CO</a:t>
            </a:r>
            <a:r>
              <a:rPr baseline="-25000"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 efficiency per tonne based on following aircraft parameters:</a:t>
            </a:r>
            <a:endParaRPr sz="800"/>
          </a:p>
        </p:txBody>
      </p:sp>
      <p:sp>
        <p:nvSpPr>
          <p:cNvPr id="499" name="Google Shape;499;g3376ddf1858_0_199"/>
          <p:cNvSpPr txBox="1"/>
          <p:nvPr/>
        </p:nvSpPr>
        <p:spPr>
          <a:xfrm>
            <a:off x="977371" y="6324956"/>
            <a:ext cx="30000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A350F Trent-97 XWB, 111t gross payload vs </a:t>
            </a:r>
            <a:b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747-400F, CF6-80C2B1 116t gross payload</a:t>
            </a:r>
            <a:endParaRPr sz="800">
              <a:solidFill>
                <a:srgbClr val="66666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777F, GE90-110B, 106t gross payload </a:t>
            </a:r>
            <a:endParaRPr sz="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376ddf1858_0_247"/>
          <p:cNvSpPr txBox="1"/>
          <p:nvPr>
            <p:ph type="title"/>
          </p:nvPr>
        </p:nvSpPr>
        <p:spPr>
          <a:xfrm>
            <a:off x="1493114" y="893372"/>
            <a:ext cx="9205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>
                <a:highlight>
                  <a:srgbClr val="69AADC"/>
                </a:highlight>
              </a:rPr>
              <a:t> </a:t>
            </a:r>
            <a:r>
              <a:rPr lang="en-US">
                <a:solidFill>
                  <a:schemeClr val="lt1"/>
                </a:solidFill>
                <a:highlight>
                  <a:srgbClr val="69AADC"/>
                </a:highlight>
              </a:rPr>
              <a:t>AVOID </a:t>
            </a:r>
            <a:r>
              <a:rPr lang="en-US">
                <a:highlight>
                  <a:srgbClr val="69AADC"/>
                </a:highlight>
              </a:rPr>
              <a:t> </a:t>
            </a:r>
            <a:r>
              <a:rPr lang="en-US"/>
              <a:t> &gt; Flight and ground operational optimisation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5" name="Google Shape;505;g3376ddf1858_0_247"/>
          <p:cNvSpPr txBox="1"/>
          <p:nvPr>
            <p:ph idx="7" type="subTitle"/>
          </p:nvPr>
        </p:nvSpPr>
        <p:spPr>
          <a:xfrm>
            <a:off x="1493114" y="1390538"/>
            <a:ext cx="9205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Airbus services sustainable offer</a:t>
            </a:r>
            <a:endParaRPr/>
          </a:p>
        </p:txBody>
      </p:sp>
      <p:pic>
        <p:nvPicPr>
          <p:cNvPr id="506" name="Google Shape;506;g3376ddf1858_0_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g3376ddf1858_0_247"/>
          <p:cNvGrpSpPr/>
          <p:nvPr/>
        </p:nvGrpSpPr>
        <p:grpSpPr>
          <a:xfrm>
            <a:off x="1135799" y="2977143"/>
            <a:ext cx="11023387" cy="1210648"/>
            <a:chOff x="0" y="4108900"/>
            <a:chExt cx="12159042" cy="1210648"/>
          </a:xfrm>
        </p:grpSpPr>
        <p:cxnSp>
          <p:nvCxnSpPr>
            <p:cNvPr id="508" name="Google Shape;508;g3376ddf1858_0_247"/>
            <p:cNvCxnSpPr/>
            <p:nvPr/>
          </p:nvCxnSpPr>
          <p:spPr>
            <a:xfrm>
              <a:off x="0" y="5300481"/>
              <a:ext cx="3930600" cy="4500"/>
            </a:xfrm>
            <a:prstGeom prst="straightConnector1">
              <a:avLst/>
            </a:prstGeom>
            <a:noFill/>
            <a:ln cap="flat" cmpd="sng" w="114300">
              <a:solidFill>
                <a:srgbClr val="00205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9" name="Google Shape;509;g3376ddf1858_0_247"/>
            <p:cNvCxnSpPr/>
            <p:nvPr/>
          </p:nvCxnSpPr>
          <p:spPr>
            <a:xfrm flipH="1" rot="10800000">
              <a:off x="3904230" y="4357448"/>
              <a:ext cx="1023600" cy="962100"/>
            </a:xfrm>
            <a:prstGeom prst="straightConnector1">
              <a:avLst/>
            </a:prstGeom>
            <a:noFill/>
            <a:ln cap="flat" cmpd="sng" w="114300">
              <a:solidFill>
                <a:srgbClr val="00205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0" name="Google Shape;510;g3376ddf1858_0_247"/>
            <p:cNvCxnSpPr/>
            <p:nvPr/>
          </p:nvCxnSpPr>
          <p:spPr>
            <a:xfrm>
              <a:off x="4903355" y="4367805"/>
              <a:ext cx="480000" cy="0"/>
            </a:xfrm>
            <a:prstGeom prst="straightConnector1">
              <a:avLst/>
            </a:prstGeom>
            <a:noFill/>
            <a:ln cap="flat" cmpd="sng" w="114300">
              <a:solidFill>
                <a:srgbClr val="00205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1" name="Google Shape;511;g3376ddf1858_0_247"/>
            <p:cNvCxnSpPr/>
            <p:nvPr/>
          </p:nvCxnSpPr>
          <p:spPr>
            <a:xfrm>
              <a:off x="9637842" y="5288457"/>
              <a:ext cx="2521200" cy="9300"/>
            </a:xfrm>
            <a:prstGeom prst="straightConnector1">
              <a:avLst/>
            </a:prstGeom>
            <a:noFill/>
            <a:ln cap="flat" cmpd="sng" w="114300">
              <a:solidFill>
                <a:srgbClr val="00205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2" name="Google Shape;512;g3376ddf1858_0_247"/>
            <p:cNvCxnSpPr/>
            <p:nvPr/>
          </p:nvCxnSpPr>
          <p:spPr>
            <a:xfrm flipH="1" rot="10800000">
              <a:off x="5337257" y="4108900"/>
              <a:ext cx="234000" cy="292500"/>
            </a:xfrm>
            <a:prstGeom prst="straightConnector1">
              <a:avLst/>
            </a:prstGeom>
            <a:noFill/>
            <a:ln cap="flat" cmpd="sng" w="114300">
              <a:solidFill>
                <a:srgbClr val="00205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3" name="Google Shape;513;g3376ddf1858_0_247"/>
            <p:cNvCxnSpPr/>
            <p:nvPr/>
          </p:nvCxnSpPr>
          <p:spPr>
            <a:xfrm>
              <a:off x="5529339" y="4117948"/>
              <a:ext cx="3014400" cy="0"/>
            </a:xfrm>
            <a:prstGeom prst="straightConnector1">
              <a:avLst/>
            </a:prstGeom>
            <a:noFill/>
            <a:ln cap="flat" cmpd="sng" w="114300">
              <a:solidFill>
                <a:srgbClr val="00205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4" name="Google Shape;514;g3376ddf1858_0_247"/>
            <p:cNvCxnSpPr/>
            <p:nvPr/>
          </p:nvCxnSpPr>
          <p:spPr>
            <a:xfrm>
              <a:off x="8543739" y="4123314"/>
              <a:ext cx="1126500" cy="1174500"/>
            </a:xfrm>
            <a:prstGeom prst="straightConnector1">
              <a:avLst/>
            </a:prstGeom>
            <a:noFill/>
            <a:ln cap="flat" cmpd="sng" w="114300">
              <a:solidFill>
                <a:srgbClr val="00205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15" name="Google Shape;515;g3376ddf1858_0_247"/>
          <p:cNvSpPr txBox="1"/>
          <p:nvPr/>
        </p:nvSpPr>
        <p:spPr>
          <a:xfrm>
            <a:off x="3441450" y="3359900"/>
            <a:ext cx="1421100" cy="9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SETWA</a:t>
            </a:r>
            <a:r>
              <a:rPr b="0" i="1" lang="en-US" sz="900" u="none" cap="none" strike="noStrike">
                <a:solidFill>
                  <a:srgbClr val="0020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Single Engine Taxi Without APU</a:t>
            </a:r>
            <a:endParaRPr b="0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sngStrike">
              <a:solidFill>
                <a:srgbClr val="00205B"/>
              </a:solidFill>
              <a:highlight>
                <a:srgbClr val="FF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376ddf1858_0_247"/>
          <p:cNvSpPr txBox="1"/>
          <p:nvPr/>
        </p:nvSpPr>
        <p:spPr>
          <a:xfrm>
            <a:off x="8689808" y="2879626"/>
            <a:ext cx="21693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IDLE</a:t>
            </a:r>
            <a:r>
              <a:rPr b="1" i="0" lang="en-US" sz="1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3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Factor Optimizer</a:t>
            </a:r>
            <a:endParaRPr b="0" i="0" sz="12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17" name="Google Shape;517;g3376ddf1858_0_247"/>
          <p:cNvSpPr/>
          <p:nvPr/>
        </p:nvSpPr>
        <p:spPr>
          <a:xfrm>
            <a:off x="1359127" y="3553111"/>
            <a:ext cx="832448" cy="426629"/>
          </a:xfrm>
          <a:custGeom>
            <a:rect b="b" l="l" r="r" t="t"/>
            <a:pathLst>
              <a:path extrusionOk="0" h="546" w="1075">
                <a:moveTo>
                  <a:pt x="165" y="546"/>
                </a:moveTo>
                <a:cubicBezTo>
                  <a:pt x="160" y="546"/>
                  <a:pt x="155" y="543"/>
                  <a:pt x="152" y="538"/>
                </a:cubicBezTo>
                <a:cubicBezTo>
                  <a:pt x="3" y="294"/>
                  <a:pt x="3" y="294"/>
                  <a:pt x="3" y="294"/>
                </a:cubicBezTo>
                <a:cubicBezTo>
                  <a:pt x="0" y="289"/>
                  <a:pt x="0" y="283"/>
                  <a:pt x="3" y="278"/>
                </a:cubicBezTo>
                <a:cubicBezTo>
                  <a:pt x="6" y="273"/>
                  <a:pt x="11" y="270"/>
                  <a:pt x="17" y="270"/>
                </a:cubicBezTo>
                <a:cubicBezTo>
                  <a:pt x="120" y="270"/>
                  <a:pt x="199" y="338"/>
                  <a:pt x="219" y="357"/>
                </a:cubicBezTo>
                <a:cubicBezTo>
                  <a:pt x="472" y="357"/>
                  <a:pt x="472" y="357"/>
                  <a:pt x="472" y="357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258" y="32"/>
                  <a:pt x="258" y="27"/>
                  <a:pt x="260" y="22"/>
                </a:cubicBezTo>
                <a:cubicBezTo>
                  <a:pt x="262" y="16"/>
                  <a:pt x="267" y="13"/>
                  <a:pt x="273" y="12"/>
                </a:cubicBezTo>
                <a:cubicBezTo>
                  <a:pt x="356" y="0"/>
                  <a:pt x="447" y="43"/>
                  <a:pt x="528" y="134"/>
                </a:cubicBezTo>
                <a:cubicBezTo>
                  <a:pt x="551" y="160"/>
                  <a:pt x="695" y="325"/>
                  <a:pt x="723" y="357"/>
                </a:cubicBezTo>
                <a:cubicBezTo>
                  <a:pt x="882" y="357"/>
                  <a:pt x="882" y="357"/>
                  <a:pt x="882" y="357"/>
                </a:cubicBezTo>
                <a:cubicBezTo>
                  <a:pt x="1001" y="357"/>
                  <a:pt x="1075" y="398"/>
                  <a:pt x="1075" y="463"/>
                </a:cubicBezTo>
                <a:cubicBezTo>
                  <a:pt x="1075" y="514"/>
                  <a:pt x="1027" y="546"/>
                  <a:pt x="953" y="546"/>
                </a:cubicBezTo>
                <a:lnTo>
                  <a:pt x="165" y="546"/>
                </a:lnTo>
                <a:close/>
                <a:moveTo>
                  <a:pt x="47" y="304"/>
                </a:moveTo>
                <a:cubicBezTo>
                  <a:pt x="174" y="514"/>
                  <a:pt x="174" y="514"/>
                  <a:pt x="174" y="514"/>
                </a:cubicBezTo>
                <a:cubicBezTo>
                  <a:pt x="953" y="514"/>
                  <a:pt x="953" y="514"/>
                  <a:pt x="953" y="514"/>
                </a:cubicBezTo>
                <a:cubicBezTo>
                  <a:pt x="996" y="514"/>
                  <a:pt x="1043" y="501"/>
                  <a:pt x="1043" y="463"/>
                </a:cubicBezTo>
                <a:cubicBezTo>
                  <a:pt x="1043" y="418"/>
                  <a:pt x="979" y="389"/>
                  <a:pt x="882" y="389"/>
                </a:cubicBezTo>
                <a:cubicBezTo>
                  <a:pt x="716" y="389"/>
                  <a:pt x="716" y="389"/>
                  <a:pt x="716" y="389"/>
                </a:cubicBezTo>
                <a:cubicBezTo>
                  <a:pt x="712" y="389"/>
                  <a:pt x="707" y="387"/>
                  <a:pt x="704" y="384"/>
                </a:cubicBezTo>
                <a:cubicBezTo>
                  <a:pt x="704" y="384"/>
                  <a:pt x="530" y="184"/>
                  <a:pt x="504" y="155"/>
                </a:cubicBezTo>
                <a:cubicBezTo>
                  <a:pt x="439" y="83"/>
                  <a:pt x="369" y="43"/>
                  <a:pt x="303" y="42"/>
                </a:cubicBezTo>
                <a:cubicBezTo>
                  <a:pt x="515" y="364"/>
                  <a:pt x="515" y="364"/>
                  <a:pt x="515" y="364"/>
                </a:cubicBezTo>
                <a:cubicBezTo>
                  <a:pt x="519" y="369"/>
                  <a:pt x="519" y="375"/>
                  <a:pt x="516" y="380"/>
                </a:cubicBezTo>
                <a:cubicBezTo>
                  <a:pt x="513" y="386"/>
                  <a:pt x="508" y="389"/>
                  <a:pt x="502" y="389"/>
                </a:cubicBezTo>
                <a:cubicBezTo>
                  <a:pt x="213" y="389"/>
                  <a:pt x="213" y="389"/>
                  <a:pt x="213" y="389"/>
                </a:cubicBezTo>
                <a:cubicBezTo>
                  <a:pt x="208" y="389"/>
                  <a:pt x="204" y="387"/>
                  <a:pt x="201" y="384"/>
                </a:cubicBezTo>
                <a:cubicBezTo>
                  <a:pt x="200" y="383"/>
                  <a:pt x="135" y="317"/>
                  <a:pt x="47" y="304"/>
                </a:cubicBezTo>
                <a:close/>
              </a:path>
            </a:pathLst>
          </a:custGeom>
          <a:gradFill>
            <a:gsLst>
              <a:gs pos="0">
                <a:srgbClr val="880175"/>
              </a:gs>
              <a:gs pos="80000">
                <a:srgbClr val="B30299"/>
              </a:gs>
              <a:gs pos="100000">
                <a:srgbClr val="B7009C"/>
              </a:gs>
            </a:gsLst>
            <a:lin ang="16200038" scaled="0"/>
          </a:gra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2550"/>
              </a:srgbClr>
            </a:outerShdw>
          </a:effectLst>
        </p:spPr>
        <p:txBody>
          <a:bodyPr anchorCtr="0" anchor="t" bIns="60975" lIns="121900" spcFirstLastPara="1" rIns="121900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6E6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3376ddf1858_0_247"/>
          <p:cNvSpPr txBox="1"/>
          <p:nvPr/>
        </p:nvSpPr>
        <p:spPr>
          <a:xfrm>
            <a:off x="8677567" y="2706632"/>
            <a:ext cx="33351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DPO </a:t>
            </a:r>
            <a:r>
              <a:rPr b="0" i="0" lang="en-US" sz="1100" u="none" cap="none" strike="noStrike">
                <a:solidFill>
                  <a:srgbClr val="00205B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Descent Profile Optimization</a:t>
            </a:r>
            <a:endParaRPr b="0" i="0" sz="12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19" name="Google Shape;519;g3376ddf1858_0_247"/>
          <p:cNvSpPr/>
          <p:nvPr/>
        </p:nvSpPr>
        <p:spPr>
          <a:xfrm>
            <a:off x="8463616" y="2880119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376ddf1858_0_247"/>
          <p:cNvSpPr txBox="1"/>
          <p:nvPr/>
        </p:nvSpPr>
        <p:spPr>
          <a:xfrm>
            <a:off x="9404600" y="4291076"/>
            <a:ext cx="10851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TTPC</a:t>
            </a:r>
            <a:r>
              <a:rPr b="1" i="0" lang="en-US" sz="1200" u="none" cap="none" strike="noStrike">
                <a:solidFill>
                  <a:srgbClr val="00205B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Tow Truck Power Connector</a:t>
            </a:r>
            <a:r>
              <a:rPr b="0" i="0" lang="en-US" sz="1100" u="none" cap="none" strike="noStrike">
                <a:solidFill>
                  <a:srgbClr val="0020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20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3376ddf1858_0_247"/>
          <p:cNvSpPr/>
          <p:nvPr/>
        </p:nvSpPr>
        <p:spPr>
          <a:xfrm>
            <a:off x="3870888" y="4072809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3376ddf1858_0_247"/>
          <p:cNvSpPr/>
          <p:nvPr/>
        </p:nvSpPr>
        <p:spPr>
          <a:xfrm>
            <a:off x="9782184" y="4073035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75" lIns="121900" spcFirstLastPara="1" rIns="121900" wrap="square" tIns="60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3376ddf1858_0_247"/>
          <p:cNvSpPr txBox="1"/>
          <p:nvPr/>
        </p:nvSpPr>
        <p:spPr>
          <a:xfrm>
            <a:off x="6813200" y="3065161"/>
            <a:ext cx="13059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SHARKLET</a:t>
            </a:r>
            <a:r>
              <a:rPr b="1" i="0" lang="en-US" sz="1300" u="none" cap="none" strike="noStrike">
                <a:solidFill>
                  <a:srgbClr val="00205B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i="0" sz="1300" u="none" cap="none" strike="noStrike">
              <a:solidFill>
                <a:srgbClr val="00205B"/>
              </a:solidFill>
              <a:highlight>
                <a:srgbClr val="158158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retrofit</a:t>
            </a:r>
            <a:endParaRPr b="1" i="0" sz="13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0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376ddf1858_0_247"/>
          <p:cNvSpPr txBox="1"/>
          <p:nvPr/>
        </p:nvSpPr>
        <p:spPr>
          <a:xfrm>
            <a:off x="9381550" y="3151236"/>
            <a:ext cx="3115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Performance noise studies</a:t>
            </a: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i="0" sz="13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VORTEX Generator</a:t>
            </a:r>
            <a:endParaRPr b="1" i="0" sz="13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CDA</a:t>
            </a:r>
            <a:r>
              <a:rPr b="0" i="0" lang="en-US" sz="1100" u="none" cap="none" strike="noStrike">
                <a:solidFill>
                  <a:srgbClr val="00205B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Continuous Descent Approach</a:t>
            </a:r>
            <a:endParaRPr b="0" i="0" sz="12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5" name="Google Shape;525;g3376ddf1858_0_247"/>
          <p:cNvSpPr/>
          <p:nvPr/>
        </p:nvSpPr>
        <p:spPr>
          <a:xfrm>
            <a:off x="11723404" y="4072810"/>
            <a:ext cx="191700" cy="186000"/>
          </a:xfrm>
          <a:prstGeom prst="ellipse">
            <a:avLst/>
          </a:prstGeom>
          <a:solidFill>
            <a:srgbClr val="9900FF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75" lIns="121900" spcFirstLastPara="1" rIns="121900" wrap="square" tIns="60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3376ddf1858_0_247"/>
          <p:cNvSpPr/>
          <p:nvPr/>
        </p:nvSpPr>
        <p:spPr>
          <a:xfrm>
            <a:off x="9184082" y="3328975"/>
            <a:ext cx="172800" cy="1728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3376ddf1858_0_247"/>
          <p:cNvSpPr txBox="1"/>
          <p:nvPr/>
        </p:nvSpPr>
        <p:spPr>
          <a:xfrm>
            <a:off x="922626" y="4385786"/>
            <a:ext cx="33999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Additive Manufacturing &amp; </a:t>
            </a: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3D PRINTING</a:t>
            </a:r>
            <a:endParaRPr b="1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USM</a:t>
            </a: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Used Serviceable parts &amp; services</a:t>
            </a:r>
            <a:endParaRPr b="0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FHS-COMPONENTS</a:t>
            </a: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circular economy </a:t>
            </a:r>
            <a:endParaRPr b="0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8" name="Google Shape;528;g3376ddf1858_0_247"/>
          <p:cNvSpPr/>
          <p:nvPr/>
        </p:nvSpPr>
        <p:spPr>
          <a:xfrm>
            <a:off x="6845760" y="2880131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3376ddf1858_0_247"/>
          <p:cNvSpPr txBox="1"/>
          <p:nvPr/>
        </p:nvSpPr>
        <p:spPr>
          <a:xfrm>
            <a:off x="10720300" y="4435975"/>
            <a:ext cx="14211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Aircraft </a:t>
            </a: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DISMANTLING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recycling</a:t>
            </a:r>
            <a:endParaRPr b="1" i="0" sz="1200" u="none" cap="none" strike="noStrike">
              <a:solidFill>
                <a:srgbClr val="00205B"/>
              </a:solidFill>
              <a:highlight>
                <a:srgbClr val="158158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0" name="Google Shape;530;g3376ddf1858_0_247"/>
          <p:cNvSpPr/>
          <p:nvPr/>
        </p:nvSpPr>
        <p:spPr>
          <a:xfrm>
            <a:off x="11004921" y="4067216"/>
            <a:ext cx="114000" cy="216000"/>
          </a:xfrm>
          <a:prstGeom prst="rect">
            <a:avLst/>
          </a:prstGeom>
          <a:solidFill>
            <a:srgbClr val="00205B">
              <a:alpha val="654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3376ddf1858_0_247"/>
          <p:cNvSpPr/>
          <p:nvPr/>
        </p:nvSpPr>
        <p:spPr>
          <a:xfrm>
            <a:off x="11241493" y="4067216"/>
            <a:ext cx="114000" cy="216000"/>
          </a:xfrm>
          <a:prstGeom prst="rect">
            <a:avLst/>
          </a:prstGeom>
          <a:solidFill>
            <a:srgbClr val="00205B">
              <a:alpha val="654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g3376ddf1858_0_247"/>
          <p:cNvSpPr txBox="1"/>
          <p:nvPr/>
        </p:nvSpPr>
        <p:spPr>
          <a:xfrm>
            <a:off x="5083197" y="4854227"/>
            <a:ext cx="52473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OPTIMIZE</a:t>
            </a:r>
            <a:r>
              <a:rPr b="1" i="0" lang="en-US" sz="1300" u="none" cap="none" strike="noStrike">
                <a:solidFill>
                  <a:srgbClr val="00205B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b="0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Performance Factor Optimizer &amp; IDLE Factor Optimizer </a:t>
            </a: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TRAINING &amp; CONSULTING</a:t>
            </a: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Fuel &amp; Flight Efficiency </a:t>
            </a:r>
            <a:endParaRPr b="0" i="0" sz="12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Mission+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Electronic Flight Assistant</a:t>
            </a:r>
            <a:endParaRPr b="0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AIRSPACE</a:t>
            </a: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3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Design</a:t>
            </a:r>
            <a:endParaRPr b="1" i="0" sz="1300" u="none" cap="none" strike="noStrike">
              <a:solidFill>
                <a:srgbClr val="00205B"/>
              </a:solidFill>
              <a:highlight>
                <a:srgbClr val="158158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3" name="Google Shape;533;g3376ddf1858_0_247"/>
          <p:cNvSpPr/>
          <p:nvPr/>
        </p:nvSpPr>
        <p:spPr>
          <a:xfrm>
            <a:off x="1021938" y="4073034"/>
            <a:ext cx="191700" cy="186000"/>
          </a:xfrm>
          <a:prstGeom prst="ellipse">
            <a:avLst/>
          </a:prstGeom>
          <a:solidFill>
            <a:srgbClr val="9900FF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3376ddf1858_0_247"/>
          <p:cNvSpPr/>
          <p:nvPr/>
        </p:nvSpPr>
        <p:spPr>
          <a:xfrm>
            <a:off x="9346538" y="3523574"/>
            <a:ext cx="172800" cy="1728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3376ddf1858_0_247"/>
          <p:cNvSpPr/>
          <p:nvPr/>
        </p:nvSpPr>
        <p:spPr>
          <a:xfrm>
            <a:off x="9548110" y="3722493"/>
            <a:ext cx="172800" cy="1728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3376ddf1858_0_247"/>
          <p:cNvSpPr/>
          <p:nvPr/>
        </p:nvSpPr>
        <p:spPr>
          <a:xfrm>
            <a:off x="11499338" y="4067216"/>
            <a:ext cx="114000" cy="216000"/>
          </a:xfrm>
          <a:prstGeom prst="rect">
            <a:avLst/>
          </a:prstGeom>
          <a:solidFill>
            <a:srgbClr val="00205B">
              <a:alpha val="654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g3376ddf1858_0_247"/>
          <p:cNvSpPr/>
          <p:nvPr/>
        </p:nvSpPr>
        <p:spPr>
          <a:xfrm>
            <a:off x="10354891" y="4072810"/>
            <a:ext cx="191700" cy="186000"/>
          </a:xfrm>
          <a:prstGeom prst="ellipse">
            <a:avLst/>
          </a:prstGeom>
          <a:solidFill>
            <a:srgbClr val="9900FF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75" lIns="121900" spcFirstLastPara="1" rIns="121900" wrap="square" tIns="60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376ddf1858_0_247"/>
          <p:cNvSpPr txBox="1"/>
          <p:nvPr/>
        </p:nvSpPr>
        <p:spPr>
          <a:xfrm>
            <a:off x="10411450" y="4222150"/>
            <a:ext cx="15369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ESG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Extended Services Goal</a:t>
            </a: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9" name="Google Shape;539;g3376ddf1858_0_247"/>
          <p:cNvSpPr/>
          <p:nvPr/>
        </p:nvSpPr>
        <p:spPr>
          <a:xfrm>
            <a:off x="4907424" y="4962350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g3376ddf1858_0_247"/>
          <p:cNvPicPr preferRelativeResize="0"/>
          <p:nvPr/>
        </p:nvPicPr>
        <p:blipFill rotWithShape="1">
          <a:blip r:embed="rId4">
            <a:alphaModFix/>
          </a:blip>
          <a:srcRect b="43746" l="20407" r="46702" t="42278"/>
          <a:stretch/>
        </p:blipFill>
        <p:spPr>
          <a:xfrm>
            <a:off x="1021951" y="4915886"/>
            <a:ext cx="723444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3376ddf1858_0_247"/>
          <p:cNvSpPr/>
          <p:nvPr/>
        </p:nvSpPr>
        <p:spPr>
          <a:xfrm>
            <a:off x="4907424" y="5230667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542" name="Google Shape;542;g3376ddf1858_0_2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18875" y="2892825"/>
            <a:ext cx="721700" cy="331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543" name="Google Shape;543;g3376ddf1858_0_2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45049" y="3176741"/>
            <a:ext cx="721700" cy="331122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376ddf1858_0_247"/>
          <p:cNvSpPr/>
          <p:nvPr/>
        </p:nvSpPr>
        <p:spPr>
          <a:xfrm>
            <a:off x="4907424" y="5834566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3376ddf1858_0_247"/>
          <p:cNvSpPr txBox="1"/>
          <p:nvPr/>
        </p:nvSpPr>
        <p:spPr>
          <a:xfrm>
            <a:off x="5237675" y="3487111"/>
            <a:ext cx="18909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RNP</a:t>
            </a: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3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</a:t>
            </a: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Required Navigation Performance</a:t>
            </a:r>
            <a:endParaRPr b="1" i="0" sz="13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0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3376ddf1858_0_247"/>
          <p:cNvSpPr/>
          <p:nvPr/>
        </p:nvSpPr>
        <p:spPr>
          <a:xfrm>
            <a:off x="4971385" y="3638169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3376ddf1858_0_247"/>
          <p:cNvSpPr txBox="1"/>
          <p:nvPr/>
        </p:nvSpPr>
        <p:spPr>
          <a:xfrm>
            <a:off x="5721025" y="2453574"/>
            <a:ext cx="18909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AMF</a:t>
            </a:r>
            <a:r>
              <a:rPr b="1" i="0" lang="en-US" sz="13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3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 </a:t>
            </a:r>
            <a:r>
              <a:rPr b="0" i="0" lang="en-US" sz="12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Air management function</a:t>
            </a:r>
            <a:endParaRPr b="1" i="0" sz="13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0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3376ddf1858_0_247"/>
          <p:cNvSpPr/>
          <p:nvPr/>
        </p:nvSpPr>
        <p:spPr>
          <a:xfrm>
            <a:off x="6004535" y="2880119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3376ddf1858_0_247"/>
          <p:cNvSpPr/>
          <p:nvPr/>
        </p:nvSpPr>
        <p:spPr>
          <a:xfrm>
            <a:off x="4907424" y="5558172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3376ddf1858_0_247"/>
          <p:cNvSpPr txBox="1"/>
          <p:nvPr/>
        </p:nvSpPr>
        <p:spPr>
          <a:xfrm>
            <a:off x="7461141" y="2453583"/>
            <a:ext cx="13059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SMARTFILL</a:t>
            </a:r>
            <a:endParaRPr b="1" i="0" sz="1300" u="none" cap="none" strike="noStrike">
              <a:solidFill>
                <a:srgbClr val="FFFFFF"/>
              </a:solidFill>
              <a:highlight>
                <a:srgbClr val="00FF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3376ddf1858_0_247"/>
          <p:cNvSpPr/>
          <p:nvPr/>
        </p:nvSpPr>
        <p:spPr>
          <a:xfrm>
            <a:off x="8018242" y="2880119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3376ddf1858_0_247"/>
          <p:cNvSpPr/>
          <p:nvPr/>
        </p:nvSpPr>
        <p:spPr>
          <a:xfrm>
            <a:off x="2801174" y="4055950"/>
            <a:ext cx="191700" cy="186000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3376ddf1858_0_247"/>
          <p:cNvSpPr txBox="1"/>
          <p:nvPr/>
        </p:nvSpPr>
        <p:spPr>
          <a:xfrm>
            <a:off x="2539726" y="3722500"/>
            <a:ext cx="8691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highlight>
                  <a:srgbClr val="15815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Taxibot</a:t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sngStrike">
              <a:solidFill>
                <a:srgbClr val="FFFFFF"/>
              </a:solidFill>
              <a:highlight>
                <a:srgbClr val="FF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3376ddf1858_0_247"/>
          <p:cNvSpPr txBox="1"/>
          <p:nvPr/>
        </p:nvSpPr>
        <p:spPr>
          <a:xfrm>
            <a:off x="1151824" y="6248400"/>
            <a:ext cx="2729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*1KG fuel burn = 3.16 CO2 emission</a:t>
            </a:r>
            <a:endParaRPr b="0" i="0" sz="12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5" name="Google Shape;555;g3376ddf1858_0_247"/>
          <p:cNvSpPr txBox="1"/>
          <p:nvPr/>
        </p:nvSpPr>
        <p:spPr>
          <a:xfrm>
            <a:off x="8674425" y="1573200"/>
            <a:ext cx="27297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DPO:</a:t>
            </a:r>
            <a:endParaRPr b="0" i="0" sz="15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Standard: A320/A330NEO</a:t>
            </a:r>
            <a:endParaRPr b="0" i="0" sz="15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Retrofit: A320CEO</a:t>
            </a:r>
            <a:endParaRPr b="0" i="0" sz="15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6" name="Google Shape;556;g3376ddf1858_0_247"/>
          <p:cNvSpPr txBox="1"/>
          <p:nvPr/>
        </p:nvSpPr>
        <p:spPr>
          <a:xfrm>
            <a:off x="2684900" y="2550525"/>
            <a:ext cx="272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Standard: A320/A330NEO</a:t>
            </a:r>
            <a:endParaRPr b="0" i="0" sz="15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205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Retrofit: A320CEO</a:t>
            </a:r>
            <a:endParaRPr b="0" i="0" sz="15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A close up of a logo&#10;&#10;Description automatically generated" id="557" name="Google Shape;557;g3376ddf1858_0_2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2733" y="4187815"/>
            <a:ext cx="869100" cy="398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g3376ddf1858_0_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3376ddf1858_0_265"/>
          <p:cNvSpPr txBox="1"/>
          <p:nvPr>
            <p:ph type="title"/>
          </p:nvPr>
        </p:nvSpPr>
        <p:spPr>
          <a:xfrm>
            <a:off x="1493125" y="893375"/>
            <a:ext cx="3233700" cy="49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3D85C6"/>
                </a:highlight>
              </a:rPr>
              <a:t> REDUCE  </a:t>
            </a:r>
            <a:r>
              <a:rPr lang="en-US"/>
              <a:t>&gt; Creating a SAF ecosystem</a:t>
            </a:r>
            <a:endParaRPr/>
          </a:p>
        </p:txBody>
      </p:sp>
      <p:sp>
        <p:nvSpPr>
          <p:cNvPr id="564" name="Google Shape;564;g3376ddf1858_0_265"/>
          <p:cNvSpPr/>
          <p:nvPr/>
        </p:nvSpPr>
        <p:spPr>
          <a:xfrm>
            <a:off x="4937493" y="159225"/>
            <a:ext cx="2520000" cy="2520000"/>
          </a:xfrm>
          <a:prstGeom prst="ellipse">
            <a:avLst/>
          </a:prstGeom>
          <a:gradFill>
            <a:gsLst>
              <a:gs pos="0">
                <a:srgbClr val="388ECD">
                  <a:alpha val="34901"/>
                </a:srgbClr>
              </a:gs>
              <a:gs pos="0">
                <a:srgbClr val="6AABDA"/>
              </a:gs>
              <a:gs pos="0">
                <a:srgbClr val="9CC7E6"/>
              </a:gs>
              <a:gs pos="0">
                <a:srgbClr val="CEE3F3"/>
              </a:gs>
              <a:gs pos="34000">
                <a:srgbClr val="E7F1F9"/>
              </a:gs>
              <a:gs pos="100000">
                <a:srgbClr val="FFFFFF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65" name="Google Shape;565;g3376ddf1858_0_265"/>
          <p:cNvSpPr/>
          <p:nvPr/>
        </p:nvSpPr>
        <p:spPr>
          <a:xfrm>
            <a:off x="1916518" y="4212200"/>
            <a:ext cx="2520000" cy="2520000"/>
          </a:xfrm>
          <a:prstGeom prst="ellipse">
            <a:avLst/>
          </a:prstGeom>
          <a:gradFill>
            <a:gsLst>
              <a:gs pos="0">
                <a:srgbClr val="388ECD">
                  <a:alpha val="34901"/>
                </a:srgbClr>
              </a:gs>
              <a:gs pos="0">
                <a:srgbClr val="6AABDA"/>
              </a:gs>
              <a:gs pos="0">
                <a:srgbClr val="9CC7E6"/>
              </a:gs>
              <a:gs pos="0">
                <a:srgbClr val="CEE3F3"/>
              </a:gs>
              <a:gs pos="34000">
                <a:srgbClr val="E7F1F9"/>
              </a:gs>
              <a:gs pos="100000">
                <a:srgbClr val="FFFFFF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66" name="Google Shape;566;g3376ddf1858_0_265"/>
          <p:cNvSpPr/>
          <p:nvPr/>
        </p:nvSpPr>
        <p:spPr>
          <a:xfrm>
            <a:off x="7958468" y="4192350"/>
            <a:ext cx="2520000" cy="2520000"/>
          </a:xfrm>
          <a:prstGeom prst="ellipse">
            <a:avLst/>
          </a:prstGeom>
          <a:gradFill>
            <a:gsLst>
              <a:gs pos="0">
                <a:srgbClr val="388ECD">
                  <a:alpha val="34901"/>
                </a:srgbClr>
              </a:gs>
              <a:gs pos="0">
                <a:srgbClr val="6AABDA"/>
              </a:gs>
              <a:gs pos="0">
                <a:srgbClr val="9CC7E6"/>
              </a:gs>
              <a:gs pos="0">
                <a:srgbClr val="CEE3F3"/>
              </a:gs>
              <a:gs pos="34000">
                <a:srgbClr val="E7F1F9"/>
              </a:gs>
              <a:gs pos="100000">
                <a:srgbClr val="FFFFFF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67" name="Google Shape;567;g3376ddf1858_0_265"/>
          <p:cNvSpPr/>
          <p:nvPr/>
        </p:nvSpPr>
        <p:spPr>
          <a:xfrm>
            <a:off x="4480305" y="2749300"/>
            <a:ext cx="3434400" cy="2968500"/>
          </a:xfrm>
          <a:prstGeom prst="triangle">
            <a:avLst>
              <a:gd fmla="val 50000" name="adj"/>
            </a:avLst>
          </a:prstGeom>
          <a:noFill/>
          <a:ln cap="flat" cmpd="sng" w="76200">
            <a:solidFill>
              <a:srgbClr val="69AA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205B"/>
              </a:solidFill>
            </a:endParaRPr>
          </a:p>
        </p:txBody>
      </p:sp>
      <p:sp>
        <p:nvSpPr>
          <p:cNvPr id="568" name="Google Shape;568;g3376ddf1858_0_265"/>
          <p:cNvSpPr txBox="1"/>
          <p:nvPr/>
        </p:nvSpPr>
        <p:spPr>
          <a:xfrm>
            <a:off x="4968099" y="1050700"/>
            <a:ext cx="25200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Regulators</a:t>
            </a:r>
            <a:endParaRPr b="1" sz="28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9" name="Google Shape;569;g3376ddf1858_0_265"/>
          <p:cNvSpPr txBox="1"/>
          <p:nvPr/>
        </p:nvSpPr>
        <p:spPr>
          <a:xfrm>
            <a:off x="2173905" y="4889600"/>
            <a:ext cx="20016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Demand</a:t>
            </a:r>
            <a:endParaRPr b="1" sz="28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0" name="Google Shape;570;g3376ddf1858_0_265"/>
          <p:cNvSpPr txBox="1"/>
          <p:nvPr/>
        </p:nvSpPr>
        <p:spPr>
          <a:xfrm>
            <a:off x="7999580" y="4992450"/>
            <a:ext cx="25476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Supply</a:t>
            </a:r>
            <a:endParaRPr b="1" sz="28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571" name="Google Shape;571;g3376ddf1858_0_265"/>
          <p:cNvCxnSpPr/>
          <p:nvPr/>
        </p:nvCxnSpPr>
        <p:spPr>
          <a:xfrm rot="10800000">
            <a:off x="6816555" y="3410350"/>
            <a:ext cx="857700" cy="1494000"/>
          </a:xfrm>
          <a:prstGeom prst="straightConnector1">
            <a:avLst/>
          </a:prstGeom>
          <a:noFill/>
          <a:ln cap="flat" cmpd="sng" w="9525">
            <a:solidFill>
              <a:srgbClr val="00205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2" name="Google Shape;572;g3376ddf1858_0_265"/>
          <p:cNvCxnSpPr/>
          <p:nvPr/>
        </p:nvCxnSpPr>
        <p:spPr>
          <a:xfrm rot="10800000">
            <a:off x="6505105" y="3703000"/>
            <a:ext cx="857700" cy="1494000"/>
          </a:xfrm>
          <a:prstGeom prst="straightConnector1">
            <a:avLst/>
          </a:prstGeom>
          <a:noFill/>
          <a:ln cap="flat" cmpd="sng" w="9525">
            <a:solidFill>
              <a:srgbClr val="00205B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73" name="Google Shape;573;g3376ddf1858_0_265"/>
          <p:cNvCxnSpPr/>
          <p:nvPr/>
        </p:nvCxnSpPr>
        <p:spPr>
          <a:xfrm flipH="1" rot="10800000">
            <a:off x="4726830" y="3486550"/>
            <a:ext cx="857700" cy="1494000"/>
          </a:xfrm>
          <a:prstGeom prst="straightConnector1">
            <a:avLst/>
          </a:prstGeom>
          <a:noFill/>
          <a:ln cap="flat" cmpd="sng" w="9525">
            <a:solidFill>
              <a:srgbClr val="00205B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74" name="Google Shape;574;g3376ddf1858_0_265"/>
          <p:cNvCxnSpPr/>
          <p:nvPr/>
        </p:nvCxnSpPr>
        <p:spPr>
          <a:xfrm flipH="1" rot="10800000">
            <a:off x="5017930" y="3626800"/>
            <a:ext cx="857700" cy="1494000"/>
          </a:xfrm>
          <a:prstGeom prst="straightConnector1">
            <a:avLst/>
          </a:prstGeom>
          <a:noFill/>
          <a:ln cap="flat" cmpd="sng" w="9525">
            <a:solidFill>
              <a:srgbClr val="00205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5" name="Google Shape;575;g3376ddf1858_0_265"/>
          <p:cNvCxnSpPr/>
          <p:nvPr/>
        </p:nvCxnSpPr>
        <p:spPr>
          <a:xfrm rot="10800000">
            <a:off x="5331005" y="5879100"/>
            <a:ext cx="1713600" cy="1500"/>
          </a:xfrm>
          <a:prstGeom prst="straightConnector1">
            <a:avLst/>
          </a:prstGeom>
          <a:noFill/>
          <a:ln cap="flat" cmpd="sng" w="9525">
            <a:solidFill>
              <a:srgbClr val="00205B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76" name="Google Shape;576;g3376ddf1858_0_265"/>
          <p:cNvCxnSpPr/>
          <p:nvPr/>
        </p:nvCxnSpPr>
        <p:spPr>
          <a:xfrm rot="10800000">
            <a:off x="5331005" y="5544900"/>
            <a:ext cx="1713600" cy="1500"/>
          </a:xfrm>
          <a:prstGeom prst="straightConnector1">
            <a:avLst/>
          </a:prstGeom>
          <a:noFill/>
          <a:ln cap="flat" cmpd="sng" w="9525">
            <a:solidFill>
              <a:srgbClr val="00205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7" name="Google Shape;577;g3376ddf1858_0_265"/>
          <p:cNvSpPr txBox="1"/>
          <p:nvPr/>
        </p:nvSpPr>
        <p:spPr>
          <a:xfrm>
            <a:off x="5482755" y="5879100"/>
            <a:ext cx="1429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Offtake</a:t>
            </a:r>
            <a:endParaRPr sz="12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8" name="Google Shape;578;g3376ddf1858_0_265"/>
          <p:cNvSpPr txBox="1"/>
          <p:nvPr/>
        </p:nvSpPr>
        <p:spPr>
          <a:xfrm>
            <a:off x="5473055" y="5180700"/>
            <a:ext cx="1429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Deliveries</a:t>
            </a:r>
            <a:endParaRPr sz="12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9" name="Google Shape;579;g3376ddf1858_0_265"/>
          <p:cNvSpPr txBox="1"/>
          <p:nvPr/>
        </p:nvSpPr>
        <p:spPr>
          <a:xfrm rot="3601078">
            <a:off x="6713116" y="3902894"/>
            <a:ext cx="1429376" cy="3660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Advocacy</a:t>
            </a:r>
            <a:endParaRPr sz="12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0" name="Google Shape;580;g3376ddf1858_0_265"/>
          <p:cNvSpPr txBox="1"/>
          <p:nvPr/>
        </p:nvSpPr>
        <p:spPr>
          <a:xfrm rot="3600181">
            <a:off x="5962120" y="4365746"/>
            <a:ext cx="1716757" cy="3660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Mandate / Incentive</a:t>
            </a:r>
            <a:endParaRPr sz="12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1" name="Google Shape;581;g3376ddf1858_0_265"/>
          <p:cNvSpPr txBox="1"/>
          <p:nvPr/>
        </p:nvSpPr>
        <p:spPr>
          <a:xfrm rot="-3607520">
            <a:off x="4907040" y="4279979"/>
            <a:ext cx="1429219" cy="366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Advocacy</a:t>
            </a:r>
            <a:endParaRPr sz="12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2" name="Google Shape;582;g3376ddf1858_0_265"/>
          <p:cNvSpPr txBox="1"/>
          <p:nvPr/>
        </p:nvSpPr>
        <p:spPr>
          <a:xfrm rot="-3605895">
            <a:off x="4174326" y="3875806"/>
            <a:ext cx="1698848" cy="365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05B"/>
                </a:solidFill>
                <a:latin typeface="Inter"/>
                <a:ea typeface="Inter"/>
                <a:cs typeface="Inter"/>
                <a:sym typeface="Inter"/>
              </a:rPr>
              <a:t>Mandate / Incentive</a:t>
            </a:r>
            <a:endParaRPr sz="1200">
              <a:solidFill>
                <a:srgbClr val="0020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3" name="Google Shape;583;g3376ddf1858_0_265"/>
          <p:cNvSpPr txBox="1"/>
          <p:nvPr/>
        </p:nvSpPr>
        <p:spPr>
          <a:xfrm>
            <a:off x="5547605" y="1606300"/>
            <a:ext cx="1585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88ECD"/>
                </a:solidFill>
                <a:latin typeface="Inter"/>
                <a:ea typeface="Inter"/>
                <a:cs typeface="Inter"/>
                <a:sym typeface="Inter"/>
              </a:rPr>
              <a:t>Governments</a:t>
            </a:r>
            <a:endParaRPr sz="1300">
              <a:solidFill>
                <a:srgbClr val="388EC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4" name="Google Shape;584;g3376ddf1858_0_265"/>
          <p:cNvSpPr txBox="1"/>
          <p:nvPr/>
        </p:nvSpPr>
        <p:spPr>
          <a:xfrm>
            <a:off x="5435505" y="1994950"/>
            <a:ext cx="1585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88ECD"/>
                </a:solidFill>
                <a:latin typeface="Inter"/>
                <a:ea typeface="Inter"/>
                <a:cs typeface="Inter"/>
                <a:sym typeface="Inter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Industry bodies and alliances</a:t>
            </a:r>
            <a:endParaRPr sz="1300">
              <a:solidFill>
                <a:srgbClr val="388EC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5" name="Google Shape;585;g3376ddf1858_0_265"/>
          <p:cNvSpPr txBox="1"/>
          <p:nvPr/>
        </p:nvSpPr>
        <p:spPr>
          <a:xfrm>
            <a:off x="2517455" y="5445183"/>
            <a:ext cx="1585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88ECD"/>
                </a:solidFill>
                <a:latin typeface="Inter"/>
                <a:ea typeface="Inter"/>
                <a:cs typeface="Inter"/>
                <a:sym typeface="Inter"/>
              </a:rPr>
              <a:t>Air operators </a:t>
            </a:r>
            <a:endParaRPr sz="1300">
              <a:solidFill>
                <a:srgbClr val="388EC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6" name="Google Shape;586;g3376ddf1858_0_265"/>
          <p:cNvSpPr txBox="1"/>
          <p:nvPr/>
        </p:nvSpPr>
        <p:spPr>
          <a:xfrm>
            <a:off x="8411555" y="5673783"/>
            <a:ext cx="1585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88ECD"/>
                </a:solidFill>
                <a:latin typeface="Inter"/>
                <a:ea typeface="Inter"/>
                <a:cs typeface="Inter"/>
                <a:sym typeface="Inter"/>
              </a:rPr>
              <a:t>Actors of the supply chain</a:t>
            </a:r>
            <a:endParaRPr sz="1300">
              <a:solidFill>
                <a:srgbClr val="388EC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7" name="Google Shape;587;g3376ddf1858_0_265"/>
          <p:cNvSpPr txBox="1"/>
          <p:nvPr/>
        </p:nvSpPr>
        <p:spPr>
          <a:xfrm>
            <a:off x="2133698" y="5887075"/>
            <a:ext cx="2121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88ECD"/>
                </a:solidFill>
                <a:latin typeface="Inter"/>
                <a:ea typeface="Inter"/>
                <a:cs typeface="Inter"/>
                <a:sym typeface="Inter"/>
              </a:rPr>
              <a:t>Corporate end-customers </a:t>
            </a:r>
            <a:endParaRPr sz="1300">
              <a:solidFill>
                <a:srgbClr val="388ECD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g3376ddf1858_0_3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3376ddf1858_0_398"/>
          <p:cNvSpPr txBox="1"/>
          <p:nvPr>
            <p:ph type="title"/>
          </p:nvPr>
        </p:nvSpPr>
        <p:spPr>
          <a:xfrm>
            <a:off x="1493125" y="893375"/>
            <a:ext cx="7185900" cy="49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3D85C6"/>
                </a:highlight>
              </a:rPr>
              <a:t> REDUCE  </a:t>
            </a:r>
            <a:r>
              <a:rPr lang="en-US"/>
              <a:t>&gt; </a:t>
            </a:r>
            <a:r>
              <a:rPr lang="en-US"/>
              <a:t>Airbus decarbonisation targets</a:t>
            </a:r>
            <a:endParaRPr/>
          </a:p>
        </p:txBody>
      </p:sp>
      <p:pic>
        <p:nvPicPr>
          <p:cNvPr id="594" name="Google Shape;594;g3376ddf1858_0_398"/>
          <p:cNvPicPr preferRelativeResize="0"/>
          <p:nvPr/>
        </p:nvPicPr>
        <p:blipFill rotWithShape="1">
          <a:blip r:embed="rId4">
            <a:alphaModFix/>
          </a:blip>
          <a:srcRect b="7658" l="11701" r="23473" t="11552"/>
          <a:stretch/>
        </p:blipFill>
        <p:spPr>
          <a:xfrm>
            <a:off x="10055934" y="2698375"/>
            <a:ext cx="1286907" cy="9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3376ddf1858_0_398"/>
          <p:cNvSpPr txBox="1"/>
          <p:nvPr/>
        </p:nvSpPr>
        <p:spPr>
          <a:xfrm>
            <a:off x="1521900" y="2028825"/>
            <a:ext cx="97080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5B"/>
                </a:solidFill>
              </a:rPr>
              <a:t>Scope 1 &amp; 2 </a:t>
            </a:r>
            <a:r>
              <a:rPr lang="en-US" sz="2400">
                <a:solidFill>
                  <a:srgbClr val="00205B"/>
                </a:solidFill>
              </a:rPr>
              <a:t>emissions targets aligned with a 1.5°C trajectory</a:t>
            </a:r>
            <a:endParaRPr sz="2400">
              <a:solidFill>
                <a:srgbClr val="00205B"/>
              </a:solidFill>
            </a:endParaRPr>
          </a:p>
        </p:txBody>
      </p:sp>
      <p:sp>
        <p:nvSpPr>
          <p:cNvPr id="596" name="Google Shape;596;g3376ddf1858_0_398"/>
          <p:cNvSpPr txBox="1"/>
          <p:nvPr/>
        </p:nvSpPr>
        <p:spPr>
          <a:xfrm>
            <a:off x="1521900" y="4329667"/>
            <a:ext cx="110787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5B"/>
                </a:solidFill>
              </a:rPr>
              <a:t>Scope 3 </a:t>
            </a:r>
            <a:r>
              <a:rPr lang="en-US" sz="2400">
                <a:solidFill>
                  <a:srgbClr val="00205B"/>
                </a:solidFill>
              </a:rPr>
              <a:t>emissions: connecting technology efforts with sectoral approach</a:t>
            </a:r>
            <a:r>
              <a:rPr b="1" lang="en-US" sz="2400">
                <a:solidFill>
                  <a:srgbClr val="00205B"/>
                </a:solidFill>
              </a:rPr>
              <a:t> </a:t>
            </a:r>
            <a:endParaRPr b="1" sz="2400">
              <a:solidFill>
                <a:srgbClr val="00205B"/>
              </a:solidFill>
            </a:endParaRPr>
          </a:p>
        </p:txBody>
      </p:sp>
      <p:sp>
        <p:nvSpPr>
          <p:cNvPr id="597" name="Google Shape;597;g3376ddf1858_0_398"/>
          <p:cNvSpPr txBox="1"/>
          <p:nvPr/>
        </p:nvSpPr>
        <p:spPr>
          <a:xfrm>
            <a:off x="3642175" y="2995475"/>
            <a:ext cx="1990500" cy="969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-US" sz="3900" u="none" cap="none" strike="noStrike">
                <a:solidFill>
                  <a:srgbClr val="005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-63%</a:t>
            </a:r>
            <a:r>
              <a:rPr b="0" i="0" lang="en-US" sz="24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2400" u="none" cap="none" strike="noStrik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vs 2015</a:t>
            </a:r>
            <a:endParaRPr b="0" i="0" sz="1200" u="none" cap="none" strike="noStrike">
              <a:solidFill>
                <a:srgbClr val="59595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98" name="Google Shape;598;g3376ddf1858_0_398"/>
          <p:cNvSpPr txBox="1"/>
          <p:nvPr/>
        </p:nvSpPr>
        <p:spPr>
          <a:xfrm>
            <a:off x="3894925" y="2486575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2030</a:t>
            </a:r>
            <a:endParaRPr b="0" i="0" sz="2300" u="none" cap="none" strike="noStrik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9" name="Google Shape;599;g3376ddf1858_0_3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6478" y="2746367"/>
            <a:ext cx="1463040" cy="824411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g3376ddf1858_0_398"/>
          <p:cNvSpPr txBox="1"/>
          <p:nvPr/>
        </p:nvSpPr>
        <p:spPr>
          <a:xfrm>
            <a:off x="6064275" y="3659675"/>
            <a:ext cx="202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Shifting to decarbonized electricity</a:t>
            </a:r>
            <a:endParaRPr b="0" i="0" sz="11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1" name="Google Shape;601;g3376ddf1858_0_398"/>
          <p:cNvSpPr txBox="1"/>
          <p:nvPr/>
        </p:nvSpPr>
        <p:spPr>
          <a:xfrm>
            <a:off x="9903814" y="3602000"/>
            <a:ext cx="212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Pioneering innovative solutions for our logistics</a:t>
            </a:r>
            <a:endParaRPr b="0" i="0" sz="8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02" name="Google Shape;602;g3376ddf1858_0_398"/>
          <p:cNvPicPr preferRelativeResize="0"/>
          <p:nvPr/>
        </p:nvPicPr>
        <p:blipFill rotWithShape="1">
          <a:blip r:embed="rId6">
            <a:alphaModFix/>
          </a:blip>
          <a:srcRect b="23629" l="6208" r="0" t="0"/>
          <a:stretch/>
        </p:blipFill>
        <p:spPr>
          <a:xfrm>
            <a:off x="8050118" y="2756236"/>
            <a:ext cx="1463040" cy="8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3376ddf1858_0_398"/>
          <p:cNvSpPr txBox="1"/>
          <p:nvPr/>
        </p:nvSpPr>
        <p:spPr>
          <a:xfrm>
            <a:off x="7948525" y="3587818"/>
            <a:ext cx="2292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Increasing our SAF usage </a:t>
            </a:r>
            <a:endParaRPr b="1" i="0" sz="1200" u="none" cap="none" strike="noStrike">
              <a:solidFill>
                <a:srgbClr val="00205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 </a:t>
            </a:r>
            <a:r>
              <a:rPr b="1" i="0" lang="en-US" sz="9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Beluga and other</a:t>
            </a:r>
            <a:br>
              <a:rPr b="1" i="0" lang="en-US" sz="9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9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operations</a:t>
            </a:r>
            <a:endParaRPr b="0" i="0" sz="8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04" name="Google Shape;604;g3376ddf1858_0_3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2721" y="3219388"/>
            <a:ext cx="968504" cy="5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3376ddf1858_0_398"/>
          <p:cNvSpPr txBox="1"/>
          <p:nvPr/>
        </p:nvSpPr>
        <p:spPr>
          <a:xfrm>
            <a:off x="1552725" y="2561750"/>
            <a:ext cx="22509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69AAD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Mid-term targets</a:t>
            </a:r>
            <a:endParaRPr b="1" i="0" sz="1900" u="none" cap="none" strike="noStrike">
              <a:solidFill>
                <a:srgbClr val="69AAD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69AAD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validated</a:t>
            </a:r>
            <a:endParaRPr b="1" i="0" sz="1900" u="none" cap="none" strike="noStrike">
              <a:solidFill>
                <a:srgbClr val="69AAD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6" name="Google Shape;606;g3376ddf1858_0_398"/>
          <p:cNvSpPr txBox="1"/>
          <p:nvPr/>
        </p:nvSpPr>
        <p:spPr>
          <a:xfrm>
            <a:off x="3685725" y="5401050"/>
            <a:ext cx="1990500" cy="969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-US" sz="3900" u="none" cap="none" strike="noStrike">
                <a:solidFill>
                  <a:srgbClr val="005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-46%</a:t>
            </a:r>
            <a:r>
              <a:rPr b="0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vs 2015</a:t>
            </a:r>
            <a:endParaRPr b="0" i="0" sz="1200" u="none" cap="none" strike="noStrike">
              <a:solidFill>
                <a:srgbClr val="59595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7" name="Google Shape;607;g3376ddf1858_0_398"/>
          <p:cNvSpPr txBox="1"/>
          <p:nvPr/>
        </p:nvSpPr>
        <p:spPr>
          <a:xfrm>
            <a:off x="3938475" y="4892150"/>
            <a:ext cx="1484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2035</a:t>
            </a:r>
            <a:endParaRPr b="0" i="0" sz="2300" u="none" cap="none" strike="noStrik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8" name="Google Shape;608;g3376ddf1858_0_398"/>
          <p:cNvSpPr txBox="1"/>
          <p:nvPr/>
        </p:nvSpPr>
        <p:spPr>
          <a:xfrm>
            <a:off x="3685731" y="6337867"/>
            <a:ext cx="146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8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6FA8D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</a:t>
            </a:r>
            <a:r>
              <a:rPr b="1" baseline="-25000" i="0" lang="en-US" sz="1300" u="none" cap="none" strike="noStrike">
                <a:solidFill>
                  <a:srgbClr val="6FA8D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1" i="0" lang="en-US" sz="1300" u="none" cap="none" strike="noStrike">
                <a:solidFill>
                  <a:srgbClr val="6FA8D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intensity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3376ddf1858_0_398"/>
          <p:cNvSpPr txBox="1"/>
          <p:nvPr/>
        </p:nvSpPr>
        <p:spPr>
          <a:xfrm>
            <a:off x="1521900" y="4951850"/>
            <a:ext cx="22509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69AAD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Mid-term targets</a:t>
            </a:r>
            <a:endParaRPr b="1" i="0" sz="1900" u="none" cap="none" strike="noStrike">
              <a:solidFill>
                <a:srgbClr val="69AAD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rgbClr val="69AAD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validated</a:t>
            </a:r>
            <a:endParaRPr b="1" i="0" sz="1900" u="none" cap="none" strike="noStrike">
              <a:solidFill>
                <a:srgbClr val="69AAD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0" name="Google Shape;610;g3376ddf1858_0_3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1896" y="5634550"/>
            <a:ext cx="968504" cy="5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3376ddf1858_0_398"/>
          <p:cNvSpPr txBox="1"/>
          <p:nvPr/>
        </p:nvSpPr>
        <p:spPr>
          <a:xfrm>
            <a:off x="6039000" y="6037138"/>
            <a:ext cx="179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R&amp;D requiring Investments</a:t>
            </a:r>
            <a:endParaRPr b="0" i="0" sz="11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2" name="Google Shape;612;g3376ddf1858_0_398"/>
          <p:cNvSpPr txBox="1"/>
          <p:nvPr/>
        </p:nvSpPr>
        <p:spPr>
          <a:xfrm>
            <a:off x="7971139" y="6037138"/>
            <a:ext cx="153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Full value chain collaboration</a:t>
            </a:r>
            <a:endParaRPr b="0" i="0" sz="11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3" name="Google Shape;613;g3376ddf1858_0_398"/>
          <p:cNvSpPr txBox="1"/>
          <p:nvPr/>
        </p:nvSpPr>
        <p:spPr>
          <a:xfrm>
            <a:off x="9964913" y="6037138"/>
            <a:ext cx="148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Cooperation and partnerships</a:t>
            </a:r>
            <a:endParaRPr b="0" i="0" sz="1100" u="none" cap="none" strike="noStrike">
              <a:solidFill>
                <a:srgbClr val="00205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614" name="Google Shape;614;g3376ddf1858_0_398"/>
          <p:cNvGrpSpPr/>
          <p:nvPr/>
        </p:nvGrpSpPr>
        <p:grpSpPr>
          <a:xfrm>
            <a:off x="6610200" y="5233152"/>
            <a:ext cx="822960" cy="822960"/>
            <a:chOff x="1457" y="2638"/>
            <a:chExt cx="226" cy="226"/>
          </a:xfrm>
        </p:grpSpPr>
        <p:sp>
          <p:nvSpPr>
            <p:cNvPr id="615" name="Google Shape;615;g3376ddf1858_0_398"/>
            <p:cNvSpPr/>
            <p:nvPr/>
          </p:nvSpPr>
          <p:spPr>
            <a:xfrm>
              <a:off x="1518" y="2709"/>
              <a:ext cx="103" cy="120"/>
            </a:xfrm>
            <a:custGeom>
              <a:rect b="b" l="l" r="r" t="t"/>
              <a:pathLst>
                <a:path extrusionOk="0" h="903" w="775">
                  <a:moveTo>
                    <a:pt x="506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138" y="108"/>
                    <a:pt x="0" y="349"/>
                    <a:pt x="0" y="516"/>
                  </a:cubicBezTo>
                  <a:cubicBezTo>
                    <a:pt x="0" y="729"/>
                    <a:pt x="174" y="903"/>
                    <a:pt x="388" y="903"/>
                  </a:cubicBezTo>
                  <a:cubicBezTo>
                    <a:pt x="601" y="903"/>
                    <a:pt x="775" y="729"/>
                    <a:pt x="775" y="516"/>
                  </a:cubicBezTo>
                  <a:cubicBezTo>
                    <a:pt x="775" y="348"/>
                    <a:pt x="634" y="107"/>
                    <a:pt x="506" y="0"/>
                  </a:cubicBezTo>
                  <a:close/>
                  <a:moveTo>
                    <a:pt x="360" y="450"/>
                  </a:moveTo>
                  <a:cubicBezTo>
                    <a:pt x="402" y="450"/>
                    <a:pt x="402" y="450"/>
                    <a:pt x="402" y="450"/>
                  </a:cubicBezTo>
                  <a:cubicBezTo>
                    <a:pt x="459" y="450"/>
                    <a:pt x="506" y="496"/>
                    <a:pt x="506" y="554"/>
                  </a:cubicBezTo>
                  <a:cubicBezTo>
                    <a:pt x="506" y="611"/>
                    <a:pt x="459" y="657"/>
                    <a:pt x="402" y="657"/>
                  </a:cubicBezTo>
                  <a:cubicBezTo>
                    <a:pt x="399" y="657"/>
                    <a:pt x="399" y="657"/>
                    <a:pt x="399" y="657"/>
                  </a:cubicBezTo>
                  <a:cubicBezTo>
                    <a:pt x="399" y="724"/>
                    <a:pt x="399" y="724"/>
                    <a:pt x="399" y="724"/>
                  </a:cubicBezTo>
                  <a:cubicBezTo>
                    <a:pt x="399" y="734"/>
                    <a:pt x="391" y="743"/>
                    <a:pt x="381" y="743"/>
                  </a:cubicBezTo>
                  <a:cubicBezTo>
                    <a:pt x="371" y="743"/>
                    <a:pt x="363" y="734"/>
                    <a:pt x="363" y="724"/>
                  </a:cubicBezTo>
                  <a:cubicBezTo>
                    <a:pt x="363" y="657"/>
                    <a:pt x="363" y="657"/>
                    <a:pt x="363" y="657"/>
                  </a:cubicBezTo>
                  <a:cubicBezTo>
                    <a:pt x="360" y="657"/>
                    <a:pt x="360" y="657"/>
                    <a:pt x="360" y="657"/>
                  </a:cubicBezTo>
                  <a:cubicBezTo>
                    <a:pt x="302" y="657"/>
                    <a:pt x="256" y="611"/>
                    <a:pt x="256" y="554"/>
                  </a:cubicBezTo>
                  <a:cubicBezTo>
                    <a:pt x="256" y="543"/>
                    <a:pt x="264" y="535"/>
                    <a:pt x="274" y="535"/>
                  </a:cubicBezTo>
                  <a:cubicBezTo>
                    <a:pt x="284" y="535"/>
                    <a:pt x="292" y="543"/>
                    <a:pt x="292" y="554"/>
                  </a:cubicBezTo>
                  <a:cubicBezTo>
                    <a:pt x="292" y="591"/>
                    <a:pt x="323" y="621"/>
                    <a:pt x="360" y="621"/>
                  </a:cubicBezTo>
                  <a:cubicBezTo>
                    <a:pt x="402" y="621"/>
                    <a:pt x="402" y="621"/>
                    <a:pt x="402" y="621"/>
                  </a:cubicBezTo>
                  <a:cubicBezTo>
                    <a:pt x="439" y="621"/>
                    <a:pt x="469" y="591"/>
                    <a:pt x="469" y="554"/>
                  </a:cubicBezTo>
                  <a:cubicBezTo>
                    <a:pt x="469" y="517"/>
                    <a:pt x="439" y="487"/>
                    <a:pt x="402" y="487"/>
                  </a:cubicBezTo>
                  <a:cubicBezTo>
                    <a:pt x="360" y="487"/>
                    <a:pt x="360" y="487"/>
                    <a:pt x="360" y="487"/>
                  </a:cubicBezTo>
                  <a:cubicBezTo>
                    <a:pt x="302" y="487"/>
                    <a:pt x="256" y="440"/>
                    <a:pt x="256" y="383"/>
                  </a:cubicBezTo>
                  <a:cubicBezTo>
                    <a:pt x="256" y="326"/>
                    <a:pt x="302" y="279"/>
                    <a:pt x="360" y="279"/>
                  </a:cubicBezTo>
                  <a:cubicBezTo>
                    <a:pt x="363" y="279"/>
                    <a:pt x="363" y="279"/>
                    <a:pt x="363" y="279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2"/>
                    <a:pt x="371" y="194"/>
                    <a:pt x="381" y="194"/>
                  </a:cubicBezTo>
                  <a:cubicBezTo>
                    <a:pt x="391" y="194"/>
                    <a:pt x="399" y="202"/>
                    <a:pt x="399" y="212"/>
                  </a:cubicBezTo>
                  <a:cubicBezTo>
                    <a:pt x="399" y="279"/>
                    <a:pt x="399" y="279"/>
                    <a:pt x="399" y="279"/>
                  </a:cubicBezTo>
                  <a:cubicBezTo>
                    <a:pt x="402" y="279"/>
                    <a:pt x="402" y="279"/>
                    <a:pt x="402" y="279"/>
                  </a:cubicBezTo>
                  <a:cubicBezTo>
                    <a:pt x="459" y="279"/>
                    <a:pt x="506" y="326"/>
                    <a:pt x="506" y="383"/>
                  </a:cubicBezTo>
                  <a:cubicBezTo>
                    <a:pt x="506" y="393"/>
                    <a:pt x="498" y="401"/>
                    <a:pt x="488" y="401"/>
                  </a:cubicBezTo>
                  <a:cubicBezTo>
                    <a:pt x="477" y="401"/>
                    <a:pt x="469" y="393"/>
                    <a:pt x="469" y="383"/>
                  </a:cubicBezTo>
                  <a:cubicBezTo>
                    <a:pt x="469" y="346"/>
                    <a:pt x="439" y="316"/>
                    <a:pt x="402" y="316"/>
                  </a:cubicBezTo>
                  <a:cubicBezTo>
                    <a:pt x="360" y="316"/>
                    <a:pt x="360" y="316"/>
                    <a:pt x="360" y="316"/>
                  </a:cubicBezTo>
                  <a:cubicBezTo>
                    <a:pt x="323" y="316"/>
                    <a:pt x="292" y="346"/>
                    <a:pt x="292" y="383"/>
                  </a:cubicBezTo>
                  <a:cubicBezTo>
                    <a:pt x="292" y="420"/>
                    <a:pt x="323" y="450"/>
                    <a:pt x="360" y="450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3376ddf1858_0_398"/>
            <p:cNvSpPr/>
            <p:nvPr/>
          </p:nvSpPr>
          <p:spPr>
            <a:xfrm>
              <a:off x="1457" y="2638"/>
              <a:ext cx="226" cy="226"/>
            </a:xfrm>
            <a:custGeom>
              <a:rect b="b" l="l" r="r" t="t"/>
              <a:pathLst>
                <a:path extrusionOk="0" h="1708" w="1708">
                  <a:moveTo>
                    <a:pt x="854" y="0"/>
                  </a:moveTo>
                  <a:cubicBezTo>
                    <a:pt x="382" y="0"/>
                    <a:pt x="0" y="382"/>
                    <a:pt x="0" y="854"/>
                  </a:cubicBezTo>
                  <a:cubicBezTo>
                    <a:pt x="0" y="1325"/>
                    <a:pt x="382" y="1708"/>
                    <a:pt x="854" y="1708"/>
                  </a:cubicBezTo>
                  <a:cubicBezTo>
                    <a:pt x="1326" y="1708"/>
                    <a:pt x="1708" y="1325"/>
                    <a:pt x="1708" y="854"/>
                  </a:cubicBezTo>
                  <a:cubicBezTo>
                    <a:pt x="1708" y="382"/>
                    <a:pt x="1326" y="0"/>
                    <a:pt x="854" y="0"/>
                  </a:cubicBezTo>
                  <a:close/>
                  <a:moveTo>
                    <a:pt x="665" y="209"/>
                  </a:moveTo>
                  <a:cubicBezTo>
                    <a:pt x="669" y="204"/>
                    <a:pt x="676" y="203"/>
                    <a:pt x="682" y="205"/>
                  </a:cubicBezTo>
                  <a:cubicBezTo>
                    <a:pt x="771" y="245"/>
                    <a:pt x="771" y="245"/>
                    <a:pt x="771" y="245"/>
                  </a:cubicBezTo>
                  <a:cubicBezTo>
                    <a:pt x="840" y="206"/>
                    <a:pt x="840" y="206"/>
                    <a:pt x="840" y="206"/>
                  </a:cubicBezTo>
                  <a:cubicBezTo>
                    <a:pt x="846" y="203"/>
                    <a:pt x="852" y="203"/>
                    <a:pt x="857" y="207"/>
                  </a:cubicBezTo>
                  <a:cubicBezTo>
                    <a:pt x="916" y="245"/>
                    <a:pt x="916" y="245"/>
                    <a:pt x="916" y="245"/>
                  </a:cubicBezTo>
                  <a:cubicBezTo>
                    <a:pt x="1015" y="205"/>
                    <a:pt x="1015" y="205"/>
                    <a:pt x="1015" y="205"/>
                  </a:cubicBezTo>
                  <a:cubicBezTo>
                    <a:pt x="1020" y="203"/>
                    <a:pt x="1027" y="204"/>
                    <a:pt x="1032" y="209"/>
                  </a:cubicBezTo>
                  <a:cubicBezTo>
                    <a:pt x="1036" y="213"/>
                    <a:pt x="1037" y="220"/>
                    <a:pt x="1035" y="226"/>
                  </a:cubicBezTo>
                  <a:cubicBezTo>
                    <a:pt x="1006" y="299"/>
                    <a:pt x="968" y="364"/>
                    <a:pt x="932" y="404"/>
                  </a:cubicBezTo>
                  <a:cubicBezTo>
                    <a:pt x="929" y="408"/>
                    <a:pt x="925" y="409"/>
                    <a:pt x="921" y="409"/>
                  </a:cubicBezTo>
                  <a:cubicBezTo>
                    <a:pt x="778" y="409"/>
                    <a:pt x="778" y="409"/>
                    <a:pt x="778" y="409"/>
                  </a:cubicBezTo>
                  <a:cubicBezTo>
                    <a:pt x="774" y="409"/>
                    <a:pt x="769" y="408"/>
                    <a:pt x="766" y="404"/>
                  </a:cubicBezTo>
                  <a:cubicBezTo>
                    <a:pt x="730" y="364"/>
                    <a:pt x="691" y="299"/>
                    <a:pt x="661" y="226"/>
                  </a:cubicBezTo>
                  <a:cubicBezTo>
                    <a:pt x="659" y="220"/>
                    <a:pt x="660" y="213"/>
                    <a:pt x="665" y="209"/>
                  </a:cubicBezTo>
                  <a:close/>
                  <a:moveTo>
                    <a:pt x="973" y="455"/>
                  </a:moveTo>
                  <a:cubicBezTo>
                    <a:pt x="973" y="465"/>
                    <a:pt x="965" y="473"/>
                    <a:pt x="955" y="473"/>
                  </a:cubicBezTo>
                  <a:cubicBezTo>
                    <a:pt x="740" y="473"/>
                    <a:pt x="740" y="473"/>
                    <a:pt x="740" y="473"/>
                  </a:cubicBezTo>
                  <a:cubicBezTo>
                    <a:pt x="730" y="473"/>
                    <a:pt x="722" y="465"/>
                    <a:pt x="722" y="455"/>
                  </a:cubicBezTo>
                  <a:cubicBezTo>
                    <a:pt x="722" y="444"/>
                    <a:pt x="730" y="436"/>
                    <a:pt x="740" y="436"/>
                  </a:cubicBezTo>
                  <a:cubicBezTo>
                    <a:pt x="955" y="436"/>
                    <a:pt x="955" y="436"/>
                    <a:pt x="955" y="436"/>
                  </a:cubicBezTo>
                  <a:cubicBezTo>
                    <a:pt x="965" y="436"/>
                    <a:pt x="973" y="444"/>
                    <a:pt x="973" y="455"/>
                  </a:cubicBezTo>
                  <a:close/>
                  <a:moveTo>
                    <a:pt x="848" y="1470"/>
                  </a:moveTo>
                  <a:cubicBezTo>
                    <a:pt x="614" y="1470"/>
                    <a:pt x="424" y="1280"/>
                    <a:pt x="424" y="1047"/>
                  </a:cubicBezTo>
                  <a:cubicBezTo>
                    <a:pt x="424" y="868"/>
                    <a:pt x="572" y="610"/>
                    <a:pt x="704" y="499"/>
                  </a:cubicBezTo>
                  <a:cubicBezTo>
                    <a:pt x="708" y="496"/>
                    <a:pt x="712" y="495"/>
                    <a:pt x="716" y="495"/>
                  </a:cubicBezTo>
                  <a:cubicBezTo>
                    <a:pt x="972" y="495"/>
                    <a:pt x="972" y="495"/>
                    <a:pt x="972" y="495"/>
                  </a:cubicBezTo>
                  <a:cubicBezTo>
                    <a:pt x="977" y="495"/>
                    <a:pt x="981" y="496"/>
                    <a:pt x="984" y="499"/>
                  </a:cubicBezTo>
                  <a:cubicBezTo>
                    <a:pt x="1120" y="609"/>
                    <a:pt x="1271" y="867"/>
                    <a:pt x="1271" y="1047"/>
                  </a:cubicBezTo>
                  <a:cubicBezTo>
                    <a:pt x="1271" y="1280"/>
                    <a:pt x="1081" y="1470"/>
                    <a:pt x="848" y="1470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3376ddf1858_0_398"/>
            <p:cNvSpPr/>
            <p:nvPr/>
          </p:nvSpPr>
          <p:spPr>
            <a:xfrm>
              <a:off x="1551" y="2670"/>
              <a:ext cx="38" cy="18"/>
            </a:xfrm>
            <a:custGeom>
              <a:rect b="b" l="l" r="r" t="t"/>
              <a:pathLst>
                <a:path extrusionOk="0" h="140" w="284">
                  <a:moveTo>
                    <a:pt x="206" y="140"/>
                  </a:moveTo>
                  <a:cubicBezTo>
                    <a:pt x="233" y="109"/>
                    <a:pt x="260" y="63"/>
                    <a:pt x="284" y="10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08" y="41"/>
                    <a:pt x="203" y="40"/>
                    <a:pt x="199" y="37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68" y="40"/>
                    <a:pt x="63" y="40"/>
                    <a:pt x="58" y="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4" y="64"/>
                    <a:pt x="51" y="109"/>
                    <a:pt x="78" y="140"/>
                  </a:cubicBezTo>
                  <a:lnTo>
                    <a:pt x="206" y="140"/>
                  </a:ln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8" name="Google Shape;618;g3376ddf1858_0_398"/>
          <p:cNvGrpSpPr/>
          <p:nvPr/>
        </p:nvGrpSpPr>
        <p:grpSpPr>
          <a:xfrm>
            <a:off x="10383262" y="5233153"/>
            <a:ext cx="822960" cy="822960"/>
            <a:chOff x="1037" y="1718"/>
            <a:chExt cx="226" cy="226"/>
          </a:xfrm>
        </p:grpSpPr>
        <p:sp>
          <p:nvSpPr>
            <p:cNvPr id="619" name="Google Shape;619;g3376ddf1858_0_398"/>
            <p:cNvSpPr/>
            <p:nvPr/>
          </p:nvSpPr>
          <p:spPr>
            <a:xfrm>
              <a:off x="1092" y="1843"/>
              <a:ext cx="34" cy="33"/>
            </a:xfrm>
            <a:custGeom>
              <a:rect b="b" l="l" r="r" t="t"/>
              <a:pathLst>
                <a:path extrusionOk="0" h="234" w="240">
                  <a:moveTo>
                    <a:pt x="218" y="16"/>
                  </a:moveTo>
                  <a:cubicBezTo>
                    <a:pt x="207" y="5"/>
                    <a:pt x="193" y="0"/>
                    <a:pt x="178" y="0"/>
                  </a:cubicBezTo>
                  <a:cubicBezTo>
                    <a:pt x="164" y="0"/>
                    <a:pt x="149" y="5"/>
                    <a:pt x="138" y="16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0" y="155"/>
                    <a:pt x="0" y="190"/>
                    <a:pt x="22" y="212"/>
                  </a:cubicBezTo>
                  <a:cubicBezTo>
                    <a:pt x="44" y="234"/>
                    <a:pt x="79" y="234"/>
                    <a:pt x="101" y="212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40" y="74"/>
                    <a:pt x="240" y="38"/>
                    <a:pt x="218" y="16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3376ddf1858_0_398"/>
            <p:cNvSpPr/>
            <p:nvPr/>
          </p:nvSpPr>
          <p:spPr>
            <a:xfrm>
              <a:off x="1077" y="1828"/>
              <a:ext cx="34" cy="33"/>
            </a:xfrm>
            <a:custGeom>
              <a:rect b="b" l="l" r="r" t="t"/>
              <a:pathLst>
                <a:path extrusionOk="0" h="235" w="235">
                  <a:moveTo>
                    <a:pt x="235" y="56"/>
                  </a:moveTo>
                  <a:cubicBezTo>
                    <a:pt x="235" y="41"/>
                    <a:pt x="229" y="27"/>
                    <a:pt x="218" y="16"/>
                  </a:cubicBezTo>
                  <a:cubicBezTo>
                    <a:pt x="218" y="16"/>
                    <a:pt x="218" y="16"/>
                    <a:pt x="218" y="16"/>
                  </a:cubicBezTo>
                  <a:cubicBezTo>
                    <a:pt x="207" y="5"/>
                    <a:pt x="193" y="0"/>
                    <a:pt x="178" y="0"/>
                  </a:cubicBezTo>
                  <a:cubicBezTo>
                    <a:pt x="164" y="0"/>
                    <a:pt x="150" y="5"/>
                    <a:pt x="139" y="16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0" y="155"/>
                    <a:pt x="0" y="191"/>
                    <a:pt x="22" y="213"/>
                  </a:cubicBezTo>
                  <a:cubicBezTo>
                    <a:pt x="44" y="235"/>
                    <a:pt x="80" y="235"/>
                    <a:pt x="102" y="213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29" y="85"/>
                    <a:pt x="235" y="71"/>
                    <a:pt x="235" y="56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3376ddf1858_0_398"/>
            <p:cNvSpPr/>
            <p:nvPr/>
          </p:nvSpPr>
          <p:spPr>
            <a:xfrm>
              <a:off x="1139" y="1754"/>
              <a:ext cx="91" cy="77"/>
            </a:xfrm>
            <a:custGeom>
              <a:rect b="b" l="l" r="r" t="t"/>
              <a:pathLst>
                <a:path extrusionOk="0" h="537" w="637">
                  <a:moveTo>
                    <a:pt x="94" y="147"/>
                  </a:moveTo>
                  <a:cubicBezTo>
                    <a:pt x="17" y="224"/>
                    <a:pt x="17" y="224"/>
                    <a:pt x="17" y="224"/>
                  </a:cubicBezTo>
                  <a:cubicBezTo>
                    <a:pt x="6" y="235"/>
                    <a:pt x="0" y="249"/>
                    <a:pt x="0" y="265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511"/>
                    <a:pt x="25" y="537"/>
                    <a:pt x="56" y="537"/>
                  </a:cubicBezTo>
                  <a:cubicBezTo>
                    <a:pt x="83" y="537"/>
                    <a:pt x="117" y="524"/>
                    <a:pt x="122" y="490"/>
                  </a:cubicBezTo>
                  <a:cubicBezTo>
                    <a:pt x="156" y="300"/>
                    <a:pt x="156" y="300"/>
                    <a:pt x="156" y="300"/>
                  </a:cubicBezTo>
                  <a:cubicBezTo>
                    <a:pt x="157" y="297"/>
                    <a:pt x="159" y="293"/>
                    <a:pt x="161" y="291"/>
                  </a:cubicBezTo>
                  <a:cubicBezTo>
                    <a:pt x="200" y="252"/>
                    <a:pt x="200" y="252"/>
                    <a:pt x="200" y="252"/>
                  </a:cubicBezTo>
                  <a:cubicBezTo>
                    <a:pt x="203" y="249"/>
                    <a:pt x="208" y="247"/>
                    <a:pt x="212" y="247"/>
                  </a:cubicBezTo>
                  <a:cubicBezTo>
                    <a:pt x="216" y="247"/>
                    <a:pt x="221" y="249"/>
                    <a:pt x="224" y="252"/>
                  </a:cubicBezTo>
                  <a:cubicBezTo>
                    <a:pt x="497" y="525"/>
                    <a:pt x="497" y="525"/>
                    <a:pt x="497" y="525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37" y="386"/>
                    <a:pt x="637" y="350"/>
                    <a:pt x="615" y="328"/>
                  </a:cubicBezTo>
                  <a:cubicBezTo>
                    <a:pt x="304" y="17"/>
                    <a:pt x="304" y="17"/>
                    <a:pt x="304" y="17"/>
                  </a:cubicBezTo>
                  <a:cubicBezTo>
                    <a:pt x="293" y="6"/>
                    <a:pt x="279" y="0"/>
                    <a:pt x="264" y="0"/>
                  </a:cubicBezTo>
                  <a:cubicBezTo>
                    <a:pt x="249" y="0"/>
                    <a:pt x="235" y="6"/>
                    <a:pt x="224" y="17"/>
                  </a:cubicBezTo>
                  <a:cubicBezTo>
                    <a:pt x="95" y="146"/>
                    <a:pt x="95" y="146"/>
                    <a:pt x="95" y="146"/>
                  </a:cubicBezTo>
                  <a:cubicBezTo>
                    <a:pt x="94" y="146"/>
                    <a:pt x="94" y="147"/>
                    <a:pt x="94" y="147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3376ddf1858_0_398"/>
            <p:cNvSpPr/>
            <p:nvPr/>
          </p:nvSpPr>
          <p:spPr>
            <a:xfrm>
              <a:off x="1107" y="1857"/>
              <a:ext cx="34" cy="34"/>
            </a:xfrm>
            <a:custGeom>
              <a:rect b="b" l="l" r="r" t="t"/>
              <a:pathLst>
                <a:path extrusionOk="0" h="235" w="241">
                  <a:moveTo>
                    <a:pt x="219" y="17"/>
                  </a:moveTo>
                  <a:cubicBezTo>
                    <a:pt x="208" y="6"/>
                    <a:pt x="193" y="0"/>
                    <a:pt x="179" y="0"/>
                  </a:cubicBezTo>
                  <a:cubicBezTo>
                    <a:pt x="164" y="0"/>
                    <a:pt x="150" y="6"/>
                    <a:pt x="139" y="17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0" y="155"/>
                    <a:pt x="0" y="191"/>
                    <a:pt x="22" y="213"/>
                  </a:cubicBezTo>
                  <a:cubicBezTo>
                    <a:pt x="44" y="235"/>
                    <a:pt x="80" y="235"/>
                    <a:pt x="102" y="213"/>
                  </a:cubicBezTo>
                  <a:cubicBezTo>
                    <a:pt x="219" y="96"/>
                    <a:pt x="219" y="96"/>
                    <a:pt x="219" y="96"/>
                  </a:cubicBezTo>
                  <a:cubicBezTo>
                    <a:pt x="241" y="74"/>
                    <a:pt x="241" y="39"/>
                    <a:pt x="219" y="17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3376ddf1858_0_398"/>
            <p:cNvSpPr/>
            <p:nvPr/>
          </p:nvSpPr>
          <p:spPr>
            <a:xfrm>
              <a:off x="1121" y="1872"/>
              <a:ext cx="35" cy="33"/>
            </a:xfrm>
            <a:custGeom>
              <a:rect b="b" l="l" r="r" t="t"/>
              <a:pathLst>
                <a:path extrusionOk="0" h="235" w="240">
                  <a:moveTo>
                    <a:pt x="192" y="122"/>
                  </a:moveTo>
                  <a:cubicBezTo>
                    <a:pt x="192" y="122"/>
                    <a:pt x="192" y="122"/>
                    <a:pt x="192" y="122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40" y="74"/>
                    <a:pt x="240" y="38"/>
                    <a:pt x="218" y="16"/>
                  </a:cubicBezTo>
                  <a:cubicBezTo>
                    <a:pt x="207" y="5"/>
                    <a:pt x="193" y="0"/>
                    <a:pt x="178" y="0"/>
                  </a:cubicBezTo>
                  <a:cubicBezTo>
                    <a:pt x="164" y="0"/>
                    <a:pt x="150" y="5"/>
                    <a:pt x="139" y="16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0" y="155"/>
                    <a:pt x="0" y="191"/>
                    <a:pt x="22" y="213"/>
                  </a:cubicBezTo>
                  <a:cubicBezTo>
                    <a:pt x="44" y="235"/>
                    <a:pt x="80" y="235"/>
                    <a:pt x="102" y="213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192" y="122"/>
                    <a:pt x="192" y="122"/>
                    <a:pt x="192" y="122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3376ddf1858_0_398"/>
            <p:cNvSpPr/>
            <p:nvPr/>
          </p:nvSpPr>
          <p:spPr>
            <a:xfrm>
              <a:off x="1037" y="1718"/>
              <a:ext cx="226" cy="226"/>
            </a:xfrm>
            <a:custGeom>
              <a:rect b="b" l="l" r="r" t="t"/>
              <a:pathLst>
                <a:path extrusionOk="0" h="1589" w="1588">
                  <a:moveTo>
                    <a:pt x="794" y="0"/>
                  </a:moveTo>
                  <a:cubicBezTo>
                    <a:pt x="355" y="0"/>
                    <a:pt x="0" y="356"/>
                    <a:pt x="0" y="795"/>
                  </a:cubicBezTo>
                  <a:cubicBezTo>
                    <a:pt x="0" y="1233"/>
                    <a:pt x="355" y="1589"/>
                    <a:pt x="794" y="1589"/>
                  </a:cubicBezTo>
                  <a:cubicBezTo>
                    <a:pt x="1233" y="1589"/>
                    <a:pt x="1588" y="1233"/>
                    <a:pt x="1588" y="795"/>
                  </a:cubicBezTo>
                  <a:cubicBezTo>
                    <a:pt x="1588" y="356"/>
                    <a:pt x="1233" y="0"/>
                    <a:pt x="794" y="0"/>
                  </a:cubicBezTo>
                  <a:close/>
                  <a:moveTo>
                    <a:pt x="1352" y="1048"/>
                  </a:moveTo>
                  <a:cubicBezTo>
                    <a:pt x="1331" y="1069"/>
                    <a:pt x="1301" y="1077"/>
                    <a:pt x="1273" y="1073"/>
                  </a:cubicBezTo>
                  <a:cubicBezTo>
                    <a:pt x="1278" y="1100"/>
                    <a:pt x="1269" y="1130"/>
                    <a:pt x="1248" y="1151"/>
                  </a:cubicBezTo>
                  <a:cubicBezTo>
                    <a:pt x="1227" y="1173"/>
                    <a:pt x="1197" y="1181"/>
                    <a:pt x="1170" y="1177"/>
                  </a:cubicBezTo>
                  <a:cubicBezTo>
                    <a:pt x="1174" y="1204"/>
                    <a:pt x="1166" y="1234"/>
                    <a:pt x="1144" y="1255"/>
                  </a:cubicBezTo>
                  <a:cubicBezTo>
                    <a:pt x="1123" y="1276"/>
                    <a:pt x="1094" y="1285"/>
                    <a:pt x="1066" y="1280"/>
                  </a:cubicBezTo>
                  <a:cubicBezTo>
                    <a:pt x="1070" y="1308"/>
                    <a:pt x="1062" y="1337"/>
                    <a:pt x="1041" y="1359"/>
                  </a:cubicBezTo>
                  <a:cubicBezTo>
                    <a:pt x="1023" y="1376"/>
                    <a:pt x="1000" y="1385"/>
                    <a:pt x="977" y="1385"/>
                  </a:cubicBezTo>
                  <a:cubicBezTo>
                    <a:pt x="954" y="1385"/>
                    <a:pt x="931" y="1376"/>
                    <a:pt x="913" y="1359"/>
                  </a:cubicBezTo>
                  <a:cubicBezTo>
                    <a:pt x="795" y="1241"/>
                    <a:pt x="795" y="1241"/>
                    <a:pt x="795" y="1241"/>
                  </a:cubicBezTo>
                  <a:cubicBezTo>
                    <a:pt x="717" y="1320"/>
                    <a:pt x="717" y="1320"/>
                    <a:pt x="717" y="1320"/>
                  </a:cubicBezTo>
                  <a:cubicBezTo>
                    <a:pt x="700" y="1337"/>
                    <a:pt x="677" y="1346"/>
                    <a:pt x="653" y="1346"/>
                  </a:cubicBezTo>
                  <a:cubicBezTo>
                    <a:pt x="629" y="1346"/>
                    <a:pt x="606" y="1337"/>
                    <a:pt x="589" y="1320"/>
                  </a:cubicBezTo>
                  <a:cubicBezTo>
                    <a:pt x="572" y="1303"/>
                    <a:pt x="563" y="1280"/>
                    <a:pt x="563" y="1256"/>
                  </a:cubicBezTo>
                  <a:cubicBezTo>
                    <a:pt x="563" y="1251"/>
                    <a:pt x="563" y="1246"/>
                    <a:pt x="564" y="1241"/>
                  </a:cubicBezTo>
                  <a:cubicBezTo>
                    <a:pt x="559" y="1242"/>
                    <a:pt x="554" y="1242"/>
                    <a:pt x="549" y="1242"/>
                  </a:cubicBezTo>
                  <a:cubicBezTo>
                    <a:pt x="525" y="1242"/>
                    <a:pt x="502" y="1233"/>
                    <a:pt x="485" y="1216"/>
                  </a:cubicBezTo>
                  <a:cubicBezTo>
                    <a:pt x="468" y="1199"/>
                    <a:pt x="459" y="1176"/>
                    <a:pt x="459" y="1152"/>
                  </a:cubicBezTo>
                  <a:cubicBezTo>
                    <a:pt x="459" y="1147"/>
                    <a:pt x="459" y="1142"/>
                    <a:pt x="460" y="1137"/>
                  </a:cubicBezTo>
                  <a:cubicBezTo>
                    <a:pt x="455" y="1138"/>
                    <a:pt x="450" y="1139"/>
                    <a:pt x="445" y="1139"/>
                  </a:cubicBezTo>
                  <a:cubicBezTo>
                    <a:pt x="421" y="1139"/>
                    <a:pt x="399" y="1129"/>
                    <a:pt x="382" y="1112"/>
                  </a:cubicBezTo>
                  <a:cubicBezTo>
                    <a:pt x="365" y="1095"/>
                    <a:pt x="355" y="1073"/>
                    <a:pt x="355" y="1048"/>
                  </a:cubicBezTo>
                  <a:cubicBezTo>
                    <a:pt x="355" y="1043"/>
                    <a:pt x="356" y="1039"/>
                    <a:pt x="357" y="1034"/>
                  </a:cubicBezTo>
                  <a:cubicBezTo>
                    <a:pt x="352" y="1034"/>
                    <a:pt x="347" y="1035"/>
                    <a:pt x="342" y="1035"/>
                  </a:cubicBezTo>
                  <a:cubicBezTo>
                    <a:pt x="319" y="1035"/>
                    <a:pt x="295" y="1026"/>
                    <a:pt x="278" y="1009"/>
                  </a:cubicBezTo>
                  <a:cubicBezTo>
                    <a:pt x="261" y="992"/>
                    <a:pt x="251" y="969"/>
                    <a:pt x="251" y="945"/>
                  </a:cubicBezTo>
                  <a:cubicBezTo>
                    <a:pt x="251" y="921"/>
                    <a:pt x="261" y="898"/>
                    <a:pt x="278" y="881"/>
                  </a:cubicBezTo>
                  <a:cubicBezTo>
                    <a:pt x="357" y="802"/>
                    <a:pt x="357" y="802"/>
                    <a:pt x="357" y="802"/>
                  </a:cubicBezTo>
                  <a:cubicBezTo>
                    <a:pt x="239" y="685"/>
                    <a:pt x="239" y="685"/>
                    <a:pt x="239" y="685"/>
                  </a:cubicBezTo>
                  <a:cubicBezTo>
                    <a:pt x="222" y="668"/>
                    <a:pt x="213" y="645"/>
                    <a:pt x="212" y="621"/>
                  </a:cubicBezTo>
                  <a:cubicBezTo>
                    <a:pt x="212" y="597"/>
                    <a:pt x="222" y="574"/>
                    <a:pt x="239" y="557"/>
                  </a:cubicBezTo>
                  <a:cubicBezTo>
                    <a:pt x="550" y="246"/>
                    <a:pt x="550" y="246"/>
                    <a:pt x="550" y="246"/>
                  </a:cubicBezTo>
                  <a:cubicBezTo>
                    <a:pt x="567" y="229"/>
                    <a:pt x="590" y="219"/>
                    <a:pt x="614" y="219"/>
                  </a:cubicBezTo>
                  <a:cubicBezTo>
                    <a:pt x="614" y="219"/>
                    <a:pt x="614" y="219"/>
                    <a:pt x="614" y="219"/>
                  </a:cubicBezTo>
                  <a:cubicBezTo>
                    <a:pt x="638" y="219"/>
                    <a:pt x="661" y="229"/>
                    <a:pt x="678" y="246"/>
                  </a:cubicBezTo>
                  <a:cubicBezTo>
                    <a:pt x="678" y="246"/>
                    <a:pt x="764" y="332"/>
                    <a:pt x="795" y="363"/>
                  </a:cubicBezTo>
                  <a:cubicBezTo>
                    <a:pt x="913" y="246"/>
                    <a:pt x="913" y="246"/>
                    <a:pt x="913" y="246"/>
                  </a:cubicBezTo>
                  <a:cubicBezTo>
                    <a:pt x="947" y="212"/>
                    <a:pt x="1007" y="212"/>
                    <a:pt x="1041" y="246"/>
                  </a:cubicBezTo>
                  <a:cubicBezTo>
                    <a:pt x="1352" y="557"/>
                    <a:pt x="1352" y="557"/>
                    <a:pt x="1352" y="557"/>
                  </a:cubicBezTo>
                  <a:cubicBezTo>
                    <a:pt x="1387" y="592"/>
                    <a:pt x="1387" y="649"/>
                    <a:pt x="1352" y="685"/>
                  </a:cubicBezTo>
                  <a:cubicBezTo>
                    <a:pt x="1234" y="802"/>
                    <a:pt x="1234" y="802"/>
                    <a:pt x="1234" y="802"/>
                  </a:cubicBezTo>
                  <a:cubicBezTo>
                    <a:pt x="1352" y="920"/>
                    <a:pt x="1352" y="920"/>
                    <a:pt x="1352" y="920"/>
                  </a:cubicBezTo>
                  <a:cubicBezTo>
                    <a:pt x="1369" y="937"/>
                    <a:pt x="1378" y="960"/>
                    <a:pt x="1378" y="984"/>
                  </a:cubicBezTo>
                  <a:cubicBezTo>
                    <a:pt x="1378" y="1008"/>
                    <a:pt x="1369" y="1031"/>
                    <a:pt x="1352" y="1048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3376ddf1858_0_398"/>
            <p:cNvSpPr/>
            <p:nvPr/>
          </p:nvSpPr>
          <p:spPr>
            <a:xfrm>
              <a:off x="1072" y="1754"/>
              <a:ext cx="157" cy="157"/>
            </a:xfrm>
            <a:custGeom>
              <a:rect b="b" l="l" r="r" t="t"/>
              <a:pathLst>
                <a:path extrusionOk="0" h="1104" w="1103">
                  <a:moveTo>
                    <a:pt x="951" y="561"/>
                  </a:moveTo>
                  <a:cubicBezTo>
                    <a:pt x="951" y="561"/>
                    <a:pt x="951" y="561"/>
                    <a:pt x="951" y="561"/>
                  </a:cubicBezTo>
                  <a:cubicBezTo>
                    <a:pt x="769" y="379"/>
                    <a:pt x="769" y="379"/>
                    <a:pt x="769" y="379"/>
                  </a:cubicBezTo>
                  <a:cubicBezTo>
                    <a:pt x="678" y="288"/>
                    <a:pt x="678" y="288"/>
                    <a:pt x="678" y="288"/>
                  </a:cubicBezTo>
                  <a:cubicBezTo>
                    <a:pt x="655" y="311"/>
                    <a:pt x="655" y="311"/>
                    <a:pt x="655" y="311"/>
                  </a:cubicBezTo>
                  <a:cubicBezTo>
                    <a:pt x="622" y="495"/>
                    <a:pt x="622" y="495"/>
                    <a:pt x="622" y="495"/>
                  </a:cubicBezTo>
                  <a:cubicBezTo>
                    <a:pt x="614" y="540"/>
                    <a:pt x="574" y="571"/>
                    <a:pt x="522" y="571"/>
                  </a:cubicBezTo>
                  <a:cubicBezTo>
                    <a:pt x="473" y="571"/>
                    <a:pt x="432" y="530"/>
                    <a:pt x="432" y="480"/>
                  </a:cubicBezTo>
                  <a:cubicBezTo>
                    <a:pt x="432" y="267"/>
                    <a:pt x="432" y="267"/>
                    <a:pt x="432" y="267"/>
                  </a:cubicBezTo>
                  <a:cubicBezTo>
                    <a:pt x="432" y="241"/>
                    <a:pt x="441" y="218"/>
                    <a:pt x="459" y="200"/>
                  </a:cubicBezTo>
                  <a:cubicBezTo>
                    <a:pt x="525" y="134"/>
                    <a:pt x="525" y="134"/>
                    <a:pt x="525" y="134"/>
                  </a:cubicBezTo>
                  <a:cubicBezTo>
                    <a:pt x="507" y="117"/>
                    <a:pt x="473" y="83"/>
                    <a:pt x="407" y="17"/>
                  </a:cubicBezTo>
                  <a:cubicBezTo>
                    <a:pt x="396" y="6"/>
                    <a:pt x="382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52" y="0"/>
                    <a:pt x="338" y="6"/>
                    <a:pt x="327" y="17"/>
                  </a:cubicBezTo>
                  <a:cubicBezTo>
                    <a:pt x="16" y="328"/>
                    <a:pt x="16" y="328"/>
                    <a:pt x="16" y="328"/>
                  </a:cubicBezTo>
                  <a:cubicBezTo>
                    <a:pt x="5" y="339"/>
                    <a:pt x="0" y="353"/>
                    <a:pt x="0" y="368"/>
                  </a:cubicBezTo>
                  <a:cubicBezTo>
                    <a:pt x="0" y="383"/>
                    <a:pt x="5" y="397"/>
                    <a:pt x="16" y="408"/>
                  </a:cubicBezTo>
                  <a:cubicBezTo>
                    <a:pt x="134" y="525"/>
                    <a:pt x="134" y="525"/>
                    <a:pt x="134" y="525"/>
                  </a:cubicBezTo>
                  <a:cubicBezTo>
                    <a:pt x="148" y="511"/>
                    <a:pt x="148" y="511"/>
                    <a:pt x="148" y="511"/>
                  </a:cubicBezTo>
                  <a:cubicBezTo>
                    <a:pt x="183" y="476"/>
                    <a:pt x="240" y="476"/>
                    <a:pt x="275" y="511"/>
                  </a:cubicBezTo>
                  <a:cubicBezTo>
                    <a:pt x="292" y="528"/>
                    <a:pt x="302" y="551"/>
                    <a:pt x="302" y="575"/>
                  </a:cubicBezTo>
                  <a:cubicBezTo>
                    <a:pt x="302" y="580"/>
                    <a:pt x="301" y="585"/>
                    <a:pt x="300" y="590"/>
                  </a:cubicBezTo>
                  <a:cubicBezTo>
                    <a:pt x="328" y="585"/>
                    <a:pt x="358" y="594"/>
                    <a:pt x="379" y="615"/>
                  </a:cubicBezTo>
                  <a:cubicBezTo>
                    <a:pt x="396" y="632"/>
                    <a:pt x="405" y="655"/>
                    <a:pt x="405" y="679"/>
                  </a:cubicBezTo>
                  <a:cubicBezTo>
                    <a:pt x="405" y="684"/>
                    <a:pt x="405" y="689"/>
                    <a:pt x="404" y="695"/>
                  </a:cubicBezTo>
                  <a:cubicBezTo>
                    <a:pt x="432" y="690"/>
                    <a:pt x="462" y="698"/>
                    <a:pt x="483" y="719"/>
                  </a:cubicBezTo>
                  <a:cubicBezTo>
                    <a:pt x="500" y="736"/>
                    <a:pt x="509" y="758"/>
                    <a:pt x="509" y="783"/>
                  </a:cubicBezTo>
                  <a:cubicBezTo>
                    <a:pt x="509" y="788"/>
                    <a:pt x="508" y="793"/>
                    <a:pt x="508" y="798"/>
                  </a:cubicBezTo>
                  <a:cubicBezTo>
                    <a:pt x="536" y="794"/>
                    <a:pt x="566" y="802"/>
                    <a:pt x="586" y="822"/>
                  </a:cubicBezTo>
                  <a:cubicBezTo>
                    <a:pt x="622" y="858"/>
                    <a:pt x="622" y="915"/>
                    <a:pt x="586" y="950"/>
                  </a:cubicBezTo>
                  <a:cubicBezTo>
                    <a:pt x="572" y="964"/>
                    <a:pt x="572" y="964"/>
                    <a:pt x="572" y="964"/>
                  </a:cubicBezTo>
                  <a:cubicBezTo>
                    <a:pt x="690" y="1082"/>
                    <a:pt x="690" y="1082"/>
                    <a:pt x="690" y="1082"/>
                  </a:cubicBezTo>
                  <a:cubicBezTo>
                    <a:pt x="712" y="1104"/>
                    <a:pt x="748" y="1104"/>
                    <a:pt x="770" y="1082"/>
                  </a:cubicBezTo>
                  <a:cubicBezTo>
                    <a:pt x="792" y="1060"/>
                    <a:pt x="792" y="1024"/>
                    <a:pt x="770" y="1002"/>
                  </a:cubicBezTo>
                  <a:cubicBezTo>
                    <a:pt x="770" y="1002"/>
                    <a:pt x="770" y="1002"/>
                    <a:pt x="770" y="1002"/>
                  </a:cubicBezTo>
                  <a:cubicBezTo>
                    <a:pt x="692" y="924"/>
                    <a:pt x="692" y="924"/>
                    <a:pt x="692" y="924"/>
                  </a:cubicBezTo>
                  <a:cubicBezTo>
                    <a:pt x="685" y="918"/>
                    <a:pt x="685" y="907"/>
                    <a:pt x="692" y="900"/>
                  </a:cubicBezTo>
                  <a:cubicBezTo>
                    <a:pt x="699" y="893"/>
                    <a:pt x="709" y="893"/>
                    <a:pt x="716" y="900"/>
                  </a:cubicBezTo>
                  <a:cubicBezTo>
                    <a:pt x="794" y="978"/>
                    <a:pt x="794" y="978"/>
                    <a:pt x="794" y="978"/>
                  </a:cubicBezTo>
                  <a:cubicBezTo>
                    <a:pt x="794" y="978"/>
                    <a:pt x="794" y="978"/>
                    <a:pt x="794" y="978"/>
                  </a:cubicBezTo>
                  <a:cubicBezTo>
                    <a:pt x="816" y="1000"/>
                    <a:pt x="851" y="1000"/>
                    <a:pt x="873" y="978"/>
                  </a:cubicBezTo>
                  <a:cubicBezTo>
                    <a:pt x="895" y="956"/>
                    <a:pt x="895" y="920"/>
                    <a:pt x="873" y="898"/>
                  </a:cubicBezTo>
                  <a:cubicBezTo>
                    <a:pt x="796" y="820"/>
                    <a:pt x="796" y="820"/>
                    <a:pt x="796" y="820"/>
                  </a:cubicBezTo>
                  <a:cubicBezTo>
                    <a:pt x="789" y="814"/>
                    <a:pt x="789" y="803"/>
                    <a:pt x="796" y="796"/>
                  </a:cubicBezTo>
                  <a:cubicBezTo>
                    <a:pt x="802" y="790"/>
                    <a:pt x="813" y="790"/>
                    <a:pt x="820" y="796"/>
                  </a:cubicBezTo>
                  <a:cubicBezTo>
                    <a:pt x="897" y="874"/>
                    <a:pt x="897" y="874"/>
                    <a:pt x="897" y="874"/>
                  </a:cubicBezTo>
                  <a:cubicBezTo>
                    <a:pt x="919" y="896"/>
                    <a:pt x="955" y="896"/>
                    <a:pt x="977" y="874"/>
                  </a:cubicBezTo>
                  <a:cubicBezTo>
                    <a:pt x="999" y="852"/>
                    <a:pt x="999" y="817"/>
                    <a:pt x="977" y="795"/>
                  </a:cubicBezTo>
                  <a:cubicBezTo>
                    <a:pt x="899" y="717"/>
                    <a:pt x="899" y="717"/>
                    <a:pt x="899" y="717"/>
                  </a:cubicBezTo>
                  <a:cubicBezTo>
                    <a:pt x="893" y="710"/>
                    <a:pt x="893" y="699"/>
                    <a:pt x="899" y="693"/>
                  </a:cubicBezTo>
                  <a:cubicBezTo>
                    <a:pt x="906" y="686"/>
                    <a:pt x="917" y="686"/>
                    <a:pt x="923" y="693"/>
                  </a:cubicBezTo>
                  <a:cubicBezTo>
                    <a:pt x="1001" y="770"/>
                    <a:pt x="1001" y="770"/>
                    <a:pt x="1001" y="770"/>
                  </a:cubicBezTo>
                  <a:cubicBezTo>
                    <a:pt x="1023" y="792"/>
                    <a:pt x="1059" y="792"/>
                    <a:pt x="1081" y="770"/>
                  </a:cubicBezTo>
                  <a:cubicBezTo>
                    <a:pt x="1103" y="749"/>
                    <a:pt x="1103" y="713"/>
                    <a:pt x="1081" y="691"/>
                  </a:cubicBezTo>
                  <a:lnTo>
                    <a:pt x="951" y="561"/>
                  </a:ln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g3376ddf1858_0_398"/>
          <p:cNvGrpSpPr/>
          <p:nvPr/>
        </p:nvGrpSpPr>
        <p:grpSpPr>
          <a:xfrm>
            <a:off x="8414508" y="5233161"/>
            <a:ext cx="822957" cy="822961"/>
            <a:chOff x="3165125" y="4934247"/>
            <a:chExt cx="323999" cy="324000"/>
          </a:xfrm>
        </p:grpSpPr>
        <p:sp>
          <p:nvSpPr>
            <p:cNvPr id="627" name="Google Shape;627;g3376ddf1858_0_398"/>
            <p:cNvSpPr/>
            <p:nvPr/>
          </p:nvSpPr>
          <p:spPr>
            <a:xfrm>
              <a:off x="3189496" y="5120619"/>
              <a:ext cx="134761" cy="130459"/>
            </a:xfrm>
            <a:custGeom>
              <a:rect b="b" l="l" r="r" t="t"/>
              <a:pathLst>
                <a:path extrusionOk="0" h="849" w="875">
                  <a:moveTo>
                    <a:pt x="611" y="835"/>
                  </a:moveTo>
                  <a:cubicBezTo>
                    <a:pt x="771" y="766"/>
                    <a:pt x="875" y="609"/>
                    <a:pt x="875" y="435"/>
                  </a:cubicBezTo>
                  <a:cubicBezTo>
                    <a:pt x="875" y="368"/>
                    <a:pt x="859" y="305"/>
                    <a:pt x="832" y="249"/>
                  </a:cubicBezTo>
                  <a:cubicBezTo>
                    <a:pt x="832" y="248"/>
                    <a:pt x="832" y="248"/>
                    <a:pt x="831" y="248"/>
                  </a:cubicBezTo>
                  <a:cubicBezTo>
                    <a:pt x="761" y="102"/>
                    <a:pt x="612" y="0"/>
                    <a:pt x="440" y="0"/>
                  </a:cubicBezTo>
                  <a:cubicBezTo>
                    <a:pt x="225" y="0"/>
                    <a:pt x="40" y="160"/>
                    <a:pt x="10" y="372"/>
                  </a:cubicBezTo>
                  <a:cubicBezTo>
                    <a:pt x="9" y="379"/>
                    <a:pt x="5" y="384"/>
                    <a:pt x="0" y="388"/>
                  </a:cubicBezTo>
                  <a:cubicBezTo>
                    <a:pt x="134" y="608"/>
                    <a:pt x="347" y="774"/>
                    <a:pt x="599" y="849"/>
                  </a:cubicBezTo>
                  <a:cubicBezTo>
                    <a:pt x="601" y="843"/>
                    <a:pt x="605" y="837"/>
                    <a:pt x="611" y="835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g3376ddf1858_0_398"/>
            <p:cNvSpPr/>
            <p:nvPr/>
          </p:nvSpPr>
          <p:spPr>
            <a:xfrm>
              <a:off x="3251142" y="4982990"/>
              <a:ext cx="81600" cy="81600"/>
            </a:xfrm>
            <a:prstGeom prst="ellipse">
              <a:avLst/>
            </a:pr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g3376ddf1858_0_398"/>
            <p:cNvSpPr/>
            <p:nvPr/>
          </p:nvSpPr>
          <p:spPr>
            <a:xfrm>
              <a:off x="3394505" y="5027433"/>
              <a:ext cx="94619" cy="117559"/>
            </a:xfrm>
            <a:custGeom>
              <a:rect b="b" l="l" r="r" t="t"/>
              <a:pathLst>
                <a:path extrusionOk="0" h="764" w="610">
                  <a:moveTo>
                    <a:pt x="517" y="18"/>
                  </a:moveTo>
                  <a:cubicBezTo>
                    <a:pt x="512" y="20"/>
                    <a:pt x="507" y="20"/>
                    <a:pt x="502" y="18"/>
                  </a:cubicBezTo>
                  <a:cubicBezTo>
                    <a:pt x="463" y="6"/>
                    <a:pt x="423" y="0"/>
                    <a:pt x="383" y="0"/>
                  </a:cubicBezTo>
                  <a:cubicBezTo>
                    <a:pt x="172" y="0"/>
                    <a:pt x="0" y="171"/>
                    <a:pt x="0" y="382"/>
                  </a:cubicBezTo>
                  <a:cubicBezTo>
                    <a:pt x="0" y="593"/>
                    <a:pt x="172" y="764"/>
                    <a:pt x="383" y="764"/>
                  </a:cubicBezTo>
                  <a:cubicBezTo>
                    <a:pt x="445" y="764"/>
                    <a:pt x="504" y="750"/>
                    <a:pt x="558" y="722"/>
                  </a:cubicBezTo>
                  <a:cubicBezTo>
                    <a:pt x="563" y="719"/>
                    <a:pt x="568" y="719"/>
                    <a:pt x="573" y="720"/>
                  </a:cubicBezTo>
                  <a:cubicBezTo>
                    <a:pt x="597" y="633"/>
                    <a:pt x="610" y="542"/>
                    <a:pt x="610" y="448"/>
                  </a:cubicBezTo>
                  <a:cubicBezTo>
                    <a:pt x="610" y="295"/>
                    <a:pt x="576" y="149"/>
                    <a:pt x="517" y="18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g3376ddf1858_0_398"/>
            <p:cNvSpPr/>
            <p:nvPr/>
          </p:nvSpPr>
          <p:spPr>
            <a:xfrm>
              <a:off x="3165125" y="4934247"/>
              <a:ext cx="316834" cy="324000"/>
            </a:xfrm>
            <a:custGeom>
              <a:rect b="b" l="l" r="r" t="t"/>
              <a:pathLst>
                <a:path extrusionOk="0" h="2104" w="2053">
                  <a:moveTo>
                    <a:pt x="1877" y="1414"/>
                  </a:moveTo>
                  <a:cubicBezTo>
                    <a:pt x="1710" y="1414"/>
                    <a:pt x="1565" y="1317"/>
                    <a:pt x="1495" y="1178"/>
                  </a:cubicBezTo>
                  <a:cubicBezTo>
                    <a:pt x="1495" y="1177"/>
                    <a:pt x="1494" y="1177"/>
                    <a:pt x="1494" y="1176"/>
                  </a:cubicBezTo>
                  <a:cubicBezTo>
                    <a:pt x="1494" y="1176"/>
                    <a:pt x="1494" y="1176"/>
                    <a:pt x="1494" y="1175"/>
                  </a:cubicBezTo>
                  <a:cubicBezTo>
                    <a:pt x="1465" y="1118"/>
                    <a:pt x="1449" y="1054"/>
                    <a:pt x="1449" y="986"/>
                  </a:cubicBezTo>
                  <a:cubicBezTo>
                    <a:pt x="1449" y="750"/>
                    <a:pt x="1641" y="558"/>
                    <a:pt x="1877" y="558"/>
                  </a:cubicBezTo>
                  <a:cubicBezTo>
                    <a:pt x="1915" y="558"/>
                    <a:pt x="1952" y="565"/>
                    <a:pt x="1989" y="574"/>
                  </a:cubicBezTo>
                  <a:cubicBezTo>
                    <a:pt x="1814" y="234"/>
                    <a:pt x="1461" y="0"/>
                    <a:pt x="1052" y="0"/>
                  </a:cubicBezTo>
                  <a:cubicBezTo>
                    <a:pt x="471" y="0"/>
                    <a:pt x="0" y="471"/>
                    <a:pt x="0" y="1052"/>
                  </a:cubicBezTo>
                  <a:cubicBezTo>
                    <a:pt x="0" y="1232"/>
                    <a:pt x="45" y="1402"/>
                    <a:pt x="125" y="1550"/>
                  </a:cubicBezTo>
                  <a:cubicBezTo>
                    <a:pt x="171" y="1330"/>
                    <a:pt x="367" y="1167"/>
                    <a:pt x="595" y="1167"/>
                  </a:cubicBezTo>
                  <a:cubicBezTo>
                    <a:pt x="605" y="1167"/>
                    <a:pt x="614" y="1168"/>
                    <a:pt x="624" y="1169"/>
                  </a:cubicBezTo>
                  <a:cubicBezTo>
                    <a:pt x="628" y="1168"/>
                    <a:pt x="633" y="1167"/>
                    <a:pt x="637" y="1169"/>
                  </a:cubicBezTo>
                  <a:cubicBezTo>
                    <a:pt x="637" y="1169"/>
                    <a:pt x="638" y="1169"/>
                    <a:pt x="638" y="1170"/>
                  </a:cubicBezTo>
                  <a:cubicBezTo>
                    <a:pt x="810" y="1185"/>
                    <a:pt x="956" y="1292"/>
                    <a:pt x="1028" y="1441"/>
                  </a:cubicBezTo>
                  <a:cubicBezTo>
                    <a:pt x="1028" y="1442"/>
                    <a:pt x="1028" y="1443"/>
                    <a:pt x="1029" y="1443"/>
                  </a:cubicBezTo>
                  <a:cubicBezTo>
                    <a:pt x="1058" y="1505"/>
                    <a:pt x="1075" y="1574"/>
                    <a:pt x="1075" y="1647"/>
                  </a:cubicBezTo>
                  <a:cubicBezTo>
                    <a:pt x="1075" y="1830"/>
                    <a:pt x="971" y="1994"/>
                    <a:pt x="809" y="2075"/>
                  </a:cubicBezTo>
                  <a:cubicBezTo>
                    <a:pt x="887" y="2094"/>
                    <a:pt x="968" y="2104"/>
                    <a:pt x="1052" y="2104"/>
                  </a:cubicBezTo>
                  <a:cubicBezTo>
                    <a:pt x="1521" y="2104"/>
                    <a:pt x="1917" y="1798"/>
                    <a:pt x="2053" y="1375"/>
                  </a:cubicBezTo>
                  <a:cubicBezTo>
                    <a:pt x="1998" y="1400"/>
                    <a:pt x="1938" y="1414"/>
                    <a:pt x="1877" y="1414"/>
                  </a:cubicBezTo>
                  <a:close/>
                  <a:moveTo>
                    <a:pt x="650" y="1146"/>
                  </a:moveTo>
                  <a:cubicBezTo>
                    <a:pt x="648" y="1146"/>
                    <a:pt x="645" y="1146"/>
                    <a:pt x="643" y="1145"/>
                  </a:cubicBezTo>
                  <a:cubicBezTo>
                    <a:pt x="631" y="1141"/>
                    <a:pt x="625" y="1129"/>
                    <a:pt x="628" y="1117"/>
                  </a:cubicBezTo>
                  <a:cubicBezTo>
                    <a:pt x="632" y="1105"/>
                    <a:pt x="644" y="1098"/>
                    <a:pt x="657" y="1102"/>
                  </a:cubicBezTo>
                  <a:cubicBezTo>
                    <a:pt x="669" y="1105"/>
                    <a:pt x="675" y="1119"/>
                    <a:pt x="671" y="1131"/>
                  </a:cubicBezTo>
                  <a:cubicBezTo>
                    <a:pt x="668" y="1140"/>
                    <a:pt x="659" y="1146"/>
                    <a:pt x="650" y="1146"/>
                  </a:cubicBezTo>
                  <a:close/>
                  <a:moveTo>
                    <a:pt x="671" y="1080"/>
                  </a:moveTo>
                  <a:cubicBezTo>
                    <a:pt x="669" y="1080"/>
                    <a:pt x="666" y="1080"/>
                    <a:pt x="664" y="1078"/>
                  </a:cubicBezTo>
                  <a:cubicBezTo>
                    <a:pt x="652" y="1075"/>
                    <a:pt x="646" y="1063"/>
                    <a:pt x="650" y="1051"/>
                  </a:cubicBezTo>
                  <a:cubicBezTo>
                    <a:pt x="653" y="1039"/>
                    <a:pt x="665" y="1032"/>
                    <a:pt x="678" y="1036"/>
                  </a:cubicBezTo>
                  <a:cubicBezTo>
                    <a:pt x="689" y="1040"/>
                    <a:pt x="696" y="1052"/>
                    <a:pt x="692" y="1064"/>
                  </a:cubicBezTo>
                  <a:cubicBezTo>
                    <a:pt x="689" y="1074"/>
                    <a:pt x="681" y="1080"/>
                    <a:pt x="671" y="1080"/>
                  </a:cubicBezTo>
                  <a:close/>
                  <a:moveTo>
                    <a:pt x="692" y="1014"/>
                  </a:moveTo>
                  <a:cubicBezTo>
                    <a:pt x="690" y="1014"/>
                    <a:pt x="687" y="1013"/>
                    <a:pt x="685" y="1012"/>
                  </a:cubicBezTo>
                  <a:cubicBezTo>
                    <a:pt x="673" y="1009"/>
                    <a:pt x="667" y="996"/>
                    <a:pt x="670" y="984"/>
                  </a:cubicBezTo>
                  <a:cubicBezTo>
                    <a:pt x="674" y="972"/>
                    <a:pt x="687" y="966"/>
                    <a:pt x="698" y="970"/>
                  </a:cubicBezTo>
                  <a:cubicBezTo>
                    <a:pt x="710" y="974"/>
                    <a:pt x="717" y="986"/>
                    <a:pt x="714" y="998"/>
                  </a:cubicBezTo>
                  <a:cubicBezTo>
                    <a:pt x="710" y="1007"/>
                    <a:pt x="702" y="1014"/>
                    <a:pt x="692" y="1014"/>
                  </a:cubicBezTo>
                  <a:close/>
                  <a:moveTo>
                    <a:pt x="735" y="932"/>
                  </a:moveTo>
                  <a:cubicBezTo>
                    <a:pt x="731" y="941"/>
                    <a:pt x="723" y="947"/>
                    <a:pt x="713" y="947"/>
                  </a:cubicBezTo>
                  <a:cubicBezTo>
                    <a:pt x="711" y="947"/>
                    <a:pt x="708" y="947"/>
                    <a:pt x="706" y="946"/>
                  </a:cubicBezTo>
                  <a:cubicBezTo>
                    <a:pt x="694" y="943"/>
                    <a:pt x="688" y="930"/>
                    <a:pt x="691" y="918"/>
                  </a:cubicBezTo>
                  <a:cubicBezTo>
                    <a:pt x="695" y="906"/>
                    <a:pt x="708" y="900"/>
                    <a:pt x="719" y="904"/>
                  </a:cubicBezTo>
                  <a:cubicBezTo>
                    <a:pt x="731" y="907"/>
                    <a:pt x="739" y="920"/>
                    <a:pt x="735" y="932"/>
                  </a:cubicBezTo>
                  <a:close/>
                  <a:moveTo>
                    <a:pt x="822" y="895"/>
                  </a:moveTo>
                  <a:cubicBezTo>
                    <a:pt x="792" y="895"/>
                    <a:pt x="763" y="889"/>
                    <a:pt x="735" y="881"/>
                  </a:cubicBezTo>
                  <a:cubicBezTo>
                    <a:pt x="735" y="881"/>
                    <a:pt x="734" y="881"/>
                    <a:pt x="734" y="881"/>
                  </a:cubicBezTo>
                  <a:cubicBezTo>
                    <a:pt x="729" y="881"/>
                    <a:pt x="725" y="880"/>
                    <a:pt x="721" y="877"/>
                  </a:cubicBezTo>
                  <a:cubicBezTo>
                    <a:pt x="598" y="835"/>
                    <a:pt x="509" y="719"/>
                    <a:pt x="509" y="581"/>
                  </a:cubicBezTo>
                  <a:cubicBezTo>
                    <a:pt x="509" y="408"/>
                    <a:pt x="649" y="267"/>
                    <a:pt x="822" y="267"/>
                  </a:cubicBezTo>
                  <a:cubicBezTo>
                    <a:pt x="995" y="267"/>
                    <a:pt x="1136" y="408"/>
                    <a:pt x="1136" y="581"/>
                  </a:cubicBezTo>
                  <a:cubicBezTo>
                    <a:pt x="1136" y="754"/>
                    <a:pt x="995" y="895"/>
                    <a:pt x="822" y="895"/>
                  </a:cubicBezTo>
                  <a:close/>
                  <a:moveTo>
                    <a:pt x="1075" y="1439"/>
                  </a:moveTo>
                  <a:cubicBezTo>
                    <a:pt x="1071" y="1441"/>
                    <a:pt x="1068" y="1443"/>
                    <a:pt x="1064" y="1443"/>
                  </a:cubicBezTo>
                  <a:cubicBezTo>
                    <a:pt x="1056" y="1443"/>
                    <a:pt x="1048" y="1438"/>
                    <a:pt x="1044" y="1431"/>
                  </a:cubicBezTo>
                  <a:cubicBezTo>
                    <a:pt x="1038" y="1420"/>
                    <a:pt x="1042" y="1406"/>
                    <a:pt x="1053" y="1400"/>
                  </a:cubicBezTo>
                  <a:cubicBezTo>
                    <a:pt x="1064" y="1394"/>
                    <a:pt x="1078" y="1398"/>
                    <a:pt x="1084" y="1409"/>
                  </a:cubicBezTo>
                  <a:cubicBezTo>
                    <a:pt x="1090" y="1420"/>
                    <a:pt x="1086" y="1433"/>
                    <a:pt x="1075" y="1439"/>
                  </a:cubicBezTo>
                  <a:close/>
                  <a:moveTo>
                    <a:pt x="1131" y="1408"/>
                  </a:moveTo>
                  <a:cubicBezTo>
                    <a:pt x="1128" y="1410"/>
                    <a:pt x="1124" y="1411"/>
                    <a:pt x="1121" y="1411"/>
                  </a:cubicBezTo>
                  <a:cubicBezTo>
                    <a:pt x="1113" y="1411"/>
                    <a:pt x="1105" y="1406"/>
                    <a:pt x="1101" y="1399"/>
                  </a:cubicBezTo>
                  <a:cubicBezTo>
                    <a:pt x="1094" y="1388"/>
                    <a:pt x="1098" y="1375"/>
                    <a:pt x="1109" y="1369"/>
                  </a:cubicBezTo>
                  <a:cubicBezTo>
                    <a:pt x="1120" y="1362"/>
                    <a:pt x="1134" y="1366"/>
                    <a:pt x="1140" y="1377"/>
                  </a:cubicBezTo>
                  <a:cubicBezTo>
                    <a:pt x="1146" y="1388"/>
                    <a:pt x="1142" y="1402"/>
                    <a:pt x="1131" y="1408"/>
                  </a:cubicBezTo>
                  <a:close/>
                  <a:moveTo>
                    <a:pt x="1188" y="1376"/>
                  </a:moveTo>
                  <a:cubicBezTo>
                    <a:pt x="1184" y="1378"/>
                    <a:pt x="1180" y="1379"/>
                    <a:pt x="1177" y="1379"/>
                  </a:cubicBezTo>
                  <a:cubicBezTo>
                    <a:pt x="1169" y="1379"/>
                    <a:pt x="1161" y="1375"/>
                    <a:pt x="1157" y="1367"/>
                  </a:cubicBezTo>
                  <a:cubicBezTo>
                    <a:pt x="1151" y="1357"/>
                    <a:pt x="1155" y="1343"/>
                    <a:pt x="1165" y="1337"/>
                  </a:cubicBezTo>
                  <a:cubicBezTo>
                    <a:pt x="1177" y="1331"/>
                    <a:pt x="1190" y="1335"/>
                    <a:pt x="1196" y="1346"/>
                  </a:cubicBezTo>
                  <a:cubicBezTo>
                    <a:pt x="1202" y="1356"/>
                    <a:pt x="1198" y="1370"/>
                    <a:pt x="1188" y="1376"/>
                  </a:cubicBezTo>
                  <a:close/>
                  <a:moveTo>
                    <a:pt x="1244" y="1345"/>
                  </a:moveTo>
                  <a:cubicBezTo>
                    <a:pt x="1241" y="1347"/>
                    <a:pt x="1237" y="1348"/>
                    <a:pt x="1233" y="1348"/>
                  </a:cubicBezTo>
                  <a:cubicBezTo>
                    <a:pt x="1225" y="1348"/>
                    <a:pt x="1218" y="1344"/>
                    <a:pt x="1213" y="1336"/>
                  </a:cubicBezTo>
                  <a:cubicBezTo>
                    <a:pt x="1207" y="1325"/>
                    <a:pt x="1211" y="1311"/>
                    <a:pt x="1222" y="1305"/>
                  </a:cubicBezTo>
                  <a:cubicBezTo>
                    <a:pt x="1233" y="1299"/>
                    <a:pt x="1247" y="1303"/>
                    <a:pt x="1253" y="1314"/>
                  </a:cubicBezTo>
                  <a:cubicBezTo>
                    <a:pt x="1259" y="1325"/>
                    <a:pt x="1255" y="1339"/>
                    <a:pt x="1244" y="1345"/>
                  </a:cubicBezTo>
                  <a:close/>
                  <a:moveTo>
                    <a:pt x="1300" y="1313"/>
                  </a:moveTo>
                  <a:cubicBezTo>
                    <a:pt x="1297" y="1315"/>
                    <a:pt x="1293" y="1316"/>
                    <a:pt x="1289" y="1316"/>
                  </a:cubicBezTo>
                  <a:cubicBezTo>
                    <a:pt x="1282" y="1316"/>
                    <a:pt x="1274" y="1312"/>
                    <a:pt x="1270" y="1305"/>
                  </a:cubicBezTo>
                  <a:cubicBezTo>
                    <a:pt x="1264" y="1294"/>
                    <a:pt x="1268" y="1280"/>
                    <a:pt x="1278" y="1274"/>
                  </a:cubicBezTo>
                  <a:cubicBezTo>
                    <a:pt x="1289" y="1268"/>
                    <a:pt x="1303" y="1272"/>
                    <a:pt x="1309" y="1282"/>
                  </a:cubicBezTo>
                  <a:cubicBezTo>
                    <a:pt x="1315" y="1294"/>
                    <a:pt x="1311" y="1307"/>
                    <a:pt x="1300" y="1313"/>
                  </a:cubicBezTo>
                  <a:close/>
                  <a:moveTo>
                    <a:pt x="1357" y="1282"/>
                  </a:moveTo>
                  <a:cubicBezTo>
                    <a:pt x="1353" y="1284"/>
                    <a:pt x="1349" y="1284"/>
                    <a:pt x="1346" y="1284"/>
                  </a:cubicBezTo>
                  <a:cubicBezTo>
                    <a:pt x="1338" y="1284"/>
                    <a:pt x="1330" y="1280"/>
                    <a:pt x="1326" y="1273"/>
                  </a:cubicBezTo>
                  <a:cubicBezTo>
                    <a:pt x="1320" y="1262"/>
                    <a:pt x="1324" y="1249"/>
                    <a:pt x="1335" y="1242"/>
                  </a:cubicBezTo>
                  <a:cubicBezTo>
                    <a:pt x="1346" y="1236"/>
                    <a:pt x="1359" y="1240"/>
                    <a:pt x="1365" y="1251"/>
                  </a:cubicBezTo>
                  <a:cubicBezTo>
                    <a:pt x="1371" y="1262"/>
                    <a:pt x="1367" y="1276"/>
                    <a:pt x="1357" y="1282"/>
                  </a:cubicBezTo>
                  <a:close/>
                  <a:moveTo>
                    <a:pt x="1413" y="1250"/>
                  </a:moveTo>
                  <a:cubicBezTo>
                    <a:pt x="1410" y="1252"/>
                    <a:pt x="1406" y="1253"/>
                    <a:pt x="1402" y="1253"/>
                  </a:cubicBezTo>
                  <a:cubicBezTo>
                    <a:pt x="1394" y="1253"/>
                    <a:pt x="1386" y="1249"/>
                    <a:pt x="1382" y="1241"/>
                  </a:cubicBezTo>
                  <a:cubicBezTo>
                    <a:pt x="1377" y="1231"/>
                    <a:pt x="1380" y="1217"/>
                    <a:pt x="1391" y="1211"/>
                  </a:cubicBezTo>
                  <a:cubicBezTo>
                    <a:pt x="1402" y="1204"/>
                    <a:pt x="1415" y="1208"/>
                    <a:pt x="1421" y="1220"/>
                  </a:cubicBezTo>
                  <a:cubicBezTo>
                    <a:pt x="1428" y="1230"/>
                    <a:pt x="1424" y="1244"/>
                    <a:pt x="1413" y="1250"/>
                  </a:cubicBezTo>
                  <a:close/>
                  <a:moveTo>
                    <a:pt x="1470" y="1219"/>
                  </a:moveTo>
                  <a:cubicBezTo>
                    <a:pt x="1466" y="1221"/>
                    <a:pt x="1462" y="1222"/>
                    <a:pt x="1458" y="1222"/>
                  </a:cubicBezTo>
                  <a:cubicBezTo>
                    <a:pt x="1450" y="1222"/>
                    <a:pt x="1443" y="1218"/>
                    <a:pt x="1439" y="1210"/>
                  </a:cubicBezTo>
                  <a:cubicBezTo>
                    <a:pt x="1433" y="1199"/>
                    <a:pt x="1437" y="1185"/>
                    <a:pt x="1448" y="1179"/>
                  </a:cubicBezTo>
                  <a:cubicBezTo>
                    <a:pt x="1458" y="1173"/>
                    <a:pt x="1472" y="1177"/>
                    <a:pt x="1478" y="1188"/>
                  </a:cubicBezTo>
                  <a:cubicBezTo>
                    <a:pt x="1484" y="1199"/>
                    <a:pt x="1480" y="1212"/>
                    <a:pt x="1470" y="1219"/>
                  </a:cubicBezTo>
                  <a:close/>
                </a:path>
              </a:pathLst>
            </a:custGeom>
            <a:solidFill>
              <a:srgbClr val="0085A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g3376ddf1858_0_398"/>
          <p:cNvSpPr txBox="1"/>
          <p:nvPr>
            <p:ph idx="7" type="subTitle"/>
          </p:nvPr>
        </p:nvSpPr>
        <p:spPr>
          <a:xfrm>
            <a:off x="1493114" y="1390538"/>
            <a:ext cx="9205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Supporting long term sectoral ambition Net zero by 2050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/>
          <p:nvPr>
            <p:ph type="ctrTitle"/>
          </p:nvPr>
        </p:nvSpPr>
        <p:spPr>
          <a:xfrm>
            <a:off x="3470031" y="2683986"/>
            <a:ext cx="5251938" cy="5334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/>
              <a:t>SAF &amp; Beyond</a:t>
            </a:r>
            <a:endParaRPr/>
          </a:p>
        </p:txBody>
      </p:sp>
      <p:sp>
        <p:nvSpPr>
          <p:cNvPr id="169" name="Google Shape;169;p2"/>
          <p:cNvSpPr txBox="1"/>
          <p:nvPr>
            <p:ph idx="1" type="body"/>
          </p:nvPr>
        </p:nvSpPr>
        <p:spPr>
          <a:xfrm>
            <a:off x="3207275" y="3370550"/>
            <a:ext cx="57996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/>
              <a:t>Technology innovations towards the decarbonisation of aviation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/>
              <a:t>Danielle Vanderwalker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/>
              <a:t>Marketing Manager, Environment &amp; Sustainability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/>
              <a:t>AIRBUS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70" name="Google Shape;1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830" y="1510049"/>
            <a:ext cx="1080007" cy="20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76ddf1858_0_56"/>
          <p:cNvSpPr txBox="1"/>
          <p:nvPr>
            <p:ph type="title"/>
          </p:nvPr>
        </p:nvSpPr>
        <p:spPr>
          <a:xfrm>
            <a:off x="1493114" y="893372"/>
            <a:ext cx="9205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Aviation’s decarbonisation roadmap</a:t>
            </a:r>
            <a:endParaRPr/>
          </a:p>
        </p:txBody>
      </p:sp>
      <p:sp>
        <p:nvSpPr>
          <p:cNvPr id="176" name="Google Shape;176;g3376ddf1858_0_56"/>
          <p:cNvSpPr txBox="1"/>
          <p:nvPr>
            <p:ph idx="7" type="subTitle"/>
          </p:nvPr>
        </p:nvSpPr>
        <p:spPr>
          <a:xfrm>
            <a:off x="1493114" y="1390538"/>
            <a:ext cx="9205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A portfolio of levers and a hierarchy of actions </a:t>
            </a:r>
            <a:endParaRPr/>
          </a:p>
        </p:txBody>
      </p:sp>
      <p:pic>
        <p:nvPicPr>
          <p:cNvPr id="177" name="Google Shape;177;g3376ddf1858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g3376ddf1858_0_56"/>
          <p:cNvGrpSpPr/>
          <p:nvPr/>
        </p:nvGrpSpPr>
        <p:grpSpPr>
          <a:xfrm>
            <a:off x="1439687" y="2254783"/>
            <a:ext cx="3718438" cy="3303267"/>
            <a:chOff x="2961500" y="961400"/>
            <a:chExt cx="3221100" cy="3220500"/>
          </a:xfrm>
        </p:grpSpPr>
        <p:sp>
          <p:nvSpPr>
            <p:cNvPr id="179" name="Google Shape;179;g3376ddf1858_0_56"/>
            <p:cNvSpPr/>
            <p:nvPr/>
          </p:nvSpPr>
          <p:spPr>
            <a:xfrm>
              <a:off x="2961500" y="961400"/>
              <a:ext cx="3221100" cy="3220500"/>
            </a:xfrm>
            <a:prstGeom prst="ellipse">
              <a:avLst/>
            </a:prstGeom>
            <a:solidFill>
              <a:srgbClr val="0942A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g3376ddf1858_0_56"/>
            <p:cNvSpPr txBox="1"/>
            <p:nvPr/>
          </p:nvSpPr>
          <p:spPr>
            <a:xfrm>
              <a:off x="3782900" y="1200950"/>
              <a:ext cx="15780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AVOID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1" name="Google Shape;181;g3376ddf1858_0_56"/>
          <p:cNvGrpSpPr/>
          <p:nvPr/>
        </p:nvGrpSpPr>
        <p:grpSpPr>
          <a:xfrm>
            <a:off x="1947838" y="3157494"/>
            <a:ext cx="2701989" cy="2400753"/>
            <a:chOff x="3401686" y="1841492"/>
            <a:chExt cx="2340600" cy="2340600"/>
          </a:xfrm>
        </p:grpSpPr>
        <p:sp>
          <p:nvSpPr>
            <p:cNvPr id="182" name="Google Shape;182;g3376ddf1858_0_56"/>
            <p:cNvSpPr/>
            <p:nvPr/>
          </p:nvSpPr>
          <p:spPr>
            <a:xfrm>
              <a:off x="3401686" y="1841492"/>
              <a:ext cx="2340600" cy="2340600"/>
            </a:xfrm>
            <a:prstGeom prst="ellipse">
              <a:avLst/>
            </a:prstGeom>
            <a:solidFill>
              <a:srgbClr val="0D5CD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g3376ddf1858_0_56"/>
            <p:cNvSpPr txBox="1"/>
            <p:nvPr/>
          </p:nvSpPr>
          <p:spPr>
            <a:xfrm>
              <a:off x="3833274" y="2126800"/>
              <a:ext cx="14772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REDUCE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4" name="Google Shape;184;g3376ddf1858_0_56"/>
          <p:cNvGrpSpPr/>
          <p:nvPr/>
        </p:nvGrpSpPr>
        <p:grpSpPr>
          <a:xfrm>
            <a:off x="2446462" y="4043107"/>
            <a:ext cx="1704933" cy="1515164"/>
            <a:chOff x="3833620" y="2704915"/>
            <a:chExt cx="1476900" cy="1477200"/>
          </a:xfrm>
        </p:grpSpPr>
        <p:sp>
          <p:nvSpPr>
            <p:cNvPr id="185" name="Google Shape;185;g3376ddf1858_0_56"/>
            <p:cNvSpPr/>
            <p:nvPr/>
          </p:nvSpPr>
          <p:spPr>
            <a:xfrm>
              <a:off x="3833620" y="2704915"/>
              <a:ext cx="1476900" cy="1477200"/>
            </a:xfrm>
            <a:prstGeom prst="ellipse">
              <a:avLst/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g3376ddf1858_0_56"/>
            <p:cNvSpPr txBox="1"/>
            <p:nvPr/>
          </p:nvSpPr>
          <p:spPr>
            <a:xfrm>
              <a:off x="3957047" y="3143188"/>
              <a:ext cx="12300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COMPENSATE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87" name="Google Shape;187;g3376ddf1858_0_56"/>
          <p:cNvCxnSpPr>
            <a:stCxn id="185" idx="5"/>
          </p:cNvCxnSpPr>
          <p:nvPr/>
        </p:nvCxnSpPr>
        <p:spPr>
          <a:xfrm flipH="1" rot="10800000">
            <a:off x="3901713" y="5313280"/>
            <a:ext cx="7511100" cy="23100"/>
          </a:xfrm>
          <a:prstGeom prst="straightConnector1">
            <a:avLst/>
          </a:prstGeom>
          <a:noFill/>
          <a:ln cap="flat" cmpd="sng" w="28575">
            <a:solidFill>
              <a:srgbClr val="00205B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188" name="Google Shape;188;g3376ddf1858_0_56"/>
          <p:cNvCxnSpPr>
            <a:stCxn id="182" idx="6"/>
          </p:cNvCxnSpPr>
          <p:nvPr/>
        </p:nvCxnSpPr>
        <p:spPr>
          <a:xfrm flipH="1" rot="10800000">
            <a:off x="4649826" y="4349171"/>
            <a:ext cx="6700200" cy="8700"/>
          </a:xfrm>
          <a:prstGeom prst="straightConnector1">
            <a:avLst/>
          </a:prstGeom>
          <a:noFill/>
          <a:ln cap="flat" cmpd="sng" w="28575">
            <a:solidFill>
              <a:srgbClr val="00205B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189" name="Google Shape;189;g3376ddf1858_0_56"/>
          <p:cNvCxnSpPr/>
          <p:nvPr/>
        </p:nvCxnSpPr>
        <p:spPr>
          <a:xfrm flipH="1" rot="10800000">
            <a:off x="4958181" y="3082675"/>
            <a:ext cx="6419100" cy="11700"/>
          </a:xfrm>
          <a:prstGeom prst="straightConnector1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190" name="Google Shape;190;g3376ddf1858_0_56"/>
          <p:cNvSpPr txBox="1"/>
          <p:nvPr/>
        </p:nvSpPr>
        <p:spPr>
          <a:xfrm>
            <a:off x="4817326" y="5138341"/>
            <a:ext cx="63510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</a:endParaRPr>
          </a:p>
        </p:txBody>
      </p:sp>
      <p:grpSp>
        <p:nvGrpSpPr>
          <p:cNvPr id="191" name="Google Shape;191;g3376ddf1858_0_56"/>
          <p:cNvGrpSpPr/>
          <p:nvPr/>
        </p:nvGrpSpPr>
        <p:grpSpPr>
          <a:xfrm>
            <a:off x="4927077" y="1903227"/>
            <a:ext cx="2597700" cy="1644498"/>
            <a:chOff x="4546800" y="1359948"/>
            <a:chExt cx="3000000" cy="2137654"/>
          </a:xfrm>
        </p:grpSpPr>
        <p:pic>
          <p:nvPicPr>
            <p:cNvPr id="192" name="Google Shape;192;g3376ddf1858_0_56"/>
            <p:cNvPicPr preferRelativeResize="0"/>
            <p:nvPr/>
          </p:nvPicPr>
          <p:blipFill rotWithShape="1">
            <a:blip r:embed="rId4">
              <a:alphaModFix/>
            </a:blip>
            <a:srcRect b="5347" l="6947" r="27263" t="0"/>
            <a:stretch/>
          </p:blipFill>
          <p:spPr>
            <a:xfrm>
              <a:off x="5414200" y="2057600"/>
              <a:ext cx="1440005" cy="1440002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93" name="Google Shape;193;g3376ddf1858_0_56"/>
            <p:cNvSpPr txBox="1"/>
            <p:nvPr/>
          </p:nvSpPr>
          <p:spPr>
            <a:xfrm>
              <a:off x="4546800" y="1359948"/>
              <a:ext cx="3000000" cy="7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00AEC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LATEST AIRCRAFT</a:t>
              </a:r>
              <a:endParaRPr b="1" sz="1300">
                <a:solidFill>
                  <a:srgbClr val="00AEC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00AEC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&amp; UPGRADES</a:t>
              </a:r>
              <a:endParaRPr b="1" sz="1300">
                <a:solidFill>
                  <a:srgbClr val="00AEC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94" name="Google Shape;194;g3376ddf1858_0_56"/>
          <p:cNvGrpSpPr/>
          <p:nvPr/>
        </p:nvGrpSpPr>
        <p:grpSpPr>
          <a:xfrm>
            <a:off x="6740033" y="1903227"/>
            <a:ext cx="3268946" cy="1688780"/>
            <a:chOff x="6640525" y="1378563"/>
            <a:chExt cx="3775200" cy="2195216"/>
          </a:xfrm>
        </p:grpSpPr>
        <p:pic>
          <p:nvPicPr>
            <p:cNvPr id="195" name="Google Shape;195;g3376ddf1858_0_56"/>
            <p:cNvPicPr preferRelativeResize="0"/>
            <p:nvPr/>
          </p:nvPicPr>
          <p:blipFill rotWithShape="1">
            <a:blip r:embed="rId5">
              <a:alphaModFix/>
            </a:blip>
            <a:srcRect b="23512" l="28062" r="18412" t="0"/>
            <a:stretch/>
          </p:blipFill>
          <p:spPr>
            <a:xfrm>
              <a:off x="7844104" y="2133813"/>
              <a:ext cx="1440031" cy="1439967"/>
            </a:xfrm>
            <a:prstGeom prst="rect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96" name="Google Shape;196;g3376ddf1858_0_56"/>
            <p:cNvSpPr txBox="1"/>
            <p:nvPr/>
          </p:nvSpPr>
          <p:spPr>
            <a:xfrm>
              <a:off x="6640525" y="1378563"/>
              <a:ext cx="3775200" cy="7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FFC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OPERATIONS &amp;</a:t>
              </a:r>
              <a:endParaRPr b="1" sz="130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FFC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INFRASTRUCTURES</a:t>
              </a:r>
              <a:endParaRPr/>
            </a:p>
          </p:txBody>
        </p:sp>
      </p:grpSp>
      <p:grpSp>
        <p:nvGrpSpPr>
          <p:cNvPr id="197" name="Google Shape;197;g3376ddf1858_0_56"/>
          <p:cNvGrpSpPr/>
          <p:nvPr/>
        </p:nvGrpSpPr>
        <p:grpSpPr>
          <a:xfrm>
            <a:off x="5678148" y="3670281"/>
            <a:ext cx="4740749" cy="1107792"/>
            <a:chOff x="5414188" y="3655200"/>
            <a:chExt cx="5474938" cy="1440000"/>
          </a:xfrm>
        </p:grpSpPr>
        <p:pic>
          <p:nvPicPr>
            <p:cNvPr id="198" name="Google Shape;198;g3376ddf1858_0_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14188" y="3655200"/>
              <a:ext cx="1440000" cy="1440000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99" name="Google Shape;199;g3376ddf1858_0_56"/>
            <p:cNvSpPr txBox="1"/>
            <p:nvPr/>
          </p:nvSpPr>
          <p:spPr>
            <a:xfrm>
              <a:off x="6951926" y="4077849"/>
              <a:ext cx="39372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92D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SUSTAINABLE AVIATION FUELS</a:t>
              </a:r>
              <a:endParaRPr/>
            </a:p>
          </p:txBody>
        </p:sp>
      </p:grpSp>
      <p:grpSp>
        <p:nvGrpSpPr>
          <p:cNvPr id="200" name="Google Shape;200;g3376ddf1858_0_56"/>
          <p:cNvGrpSpPr/>
          <p:nvPr/>
        </p:nvGrpSpPr>
        <p:grpSpPr>
          <a:xfrm>
            <a:off x="9210879" y="1903227"/>
            <a:ext cx="2597700" cy="1645811"/>
            <a:chOff x="9494025" y="1358236"/>
            <a:chExt cx="3000000" cy="2139362"/>
          </a:xfrm>
        </p:grpSpPr>
        <p:pic>
          <p:nvPicPr>
            <p:cNvPr id="201" name="Google Shape;201;g3376ddf1858_0_56"/>
            <p:cNvPicPr preferRelativeResize="0"/>
            <p:nvPr/>
          </p:nvPicPr>
          <p:blipFill rotWithShape="1">
            <a:blip r:embed="rId7">
              <a:alphaModFix/>
            </a:blip>
            <a:srcRect b="9747" l="31622" r="6458" t="0"/>
            <a:stretch/>
          </p:blipFill>
          <p:spPr>
            <a:xfrm>
              <a:off x="10274025" y="2057600"/>
              <a:ext cx="1440005" cy="1439999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02" name="Google Shape;202;g3376ddf1858_0_56"/>
            <p:cNvSpPr txBox="1"/>
            <p:nvPr/>
          </p:nvSpPr>
          <p:spPr>
            <a:xfrm>
              <a:off x="9494025" y="1358236"/>
              <a:ext cx="3000000" cy="7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00205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DISRUPTIVE</a:t>
              </a:r>
              <a:endParaRPr b="1" sz="1300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00205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TECHNOLOGIES</a:t>
              </a:r>
              <a:endParaRPr b="1" sz="1300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03" name="Google Shape;203;g3376ddf1858_0_56"/>
          <p:cNvGrpSpPr/>
          <p:nvPr/>
        </p:nvGrpSpPr>
        <p:grpSpPr>
          <a:xfrm>
            <a:off x="5678158" y="4899315"/>
            <a:ext cx="4600462" cy="1107792"/>
            <a:chOff x="5414200" y="5252800"/>
            <a:chExt cx="5312925" cy="1440000"/>
          </a:xfrm>
        </p:grpSpPr>
        <p:pic>
          <p:nvPicPr>
            <p:cNvPr id="204" name="Google Shape;204;g3376ddf1858_0_5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414200" y="5252800"/>
              <a:ext cx="1440000" cy="1440000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05" name="Google Shape;205;g3376ddf1858_0_56"/>
            <p:cNvSpPr txBox="1"/>
            <p:nvPr/>
          </p:nvSpPr>
          <p:spPr>
            <a:xfrm>
              <a:off x="6951925" y="5370680"/>
              <a:ext cx="37752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859199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CARBON OFFSETTING &amp; REMOVAL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3376ddf1858_0_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0871" l="575" r="6521" t="868"/>
          <a:stretch/>
        </p:blipFill>
        <p:spPr>
          <a:xfrm>
            <a:off x="1263725" y="894100"/>
            <a:ext cx="9688325" cy="55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376ddf1858_0_2"/>
          <p:cNvPicPr preferRelativeResize="0"/>
          <p:nvPr/>
        </p:nvPicPr>
        <p:blipFill rotWithShape="1">
          <a:blip r:embed="rId4">
            <a:alphaModFix/>
          </a:blip>
          <a:srcRect b="18849" l="25854" r="0" t="7377"/>
          <a:stretch/>
        </p:blipFill>
        <p:spPr>
          <a:xfrm>
            <a:off x="1263725" y="894100"/>
            <a:ext cx="9688325" cy="55689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g3376ddf1858_0_2"/>
          <p:cNvGrpSpPr/>
          <p:nvPr/>
        </p:nvGrpSpPr>
        <p:grpSpPr>
          <a:xfrm>
            <a:off x="10851830" y="6463049"/>
            <a:ext cx="1080000" cy="201600"/>
            <a:chOff x="0" y="0"/>
            <a:chExt cx="3000000" cy="3000000"/>
          </a:xfrm>
        </p:grpSpPr>
        <p:sp>
          <p:nvSpPr>
            <p:cNvPr id="213" name="Google Shape;213;g3376ddf1858_0_2"/>
            <p:cNvSpPr/>
            <p:nvPr/>
          </p:nvSpPr>
          <p:spPr>
            <a:xfrm>
              <a:off x="902250" y="61000"/>
              <a:ext cx="479350" cy="2878000"/>
            </a:xfrm>
            <a:custGeom>
              <a:rect b="b" l="l" r="r" t="t"/>
              <a:pathLst>
                <a:path extrusionOk="0" h="115120" w="19174">
                  <a:moveTo>
                    <a:pt x="0" y="1"/>
                  </a:moveTo>
                  <a:lnTo>
                    <a:pt x="0" y="115119"/>
                  </a:lnTo>
                  <a:lnTo>
                    <a:pt x="5188" y="115119"/>
                  </a:lnTo>
                  <a:lnTo>
                    <a:pt x="5188" y="24814"/>
                  </a:lnTo>
                  <a:lnTo>
                    <a:pt x="11128" y="24814"/>
                  </a:lnTo>
                  <a:lnTo>
                    <a:pt x="11880" y="25221"/>
                  </a:lnTo>
                  <a:lnTo>
                    <a:pt x="12481" y="26035"/>
                  </a:lnTo>
                  <a:lnTo>
                    <a:pt x="13008" y="27255"/>
                  </a:lnTo>
                  <a:lnTo>
                    <a:pt x="13384" y="29289"/>
                  </a:lnTo>
                  <a:lnTo>
                    <a:pt x="13684" y="31323"/>
                  </a:lnTo>
                  <a:lnTo>
                    <a:pt x="13910" y="33763"/>
                  </a:lnTo>
                  <a:lnTo>
                    <a:pt x="13985" y="36611"/>
                  </a:lnTo>
                  <a:lnTo>
                    <a:pt x="14060" y="39458"/>
                  </a:lnTo>
                  <a:lnTo>
                    <a:pt x="13985" y="42306"/>
                  </a:lnTo>
                  <a:lnTo>
                    <a:pt x="13910" y="44746"/>
                  </a:lnTo>
                  <a:lnTo>
                    <a:pt x="13684" y="47187"/>
                  </a:lnTo>
                  <a:lnTo>
                    <a:pt x="13384" y="49221"/>
                  </a:lnTo>
                  <a:lnTo>
                    <a:pt x="12933" y="51255"/>
                  </a:lnTo>
                  <a:lnTo>
                    <a:pt x="12481" y="52475"/>
                  </a:lnTo>
                  <a:lnTo>
                    <a:pt x="11805" y="53289"/>
                  </a:lnTo>
                  <a:lnTo>
                    <a:pt x="11053" y="53696"/>
                  </a:lnTo>
                  <a:lnTo>
                    <a:pt x="6015" y="53696"/>
                  </a:lnTo>
                  <a:lnTo>
                    <a:pt x="13158" y="115119"/>
                  </a:lnTo>
                  <a:lnTo>
                    <a:pt x="19098" y="115119"/>
                  </a:lnTo>
                  <a:lnTo>
                    <a:pt x="14211" y="74035"/>
                  </a:lnTo>
                  <a:lnTo>
                    <a:pt x="15339" y="72001"/>
                  </a:lnTo>
                  <a:lnTo>
                    <a:pt x="16316" y="69560"/>
                  </a:lnTo>
                  <a:lnTo>
                    <a:pt x="16767" y="67933"/>
                  </a:lnTo>
                  <a:lnTo>
                    <a:pt x="17143" y="66306"/>
                  </a:lnTo>
                  <a:lnTo>
                    <a:pt x="17519" y="64272"/>
                  </a:lnTo>
                  <a:lnTo>
                    <a:pt x="17820" y="62238"/>
                  </a:lnTo>
                  <a:lnTo>
                    <a:pt x="18196" y="59797"/>
                  </a:lnTo>
                  <a:lnTo>
                    <a:pt x="18421" y="57357"/>
                  </a:lnTo>
                  <a:lnTo>
                    <a:pt x="18647" y="54916"/>
                  </a:lnTo>
                  <a:lnTo>
                    <a:pt x="18872" y="52068"/>
                  </a:lnTo>
                  <a:lnTo>
                    <a:pt x="19023" y="48814"/>
                  </a:lnTo>
                  <a:lnTo>
                    <a:pt x="19098" y="45560"/>
                  </a:lnTo>
                  <a:lnTo>
                    <a:pt x="19173" y="42306"/>
                  </a:lnTo>
                  <a:lnTo>
                    <a:pt x="19173" y="38645"/>
                  </a:lnTo>
                  <a:lnTo>
                    <a:pt x="19173" y="34577"/>
                  </a:lnTo>
                  <a:lnTo>
                    <a:pt x="19098" y="30509"/>
                  </a:lnTo>
                  <a:lnTo>
                    <a:pt x="18948" y="26848"/>
                  </a:lnTo>
                  <a:lnTo>
                    <a:pt x="18722" y="23187"/>
                  </a:lnTo>
                  <a:lnTo>
                    <a:pt x="18421" y="19933"/>
                  </a:lnTo>
                  <a:lnTo>
                    <a:pt x="18045" y="16679"/>
                  </a:lnTo>
                  <a:lnTo>
                    <a:pt x="17669" y="13831"/>
                  </a:lnTo>
                  <a:lnTo>
                    <a:pt x="17218" y="10984"/>
                  </a:lnTo>
                  <a:lnTo>
                    <a:pt x="16617" y="8543"/>
                  </a:lnTo>
                  <a:lnTo>
                    <a:pt x="16015" y="6509"/>
                  </a:lnTo>
                  <a:lnTo>
                    <a:pt x="15414" y="4475"/>
                  </a:lnTo>
                  <a:lnTo>
                    <a:pt x="14662" y="2848"/>
                  </a:lnTo>
                  <a:lnTo>
                    <a:pt x="13835" y="1628"/>
                  </a:lnTo>
                  <a:lnTo>
                    <a:pt x="13008" y="814"/>
                  </a:lnTo>
                  <a:lnTo>
                    <a:pt x="120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g3376ddf1858_0_2"/>
            <p:cNvSpPr/>
            <p:nvPr/>
          </p:nvSpPr>
          <p:spPr>
            <a:xfrm>
              <a:off x="902250" y="61000"/>
              <a:ext cx="479350" cy="2878000"/>
            </a:xfrm>
            <a:custGeom>
              <a:rect b="b" l="l" r="r" t="t"/>
              <a:pathLst>
                <a:path extrusionOk="0" fill="none" h="115120" w="19174">
                  <a:moveTo>
                    <a:pt x="19173" y="38645"/>
                  </a:moveTo>
                  <a:lnTo>
                    <a:pt x="19173" y="38645"/>
                  </a:lnTo>
                  <a:lnTo>
                    <a:pt x="19173" y="34577"/>
                  </a:lnTo>
                  <a:lnTo>
                    <a:pt x="19098" y="30509"/>
                  </a:lnTo>
                  <a:lnTo>
                    <a:pt x="18948" y="26848"/>
                  </a:lnTo>
                  <a:lnTo>
                    <a:pt x="18722" y="23187"/>
                  </a:lnTo>
                  <a:lnTo>
                    <a:pt x="18421" y="19933"/>
                  </a:lnTo>
                  <a:lnTo>
                    <a:pt x="18045" y="16679"/>
                  </a:lnTo>
                  <a:lnTo>
                    <a:pt x="17669" y="13831"/>
                  </a:lnTo>
                  <a:lnTo>
                    <a:pt x="17218" y="10984"/>
                  </a:lnTo>
                  <a:lnTo>
                    <a:pt x="16617" y="8543"/>
                  </a:lnTo>
                  <a:lnTo>
                    <a:pt x="16015" y="6509"/>
                  </a:lnTo>
                  <a:lnTo>
                    <a:pt x="15414" y="4475"/>
                  </a:lnTo>
                  <a:lnTo>
                    <a:pt x="14662" y="2848"/>
                  </a:lnTo>
                  <a:lnTo>
                    <a:pt x="13835" y="1628"/>
                  </a:lnTo>
                  <a:lnTo>
                    <a:pt x="13008" y="814"/>
                  </a:lnTo>
                  <a:lnTo>
                    <a:pt x="12030" y="1"/>
                  </a:lnTo>
                  <a:lnTo>
                    <a:pt x="11053" y="1"/>
                  </a:lnTo>
                  <a:lnTo>
                    <a:pt x="0" y="1"/>
                  </a:lnTo>
                  <a:lnTo>
                    <a:pt x="0" y="115119"/>
                  </a:lnTo>
                  <a:lnTo>
                    <a:pt x="5188" y="115119"/>
                  </a:lnTo>
                  <a:lnTo>
                    <a:pt x="5188" y="24814"/>
                  </a:lnTo>
                  <a:lnTo>
                    <a:pt x="11128" y="24814"/>
                  </a:lnTo>
                  <a:lnTo>
                    <a:pt x="11128" y="24814"/>
                  </a:lnTo>
                  <a:lnTo>
                    <a:pt x="11880" y="25221"/>
                  </a:lnTo>
                  <a:lnTo>
                    <a:pt x="12481" y="26035"/>
                  </a:lnTo>
                  <a:lnTo>
                    <a:pt x="13008" y="27255"/>
                  </a:lnTo>
                  <a:lnTo>
                    <a:pt x="13384" y="29289"/>
                  </a:lnTo>
                  <a:lnTo>
                    <a:pt x="13684" y="31323"/>
                  </a:lnTo>
                  <a:lnTo>
                    <a:pt x="13910" y="33763"/>
                  </a:lnTo>
                  <a:lnTo>
                    <a:pt x="13985" y="36611"/>
                  </a:lnTo>
                  <a:lnTo>
                    <a:pt x="14060" y="39458"/>
                  </a:lnTo>
                  <a:lnTo>
                    <a:pt x="14060" y="39458"/>
                  </a:lnTo>
                  <a:lnTo>
                    <a:pt x="13985" y="42306"/>
                  </a:lnTo>
                  <a:lnTo>
                    <a:pt x="13910" y="44746"/>
                  </a:lnTo>
                  <a:lnTo>
                    <a:pt x="13684" y="47187"/>
                  </a:lnTo>
                  <a:lnTo>
                    <a:pt x="13384" y="49221"/>
                  </a:lnTo>
                  <a:lnTo>
                    <a:pt x="12933" y="51255"/>
                  </a:lnTo>
                  <a:lnTo>
                    <a:pt x="12481" y="52475"/>
                  </a:lnTo>
                  <a:lnTo>
                    <a:pt x="11805" y="53289"/>
                  </a:lnTo>
                  <a:lnTo>
                    <a:pt x="11053" y="53696"/>
                  </a:lnTo>
                  <a:lnTo>
                    <a:pt x="6015" y="53696"/>
                  </a:lnTo>
                  <a:lnTo>
                    <a:pt x="13158" y="115119"/>
                  </a:lnTo>
                  <a:lnTo>
                    <a:pt x="19098" y="115119"/>
                  </a:lnTo>
                  <a:lnTo>
                    <a:pt x="19098" y="115119"/>
                  </a:lnTo>
                  <a:lnTo>
                    <a:pt x="14211" y="74035"/>
                  </a:lnTo>
                  <a:lnTo>
                    <a:pt x="14211" y="74035"/>
                  </a:lnTo>
                  <a:lnTo>
                    <a:pt x="15339" y="72001"/>
                  </a:lnTo>
                  <a:lnTo>
                    <a:pt x="16316" y="69560"/>
                  </a:lnTo>
                  <a:lnTo>
                    <a:pt x="16767" y="67933"/>
                  </a:lnTo>
                  <a:lnTo>
                    <a:pt x="17143" y="66306"/>
                  </a:lnTo>
                  <a:lnTo>
                    <a:pt x="17519" y="64272"/>
                  </a:lnTo>
                  <a:lnTo>
                    <a:pt x="17820" y="62238"/>
                  </a:lnTo>
                  <a:lnTo>
                    <a:pt x="18196" y="59797"/>
                  </a:lnTo>
                  <a:lnTo>
                    <a:pt x="18421" y="57357"/>
                  </a:lnTo>
                  <a:lnTo>
                    <a:pt x="18647" y="54916"/>
                  </a:lnTo>
                  <a:lnTo>
                    <a:pt x="18872" y="52068"/>
                  </a:lnTo>
                  <a:lnTo>
                    <a:pt x="19023" y="48814"/>
                  </a:lnTo>
                  <a:lnTo>
                    <a:pt x="19098" y="45560"/>
                  </a:lnTo>
                  <a:lnTo>
                    <a:pt x="19173" y="42306"/>
                  </a:lnTo>
                  <a:lnTo>
                    <a:pt x="19173" y="3864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g3376ddf1858_0_2"/>
            <p:cNvSpPr/>
            <p:nvPr/>
          </p:nvSpPr>
          <p:spPr>
            <a:xfrm>
              <a:off x="686075" y="61000"/>
              <a:ext cx="129725" cy="2878000"/>
            </a:xfrm>
            <a:custGeom>
              <a:rect b="b" l="l" r="r" t="t"/>
              <a:pathLst>
                <a:path extrusionOk="0" h="115120" w="5189">
                  <a:moveTo>
                    <a:pt x="1" y="1"/>
                  </a:moveTo>
                  <a:lnTo>
                    <a:pt x="1" y="115119"/>
                  </a:lnTo>
                  <a:lnTo>
                    <a:pt x="5189" y="115119"/>
                  </a:lnTo>
                  <a:lnTo>
                    <a:pt x="5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g3376ddf1858_0_2"/>
            <p:cNvSpPr/>
            <p:nvPr/>
          </p:nvSpPr>
          <p:spPr>
            <a:xfrm>
              <a:off x="0" y="61000"/>
              <a:ext cx="657900" cy="2878000"/>
            </a:xfrm>
            <a:custGeom>
              <a:rect b="b" l="l" r="r" t="t"/>
              <a:pathLst>
                <a:path extrusionOk="0" h="115120" w="26316">
                  <a:moveTo>
                    <a:pt x="10827" y="1"/>
                  </a:moveTo>
                  <a:lnTo>
                    <a:pt x="0" y="115119"/>
                  </a:lnTo>
                  <a:lnTo>
                    <a:pt x="5789" y="115119"/>
                  </a:lnTo>
                  <a:lnTo>
                    <a:pt x="7594" y="96001"/>
                  </a:lnTo>
                  <a:lnTo>
                    <a:pt x="16316" y="96001"/>
                  </a:lnTo>
                  <a:lnTo>
                    <a:pt x="14135" y="71594"/>
                  </a:lnTo>
                  <a:lnTo>
                    <a:pt x="9774" y="71594"/>
                  </a:lnTo>
                  <a:lnTo>
                    <a:pt x="13008" y="36204"/>
                  </a:lnTo>
                  <a:lnTo>
                    <a:pt x="13083" y="36204"/>
                  </a:lnTo>
                  <a:lnTo>
                    <a:pt x="20376" y="115119"/>
                  </a:lnTo>
                  <a:lnTo>
                    <a:pt x="26316" y="115119"/>
                  </a:lnTo>
                  <a:lnTo>
                    <a:pt x="15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g3376ddf1858_0_2"/>
            <p:cNvSpPr/>
            <p:nvPr/>
          </p:nvSpPr>
          <p:spPr>
            <a:xfrm>
              <a:off x="1443600" y="61000"/>
              <a:ext cx="498150" cy="2878000"/>
            </a:xfrm>
            <a:custGeom>
              <a:rect b="b" l="l" r="r" t="t"/>
              <a:pathLst>
                <a:path extrusionOk="0" h="115120" w="19926">
                  <a:moveTo>
                    <a:pt x="12557" y="24407"/>
                  </a:moveTo>
                  <a:lnTo>
                    <a:pt x="12858" y="25221"/>
                  </a:lnTo>
                  <a:lnTo>
                    <a:pt x="13158" y="26035"/>
                  </a:lnTo>
                  <a:lnTo>
                    <a:pt x="13459" y="27255"/>
                  </a:lnTo>
                  <a:lnTo>
                    <a:pt x="13685" y="28882"/>
                  </a:lnTo>
                  <a:lnTo>
                    <a:pt x="13835" y="30509"/>
                  </a:lnTo>
                  <a:lnTo>
                    <a:pt x="13985" y="32543"/>
                  </a:lnTo>
                  <a:lnTo>
                    <a:pt x="13985" y="34577"/>
                  </a:lnTo>
                  <a:lnTo>
                    <a:pt x="13985" y="36611"/>
                  </a:lnTo>
                  <a:lnTo>
                    <a:pt x="13835" y="38645"/>
                  </a:lnTo>
                  <a:lnTo>
                    <a:pt x="13685" y="40272"/>
                  </a:lnTo>
                  <a:lnTo>
                    <a:pt x="13459" y="41899"/>
                  </a:lnTo>
                  <a:lnTo>
                    <a:pt x="13158" y="43119"/>
                  </a:lnTo>
                  <a:lnTo>
                    <a:pt x="12858" y="43933"/>
                  </a:lnTo>
                  <a:lnTo>
                    <a:pt x="12482" y="44340"/>
                  </a:lnTo>
                  <a:lnTo>
                    <a:pt x="12106" y="44746"/>
                  </a:lnTo>
                  <a:lnTo>
                    <a:pt x="5188" y="44746"/>
                  </a:lnTo>
                  <a:lnTo>
                    <a:pt x="5188" y="24407"/>
                  </a:lnTo>
                  <a:close/>
                  <a:moveTo>
                    <a:pt x="12256" y="67526"/>
                  </a:moveTo>
                  <a:lnTo>
                    <a:pt x="12707" y="67933"/>
                  </a:lnTo>
                  <a:lnTo>
                    <a:pt x="13158" y="68340"/>
                  </a:lnTo>
                  <a:lnTo>
                    <a:pt x="13534" y="69560"/>
                  </a:lnTo>
                  <a:lnTo>
                    <a:pt x="13910" y="70780"/>
                  </a:lnTo>
                  <a:lnTo>
                    <a:pt x="14136" y="72407"/>
                  </a:lnTo>
                  <a:lnTo>
                    <a:pt x="14361" y="74441"/>
                  </a:lnTo>
                  <a:lnTo>
                    <a:pt x="14436" y="76882"/>
                  </a:lnTo>
                  <a:lnTo>
                    <a:pt x="14512" y="78916"/>
                  </a:lnTo>
                  <a:lnTo>
                    <a:pt x="14436" y="81763"/>
                  </a:lnTo>
                  <a:lnTo>
                    <a:pt x="14361" y="83797"/>
                  </a:lnTo>
                  <a:lnTo>
                    <a:pt x="14136" y="85831"/>
                  </a:lnTo>
                  <a:lnTo>
                    <a:pt x="13910" y="87458"/>
                  </a:lnTo>
                  <a:lnTo>
                    <a:pt x="13534" y="89085"/>
                  </a:lnTo>
                  <a:lnTo>
                    <a:pt x="13158" y="90306"/>
                  </a:lnTo>
                  <a:lnTo>
                    <a:pt x="12707" y="90713"/>
                  </a:lnTo>
                  <a:lnTo>
                    <a:pt x="12256" y="91119"/>
                  </a:lnTo>
                  <a:lnTo>
                    <a:pt x="5188" y="91119"/>
                  </a:lnTo>
                  <a:lnTo>
                    <a:pt x="5188" y="67526"/>
                  </a:lnTo>
                  <a:close/>
                  <a:moveTo>
                    <a:pt x="0" y="1"/>
                  </a:moveTo>
                  <a:lnTo>
                    <a:pt x="0" y="115119"/>
                  </a:lnTo>
                  <a:lnTo>
                    <a:pt x="13459" y="115119"/>
                  </a:lnTo>
                  <a:lnTo>
                    <a:pt x="14211" y="114713"/>
                  </a:lnTo>
                  <a:lnTo>
                    <a:pt x="14963" y="113899"/>
                  </a:lnTo>
                  <a:lnTo>
                    <a:pt x="15639" y="113085"/>
                  </a:lnTo>
                  <a:lnTo>
                    <a:pt x="16316" y="111865"/>
                  </a:lnTo>
                  <a:lnTo>
                    <a:pt x="16918" y="110238"/>
                  </a:lnTo>
                  <a:lnTo>
                    <a:pt x="17444" y="108611"/>
                  </a:lnTo>
                  <a:lnTo>
                    <a:pt x="17970" y="106577"/>
                  </a:lnTo>
                  <a:lnTo>
                    <a:pt x="18421" y="104136"/>
                  </a:lnTo>
                  <a:lnTo>
                    <a:pt x="18797" y="101696"/>
                  </a:lnTo>
                  <a:lnTo>
                    <a:pt x="19098" y="99255"/>
                  </a:lnTo>
                  <a:lnTo>
                    <a:pt x="19399" y="96407"/>
                  </a:lnTo>
                  <a:lnTo>
                    <a:pt x="19624" y="93153"/>
                  </a:lnTo>
                  <a:lnTo>
                    <a:pt x="19775" y="89899"/>
                  </a:lnTo>
                  <a:lnTo>
                    <a:pt x="19925" y="86645"/>
                  </a:lnTo>
                  <a:lnTo>
                    <a:pt x="19925" y="82984"/>
                  </a:lnTo>
                  <a:lnTo>
                    <a:pt x="19850" y="78102"/>
                  </a:lnTo>
                  <a:lnTo>
                    <a:pt x="19700" y="73628"/>
                  </a:lnTo>
                  <a:lnTo>
                    <a:pt x="19399" y="69153"/>
                  </a:lnTo>
                  <a:lnTo>
                    <a:pt x="18948" y="65492"/>
                  </a:lnTo>
                  <a:lnTo>
                    <a:pt x="18497" y="62238"/>
                  </a:lnTo>
                  <a:lnTo>
                    <a:pt x="17895" y="59391"/>
                  </a:lnTo>
                  <a:lnTo>
                    <a:pt x="17218" y="56950"/>
                  </a:lnTo>
                  <a:lnTo>
                    <a:pt x="16467" y="55323"/>
                  </a:lnTo>
                  <a:lnTo>
                    <a:pt x="17068" y="53289"/>
                  </a:lnTo>
                  <a:lnTo>
                    <a:pt x="17594" y="51255"/>
                  </a:lnTo>
                  <a:lnTo>
                    <a:pt x="18045" y="48407"/>
                  </a:lnTo>
                  <a:lnTo>
                    <a:pt x="18346" y="45560"/>
                  </a:lnTo>
                  <a:lnTo>
                    <a:pt x="18647" y="42713"/>
                  </a:lnTo>
                  <a:lnTo>
                    <a:pt x="18873" y="39052"/>
                  </a:lnTo>
                  <a:lnTo>
                    <a:pt x="19023" y="34984"/>
                  </a:lnTo>
                  <a:lnTo>
                    <a:pt x="19023" y="30916"/>
                  </a:lnTo>
                  <a:lnTo>
                    <a:pt x="19023" y="27662"/>
                  </a:lnTo>
                  <a:lnTo>
                    <a:pt x="18873" y="24407"/>
                  </a:lnTo>
                  <a:lnTo>
                    <a:pt x="18797" y="21153"/>
                  </a:lnTo>
                  <a:lnTo>
                    <a:pt x="18572" y="18306"/>
                  </a:lnTo>
                  <a:lnTo>
                    <a:pt x="18271" y="15458"/>
                  </a:lnTo>
                  <a:lnTo>
                    <a:pt x="17970" y="13018"/>
                  </a:lnTo>
                  <a:lnTo>
                    <a:pt x="17594" y="10577"/>
                  </a:lnTo>
                  <a:lnTo>
                    <a:pt x="17218" y="8543"/>
                  </a:lnTo>
                  <a:lnTo>
                    <a:pt x="16767" y="6509"/>
                  </a:lnTo>
                  <a:lnTo>
                    <a:pt x="16241" y="4882"/>
                  </a:lnTo>
                  <a:lnTo>
                    <a:pt x="15639" y="3255"/>
                  </a:lnTo>
                  <a:lnTo>
                    <a:pt x="15038" y="2035"/>
                  </a:lnTo>
                  <a:lnTo>
                    <a:pt x="14361" y="1221"/>
                  </a:lnTo>
                  <a:lnTo>
                    <a:pt x="13685" y="407"/>
                  </a:lnTo>
                  <a:lnTo>
                    <a:pt x="129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3376ddf1858_0_2"/>
            <p:cNvSpPr/>
            <p:nvPr/>
          </p:nvSpPr>
          <p:spPr>
            <a:xfrm>
              <a:off x="1443600" y="61000"/>
              <a:ext cx="498150" cy="2878000"/>
            </a:xfrm>
            <a:custGeom>
              <a:rect b="b" l="l" r="r" t="t"/>
              <a:pathLst>
                <a:path extrusionOk="0" fill="none" h="115120" w="19926">
                  <a:moveTo>
                    <a:pt x="16467" y="55323"/>
                  </a:moveTo>
                  <a:lnTo>
                    <a:pt x="16467" y="55323"/>
                  </a:lnTo>
                  <a:lnTo>
                    <a:pt x="17068" y="53289"/>
                  </a:lnTo>
                  <a:lnTo>
                    <a:pt x="17594" y="51255"/>
                  </a:lnTo>
                  <a:lnTo>
                    <a:pt x="18045" y="48407"/>
                  </a:lnTo>
                  <a:lnTo>
                    <a:pt x="18346" y="45560"/>
                  </a:lnTo>
                  <a:lnTo>
                    <a:pt x="18647" y="42713"/>
                  </a:lnTo>
                  <a:lnTo>
                    <a:pt x="18873" y="39052"/>
                  </a:lnTo>
                  <a:lnTo>
                    <a:pt x="19023" y="34984"/>
                  </a:lnTo>
                  <a:lnTo>
                    <a:pt x="19023" y="30916"/>
                  </a:lnTo>
                  <a:lnTo>
                    <a:pt x="19023" y="30916"/>
                  </a:lnTo>
                  <a:lnTo>
                    <a:pt x="19023" y="27662"/>
                  </a:lnTo>
                  <a:lnTo>
                    <a:pt x="18873" y="24407"/>
                  </a:lnTo>
                  <a:lnTo>
                    <a:pt x="18797" y="21153"/>
                  </a:lnTo>
                  <a:lnTo>
                    <a:pt x="18572" y="18306"/>
                  </a:lnTo>
                  <a:lnTo>
                    <a:pt x="18271" y="15458"/>
                  </a:lnTo>
                  <a:lnTo>
                    <a:pt x="17970" y="13018"/>
                  </a:lnTo>
                  <a:lnTo>
                    <a:pt x="17594" y="10577"/>
                  </a:lnTo>
                  <a:lnTo>
                    <a:pt x="17218" y="8543"/>
                  </a:lnTo>
                  <a:lnTo>
                    <a:pt x="16767" y="6509"/>
                  </a:lnTo>
                  <a:lnTo>
                    <a:pt x="16241" y="4882"/>
                  </a:lnTo>
                  <a:lnTo>
                    <a:pt x="15639" y="3255"/>
                  </a:lnTo>
                  <a:lnTo>
                    <a:pt x="15038" y="2035"/>
                  </a:lnTo>
                  <a:lnTo>
                    <a:pt x="14361" y="1221"/>
                  </a:lnTo>
                  <a:lnTo>
                    <a:pt x="13685" y="407"/>
                  </a:lnTo>
                  <a:lnTo>
                    <a:pt x="12933" y="1"/>
                  </a:lnTo>
                  <a:lnTo>
                    <a:pt x="12181" y="1"/>
                  </a:lnTo>
                  <a:lnTo>
                    <a:pt x="0" y="1"/>
                  </a:lnTo>
                  <a:lnTo>
                    <a:pt x="0" y="115119"/>
                  </a:lnTo>
                  <a:lnTo>
                    <a:pt x="12632" y="115119"/>
                  </a:lnTo>
                  <a:lnTo>
                    <a:pt x="12632" y="115119"/>
                  </a:lnTo>
                  <a:lnTo>
                    <a:pt x="13459" y="115119"/>
                  </a:lnTo>
                  <a:lnTo>
                    <a:pt x="14211" y="114713"/>
                  </a:lnTo>
                  <a:lnTo>
                    <a:pt x="14963" y="113899"/>
                  </a:lnTo>
                  <a:lnTo>
                    <a:pt x="15639" y="113085"/>
                  </a:lnTo>
                  <a:lnTo>
                    <a:pt x="16316" y="111865"/>
                  </a:lnTo>
                  <a:lnTo>
                    <a:pt x="16918" y="110238"/>
                  </a:lnTo>
                  <a:lnTo>
                    <a:pt x="17444" y="108611"/>
                  </a:lnTo>
                  <a:lnTo>
                    <a:pt x="17970" y="106577"/>
                  </a:lnTo>
                  <a:lnTo>
                    <a:pt x="18421" y="104136"/>
                  </a:lnTo>
                  <a:lnTo>
                    <a:pt x="18797" y="101696"/>
                  </a:lnTo>
                  <a:lnTo>
                    <a:pt x="19098" y="99255"/>
                  </a:lnTo>
                  <a:lnTo>
                    <a:pt x="19399" y="96407"/>
                  </a:lnTo>
                  <a:lnTo>
                    <a:pt x="19624" y="93153"/>
                  </a:lnTo>
                  <a:lnTo>
                    <a:pt x="19775" y="89899"/>
                  </a:lnTo>
                  <a:lnTo>
                    <a:pt x="19925" y="86645"/>
                  </a:lnTo>
                  <a:lnTo>
                    <a:pt x="19925" y="82984"/>
                  </a:lnTo>
                  <a:lnTo>
                    <a:pt x="19925" y="82984"/>
                  </a:lnTo>
                  <a:lnTo>
                    <a:pt x="19850" y="78102"/>
                  </a:lnTo>
                  <a:lnTo>
                    <a:pt x="19700" y="73628"/>
                  </a:lnTo>
                  <a:lnTo>
                    <a:pt x="19399" y="69153"/>
                  </a:lnTo>
                  <a:lnTo>
                    <a:pt x="18948" y="65492"/>
                  </a:lnTo>
                  <a:lnTo>
                    <a:pt x="18497" y="62238"/>
                  </a:lnTo>
                  <a:lnTo>
                    <a:pt x="17895" y="59391"/>
                  </a:lnTo>
                  <a:lnTo>
                    <a:pt x="17218" y="56950"/>
                  </a:lnTo>
                  <a:lnTo>
                    <a:pt x="16467" y="55323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g3376ddf1858_0_2"/>
            <p:cNvSpPr/>
            <p:nvPr/>
          </p:nvSpPr>
          <p:spPr>
            <a:xfrm>
              <a:off x="1573300" y="671175"/>
              <a:ext cx="219950" cy="508500"/>
            </a:xfrm>
            <a:custGeom>
              <a:rect b="b" l="l" r="r" t="t"/>
              <a:pathLst>
                <a:path extrusionOk="0" fill="none" h="20340" w="8798">
                  <a:moveTo>
                    <a:pt x="0" y="0"/>
                  </a:moveTo>
                  <a:lnTo>
                    <a:pt x="6993" y="0"/>
                  </a:lnTo>
                  <a:lnTo>
                    <a:pt x="6993" y="0"/>
                  </a:lnTo>
                  <a:lnTo>
                    <a:pt x="7369" y="0"/>
                  </a:lnTo>
                  <a:lnTo>
                    <a:pt x="7670" y="814"/>
                  </a:lnTo>
                  <a:lnTo>
                    <a:pt x="7970" y="1628"/>
                  </a:lnTo>
                  <a:lnTo>
                    <a:pt x="8271" y="2848"/>
                  </a:lnTo>
                  <a:lnTo>
                    <a:pt x="8497" y="4475"/>
                  </a:lnTo>
                  <a:lnTo>
                    <a:pt x="8647" y="6102"/>
                  </a:lnTo>
                  <a:lnTo>
                    <a:pt x="8797" y="8136"/>
                  </a:lnTo>
                  <a:lnTo>
                    <a:pt x="8797" y="10170"/>
                  </a:lnTo>
                  <a:lnTo>
                    <a:pt x="8797" y="10170"/>
                  </a:lnTo>
                  <a:lnTo>
                    <a:pt x="8797" y="12204"/>
                  </a:lnTo>
                  <a:lnTo>
                    <a:pt x="8647" y="14238"/>
                  </a:lnTo>
                  <a:lnTo>
                    <a:pt x="8497" y="15865"/>
                  </a:lnTo>
                  <a:lnTo>
                    <a:pt x="8271" y="17492"/>
                  </a:lnTo>
                  <a:lnTo>
                    <a:pt x="7970" y="18712"/>
                  </a:lnTo>
                  <a:lnTo>
                    <a:pt x="7670" y="19526"/>
                  </a:lnTo>
                  <a:lnTo>
                    <a:pt x="7294" y="19933"/>
                  </a:lnTo>
                  <a:lnTo>
                    <a:pt x="6918" y="20339"/>
                  </a:lnTo>
                  <a:lnTo>
                    <a:pt x="0" y="203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3376ddf1858_0_2"/>
            <p:cNvSpPr/>
            <p:nvPr/>
          </p:nvSpPr>
          <p:spPr>
            <a:xfrm>
              <a:off x="1573300" y="1749150"/>
              <a:ext cx="233100" cy="589850"/>
            </a:xfrm>
            <a:custGeom>
              <a:rect b="b" l="l" r="r" t="t"/>
              <a:pathLst>
                <a:path extrusionOk="0" fill="none" h="23594" w="9324">
                  <a:moveTo>
                    <a:pt x="7068" y="23593"/>
                  </a:moveTo>
                  <a:lnTo>
                    <a:pt x="0" y="23593"/>
                  </a:lnTo>
                  <a:lnTo>
                    <a:pt x="0" y="0"/>
                  </a:lnTo>
                  <a:lnTo>
                    <a:pt x="7068" y="0"/>
                  </a:lnTo>
                  <a:lnTo>
                    <a:pt x="7068" y="0"/>
                  </a:lnTo>
                  <a:lnTo>
                    <a:pt x="7519" y="407"/>
                  </a:lnTo>
                  <a:lnTo>
                    <a:pt x="7970" y="814"/>
                  </a:lnTo>
                  <a:lnTo>
                    <a:pt x="8346" y="2034"/>
                  </a:lnTo>
                  <a:lnTo>
                    <a:pt x="8722" y="3254"/>
                  </a:lnTo>
                  <a:lnTo>
                    <a:pt x="8948" y="4881"/>
                  </a:lnTo>
                  <a:lnTo>
                    <a:pt x="9173" y="6915"/>
                  </a:lnTo>
                  <a:lnTo>
                    <a:pt x="9248" y="9356"/>
                  </a:lnTo>
                  <a:lnTo>
                    <a:pt x="9324" y="11390"/>
                  </a:lnTo>
                  <a:lnTo>
                    <a:pt x="9324" y="11390"/>
                  </a:lnTo>
                  <a:lnTo>
                    <a:pt x="9248" y="14237"/>
                  </a:lnTo>
                  <a:lnTo>
                    <a:pt x="9173" y="16271"/>
                  </a:lnTo>
                  <a:lnTo>
                    <a:pt x="8948" y="18305"/>
                  </a:lnTo>
                  <a:lnTo>
                    <a:pt x="8722" y="19932"/>
                  </a:lnTo>
                  <a:lnTo>
                    <a:pt x="8346" y="21559"/>
                  </a:lnTo>
                  <a:lnTo>
                    <a:pt x="7970" y="22780"/>
                  </a:lnTo>
                  <a:lnTo>
                    <a:pt x="7519" y="23187"/>
                  </a:lnTo>
                  <a:lnTo>
                    <a:pt x="7068" y="23593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3376ddf1858_0_2"/>
            <p:cNvSpPr/>
            <p:nvPr/>
          </p:nvSpPr>
          <p:spPr>
            <a:xfrm>
              <a:off x="1996225" y="61000"/>
              <a:ext cx="488750" cy="2939000"/>
            </a:xfrm>
            <a:custGeom>
              <a:rect b="b" l="l" r="r" t="t"/>
              <a:pathLst>
                <a:path extrusionOk="0" h="117560" w="19550">
                  <a:moveTo>
                    <a:pt x="1" y="1"/>
                  </a:moveTo>
                  <a:lnTo>
                    <a:pt x="1" y="62238"/>
                  </a:lnTo>
                  <a:lnTo>
                    <a:pt x="76" y="68746"/>
                  </a:lnTo>
                  <a:lnTo>
                    <a:pt x="226" y="74848"/>
                  </a:lnTo>
                  <a:lnTo>
                    <a:pt x="377" y="80543"/>
                  </a:lnTo>
                  <a:lnTo>
                    <a:pt x="677" y="85831"/>
                  </a:lnTo>
                  <a:lnTo>
                    <a:pt x="1053" y="90713"/>
                  </a:lnTo>
                  <a:lnTo>
                    <a:pt x="1429" y="95594"/>
                  </a:lnTo>
                  <a:lnTo>
                    <a:pt x="1956" y="99662"/>
                  </a:lnTo>
                  <a:lnTo>
                    <a:pt x="2557" y="103323"/>
                  </a:lnTo>
                  <a:lnTo>
                    <a:pt x="3234" y="106577"/>
                  </a:lnTo>
                  <a:lnTo>
                    <a:pt x="3910" y="109424"/>
                  </a:lnTo>
                  <a:lnTo>
                    <a:pt x="4737" y="111865"/>
                  </a:lnTo>
                  <a:lnTo>
                    <a:pt x="5640" y="113899"/>
                  </a:lnTo>
                  <a:lnTo>
                    <a:pt x="6542" y="115526"/>
                  </a:lnTo>
                  <a:lnTo>
                    <a:pt x="7519" y="116746"/>
                  </a:lnTo>
                  <a:lnTo>
                    <a:pt x="8647" y="117560"/>
                  </a:lnTo>
                  <a:lnTo>
                    <a:pt x="10903" y="117560"/>
                  </a:lnTo>
                  <a:lnTo>
                    <a:pt x="11956" y="116746"/>
                  </a:lnTo>
                  <a:lnTo>
                    <a:pt x="13008" y="115526"/>
                  </a:lnTo>
                  <a:lnTo>
                    <a:pt x="13910" y="113899"/>
                  </a:lnTo>
                  <a:lnTo>
                    <a:pt x="14813" y="111865"/>
                  </a:lnTo>
                  <a:lnTo>
                    <a:pt x="15640" y="109424"/>
                  </a:lnTo>
                  <a:lnTo>
                    <a:pt x="16316" y="106577"/>
                  </a:lnTo>
                  <a:lnTo>
                    <a:pt x="16993" y="103323"/>
                  </a:lnTo>
                  <a:lnTo>
                    <a:pt x="17595" y="99662"/>
                  </a:lnTo>
                  <a:lnTo>
                    <a:pt x="18121" y="95594"/>
                  </a:lnTo>
                  <a:lnTo>
                    <a:pt x="18497" y="90713"/>
                  </a:lnTo>
                  <a:lnTo>
                    <a:pt x="18873" y="85831"/>
                  </a:lnTo>
                  <a:lnTo>
                    <a:pt x="19174" y="80543"/>
                  </a:lnTo>
                  <a:lnTo>
                    <a:pt x="19399" y="74848"/>
                  </a:lnTo>
                  <a:lnTo>
                    <a:pt x="19474" y="68746"/>
                  </a:lnTo>
                  <a:lnTo>
                    <a:pt x="19550" y="62238"/>
                  </a:lnTo>
                  <a:lnTo>
                    <a:pt x="19550" y="1"/>
                  </a:lnTo>
                  <a:lnTo>
                    <a:pt x="14211" y="1"/>
                  </a:lnTo>
                  <a:lnTo>
                    <a:pt x="14211" y="64272"/>
                  </a:lnTo>
                  <a:lnTo>
                    <a:pt x="14136" y="70374"/>
                  </a:lnTo>
                  <a:lnTo>
                    <a:pt x="13910" y="76068"/>
                  </a:lnTo>
                  <a:lnTo>
                    <a:pt x="13760" y="78509"/>
                  </a:lnTo>
                  <a:lnTo>
                    <a:pt x="13610" y="80543"/>
                  </a:lnTo>
                  <a:lnTo>
                    <a:pt x="13384" y="82577"/>
                  </a:lnTo>
                  <a:lnTo>
                    <a:pt x="13083" y="84611"/>
                  </a:lnTo>
                  <a:lnTo>
                    <a:pt x="12783" y="86238"/>
                  </a:lnTo>
                  <a:lnTo>
                    <a:pt x="12482" y="87458"/>
                  </a:lnTo>
                  <a:lnTo>
                    <a:pt x="12106" y="88679"/>
                  </a:lnTo>
                  <a:lnTo>
                    <a:pt x="11730" y="89899"/>
                  </a:lnTo>
                  <a:lnTo>
                    <a:pt x="11279" y="90713"/>
                  </a:lnTo>
                  <a:lnTo>
                    <a:pt x="10828" y="91119"/>
                  </a:lnTo>
                  <a:lnTo>
                    <a:pt x="9775" y="91526"/>
                  </a:lnTo>
                  <a:lnTo>
                    <a:pt x="8722" y="91119"/>
                  </a:lnTo>
                  <a:lnTo>
                    <a:pt x="8271" y="90713"/>
                  </a:lnTo>
                  <a:lnTo>
                    <a:pt x="7820" y="89899"/>
                  </a:lnTo>
                  <a:lnTo>
                    <a:pt x="7444" y="88679"/>
                  </a:lnTo>
                  <a:lnTo>
                    <a:pt x="7068" y="87458"/>
                  </a:lnTo>
                  <a:lnTo>
                    <a:pt x="6768" y="86238"/>
                  </a:lnTo>
                  <a:lnTo>
                    <a:pt x="6467" y="84611"/>
                  </a:lnTo>
                  <a:lnTo>
                    <a:pt x="6241" y="82577"/>
                  </a:lnTo>
                  <a:lnTo>
                    <a:pt x="6016" y="80543"/>
                  </a:lnTo>
                  <a:lnTo>
                    <a:pt x="5790" y="78509"/>
                  </a:lnTo>
                  <a:lnTo>
                    <a:pt x="5640" y="76068"/>
                  </a:lnTo>
                  <a:lnTo>
                    <a:pt x="5414" y="70374"/>
                  </a:lnTo>
                  <a:lnTo>
                    <a:pt x="5339" y="64272"/>
                  </a:lnTo>
                  <a:lnTo>
                    <a:pt x="5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3376ddf1858_0_2"/>
            <p:cNvSpPr/>
            <p:nvPr/>
          </p:nvSpPr>
          <p:spPr>
            <a:xfrm>
              <a:off x="2528175" y="0"/>
              <a:ext cx="471825" cy="3000000"/>
            </a:xfrm>
            <a:custGeom>
              <a:rect b="b" l="l" r="r" t="t"/>
              <a:pathLst>
                <a:path extrusionOk="0" h="120000" w="18873">
                  <a:moveTo>
                    <a:pt x="8497" y="0"/>
                  </a:moveTo>
                  <a:lnTo>
                    <a:pt x="7520" y="407"/>
                  </a:lnTo>
                  <a:lnTo>
                    <a:pt x="6617" y="1627"/>
                  </a:lnTo>
                  <a:lnTo>
                    <a:pt x="5790" y="2441"/>
                  </a:lnTo>
                  <a:lnTo>
                    <a:pt x="5038" y="4068"/>
                  </a:lnTo>
                  <a:lnTo>
                    <a:pt x="4362" y="5695"/>
                  </a:lnTo>
                  <a:lnTo>
                    <a:pt x="3685" y="7729"/>
                  </a:lnTo>
                  <a:lnTo>
                    <a:pt x="3159" y="9763"/>
                  </a:lnTo>
                  <a:lnTo>
                    <a:pt x="2632" y="12203"/>
                  </a:lnTo>
                  <a:lnTo>
                    <a:pt x="2181" y="15051"/>
                  </a:lnTo>
                  <a:lnTo>
                    <a:pt x="1805" y="17898"/>
                  </a:lnTo>
                  <a:lnTo>
                    <a:pt x="1505" y="20746"/>
                  </a:lnTo>
                  <a:lnTo>
                    <a:pt x="1204" y="24000"/>
                  </a:lnTo>
                  <a:lnTo>
                    <a:pt x="1053" y="27254"/>
                  </a:lnTo>
                  <a:lnTo>
                    <a:pt x="978" y="30915"/>
                  </a:lnTo>
                  <a:lnTo>
                    <a:pt x="903" y="34576"/>
                  </a:lnTo>
                  <a:lnTo>
                    <a:pt x="978" y="38237"/>
                  </a:lnTo>
                  <a:lnTo>
                    <a:pt x="1053" y="41898"/>
                  </a:lnTo>
                  <a:lnTo>
                    <a:pt x="1129" y="45153"/>
                  </a:lnTo>
                  <a:lnTo>
                    <a:pt x="1354" y="48407"/>
                  </a:lnTo>
                  <a:lnTo>
                    <a:pt x="1580" y="51254"/>
                  </a:lnTo>
                  <a:lnTo>
                    <a:pt x="1956" y="53695"/>
                  </a:lnTo>
                  <a:lnTo>
                    <a:pt x="2256" y="56136"/>
                  </a:lnTo>
                  <a:lnTo>
                    <a:pt x="2708" y="58169"/>
                  </a:lnTo>
                  <a:lnTo>
                    <a:pt x="3234" y="60203"/>
                  </a:lnTo>
                  <a:lnTo>
                    <a:pt x="3760" y="62237"/>
                  </a:lnTo>
                  <a:lnTo>
                    <a:pt x="4437" y="63864"/>
                  </a:lnTo>
                  <a:lnTo>
                    <a:pt x="5114" y="65492"/>
                  </a:lnTo>
                  <a:lnTo>
                    <a:pt x="6693" y="68339"/>
                  </a:lnTo>
                  <a:lnTo>
                    <a:pt x="8497" y="70780"/>
                  </a:lnTo>
                  <a:lnTo>
                    <a:pt x="9926" y="72407"/>
                  </a:lnTo>
                  <a:lnTo>
                    <a:pt x="11053" y="74034"/>
                  </a:lnTo>
                  <a:lnTo>
                    <a:pt x="11881" y="75661"/>
                  </a:lnTo>
                  <a:lnTo>
                    <a:pt x="12557" y="77288"/>
                  </a:lnTo>
                  <a:lnTo>
                    <a:pt x="13008" y="78915"/>
                  </a:lnTo>
                  <a:lnTo>
                    <a:pt x="13309" y="80542"/>
                  </a:lnTo>
                  <a:lnTo>
                    <a:pt x="13459" y="82576"/>
                  </a:lnTo>
                  <a:lnTo>
                    <a:pt x="13535" y="85017"/>
                  </a:lnTo>
                  <a:lnTo>
                    <a:pt x="13459" y="87051"/>
                  </a:lnTo>
                  <a:lnTo>
                    <a:pt x="13309" y="89085"/>
                  </a:lnTo>
                  <a:lnTo>
                    <a:pt x="13008" y="91119"/>
                  </a:lnTo>
                  <a:lnTo>
                    <a:pt x="12632" y="92339"/>
                  </a:lnTo>
                  <a:lnTo>
                    <a:pt x="12181" y="93559"/>
                  </a:lnTo>
                  <a:lnTo>
                    <a:pt x="11580" y="93966"/>
                  </a:lnTo>
                  <a:lnTo>
                    <a:pt x="10903" y="94373"/>
                  </a:lnTo>
                  <a:lnTo>
                    <a:pt x="10151" y="94780"/>
                  </a:lnTo>
                  <a:lnTo>
                    <a:pt x="8948" y="94373"/>
                  </a:lnTo>
                  <a:lnTo>
                    <a:pt x="7745" y="93966"/>
                  </a:lnTo>
                  <a:lnTo>
                    <a:pt x="6617" y="93153"/>
                  </a:lnTo>
                  <a:lnTo>
                    <a:pt x="5490" y="91525"/>
                  </a:lnTo>
                  <a:lnTo>
                    <a:pt x="4437" y="89898"/>
                  </a:lnTo>
                  <a:lnTo>
                    <a:pt x="3459" y="88271"/>
                  </a:lnTo>
                  <a:lnTo>
                    <a:pt x="2482" y="85831"/>
                  </a:lnTo>
                  <a:lnTo>
                    <a:pt x="1580" y="83390"/>
                  </a:lnTo>
                  <a:lnTo>
                    <a:pt x="1" y="108203"/>
                  </a:lnTo>
                  <a:lnTo>
                    <a:pt x="1053" y="110644"/>
                  </a:lnTo>
                  <a:lnTo>
                    <a:pt x="2181" y="113085"/>
                  </a:lnTo>
                  <a:lnTo>
                    <a:pt x="3384" y="115119"/>
                  </a:lnTo>
                  <a:lnTo>
                    <a:pt x="4662" y="116746"/>
                  </a:lnTo>
                  <a:lnTo>
                    <a:pt x="6016" y="118373"/>
                  </a:lnTo>
                  <a:lnTo>
                    <a:pt x="7369" y="119186"/>
                  </a:lnTo>
                  <a:lnTo>
                    <a:pt x="8798" y="120000"/>
                  </a:lnTo>
                  <a:lnTo>
                    <a:pt x="11204" y="120000"/>
                  </a:lnTo>
                  <a:lnTo>
                    <a:pt x="12181" y="119593"/>
                  </a:lnTo>
                  <a:lnTo>
                    <a:pt x="13084" y="118780"/>
                  </a:lnTo>
                  <a:lnTo>
                    <a:pt x="13835" y="117559"/>
                  </a:lnTo>
                  <a:lnTo>
                    <a:pt x="14662" y="116339"/>
                  </a:lnTo>
                  <a:lnTo>
                    <a:pt x="15339" y="114712"/>
                  </a:lnTo>
                  <a:lnTo>
                    <a:pt x="16016" y="112678"/>
                  </a:lnTo>
                  <a:lnTo>
                    <a:pt x="16542" y="110644"/>
                  </a:lnTo>
                  <a:lnTo>
                    <a:pt x="17068" y="108203"/>
                  </a:lnTo>
                  <a:lnTo>
                    <a:pt x="17520" y="105356"/>
                  </a:lnTo>
                  <a:lnTo>
                    <a:pt x="17971" y="102508"/>
                  </a:lnTo>
                  <a:lnTo>
                    <a:pt x="18272" y="99254"/>
                  </a:lnTo>
                  <a:lnTo>
                    <a:pt x="18497" y="95593"/>
                  </a:lnTo>
                  <a:lnTo>
                    <a:pt x="18723" y="91932"/>
                  </a:lnTo>
                  <a:lnTo>
                    <a:pt x="18798" y="88271"/>
                  </a:lnTo>
                  <a:lnTo>
                    <a:pt x="18873" y="83797"/>
                  </a:lnTo>
                  <a:lnTo>
                    <a:pt x="18798" y="80542"/>
                  </a:lnTo>
                  <a:lnTo>
                    <a:pt x="18723" y="77288"/>
                  </a:lnTo>
                  <a:lnTo>
                    <a:pt x="18647" y="74441"/>
                  </a:lnTo>
                  <a:lnTo>
                    <a:pt x="18422" y="71593"/>
                  </a:lnTo>
                  <a:lnTo>
                    <a:pt x="18196" y="68746"/>
                  </a:lnTo>
                  <a:lnTo>
                    <a:pt x="17896" y="66305"/>
                  </a:lnTo>
                  <a:lnTo>
                    <a:pt x="17595" y="63864"/>
                  </a:lnTo>
                  <a:lnTo>
                    <a:pt x="17219" y="61424"/>
                  </a:lnTo>
                  <a:lnTo>
                    <a:pt x="16768" y="59390"/>
                  </a:lnTo>
                  <a:lnTo>
                    <a:pt x="16241" y="57356"/>
                  </a:lnTo>
                  <a:lnTo>
                    <a:pt x="15715" y="55322"/>
                  </a:lnTo>
                  <a:lnTo>
                    <a:pt x="15114" y="53695"/>
                  </a:lnTo>
                  <a:lnTo>
                    <a:pt x="13685" y="50847"/>
                  </a:lnTo>
                  <a:lnTo>
                    <a:pt x="12106" y="48000"/>
                  </a:lnTo>
                  <a:lnTo>
                    <a:pt x="9099" y="44339"/>
                  </a:lnTo>
                  <a:lnTo>
                    <a:pt x="8046" y="42712"/>
                  </a:lnTo>
                  <a:lnTo>
                    <a:pt x="7294" y="41085"/>
                  </a:lnTo>
                  <a:lnTo>
                    <a:pt x="6693" y="39864"/>
                  </a:lnTo>
                  <a:lnTo>
                    <a:pt x="6317" y="38237"/>
                  </a:lnTo>
                  <a:lnTo>
                    <a:pt x="6166" y="36203"/>
                  </a:lnTo>
                  <a:lnTo>
                    <a:pt x="6091" y="33356"/>
                  </a:lnTo>
                  <a:lnTo>
                    <a:pt x="6166" y="31322"/>
                  </a:lnTo>
                  <a:lnTo>
                    <a:pt x="6317" y="29695"/>
                  </a:lnTo>
                  <a:lnTo>
                    <a:pt x="6617" y="28068"/>
                  </a:lnTo>
                  <a:lnTo>
                    <a:pt x="6993" y="26847"/>
                  </a:lnTo>
                  <a:lnTo>
                    <a:pt x="7444" y="26034"/>
                  </a:lnTo>
                  <a:lnTo>
                    <a:pt x="8046" y="25220"/>
                  </a:lnTo>
                  <a:lnTo>
                    <a:pt x="8647" y="24814"/>
                  </a:lnTo>
                  <a:lnTo>
                    <a:pt x="10452" y="24814"/>
                  </a:lnTo>
                  <a:lnTo>
                    <a:pt x="11505" y="25220"/>
                  </a:lnTo>
                  <a:lnTo>
                    <a:pt x="12482" y="26034"/>
                  </a:lnTo>
                  <a:lnTo>
                    <a:pt x="13535" y="27254"/>
                  </a:lnTo>
                  <a:lnTo>
                    <a:pt x="14437" y="28475"/>
                  </a:lnTo>
                  <a:lnTo>
                    <a:pt x="15339" y="30102"/>
                  </a:lnTo>
                  <a:lnTo>
                    <a:pt x="16091" y="32136"/>
                  </a:lnTo>
                  <a:lnTo>
                    <a:pt x="16768" y="34169"/>
                  </a:lnTo>
                  <a:lnTo>
                    <a:pt x="18422" y="10576"/>
                  </a:lnTo>
                  <a:lnTo>
                    <a:pt x="17595" y="8136"/>
                  </a:lnTo>
                  <a:lnTo>
                    <a:pt x="16617" y="6102"/>
                  </a:lnTo>
                  <a:lnTo>
                    <a:pt x="15640" y="4475"/>
                  </a:lnTo>
                  <a:lnTo>
                    <a:pt x="14512" y="2847"/>
                  </a:lnTo>
                  <a:lnTo>
                    <a:pt x="13384" y="1627"/>
                  </a:lnTo>
                  <a:lnTo>
                    <a:pt x="12106" y="814"/>
                  </a:lnTo>
                  <a:lnTo>
                    <a:pt x="10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3376ddf1858_0_2"/>
            <p:cNvSpPr/>
            <p:nvPr/>
          </p:nvSpPr>
          <p:spPr>
            <a:xfrm>
              <a:off x="2528175" y="0"/>
              <a:ext cx="471825" cy="3000000"/>
            </a:xfrm>
            <a:custGeom>
              <a:rect b="b" l="l" r="r" t="t"/>
              <a:pathLst>
                <a:path extrusionOk="0" fill="none" h="120000" w="18873">
                  <a:moveTo>
                    <a:pt x="12106" y="48000"/>
                  </a:moveTo>
                  <a:lnTo>
                    <a:pt x="12106" y="48000"/>
                  </a:lnTo>
                  <a:lnTo>
                    <a:pt x="9099" y="44339"/>
                  </a:lnTo>
                  <a:lnTo>
                    <a:pt x="8046" y="42712"/>
                  </a:lnTo>
                  <a:lnTo>
                    <a:pt x="7294" y="41085"/>
                  </a:lnTo>
                  <a:lnTo>
                    <a:pt x="6693" y="39864"/>
                  </a:lnTo>
                  <a:lnTo>
                    <a:pt x="6317" y="38237"/>
                  </a:lnTo>
                  <a:lnTo>
                    <a:pt x="6166" y="36203"/>
                  </a:lnTo>
                  <a:lnTo>
                    <a:pt x="6091" y="33356"/>
                  </a:lnTo>
                  <a:lnTo>
                    <a:pt x="6091" y="33356"/>
                  </a:lnTo>
                  <a:lnTo>
                    <a:pt x="6166" y="31322"/>
                  </a:lnTo>
                  <a:lnTo>
                    <a:pt x="6317" y="29695"/>
                  </a:lnTo>
                  <a:lnTo>
                    <a:pt x="6617" y="28068"/>
                  </a:lnTo>
                  <a:lnTo>
                    <a:pt x="6993" y="26847"/>
                  </a:lnTo>
                  <a:lnTo>
                    <a:pt x="7444" y="26034"/>
                  </a:lnTo>
                  <a:lnTo>
                    <a:pt x="8046" y="25220"/>
                  </a:lnTo>
                  <a:lnTo>
                    <a:pt x="8647" y="24814"/>
                  </a:lnTo>
                  <a:lnTo>
                    <a:pt x="9399" y="24814"/>
                  </a:lnTo>
                  <a:lnTo>
                    <a:pt x="9399" y="24814"/>
                  </a:lnTo>
                  <a:lnTo>
                    <a:pt x="10452" y="24814"/>
                  </a:lnTo>
                  <a:lnTo>
                    <a:pt x="11505" y="25220"/>
                  </a:lnTo>
                  <a:lnTo>
                    <a:pt x="12482" y="26034"/>
                  </a:lnTo>
                  <a:lnTo>
                    <a:pt x="13535" y="27254"/>
                  </a:lnTo>
                  <a:lnTo>
                    <a:pt x="14437" y="28475"/>
                  </a:lnTo>
                  <a:lnTo>
                    <a:pt x="15339" y="30102"/>
                  </a:lnTo>
                  <a:lnTo>
                    <a:pt x="16091" y="32136"/>
                  </a:lnTo>
                  <a:lnTo>
                    <a:pt x="16768" y="34169"/>
                  </a:lnTo>
                  <a:lnTo>
                    <a:pt x="18422" y="10576"/>
                  </a:lnTo>
                  <a:lnTo>
                    <a:pt x="18422" y="10576"/>
                  </a:lnTo>
                  <a:lnTo>
                    <a:pt x="17595" y="8136"/>
                  </a:lnTo>
                  <a:lnTo>
                    <a:pt x="16617" y="6102"/>
                  </a:lnTo>
                  <a:lnTo>
                    <a:pt x="15640" y="4475"/>
                  </a:lnTo>
                  <a:lnTo>
                    <a:pt x="14512" y="2847"/>
                  </a:lnTo>
                  <a:lnTo>
                    <a:pt x="13384" y="1627"/>
                  </a:lnTo>
                  <a:lnTo>
                    <a:pt x="12106" y="814"/>
                  </a:lnTo>
                  <a:lnTo>
                    <a:pt x="10828" y="0"/>
                  </a:lnTo>
                  <a:lnTo>
                    <a:pt x="9475" y="0"/>
                  </a:lnTo>
                  <a:lnTo>
                    <a:pt x="9475" y="0"/>
                  </a:lnTo>
                  <a:lnTo>
                    <a:pt x="8497" y="0"/>
                  </a:lnTo>
                  <a:lnTo>
                    <a:pt x="7520" y="407"/>
                  </a:lnTo>
                  <a:lnTo>
                    <a:pt x="6617" y="1627"/>
                  </a:lnTo>
                  <a:lnTo>
                    <a:pt x="5790" y="2441"/>
                  </a:lnTo>
                  <a:lnTo>
                    <a:pt x="5038" y="4068"/>
                  </a:lnTo>
                  <a:lnTo>
                    <a:pt x="4362" y="5695"/>
                  </a:lnTo>
                  <a:lnTo>
                    <a:pt x="3685" y="7729"/>
                  </a:lnTo>
                  <a:lnTo>
                    <a:pt x="3159" y="9763"/>
                  </a:lnTo>
                  <a:lnTo>
                    <a:pt x="2632" y="12203"/>
                  </a:lnTo>
                  <a:lnTo>
                    <a:pt x="2181" y="15051"/>
                  </a:lnTo>
                  <a:lnTo>
                    <a:pt x="1805" y="17898"/>
                  </a:lnTo>
                  <a:lnTo>
                    <a:pt x="1505" y="20746"/>
                  </a:lnTo>
                  <a:lnTo>
                    <a:pt x="1204" y="24000"/>
                  </a:lnTo>
                  <a:lnTo>
                    <a:pt x="1053" y="27254"/>
                  </a:lnTo>
                  <a:lnTo>
                    <a:pt x="978" y="30915"/>
                  </a:lnTo>
                  <a:lnTo>
                    <a:pt x="903" y="34576"/>
                  </a:lnTo>
                  <a:lnTo>
                    <a:pt x="903" y="34576"/>
                  </a:lnTo>
                  <a:lnTo>
                    <a:pt x="978" y="38237"/>
                  </a:lnTo>
                  <a:lnTo>
                    <a:pt x="1053" y="41898"/>
                  </a:lnTo>
                  <a:lnTo>
                    <a:pt x="1129" y="45153"/>
                  </a:lnTo>
                  <a:lnTo>
                    <a:pt x="1354" y="48407"/>
                  </a:lnTo>
                  <a:lnTo>
                    <a:pt x="1580" y="51254"/>
                  </a:lnTo>
                  <a:lnTo>
                    <a:pt x="1956" y="53695"/>
                  </a:lnTo>
                  <a:lnTo>
                    <a:pt x="2256" y="56136"/>
                  </a:lnTo>
                  <a:lnTo>
                    <a:pt x="2708" y="58169"/>
                  </a:lnTo>
                  <a:lnTo>
                    <a:pt x="3234" y="60203"/>
                  </a:lnTo>
                  <a:lnTo>
                    <a:pt x="3760" y="62237"/>
                  </a:lnTo>
                  <a:lnTo>
                    <a:pt x="4437" y="63864"/>
                  </a:lnTo>
                  <a:lnTo>
                    <a:pt x="5114" y="65492"/>
                  </a:lnTo>
                  <a:lnTo>
                    <a:pt x="6693" y="68339"/>
                  </a:lnTo>
                  <a:lnTo>
                    <a:pt x="8497" y="70780"/>
                  </a:lnTo>
                  <a:lnTo>
                    <a:pt x="8497" y="70780"/>
                  </a:lnTo>
                  <a:lnTo>
                    <a:pt x="9926" y="72407"/>
                  </a:lnTo>
                  <a:lnTo>
                    <a:pt x="11053" y="74034"/>
                  </a:lnTo>
                  <a:lnTo>
                    <a:pt x="11881" y="75661"/>
                  </a:lnTo>
                  <a:lnTo>
                    <a:pt x="12557" y="77288"/>
                  </a:lnTo>
                  <a:lnTo>
                    <a:pt x="13008" y="78915"/>
                  </a:lnTo>
                  <a:lnTo>
                    <a:pt x="13309" y="80542"/>
                  </a:lnTo>
                  <a:lnTo>
                    <a:pt x="13459" y="82576"/>
                  </a:lnTo>
                  <a:lnTo>
                    <a:pt x="13535" y="85017"/>
                  </a:lnTo>
                  <a:lnTo>
                    <a:pt x="13535" y="85017"/>
                  </a:lnTo>
                  <a:lnTo>
                    <a:pt x="13459" y="87051"/>
                  </a:lnTo>
                  <a:lnTo>
                    <a:pt x="13309" y="89085"/>
                  </a:lnTo>
                  <a:lnTo>
                    <a:pt x="13008" y="91119"/>
                  </a:lnTo>
                  <a:lnTo>
                    <a:pt x="12632" y="92339"/>
                  </a:lnTo>
                  <a:lnTo>
                    <a:pt x="12181" y="93559"/>
                  </a:lnTo>
                  <a:lnTo>
                    <a:pt x="11580" y="93966"/>
                  </a:lnTo>
                  <a:lnTo>
                    <a:pt x="10903" y="94373"/>
                  </a:lnTo>
                  <a:lnTo>
                    <a:pt x="10151" y="94780"/>
                  </a:lnTo>
                  <a:lnTo>
                    <a:pt x="10151" y="94780"/>
                  </a:lnTo>
                  <a:lnTo>
                    <a:pt x="8948" y="94373"/>
                  </a:lnTo>
                  <a:lnTo>
                    <a:pt x="7745" y="93966"/>
                  </a:lnTo>
                  <a:lnTo>
                    <a:pt x="6617" y="93153"/>
                  </a:lnTo>
                  <a:lnTo>
                    <a:pt x="5490" y="91525"/>
                  </a:lnTo>
                  <a:lnTo>
                    <a:pt x="4437" y="89898"/>
                  </a:lnTo>
                  <a:lnTo>
                    <a:pt x="3459" y="88271"/>
                  </a:lnTo>
                  <a:lnTo>
                    <a:pt x="2482" y="85831"/>
                  </a:lnTo>
                  <a:lnTo>
                    <a:pt x="1580" y="83390"/>
                  </a:lnTo>
                  <a:lnTo>
                    <a:pt x="1" y="108203"/>
                  </a:lnTo>
                  <a:lnTo>
                    <a:pt x="1" y="108203"/>
                  </a:lnTo>
                  <a:lnTo>
                    <a:pt x="1053" y="110644"/>
                  </a:lnTo>
                  <a:lnTo>
                    <a:pt x="2181" y="113085"/>
                  </a:lnTo>
                  <a:lnTo>
                    <a:pt x="3384" y="115119"/>
                  </a:lnTo>
                  <a:lnTo>
                    <a:pt x="4662" y="116746"/>
                  </a:lnTo>
                  <a:lnTo>
                    <a:pt x="6016" y="118373"/>
                  </a:lnTo>
                  <a:lnTo>
                    <a:pt x="7369" y="119186"/>
                  </a:lnTo>
                  <a:lnTo>
                    <a:pt x="8798" y="120000"/>
                  </a:lnTo>
                  <a:lnTo>
                    <a:pt x="10226" y="120000"/>
                  </a:lnTo>
                  <a:lnTo>
                    <a:pt x="10226" y="120000"/>
                  </a:lnTo>
                  <a:lnTo>
                    <a:pt x="11204" y="120000"/>
                  </a:lnTo>
                  <a:lnTo>
                    <a:pt x="12181" y="119593"/>
                  </a:lnTo>
                  <a:lnTo>
                    <a:pt x="13084" y="118780"/>
                  </a:lnTo>
                  <a:lnTo>
                    <a:pt x="13835" y="117559"/>
                  </a:lnTo>
                  <a:lnTo>
                    <a:pt x="14662" y="116339"/>
                  </a:lnTo>
                  <a:lnTo>
                    <a:pt x="15339" y="114712"/>
                  </a:lnTo>
                  <a:lnTo>
                    <a:pt x="16016" y="112678"/>
                  </a:lnTo>
                  <a:lnTo>
                    <a:pt x="16542" y="110644"/>
                  </a:lnTo>
                  <a:lnTo>
                    <a:pt x="17068" y="108203"/>
                  </a:lnTo>
                  <a:lnTo>
                    <a:pt x="17520" y="105356"/>
                  </a:lnTo>
                  <a:lnTo>
                    <a:pt x="17971" y="102508"/>
                  </a:lnTo>
                  <a:lnTo>
                    <a:pt x="18272" y="99254"/>
                  </a:lnTo>
                  <a:lnTo>
                    <a:pt x="18497" y="95593"/>
                  </a:lnTo>
                  <a:lnTo>
                    <a:pt x="18723" y="91932"/>
                  </a:lnTo>
                  <a:lnTo>
                    <a:pt x="18798" y="88271"/>
                  </a:lnTo>
                  <a:lnTo>
                    <a:pt x="18873" y="83797"/>
                  </a:lnTo>
                  <a:lnTo>
                    <a:pt x="18873" y="83797"/>
                  </a:lnTo>
                  <a:lnTo>
                    <a:pt x="18798" y="80542"/>
                  </a:lnTo>
                  <a:lnTo>
                    <a:pt x="18723" y="77288"/>
                  </a:lnTo>
                  <a:lnTo>
                    <a:pt x="18647" y="74441"/>
                  </a:lnTo>
                  <a:lnTo>
                    <a:pt x="18422" y="71593"/>
                  </a:lnTo>
                  <a:lnTo>
                    <a:pt x="18196" y="68746"/>
                  </a:lnTo>
                  <a:lnTo>
                    <a:pt x="17896" y="66305"/>
                  </a:lnTo>
                  <a:lnTo>
                    <a:pt x="17595" y="63864"/>
                  </a:lnTo>
                  <a:lnTo>
                    <a:pt x="17219" y="61424"/>
                  </a:lnTo>
                  <a:lnTo>
                    <a:pt x="16768" y="59390"/>
                  </a:lnTo>
                  <a:lnTo>
                    <a:pt x="16241" y="57356"/>
                  </a:lnTo>
                  <a:lnTo>
                    <a:pt x="15715" y="55322"/>
                  </a:lnTo>
                  <a:lnTo>
                    <a:pt x="15114" y="53695"/>
                  </a:lnTo>
                  <a:lnTo>
                    <a:pt x="13685" y="50847"/>
                  </a:lnTo>
                  <a:lnTo>
                    <a:pt x="12106" y="4800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g3376ddf1858_0_2"/>
          <p:cNvSpPr txBox="1"/>
          <p:nvPr/>
        </p:nvSpPr>
        <p:spPr>
          <a:xfrm>
            <a:off x="1410700" y="1477050"/>
            <a:ext cx="7797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Airbus freighter portfolio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3376ddf1858_0_2"/>
          <p:cNvSpPr/>
          <p:nvPr/>
        </p:nvSpPr>
        <p:spPr>
          <a:xfrm>
            <a:off x="5033059" y="2593639"/>
            <a:ext cx="31812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89975" spcFirstLastPara="1" rIns="89975" wrap="square" tIns="467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3376ddf1858_0_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5560" y="5769593"/>
            <a:ext cx="1900381" cy="55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3376ddf1858_0_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62924" y="4791432"/>
            <a:ext cx="2143125" cy="52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376ddf1858_0_2"/>
          <p:cNvSpPr txBox="1"/>
          <p:nvPr/>
        </p:nvSpPr>
        <p:spPr>
          <a:xfrm>
            <a:off x="4245858" y="5706561"/>
            <a:ext cx="2850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 to 21t - 1,900nm - EIS 2022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3376ddf1858_0_2"/>
          <p:cNvSpPr txBox="1"/>
          <p:nvPr/>
        </p:nvSpPr>
        <p:spPr>
          <a:xfrm>
            <a:off x="3235053" y="5278265"/>
            <a:ext cx="2966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 to </a:t>
            </a:r>
            <a:r>
              <a:rPr b="1" i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1" lang="en-US" sz="1200">
                <a:solidFill>
                  <a:srgbClr val="FFFFFF"/>
                </a:solidFill>
              </a:rPr>
              <a:t>8</a:t>
            </a:r>
            <a:r>
              <a:rPr b="1" i="1"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- 2,</a:t>
            </a:r>
            <a:r>
              <a:rPr b="1" i="1" lang="en-US" sz="1200">
                <a:solidFill>
                  <a:srgbClr val="FFFFFF"/>
                </a:solidFill>
              </a:rPr>
              <a:t>1</a:t>
            </a:r>
            <a:r>
              <a:rPr b="1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00nm – EIS 2020 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3376ddf1858_0_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34361" y="3735847"/>
            <a:ext cx="275269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3376ddf1858_0_2"/>
          <p:cNvSpPr txBox="1"/>
          <p:nvPr/>
        </p:nvSpPr>
        <p:spPr>
          <a:xfrm>
            <a:off x="5002949" y="4390418"/>
            <a:ext cx="2884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 to 6</a:t>
            </a:r>
            <a:r>
              <a:rPr b="1" i="1" lang="en-US" sz="1200">
                <a:solidFill>
                  <a:srgbClr val="FFFFFF"/>
                </a:solidFill>
              </a:rPr>
              <a:t>0</a:t>
            </a:r>
            <a:r>
              <a:rPr b="1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 - 4,200nm – EIS 201</a:t>
            </a:r>
            <a:r>
              <a:rPr b="1" i="1" lang="en-US" sz="1200">
                <a:solidFill>
                  <a:srgbClr val="FFFFFF"/>
                </a:solidFill>
              </a:rPr>
              <a:t>8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3376ddf1858_0_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7048" y="2414209"/>
            <a:ext cx="3114973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376ddf1858_0_2"/>
          <p:cNvSpPr txBox="1"/>
          <p:nvPr/>
        </p:nvSpPr>
        <p:spPr>
          <a:xfrm>
            <a:off x="5994473" y="3091737"/>
            <a:ext cx="2918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 to 62t – 3,700nm – EIS 201</a:t>
            </a:r>
            <a:r>
              <a:rPr b="1" i="1" lang="en-US" sz="1200">
                <a:solidFill>
                  <a:srgbClr val="FFFFFF"/>
                </a:solidFill>
              </a:rPr>
              <a:t>7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g3376ddf1858_0_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26015" y="1044903"/>
            <a:ext cx="1074472" cy="20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376ddf1858_0_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61119" y="1162472"/>
            <a:ext cx="3413305" cy="80098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376ddf1858_0_2"/>
          <p:cNvSpPr txBox="1"/>
          <p:nvPr/>
        </p:nvSpPr>
        <p:spPr>
          <a:xfrm>
            <a:off x="8039477" y="1216035"/>
            <a:ext cx="2597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rgbClr val="FFFFFF"/>
                </a:solidFill>
              </a:rPr>
              <a:t>Up to 111t -</a:t>
            </a:r>
            <a:r>
              <a:rPr b="1" i="0" lang="en-US" sz="1200" u="none" cap="none" strike="noStrike">
                <a:solidFill>
                  <a:srgbClr val="FFFFFF"/>
                </a:solidFill>
              </a:rPr>
              <a:t> 4,700nm - EIS 2027</a:t>
            </a:r>
            <a:endParaRPr b="1" i="0" sz="1500" u="none" cap="none" strike="noStrike">
              <a:solidFill>
                <a:srgbClr val="FFFFFF"/>
              </a:solidFill>
            </a:endParaRPr>
          </a:p>
        </p:txBody>
      </p:sp>
      <p:sp>
        <p:nvSpPr>
          <p:cNvPr id="237" name="Google Shape;237;g3376ddf1858_0_2"/>
          <p:cNvSpPr/>
          <p:nvPr/>
        </p:nvSpPr>
        <p:spPr>
          <a:xfrm>
            <a:off x="5971607" y="3470446"/>
            <a:ext cx="24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g3376ddf1858_0_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22853" y="3787264"/>
            <a:ext cx="2088001" cy="23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376ddf1858_0_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54007" y="2503842"/>
            <a:ext cx="2088001" cy="21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376ddf1858_0_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720784" y="5727327"/>
            <a:ext cx="1357202" cy="24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376ddf1858_0_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264930" y="4917757"/>
            <a:ext cx="1357204" cy="243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g3376ddf1858_0_2"/>
          <p:cNvCxnSpPr/>
          <p:nvPr/>
        </p:nvCxnSpPr>
        <p:spPr>
          <a:xfrm flipH="1" rot="10800000">
            <a:off x="5099050" y="2210275"/>
            <a:ext cx="5402700" cy="189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g3376ddf1858_0_2"/>
          <p:cNvCxnSpPr/>
          <p:nvPr/>
        </p:nvCxnSpPr>
        <p:spPr>
          <a:xfrm>
            <a:off x="3453700" y="4771286"/>
            <a:ext cx="4806600" cy="153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g3376ddf1858_0_2"/>
          <p:cNvSpPr txBox="1"/>
          <p:nvPr/>
        </p:nvSpPr>
        <p:spPr>
          <a:xfrm rot="-2700000">
            <a:off x="1651578" y="4906443"/>
            <a:ext cx="1218486" cy="6156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</a:rPr>
              <a:t>Small</a:t>
            </a:r>
            <a:endParaRPr b="1" sz="2800">
              <a:solidFill>
                <a:srgbClr val="FFFFFF"/>
              </a:solidFill>
            </a:endParaRPr>
          </a:p>
        </p:txBody>
      </p:sp>
      <p:sp>
        <p:nvSpPr>
          <p:cNvPr id="245" name="Google Shape;245;g3376ddf1858_0_2"/>
          <p:cNvSpPr txBox="1"/>
          <p:nvPr/>
        </p:nvSpPr>
        <p:spPr>
          <a:xfrm rot="-2700000">
            <a:off x="4189566" y="2855209"/>
            <a:ext cx="1559595" cy="6156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</a:rPr>
              <a:t>Medium</a:t>
            </a:r>
            <a:endParaRPr b="1" sz="2800">
              <a:solidFill>
                <a:srgbClr val="FFFFFF"/>
              </a:solidFill>
            </a:endParaRPr>
          </a:p>
        </p:txBody>
      </p:sp>
      <p:sp>
        <p:nvSpPr>
          <p:cNvPr id="246" name="Google Shape;246;g3376ddf1858_0_2"/>
          <p:cNvSpPr txBox="1"/>
          <p:nvPr/>
        </p:nvSpPr>
        <p:spPr>
          <a:xfrm rot="-2700000">
            <a:off x="6102153" y="1128209"/>
            <a:ext cx="1559595" cy="6156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</a:rPr>
              <a:t>Large</a:t>
            </a:r>
            <a:endParaRPr b="1" sz="2800">
              <a:solidFill>
                <a:srgbClr val="FFFFFF"/>
              </a:solidFill>
            </a:endParaRPr>
          </a:p>
        </p:txBody>
      </p:sp>
      <p:sp>
        <p:nvSpPr>
          <p:cNvPr id="247" name="Google Shape;247;g3376ddf1858_0_2"/>
          <p:cNvSpPr/>
          <p:nvPr/>
        </p:nvSpPr>
        <p:spPr>
          <a:xfrm>
            <a:off x="793925" y="2359850"/>
            <a:ext cx="3413400" cy="1665600"/>
          </a:xfrm>
          <a:prstGeom prst="roundRect">
            <a:avLst>
              <a:gd fmla="val 5585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248" name="Google Shape;248;g3376ddf1858_0_2"/>
          <p:cNvSpPr txBox="1"/>
          <p:nvPr/>
        </p:nvSpPr>
        <p:spPr>
          <a:xfrm>
            <a:off x="1283675" y="2393975"/>
            <a:ext cx="2752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 u="sng">
                <a:solidFill>
                  <a:srgbClr val="FFFFFF"/>
                </a:solidFill>
              </a:rPr>
              <a:t>Unique features</a:t>
            </a:r>
            <a:endParaRPr b="1" sz="1900" u="sng">
              <a:solidFill>
                <a:srgbClr val="FFFF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-US" sz="1700">
                <a:solidFill>
                  <a:srgbClr val="FFFFFF"/>
                </a:solidFill>
              </a:rPr>
              <a:t>Full Market Coverage</a:t>
            </a:r>
            <a:endParaRPr sz="1700">
              <a:solidFill>
                <a:srgbClr val="FFFF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-US" sz="1700">
                <a:solidFill>
                  <a:srgbClr val="FFFFFF"/>
                </a:solidFill>
              </a:rPr>
              <a:t>2-deck ULD capability</a:t>
            </a:r>
            <a:endParaRPr sz="1700">
              <a:solidFill>
                <a:srgbClr val="FFFF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-US" sz="1700">
                <a:solidFill>
                  <a:srgbClr val="FFFFFF"/>
                </a:solidFill>
              </a:rPr>
              <a:t>Fly-by-wire benefits </a:t>
            </a:r>
            <a:endParaRPr sz="1700">
              <a:solidFill>
                <a:srgbClr val="FFFF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-US" sz="1700">
                <a:solidFill>
                  <a:srgbClr val="FFFFFF"/>
                </a:solidFill>
              </a:rPr>
              <a:t>One pool of pilots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249" name="Google Shape;249;g3376ddf1858_0_2"/>
          <p:cNvSpPr txBox="1"/>
          <p:nvPr/>
        </p:nvSpPr>
        <p:spPr>
          <a:xfrm>
            <a:off x="1410700" y="1131100"/>
            <a:ext cx="73113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highlight>
                  <a:srgbClr val="69AADC"/>
                </a:highlight>
                <a:latin typeface="Calibri"/>
                <a:ea typeface="Calibri"/>
                <a:cs typeface="Calibri"/>
                <a:sym typeface="Calibri"/>
              </a:rPr>
              <a:t> AVOID </a:t>
            </a: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&gt;</a:t>
            </a: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Latest aircraft &amp; upgrades</a:t>
            </a:r>
            <a:endParaRPr b="1"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"/>
          <p:cNvPicPr preferRelativeResize="0"/>
          <p:nvPr/>
        </p:nvPicPr>
        <p:blipFill rotWithShape="1">
          <a:blip r:embed="rId3">
            <a:alphaModFix/>
          </a:blip>
          <a:srcRect b="0" l="5278" r="30742" t="39874"/>
          <a:stretch/>
        </p:blipFill>
        <p:spPr>
          <a:xfrm>
            <a:off x="4258050" y="1972300"/>
            <a:ext cx="7662677" cy="405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"/>
          <p:cNvSpPr txBox="1"/>
          <p:nvPr>
            <p:ph idx="1" type="subTitle"/>
          </p:nvPr>
        </p:nvSpPr>
        <p:spPr>
          <a:xfrm>
            <a:off x="1609550" y="2812050"/>
            <a:ext cx="2126700" cy="23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0350" lvl="0" marL="2286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-US" sz="1700"/>
              <a:t>2027</a:t>
            </a:r>
            <a:r>
              <a:rPr lang="en-US" sz="1700"/>
              <a:t>: EIS of A350F</a:t>
            </a:r>
            <a:endParaRPr sz="1700"/>
          </a:p>
          <a:p>
            <a:pPr indent="-260350" lvl="0" marL="2286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-US" sz="1700"/>
              <a:t>End 2027</a:t>
            </a:r>
            <a:r>
              <a:rPr lang="en-US" sz="1700"/>
              <a:t>: new ICAO CO</a:t>
            </a:r>
            <a:r>
              <a:rPr baseline="-25000" lang="en-US" sz="1700"/>
              <a:t>2</a:t>
            </a:r>
            <a:r>
              <a:rPr lang="en-US" sz="1700"/>
              <a:t> standard</a:t>
            </a:r>
            <a:endParaRPr sz="1700"/>
          </a:p>
          <a:p>
            <a:pPr indent="-260350" lvl="0" marL="2286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/>
              <a:t>A350F ideally placed to replace in-service 747F, MD-11 &amp; 777F</a:t>
            </a:r>
            <a:endParaRPr sz="1700"/>
          </a:p>
          <a:p>
            <a:pPr indent="0" lvl="0" marL="0" rtl="0" algn="l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256" name="Google Shape;256;p4"/>
          <p:cNvSpPr txBox="1"/>
          <p:nvPr>
            <p:ph idx="3" type="body"/>
          </p:nvPr>
        </p:nvSpPr>
        <p:spPr>
          <a:xfrm>
            <a:off x="1609575" y="1427900"/>
            <a:ext cx="2126700" cy="15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300">
                <a:latin typeface="Inter"/>
                <a:ea typeface="Inter"/>
                <a:cs typeface="Inter"/>
                <a:sym typeface="Inter"/>
              </a:rPr>
              <a:t>A350F</a:t>
            </a:r>
            <a:endParaRPr sz="33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head of the wave</a:t>
            </a:r>
            <a:endParaRPr/>
          </a:p>
        </p:txBody>
      </p:sp>
      <p:pic>
        <p:nvPicPr>
          <p:cNvPr id="257" name="Google Shape;25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6645" y="1039815"/>
            <a:ext cx="2837375" cy="66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4367" y="1800105"/>
            <a:ext cx="904783" cy="1696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4"/>
          <p:cNvCxnSpPr/>
          <p:nvPr/>
        </p:nvCxnSpPr>
        <p:spPr>
          <a:xfrm flipH="1">
            <a:off x="5916726" y="2561667"/>
            <a:ext cx="14700" cy="2372700"/>
          </a:xfrm>
          <a:prstGeom prst="straightConnector1">
            <a:avLst/>
          </a:prstGeom>
          <a:noFill/>
          <a:ln cap="flat" cmpd="sng" w="38100">
            <a:solidFill>
              <a:srgbClr val="0051A3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descr="ICAO-logo_Web-MS-Office - U.S. Mission to the International Civil Aviation  Organization" id="260" name="Google Shape;26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85551" y="1994800"/>
            <a:ext cx="705696" cy="5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"/>
          <p:cNvSpPr txBox="1"/>
          <p:nvPr/>
        </p:nvSpPr>
        <p:spPr>
          <a:xfrm>
            <a:off x="1295200" y="6101925"/>
            <a:ext cx="29628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</a:rPr>
              <a:t>Data source: Cirium March 2025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</a:rPr>
              <a:t>In-service &amp; Stored  freight &amp; cargo  aircraft 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900">
                <a:solidFill>
                  <a:schemeClr val="dk1"/>
                </a:solidFill>
              </a:rPr>
              <a:t>747-400F, ERF &amp; conversions, 777-200LRF, MD11F &amp; conversions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262" name="Google Shape;262;p4"/>
          <p:cNvSpPr txBox="1"/>
          <p:nvPr/>
        </p:nvSpPr>
        <p:spPr>
          <a:xfrm>
            <a:off x="7612175" y="1850250"/>
            <a:ext cx="4579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60350" lvl="1" marL="457200" rtl="0" algn="l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100 747-400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urning 30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2029-2039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/>
          <p:nvPr>
            <p:ph type="title"/>
          </p:nvPr>
        </p:nvSpPr>
        <p:spPr>
          <a:xfrm>
            <a:off x="1493114" y="893372"/>
            <a:ext cx="9205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>
                <a:highlight>
                  <a:srgbClr val="69AADC"/>
                </a:highlight>
              </a:rPr>
              <a:t> </a:t>
            </a:r>
            <a:r>
              <a:rPr lang="en-US">
                <a:solidFill>
                  <a:schemeClr val="lt1"/>
                </a:solidFill>
                <a:highlight>
                  <a:srgbClr val="69AADC"/>
                </a:highlight>
              </a:rPr>
              <a:t>AVOID </a:t>
            </a:r>
            <a:r>
              <a:rPr lang="en-US">
                <a:highlight>
                  <a:srgbClr val="69AADC"/>
                </a:highlight>
              </a:rPr>
              <a:t> </a:t>
            </a:r>
            <a:r>
              <a:rPr lang="en-US"/>
              <a:t> &gt; </a:t>
            </a:r>
            <a:r>
              <a:rPr lang="en-US"/>
              <a:t>Development, testing and maturity-based deployment of disruptive technologies</a:t>
            </a:r>
            <a:endParaRPr/>
          </a:p>
        </p:txBody>
      </p:sp>
      <p:pic>
        <p:nvPicPr>
          <p:cNvPr id="268" name="Google Shape;268;p5" title="ZeroE - Top view_AI-PHO-Airbus-ConceptAircraft-ZeroE-P2-20241025.jpg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11323" l="5047" r="4487" t="0"/>
          <a:stretch/>
        </p:blipFill>
        <p:spPr>
          <a:xfrm>
            <a:off x="1493125" y="2153448"/>
            <a:ext cx="2732677" cy="1782749"/>
          </a:xfrm>
          <a:prstGeom prst="rect">
            <a:avLst/>
          </a:prstGeom>
        </p:spPr>
      </p:pic>
      <p:pic>
        <p:nvPicPr>
          <p:cNvPr id="269" name="Google Shape;26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9700" y="2153724"/>
            <a:ext cx="2732700" cy="17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"/>
          <p:cNvPicPr preferRelativeResize="0"/>
          <p:nvPr/>
        </p:nvPicPr>
        <p:blipFill rotWithShape="1">
          <a:blip r:embed="rId5">
            <a:alphaModFix/>
          </a:blip>
          <a:srcRect b="13363" l="601" r="17053" t="15669"/>
          <a:stretch/>
        </p:blipFill>
        <p:spPr>
          <a:xfrm>
            <a:off x="7966300" y="2153450"/>
            <a:ext cx="2642463" cy="17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"/>
          <p:cNvPicPr preferRelativeResize="0"/>
          <p:nvPr/>
        </p:nvPicPr>
        <p:blipFill rotWithShape="1">
          <a:blip r:embed="rId6">
            <a:alphaModFix/>
          </a:blip>
          <a:srcRect b="5294" l="0" r="19916" t="16963"/>
          <a:stretch/>
        </p:blipFill>
        <p:spPr>
          <a:xfrm>
            <a:off x="1493127" y="4375250"/>
            <a:ext cx="2732701" cy="178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"/>
          <p:cNvSpPr txBox="1"/>
          <p:nvPr/>
        </p:nvSpPr>
        <p:spPr>
          <a:xfrm>
            <a:off x="4729700" y="4375250"/>
            <a:ext cx="58791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solutions for all aircraft </a:t>
            </a:r>
            <a:r>
              <a:rPr lang="en-US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</a:t>
            </a:r>
            <a:r>
              <a:rPr lang="en-US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erodynamics / airframe / propulsion / hybridization / hydrogen)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376ddf1858_0_336"/>
          <p:cNvSpPr txBox="1"/>
          <p:nvPr>
            <p:ph type="title"/>
          </p:nvPr>
        </p:nvSpPr>
        <p:spPr>
          <a:xfrm>
            <a:off x="1493114" y="893372"/>
            <a:ext cx="9205800" cy="49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3D85C6"/>
                </a:highlight>
              </a:rPr>
              <a:t> REDUCE  </a:t>
            </a:r>
            <a:r>
              <a:rPr lang="en-US"/>
              <a:t>&gt; Sustainable Aviation Fuels (SAF)</a:t>
            </a:r>
            <a:endParaRPr/>
          </a:p>
        </p:txBody>
      </p:sp>
      <p:sp>
        <p:nvSpPr>
          <p:cNvPr id="278" name="Google Shape;278;g3376ddf1858_0_336"/>
          <p:cNvSpPr txBox="1"/>
          <p:nvPr>
            <p:ph idx="7" type="subTitle"/>
          </p:nvPr>
        </p:nvSpPr>
        <p:spPr>
          <a:xfrm>
            <a:off x="1493114" y="1390538"/>
            <a:ext cx="9205800" cy="353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Four levers to progress the global SAF agenda</a:t>
            </a:r>
            <a:endParaRPr/>
          </a:p>
        </p:txBody>
      </p:sp>
      <p:sp>
        <p:nvSpPr>
          <p:cNvPr id="279" name="Google Shape;279;g3376ddf1858_0_336"/>
          <p:cNvSpPr txBox="1"/>
          <p:nvPr/>
        </p:nvSpPr>
        <p:spPr>
          <a:xfrm>
            <a:off x="3471125" y="2119150"/>
            <a:ext cx="5437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Efforts with </a:t>
            </a:r>
            <a:r>
              <a:rPr b="1"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regulatory bodies</a:t>
            </a:r>
            <a:r>
              <a:rPr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b="1"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industry associations</a:t>
            </a:r>
            <a:r>
              <a:rPr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develop consistent frameworks for SAF developments</a:t>
            </a:r>
            <a:endParaRPr b="1" sz="1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g3376ddf1858_0_336"/>
          <p:cNvSpPr txBox="1"/>
          <p:nvPr/>
        </p:nvSpPr>
        <p:spPr>
          <a:xfrm>
            <a:off x="1473099" y="2267267"/>
            <a:ext cx="219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2000" u="none" cap="none" strike="noStrike">
                <a:solidFill>
                  <a:srgbClr val="005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Advocacy</a:t>
            </a:r>
            <a:endParaRPr b="1" i="0" sz="2000" u="none" cap="none" strike="noStrike">
              <a:solidFill>
                <a:srgbClr val="005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1" name="Google Shape;281;g3376ddf1858_0_336"/>
          <p:cNvSpPr txBox="1"/>
          <p:nvPr/>
        </p:nvSpPr>
        <p:spPr>
          <a:xfrm>
            <a:off x="1472800" y="3216584"/>
            <a:ext cx="219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2000" u="none" cap="none" strike="noStrike">
                <a:solidFill>
                  <a:srgbClr val="0D5CD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SAF Technical Leadership</a:t>
            </a:r>
            <a:endParaRPr b="1" i="0" sz="2000" u="none" cap="none" strike="noStrike">
              <a:solidFill>
                <a:srgbClr val="0D5CD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376ddf1858_0_336"/>
          <p:cNvSpPr txBox="1"/>
          <p:nvPr/>
        </p:nvSpPr>
        <p:spPr>
          <a:xfrm>
            <a:off x="1473088" y="4233273"/>
            <a:ext cx="219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2000" u="none" cap="none" strike="noStrike">
                <a:solidFill>
                  <a:srgbClr val="69AAD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Demand Aggregation</a:t>
            </a:r>
            <a:endParaRPr b="1" i="0" sz="2000" u="none" cap="none" strike="noStrike">
              <a:solidFill>
                <a:srgbClr val="69AA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376ddf1858_0_336"/>
          <p:cNvSpPr txBox="1"/>
          <p:nvPr/>
        </p:nvSpPr>
        <p:spPr>
          <a:xfrm>
            <a:off x="1472800" y="5341200"/>
            <a:ext cx="219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2000" u="none" cap="none" strike="noStrike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</a:t>
            </a:r>
            <a:endParaRPr b="1" i="0" sz="20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g3376ddf1858_0_336"/>
          <p:cNvCxnSpPr/>
          <p:nvPr/>
        </p:nvCxnSpPr>
        <p:spPr>
          <a:xfrm>
            <a:off x="1528771" y="3197500"/>
            <a:ext cx="7377600" cy="15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5" name="Google Shape;285;g3376ddf1858_0_336"/>
          <p:cNvCxnSpPr/>
          <p:nvPr/>
        </p:nvCxnSpPr>
        <p:spPr>
          <a:xfrm>
            <a:off x="1528771" y="4051150"/>
            <a:ext cx="7377600" cy="15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g3376ddf1858_0_336"/>
          <p:cNvCxnSpPr/>
          <p:nvPr/>
        </p:nvCxnSpPr>
        <p:spPr>
          <a:xfrm>
            <a:off x="1528771" y="5200583"/>
            <a:ext cx="7377600" cy="15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g3376ddf1858_0_336"/>
          <p:cNvSpPr txBox="1"/>
          <p:nvPr/>
        </p:nvSpPr>
        <p:spPr>
          <a:xfrm>
            <a:off x="3471125" y="3236813"/>
            <a:ext cx="5437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 of SAF production pathways </a:t>
            </a:r>
            <a:r>
              <a:rPr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approval and use in aircraft</a:t>
            </a:r>
            <a:endParaRPr b="1" sz="1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" name="Google Shape;288;g3376ddf1858_0_336"/>
          <p:cNvSpPr txBox="1"/>
          <p:nvPr/>
        </p:nvSpPr>
        <p:spPr>
          <a:xfrm>
            <a:off x="3471125" y="4120325"/>
            <a:ext cx="56343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Intermediary role, </a:t>
            </a:r>
            <a:r>
              <a:rPr b="1"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consolidating SAF demand</a:t>
            </a:r>
            <a:r>
              <a:rPr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from customers </a:t>
            </a:r>
            <a:r>
              <a:rPr b="1"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match SAF supply</a:t>
            </a:r>
            <a:r>
              <a:rPr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using Airbus unique positioning in the value chain</a:t>
            </a:r>
            <a:endParaRPr b="1" sz="1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g3376ddf1858_0_336"/>
          <p:cNvSpPr txBox="1"/>
          <p:nvPr/>
        </p:nvSpPr>
        <p:spPr>
          <a:xfrm>
            <a:off x="3471125" y="5283925"/>
            <a:ext cx="5437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Financial participation in SAF projects and/or companies</a:t>
            </a:r>
            <a:endParaRPr/>
          </a:p>
        </p:txBody>
      </p:sp>
      <p:pic>
        <p:nvPicPr>
          <p:cNvPr id="290" name="Google Shape;290;g3376ddf1858_0_336"/>
          <p:cNvPicPr preferRelativeResize="0"/>
          <p:nvPr/>
        </p:nvPicPr>
        <p:blipFill rotWithShape="1">
          <a:blip r:embed="rId3">
            <a:alphaModFix/>
          </a:blip>
          <a:srcRect b="4800" l="23390" r="30145" t="4800"/>
          <a:stretch/>
        </p:blipFill>
        <p:spPr>
          <a:xfrm>
            <a:off x="9103500" y="2042950"/>
            <a:ext cx="3088502" cy="400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376ddf1858_0_336"/>
          <p:cNvSpPr/>
          <p:nvPr/>
        </p:nvSpPr>
        <p:spPr>
          <a:xfrm>
            <a:off x="9105425" y="2047700"/>
            <a:ext cx="3088500" cy="3998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205B"/>
              </a:gs>
            </a:gsLst>
            <a:lin ang="10800025" scaled="0"/>
          </a:gradFill>
          <a:ln cap="flat" cmpd="sng" w="9525">
            <a:solidFill>
              <a:srgbClr val="0020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76ddf1858_0_362"/>
          <p:cNvSpPr txBox="1"/>
          <p:nvPr>
            <p:ph type="title"/>
          </p:nvPr>
        </p:nvSpPr>
        <p:spPr>
          <a:xfrm>
            <a:off x="1493114" y="893372"/>
            <a:ext cx="9205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Voluntary demand is key to achieve 10% SAF in 2030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7" name="Google Shape;297;g3376ddf1858_0_362"/>
          <p:cNvSpPr txBox="1"/>
          <p:nvPr>
            <p:ph idx="7" type="subTitle"/>
          </p:nvPr>
        </p:nvSpPr>
        <p:spPr>
          <a:xfrm>
            <a:off x="1493114" y="1390538"/>
            <a:ext cx="9205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The A350F: the First New Generation Freighter</a:t>
            </a:r>
            <a:endParaRPr/>
          </a:p>
        </p:txBody>
      </p:sp>
      <p:pic>
        <p:nvPicPr>
          <p:cNvPr id="298" name="Google Shape;298;g3376ddf1858_0_3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3376ddf1858_0_362"/>
          <p:cNvSpPr txBox="1"/>
          <p:nvPr/>
        </p:nvSpPr>
        <p:spPr>
          <a:xfrm>
            <a:off x="8830975" y="2082050"/>
            <a:ext cx="28407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205B"/>
                </a:solidFill>
              </a:rPr>
              <a:t>Low scenario</a:t>
            </a:r>
            <a:r>
              <a:rPr lang="en-US" sz="1100">
                <a:solidFill>
                  <a:srgbClr val="00205B"/>
                </a:solidFill>
              </a:rPr>
              <a:t> = EU27 (6%) + Brazil (3%) + Indonesia (5%) + Japan (10%) + Malaysia (3%) + Norway (30%) + Singapore (5%) + UK (10%) . </a:t>
            </a:r>
            <a:endParaRPr sz="1100">
              <a:solidFill>
                <a:srgbClr val="0020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205B"/>
                </a:solidFill>
              </a:rPr>
              <a:t>High scenario</a:t>
            </a:r>
            <a:r>
              <a:rPr lang="en-US" sz="1100">
                <a:solidFill>
                  <a:srgbClr val="00205B"/>
                </a:solidFill>
              </a:rPr>
              <a:t> = Low scenario + Australia (10%) + China (5%) + India (5%) + New Zealand (7.5%) + Switzerland (6%) + Turkey (5%) + UAE (1%) + US (15%)</a:t>
            </a:r>
            <a:endParaRPr sz="1100">
              <a:solidFill>
                <a:srgbClr val="0020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205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00205B"/>
                </a:solidFill>
              </a:rPr>
              <a:t>Nota:</a:t>
            </a:r>
            <a:endParaRPr sz="1100" u="sng">
              <a:solidFill>
                <a:srgbClr val="00205B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205B"/>
              </a:buClr>
              <a:buSzPts val="1100"/>
              <a:buChar char="●"/>
            </a:pPr>
            <a:r>
              <a:rPr lang="en-US" sz="1100">
                <a:solidFill>
                  <a:srgbClr val="00205B"/>
                </a:solidFill>
              </a:rPr>
              <a:t>Regulatory demand includes demand from mandates and some local targets supported by dedicated regulation (e.g Japan)</a:t>
            </a:r>
            <a:r>
              <a:rPr lang="en-US" sz="1100">
                <a:solidFill>
                  <a:srgbClr val="00205B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.</a:t>
            </a:r>
            <a:endParaRPr sz="1100">
              <a:solidFill>
                <a:srgbClr val="00205B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205B"/>
              </a:buClr>
              <a:buSzPts val="1100"/>
              <a:buChar char="●"/>
            </a:pPr>
            <a:r>
              <a:rPr lang="en-US" sz="1100">
                <a:solidFill>
                  <a:srgbClr val="00205B"/>
                </a:solidFill>
              </a:rPr>
              <a:t>Estimation based on Airbus Global Market Forecast 2023, on internal knowledge of mandates and Airlines pledges.</a:t>
            </a:r>
            <a:endParaRPr sz="1100">
              <a:solidFill>
                <a:srgbClr val="00205B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00205B"/>
              </a:buClr>
              <a:buSzPts val="1100"/>
              <a:buChar char="●"/>
            </a:pPr>
            <a:r>
              <a:rPr lang="en-US" sz="1100">
                <a:solidFill>
                  <a:srgbClr val="00205B"/>
                </a:solidFill>
              </a:rPr>
              <a:t>X% SAF: corresponds to the share of SAF compared to total cargo fuel needs, based on Airbus Global Market Forecast 2023.</a:t>
            </a:r>
            <a:endParaRPr sz="1100">
              <a:solidFill>
                <a:srgbClr val="00205B"/>
              </a:solidFill>
            </a:endParaRPr>
          </a:p>
        </p:txBody>
      </p:sp>
      <p:pic>
        <p:nvPicPr>
          <p:cNvPr id="300" name="Google Shape;300;g3376ddf1858_0_362"/>
          <p:cNvPicPr preferRelativeResize="0"/>
          <p:nvPr/>
        </p:nvPicPr>
        <p:blipFill rotWithShape="1">
          <a:blip r:embed="rId4">
            <a:alphaModFix/>
          </a:blip>
          <a:srcRect b="0" l="10022" r="26425" t="28729"/>
          <a:stretch/>
        </p:blipFill>
        <p:spPr>
          <a:xfrm>
            <a:off x="1639700" y="2082050"/>
            <a:ext cx="7002792" cy="44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37707cd5a3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830" y="214649"/>
            <a:ext cx="1080007" cy="20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g337707cd5a3_0_2"/>
          <p:cNvGrpSpPr/>
          <p:nvPr/>
        </p:nvGrpSpPr>
        <p:grpSpPr>
          <a:xfrm>
            <a:off x="1439687" y="2254783"/>
            <a:ext cx="3718438" cy="3303267"/>
            <a:chOff x="2961500" y="961400"/>
            <a:chExt cx="3221100" cy="3220500"/>
          </a:xfrm>
        </p:grpSpPr>
        <p:sp>
          <p:nvSpPr>
            <p:cNvPr id="307" name="Google Shape;307;g337707cd5a3_0_2"/>
            <p:cNvSpPr/>
            <p:nvPr/>
          </p:nvSpPr>
          <p:spPr>
            <a:xfrm>
              <a:off x="2961500" y="961400"/>
              <a:ext cx="3221100" cy="3220500"/>
            </a:xfrm>
            <a:prstGeom prst="ellipse">
              <a:avLst/>
            </a:prstGeom>
            <a:solidFill>
              <a:srgbClr val="0942A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g337707cd5a3_0_2"/>
            <p:cNvSpPr txBox="1"/>
            <p:nvPr/>
          </p:nvSpPr>
          <p:spPr>
            <a:xfrm>
              <a:off x="3782900" y="1200950"/>
              <a:ext cx="15780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AVOID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9" name="Google Shape;309;g337707cd5a3_0_2"/>
          <p:cNvGrpSpPr/>
          <p:nvPr/>
        </p:nvGrpSpPr>
        <p:grpSpPr>
          <a:xfrm>
            <a:off x="1947838" y="3157494"/>
            <a:ext cx="2701989" cy="2400753"/>
            <a:chOff x="3401686" y="1841492"/>
            <a:chExt cx="2340600" cy="2340600"/>
          </a:xfrm>
        </p:grpSpPr>
        <p:sp>
          <p:nvSpPr>
            <p:cNvPr id="310" name="Google Shape;310;g337707cd5a3_0_2"/>
            <p:cNvSpPr/>
            <p:nvPr/>
          </p:nvSpPr>
          <p:spPr>
            <a:xfrm>
              <a:off x="3401686" y="1841492"/>
              <a:ext cx="2340600" cy="2340600"/>
            </a:xfrm>
            <a:prstGeom prst="ellipse">
              <a:avLst/>
            </a:prstGeom>
            <a:solidFill>
              <a:srgbClr val="0D5CD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g337707cd5a3_0_2"/>
            <p:cNvSpPr txBox="1"/>
            <p:nvPr/>
          </p:nvSpPr>
          <p:spPr>
            <a:xfrm>
              <a:off x="3833274" y="2126800"/>
              <a:ext cx="14772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REDUCE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2" name="Google Shape;312;g337707cd5a3_0_2"/>
          <p:cNvGrpSpPr/>
          <p:nvPr/>
        </p:nvGrpSpPr>
        <p:grpSpPr>
          <a:xfrm>
            <a:off x="2446462" y="4043107"/>
            <a:ext cx="1704933" cy="1515164"/>
            <a:chOff x="3833620" y="2704915"/>
            <a:chExt cx="1476900" cy="1477200"/>
          </a:xfrm>
        </p:grpSpPr>
        <p:sp>
          <p:nvSpPr>
            <p:cNvPr id="313" name="Google Shape;313;g337707cd5a3_0_2"/>
            <p:cNvSpPr/>
            <p:nvPr/>
          </p:nvSpPr>
          <p:spPr>
            <a:xfrm>
              <a:off x="3833620" y="2704915"/>
              <a:ext cx="1476900" cy="1477200"/>
            </a:xfrm>
            <a:prstGeom prst="ellipse">
              <a:avLst/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g337707cd5a3_0_2"/>
            <p:cNvSpPr txBox="1"/>
            <p:nvPr/>
          </p:nvSpPr>
          <p:spPr>
            <a:xfrm>
              <a:off x="3957047" y="3143188"/>
              <a:ext cx="12300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COMPENSATE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15" name="Google Shape;315;g337707cd5a3_0_2"/>
          <p:cNvCxnSpPr>
            <a:stCxn id="313" idx="5"/>
          </p:cNvCxnSpPr>
          <p:nvPr/>
        </p:nvCxnSpPr>
        <p:spPr>
          <a:xfrm flipH="1" rot="10800000">
            <a:off x="3901713" y="5313280"/>
            <a:ext cx="7511100" cy="23100"/>
          </a:xfrm>
          <a:prstGeom prst="straightConnector1">
            <a:avLst/>
          </a:prstGeom>
          <a:noFill/>
          <a:ln cap="flat" cmpd="sng" w="28575">
            <a:solidFill>
              <a:srgbClr val="00205B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316" name="Google Shape;316;g337707cd5a3_0_2"/>
          <p:cNvCxnSpPr>
            <a:stCxn id="310" idx="6"/>
          </p:cNvCxnSpPr>
          <p:nvPr/>
        </p:nvCxnSpPr>
        <p:spPr>
          <a:xfrm flipH="1" rot="10800000">
            <a:off x="4649826" y="4349171"/>
            <a:ext cx="6700200" cy="8700"/>
          </a:xfrm>
          <a:prstGeom prst="straightConnector1">
            <a:avLst/>
          </a:prstGeom>
          <a:noFill/>
          <a:ln cap="flat" cmpd="sng" w="28575">
            <a:solidFill>
              <a:srgbClr val="00205B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317" name="Google Shape;317;g337707cd5a3_0_2"/>
          <p:cNvCxnSpPr/>
          <p:nvPr/>
        </p:nvCxnSpPr>
        <p:spPr>
          <a:xfrm flipH="1" rot="10800000">
            <a:off x="4958181" y="3082675"/>
            <a:ext cx="6419100" cy="11700"/>
          </a:xfrm>
          <a:prstGeom prst="straightConnector1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318" name="Google Shape;318;g337707cd5a3_0_2"/>
          <p:cNvSpPr txBox="1"/>
          <p:nvPr/>
        </p:nvSpPr>
        <p:spPr>
          <a:xfrm>
            <a:off x="4817326" y="5138341"/>
            <a:ext cx="63510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</a:endParaRPr>
          </a:p>
        </p:txBody>
      </p:sp>
      <p:grpSp>
        <p:nvGrpSpPr>
          <p:cNvPr id="319" name="Google Shape;319;g337707cd5a3_0_2"/>
          <p:cNvGrpSpPr/>
          <p:nvPr/>
        </p:nvGrpSpPr>
        <p:grpSpPr>
          <a:xfrm>
            <a:off x="4927077" y="1903227"/>
            <a:ext cx="2597700" cy="1644498"/>
            <a:chOff x="4546800" y="1359948"/>
            <a:chExt cx="3000000" cy="2137654"/>
          </a:xfrm>
        </p:grpSpPr>
        <p:pic>
          <p:nvPicPr>
            <p:cNvPr id="320" name="Google Shape;320;g337707cd5a3_0_2"/>
            <p:cNvPicPr preferRelativeResize="0"/>
            <p:nvPr/>
          </p:nvPicPr>
          <p:blipFill rotWithShape="1">
            <a:blip r:embed="rId4">
              <a:alphaModFix/>
            </a:blip>
            <a:srcRect b="5347" l="6947" r="27263" t="0"/>
            <a:stretch/>
          </p:blipFill>
          <p:spPr>
            <a:xfrm>
              <a:off x="5414200" y="2057600"/>
              <a:ext cx="1440005" cy="1440002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21" name="Google Shape;321;g337707cd5a3_0_2"/>
            <p:cNvSpPr txBox="1"/>
            <p:nvPr/>
          </p:nvSpPr>
          <p:spPr>
            <a:xfrm>
              <a:off x="4546800" y="1359948"/>
              <a:ext cx="3000000" cy="7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00AEC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LATEST AIRCRAFT</a:t>
              </a:r>
              <a:endParaRPr b="1" sz="1300">
                <a:solidFill>
                  <a:srgbClr val="00AEC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00AEC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&amp; UPGRADES</a:t>
              </a:r>
              <a:endParaRPr b="1" sz="1300">
                <a:solidFill>
                  <a:srgbClr val="00AEC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22" name="Google Shape;322;g337707cd5a3_0_2"/>
          <p:cNvGrpSpPr/>
          <p:nvPr/>
        </p:nvGrpSpPr>
        <p:grpSpPr>
          <a:xfrm>
            <a:off x="6740033" y="1903227"/>
            <a:ext cx="3268946" cy="1688780"/>
            <a:chOff x="6640525" y="1378563"/>
            <a:chExt cx="3775200" cy="2195216"/>
          </a:xfrm>
        </p:grpSpPr>
        <p:pic>
          <p:nvPicPr>
            <p:cNvPr id="323" name="Google Shape;323;g337707cd5a3_0_2"/>
            <p:cNvPicPr preferRelativeResize="0"/>
            <p:nvPr/>
          </p:nvPicPr>
          <p:blipFill rotWithShape="1">
            <a:blip r:embed="rId5">
              <a:alphaModFix/>
            </a:blip>
            <a:srcRect b="23512" l="28062" r="18412" t="0"/>
            <a:stretch/>
          </p:blipFill>
          <p:spPr>
            <a:xfrm>
              <a:off x="7844104" y="2133813"/>
              <a:ext cx="1440031" cy="1439967"/>
            </a:xfrm>
            <a:prstGeom prst="rect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24" name="Google Shape;324;g337707cd5a3_0_2"/>
            <p:cNvSpPr txBox="1"/>
            <p:nvPr/>
          </p:nvSpPr>
          <p:spPr>
            <a:xfrm>
              <a:off x="6640525" y="1378563"/>
              <a:ext cx="3775200" cy="7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FFC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OPERATIONS &amp;</a:t>
              </a:r>
              <a:endParaRPr b="1" sz="130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FFC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INFRASTRUCTURES</a:t>
              </a:r>
              <a:endParaRPr/>
            </a:p>
          </p:txBody>
        </p:sp>
      </p:grpSp>
      <p:grpSp>
        <p:nvGrpSpPr>
          <p:cNvPr id="325" name="Google Shape;325;g337707cd5a3_0_2"/>
          <p:cNvGrpSpPr/>
          <p:nvPr/>
        </p:nvGrpSpPr>
        <p:grpSpPr>
          <a:xfrm>
            <a:off x="5678148" y="3670281"/>
            <a:ext cx="4740749" cy="1107792"/>
            <a:chOff x="5414188" y="3655200"/>
            <a:chExt cx="5474938" cy="1440000"/>
          </a:xfrm>
        </p:grpSpPr>
        <p:pic>
          <p:nvPicPr>
            <p:cNvPr id="326" name="Google Shape;326;g337707cd5a3_0_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14188" y="3655200"/>
              <a:ext cx="1440000" cy="1440000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27" name="Google Shape;327;g337707cd5a3_0_2"/>
            <p:cNvSpPr txBox="1"/>
            <p:nvPr/>
          </p:nvSpPr>
          <p:spPr>
            <a:xfrm>
              <a:off x="6951926" y="4077849"/>
              <a:ext cx="39372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92D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SUSTAINABLE AVIATION FUELS</a:t>
              </a:r>
              <a:endParaRPr/>
            </a:p>
          </p:txBody>
        </p:sp>
      </p:grpSp>
      <p:grpSp>
        <p:nvGrpSpPr>
          <p:cNvPr id="328" name="Google Shape;328;g337707cd5a3_0_2"/>
          <p:cNvGrpSpPr/>
          <p:nvPr/>
        </p:nvGrpSpPr>
        <p:grpSpPr>
          <a:xfrm>
            <a:off x="9210879" y="1903227"/>
            <a:ext cx="2597700" cy="1645811"/>
            <a:chOff x="9494025" y="1358236"/>
            <a:chExt cx="3000000" cy="2139362"/>
          </a:xfrm>
        </p:grpSpPr>
        <p:pic>
          <p:nvPicPr>
            <p:cNvPr id="329" name="Google Shape;329;g337707cd5a3_0_2"/>
            <p:cNvPicPr preferRelativeResize="0"/>
            <p:nvPr/>
          </p:nvPicPr>
          <p:blipFill rotWithShape="1">
            <a:blip r:embed="rId7">
              <a:alphaModFix/>
            </a:blip>
            <a:srcRect b="9747" l="31622" r="6458" t="0"/>
            <a:stretch/>
          </p:blipFill>
          <p:spPr>
            <a:xfrm>
              <a:off x="10274025" y="2057600"/>
              <a:ext cx="1440005" cy="1439999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0" name="Google Shape;330;g337707cd5a3_0_2"/>
            <p:cNvSpPr txBox="1"/>
            <p:nvPr/>
          </p:nvSpPr>
          <p:spPr>
            <a:xfrm>
              <a:off x="9494025" y="1358236"/>
              <a:ext cx="3000000" cy="7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00205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DISRUPTIVE</a:t>
              </a:r>
              <a:endParaRPr b="1" sz="1300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00205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TECHNOLOGIES</a:t>
              </a:r>
              <a:endParaRPr b="1" sz="1300">
                <a:solidFill>
                  <a:srgbClr val="0020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31" name="Google Shape;331;g337707cd5a3_0_2"/>
          <p:cNvGrpSpPr/>
          <p:nvPr/>
        </p:nvGrpSpPr>
        <p:grpSpPr>
          <a:xfrm>
            <a:off x="5678158" y="4899315"/>
            <a:ext cx="4600462" cy="1107792"/>
            <a:chOff x="5414200" y="5252800"/>
            <a:chExt cx="5312925" cy="1440000"/>
          </a:xfrm>
        </p:grpSpPr>
        <p:pic>
          <p:nvPicPr>
            <p:cNvPr id="332" name="Google Shape;332;g337707cd5a3_0_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414200" y="5252800"/>
              <a:ext cx="1440000" cy="1440000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3" name="Google Shape;333;g337707cd5a3_0_2"/>
            <p:cNvSpPr txBox="1"/>
            <p:nvPr/>
          </p:nvSpPr>
          <p:spPr>
            <a:xfrm>
              <a:off x="6951925" y="5370680"/>
              <a:ext cx="37752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859199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CARBON OFFSETTING &amp; REMOVAL</a:t>
              </a:r>
              <a:endParaRPr/>
            </a:p>
          </p:txBody>
        </p:sp>
      </p:grpSp>
      <p:sp>
        <p:nvSpPr>
          <p:cNvPr id="334" name="Google Shape;334;g337707cd5a3_0_2"/>
          <p:cNvSpPr txBox="1"/>
          <p:nvPr>
            <p:ph type="title"/>
          </p:nvPr>
        </p:nvSpPr>
        <p:spPr>
          <a:xfrm>
            <a:off x="1493114" y="893372"/>
            <a:ext cx="9205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>
                <a:solidFill>
                  <a:schemeClr val="lt1"/>
                </a:solidFill>
                <a:highlight>
                  <a:srgbClr val="0051A3"/>
                </a:highlight>
              </a:rPr>
              <a:t> COMPENSATE </a:t>
            </a:r>
            <a:r>
              <a:rPr lang="en-US"/>
              <a:t> &gt;  Carbon offsetting &amp; removal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5" name="Google Shape;335;g337707cd5a3_0_2"/>
          <p:cNvSpPr txBox="1"/>
          <p:nvPr>
            <p:ph idx="7" type="subTitle"/>
          </p:nvPr>
        </p:nvSpPr>
        <p:spPr>
          <a:xfrm>
            <a:off x="1493114" y="1390538"/>
            <a:ext cx="9205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Compensation will play an important role for hard to-to-abate sectors like aviation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ICAO Colour Palette">
      <a:dk1>
        <a:srgbClr val="000000"/>
      </a:dk1>
      <a:lt1>
        <a:srgbClr val="FFFFFF"/>
      </a:lt1>
      <a:dk2>
        <a:srgbClr val="0055A5"/>
      </a:dk2>
      <a:lt2>
        <a:srgbClr val="8C99A1"/>
      </a:lt2>
      <a:accent1>
        <a:srgbClr val="289DD8"/>
      </a:accent1>
      <a:accent2>
        <a:srgbClr val="F58220"/>
      </a:accent2>
      <a:accent3>
        <a:srgbClr val="A74233"/>
      </a:accent3>
      <a:accent4>
        <a:srgbClr val="FAA61A"/>
      </a:accent4>
      <a:accent5>
        <a:srgbClr val="008739"/>
      </a:accent5>
      <a:accent6>
        <a:srgbClr val="A6CE39"/>
      </a:accent6>
      <a:hlink>
        <a:srgbClr val="A00064"/>
      </a:hlink>
      <a:folHlink>
        <a:srgbClr val="E6A7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2402619F489142AF53EB74451B6FE6" ma:contentTypeVersion="1" ma:contentTypeDescription="Create a new document." ma:contentTypeScope="" ma:versionID="b5f0ab2932f22f320b5d47302f80b1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5D45260-AC40-4EAE-8829-309FDF1F549A}"/>
</file>

<file path=customXml/itemProps2.xml><?xml version="1.0" encoding="utf-8"?>
<ds:datastoreItem xmlns:ds="http://schemas.openxmlformats.org/officeDocument/2006/customXml" ds:itemID="{0B2CC96D-DC29-4C7D-A8F9-FAFB2F919E57}"/>
</file>

<file path=customXml/itemProps3.xml><?xml version="1.0" encoding="utf-8"?>
<ds:datastoreItem xmlns:ds="http://schemas.openxmlformats.org/officeDocument/2006/customXml" ds:itemID="{0C8C2810-A9E9-4509-A762-9D194A0A4DE2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Atallah, Cynthia</dc:creator>
  <dcterms:created xsi:type="dcterms:W3CDTF">2020-01-08T15:21:02Z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0x010100C22402619F489142AF53EB74451B6FE6</vt:lpwstr>
  </property>
  <property fmtid="{D5CDD505-2E9C-101B-9397-08002B2CF9AE}" pid="3" name="MediaServiceImageTags">
    <vt:lpwstr/>
  </property>
  <property fmtid="{D5CDD505-2E9C-101B-9397-08002B2CF9AE}" pid="4" name="Order">
    <vt:r8>3231500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