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7" r:id="rId5"/>
    <p:sldId id="280" r:id="rId6"/>
    <p:sldId id="259" r:id="rId7"/>
    <p:sldId id="257" r:id="rId8"/>
    <p:sldId id="281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8A5C0B-0D6A-BD54-2483-356464C3EBCA}" v="397" dt="2025-04-11T08:45:00.3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0" autoAdjust="0"/>
    <p:restoredTop sz="94694" autoAdjust="0"/>
  </p:normalViewPr>
  <p:slideViewPr>
    <p:cSldViewPr snapToGrid="0">
      <p:cViewPr varScale="1">
        <p:scale>
          <a:sx n="115" d="100"/>
          <a:sy n="115" d="100"/>
        </p:scale>
        <p:origin x="28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A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567D6F-E172-1EAC-AAFA-F533DF6431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9" y="0"/>
            <a:ext cx="1218023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9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0"/>
            <a:ext cx="5908431" cy="6858000"/>
          </a:xfrm>
          <a:prstGeom prst="rect">
            <a:avLst/>
          </a:prstGeom>
          <a:solidFill>
            <a:srgbClr val="006E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39065" y="898783"/>
            <a:ext cx="3895668" cy="497166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 sz="2800" dirty="0"/>
              <a:t>Title 2</a:t>
            </a:r>
            <a:endParaRPr lang="en-CA" sz="2800" dirty="0"/>
          </a:p>
        </p:txBody>
      </p:sp>
      <p:sp>
        <p:nvSpPr>
          <p:cNvPr id="3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2474090" y="2549873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8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2474090" y="3800091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2474090" y="5050309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7657589" y="2552729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7657589" y="3802947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4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7657589" y="5053165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694340" y="898783"/>
            <a:ext cx="3895670" cy="5077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1</a:t>
            </a:r>
            <a:endParaRPr lang="en-CA" dirty="0"/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1694340" y="1458537"/>
            <a:ext cx="389567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CA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845283" y="1458537"/>
            <a:ext cx="388945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endParaRPr lang="en-CA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CE66117-72BF-1E45-B9D0-9AE888C6F446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881261" y="2455089"/>
            <a:ext cx="5037110" cy="2899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>
                <a:solidFill>
                  <a:schemeClr val="bg1"/>
                </a:solidFill>
              </a:rPr>
              <a:t>First ICAO Global Air Cargo Summit 2025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4688AB-C025-F480-2032-DAF28FE6B0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02142" y="5568496"/>
            <a:ext cx="750269" cy="2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02434" y="2194371"/>
            <a:ext cx="5554934" cy="5665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9" name="Line"/>
          <p:cNvSpPr/>
          <p:nvPr userDrawn="1"/>
        </p:nvSpPr>
        <p:spPr>
          <a:xfrm>
            <a:off x="5302434" y="1921137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415787" y="0"/>
            <a:ext cx="3459209" cy="5257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02434" y="3451994"/>
            <a:ext cx="5554934" cy="18058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5302434" y="2825610"/>
            <a:ext cx="5554934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1320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7206987" y="0"/>
            <a:ext cx="498501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4" y="1942425"/>
            <a:ext cx="5005077" cy="40038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3114" y="893372"/>
            <a:ext cx="5005077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93114" y="1394489"/>
            <a:ext cx="5005077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8163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1239941" y="894110"/>
            <a:ext cx="9712119" cy="50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442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89"/>
          <p:cNvSpPr>
            <a:spLocks noEditPoints="1"/>
          </p:cNvSpPr>
          <p:nvPr userDrawn="1"/>
        </p:nvSpPr>
        <p:spPr bwMode="auto">
          <a:xfrm>
            <a:off x="6588429" y="938242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1089"/>
          <p:cNvSpPr>
            <a:spLocks noEditPoints="1"/>
          </p:cNvSpPr>
          <p:nvPr userDrawn="1"/>
        </p:nvSpPr>
        <p:spPr bwMode="auto">
          <a:xfrm>
            <a:off x="6588429" y="2300298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1089"/>
          <p:cNvSpPr>
            <a:spLocks noEditPoints="1"/>
          </p:cNvSpPr>
          <p:nvPr userDrawn="1"/>
        </p:nvSpPr>
        <p:spPr bwMode="auto">
          <a:xfrm>
            <a:off x="6588429" y="3701123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089"/>
          <p:cNvSpPr>
            <a:spLocks noEditPoints="1"/>
          </p:cNvSpPr>
          <p:nvPr userDrawn="1"/>
        </p:nvSpPr>
        <p:spPr bwMode="auto">
          <a:xfrm>
            <a:off x="6588429" y="5070551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912125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493114" y="2757274"/>
            <a:ext cx="3868841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5" y="3257212"/>
            <a:ext cx="3868840" cy="26890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7363671" y="914016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363671" y="2295122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7363671" y="3695947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7363671" y="5065374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13372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007843" y="2093922"/>
            <a:ext cx="176314" cy="4807634"/>
            <a:chOff x="6007843" y="2104743"/>
            <a:chExt cx="176314" cy="4807634"/>
          </a:xfrm>
        </p:grpSpPr>
        <p:sp>
          <p:nvSpPr>
            <p:cNvPr id="7" name="Line">
              <a:extLst>
                <a:ext uri="{FF2B5EF4-FFF2-40B4-BE49-F238E27FC236}">
                  <a16:creationId xmlns:a16="http://schemas.microsoft.com/office/drawing/2014/main" id="{ED0CA709-B4DA-42A4-A65A-DD90CC70944F}"/>
                </a:ext>
              </a:extLst>
            </p:cNvPr>
            <p:cNvSpPr/>
            <p:nvPr userDrawn="1"/>
          </p:nvSpPr>
          <p:spPr>
            <a:xfrm flipH="1" flipV="1">
              <a:off x="6096000" y="2298688"/>
              <a:ext cx="0" cy="1355412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" name="Line">
              <a:extLst>
                <a:ext uri="{FF2B5EF4-FFF2-40B4-BE49-F238E27FC236}">
                  <a16:creationId xmlns:a16="http://schemas.microsoft.com/office/drawing/2014/main" id="{4C6F293B-B127-4661-AFF9-E2A26C4EA91A}"/>
                </a:ext>
              </a:extLst>
            </p:cNvPr>
            <p:cNvSpPr/>
            <p:nvPr userDrawn="1"/>
          </p:nvSpPr>
          <p:spPr>
            <a:xfrm flipH="1" flipV="1">
              <a:off x="6096000" y="3856420"/>
              <a:ext cx="0" cy="1373924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BDFF0B1B-931C-4414-AA34-39D4A346322F}"/>
                </a:ext>
              </a:extLst>
            </p:cNvPr>
            <p:cNvSpPr/>
            <p:nvPr userDrawn="1"/>
          </p:nvSpPr>
          <p:spPr>
            <a:xfrm flipH="1">
              <a:off x="6007843" y="2104743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40232A07-956E-4919-BB59-458C85A4695F}"/>
                </a:ext>
              </a:extLst>
            </p:cNvPr>
            <p:cNvSpPr/>
            <p:nvPr userDrawn="1"/>
          </p:nvSpPr>
          <p:spPr>
            <a:xfrm flipH="1">
              <a:off x="6007843" y="3671731"/>
              <a:ext cx="176314" cy="176314"/>
            </a:xfrm>
            <a:prstGeom prst="ellips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092E8249-2175-4D1D-8844-3827F3997C3B}"/>
                </a:ext>
              </a:extLst>
            </p:cNvPr>
            <p:cNvSpPr/>
            <p:nvPr userDrawn="1"/>
          </p:nvSpPr>
          <p:spPr>
            <a:xfrm flipH="1">
              <a:off x="6007843" y="5238719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" name="Line">
              <a:extLst>
                <a:ext uri="{FF2B5EF4-FFF2-40B4-BE49-F238E27FC236}">
                  <a16:creationId xmlns:a16="http://schemas.microsoft.com/office/drawing/2014/main" id="{C2451783-88C0-4D58-8C3F-407E9FF913BE}"/>
                </a:ext>
              </a:extLst>
            </p:cNvPr>
            <p:cNvSpPr/>
            <p:nvPr userDrawn="1"/>
          </p:nvSpPr>
          <p:spPr>
            <a:xfrm flipH="1" flipV="1">
              <a:off x="6096000" y="5442068"/>
              <a:ext cx="0" cy="1470309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522039" y="363144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62894" y="533579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62893" y="4890981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2017</a:t>
            </a:r>
            <a:endParaRPr lang="en-C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038" y="3186317"/>
            <a:ext cx="3100279" cy="353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2016</a:t>
            </a:r>
            <a:endParaRPr lang="en-CA" dirty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562893" y="1987506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562892" y="1542689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2015</a:t>
            </a:r>
            <a:endParaRPr lang="en-CA" dirty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912125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83695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007843" y="-200194"/>
            <a:ext cx="176314" cy="4807634"/>
            <a:chOff x="6007843" y="-200194"/>
            <a:chExt cx="176314" cy="4807634"/>
          </a:xfrm>
        </p:grpSpPr>
        <p:sp>
          <p:nvSpPr>
            <p:cNvPr id="8" name="Line">
              <a:extLst>
                <a:ext uri="{FF2B5EF4-FFF2-40B4-BE49-F238E27FC236}">
                  <a16:creationId xmlns:a16="http://schemas.microsoft.com/office/drawing/2014/main" id="{ED0CA709-B4DA-42A4-A65A-DD90CC70944F}"/>
                </a:ext>
              </a:extLst>
            </p:cNvPr>
            <p:cNvSpPr/>
            <p:nvPr userDrawn="1"/>
          </p:nvSpPr>
          <p:spPr>
            <a:xfrm flipH="1">
              <a:off x="6096000" y="3058083"/>
              <a:ext cx="0" cy="1355412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" name="Line">
              <a:extLst>
                <a:ext uri="{FF2B5EF4-FFF2-40B4-BE49-F238E27FC236}">
                  <a16:creationId xmlns:a16="http://schemas.microsoft.com/office/drawing/2014/main" id="{4C6F293B-B127-4661-AFF9-E2A26C4EA91A}"/>
                </a:ext>
              </a:extLst>
            </p:cNvPr>
            <p:cNvSpPr/>
            <p:nvPr userDrawn="1"/>
          </p:nvSpPr>
          <p:spPr>
            <a:xfrm flipH="1">
              <a:off x="6096000" y="1481839"/>
              <a:ext cx="0" cy="1373924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BDFF0B1B-931C-4414-AA34-39D4A346322F}"/>
                </a:ext>
              </a:extLst>
            </p:cNvPr>
            <p:cNvSpPr/>
            <p:nvPr userDrawn="1"/>
          </p:nvSpPr>
          <p:spPr>
            <a:xfrm flipH="1" flipV="1">
              <a:off x="6007843" y="4431126"/>
              <a:ext cx="176314" cy="176314"/>
            </a:xfrm>
            <a:prstGeom prst="ellips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40232A07-956E-4919-BB59-458C85A4695F}"/>
                </a:ext>
              </a:extLst>
            </p:cNvPr>
            <p:cNvSpPr/>
            <p:nvPr userDrawn="1"/>
          </p:nvSpPr>
          <p:spPr>
            <a:xfrm flipH="1" flipV="1">
              <a:off x="6007843" y="2864138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" name="Circle">
              <a:extLst>
                <a:ext uri="{FF2B5EF4-FFF2-40B4-BE49-F238E27FC236}">
                  <a16:creationId xmlns:a16="http://schemas.microsoft.com/office/drawing/2014/main" id="{092E8249-2175-4D1D-8844-3827F3997C3B}"/>
                </a:ext>
              </a:extLst>
            </p:cNvPr>
            <p:cNvSpPr/>
            <p:nvPr userDrawn="1"/>
          </p:nvSpPr>
          <p:spPr>
            <a:xfrm flipH="1" flipV="1">
              <a:off x="6007843" y="1291739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" name="Line">
              <a:extLst>
                <a:ext uri="{FF2B5EF4-FFF2-40B4-BE49-F238E27FC236}">
                  <a16:creationId xmlns:a16="http://schemas.microsoft.com/office/drawing/2014/main" id="{C2451783-88C0-4D58-8C3F-407E9FF913BE}"/>
                </a:ext>
              </a:extLst>
            </p:cNvPr>
            <p:cNvSpPr/>
            <p:nvPr userDrawn="1"/>
          </p:nvSpPr>
          <p:spPr>
            <a:xfrm flipH="1">
              <a:off x="6096000" y="-200194"/>
              <a:ext cx="0" cy="1470309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2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522039" y="2906420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62894" y="4610770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62893" y="4165953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2020</a:t>
            </a:r>
            <a:endParaRPr lang="en-CA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038" y="2461289"/>
            <a:ext cx="3100279" cy="353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2019</a:t>
            </a:r>
            <a:endParaRPr lang="en-CA" dirty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562893" y="126247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562892" y="817661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4807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047677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1493114" y="1446441"/>
            <a:ext cx="3047677" cy="159975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Line"/>
          <p:cNvSpPr/>
          <p:nvPr userDrawn="1"/>
        </p:nvSpPr>
        <p:spPr>
          <a:xfrm>
            <a:off x="1590505" y="890388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1272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B0A47D-9907-BFB8-806A-6047E793A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64625"/>
          </a:xfrm>
          <a:prstGeom prst="rect">
            <a:avLst/>
          </a:prstGeom>
        </p:spPr>
      </p:pic>
      <p:sp>
        <p:nvSpPr>
          <p:cNvPr id="5" name="Line"/>
          <p:cNvSpPr/>
          <p:nvPr userDrawn="1"/>
        </p:nvSpPr>
        <p:spPr>
          <a:xfrm>
            <a:off x="5854325" y="817606"/>
            <a:ext cx="483351" cy="0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17727" y="901287"/>
            <a:ext cx="5356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Thank You</a:t>
            </a:r>
            <a:endParaRPr lang="en-CA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99D7C2A-880B-01CF-A12D-F8F096A7E8C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901139" y="2465028"/>
            <a:ext cx="5037110" cy="2899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>
                <a:solidFill>
                  <a:schemeClr val="bg1"/>
                </a:solidFill>
              </a:rPr>
              <a:t>First ICAO Global Air Cargo Summit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E6CDA1-0DD5-57DF-89B3-BBF93463C8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02142" y="5568496"/>
            <a:ext cx="750269" cy="2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0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0031" y="2683986"/>
            <a:ext cx="5251938" cy="5334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Presenter Name</a:t>
            </a:r>
            <a:endParaRPr lang="en-CA" dirty="0"/>
          </a:p>
        </p:txBody>
      </p:sp>
      <p:sp>
        <p:nvSpPr>
          <p:cNvPr id="8" name="Line"/>
          <p:cNvSpPr/>
          <p:nvPr userDrawn="1"/>
        </p:nvSpPr>
        <p:spPr>
          <a:xfrm>
            <a:off x="5854325" y="2440813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470031" y="3370551"/>
            <a:ext cx="5251937" cy="657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title and/or company name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CA9AB2-1F37-ED2C-C73E-30CCE29B8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2191993" cy="12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0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"/>
          <p:cNvSpPr/>
          <p:nvPr userDrawn="1"/>
        </p:nvSpPr>
        <p:spPr>
          <a:xfrm>
            <a:off x="5854325" y="1854404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F739710-8D5D-AA6E-76D5-55428F9F61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6386" y="2988372"/>
            <a:ext cx="9865318" cy="304850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4E99200-9956-9056-E031-88AAFE5B0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6386" y="2506374"/>
            <a:ext cx="9865318" cy="410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66FFA2-36EA-86F1-7329-DDB07AAB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386" y="2024376"/>
            <a:ext cx="9865318" cy="4107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B54254-C468-54CC-9AED-1213C93616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12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6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93114" y="893372"/>
            <a:ext cx="9205772" cy="594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Presentation Overview</a:t>
            </a:r>
            <a:endParaRPr lang="en-CA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493113" y="2217842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635777" y="2596210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493113" y="3652567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  <a:endParaRPr lang="en-CA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2635777" y="4030935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45888" y="2122515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  <a:endParaRPr lang="en-CA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7588552" y="2500883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45888" y="3557240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  <a:endParaRPr lang="en-CA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7588552" y="3935608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93113" y="5087292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  <a:endParaRPr lang="en-CA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2635777" y="5465660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445888" y="4991965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  <a:endParaRPr lang="en-CA" dirty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7588552" y="5370333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5" name="Line"/>
          <p:cNvSpPr/>
          <p:nvPr userDrawn="1"/>
        </p:nvSpPr>
        <p:spPr>
          <a:xfrm>
            <a:off x="1623191" y="152075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35778" y="2217842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7588552" y="2122515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635778" y="3648435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588552" y="3553108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2662831" y="5075157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7615605" y="4979830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44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71504" y="894110"/>
            <a:ext cx="2802716" cy="5069780"/>
          </a:xfrm>
          <a:prstGeom prst="rect">
            <a:avLst/>
          </a:prstGeom>
          <a:solidFill>
            <a:srgbClr val="006E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074220" y="894110"/>
            <a:ext cx="6877840" cy="50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09557" y="2743200"/>
            <a:ext cx="2126611" cy="979330"/>
          </a:xfrm>
          <a:prstGeom prst="rect">
            <a:avLst/>
          </a:prstGeom>
        </p:spPr>
        <p:txBody>
          <a:bodyPr/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z="2800" dirty="0"/>
              <a:t>Chapter Title</a:t>
            </a:r>
            <a:endParaRPr lang="en-CA" sz="280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9557" y="3908414"/>
            <a:ext cx="2126611" cy="1051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Double click to edit text</a:t>
            </a:r>
            <a:endParaRPr lang="en-C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315407" y="2125666"/>
            <a:ext cx="714910" cy="558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884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7001386" y="89852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001386" y="2129791"/>
            <a:ext cx="3868615" cy="14855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001386" y="1591975"/>
            <a:ext cx="3868615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086817" y="882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3730035" y="882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1086817" y="3504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/>
          </p:nvPr>
        </p:nvSpPr>
        <p:spPr>
          <a:xfrm>
            <a:off x="3730035" y="3504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001386" y="1109977"/>
            <a:ext cx="3868615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16326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1330258" y="89852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30258" y="2129791"/>
            <a:ext cx="9346978" cy="33104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30258" y="1591975"/>
            <a:ext cx="9346978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330258" y="1109977"/>
            <a:ext cx="9346978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644453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493114" y="0"/>
            <a:ext cx="9205772" cy="3554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4" y="3884847"/>
            <a:ext cx="9205771" cy="20614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588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3114" y="893372"/>
            <a:ext cx="9205772" cy="49716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5" y="4485428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729698" y="4485428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966282" y="4485427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1493114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729698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>
            <a:off x="7966281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493114" y="1390538"/>
            <a:ext cx="9205772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881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 userDrawn="1"/>
        </p:nvSpPr>
        <p:spPr>
          <a:xfrm>
            <a:off x="11448936" y="6396022"/>
            <a:ext cx="743063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F9D19220-74F6-4303-AD53-4CB1872D5307}"/>
              </a:ext>
            </a:extLst>
          </p:cNvPr>
          <p:cNvSpPr txBox="1">
            <a:spLocks/>
          </p:cNvSpPr>
          <p:nvPr userDrawn="1"/>
        </p:nvSpPr>
        <p:spPr>
          <a:xfrm>
            <a:off x="10970589" y="6091224"/>
            <a:ext cx="1099676" cy="30479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>
              <a:lnSpc>
                <a:spcPct val="100000"/>
              </a:lnSpc>
            </a:pPr>
            <a:fld id="{86CB4B4D-7CA3-9044-876B-883B54F8677D}" type="slidenum">
              <a:rPr lang="en-US" sz="1400" b="0" smtClean="0">
                <a:solidFill>
                  <a:schemeClr val="tx2"/>
                </a:solidFill>
                <a:latin typeface="+mn-lt"/>
                <a:ea typeface="Roboto Light" pitchFamily="2" charset="0"/>
                <a:cs typeface="Adobe Naskh Medium" panose="01010101010101010101" pitchFamily="50" charset="-78"/>
              </a:rPr>
              <a:pPr algn="ctr">
                <a:lnSpc>
                  <a:spcPct val="100000"/>
                </a:lnSpc>
              </a:pPr>
              <a:t>‹#›</a:t>
            </a:fld>
            <a:endParaRPr lang="en-US" sz="1600" b="0" dirty="0">
              <a:solidFill>
                <a:schemeClr val="tx2"/>
              </a:solidFill>
              <a:latin typeface="+mn-lt"/>
              <a:ea typeface="Roboto Light" pitchFamily="2" charset="0"/>
              <a:cs typeface="Adobe Naskh Medium" panose="01010101010101010101" pitchFamily="50" charset="-78"/>
            </a:endParaRPr>
          </a:p>
        </p:txBody>
      </p:sp>
      <p:sp>
        <p:nvSpPr>
          <p:cNvPr id="13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95134" y="5571657"/>
            <a:ext cx="755064" cy="266493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 userDrawn="1"/>
        </p:nvSpPr>
        <p:spPr>
          <a:xfrm rot="16200000">
            <a:off x="-1713634" y="2588345"/>
            <a:ext cx="4701854" cy="2899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>
                <a:solidFill>
                  <a:schemeClr val="tx2"/>
                </a:solidFill>
              </a:rPr>
              <a:t>First ICAO Global Air Cargo Summit 2025</a:t>
            </a:r>
            <a:endParaRPr lang="en-CA" sz="13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0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6" r:id="rId3"/>
    <p:sldLayoutId id="2147483663" r:id="rId4"/>
    <p:sldLayoutId id="2147483657" r:id="rId5"/>
    <p:sldLayoutId id="2147483651" r:id="rId6"/>
    <p:sldLayoutId id="2147483665" r:id="rId7"/>
    <p:sldLayoutId id="2147483653" r:id="rId8"/>
    <p:sldLayoutId id="2147483652" r:id="rId9"/>
    <p:sldLayoutId id="2147483654" r:id="rId10"/>
    <p:sldLayoutId id="2147483650" r:id="rId11"/>
    <p:sldLayoutId id="2147483655" r:id="rId12"/>
    <p:sldLayoutId id="2147483656" r:id="rId13"/>
    <p:sldLayoutId id="2147483662" r:id="rId14"/>
    <p:sldLayoutId id="2147483658" r:id="rId15"/>
    <p:sldLayoutId id="2147483659" r:id="rId16"/>
    <p:sldLayoutId id="2147483664" r:id="rId17"/>
    <p:sldLayoutId id="21474836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0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rallax sky">
            <a:extLst>
              <a:ext uri="{FF2B5EF4-FFF2-40B4-BE49-F238E27FC236}">
                <a16:creationId xmlns:a16="http://schemas.microsoft.com/office/drawing/2014/main" id="{47D067FA-E29E-617F-5F6C-24A181289C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093" r="266" b="15949"/>
          <a:stretch/>
        </p:blipFill>
        <p:spPr>
          <a:xfrm>
            <a:off x="-552" y="2193410"/>
            <a:ext cx="12440518" cy="4847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0031" y="1502334"/>
            <a:ext cx="5251938" cy="533496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CA" dirty="0">
                <a:ea typeface="Calibri Light"/>
                <a:cs typeface="Calibri Light"/>
              </a:rPr>
              <a:t>Oli Henstridge 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70031" y="2188899"/>
            <a:ext cx="5251937" cy="657225"/>
          </a:xfrm>
        </p:spPr>
        <p:txBody>
          <a:bodyPr lIns="91440" tIns="45720" rIns="91440" bIns="45720" anchor="t"/>
          <a:lstStyle/>
          <a:p>
            <a:r>
              <a:rPr lang="en-CA" dirty="0">
                <a:solidFill>
                  <a:schemeClr val="tx1"/>
                </a:solidFill>
                <a:ea typeface="Calibri"/>
                <a:cs typeface="Calibri"/>
              </a:rPr>
              <a:t>VP Sales &amp; Business Development - </a:t>
            </a:r>
            <a:r>
              <a:rPr lang="en-CA" err="1">
                <a:solidFill>
                  <a:schemeClr val="tx1"/>
                </a:solidFill>
                <a:ea typeface="Calibri"/>
                <a:cs typeface="Calibri"/>
              </a:rPr>
              <a:t>ZeroAvia</a:t>
            </a:r>
            <a:endParaRPr lang="en-CA">
              <a:solidFill>
                <a:schemeClr val="tx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31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>
            <a:extLst>
              <a:ext uri="{FF2B5EF4-FFF2-40B4-BE49-F238E27FC236}">
                <a16:creationId xmlns:a16="http://schemas.microsoft.com/office/drawing/2014/main" id="{0C2B7C01-FDCF-A907-02EB-B957031181DE}"/>
              </a:ext>
            </a:extLst>
          </p:cNvPr>
          <p:cNvSpPr>
            <a:spLocks noGrp="1"/>
          </p:cNvSpPr>
          <p:nvPr/>
        </p:nvSpPr>
        <p:spPr>
          <a:xfrm>
            <a:off x="185900" y="236733"/>
            <a:ext cx="10136661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buClr>
                <a:srgbClr val="000066"/>
              </a:buClr>
            </a:pPr>
            <a:r>
              <a:rPr lang="en-GB" sz="2500" b="1">
                <a:solidFill>
                  <a:schemeClr val="accent3"/>
                </a:solidFill>
                <a:latin typeface="Raleway Medium"/>
              </a:rPr>
              <a:t>Delivering</a:t>
            </a:r>
            <a:r>
              <a:rPr lang="en-GB" sz="1850" b="1">
                <a:solidFill>
                  <a:schemeClr val="accent3"/>
                </a:solidFill>
                <a:latin typeface="Raleway Medium"/>
              </a:rPr>
              <a:t> </a:t>
            </a:r>
            <a:r>
              <a:rPr lang="en-GB" sz="2500" b="1">
                <a:solidFill>
                  <a:schemeClr val="accent3"/>
                </a:solidFill>
                <a:latin typeface="Raleway Medium"/>
              </a:rPr>
              <a:t>the</a:t>
            </a:r>
            <a:r>
              <a:rPr lang="en-GB" sz="1850" b="1">
                <a:solidFill>
                  <a:schemeClr val="accent3"/>
                </a:solidFill>
                <a:latin typeface="Raleway Medium"/>
              </a:rPr>
              <a:t> </a:t>
            </a:r>
            <a:r>
              <a:rPr lang="en-GB" sz="2500" b="1">
                <a:solidFill>
                  <a:schemeClr val="accent3"/>
                </a:solidFill>
                <a:latin typeface="Raleway Medium"/>
              </a:rPr>
              <a:t>Clean</a:t>
            </a:r>
            <a:r>
              <a:rPr lang="en-GB" sz="1850" b="1">
                <a:solidFill>
                  <a:schemeClr val="accent3"/>
                </a:solidFill>
                <a:latin typeface="Raleway Medium"/>
              </a:rPr>
              <a:t> </a:t>
            </a:r>
            <a:r>
              <a:rPr lang="en-GB" sz="2500" b="1">
                <a:solidFill>
                  <a:schemeClr val="accent3"/>
                </a:solidFill>
                <a:latin typeface="Raleway Medium"/>
              </a:rPr>
              <a:t>Future</a:t>
            </a:r>
            <a:r>
              <a:rPr lang="en-GB" sz="1850" b="1">
                <a:solidFill>
                  <a:schemeClr val="accent3"/>
                </a:solidFill>
                <a:latin typeface="Raleway Medium"/>
              </a:rPr>
              <a:t> </a:t>
            </a:r>
            <a:r>
              <a:rPr lang="en-GB" sz="2500" b="1">
                <a:solidFill>
                  <a:schemeClr val="accent3"/>
                </a:solidFill>
                <a:latin typeface="Raleway Medium"/>
              </a:rPr>
              <a:t>of</a:t>
            </a:r>
            <a:r>
              <a:rPr lang="en-GB" sz="1850" b="1">
                <a:solidFill>
                  <a:schemeClr val="accent3"/>
                </a:solidFill>
                <a:latin typeface="Raleway Medium"/>
              </a:rPr>
              <a:t> </a:t>
            </a:r>
            <a:r>
              <a:rPr lang="en-GB" sz="2500" b="1">
                <a:solidFill>
                  <a:schemeClr val="accent3"/>
                </a:solidFill>
                <a:latin typeface="Raleway Medium"/>
              </a:rPr>
              <a:t>Flight</a:t>
            </a:r>
            <a:r>
              <a:rPr lang="en-GB" sz="1850" b="1">
                <a:solidFill>
                  <a:schemeClr val="accent3"/>
                </a:solidFill>
                <a:latin typeface="Raleway Medium"/>
              </a:rPr>
              <a:t> </a:t>
            </a:r>
            <a:r>
              <a:rPr lang="en-GB" sz="2500" b="1">
                <a:solidFill>
                  <a:schemeClr val="accent3"/>
                </a:solidFill>
                <a:latin typeface="Raleway Medium"/>
              </a:rPr>
              <a:t>for</a:t>
            </a:r>
            <a:r>
              <a:rPr lang="en-GB" sz="1850" b="1">
                <a:solidFill>
                  <a:schemeClr val="accent3"/>
                </a:solidFill>
                <a:latin typeface="Raleway Medium"/>
              </a:rPr>
              <a:t> </a:t>
            </a:r>
            <a:r>
              <a:rPr lang="en-GB" sz="2500" b="1">
                <a:solidFill>
                  <a:schemeClr val="accent3"/>
                </a:solidFill>
                <a:latin typeface="Raleway Medium"/>
              </a:rPr>
              <a:t>the</a:t>
            </a:r>
            <a:r>
              <a:rPr lang="en-GB" sz="1850" b="1">
                <a:solidFill>
                  <a:schemeClr val="accent3"/>
                </a:solidFill>
                <a:latin typeface="Raleway Medium"/>
              </a:rPr>
              <a:t> </a:t>
            </a:r>
            <a:r>
              <a:rPr lang="en-GB" sz="2500" b="1">
                <a:solidFill>
                  <a:schemeClr val="accent3"/>
                </a:solidFill>
                <a:latin typeface="Raleway Medium"/>
              </a:rPr>
              <a:t>Entirety</a:t>
            </a:r>
            <a:r>
              <a:rPr lang="en-GB" sz="1850" b="1">
                <a:solidFill>
                  <a:schemeClr val="accent3"/>
                </a:solidFill>
                <a:latin typeface="Raleway Medium"/>
              </a:rPr>
              <a:t> </a:t>
            </a:r>
            <a:r>
              <a:rPr lang="en-GB" sz="2500" b="1">
                <a:solidFill>
                  <a:schemeClr val="accent3"/>
                </a:solidFill>
                <a:latin typeface="Raleway Medium"/>
              </a:rPr>
              <a:t>of</a:t>
            </a:r>
            <a:r>
              <a:rPr lang="en-GB" sz="1850" b="1">
                <a:solidFill>
                  <a:schemeClr val="accent3"/>
                </a:solidFill>
                <a:latin typeface="Raleway Medium"/>
              </a:rPr>
              <a:t> </a:t>
            </a:r>
            <a:r>
              <a:rPr lang="en-GB" sz="2500" b="1">
                <a:solidFill>
                  <a:schemeClr val="accent3"/>
                </a:solidFill>
                <a:latin typeface="Raleway Medium"/>
              </a:rPr>
              <a:t>Aviation</a:t>
            </a:r>
            <a:endParaRPr lang="en-US" sz="2500" b="1">
              <a:solidFill>
                <a:schemeClr val="accent3"/>
              </a:solidFill>
              <a:latin typeface="Raleway Medium"/>
              <a:ea typeface="Roboto"/>
              <a:cs typeface="Roboto"/>
            </a:endParaRPr>
          </a:p>
        </p:txBody>
      </p:sp>
      <p:sp>
        <p:nvSpPr>
          <p:cNvPr id="51" name="TextBox 45">
            <a:extLst>
              <a:ext uri="{FF2B5EF4-FFF2-40B4-BE49-F238E27FC236}">
                <a16:creationId xmlns:a16="http://schemas.microsoft.com/office/drawing/2014/main" id="{4084FEC1-1925-E206-F904-94E535D73BC4}"/>
              </a:ext>
            </a:extLst>
          </p:cNvPr>
          <p:cNvSpPr txBox="1"/>
          <p:nvPr/>
        </p:nvSpPr>
        <p:spPr>
          <a:xfrm>
            <a:off x="185900" y="807907"/>
            <a:ext cx="11827912" cy="4205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40">
              <a:spcBef>
                <a:spcPts val="667"/>
              </a:spcBef>
              <a:spcAft>
                <a:spcPts val="667"/>
              </a:spcAft>
            </a:pPr>
            <a:r>
              <a:rPr lang="en-GB" sz="2100" dirty="0">
                <a:solidFill>
                  <a:schemeClr val="tx1"/>
                </a:solidFill>
                <a:latin typeface="Raleway"/>
              </a:rPr>
              <a:t>Enabling electric, zero-emission propulsion through a vertically integrated business model</a:t>
            </a:r>
          </a:p>
        </p:txBody>
      </p:sp>
      <p:pic>
        <p:nvPicPr>
          <p:cNvPr id="88" name="Picture 87" descr="A collage of different components of an airplane&#10;&#10;AI-generated content may be incorrect.">
            <a:extLst>
              <a:ext uri="{FF2B5EF4-FFF2-40B4-BE49-F238E27FC236}">
                <a16:creationId xmlns:a16="http://schemas.microsoft.com/office/drawing/2014/main" id="{BCAD3F2F-C2A1-CD3F-D8CF-1E324F786D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11" r="-272" b="668"/>
          <a:stretch/>
        </p:blipFill>
        <p:spPr>
          <a:xfrm>
            <a:off x="784087" y="1243090"/>
            <a:ext cx="11405721" cy="481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98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C2B7C01-FDCF-A907-02EB-B957031181DE}"/>
              </a:ext>
            </a:extLst>
          </p:cNvPr>
          <p:cNvSpPr>
            <a:spLocks noGrp="1"/>
          </p:cNvSpPr>
          <p:nvPr/>
        </p:nvSpPr>
        <p:spPr>
          <a:xfrm>
            <a:off x="185900" y="236733"/>
            <a:ext cx="94540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500" b="1">
                <a:solidFill>
                  <a:schemeClr val="accent3"/>
                </a:solidFill>
                <a:latin typeface="Raleway Medium"/>
              </a:rPr>
              <a:t>In-House Technology </a:t>
            </a:r>
            <a:r>
              <a:rPr lang="en-US" sz="2500" b="1">
                <a:solidFill>
                  <a:schemeClr val="accent3"/>
                </a:solidFill>
                <a:latin typeface="Raleway Medium"/>
              </a:rPr>
              <a:t>Capable </a:t>
            </a:r>
            <a:r>
              <a:rPr lang="en-GB" sz="2500" b="1">
                <a:solidFill>
                  <a:schemeClr val="accent3"/>
                </a:solidFill>
                <a:latin typeface="Raleway Medium"/>
              </a:rPr>
              <a:t>To Power All Aircraft</a:t>
            </a:r>
          </a:p>
        </p:txBody>
      </p:sp>
      <p:pic>
        <p:nvPicPr>
          <p:cNvPr id="48" name="Picture 47" descr="A screenshot of a chart&#10;&#10;AI-generated content may be incorrect.">
            <a:extLst>
              <a:ext uri="{FF2B5EF4-FFF2-40B4-BE49-F238E27FC236}">
                <a16:creationId xmlns:a16="http://schemas.microsoft.com/office/drawing/2014/main" id="{FCB5C618-789D-FB57-E97C-2ECDF4684F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60" b="1688"/>
          <a:stretch/>
        </p:blipFill>
        <p:spPr>
          <a:xfrm>
            <a:off x="730802" y="944355"/>
            <a:ext cx="11466572" cy="514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04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07313-6568-0061-62E8-E41E60E60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90;p83">
            <a:extLst>
              <a:ext uri="{FF2B5EF4-FFF2-40B4-BE49-F238E27FC236}">
                <a16:creationId xmlns:a16="http://schemas.microsoft.com/office/drawing/2014/main" id="{507BB42B-6448-E045-CDFC-2FC60D16777B}"/>
              </a:ext>
            </a:extLst>
          </p:cNvPr>
          <p:cNvSpPr txBox="1">
            <a:spLocks noGrp="1"/>
          </p:cNvSpPr>
          <p:nvPr/>
        </p:nvSpPr>
        <p:spPr>
          <a:xfrm>
            <a:off x="160500" y="236733"/>
            <a:ext cx="95936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434343"/>
              </a:buClr>
              <a:buSzPts val="1900"/>
            </a:pPr>
            <a:r>
              <a:rPr lang="en-GB" sz="2500" b="1" dirty="0">
                <a:solidFill>
                  <a:schemeClr val="accent3"/>
                </a:solidFill>
                <a:latin typeface="Raleway Medium"/>
                <a:sym typeface="Raleway"/>
              </a:rPr>
              <a:t>Track Record of Delivering World-First Milestones</a:t>
            </a:r>
            <a:endParaRPr lang="en-US" sz="2500" b="1" dirty="0">
              <a:solidFill>
                <a:schemeClr val="accent3"/>
              </a:solidFill>
              <a:latin typeface="Raleway Medium"/>
            </a:endParaRPr>
          </a:p>
        </p:txBody>
      </p:sp>
      <p:pic>
        <p:nvPicPr>
          <p:cNvPr id="59" name="Picture 58" descr="A diagram of an airplane&#10;&#10;AI-generated content may be incorrect.">
            <a:extLst>
              <a:ext uri="{FF2B5EF4-FFF2-40B4-BE49-F238E27FC236}">
                <a16:creationId xmlns:a16="http://schemas.microsoft.com/office/drawing/2014/main" id="{2ADFCF2C-7FDB-D679-5AB7-50ACE0B5C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91" y="1237815"/>
            <a:ext cx="10912415" cy="474180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2099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612E9-913C-4325-8FDF-35FB85EB8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FAB1135-96E1-B889-63C8-AA0322FC690F}"/>
              </a:ext>
            </a:extLst>
          </p:cNvPr>
          <p:cNvCxnSpPr/>
          <p:nvPr/>
        </p:nvCxnSpPr>
        <p:spPr>
          <a:xfrm>
            <a:off x="0" y="0"/>
            <a:ext cx="12192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52878B20-48ED-2DB0-5111-E8F4E50497A9}"/>
              </a:ext>
            </a:extLst>
          </p:cNvPr>
          <p:cNvSpPr>
            <a:spLocks noGrp="1"/>
          </p:cNvSpPr>
          <p:nvPr/>
        </p:nvSpPr>
        <p:spPr>
          <a:xfrm>
            <a:off x="285767" y="262265"/>
            <a:ext cx="10178421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500" b="1">
                <a:solidFill>
                  <a:schemeClr val="accent3"/>
                </a:solidFill>
                <a:latin typeface="Raleway Medium"/>
              </a:rPr>
              <a:t>The Impact of Our Technology</a:t>
            </a:r>
            <a:endParaRPr lang="en-US" sz="2500" b="1">
              <a:solidFill>
                <a:schemeClr val="accent3"/>
              </a:solidFill>
              <a:latin typeface="Raleway Medium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3E5A9-C95D-45DB-6507-25929A096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99" y="876300"/>
            <a:ext cx="5695950" cy="2600325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FDE7B6-0DF1-58AD-0AF0-77ADC7B2F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513" y="876300"/>
            <a:ext cx="5838825" cy="2600325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A plane on the runway&#10;&#10;AI-generated content may be incorrect.">
            <a:extLst>
              <a:ext uri="{FF2B5EF4-FFF2-40B4-BE49-F238E27FC236}">
                <a16:creationId xmlns:a16="http://schemas.microsoft.com/office/drawing/2014/main" id="{1D24DF9E-1C02-CAD3-563A-6807B6BB08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" r="8165" b="196"/>
          <a:stretch/>
        </p:blipFill>
        <p:spPr>
          <a:xfrm>
            <a:off x="749899" y="3814763"/>
            <a:ext cx="5824538" cy="2600325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A plane flying over water&#10;&#10;AI-generated content may be incorrect.">
            <a:extLst>
              <a:ext uri="{FF2B5EF4-FFF2-40B4-BE49-F238E27FC236}">
                <a16:creationId xmlns:a16="http://schemas.microsoft.com/office/drawing/2014/main" id="{B2CC2C96-086C-E754-251D-FE6588FDF9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" t="-131" r="4276" b="444"/>
          <a:stretch/>
        </p:blipFill>
        <p:spPr>
          <a:xfrm>
            <a:off x="6259513" y="3814763"/>
            <a:ext cx="5861050" cy="26003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657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CAO Colour Palette">
      <a:dk1>
        <a:sysClr val="windowText" lastClr="000000"/>
      </a:dk1>
      <a:lt1>
        <a:sysClr val="window" lastClr="FFFFFF"/>
      </a:lt1>
      <a:dk2>
        <a:srgbClr val="0055A5"/>
      </a:dk2>
      <a:lt2>
        <a:srgbClr val="8C99A1"/>
      </a:lt2>
      <a:accent1>
        <a:srgbClr val="289DD8"/>
      </a:accent1>
      <a:accent2>
        <a:srgbClr val="F58220"/>
      </a:accent2>
      <a:accent3>
        <a:srgbClr val="A74233"/>
      </a:accent3>
      <a:accent4>
        <a:srgbClr val="FAA61A"/>
      </a:accent4>
      <a:accent5>
        <a:srgbClr val="008739"/>
      </a:accent5>
      <a:accent6>
        <a:srgbClr val="A6CE39"/>
      </a:accent6>
      <a:hlink>
        <a:srgbClr val="A00064"/>
      </a:hlink>
      <a:folHlink>
        <a:srgbClr val="E6A7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2402619F489142AF53EB74451B6FE6" ma:contentTypeVersion="1" ma:contentTypeDescription="Create a new document." ma:contentTypeScope="" ma:versionID="b5f0ab2932f22f320b5d47302f80b1a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C44329-440B-4868-9586-E85065392464}"/>
</file>

<file path=customXml/itemProps2.xml><?xml version="1.0" encoding="utf-8"?>
<ds:datastoreItem xmlns:ds="http://schemas.openxmlformats.org/officeDocument/2006/customXml" ds:itemID="{FAA3B7BE-1799-443D-B718-94557BC5C485}">
  <ds:schemaRefs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54d7ebe1-8bb4-46bd-bad4-44306c4e955d"/>
    <ds:schemaRef ds:uri="e525594f-72ac-4b2e-b838-1578de0d291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BE2C75D-67FE-4F83-A73F-90D2CBF8E4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49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Raleway</vt:lpstr>
      <vt:lpstr>Raleway Medium</vt:lpstr>
      <vt:lpstr>Office Theme</vt:lpstr>
      <vt:lpstr>PowerPoint Presentation</vt:lpstr>
      <vt:lpstr>Oli Henstridge 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Atallah, Cynthia</dc:creator>
  <cp:lastModifiedBy>Walsh, Natasha</cp:lastModifiedBy>
  <cp:revision>163</cp:revision>
  <dcterms:created xsi:type="dcterms:W3CDTF">2020-01-08T15:21:02Z</dcterms:created>
  <dcterms:modified xsi:type="dcterms:W3CDTF">2025-06-12T19:01:19Z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0x010100C22402619F489142AF53EB74451B6FE6</vt:lpwstr>
  </property>
  <property fmtid="{D5CDD505-2E9C-101B-9397-08002B2CF9AE}" pid="3" name="MediaServiceImageTags">
    <vt:lpwstr/>
  </property>
  <property fmtid="{D5CDD505-2E9C-101B-9397-08002B2CF9AE}" pid="4" name="Order">
    <vt:r8>3231500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