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7" r:id="rId5"/>
    <p:sldId id="280" r:id="rId6"/>
    <p:sldId id="264" r:id="rId7"/>
    <p:sldId id="259" r:id="rId8"/>
    <p:sldId id="281" r:id="rId9"/>
    <p:sldId id="282" r:id="rId10"/>
    <p:sldId id="285" r:id="rId11"/>
    <p:sldId id="284" r:id="rId12"/>
    <p:sldId id="287" r:id="rId13"/>
    <p:sldId id="286" r:id="rId14"/>
    <p:sldId id="26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E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94" autoAdjust="0"/>
  </p:normalViewPr>
  <p:slideViewPr>
    <p:cSldViewPr snapToGrid="0">
      <p:cViewPr varScale="1">
        <p:scale>
          <a:sx n="62" d="100"/>
          <a:sy n="62" d="100"/>
        </p:scale>
        <p:origin x="760" y="5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AO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567D6F-E172-1EAC-AAFA-F533DF6431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8023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090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 userDrawn="1"/>
        </p:nvSpPr>
        <p:spPr>
          <a:xfrm>
            <a:off x="0" y="0"/>
            <a:ext cx="5908431" cy="6858000"/>
          </a:xfrm>
          <a:prstGeom prst="rect">
            <a:avLst/>
          </a:prstGeom>
          <a:solidFill>
            <a:srgbClr val="006EB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839065" y="898783"/>
            <a:ext cx="3895668" cy="497166"/>
          </a:xfrm>
          <a:prstGeom prst="rect">
            <a:avLst/>
          </a:prstGeom>
        </p:spPr>
        <p:txBody>
          <a:bodyPr/>
          <a:lstStyle>
            <a:lvl1pPr>
              <a:defRPr sz="2800" baseline="0">
                <a:solidFill>
                  <a:schemeClr val="tx2"/>
                </a:solidFill>
              </a:defRPr>
            </a:lvl1pPr>
          </a:lstStyle>
          <a:p>
            <a:r>
              <a:rPr lang="en-US" sz="2800" dirty="0"/>
              <a:t>Title 2</a:t>
            </a:r>
            <a:endParaRPr lang="en-CA" sz="2800" dirty="0"/>
          </a:p>
        </p:txBody>
      </p:sp>
      <p:sp>
        <p:nvSpPr>
          <p:cNvPr id="31" name="Content Placeholder 3"/>
          <p:cNvSpPr>
            <a:spLocks noGrp="1"/>
          </p:cNvSpPr>
          <p:nvPr>
            <p:ph sz="half" idx="14" hasCustomPrompt="1"/>
          </p:nvPr>
        </p:nvSpPr>
        <p:spPr>
          <a:xfrm>
            <a:off x="2474090" y="2549873"/>
            <a:ext cx="3077144" cy="91198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38" name="Line"/>
          <p:cNvSpPr/>
          <p:nvPr userDrawn="1"/>
        </p:nvSpPr>
        <p:spPr>
          <a:xfrm>
            <a:off x="605545" y="6193103"/>
            <a:ext cx="0" cy="664897"/>
          </a:xfrm>
          <a:prstGeom prst="line">
            <a:avLst/>
          </a:prstGeom>
          <a:ln w="38100">
            <a:solidFill>
              <a:schemeClr val="bg1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0" name="Content Placeholder 3"/>
          <p:cNvSpPr>
            <a:spLocks noGrp="1"/>
          </p:cNvSpPr>
          <p:nvPr>
            <p:ph sz="half" idx="15" hasCustomPrompt="1"/>
          </p:nvPr>
        </p:nvSpPr>
        <p:spPr>
          <a:xfrm>
            <a:off x="2474090" y="3800091"/>
            <a:ext cx="3077144" cy="91198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41" name="Content Placeholder 3"/>
          <p:cNvSpPr>
            <a:spLocks noGrp="1"/>
          </p:cNvSpPr>
          <p:nvPr>
            <p:ph sz="half" idx="16" hasCustomPrompt="1"/>
          </p:nvPr>
        </p:nvSpPr>
        <p:spPr>
          <a:xfrm>
            <a:off x="2474090" y="5050309"/>
            <a:ext cx="3077144" cy="91198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42" name="Content Placeholder 3"/>
          <p:cNvSpPr>
            <a:spLocks noGrp="1"/>
          </p:cNvSpPr>
          <p:nvPr>
            <p:ph sz="half" idx="17" hasCustomPrompt="1"/>
          </p:nvPr>
        </p:nvSpPr>
        <p:spPr>
          <a:xfrm>
            <a:off x="7657589" y="2552729"/>
            <a:ext cx="3077144" cy="91198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43" name="Content Placeholder 3"/>
          <p:cNvSpPr>
            <a:spLocks noGrp="1"/>
          </p:cNvSpPr>
          <p:nvPr>
            <p:ph sz="half" idx="18" hasCustomPrompt="1"/>
          </p:nvPr>
        </p:nvSpPr>
        <p:spPr>
          <a:xfrm>
            <a:off x="7657589" y="3802947"/>
            <a:ext cx="3077144" cy="91198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44" name="Content Placeholder 3"/>
          <p:cNvSpPr>
            <a:spLocks noGrp="1"/>
          </p:cNvSpPr>
          <p:nvPr>
            <p:ph sz="half" idx="19" hasCustomPrompt="1"/>
          </p:nvPr>
        </p:nvSpPr>
        <p:spPr>
          <a:xfrm>
            <a:off x="7657589" y="5053165"/>
            <a:ext cx="3077144" cy="91198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51" name="Text Placeholder 12"/>
          <p:cNvSpPr>
            <a:spLocks noGrp="1"/>
          </p:cNvSpPr>
          <p:nvPr>
            <p:ph type="body" sz="quarter" idx="22" hasCustomPrompt="1"/>
          </p:nvPr>
        </p:nvSpPr>
        <p:spPr>
          <a:xfrm>
            <a:off x="1694340" y="898783"/>
            <a:ext cx="3895670" cy="50773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="1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Title 1</a:t>
            </a:r>
            <a:endParaRPr lang="en-CA" dirty="0"/>
          </a:p>
        </p:txBody>
      </p:sp>
      <p:sp>
        <p:nvSpPr>
          <p:cNvPr id="53" name="Text Placeholder 12"/>
          <p:cNvSpPr>
            <a:spLocks noGrp="1"/>
          </p:cNvSpPr>
          <p:nvPr>
            <p:ph type="body" sz="quarter" idx="23"/>
          </p:nvPr>
        </p:nvSpPr>
        <p:spPr>
          <a:xfrm>
            <a:off x="1694340" y="1458537"/>
            <a:ext cx="3895670" cy="28304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endParaRPr lang="en-CA" dirty="0"/>
          </a:p>
        </p:txBody>
      </p:sp>
      <p:sp>
        <p:nvSpPr>
          <p:cNvPr id="54" name="Text Placeholder 12"/>
          <p:cNvSpPr>
            <a:spLocks noGrp="1"/>
          </p:cNvSpPr>
          <p:nvPr>
            <p:ph type="body" sz="quarter" idx="24"/>
          </p:nvPr>
        </p:nvSpPr>
        <p:spPr>
          <a:xfrm>
            <a:off x="6845283" y="1458537"/>
            <a:ext cx="3889450" cy="28304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endParaRPr lang="en-CA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0CE66117-72BF-1E45-B9D0-9AE888C6F446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1881261" y="2455089"/>
            <a:ext cx="5037110" cy="2899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00" b="1" dirty="0">
                <a:solidFill>
                  <a:schemeClr val="bg1"/>
                </a:solidFill>
              </a:rPr>
              <a:t>First ICAO Global Air Cargo Summit 2025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4688AB-C025-F480-2032-DAF28FE6B0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202142" y="5568496"/>
            <a:ext cx="750269" cy="26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0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5302434" y="2194371"/>
            <a:ext cx="5554934" cy="56656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/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9" name="Line"/>
          <p:cNvSpPr/>
          <p:nvPr userDrawn="1"/>
        </p:nvSpPr>
        <p:spPr>
          <a:xfrm>
            <a:off x="5302434" y="1921137"/>
            <a:ext cx="463920" cy="0"/>
          </a:xfrm>
          <a:prstGeom prst="line">
            <a:avLst/>
          </a:prstGeom>
          <a:ln w="38100">
            <a:solidFill>
              <a:schemeClr val="tx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0" name="Picture Placeholder 2"/>
          <p:cNvSpPr>
            <a:spLocks noGrp="1"/>
          </p:cNvSpPr>
          <p:nvPr>
            <p:ph type="pic" idx="10"/>
          </p:nvPr>
        </p:nvSpPr>
        <p:spPr>
          <a:xfrm>
            <a:off x="1415787" y="0"/>
            <a:ext cx="3459209" cy="52577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302434" y="3451994"/>
            <a:ext cx="5554934" cy="180580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5302434" y="2825610"/>
            <a:ext cx="5554934" cy="3531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213200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0"/>
          </p:nvPr>
        </p:nvSpPr>
        <p:spPr>
          <a:xfrm>
            <a:off x="7206987" y="0"/>
            <a:ext cx="4985013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493114" y="1942425"/>
            <a:ext cx="5005077" cy="400388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493114" y="893372"/>
            <a:ext cx="5005077" cy="42141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endParaRPr lang="en-CA" sz="2800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493114" y="1394489"/>
            <a:ext cx="5005077" cy="3531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381635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0"/>
          </p:nvPr>
        </p:nvSpPr>
        <p:spPr>
          <a:xfrm>
            <a:off x="1239941" y="894110"/>
            <a:ext cx="9712119" cy="5069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444237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089"/>
          <p:cNvSpPr>
            <a:spLocks noEditPoints="1"/>
          </p:cNvSpPr>
          <p:nvPr userDrawn="1"/>
        </p:nvSpPr>
        <p:spPr bwMode="auto">
          <a:xfrm>
            <a:off x="6588429" y="938242"/>
            <a:ext cx="546100" cy="495300"/>
          </a:xfrm>
          <a:custGeom>
            <a:avLst/>
            <a:gdLst>
              <a:gd name="T0" fmla="*/ 144 w 160"/>
              <a:gd name="T1" fmla="*/ 52 h 144"/>
              <a:gd name="T2" fmla="*/ 144 w 160"/>
              <a:gd name="T3" fmla="*/ 144 h 144"/>
              <a:gd name="T4" fmla="*/ 0 w 160"/>
              <a:gd name="T5" fmla="*/ 144 h 144"/>
              <a:gd name="T6" fmla="*/ 0 w 160"/>
              <a:gd name="T7" fmla="*/ 0 h 144"/>
              <a:gd name="T8" fmla="*/ 144 w 160"/>
              <a:gd name="T9" fmla="*/ 0 h 144"/>
              <a:gd name="T10" fmla="*/ 144 w 160"/>
              <a:gd name="T11" fmla="*/ 8 h 144"/>
              <a:gd name="T12" fmla="*/ 141 w 160"/>
              <a:gd name="T13" fmla="*/ 11 h 144"/>
              <a:gd name="T14" fmla="*/ 138 w 160"/>
              <a:gd name="T15" fmla="*/ 8 h 144"/>
              <a:gd name="T16" fmla="*/ 138 w 160"/>
              <a:gd name="T17" fmla="*/ 5 h 144"/>
              <a:gd name="T18" fmla="*/ 5 w 160"/>
              <a:gd name="T19" fmla="*/ 5 h 144"/>
              <a:gd name="T20" fmla="*/ 5 w 160"/>
              <a:gd name="T21" fmla="*/ 138 h 144"/>
              <a:gd name="T22" fmla="*/ 138 w 160"/>
              <a:gd name="T23" fmla="*/ 138 h 144"/>
              <a:gd name="T24" fmla="*/ 138 w 160"/>
              <a:gd name="T25" fmla="*/ 52 h 144"/>
              <a:gd name="T26" fmla="*/ 141 w 160"/>
              <a:gd name="T27" fmla="*/ 49 h 144"/>
              <a:gd name="T28" fmla="*/ 144 w 160"/>
              <a:gd name="T29" fmla="*/ 52 h 144"/>
              <a:gd name="T30" fmla="*/ 159 w 160"/>
              <a:gd name="T31" fmla="*/ 12 h 144"/>
              <a:gd name="T32" fmla="*/ 155 w 160"/>
              <a:gd name="T33" fmla="*/ 12 h 144"/>
              <a:gd name="T34" fmla="*/ 73 w 160"/>
              <a:gd name="T35" fmla="*/ 94 h 144"/>
              <a:gd name="T36" fmla="*/ 38 w 160"/>
              <a:gd name="T37" fmla="*/ 58 h 144"/>
              <a:gd name="T38" fmla="*/ 34 w 160"/>
              <a:gd name="T39" fmla="*/ 58 h 144"/>
              <a:gd name="T40" fmla="*/ 34 w 160"/>
              <a:gd name="T41" fmla="*/ 62 h 144"/>
              <a:gd name="T42" fmla="*/ 71 w 160"/>
              <a:gd name="T43" fmla="*/ 100 h 144"/>
              <a:gd name="T44" fmla="*/ 73 w 160"/>
              <a:gd name="T45" fmla="*/ 100 h 144"/>
              <a:gd name="T46" fmla="*/ 75 w 160"/>
              <a:gd name="T47" fmla="*/ 100 h 144"/>
              <a:gd name="T48" fmla="*/ 159 w 160"/>
              <a:gd name="T49" fmla="*/ 15 h 144"/>
              <a:gd name="T50" fmla="*/ 159 w 160"/>
              <a:gd name="T51" fmla="*/ 12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60" h="144">
                <a:moveTo>
                  <a:pt x="144" y="52"/>
                </a:moveTo>
                <a:cubicBezTo>
                  <a:pt x="144" y="144"/>
                  <a:pt x="144" y="144"/>
                  <a:pt x="144" y="144"/>
                </a:cubicBezTo>
                <a:cubicBezTo>
                  <a:pt x="0" y="144"/>
                  <a:pt x="0" y="144"/>
                  <a:pt x="0" y="144"/>
                </a:cubicBezTo>
                <a:cubicBezTo>
                  <a:pt x="0" y="0"/>
                  <a:pt x="0" y="0"/>
                  <a:pt x="0" y="0"/>
                </a:cubicBezTo>
                <a:cubicBezTo>
                  <a:pt x="144" y="0"/>
                  <a:pt x="144" y="0"/>
                  <a:pt x="144" y="0"/>
                </a:cubicBezTo>
                <a:cubicBezTo>
                  <a:pt x="144" y="8"/>
                  <a:pt x="144" y="8"/>
                  <a:pt x="144" y="8"/>
                </a:cubicBezTo>
                <a:cubicBezTo>
                  <a:pt x="144" y="10"/>
                  <a:pt x="143" y="11"/>
                  <a:pt x="141" y="11"/>
                </a:cubicBezTo>
                <a:cubicBezTo>
                  <a:pt x="140" y="11"/>
                  <a:pt x="138" y="10"/>
                  <a:pt x="138" y="8"/>
                </a:cubicBezTo>
                <a:cubicBezTo>
                  <a:pt x="138" y="5"/>
                  <a:pt x="138" y="5"/>
                  <a:pt x="138" y="5"/>
                </a:cubicBezTo>
                <a:cubicBezTo>
                  <a:pt x="5" y="5"/>
                  <a:pt x="5" y="5"/>
                  <a:pt x="5" y="5"/>
                </a:cubicBezTo>
                <a:cubicBezTo>
                  <a:pt x="5" y="138"/>
                  <a:pt x="5" y="138"/>
                  <a:pt x="5" y="138"/>
                </a:cubicBezTo>
                <a:cubicBezTo>
                  <a:pt x="138" y="138"/>
                  <a:pt x="138" y="138"/>
                  <a:pt x="138" y="138"/>
                </a:cubicBezTo>
                <a:cubicBezTo>
                  <a:pt x="138" y="52"/>
                  <a:pt x="138" y="52"/>
                  <a:pt x="138" y="52"/>
                </a:cubicBezTo>
                <a:cubicBezTo>
                  <a:pt x="138" y="50"/>
                  <a:pt x="140" y="49"/>
                  <a:pt x="141" y="49"/>
                </a:cubicBezTo>
                <a:cubicBezTo>
                  <a:pt x="143" y="49"/>
                  <a:pt x="144" y="50"/>
                  <a:pt x="144" y="52"/>
                </a:cubicBezTo>
                <a:close/>
                <a:moveTo>
                  <a:pt x="159" y="12"/>
                </a:moveTo>
                <a:cubicBezTo>
                  <a:pt x="158" y="11"/>
                  <a:pt x="156" y="11"/>
                  <a:pt x="155" y="12"/>
                </a:cubicBezTo>
                <a:cubicBezTo>
                  <a:pt x="73" y="94"/>
                  <a:pt x="73" y="94"/>
                  <a:pt x="73" y="94"/>
                </a:cubicBezTo>
                <a:cubicBezTo>
                  <a:pt x="38" y="58"/>
                  <a:pt x="38" y="58"/>
                  <a:pt x="38" y="58"/>
                </a:cubicBezTo>
                <a:cubicBezTo>
                  <a:pt x="37" y="57"/>
                  <a:pt x="35" y="57"/>
                  <a:pt x="34" y="58"/>
                </a:cubicBezTo>
                <a:cubicBezTo>
                  <a:pt x="33" y="59"/>
                  <a:pt x="33" y="61"/>
                  <a:pt x="34" y="62"/>
                </a:cubicBezTo>
                <a:cubicBezTo>
                  <a:pt x="71" y="100"/>
                  <a:pt x="71" y="100"/>
                  <a:pt x="71" y="100"/>
                </a:cubicBezTo>
                <a:cubicBezTo>
                  <a:pt x="72" y="100"/>
                  <a:pt x="73" y="100"/>
                  <a:pt x="73" y="100"/>
                </a:cubicBezTo>
                <a:cubicBezTo>
                  <a:pt x="74" y="100"/>
                  <a:pt x="75" y="100"/>
                  <a:pt x="75" y="100"/>
                </a:cubicBezTo>
                <a:cubicBezTo>
                  <a:pt x="159" y="15"/>
                  <a:pt x="159" y="15"/>
                  <a:pt x="159" y="15"/>
                </a:cubicBezTo>
                <a:cubicBezTo>
                  <a:pt x="160" y="14"/>
                  <a:pt x="160" y="13"/>
                  <a:pt x="159" y="12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Freeform 1089"/>
          <p:cNvSpPr>
            <a:spLocks noEditPoints="1"/>
          </p:cNvSpPr>
          <p:nvPr userDrawn="1"/>
        </p:nvSpPr>
        <p:spPr bwMode="auto">
          <a:xfrm>
            <a:off x="6588429" y="2300298"/>
            <a:ext cx="546100" cy="495300"/>
          </a:xfrm>
          <a:custGeom>
            <a:avLst/>
            <a:gdLst>
              <a:gd name="T0" fmla="*/ 144 w 160"/>
              <a:gd name="T1" fmla="*/ 52 h 144"/>
              <a:gd name="T2" fmla="*/ 144 w 160"/>
              <a:gd name="T3" fmla="*/ 144 h 144"/>
              <a:gd name="T4" fmla="*/ 0 w 160"/>
              <a:gd name="T5" fmla="*/ 144 h 144"/>
              <a:gd name="T6" fmla="*/ 0 w 160"/>
              <a:gd name="T7" fmla="*/ 0 h 144"/>
              <a:gd name="T8" fmla="*/ 144 w 160"/>
              <a:gd name="T9" fmla="*/ 0 h 144"/>
              <a:gd name="T10" fmla="*/ 144 w 160"/>
              <a:gd name="T11" fmla="*/ 8 h 144"/>
              <a:gd name="T12" fmla="*/ 141 w 160"/>
              <a:gd name="T13" fmla="*/ 11 h 144"/>
              <a:gd name="T14" fmla="*/ 138 w 160"/>
              <a:gd name="T15" fmla="*/ 8 h 144"/>
              <a:gd name="T16" fmla="*/ 138 w 160"/>
              <a:gd name="T17" fmla="*/ 5 h 144"/>
              <a:gd name="T18" fmla="*/ 5 w 160"/>
              <a:gd name="T19" fmla="*/ 5 h 144"/>
              <a:gd name="T20" fmla="*/ 5 w 160"/>
              <a:gd name="T21" fmla="*/ 138 h 144"/>
              <a:gd name="T22" fmla="*/ 138 w 160"/>
              <a:gd name="T23" fmla="*/ 138 h 144"/>
              <a:gd name="T24" fmla="*/ 138 w 160"/>
              <a:gd name="T25" fmla="*/ 52 h 144"/>
              <a:gd name="T26" fmla="*/ 141 w 160"/>
              <a:gd name="T27" fmla="*/ 49 h 144"/>
              <a:gd name="T28" fmla="*/ 144 w 160"/>
              <a:gd name="T29" fmla="*/ 52 h 144"/>
              <a:gd name="T30" fmla="*/ 159 w 160"/>
              <a:gd name="T31" fmla="*/ 12 h 144"/>
              <a:gd name="T32" fmla="*/ 155 w 160"/>
              <a:gd name="T33" fmla="*/ 12 h 144"/>
              <a:gd name="T34" fmla="*/ 73 w 160"/>
              <a:gd name="T35" fmla="*/ 94 h 144"/>
              <a:gd name="T36" fmla="*/ 38 w 160"/>
              <a:gd name="T37" fmla="*/ 58 h 144"/>
              <a:gd name="T38" fmla="*/ 34 w 160"/>
              <a:gd name="T39" fmla="*/ 58 h 144"/>
              <a:gd name="T40" fmla="*/ 34 w 160"/>
              <a:gd name="T41" fmla="*/ 62 h 144"/>
              <a:gd name="T42" fmla="*/ 71 w 160"/>
              <a:gd name="T43" fmla="*/ 100 h 144"/>
              <a:gd name="T44" fmla="*/ 73 w 160"/>
              <a:gd name="T45" fmla="*/ 100 h 144"/>
              <a:gd name="T46" fmla="*/ 75 w 160"/>
              <a:gd name="T47" fmla="*/ 100 h 144"/>
              <a:gd name="T48" fmla="*/ 159 w 160"/>
              <a:gd name="T49" fmla="*/ 15 h 144"/>
              <a:gd name="T50" fmla="*/ 159 w 160"/>
              <a:gd name="T51" fmla="*/ 12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60" h="144">
                <a:moveTo>
                  <a:pt x="144" y="52"/>
                </a:moveTo>
                <a:cubicBezTo>
                  <a:pt x="144" y="144"/>
                  <a:pt x="144" y="144"/>
                  <a:pt x="144" y="144"/>
                </a:cubicBezTo>
                <a:cubicBezTo>
                  <a:pt x="0" y="144"/>
                  <a:pt x="0" y="144"/>
                  <a:pt x="0" y="144"/>
                </a:cubicBezTo>
                <a:cubicBezTo>
                  <a:pt x="0" y="0"/>
                  <a:pt x="0" y="0"/>
                  <a:pt x="0" y="0"/>
                </a:cubicBezTo>
                <a:cubicBezTo>
                  <a:pt x="144" y="0"/>
                  <a:pt x="144" y="0"/>
                  <a:pt x="144" y="0"/>
                </a:cubicBezTo>
                <a:cubicBezTo>
                  <a:pt x="144" y="8"/>
                  <a:pt x="144" y="8"/>
                  <a:pt x="144" y="8"/>
                </a:cubicBezTo>
                <a:cubicBezTo>
                  <a:pt x="144" y="10"/>
                  <a:pt x="143" y="11"/>
                  <a:pt x="141" y="11"/>
                </a:cubicBezTo>
                <a:cubicBezTo>
                  <a:pt x="140" y="11"/>
                  <a:pt x="138" y="10"/>
                  <a:pt x="138" y="8"/>
                </a:cubicBezTo>
                <a:cubicBezTo>
                  <a:pt x="138" y="5"/>
                  <a:pt x="138" y="5"/>
                  <a:pt x="138" y="5"/>
                </a:cubicBezTo>
                <a:cubicBezTo>
                  <a:pt x="5" y="5"/>
                  <a:pt x="5" y="5"/>
                  <a:pt x="5" y="5"/>
                </a:cubicBezTo>
                <a:cubicBezTo>
                  <a:pt x="5" y="138"/>
                  <a:pt x="5" y="138"/>
                  <a:pt x="5" y="138"/>
                </a:cubicBezTo>
                <a:cubicBezTo>
                  <a:pt x="138" y="138"/>
                  <a:pt x="138" y="138"/>
                  <a:pt x="138" y="138"/>
                </a:cubicBezTo>
                <a:cubicBezTo>
                  <a:pt x="138" y="52"/>
                  <a:pt x="138" y="52"/>
                  <a:pt x="138" y="52"/>
                </a:cubicBezTo>
                <a:cubicBezTo>
                  <a:pt x="138" y="50"/>
                  <a:pt x="140" y="49"/>
                  <a:pt x="141" y="49"/>
                </a:cubicBezTo>
                <a:cubicBezTo>
                  <a:pt x="143" y="49"/>
                  <a:pt x="144" y="50"/>
                  <a:pt x="144" y="52"/>
                </a:cubicBezTo>
                <a:close/>
                <a:moveTo>
                  <a:pt x="159" y="12"/>
                </a:moveTo>
                <a:cubicBezTo>
                  <a:pt x="158" y="11"/>
                  <a:pt x="156" y="11"/>
                  <a:pt x="155" y="12"/>
                </a:cubicBezTo>
                <a:cubicBezTo>
                  <a:pt x="73" y="94"/>
                  <a:pt x="73" y="94"/>
                  <a:pt x="73" y="94"/>
                </a:cubicBezTo>
                <a:cubicBezTo>
                  <a:pt x="38" y="58"/>
                  <a:pt x="38" y="58"/>
                  <a:pt x="38" y="58"/>
                </a:cubicBezTo>
                <a:cubicBezTo>
                  <a:pt x="37" y="57"/>
                  <a:pt x="35" y="57"/>
                  <a:pt x="34" y="58"/>
                </a:cubicBezTo>
                <a:cubicBezTo>
                  <a:pt x="33" y="59"/>
                  <a:pt x="33" y="61"/>
                  <a:pt x="34" y="62"/>
                </a:cubicBezTo>
                <a:cubicBezTo>
                  <a:pt x="71" y="100"/>
                  <a:pt x="71" y="100"/>
                  <a:pt x="71" y="100"/>
                </a:cubicBezTo>
                <a:cubicBezTo>
                  <a:pt x="72" y="100"/>
                  <a:pt x="73" y="100"/>
                  <a:pt x="73" y="100"/>
                </a:cubicBezTo>
                <a:cubicBezTo>
                  <a:pt x="74" y="100"/>
                  <a:pt x="75" y="100"/>
                  <a:pt x="75" y="100"/>
                </a:cubicBezTo>
                <a:cubicBezTo>
                  <a:pt x="159" y="15"/>
                  <a:pt x="159" y="15"/>
                  <a:pt x="159" y="15"/>
                </a:cubicBezTo>
                <a:cubicBezTo>
                  <a:pt x="160" y="14"/>
                  <a:pt x="160" y="13"/>
                  <a:pt x="159" y="12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Freeform 1089"/>
          <p:cNvSpPr>
            <a:spLocks noEditPoints="1"/>
          </p:cNvSpPr>
          <p:nvPr userDrawn="1"/>
        </p:nvSpPr>
        <p:spPr bwMode="auto">
          <a:xfrm>
            <a:off x="6588429" y="3701123"/>
            <a:ext cx="546100" cy="495300"/>
          </a:xfrm>
          <a:custGeom>
            <a:avLst/>
            <a:gdLst>
              <a:gd name="T0" fmla="*/ 144 w 160"/>
              <a:gd name="T1" fmla="*/ 52 h 144"/>
              <a:gd name="T2" fmla="*/ 144 w 160"/>
              <a:gd name="T3" fmla="*/ 144 h 144"/>
              <a:gd name="T4" fmla="*/ 0 w 160"/>
              <a:gd name="T5" fmla="*/ 144 h 144"/>
              <a:gd name="T6" fmla="*/ 0 w 160"/>
              <a:gd name="T7" fmla="*/ 0 h 144"/>
              <a:gd name="T8" fmla="*/ 144 w 160"/>
              <a:gd name="T9" fmla="*/ 0 h 144"/>
              <a:gd name="T10" fmla="*/ 144 w 160"/>
              <a:gd name="T11" fmla="*/ 8 h 144"/>
              <a:gd name="T12" fmla="*/ 141 w 160"/>
              <a:gd name="T13" fmla="*/ 11 h 144"/>
              <a:gd name="T14" fmla="*/ 138 w 160"/>
              <a:gd name="T15" fmla="*/ 8 h 144"/>
              <a:gd name="T16" fmla="*/ 138 w 160"/>
              <a:gd name="T17" fmla="*/ 5 h 144"/>
              <a:gd name="T18" fmla="*/ 5 w 160"/>
              <a:gd name="T19" fmla="*/ 5 h 144"/>
              <a:gd name="T20" fmla="*/ 5 w 160"/>
              <a:gd name="T21" fmla="*/ 138 h 144"/>
              <a:gd name="T22" fmla="*/ 138 w 160"/>
              <a:gd name="T23" fmla="*/ 138 h 144"/>
              <a:gd name="T24" fmla="*/ 138 w 160"/>
              <a:gd name="T25" fmla="*/ 52 h 144"/>
              <a:gd name="T26" fmla="*/ 141 w 160"/>
              <a:gd name="T27" fmla="*/ 49 h 144"/>
              <a:gd name="T28" fmla="*/ 144 w 160"/>
              <a:gd name="T29" fmla="*/ 52 h 144"/>
              <a:gd name="T30" fmla="*/ 159 w 160"/>
              <a:gd name="T31" fmla="*/ 12 h 144"/>
              <a:gd name="T32" fmla="*/ 155 w 160"/>
              <a:gd name="T33" fmla="*/ 12 h 144"/>
              <a:gd name="T34" fmla="*/ 73 w 160"/>
              <a:gd name="T35" fmla="*/ 94 h 144"/>
              <a:gd name="T36" fmla="*/ 38 w 160"/>
              <a:gd name="T37" fmla="*/ 58 h 144"/>
              <a:gd name="T38" fmla="*/ 34 w 160"/>
              <a:gd name="T39" fmla="*/ 58 h 144"/>
              <a:gd name="T40" fmla="*/ 34 w 160"/>
              <a:gd name="T41" fmla="*/ 62 h 144"/>
              <a:gd name="T42" fmla="*/ 71 w 160"/>
              <a:gd name="T43" fmla="*/ 100 h 144"/>
              <a:gd name="T44" fmla="*/ 73 w 160"/>
              <a:gd name="T45" fmla="*/ 100 h 144"/>
              <a:gd name="T46" fmla="*/ 75 w 160"/>
              <a:gd name="T47" fmla="*/ 100 h 144"/>
              <a:gd name="T48" fmla="*/ 159 w 160"/>
              <a:gd name="T49" fmla="*/ 15 h 144"/>
              <a:gd name="T50" fmla="*/ 159 w 160"/>
              <a:gd name="T51" fmla="*/ 12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60" h="144">
                <a:moveTo>
                  <a:pt x="144" y="52"/>
                </a:moveTo>
                <a:cubicBezTo>
                  <a:pt x="144" y="144"/>
                  <a:pt x="144" y="144"/>
                  <a:pt x="144" y="144"/>
                </a:cubicBezTo>
                <a:cubicBezTo>
                  <a:pt x="0" y="144"/>
                  <a:pt x="0" y="144"/>
                  <a:pt x="0" y="144"/>
                </a:cubicBezTo>
                <a:cubicBezTo>
                  <a:pt x="0" y="0"/>
                  <a:pt x="0" y="0"/>
                  <a:pt x="0" y="0"/>
                </a:cubicBezTo>
                <a:cubicBezTo>
                  <a:pt x="144" y="0"/>
                  <a:pt x="144" y="0"/>
                  <a:pt x="144" y="0"/>
                </a:cubicBezTo>
                <a:cubicBezTo>
                  <a:pt x="144" y="8"/>
                  <a:pt x="144" y="8"/>
                  <a:pt x="144" y="8"/>
                </a:cubicBezTo>
                <a:cubicBezTo>
                  <a:pt x="144" y="10"/>
                  <a:pt x="143" y="11"/>
                  <a:pt x="141" y="11"/>
                </a:cubicBezTo>
                <a:cubicBezTo>
                  <a:pt x="140" y="11"/>
                  <a:pt x="138" y="10"/>
                  <a:pt x="138" y="8"/>
                </a:cubicBezTo>
                <a:cubicBezTo>
                  <a:pt x="138" y="5"/>
                  <a:pt x="138" y="5"/>
                  <a:pt x="138" y="5"/>
                </a:cubicBezTo>
                <a:cubicBezTo>
                  <a:pt x="5" y="5"/>
                  <a:pt x="5" y="5"/>
                  <a:pt x="5" y="5"/>
                </a:cubicBezTo>
                <a:cubicBezTo>
                  <a:pt x="5" y="138"/>
                  <a:pt x="5" y="138"/>
                  <a:pt x="5" y="138"/>
                </a:cubicBezTo>
                <a:cubicBezTo>
                  <a:pt x="138" y="138"/>
                  <a:pt x="138" y="138"/>
                  <a:pt x="138" y="138"/>
                </a:cubicBezTo>
                <a:cubicBezTo>
                  <a:pt x="138" y="52"/>
                  <a:pt x="138" y="52"/>
                  <a:pt x="138" y="52"/>
                </a:cubicBezTo>
                <a:cubicBezTo>
                  <a:pt x="138" y="50"/>
                  <a:pt x="140" y="49"/>
                  <a:pt x="141" y="49"/>
                </a:cubicBezTo>
                <a:cubicBezTo>
                  <a:pt x="143" y="49"/>
                  <a:pt x="144" y="50"/>
                  <a:pt x="144" y="52"/>
                </a:cubicBezTo>
                <a:close/>
                <a:moveTo>
                  <a:pt x="159" y="12"/>
                </a:moveTo>
                <a:cubicBezTo>
                  <a:pt x="158" y="11"/>
                  <a:pt x="156" y="11"/>
                  <a:pt x="155" y="12"/>
                </a:cubicBezTo>
                <a:cubicBezTo>
                  <a:pt x="73" y="94"/>
                  <a:pt x="73" y="94"/>
                  <a:pt x="73" y="94"/>
                </a:cubicBezTo>
                <a:cubicBezTo>
                  <a:pt x="38" y="58"/>
                  <a:pt x="38" y="58"/>
                  <a:pt x="38" y="58"/>
                </a:cubicBezTo>
                <a:cubicBezTo>
                  <a:pt x="37" y="57"/>
                  <a:pt x="35" y="57"/>
                  <a:pt x="34" y="58"/>
                </a:cubicBezTo>
                <a:cubicBezTo>
                  <a:pt x="33" y="59"/>
                  <a:pt x="33" y="61"/>
                  <a:pt x="34" y="62"/>
                </a:cubicBezTo>
                <a:cubicBezTo>
                  <a:pt x="71" y="100"/>
                  <a:pt x="71" y="100"/>
                  <a:pt x="71" y="100"/>
                </a:cubicBezTo>
                <a:cubicBezTo>
                  <a:pt x="72" y="100"/>
                  <a:pt x="73" y="100"/>
                  <a:pt x="73" y="100"/>
                </a:cubicBezTo>
                <a:cubicBezTo>
                  <a:pt x="74" y="100"/>
                  <a:pt x="75" y="100"/>
                  <a:pt x="75" y="100"/>
                </a:cubicBezTo>
                <a:cubicBezTo>
                  <a:pt x="159" y="15"/>
                  <a:pt x="159" y="15"/>
                  <a:pt x="159" y="15"/>
                </a:cubicBezTo>
                <a:cubicBezTo>
                  <a:pt x="160" y="14"/>
                  <a:pt x="160" y="13"/>
                  <a:pt x="159" y="12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Freeform 1089"/>
          <p:cNvSpPr>
            <a:spLocks noEditPoints="1"/>
          </p:cNvSpPr>
          <p:nvPr userDrawn="1"/>
        </p:nvSpPr>
        <p:spPr bwMode="auto">
          <a:xfrm>
            <a:off x="6588429" y="5070551"/>
            <a:ext cx="546100" cy="495300"/>
          </a:xfrm>
          <a:custGeom>
            <a:avLst/>
            <a:gdLst>
              <a:gd name="T0" fmla="*/ 144 w 160"/>
              <a:gd name="T1" fmla="*/ 52 h 144"/>
              <a:gd name="T2" fmla="*/ 144 w 160"/>
              <a:gd name="T3" fmla="*/ 144 h 144"/>
              <a:gd name="T4" fmla="*/ 0 w 160"/>
              <a:gd name="T5" fmla="*/ 144 h 144"/>
              <a:gd name="T6" fmla="*/ 0 w 160"/>
              <a:gd name="T7" fmla="*/ 0 h 144"/>
              <a:gd name="T8" fmla="*/ 144 w 160"/>
              <a:gd name="T9" fmla="*/ 0 h 144"/>
              <a:gd name="T10" fmla="*/ 144 w 160"/>
              <a:gd name="T11" fmla="*/ 8 h 144"/>
              <a:gd name="T12" fmla="*/ 141 w 160"/>
              <a:gd name="T13" fmla="*/ 11 h 144"/>
              <a:gd name="T14" fmla="*/ 138 w 160"/>
              <a:gd name="T15" fmla="*/ 8 h 144"/>
              <a:gd name="T16" fmla="*/ 138 w 160"/>
              <a:gd name="T17" fmla="*/ 5 h 144"/>
              <a:gd name="T18" fmla="*/ 5 w 160"/>
              <a:gd name="T19" fmla="*/ 5 h 144"/>
              <a:gd name="T20" fmla="*/ 5 w 160"/>
              <a:gd name="T21" fmla="*/ 138 h 144"/>
              <a:gd name="T22" fmla="*/ 138 w 160"/>
              <a:gd name="T23" fmla="*/ 138 h 144"/>
              <a:gd name="T24" fmla="*/ 138 w 160"/>
              <a:gd name="T25" fmla="*/ 52 h 144"/>
              <a:gd name="T26" fmla="*/ 141 w 160"/>
              <a:gd name="T27" fmla="*/ 49 h 144"/>
              <a:gd name="T28" fmla="*/ 144 w 160"/>
              <a:gd name="T29" fmla="*/ 52 h 144"/>
              <a:gd name="T30" fmla="*/ 159 w 160"/>
              <a:gd name="T31" fmla="*/ 12 h 144"/>
              <a:gd name="T32" fmla="*/ 155 w 160"/>
              <a:gd name="T33" fmla="*/ 12 h 144"/>
              <a:gd name="T34" fmla="*/ 73 w 160"/>
              <a:gd name="T35" fmla="*/ 94 h 144"/>
              <a:gd name="T36" fmla="*/ 38 w 160"/>
              <a:gd name="T37" fmla="*/ 58 h 144"/>
              <a:gd name="T38" fmla="*/ 34 w 160"/>
              <a:gd name="T39" fmla="*/ 58 h 144"/>
              <a:gd name="T40" fmla="*/ 34 w 160"/>
              <a:gd name="T41" fmla="*/ 62 h 144"/>
              <a:gd name="T42" fmla="*/ 71 w 160"/>
              <a:gd name="T43" fmla="*/ 100 h 144"/>
              <a:gd name="T44" fmla="*/ 73 w 160"/>
              <a:gd name="T45" fmla="*/ 100 h 144"/>
              <a:gd name="T46" fmla="*/ 75 w 160"/>
              <a:gd name="T47" fmla="*/ 100 h 144"/>
              <a:gd name="T48" fmla="*/ 159 w 160"/>
              <a:gd name="T49" fmla="*/ 15 h 144"/>
              <a:gd name="T50" fmla="*/ 159 w 160"/>
              <a:gd name="T51" fmla="*/ 12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60" h="144">
                <a:moveTo>
                  <a:pt x="144" y="52"/>
                </a:moveTo>
                <a:cubicBezTo>
                  <a:pt x="144" y="144"/>
                  <a:pt x="144" y="144"/>
                  <a:pt x="144" y="144"/>
                </a:cubicBezTo>
                <a:cubicBezTo>
                  <a:pt x="0" y="144"/>
                  <a:pt x="0" y="144"/>
                  <a:pt x="0" y="144"/>
                </a:cubicBezTo>
                <a:cubicBezTo>
                  <a:pt x="0" y="0"/>
                  <a:pt x="0" y="0"/>
                  <a:pt x="0" y="0"/>
                </a:cubicBezTo>
                <a:cubicBezTo>
                  <a:pt x="144" y="0"/>
                  <a:pt x="144" y="0"/>
                  <a:pt x="144" y="0"/>
                </a:cubicBezTo>
                <a:cubicBezTo>
                  <a:pt x="144" y="8"/>
                  <a:pt x="144" y="8"/>
                  <a:pt x="144" y="8"/>
                </a:cubicBezTo>
                <a:cubicBezTo>
                  <a:pt x="144" y="10"/>
                  <a:pt x="143" y="11"/>
                  <a:pt x="141" y="11"/>
                </a:cubicBezTo>
                <a:cubicBezTo>
                  <a:pt x="140" y="11"/>
                  <a:pt x="138" y="10"/>
                  <a:pt x="138" y="8"/>
                </a:cubicBezTo>
                <a:cubicBezTo>
                  <a:pt x="138" y="5"/>
                  <a:pt x="138" y="5"/>
                  <a:pt x="138" y="5"/>
                </a:cubicBezTo>
                <a:cubicBezTo>
                  <a:pt x="5" y="5"/>
                  <a:pt x="5" y="5"/>
                  <a:pt x="5" y="5"/>
                </a:cubicBezTo>
                <a:cubicBezTo>
                  <a:pt x="5" y="138"/>
                  <a:pt x="5" y="138"/>
                  <a:pt x="5" y="138"/>
                </a:cubicBezTo>
                <a:cubicBezTo>
                  <a:pt x="138" y="138"/>
                  <a:pt x="138" y="138"/>
                  <a:pt x="138" y="138"/>
                </a:cubicBezTo>
                <a:cubicBezTo>
                  <a:pt x="138" y="52"/>
                  <a:pt x="138" y="52"/>
                  <a:pt x="138" y="52"/>
                </a:cubicBezTo>
                <a:cubicBezTo>
                  <a:pt x="138" y="50"/>
                  <a:pt x="140" y="49"/>
                  <a:pt x="141" y="49"/>
                </a:cubicBezTo>
                <a:cubicBezTo>
                  <a:pt x="143" y="49"/>
                  <a:pt x="144" y="50"/>
                  <a:pt x="144" y="52"/>
                </a:cubicBezTo>
                <a:close/>
                <a:moveTo>
                  <a:pt x="159" y="12"/>
                </a:moveTo>
                <a:cubicBezTo>
                  <a:pt x="158" y="11"/>
                  <a:pt x="156" y="11"/>
                  <a:pt x="155" y="12"/>
                </a:cubicBezTo>
                <a:cubicBezTo>
                  <a:pt x="73" y="94"/>
                  <a:pt x="73" y="94"/>
                  <a:pt x="73" y="94"/>
                </a:cubicBezTo>
                <a:cubicBezTo>
                  <a:pt x="38" y="58"/>
                  <a:pt x="38" y="58"/>
                  <a:pt x="38" y="58"/>
                </a:cubicBezTo>
                <a:cubicBezTo>
                  <a:pt x="37" y="57"/>
                  <a:pt x="35" y="57"/>
                  <a:pt x="34" y="58"/>
                </a:cubicBezTo>
                <a:cubicBezTo>
                  <a:pt x="33" y="59"/>
                  <a:pt x="33" y="61"/>
                  <a:pt x="34" y="62"/>
                </a:cubicBezTo>
                <a:cubicBezTo>
                  <a:pt x="71" y="100"/>
                  <a:pt x="71" y="100"/>
                  <a:pt x="71" y="100"/>
                </a:cubicBezTo>
                <a:cubicBezTo>
                  <a:pt x="72" y="100"/>
                  <a:pt x="73" y="100"/>
                  <a:pt x="73" y="100"/>
                </a:cubicBezTo>
                <a:cubicBezTo>
                  <a:pt x="74" y="100"/>
                  <a:pt x="75" y="100"/>
                  <a:pt x="75" y="100"/>
                </a:cubicBezTo>
                <a:cubicBezTo>
                  <a:pt x="159" y="15"/>
                  <a:pt x="159" y="15"/>
                  <a:pt x="159" y="15"/>
                </a:cubicBezTo>
                <a:cubicBezTo>
                  <a:pt x="160" y="14"/>
                  <a:pt x="160" y="13"/>
                  <a:pt x="159" y="12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493114" y="933066"/>
            <a:ext cx="3912125" cy="42141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endParaRPr lang="en-CA" sz="2800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493114" y="2757274"/>
            <a:ext cx="3868841" cy="3531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493115" y="3257212"/>
            <a:ext cx="3868840" cy="268909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0" hasCustomPrompt="1"/>
          </p:nvPr>
        </p:nvSpPr>
        <p:spPr>
          <a:xfrm>
            <a:off x="7363671" y="914016"/>
            <a:ext cx="3032846" cy="88093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11" hasCustomPrompt="1"/>
          </p:nvPr>
        </p:nvSpPr>
        <p:spPr>
          <a:xfrm>
            <a:off x="7363671" y="2295122"/>
            <a:ext cx="3032846" cy="88093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12" hasCustomPrompt="1"/>
          </p:nvPr>
        </p:nvSpPr>
        <p:spPr>
          <a:xfrm>
            <a:off x="7363671" y="3695947"/>
            <a:ext cx="3032846" cy="88093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13" hasCustomPrompt="1"/>
          </p:nvPr>
        </p:nvSpPr>
        <p:spPr>
          <a:xfrm>
            <a:off x="7363671" y="5065374"/>
            <a:ext cx="3032846" cy="88093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133728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 userDrawn="1"/>
        </p:nvGrpSpPr>
        <p:grpSpPr>
          <a:xfrm>
            <a:off x="6007843" y="2093922"/>
            <a:ext cx="176314" cy="4807634"/>
            <a:chOff x="6007843" y="2104743"/>
            <a:chExt cx="176314" cy="4807634"/>
          </a:xfrm>
        </p:grpSpPr>
        <p:sp>
          <p:nvSpPr>
            <p:cNvPr id="7" name="Line">
              <a:extLst>
                <a:ext uri="{FF2B5EF4-FFF2-40B4-BE49-F238E27FC236}">
                  <a16:creationId xmlns:a16="http://schemas.microsoft.com/office/drawing/2014/main" id="{ED0CA709-B4DA-42A4-A65A-DD90CC70944F}"/>
                </a:ext>
              </a:extLst>
            </p:cNvPr>
            <p:cNvSpPr/>
            <p:nvPr userDrawn="1"/>
          </p:nvSpPr>
          <p:spPr>
            <a:xfrm flipH="1" flipV="1">
              <a:off x="6096000" y="2298688"/>
              <a:ext cx="0" cy="1355412"/>
            </a:xfrm>
            <a:prstGeom prst="line">
              <a:avLst/>
            </a:prstGeom>
            <a:ln w="12700">
              <a:solidFill>
                <a:srgbClr val="C8CBD1"/>
              </a:solidFill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8" name="Line">
              <a:extLst>
                <a:ext uri="{FF2B5EF4-FFF2-40B4-BE49-F238E27FC236}">
                  <a16:creationId xmlns:a16="http://schemas.microsoft.com/office/drawing/2014/main" id="{4C6F293B-B127-4661-AFF9-E2A26C4EA91A}"/>
                </a:ext>
              </a:extLst>
            </p:cNvPr>
            <p:cNvSpPr/>
            <p:nvPr userDrawn="1"/>
          </p:nvSpPr>
          <p:spPr>
            <a:xfrm flipH="1" flipV="1">
              <a:off x="6096000" y="3856420"/>
              <a:ext cx="0" cy="1373924"/>
            </a:xfrm>
            <a:prstGeom prst="line">
              <a:avLst/>
            </a:prstGeom>
            <a:ln w="12700">
              <a:solidFill>
                <a:srgbClr val="C8CBD1"/>
              </a:solidFill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9" name="Circle">
              <a:extLst>
                <a:ext uri="{FF2B5EF4-FFF2-40B4-BE49-F238E27FC236}">
                  <a16:creationId xmlns:a16="http://schemas.microsoft.com/office/drawing/2014/main" id="{BDFF0B1B-931C-4414-AA34-39D4A346322F}"/>
                </a:ext>
              </a:extLst>
            </p:cNvPr>
            <p:cNvSpPr/>
            <p:nvPr userDrawn="1"/>
          </p:nvSpPr>
          <p:spPr>
            <a:xfrm flipH="1">
              <a:off x="6007843" y="2104743"/>
              <a:ext cx="176314" cy="176314"/>
            </a:xfrm>
            <a:prstGeom prst="ellipse">
              <a:avLst/>
            </a:prstGeom>
            <a:ln w="38100">
              <a:solidFill>
                <a:schemeClr val="bg1">
                  <a:lumMod val="85000"/>
                </a:schemeClr>
              </a:solidFill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0" name="Circle">
              <a:extLst>
                <a:ext uri="{FF2B5EF4-FFF2-40B4-BE49-F238E27FC236}">
                  <a16:creationId xmlns:a16="http://schemas.microsoft.com/office/drawing/2014/main" id="{40232A07-956E-4919-BB59-458C85A4695F}"/>
                </a:ext>
              </a:extLst>
            </p:cNvPr>
            <p:cNvSpPr/>
            <p:nvPr userDrawn="1"/>
          </p:nvSpPr>
          <p:spPr>
            <a:xfrm flipH="1">
              <a:off x="6007843" y="3671731"/>
              <a:ext cx="176314" cy="176314"/>
            </a:xfrm>
            <a:prstGeom prst="ellipse">
              <a:avLst/>
            </a:prstGeom>
            <a:ln w="38100">
              <a:solidFill>
                <a:schemeClr val="tx2"/>
              </a:solidFill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1" name="Circle">
              <a:extLst>
                <a:ext uri="{FF2B5EF4-FFF2-40B4-BE49-F238E27FC236}">
                  <a16:creationId xmlns:a16="http://schemas.microsoft.com/office/drawing/2014/main" id="{092E8249-2175-4D1D-8844-3827F3997C3B}"/>
                </a:ext>
              </a:extLst>
            </p:cNvPr>
            <p:cNvSpPr/>
            <p:nvPr userDrawn="1"/>
          </p:nvSpPr>
          <p:spPr>
            <a:xfrm flipH="1">
              <a:off x="6007843" y="5238719"/>
              <a:ext cx="176314" cy="176314"/>
            </a:xfrm>
            <a:prstGeom prst="ellipse">
              <a:avLst/>
            </a:prstGeom>
            <a:ln w="38100">
              <a:solidFill>
                <a:schemeClr val="bg1">
                  <a:lumMod val="85000"/>
                </a:schemeClr>
              </a:solidFill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" name="Line">
              <a:extLst>
                <a:ext uri="{FF2B5EF4-FFF2-40B4-BE49-F238E27FC236}">
                  <a16:creationId xmlns:a16="http://schemas.microsoft.com/office/drawing/2014/main" id="{C2451783-88C0-4D58-8C3F-407E9FF913BE}"/>
                </a:ext>
              </a:extLst>
            </p:cNvPr>
            <p:cNvSpPr/>
            <p:nvPr userDrawn="1"/>
          </p:nvSpPr>
          <p:spPr>
            <a:xfrm flipH="1" flipV="1">
              <a:off x="6096000" y="5442068"/>
              <a:ext cx="0" cy="1470309"/>
            </a:xfrm>
            <a:prstGeom prst="line">
              <a:avLst/>
            </a:prstGeom>
            <a:ln w="12700">
              <a:solidFill>
                <a:srgbClr val="C8CBD1"/>
              </a:solidFill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sp>
        <p:nvSpPr>
          <p:cNvPr id="17" name="Content Placeholder 3"/>
          <p:cNvSpPr>
            <a:spLocks noGrp="1"/>
          </p:cNvSpPr>
          <p:nvPr>
            <p:ph sz="half" idx="10" hasCustomPrompt="1"/>
          </p:nvPr>
        </p:nvSpPr>
        <p:spPr>
          <a:xfrm>
            <a:off x="2522039" y="3631448"/>
            <a:ext cx="3100279" cy="697973"/>
          </a:xfrm>
          <a:prstGeom prst="rect">
            <a:avLst/>
          </a:prstGeo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19" name="Content Placeholder 3"/>
          <p:cNvSpPr>
            <a:spLocks noGrp="1"/>
          </p:cNvSpPr>
          <p:nvPr>
            <p:ph sz="half" idx="11" hasCustomPrompt="1"/>
          </p:nvPr>
        </p:nvSpPr>
        <p:spPr>
          <a:xfrm>
            <a:off x="6562894" y="5335798"/>
            <a:ext cx="3100279" cy="69797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30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6562893" y="4890981"/>
            <a:ext cx="3100279" cy="3531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2017</a:t>
            </a:r>
            <a:endParaRPr lang="en-CA" dirty="0"/>
          </a:p>
        </p:txBody>
      </p:sp>
      <p:sp>
        <p:nvSpPr>
          <p:cNvPr id="32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2522038" y="3186317"/>
            <a:ext cx="3100279" cy="35315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2016</a:t>
            </a:r>
            <a:endParaRPr lang="en-CA" dirty="0"/>
          </a:p>
        </p:txBody>
      </p:sp>
      <p:sp>
        <p:nvSpPr>
          <p:cNvPr id="34" name="Content Placeholder 3"/>
          <p:cNvSpPr>
            <a:spLocks noGrp="1"/>
          </p:cNvSpPr>
          <p:nvPr>
            <p:ph sz="half" idx="15" hasCustomPrompt="1"/>
          </p:nvPr>
        </p:nvSpPr>
        <p:spPr>
          <a:xfrm>
            <a:off x="6562893" y="1987506"/>
            <a:ext cx="3100279" cy="69797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35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6562892" y="1542689"/>
            <a:ext cx="3100279" cy="3531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2015</a:t>
            </a:r>
            <a:endParaRPr lang="en-CA" dirty="0"/>
          </a:p>
        </p:txBody>
      </p:sp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1493114" y="933066"/>
            <a:ext cx="3912125" cy="42141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endParaRPr lang="en-CA" sz="2800" dirty="0"/>
          </a:p>
        </p:txBody>
      </p:sp>
    </p:spTree>
    <p:extLst>
      <p:ext uri="{BB962C8B-B14F-4D97-AF65-F5344CB8AC3E}">
        <p14:creationId xmlns:p14="http://schemas.microsoft.com/office/powerpoint/2010/main" val="18369560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 userDrawn="1"/>
        </p:nvGrpSpPr>
        <p:grpSpPr>
          <a:xfrm>
            <a:off x="6007843" y="-200194"/>
            <a:ext cx="176314" cy="4807634"/>
            <a:chOff x="6007843" y="-200194"/>
            <a:chExt cx="176314" cy="4807634"/>
          </a:xfrm>
        </p:grpSpPr>
        <p:sp>
          <p:nvSpPr>
            <p:cNvPr id="8" name="Line">
              <a:extLst>
                <a:ext uri="{FF2B5EF4-FFF2-40B4-BE49-F238E27FC236}">
                  <a16:creationId xmlns:a16="http://schemas.microsoft.com/office/drawing/2014/main" id="{ED0CA709-B4DA-42A4-A65A-DD90CC70944F}"/>
                </a:ext>
              </a:extLst>
            </p:cNvPr>
            <p:cNvSpPr/>
            <p:nvPr userDrawn="1"/>
          </p:nvSpPr>
          <p:spPr>
            <a:xfrm flipH="1">
              <a:off x="6096000" y="3058083"/>
              <a:ext cx="0" cy="1355412"/>
            </a:xfrm>
            <a:prstGeom prst="line">
              <a:avLst/>
            </a:prstGeom>
            <a:ln w="12700">
              <a:solidFill>
                <a:srgbClr val="C8CBD1"/>
              </a:solidFill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9" name="Line">
              <a:extLst>
                <a:ext uri="{FF2B5EF4-FFF2-40B4-BE49-F238E27FC236}">
                  <a16:creationId xmlns:a16="http://schemas.microsoft.com/office/drawing/2014/main" id="{4C6F293B-B127-4661-AFF9-E2A26C4EA91A}"/>
                </a:ext>
              </a:extLst>
            </p:cNvPr>
            <p:cNvSpPr/>
            <p:nvPr userDrawn="1"/>
          </p:nvSpPr>
          <p:spPr>
            <a:xfrm flipH="1">
              <a:off x="6096000" y="1481839"/>
              <a:ext cx="0" cy="1373924"/>
            </a:xfrm>
            <a:prstGeom prst="line">
              <a:avLst/>
            </a:prstGeom>
            <a:ln w="12700">
              <a:solidFill>
                <a:srgbClr val="C8CBD1"/>
              </a:solidFill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0" name="Circle">
              <a:extLst>
                <a:ext uri="{FF2B5EF4-FFF2-40B4-BE49-F238E27FC236}">
                  <a16:creationId xmlns:a16="http://schemas.microsoft.com/office/drawing/2014/main" id="{BDFF0B1B-931C-4414-AA34-39D4A346322F}"/>
                </a:ext>
              </a:extLst>
            </p:cNvPr>
            <p:cNvSpPr/>
            <p:nvPr userDrawn="1"/>
          </p:nvSpPr>
          <p:spPr>
            <a:xfrm flipH="1" flipV="1">
              <a:off x="6007843" y="4431126"/>
              <a:ext cx="176314" cy="176314"/>
            </a:xfrm>
            <a:prstGeom prst="ellipse">
              <a:avLst/>
            </a:prstGeom>
            <a:ln w="38100">
              <a:solidFill>
                <a:schemeClr val="tx2"/>
              </a:solidFill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1" name="Circle">
              <a:extLst>
                <a:ext uri="{FF2B5EF4-FFF2-40B4-BE49-F238E27FC236}">
                  <a16:creationId xmlns:a16="http://schemas.microsoft.com/office/drawing/2014/main" id="{40232A07-956E-4919-BB59-458C85A4695F}"/>
                </a:ext>
              </a:extLst>
            </p:cNvPr>
            <p:cNvSpPr/>
            <p:nvPr userDrawn="1"/>
          </p:nvSpPr>
          <p:spPr>
            <a:xfrm flipH="1" flipV="1">
              <a:off x="6007843" y="2864138"/>
              <a:ext cx="176314" cy="176314"/>
            </a:xfrm>
            <a:prstGeom prst="ellipse">
              <a:avLst/>
            </a:prstGeom>
            <a:ln w="38100">
              <a:solidFill>
                <a:schemeClr val="bg1">
                  <a:lumMod val="85000"/>
                </a:schemeClr>
              </a:solidFill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2" name="Circle">
              <a:extLst>
                <a:ext uri="{FF2B5EF4-FFF2-40B4-BE49-F238E27FC236}">
                  <a16:creationId xmlns:a16="http://schemas.microsoft.com/office/drawing/2014/main" id="{092E8249-2175-4D1D-8844-3827F3997C3B}"/>
                </a:ext>
              </a:extLst>
            </p:cNvPr>
            <p:cNvSpPr/>
            <p:nvPr userDrawn="1"/>
          </p:nvSpPr>
          <p:spPr>
            <a:xfrm flipH="1" flipV="1">
              <a:off x="6007843" y="1291739"/>
              <a:ext cx="176314" cy="176314"/>
            </a:xfrm>
            <a:prstGeom prst="ellipse">
              <a:avLst/>
            </a:prstGeom>
            <a:ln w="38100">
              <a:solidFill>
                <a:schemeClr val="bg1">
                  <a:lumMod val="85000"/>
                </a:schemeClr>
              </a:solidFill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13" name="Line">
              <a:extLst>
                <a:ext uri="{FF2B5EF4-FFF2-40B4-BE49-F238E27FC236}">
                  <a16:creationId xmlns:a16="http://schemas.microsoft.com/office/drawing/2014/main" id="{C2451783-88C0-4D58-8C3F-407E9FF913BE}"/>
                </a:ext>
              </a:extLst>
            </p:cNvPr>
            <p:cNvSpPr/>
            <p:nvPr userDrawn="1"/>
          </p:nvSpPr>
          <p:spPr>
            <a:xfrm flipH="1">
              <a:off x="6096000" y="-200194"/>
              <a:ext cx="0" cy="1470309"/>
            </a:xfrm>
            <a:prstGeom prst="line">
              <a:avLst/>
            </a:prstGeom>
            <a:ln w="12700">
              <a:solidFill>
                <a:srgbClr val="C8CBD1"/>
              </a:solidFill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sp>
        <p:nvSpPr>
          <p:cNvPr id="22" name="Content Placeholder 3"/>
          <p:cNvSpPr>
            <a:spLocks noGrp="1"/>
          </p:cNvSpPr>
          <p:nvPr>
            <p:ph sz="half" idx="10" hasCustomPrompt="1"/>
          </p:nvPr>
        </p:nvSpPr>
        <p:spPr>
          <a:xfrm>
            <a:off x="2522039" y="2906420"/>
            <a:ext cx="3100279" cy="697973"/>
          </a:xfrm>
          <a:prstGeom prst="rect">
            <a:avLst/>
          </a:prstGeo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23" name="Content Placeholder 3"/>
          <p:cNvSpPr>
            <a:spLocks noGrp="1"/>
          </p:cNvSpPr>
          <p:nvPr>
            <p:ph sz="half" idx="11" hasCustomPrompt="1"/>
          </p:nvPr>
        </p:nvSpPr>
        <p:spPr>
          <a:xfrm>
            <a:off x="6562894" y="4610770"/>
            <a:ext cx="3100279" cy="69797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24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6562893" y="4165953"/>
            <a:ext cx="3100279" cy="3531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2020</a:t>
            </a:r>
            <a:endParaRPr lang="en-CA" dirty="0"/>
          </a:p>
        </p:txBody>
      </p:sp>
      <p:sp>
        <p:nvSpPr>
          <p:cNvPr id="25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2522038" y="2461289"/>
            <a:ext cx="3100279" cy="35315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2019</a:t>
            </a:r>
            <a:endParaRPr lang="en-CA" dirty="0"/>
          </a:p>
        </p:txBody>
      </p:sp>
      <p:sp>
        <p:nvSpPr>
          <p:cNvPr id="26" name="Content Placeholder 3"/>
          <p:cNvSpPr>
            <a:spLocks noGrp="1"/>
          </p:cNvSpPr>
          <p:nvPr>
            <p:ph sz="half" idx="15" hasCustomPrompt="1"/>
          </p:nvPr>
        </p:nvSpPr>
        <p:spPr>
          <a:xfrm>
            <a:off x="6562893" y="1262478"/>
            <a:ext cx="3100279" cy="69797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27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6562892" y="817661"/>
            <a:ext cx="3100279" cy="3531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2018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848073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493114" y="933066"/>
            <a:ext cx="3047677" cy="42141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endParaRPr lang="en-CA" sz="2800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5" hasCustomPrompt="1"/>
          </p:nvPr>
        </p:nvSpPr>
        <p:spPr>
          <a:xfrm>
            <a:off x="1493114" y="1446441"/>
            <a:ext cx="3047677" cy="159975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12" name="Line"/>
          <p:cNvSpPr/>
          <p:nvPr userDrawn="1"/>
        </p:nvSpPr>
        <p:spPr>
          <a:xfrm>
            <a:off x="1590505" y="890388"/>
            <a:ext cx="483351" cy="0"/>
          </a:xfrm>
          <a:prstGeom prst="line">
            <a:avLst/>
          </a:prstGeom>
          <a:ln w="38100">
            <a:solidFill>
              <a:schemeClr val="tx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12724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B0A47D-9907-BFB8-806A-6047E793AE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64625"/>
          </a:xfrm>
          <a:prstGeom prst="rect">
            <a:avLst/>
          </a:prstGeom>
        </p:spPr>
      </p:pic>
      <p:sp>
        <p:nvSpPr>
          <p:cNvPr id="5" name="Line"/>
          <p:cNvSpPr/>
          <p:nvPr userDrawn="1"/>
        </p:nvSpPr>
        <p:spPr>
          <a:xfrm>
            <a:off x="5854325" y="817606"/>
            <a:ext cx="483351" cy="0"/>
          </a:xfrm>
          <a:prstGeom prst="line">
            <a:avLst/>
          </a:prstGeom>
          <a:ln w="38100">
            <a:solidFill>
              <a:schemeClr val="bg1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8" name="Line"/>
          <p:cNvSpPr/>
          <p:nvPr userDrawn="1"/>
        </p:nvSpPr>
        <p:spPr>
          <a:xfrm>
            <a:off x="605545" y="6193103"/>
            <a:ext cx="0" cy="664897"/>
          </a:xfrm>
          <a:prstGeom prst="line">
            <a:avLst/>
          </a:prstGeom>
          <a:ln w="38100">
            <a:solidFill>
              <a:schemeClr val="bg1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2" name="TextBox 11"/>
          <p:cNvSpPr txBox="1"/>
          <p:nvPr userDrawn="1"/>
        </p:nvSpPr>
        <p:spPr>
          <a:xfrm>
            <a:off x="3417727" y="901287"/>
            <a:ext cx="53565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Thank You</a:t>
            </a:r>
            <a:endParaRPr lang="en-CA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C99D7C2A-880B-01CF-A12D-F8F096A7E8C3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1901139" y="2465028"/>
            <a:ext cx="5037110" cy="2899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00" b="1" dirty="0">
                <a:solidFill>
                  <a:schemeClr val="bg1"/>
                </a:solidFill>
              </a:rPr>
              <a:t>First ICAO Global Air Cargo Summit 2025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E6CDA1-0DD5-57DF-89B3-BBF93463C8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202142" y="5568496"/>
            <a:ext cx="750269" cy="26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803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470031" y="2683986"/>
            <a:ext cx="5251938" cy="533496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3200">
                <a:solidFill>
                  <a:schemeClr val="tx2"/>
                </a:solidFill>
              </a:defRPr>
            </a:lvl1pPr>
          </a:lstStyle>
          <a:p>
            <a:r>
              <a:rPr lang="tr-TR" dirty="0"/>
              <a:t>Deniz DAŞTAN</a:t>
            </a:r>
            <a:endParaRPr lang="en-CA" dirty="0"/>
          </a:p>
        </p:txBody>
      </p:sp>
      <p:sp>
        <p:nvSpPr>
          <p:cNvPr id="8" name="Line"/>
          <p:cNvSpPr/>
          <p:nvPr userDrawn="1"/>
        </p:nvSpPr>
        <p:spPr>
          <a:xfrm>
            <a:off x="5854325" y="2440813"/>
            <a:ext cx="483351" cy="0"/>
          </a:xfrm>
          <a:prstGeom prst="line">
            <a:avLst/>
          </a:prstGeom>
          <a:ln w="38100">
            <a:solidFill>
              <a:schemeClr val="tx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3470031" y="3370551"/>
            <a:ext cx="5251937" cy="6572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tr-TR" dirty="0"/>
              <a:t>Corporate Sustainability Manager</a:t>
            </a:r>
          </a:p>
          <a:p>
            <a:pPr lvl="0"/>
            <a:r>
              <a:rPr lang="tr-TR" dirty="0"/>
              <a:t>Turkish </a:t>
            </a:r>
            <a:r>
              <a:rPr lang="tr-TR" dirty="0" err="1"/>
              <a:t>Airlines</a:t>
            </a:r>
            <a:endParaRPr lang="en-C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CA9AB2-1F37-ED2C-C73E-30CCE29B8C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0"/>
            <a:ext cx="12191993" cy="12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909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"/>
          <p:cNvSpPr/>
          <p:nvPr userDrawn="1"/>
        </p:nvSpPr>
        <p:spPr>
          <a:xfrm>
            <a:off x="5854325" y="1854404"/>
            <a:ext cx="483351" cy="0"/>
          </a:xfrm>
          <a:prstGeom prst="line">
            <a:avLst/>
          </a:prstGeom>
          <a:ln w="38100">
            <a:solidFill>
              <a:schemeClr val="tx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0F739710-8D5D-AA6E-76D5-55428F9F610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286386" y="2988372"/>
            <a:ext cx="9865318" cy="304850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34E99200-9956-9056-E031-88AAFE5B0C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6386" y="2506374"/>
            <a:ext cx="9865318" cy="4107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266FFA2-36EA-86F1-7329-DDB07AAB9C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86386" y="2024376"/>
            <a:ext cx="9865318" cy="41071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rPr lang="tr-TR" sz="2800" dirty="0"/>
              <a:t>Turkish </a:t>
            </a:r>
            <a:r>
              <a:rPr lang="tr-TR" sz="2800" dirty="0" err="1"/>
              <a:t>Airlines</a:t>
            </a:r>
            <a:endParaRPr lang="en-CA" sz="2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B54254-C468-54CC-9AED-1213C93616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12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567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493114" y="893372"/>
            <a:ext cx="9205772" cy="594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800" baseline="0"/>
            </a:lvl1pPr>
          </a:lstStyle>
          <a:p>
            <a:r>
              <a:rPr lang="en-US" dirty="0"/>
              <a:t>Presentation Overview</a:t>
            </a:r>
            <a:endParaRPr lang="en-CA" dirty="0"/>
          </a:p>
        </p:txBody>
      </p:sp>
      <p:sp>
        <p:nvSpPr>
          <p:cNvPr id="5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1493113" y="2217842"/>
            <a:ext cx="1088557" cy="94738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01</a:t>
            </a:r>
            <a:endParaRPr lang="en-CA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2635777" y="2596210"/>
            <a:ext cx="3110334" cy="56902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1493113" y="3652567"/>
            <a:ext cx="1088557" cy="94738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03</a:t>
            </a:r>
            <a:endParaRPr lang="en-CA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3" hasCustomPrompt="1"/>
          </p:nvPr>
        </p:nvSpPr>
        <p:spPr>
          <a:xfrm>
            <a:off x="2635777" y="4030935"/>
            <a:ext cx="3110334" cy="56902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6445888" y="2122515"/>
            <a:ext cx="1088557" cy="94738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02</a:t>
            </a:r>
            <a:endParaRPr lang="en-CA" dirty="0"/>
          </a:p>
        </p:txBody>
      </p:sp>
      <p:sp>
        <p:nvSpPr>
          <p:cNvPr id="15" name="Content Placeholder 3"/>
          <p:cNvSpPr>
            <a:spLocks noGrp="1"/>
          </p:cNvSpPr>
          <p:nvPr>
            <p:ph sz="half" idx="15" hasCustomPrompt="1"/>
          </p:nvPr>
        </p:nvSpPr>
        <p:spPr>
          <a:xfrm>
            <a:off x="7588552" y="2500883"/>
            <a:ext cx="3110334" cy="56902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6445888" y="3557240"/>
            <a:ext cx="1088557" cy="94738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04</a:t>
            </a:r>
            <a:endParaRPr lang="en-CA" dirty="0"/>
          </a:p>
        </p:txBody>
      </p:sp>
      <p:sp>
        <p:nvSpPr>
          <p:cNvPr id="18" name="Content Placeholder 3"/>
          <p:cNvSpPr>
            <a:spLocks noGrp="1"/>
          </p:cNvSpPr>
          <p:nvPr>
            <p:ph sz="half" idx="17" hasCustomPrompt="1"/>
          </p:nvPr>
        </p:nvSpPr>
        <p:spPr>
          <a:xfrm>
            <a:off x="7588552" y="3935608"/>
            <a:ext cx="3110334" cy="56902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20" name="Text Placeholder 12"/>
          <p:cNvSpPr>
            <a:spLocks noGrp="1"/>
          </p:cNvSpPr>
          <p:nvPr>
            <p:ph type="body" sz="quarter" idx="18" hasCustomPrompt="1"/>
          </p:nvPr>
        </p:nvSpPr>
        <p:spPr>
          <a:xfrm>
            <a:off x="1493113" y="5087292"/>
            <a:ext cx="1088557" cy="94738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05</a:t>
            </a:r>
            <a:endParaRPr lang="en-CA" dirty="0"/>
          </a:p>
        </p:txBody>
      </p:sp>
      <p:sp>
        <p:nvSpPr>
          <p:cNvPr id="21" name="Content Placeholder 3"/>
          <p:cNvSpPr>
            <a:spLocks noGrp="1"/>
          </p:cNvSpPr>
          <p:nvPr>
            <p:ph sz="half" idx="19" hasCustomPrompt="1"/>
          </p:nvPr>
        </p:nvSpPr>
        <p:spPr>
          <a:xfrm>
            <a:off x="2635777" y="5465660"/>
            <a:ext cx="3110334" cy="56902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23" name="Text Placeholder 12"/>
          <p:cNvSpPr>
            <a:spLocks noGrp="1"/>
          </p:cNvSpPr>
          <p:nvPr>
            <p:ph type="body" sz="quarter" idx="20" hasCustomPrompt="1"/>
          </p:nvPr>
        </p:nvSpPr>
        <p:spPr>
          <a:xfrm>
            <a:off x="6445888" y="4991965"/>
            <a:ext cx="1088557" cy="94738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06</a:t>
            </a:r>
            <a:endParaRPr lang="en-CA" dirty="0"/>
          </a:p>
        </p:txBody>
      </p:sp>
      <p:sp>
        <p:nvSpPr>
          <p:cNvPr id="24" name="Content Placeholder 3"/>
          <p:cNvSpPr>
            <a:spLocks noGrp="1"/>
          </p:cNvSpPr>
          <p:nvPr>
            <p:ph sz="half" idx="21" hasCustomPrompt="1"/>
          </p:nvPr>
        </p:nvSpPr>
        <p:spPr>
          <a:xfrm>
            <a:off x="7588552" y="5370333"/>
            <a:ext cx="3110334" cy="56902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25" name="Line"/>
          <p:cNvSpPr/>
          <p:nvPr userDrawn="1"/>
        </p:nvSpPr>
        <p:spPr>
          <a:xfrm>
            <a:off x="1623191" y="1520751"/>
            <a:ext cx="463920" cy="0"/>
          </a:xfrm>
          <a:prstGeom prst="line">
            <a:avLst/>
          </a:prstGeom>
          <a:ln w="38100">
            <a:solidFill>
              <a:schemeClr val="tx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6" name="Text Placeholder 12"/>
          <p:cNvSpPr>
            <a:spLocks noGrp="1"/>
          </p:cNvSpPr>
          <p:nvPr>
            <p:ph type="body" sz="quarter" idx="22" hasCustomPrompt="1"/>
          </p:nvPr>
        </p:nvSpPr>
        <p:spPr>
          <a:xfrm>
            <a:off x="2635778" y="2217842"/>
            <a:ext cx="3110334" cy="28304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Chapter Title</a:t>
            </a:r>
            <a:endParaRPr lang="en-CA" dirty="0"/>
          </a:p>
        </p:txBody>
      </p:sp>
      <p:sp>
        <p:nvSpPr>
          <p:cNvPr id="28" name="Text Placeholder 12"/>
          <p:cNvSpPr>
            <a:spLocks noGrp="1"/>
          </p:cNvSpPr>
          <p:nvPr>
            <p:ph type="body" sz="quarter" idx="23" hasCustomPrompt="1"/>
          </p:nvPr>
        </p:nvSpPr>
        <p:spPr>
          <a:xfrm>
            <a:off x="7588552" y="2122515"/>
            <a:ext cx="3110334" cy="28304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Chapter Title</a:t>
            </a:r>
            <a:endParaRPr lang="en-CA" dirty="0"/>
          </a:p>
        </p:txBody>
      </p:sp>
      <p:sp>
        <p:nvSpPr>
          <p:cNvPr id="31" name="Text Placeholder 12"/>
          <p:cNvSpPr>
            <a:spLocks noGrp="1"/>
          </p:cNvSpPr>
          <p:nvPr>
            <p:ph type="body" sz="quarter" idx="24" hasCustomPrompt="1"/>
          </p:nvPr>
        </p:nvSpPr>
        <p:spPr>
          <a:xfrm>
            <a:off x="2635778" y="3648435"/>
            <a:ext cx="3110334" cy="28304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Chapter Title</a:t>
            </a:r>
            <a:endParaRPr lang="en-CA" dirty="0"/>
          </a:p>
        </p:txBody>
      </p:sp>
      <p:sp>
        <p:nvSpPr>
          <p:cNvPr id="32" name="Text Placeholder 12"/>
          <p:cNvSpPr>
            <a:spLocks noGrp="1"/>
          </p:cNvSpPr>
          <p:nvPr>
            <p:ph type="body" sz="quarter" idx="25" hasCustomPrompt="1"/>
          </p:nvPr>
        </p:nvSpPr>
        <p:spPr>
          <a:xfrm>
            <a:off x="7588552" y="3553108"/>
            <a:ext cx="3110334" cy="28304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Chapter Title</a:t>
            </a:r>
            <a:endParaRPr lang="en-CA" dirty="0"/>
          </a:p>
        </p:txBody>
      </p:sp>
      <p:sp>
        <p:nvSpPr>
          <p:cNvPr id="35" name="Text Placeholder 12"/>
          <p:cNvSpPr>
            <a:spLocks noGrp="1"/>
          </p:cNvSpPr>
          <p:nvPr>
            <p:ph type="body" sz="quarter" idx="26" hasCustomPrompt="1"/>
          </p:nvPr>
        </p:nvSpPr>
        <p:spPr>
          <a:xfrm>
            <a:off x="2662831" y="5075157"/>
            <a:ext cx="3110334" cy="28304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Chapter Title</a:t>
            </a:r>
            <a:endParaRPr lang="en-CA" dirty="0"/>
          </a:p>
        </p:txBody>
      </p:sp>
      <p:sp>
        <p:nvSpPr>
          <p:cNvPr id="36" name="Text Placeholder 12"/>
          <p:cNvSpPr>
            <a:spLocks noGrp="1"/>
          </p:cNvSpPr>
          <p:nvPr>
            <p:ph type="body" sz="quarter" idx="27" hasCustomPrompt="1"/>
          </p:nvPr>
        </p:nvSpPr>
        <p:spPr>
          <a:xfrm>
            <a:off x="7615605" y="4979830"/>
            <a:ext cx="3110334" cy="28304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Chapter Title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9448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271504" y="894110"/>
            <a:ext cx="2802716" cy="5069780"/>
          </a:xfrm>
          <a:prstGeom prst="rect">
            <a:avLst/>
          </a:prstGeom>
          <a:solidFill>
            <a:srgbClr val="006EB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Picture Placeholder 2"/>
          <p:cNvSpPr>
            <a:spLocks noGrp="1"/>
          </p:cNvSpPr>
          <p:nvPr>
            <p:ph type="pic" idx="10"/>
          </p:nvPr>
        </p:nvSpPr>
        <p:spPr>
          <a:xfrm>
            <a:off x="4074220" y="894110"/>
            <a:ext cx="6877840" cy="5069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 dirty="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1609557" y="2743200"/>
            <a:ext cx="2126611" cy="979330"/>
          </a:xfrm>
          <a:prstGeom prst="rect">
            <a:avLst/>
          </a:prstGeom>
        </p:spPr>
        <p:txBody>
          <a:bodyPr/>
          <a:lstStyle>
            <a:lvl1pPr algn="ctr"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sz="2800" dirty="0"/>
              <a:t>Chapter Title</a:t>
            </a:r>
            <a:endParaRPr lang="en-CA" sz="2800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609557" y="3908414"/>
            <a:ext cx="2126611" cy="10511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Double click to edit text</a:t>
            </a:r>
            <a:endParaRPr lang="en-CA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2315407" y="2125666"/>
            <a:ext cx="714910" cy="5580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01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68846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"/>
          <p:cNvSpPr/>
          <p:nvPr userDrawn="1"/>
        </p:nvSpPr>
        <p:spPr>
          <a:xfrm>
            <a:off x="7001386" y="898521"/>
            <a:ext cx="463920" cy="0"/>
          </a:xfrm>
          <a:prstGeom prst="line">
            <a:avLst/>
          </a:prstGeom>
          <a:ln w="38100">
            <a:solidFill>
              <a:schemeClr val="tx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8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7001386" y="2129791"/>
            <a:ext cx="3868615" cy="148553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7001386" y="1591975"/>
            <a:ext cx="3868615" cy="3531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2"/>
          </p:nvPr>
        </p:nvSpPr>
        <p:spPr>
          <a:xfrm>
            <a:off x="1086817" y="882288"/>
            <a:ext cx="2527706" cy="25139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3"/>
          </p:nvPr>
        </p:nvSpPr>
        <p:spPr>
          <a:xfrm>
            <a:off x="3730035" y="882287"/>
            <a:ext cx="2527706" cy="25139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idx="14"/>
          </p:nvPr>
        </p:nvSpPr>
        <p:spPr>
          <a:xfrm>
            <a:off x="1086817" y="3504288"/>
            <a:ext cx="2527706" cy="25139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idx="15"/>
          </p:nvPr>
        </p:nvSpPr>
        <p:spPr>
          <a:xfrm>
            <a:off x="3730035" y="3504287"/>
            <a:ext cx="2527706" cy="25139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 dirty="0"/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7001386" y="1109977"/>
            <a:ext cx="3868615" cy="42141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endParaRPr lang="en-CA" sz="2800" dirty="0"/>
          </a:p>
        </p:txBody>
      </p:sp>
    </p:spTree>
    <p:extLst>
      <p:ext uri="{BB962C8B-B14F-4D97-AF65-F5344CB8AC3E}">
        <p14:creationId xmlns:p14="http://schemas.microsoft.com/office/powerpoint/2010/main" val="4163262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"/>
          <p:cNvSpPr/>
          <p:nvPr userDrawn="1"/>
        </p:nvSpPr>
        <p:spPr>
          <a:xfrm>
            <a:off x="1330258" y="898521"/>
            <a:ext cx="463920" cy="0"/>
          </a:xfrm>
          <a:prstGeom prst="line">
            <a:avLst/>
          </a:prstGeom>
          <a:ln w="38100">
            <a:solidFill>
              <a:schemeClr val="tx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8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330258" y="2129791"/>
            <a:ext cx="9346978" cy="331042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330258" y="1591975"/>
            <a:ext cx="9346978" cy="3531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1330258" y="1109977"/>
            <a:ext cx="9346978" cy="42141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endParaRPr lang="en-CA" sz="2800" dirty="0"/>
          </a:p>
        </p:txBody>
      </p:sp>
    </p:spTree>
    <p:extLst>
      <p:ext uri="{BB962C8B-B14F-4D97-AF65-F5344CB8AC3E}">
        <p14:creationId xmlns:p14="http://schemas.microsoft.com/office/powerpoint/2010/main" val="3644453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idx="10"/>
          </p:nvPr>
        </p:nvSpPr>
        <p:spPr>
          <a:xfrm>
            <a:off x="1493114" y="0"/>
            <a:ext cx="9205772" cy="35547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493114" y="3884847"/>
            <a:ext cx="9205771" cy="206145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258886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493114" y="893372"/>
            <a:ext cx="9205772" cy="49716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endParaRPr lang="en-CA" sz="2800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493115" y="4485428"/>
            <a:ext cx="2732604" cy="131819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u="none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0" hasCustomPrompt="1"/>
          </p:nvPr>
        </p:nvSpPr>
        <p:spPr>
          <a:xfrm>
            <a:off x="4729698" y="4485428"/>
            <a:ext cx="2732604" cy="131819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11" hasCustomPrompt="1"/>
          </p:nvPr>
        </p:nvSpPr>
        <p:spPr>
          <a:xfrm>
            <a:off x="7966282" y="4485427"/>
            <a:ext cx="2732604" cy="131819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/>
              <a:t>Double click to edit text</a:t>
            </a:r>
            <a:endParaRPr lang="en-US" sz="1600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idx="12"/>
          </p:nvPr>
        </p:nvSpPr>
        <p:spPr>
          <a:xfrm>
            <a:off x="1493114" y="2153440"/>
            <a:ext cx="2732605" cy="220213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idx="13"/>
          </p:nvPr>
        </p:nvSpPr>
        <p:spPr>
          <a:xfrm>
            <a:off x="4729698" y="2153440"/>
            <a:ext cx="2732605" cy="220213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idx="14"/>
          </p:nvPr>
        </p:nvSpPr>
        <p:spPr>
          <a:xfrm>
            <a:off x="7966281" y="2153440"/>
            <a:ext cx="2732605" cy="220213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1493114" y="1390538"/>
            <a:ext cx="9205772" cy="3531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18813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"/>
          <p:cNvSpPr/>
          <p:nvPr userDrawn="1"/>
        </p:nvSpPr>
        <p:spPr>
          <a:xfrm>
            <a:off x="11448936" y="6396022"/>
            <a:ext cx="743063" cy="0"/>
          </a:xfrm>
          <a:prstGeom prst="line">
            <a:avLst/>
          </a:prstGeom>
          <a:ln w="38100">
            <a:solidFill>
              <a:schemeClr val="tx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2" name="Slide Number">
            <a:extLst>
              <a:ext uri="{FF2B5EF4-FFF2-40B4-BE49-F238E27FC236}">
                <a16:creationId xmlns:a16="http://schemas.microsoft.com/office/drawing/2014/main" id="{F9D19220-74F6-4303-AD53-4CB1872D5307}"/>
              </a:ext>
            </a:extLst>
          </p:cNvPr>
          <p:cNvSpPr txBox="1">
            <a:spLocks/>
          </p:cNvSpPr>
          <p:nvPr userDrawn="1"/>
        </p:nvSpPr>
        <p:spPr>
          <a:xfrm>
            <a:off x="10970589" y="6091224"/>
            <a:ext cx="1099676" cy="304798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228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ctr">
              <a:lnSpc>
                <a:spcPct val="100000"/>
              </a:lnSpc>
            </a:pPr>
            <a:fld id="{86CB4B4D-7CA3-9044-876B-883B54F8677D}" type="slidenum">
              <a:rPr lang="en-US" sz="1400" b="0" smtClean="0">
                <a:solidFill>
                  <a:schemeClr val="tx2"/>
                </a:solidFill>
                <a:latin typeface="+mn-lt"/>
                <a:ea typeface="Roboto Light" pitchFamily="2" charset="0"/>
                <a:cs typeface="Adobe Naskh Medium" panose="01010101010101010101" pitchFamily="50" charset="-78"/>
              </a:rPr>
              <a:pPr algn="ctr">
                <a:lnSpc>
                  <a:spcPct val="100000"/>
                </a:lnSpc>
              </a:pPr>
              <a:t>‹#›</a:t>
            </a:fld>
            <a:endParaRPr lang="en-US" sz="1600" b="0" dirty="0">
              <a:solidFill>
                <a:schemeClr val="tx2"/>
              </a:solidFill>
              <a:latin typeface="+mn-lt"/>
              <a:ea typeface="Roboto Light" pitchFamily="2" charset="0"/>
              <a:cs typeface="Adobe Naskh Medium" panose="01010101010101010101" pitchFamily="50" charset="-78"/>
            </a:endParaRPr>
          </a:p>
        </p:txBody>
      </p:sp>
      <p:sp>
        <p:nvSpPr>
          <p:cNvPr id="13" name="Line"/>
          <p:cNvSpPr/>
          <p:nvPr userDrawn="1"/>
        </p:nvSpPr>
        <p:spPr>
          <a:xfrm>
            <a:off x="605545" y="6193103"/>
            <a:ext cx="0" cy="664897"/>
          </a:xfrm>
          <a:prstGeom prst="line">
            <a:avLst/>
          </a:prstGeom>
          <a:ln w="38100">
            <a:solidFill>
              <a:schemeClr val="tx2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195134" y="5571657"/>
            <a:ext cx="755064" cy="266493"/>
          </a:xfrm>
          <a:prstGeom prst="rect">
            <a:avLst/>
          </a:prstGeom>
        </p:spPr>
      </p:pic>
      <p:sp>
        <p:nvSpPr>
          <p:cNvPr id="6" name="Subtitle 2"/>
          <p:cNvSpPr txBox="1">
            <a:spLocks/>
          </p:cNvSpPr>
          <p:nvPr userDrawn="1"/>
        </p:nvSpPr>
        <p:spPr>
          <a:xfrm rot="16200000">
            <a:off x="-1713634" y="2588345"/>
            <a:ext cx="4701854" cy="2899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00" b="1" dirty="0">
                <a:solidFill>
                  <a:schemeClr val="tx2"/>
                </a:solidFill>
              </a:rPr>
              <a:t>First ICAO Global Air Cargo Summit 2025</a:t>
            </a:r>
            <a:endParaRPr lang="en-CA" sz="13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302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66" r:id="rId3"/>
    <p:sldLayoutId id="2147483663" r:id="rId4"/>
    <p:sldLayoutId id="2147483657" r:id="rId5"/>
    <p:sldLayoutId id="2147483651" r:id="rId6"/>
    <p:sldLayoutId id="2147483665" r:id="rId7"/>
    <p:sldLayoutId id="2147483653" r:id="rId8"/>
    <p:sldLayoutId id="2147483652" r:id="rId9"/>
    <p:sldLayoutId id="2147483654" r:id="rId10"/>
    <p:sldLayoutId id="2147483650" r:id="rId11"/>
    <p:sldLayoutId id="2147483655" r:id="rId12"/>
    <p:sldLayoutId id="2147483656" r:id="rId13"/>
    <p:sldLayoutId id="2147483662" r:id="rId14"/>
    <p:sldLayoutId id="2147483658" r:id="rId15"/>
    <p:sldLayoutId id="2147483659" r:id="rId16"/>
    <p:sldLayoutId id="2147483664" r:id="rId17"/>
    <p:sldLayoutId id="2147483661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18" Type="http://schemas.openxmlformats.org/officeDocument/2006/relationships/image" Target="../media/image6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17" Type="http://schemas.openxmlformats.org/officeDocument/2006/relationships/image" Target="../media/image65.png"/><Relationship Id="rId2" Type="http://schemas.openxmlformats.org/officeDocument/2006/relationships/image" Target="../media/image50.png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5" Type="http://schemas.openxmlformats.org/officeDocument/2006/relationships/image" Target="../media/image6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sv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emf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svg"/><Relationship Id="rId11" Type="http://schemas.openxmlformats.org/officeDocument/2006/relationships/image" Target="../media/image38.svg"/><Relationship Id="rId5" Type="http://schemas.openxmlformats.org/officeDocument/2006/relationships/image" Target="../media/image33.png"/><Relationship Id="rId10" Type="http://schemas.openxmlformats.org/officeDocument/2006/relationships/image" Target="../media/image37.png"/><Relationship Id="rId4" Type="http://schemas.openxmlformats.org/officeDocument/2006/relationships/image" Target="../media/image32.sv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tmp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7060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Freeform 6">
            <a:extLst>
              <a:ext uri="{FF2B5EF4-FFF2-40B4-BE49-F238E27FC236}">
                <a16:creationId xmlns:a16="http://schemas.microsoft.com/office/drawing/2014/main" id="{9D10C567-2C45-4D78-B924-5C4194C1875F}"/>
              </a:ext>
            </a:extLst>
          </p:cNvPr>
          <p:cNvSpPr/>
          <p:nvPr/>
        </p:nvSpPr>
        <p:spPr>
          <a:xfrm>
            <a:off x="428150" y="72910"/>
            <a:ext cx="2408075" cy="965876"/>
          </a:xfrm>
          <a:custGeom>
            <a:avLst/>
            <a:gdLst/>
            <a:ahLst/>
            <a:cxnLst/>
            <a:rect l="l" t="t" r="r" b="b"/>
            <a:pathLst>
              <a:path w="3612112" h="1448814">
                <a:moveTo>
                  <a:pt x="0" y="0"/>
                </a:moveTo>
                <a:lnTo>
                  <a:pt x="3612112" y="0"/>
                </a:lnTo>
                <a:lnTo>
                  <a:pt x="3612112" y="1448813"/>
                </a:lnTo>
                <a:lnTo>
                  <a:pt x="0" y="14488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2469" b="-77909"/>
            </a:stretch>
          </a:blipFill>
        </p:spPr>
      </p:sp>
      <p:sp>
        <p:nvSpPr>
          <p:cNvPr id="85" name="Freeform 6">
            <a:extLst>
              <a:ext uri="{FF2B5EF4-FFF2-40B4-BE49-F238E27FC236}">
                <a16:creationId xmlns:a16="http://schemas.microsoft.com/office/drawing/2014/main" id="{B9CB1924-6823-4807-B9A1-9F0544E8013A}"/>
              </a:ext>
            </a:extLst>
          </p:cNvPr>
          <p:cNvSpPr/>
          <p:nvPr/>
        </p:nvSpPr>
        <p:spPr>
          <a:xfrm>
            <a:off x="5750960" y="1096931"/>
            <a:ext cx="822797" cy="869246"/>
          </a:xfrm>
          <a:custGeom>
            <a:avLst/>
            <a:gdLst/>
            <a:ahLst/>
            <a:cxnLst/>
            <a:rect l="l" t="t" r="r" b="b"/>
            <a:pathLst>
              <a:path w="1234196" h="1303869">
                <a:moveTo>
                  <a:pt x="0" y="0"/>
                </a:moveTo>
                <a:lnTo>
                  <a:pt x="1234196" y="0"/>
                </a:lnTo>
                <a:lnTo>
                  <a:pt x="1234196" y="1303869"/>
                </a:lnTo>
                <a:lnTo>
                  <a:pt x="0" y="13038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6" name="Freeform 7">
            <a:extLst>
              <a:ext uri="{FF2B5EF4-FFF2-40B4-BE49-F238E27FC236}">
                <a16:creationId xmlns:a16="http://schemas.microsoft.com/office/drawing/2014/main" id="{DD6CB0DA-D91A-4D36-A2D0-90698F566CE9}"/>
              </a:ext>
            </a:extLst>
          </p:cNvPr>
          <p:cNvSpPr/>
          <p:nvPr/>
        </p:nvSpPr>
        <p:spPr>
          <a:xfrm>
            <a:off x="6559838" y="1096931"/>
            <a:ext cx="822797" cy="869246"/>
          </a:xfrm>
          <a:custGeom>
            <a:avLst/>
            <a:gdLst/>
            <a:ahLst/>
            <a:cxnLst/>
            <a:rect l="l" t="t" r="r" b="b"/>
            <a:pathLst>
              <a:path w="1234196" h="1303869">
                <a:moveTo>
                  <a:pt x="0" y="0"/>
                </a:moveTo>
                <a:lnTo>
                  <a:pt x="1234196" y="0"/>
                </a:lnTo>
                <a:lnTo>
                  <a:pt x="1234196" y="1303869"/>
                </a:lnTo>
                <a:lnTo>
                  <a:pt x="0" y="13038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7" name="Freeform 8">
            <a:extLst>
              <a:ext uri="{FF2B5EF4-FFF2-40B4-BE49-F238E27FC236}">
                <a16:creationId xmlns:a16="http://schemas.microsoft.com/office/drawing/2014/main" id="{481FC234-92E7-4AA6-8D73-4ED27704D341}"/>
              </a:ext>
            </a:extLst>
          </p:cNvPr>
          <p:cNvSpPr/>
          <p:nvPr/>
        </p:nvSpPr>
        <p:spPr>
          <a:xfrm>
            <a:off x="7382635" y="1092090"/>
            <a:ext cx="698012" cy="874087"/>
          </a:xfrm>
          <a:custGeom>
            <a:avLst/>
            <a:gdLst/>
            <a:ahLst/>
            <a:cxnLst/>
            <a:rect l="l" t="t" r="r" b="b"/>
            <a:pathLst>
              <a:path w="1047018" h="1311130">
                <a:moveTo>
                  <a:pt x="0" y="0"/>
                </a:moveTo>
                <a:lnTo>
                  <a:pt x="1047018" y="0"/>
                </a:lnTo>
                <a:lnTo>
                  <a:pt x="1047018" y="1311130"/>
                </a:lnTo>
                <a:lnTo>
                  <a:pt x="0" y="13111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8" name="Freeform 9">
            <a:extLst>
              <a:ext uri="{FF2B5EF4-FFF2-40B4-BE49-F238E27FC236}">
                <a16:creationId xmlns:a16="http://schemas.microsoft.com/office/drawing/2014/main" id="{190201BD-F67E-41CA-BBF2-20C40993F106}"/>
              </a:ext>
            </a:extLst>
          </p:cNvPr>
          <p:cNvSpPr/>
          <p:nvPr/>
        </p:nvSpPr>
        <p:spPr>
          <a:xfrm>
            <a:off x="8591271" y="928063"/>
            <a:ext cx="1033815" cy="948259"/>
          </a:xfrm>
          <a:custGeom>
            <a:avLst/>
            <a:gdLst/>
            <a:ahLst/>
            <a:cxnLst/>
            <a:rect l="l" t="t" r="r" b="b"/>
            <a:pathLst>
              <a:path w="1550723" h="1422388">
                <a:moveTo>
                  <a:pt x="0" y="0"/>
                </a:moveTo>
                <a:lnTo>
                  <a:pt x="1550723" y="0"/>
                </a:lnTo>
                <a:lnTo>
                  <a:pt x="1550723" y="1422388"/>
                </a:lnTo>
                <a:lnTo>
                  <a:pt x="0" y="142238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9" name="Freeform 10">
            <a:extLst>
              <a:ext uri="{FF2B5EF4-FFF2-40B4-BE49-F238E27FC236}">
                <a16:creationId xmlns:a16="http://schemas.microsoft.com/office/drawing/2014/main" id="{FDD4C377-56B1-4B99-8305-C0C86792D707}"/>
              </a:ext>
            </a:extLst>
          </p:cNvPr>
          <p:cNvSpPr/>
          <p:nvPr/>
        </p:nvSpPr>
        <p:spPr>
          <a:xfrm>
            <a:off x="10269100" y="774996"/>
            <a:ext cx="1415653" cy="1189441"/>
          </a:xfrm>
          <a:custGeom>
            <a:avLst/>
            <a:gdLst/>
            <a:ahLst/>
            <a:cxnLst/>
            <a:rect l="l" t="t" r="r" b="b"/>
            <a:pathLst>
              <a:path w="2123480" h="1784161">
                <a:moveTo>
                  <a:pt x="0" y="0"/>
                </a:moveTo>
                <a:lnTo>
                  <a:pt x="2123481" y="0"/>
                </a:lnTo>
                <a:lnTo>
                  <a:pt x="2123481" y="1784162"/>
                </a:lnTo>
                <a:lnTo>
                  <a:pt x="0" y="178416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0" name="Freeform 14">
            <a:extLst>
              <a:ext uri="{FF2B5EF4-FFF2-40B4-BE49-F238E27FC236}">
                <a16:creationId xmlns:a16="http://schemas.microsoft.com/office/drawing/2014/main" id="{D311054E-B296-426C-925B-3147FC2E7C5F}"/>
              </a:ext>
            </a:extLst>
          </p:cNvPr>
          <p:cNvSpPr/>
          <p:nvPr/>
        </p:nvSpPr>
        <p:spPr>
          <a:xfrm>
            <a:off x="6637169" y="2842132"/>
            <a:ext cx="1060357" cy="1134335"/>
          </a:xfrm>
          <a:custGeom>
            <a:avLst/>
            <a:gdLst/>
            <a:ahLst/>
            <a:cxnLst/>
            <a:rect l="l" t="t" r="r" b="b"/>
            <a:pathLst>
              <a:path w="1590535" h="1701502">
                <a:moveTo>
                  <a:pt x="0" y="0"/>
                </a:moveTo>
                <a:lnTo>
                  <a:pt x="1590534" y="0"/>
                </a:lnTo>
                <a:lnTo>
                  <a:pt x="1590534" y="1701502"/>
                </a:lnTo>
                <a:lnTo>
                  <a:pt x="0" y="170150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1" name="Freeform 15">
            <a:extLst>
              <a:ext uri="{FF2B5EF4-FFF2-40B4-BE49-F238E27FC236}">
                <a16:creationId xmlns:a16="http://schemas.microsoft.com/office/drawing/2014/main" id="{1826F93B-1A3B-40B6-BAC7-148662E1A409}"/>
              </a:ext>
            </a:extLst>
          </p:cNvPr>
          <p:cNvSpPr/>
          <p:nvPr/>
        </p:nvSpPr>
        <p:spPr>
          <a:xfrm>
            <a:off x="8399041" y="2701359"/>
            <a:ext cx="1226045" cy="1180069"/>
          </a:xfrm>
          <a:custGeom>
            <a:avLst/>
            <a:gdLst/>
            <a:ahLst/>
            <a:cxnLst/>
            <a:rect l="l" t="t" r="r" b="b"/>
            <a:pathLst>
              <a:path w="1839068" h="1770103">
                <a:moveTo>
                  <a:pt x="0" y="0"/>
                </a:moveTo>
                <a:lnTo>
                  <a:pt x="1839068" y="0"/>
                </a:lnTo>
                <a:lnTo>
                  <a:pt x="1839068" y="1770103"/>
                </a:lnTo>
                <a:lnTo>
                  <a:pt x="0" y="177010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92" name="Freeform 16">
            <a:extLst>
              <a:ext uri="{FF2B5EF4-FFF2-40B4-BE49-F238E27FC236}">
                <a16:creationId xmlns:a16="http://schemas.microsoft.com/office/drawing/2014/main" id="{D861F452-371F-4190-950A-9A1DFEB63F0E}"/>
              </a:ext>
            </a:extLst>
          </p:cNvPr>
          <p:cNvSpPr/>
          <p:nvPr/>
        </p:nvSpPr>
        <p:spPr>
          <a:xfrm>
            <a:off x="10480476" y="2761517"/>
            <a:ext cx="992902" cy="893025"/>
          </a:xfrm>
          <a:custGeom>
            <a:avLst/>
            <a:gdLst/>
            <a:ahLst/>
            <a:cxnLst/>
            <a:rect l="l" t="t" r="r" b="b"/>
            <a:pathLst>
              <a:path w="1489353" h="1339537">
                <a:moveTo>
                  <a:pt x="0" y="0"/>
                </a:moveTo>
                <a:lnTo>
                  <a:pt x="1489353" y="0"/>
                </a:lnTo>
                <a:lnTo>
                  <a:pt x="1489353" y="1339537"/>
                </a:lnTo>
                <a:lnTo>
                  <a:pt x="0" y="133953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93" name="Freeform 20">
            <a:extLst>
              <a:ext uri="{FF2B5EF4-FFF2-40B4-BE49-F238E27FC236}">
                <a16:creationId xmlns:a16="http://schemas.microsoft.com/office/drawing/2014/main" id="{FD8865C5-D35E-476F-BF0A-7D2EF29AA447}"/>
              </a:ext>
            </a:extLst>
          </p:cNvPr>
          <p:cNvSpPr/>
          <p:nvPr/>
        </p:nvSpPr>
        <p:spPr>
          <a:xfrm>
            <a:off x="10269099" y="3687554"/>
            <a:ext cx="1430456" cy="611405"/>
          </a:xfrm>
          <a:custGeom>
            <a:avLst/>
            <a:gdLst/>
            <a:ahLst/>
            <a:cxnLst/>
            <a:rect l="l" t="t" r="r" b="b"/>
            <a:pathLst>
              <a:path w="2145684" h="917107">
                <a:moveTo>
                  <a:pt x="0" y="0"/>
                </a:moveTo>
                <a:lnTo>
                  <a:pt x="2145684" y="0"/>
                </a:lnTo>
                <a:lnTo>
                  <a:pt x="2145684" y="917106"/>
                </a:lnTo>
                <a:lnTo>
                  <a:pt x="0" y="91710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94" name="Freeform 22">
            <a:extLst>
              <a:ext uri="{FF2B5EF4-FFF2-40B4-BE49-F238E27FC236}">
                <a16:creationId xmlns:a16="http://schemas.microsoft.com/office/drawing/2014/main" id="{0AF66609-F2E5-427E-AA24-DC04C8649774}"/>
              </a:ext>
            </a:extLst>
          </p:cNvPr>
          <p:cNvSpPr/>
          <p:nvPr/>
        </p:nvSpPr>
        <p:spPr>
          <a:xfrm>
            <a:off x="10487877" y="4446842"/>
            <a:ext cx="992902" cy="1048063"/>
          </a:xfrm>
          <a:custGeom>
            <a:avLst/>
            <a:gdLst/>
            <a:ahLst/>
            <a:cxnLst/>
            <a:rect l="l" t="t" r="r" b="b"/>
            <a:pathLst>
              <a:path w="1489353" h="1572095">
                <a:moveTo>
                  <a:pt x="0" y="0"/>
                </a:moveTo>
                <a:lnTo>
                  <a:pt x="1489353" y="0"/>
                </a:lnTo>
                <a:lnTo>
                  <a:pt x="1489353" y="1572095"/>
                </a:lnTo>
                <a:lnTo>
                  <a:pt x="0" y="157209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95" name="TextBox 23">
            <a:extLst>
              <a:ext uri="{FF2B5EF4-FFF2-40B4-BE49-F238E27FC236}">
                <a16:creationId xmlns:a16="http://schemas.microsoft.com/office/drawing/2014/main" id="{1A9A7B07-C7F8-4363-87F1-A69810288C88}"/>
              </a:ext>
            </a:extLst>
          </p:cNvPr>
          <p:cNvSpPr txBox="1"/>
          <p:nvPr/>
        </p:nvSpPr>
        <p:spPr>
          <a:xfrm>
            <a:off x="2621195" y="291348"/>
            <a:ext cx="7163306" cy="5093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448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60D10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Turkish Airlines Sustainability  Awards</a:t>
            </a:r>
          </a:p>
        </p:txBody>
      </p:sp>
      <p:sp>
        <p:nvSpPr>
          <p:cNvPr id="96" name="TextBox 24">
            <a:extLst>
              <a:ext uri="{FF2B5EF4-FFF2-40B4-BE49-F238E27FC236}">
                <a16:creationId xmlns:a16="http://schemas.microsoft.com/office/drawing/2014/main" id="{8800E8A0-E2BC-4D18-A013-6E4AD073B378}"/>
              </a:ext>
            </a:extLst>
          </p:cNvPr>
          <p:cNvSpPr txBox="1"/>
          <p:nvPr/>
        </p:nvSpPr>
        <p:spPr>
          <a:xfrm>
            <a:off x="6020627" y="2000740"/>
            <a:ext cx="1845654" cy="5634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15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" b="1" i="0" u="none" strike="noStrike" kern="1200" cap="none" spc="0" normalizeH="0" baseline="0" noProof="0" dirty="0">
                <a:ln>
                  <a:noFill/>
                </a:ln>
                <a:solidFill>
                  <a:srgbClr val="C60D10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WORLD FINANCE 22&amp;23&amp;24</a:t>
            </a:r>
          </a:p>
          <a:p>
            <a:pPr marL="0" marR="0" lvl="0" indent="0" algn="ctr" defTabSz="609630" rtl="0" eaLnBrk="1" fontAlgn="auto" latinLnBrk="0" hangingPunct="1">
              <a:lnSpc>
                <a:spcPts val="153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" b="0" i="0" u="none" strike="noStrike" kern="1200" cap="none" spc="0" normalizeH="0" baseline="0" noProof="0" dirty="0">
                <a:ln>
                  <a:noFill/>
                </a:ln>
                <a:solidFill>
                  <a:srgbClr val="0B2134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Most Sustainable Flag Carrier </a:t>
            </a:r>
          </a:p>
          <a:p>
            <a:pPr marL="0" marR="0" lvl="0" indent="0" algn="ctr" defTabSz="609630" rtl="0" eaLnBrk="1" fontAlgn="auto" latinLnBrk="0" hangingPunct="1">
              <a:lnSpc>
                <a:spcPts val="153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" b="0" i="0" u="none" strike="noStrike" kern="1200" cap="none" spc="0" normalizeH="0" baseline="0" noProof="0" dirty="0">
                <a:ln>
                  <a:noFill/>
                </a:ln>
                <a:solidFill>
                  <a:srgbClr val="0B2134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Airline </a:t>
            </a:r>
          </a:p>
        </p:txBody>
      </p:sp>
      <p:sp>
        <p:nvSpPr>
          <p:cNvPr id="97" name="TextBox 25">
            <a:extLst>
              <a:ext uri="{FF2B5EF4-FFF2-40B4-BE49-F238E27FC236}">
                <a16:creationId xmlns:a16="http://schemas.microsoft.com/office/drawing/2014/main" id="{D599DAB0-6D55-4A9A-AB62-FF946665545E}"/>
              </a:ext>
            </a:extLst>
          </p:cNvPr>
          <p:cNvSpPr txBox="1"/>
          <p:nvPr/>
        </p:nvSpPr>
        <p:spPr>
          <a:xfrm>
            <a:off x="8269055" y="1871378"/>
            <a:ext cx="1678248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15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" b="1" i="0" u="none" strike="noStrike" kern="1200" cap="none" spc="0" normalizeH="0" baseline="0" noProof="0" dirty="0">
                <a:ln>
                  <a:noFill/>
                </a:ln>
                <a:solidFill>
                  <a:srgbClr val="C60D10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ECOVADIS</a:t>
            </a:r>
          </a:p>
          <a:p>
            <a:pPr marL="0" marR="0" lvl="0" indent="0" algn="ctr" defTabSz="60963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93" b="0" i="0" u="none" strike="noStrike" kern="1200" cap="none" spc="0" normalizeH="0" baseline="0" noProof="0" dirty="0">
                <a:ln>
                  <a:noFill/>
                </a:ln>
                <a:solidFill>
                  <a:srgbClr val="0B2134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Silver Medal in Sustainability</a:t>
            </a:r>
          </a:p>
          <a:p>
            <a:pPr marL="0" marR="0" lvl="0" indent="0" algn="ctr" defTabSz="60963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93" b="0" i="0" u="none" strike="noStrike" kern="1200" cap="none" spc="0" normalizeH="0" baseline="0" noProof="0" dirty="0">
                <a:ln>
                  <a:noFill/>
                </a:ln>
                <a:solidFill>
                  <a:srgbClr val="0B2134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Performance Assessment</a:t>
            </a:r>
          </a:p>
        </p:txBody>
      </p:sp>
      <p:sp>
        <p:nvSpPr>
          <p:cNvPr id="98" name="TextBox 26">
            <a:extLst>
              <a:ext uri="{FF2B5EF4-FFF2-40B4-BE49-F238E27FC236}">
                <a16:creationId xmlns:a16="http://schemas.microsoft.com/office/drawing/2014/main" id="{A063B2D3-97A6-4E2D-89D2-AB02B5950B43}"/>
              </a:ext>
            </a:extLst>
          </p:cNvPr>
          <p:cNvSpPr txBox="1"/>
          <p:nvPr/>
        </p:nvSpPr>
        <p:spPr>
          <a:xfrm>
            <a:off x="10137802" y="1871378"/>
            <a:ext cx="1678248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15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" b="1" i="0" u="none" strike="noStrike" kern="1200" cap="none" spc="0" normalizeH="0" baseline="0" noProof="0" dirty="0">
                <a:ln>
                  <a:noFill/>
                </a:ln>
                <a:solidFill>
                  <a:srgbClr val="C60D10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LACP</a:t>
            </a:r>
          </a:p>
          <a:p>
            <a:pPr marL="0" marR="0" lvl="0" indent="0" algn="ctr" defTabSz="60963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93" b="0" i="0" u="none" strike="noStrike" kern="1200" cap="none" spc="0" normalizeH="0" baseline="0" noProof="0" dirty="0">
                <a:ln>
                  <a:noFill/>
                </a:ln>
                <a:solidFill>
                  <a:srgbClr val="0B2134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Sustainability Report </a:t>
            </a:r>
          </a:p>
          <a:p>
            <a:pPr marL="0" marR="0" lvl="0" indent="0" algn="ctr" defTabSz="60963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93" b="0" i="0" u="none" strike="noStrike" kern="1200" cap="none" spc="0" normalizeH="0" baseline="0" noProof="0" dirty="0">
                <a:ln>
                  <a:noFill/>
                </a:ln>
                <a:solidFill>
                  <a:srgbClr val="0B2134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Platinum</a:t>
            </a:r>
          </a:p>
          <a:p>
            <a:pPr marL="0" marR="0" lvl="0" indent="0" algn="ctr" defTabSz="60963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93" b="0" i="0" u="none" strike="noStrike" kern="1200" cap="none" spc="0" normalizeH="0" baseline="0" noProof="0" dirty="0">
                <a:ln>
                  <a:noFill/>
                </a:ln>
                <a:solidFill>
                  <a:srgbClr val="0B2134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&amp; Technical Achievement</a:t>
            </a:r>
          </a:p>
          <a:p>
            <a:pPr marL="0" marR="0" lvl="0" indent="0" algn="ctr" defTabSz="60963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93" b="0" i="0" u="none" strike="noStrike" kern="1200" cap="none" spc="0" normalizeH="0" baseline="0" noProof="0" dirty="0">
                <a:ln>
                  <a:noFill/>
                </a:ln>
                <a:solidFill>
                  <a:srgbClr val="0B2134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Award</a:t>
            </a:r>
          </a:p>
        </p:txBody>
      </p:sp>
      <p:sp>
        <p:nvSpPr>
          <p:cNvPr id="99" name="TextBox 30">
            <a:extLst>
              <a:ext uri="{FF2B5EF4-FFF2-40B4-BE49-F238E27FC236}">
                <a16:creationId xmlns:a16="http://schemas.microsoft.com/office/drawing/2014/main" id="{BD57F1EF-365F-4AB6-84CD-616D1D9AC3C3}"/>
              </a:ext>
            </a:extLst>
          </p:cNvPr>
          <p:cNvSpPr txBox="1"/>
          <p:nvPr/>
        </p:nvSpPr>
        <p:spPr>
          <a:xfrm>
            <a:off x="6309323" y="4015868"/>
            <a:ext cx="1710881" cy="1910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15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" b="1" i="0" u="none" strike="noStrike" kern="1200" cap="none" spc="0" normalizeH="0" baseline="0" noProof="0" dirty="0">
                <a:ln>
                  <a:noFill/>
                </a:ln>
                <a:solidFill>
                  <a:srgbClr val="C60D10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APEX 2023</a:t>
            </a:r>
          </a:p>
          <a:p>
            <a:pPr marL="0" marR="0" lvl="0" indent="0" algn="ctr" defTabSz="609630" rtl="0" eaLnBrk="1" fontAlgn="auto" latinLnBrk="0" hangingPunct="1">
              <a:lnSpc>
                <a:spcPts val="15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" b="0" i="0" u="none" strike="noStrike" kern="1200" cap="none" spc="0" normalizeH="0" baseline="0" noProof="0" dirty="0">
                <a:ln>
                  <a:noFill/>
                </a:ln>
                <a:solidFill>
                  <a:srgbClr val="0B2134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World Class Airline </a:t>
            </a:r>
          </a:p>
          <a:p>
            <a:pPr marL="0" marR="0" lvl="0" indent="0" algn="ctr" defTabSz="609630" rtl="0" eaLnBrk="1" fontAlgn="auto" latinLnBrk="0" hangingPunct="1">
              <a:lnSpc>
                <a:spcPts val="15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" b="0" i="0" u="none" strike="noStrike" kern="1200" cap="none" spc="0" normalizeH="0" baseline="0" noProof="0" dirty="0">
              <a:ln>
                <a:noFill/>
              </a:ln>
              <a:solidFill>
                <a:srgbClr val="0B2134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ctr" defTabSz="609630" rtl="0" eaLnBrk="1" fontAlgn="auto" latinLnBrk="0" hangingPunct="1">
              <a:lnSpc>
                <a:spcPts val="15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" b="0" i="0" u="none" strike="noStrike" kern="1200" cap="none" spc="0" normalizeH="0" baseline="0" noProof="0" dirty="0">
                <a:ln>
                  <a:noFill/>
                </a:ln>
                <a:solidFill>
                  <a:srgbClr val="0B2134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5 Star Global Airline </a:t>
            </a:r>
          </a:p>
          <a:p>
            <a:pPr marL="0" marR="0" lvl="0" indent="0" algn="ctr" defTabSz="609630" rtl="0" eaLnBrk="1" fontAlgn="auto" latinLnBrk="0" hangingPunct="1">
              <a:lnSpc>
                <a:spcPts val="15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" b="0" i="0" u="none" strike="noStrike" kern="1200" cap="none" spc="0" normalizeH="0" baseline="0" noProof="0" dirty="0">
              <a:ln>
                <a:noFill/>
              </a:ln>
              <a:solidFill>
                <a:srgbClr val="0B2134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ctr" defTabSz="609630" rtl="0" eaLnBrk="1" fontAlgn="auto" latinLnBrk="0" hangingPunct="1">
              <a:lnSpc>
                <a:spcPts val="15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" b="0" i="0" u="none" strike="noStrike" kern="1200" cap="none" spc="0" normalizeH="0" baseline="0" noProof="0" dirty="0">
                <a:ln>
                  <a:noFill/>
                </a:ln>
                <a:solidFill>
                  <a:srgbClr val="0B2134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Europe’s Best Inflight </a:t>
            </a:r>
          </a:p>
          <a:p>
            <a:pPr marL="0" marR="0" lvl="0" indent="0" algn="ctr" defTabSz="609630" rtl="0" eaLnBrk="1" fontAlgn="auto" latinLnBrk="0" hangingPunct="1">
              <a:lnSpc>
                <a:spcPts val="15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" b="0" i="0" u="none" strike="noStrike" kern="1200" cap="none" spc="0" normalizeH="0" baseline="0" noProof="0" dirty="0">
                <a:ln>
                  <a:noFill/>
                </a:ln>
                <a:solidFill>
                  <a:srgbClr val="0B2134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Entertainment Award </a:t>
            </a:r>
            <a:endParaRPr kumimoji="0" lang="tr-TR" sz="960" b="0" i="0" u="none" strike="noStrike" kern="1200" cap="none" spc="0" normalizeH="0" baseline="0" noProof="0" dirty="0">
              <a:ln>
                <a:noFill/>
              </a:ln>
              <a:solidFill>
                <a:srgbClr val="0B2134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ctr" defTabSz="609630" rtl="0" eaLnBrk="1" fontAlgn="auto" latinLnBrk="0" hangingPunct="1">
              <a:lnSpc>
                <a:spcPts val="15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" b="0" i="0" u="none" strike="noStrike" kern="1200" cap="none" spc="0" normalizeH="0" baseline="0" noProof="0" dirty="0">
              <a:ln>
                <a:noFill/>
              </a:ln>
              <a:solidFill>
                <a:srgbClr val="0B2134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ctr" defTabSz="609630" rtl="0" eaLnBrk="1" fontAlgn="auto" latinLnBrk="0" hangingPunct="1">
              <a:lnSpc>
                <a:spcPts val="15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" b="0" i="0" u="none" strike="noStrike" kern="1200" cap="none" spc="0" normalizeH="0" baseline="0" noProof="0" dirty="0">
                <a:ln>
                  <a:noFill/>
                </a:ln>
                <a:solidFill>
                  <a:srgbClr val="0B2134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Europe’s Best Food and </a:t>
            </a:r>
          </a:p>
          <a:p>
            <a:pPr marL="0" marR="0" lvl="0" indent="0" algn="ctr" defTabSz="609630" rtl="0" eaLnBrk="1" fontAlgn="auto" latinLnBrk="0" hangingPunct="1">
              <a:lnSpc>
                <a:spcPts val="15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" b="0" i="0" u="none" strike="noStrike" kern="1200" cap="none" spc="0" normalizeH="0" baseline="0" noProof="0" dirty="0">
                <a:ln>
                  <a:noFill/>
                </a:ln>
                <a:solidFill>
                  <a:srgbClr val="0B2134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Beverage Award</a:t>
            </a:r>
          </a:p>
        </p:txBody>
      </p:sp>
      <p:sp>
        <p:nvSpPr>
          <p:cNvPr id="100" name="TextBox 31">
            <a:extLst>
              <a:ext uri="{FF2B5EF4-FFF2-40B4-BE49-F238E27FC236}">
                <a16:creationId xmlns:a16="http://schemas.microsoft.com/office/drawing/2014/main" id="{DE97D5B1-3802-407E-979B-388CE22AA447}"/>
              </a:ext>
            </a:extLst>
          </p:cNvPr>
          <p:cNvSpPr txBox="1"/>
          <p:nvPr/>
        </p:nvSpPr>
        <p:spPr>
          <a:xfrm>
            <a:off x="8135650" y="4035413"/>
            <a:ext cx="1864079" cy="15252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15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" b="1" i="0" u="none" strike="noStrike" kern="1200" cap="none" spc="0" normalizeH="0" baseline="0" noProof="0" dirty="0">
                <a:ln>
                  <a:noFill/>
                </a:ln>
                <a:solidFill>
                  <a:srgbClr val="C60D10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BRAND FINANCE </a:t>
            </a:r>
          </a:p>
          <a:p>
            <a:pPr marL="0" marR="0" lvl="0" indent="0" algn="ctr" defTabSz="609630" rtl="0" eaLnBrk="1" fontAlgn="auto" latinLnBrk="0" hangingPunct="1">
              <a:lnSpc>
                <a:spcPts val="15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" b="0" i="0" u="none" strike="noStrike" kern="1200" cap="none" spc="0" normalizeH="0" baseline="0" noProof="0" dirty="0">
                <a:ln>
                  <a:noFill/>
                </a:ln>
                <a:solidFill>
                  <a:srgbClr val="0B2134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8th Most Strongest Airline </a:t>
            </a:r>
          </a:p>
          <a:p>
            <a:pPr marL="0" marR="0" lvl="0" indent="0" algn="ctr" defTabSz="609630" rtl="0" eaLnBrk="1" fontAlgn="auto" latinLnBrk="0" hangingPunct="1">
              <a:lnSpc>
                <a:spcPts val="15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" b="0" i="0" u="none" strike="noStrike" kern="1200" cap="none" spc="0" normalizeH="0" baseline="0" noProof="0" dirty="0">
              <a:ln>
                <a:noFill/>
              </a:ln>
              <a:solidFill>
                <a:srgbClr val="0B2134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ctr" defTabSz="609630" rtl="0" eaLnBrk="1" fontAlgn="auto" latinLnBrk="0" hangingPunct="1">
              <a:lnSpc>
                <a:spcPts val="15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" b="0" i="0" u="none" strike="noStrike" kern="1200" cap="none" spc="0" normalizeH="0" baseline="0" noProof="0" dirty="0" err="1">
                <a:ln>
                  <a:noFill/>
                </a:ln>
                <a:solidFill>
                  <a:srgbClr val="0B2134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Türkiye’s</a:t>
            </a:r>
            <a:r>
              <a:rPr kumimoji="0" lang="en-US" sz="960" b="0" i="0" u="none" strike="noStrike" kern="1200" cap="none" spc="0" normalizeH="0" baseline="0" noProof="0" dirty="0">
                <a:ln>
                  <a:noFill/>
                </a:ln>
                <a:solidFill>
                  <a:srgbClr val="0B2134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Most Valuable Brand </a:t>
            </a:r>
          </a:p>
          <a:p>
            <a:pPr marL="0" marR="0" lvl="0" indent="0" algn="ctr" defTabSz="609630" rtl="0" eaLnBrk="1" fontAlgn="auto" latinLnBrk="0" hangingPunct="1">
              <a:lnSpc>
                <a:spcPts val="15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" b="0" i="0" u="none" strike="noStrike" kern="1200" cap="none" spc="0" normalizeH="0" baseline="0" noProof="0" dirty="0">
                <a:ln>
                  <a:noFill/>
                </a:ln>
                <a:solidFill>
                  <a:srgbClr val="0B2134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Leadership in Türkiye </a:t>
            </a:r>
          </a:p>
          <a:p>
            <a:pPr marL="0" marR="0" lvl="0" indent="0" algn="ctr" defTabSz="609630" rtl="0" eaLnBrk="1" fontAlgn="auto" latinLnBrk="0" hangingPunct="1">
              <a:lnSpc>
                <a:spcPts val="15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" b="0" i="0" u="none" strike="noStrike" kern="1200" cap="none" spc="0" normalizeH="0" baseline="0" noProof="0" dirty="0">
              <a:ln>
                <a:noFill/>
              </a:ln>
              <a:solidFill>
                <a:srgbClr val="0B2134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ctr" defTabSz="609630" rtl="0" eaLnBrk="1" fontAlgn="auto" latinLnBrk="0" hangingPunct="1">
              <a:lnSpc>
                <a:spcPts val="15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" b="0" i="0" u="none" strike="noStrike" kern="1200" cap="none" spc="0" normalizeH="0" baseline="0" noProof="0" dirty="0">
                <a:ln>
                  <a:noFill/>
                </a:ln>
                <a:solidFill>
                  <a:srgbClr val="0B2134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Sustainability Perception </a:t>
            </a:r>
          </a:p>
          <a:p>
            <a:pPr marL="0" marR="0" lvl="0" indent="0" algn="ctr" defTabSz="609630" rtl="0" eaLnBrk="1" fontAlgn="auto" latinLnBrk="0" hangingPunct="1">
              <a:lnSpc>
                <a:spcPts val="15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" b="0" i="0" u="none" strike="noStrike" kern="1200" cap="none" spc="0" normalizeH="0" baseline="0" noProof="0" dirty="0">
                <a:ln>
                  <a:noFill/>
                </a:ln>
                <a:solidFill>
                  <a:srgbClr val="0B2134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Value Ranking</a:t>
            </a:r>
          </a:p>
        </p:txBody>
      </p:sp>
      <p:sp>
        <p:nvSpPr>
          <p:cNvPr id="101" name="TextBox 35">
            <a:extLst>
              <a:ext uri="{FF2B5EF4-FFF2-40B4-BE49-F238E27FC236}">
                <a16:creationId xmlns:a16="http://schemas.microsoft.com/office/drawing/2014/main" id="{047D8013-6905-404F-9DBC-F2471FE8FC9A}"/>
              </a:ext>
            </a:extLst>
          </p:cNvPr>
          <p:cNvSpPr txBox="1"/>
          <p:nvPr/>
        </p:nvSpPr>
        <p:spPr>
          <a:xfrm>
            <a:off x="10204230" y="5513789"/>
            <a:ext cx="1678248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15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" b="1" i="0" u="none" strike="noStrike" kern="1200" cap="none" spc="0" normalizeH="0" baseline="0" noProof="0" dirty="0">
                <a:ln>
                  <a:noFill/>
                </a:ln>
                <a:solidFill>
                  <a:srgbClr val="C60D10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AIR CARGO INDIA 2024</a:t>
            </a:r>
          </a:p>
          <a:p>
            <a:pPr marL="0" marR="0" lvl="0" indent="0" algn="ctr" defTabSz="60963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93" b="0" i="0" u="none" strike="noStrike" kern="1200" cap="none" spc="0" normalizeH="0" baseline="0" noProof="0" dirty="0">
                <a:ln>
                  <a:noFill/>
                </a:ln>
                <a:solidFill>
                  <a:srgbClr val="0B2134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Innovative International </a:t>
            </a:r>
          </a:p>
          <a:p>
            <a:pPr marL="0" marR="0" lvl="0" indent="0" algn="ctr" defTabSz="60963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93" b="0" i="0" u="none" strike="noStrike" kern="1200" cap="none" spc="0" normalizeH="0" baseline="0" noProof="0" dirty="0">
                <a:ln>
                  <a:noFill/>
                </a:ln>
                <a:solidFill>
                  <a:srgbClr val="0B2134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Air Cargo Brand of the Year</a:t>
            </a:r>
          </a:p>
        </p:txBody>
      </p:sp>
      <p:sp>
        <p:nvSpPr>
          <p:cNvPr id="102" name="TextBox 30">
            <a:extLst>
              <a:ext uri="{FF2B5EF4-FFF2-40B4-BE49-F238E27FC236}">
                <a16:creationId xmlns:a16="http://schemas.microsoft.com/office/drawing/2014/main" id="{5C4C3705-FBE6-4790-9406-10E59A0CF549}"/>
              </a:ext>
            </a:extLst>
          </p:cNvPr>
          <p:cNvSpPr txBox="1"/>
          <p:nvPr/>
        </p:nvSpPr>
        <p:spPr>
          <a:xfrm>
            <a:off x="3573431" y="2263518"/>
            <a:ext cx="2256697" cy="21037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1537"/>
              </a:lnSpc>
              <a:defRPr/>
            </a:pPr>
            <a:r>
              <a:rPr lang="en-US" sz="960" b="1" dirty="0">
                <a:solidFill>
                  <a:srgbClr val="C60D10"/>
                </a:solidFill>
                <a:latin typeface="Poppins Bold"/>
                <a:cs typeface="Poppins Bold"/>
                <a:sym typeface="Poppins"/>
              </a:rPr>
              <a:t>STAT TIMES International Award </a:t>
            </a:r>
            <a:endParaRPr lang="tr-TR" sz="960" b="1" dirty="0">
              <a:solidFill>
                <a:srgbClr val="C60D10"/>
              </a:solidFill>
              <a:latin typeface="Poppins Bold"/>
              <a:cs typeface="Poppins Bold"/>
              <a:sym typeface="Poppins"/>
            </a:endParaRPr>
          </a:p>
          <a:p>
            <a:pPr marL="0" marR="0" lvl="0" indent="0" algn="ctr" defTabSz="609630" rtl="0" eaLnBrk="1" fontAlgn="auto" latinLnBrk="0" hangingPunct="1">
              <a:lnSpc>
                <a:spcPts val="15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Excellence in Air Cargo - Air Cargo India Awards </a:t>
            </a:r>
            <a:endParaRPr lang="tr-TR" sz="1000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ctr" defTabSz="609630" rtl="0" eaLnBrk="1" fontAlgn="auto" latinLnBrk="0" hangingPunct="1">
              <a:lnSpc>
                <a:spcPts val="15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sz="1000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ctr" defTabSz="609630" rtl="0" eaLnBrk="1" fontAlgn="auto" latinLnBrk="0" hangingPunct="1">
              <a:lnSpc>
                <a:spcPts val="15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Air Cargo Brand of the Year-2022</a:t>
            </a:r>
            <a:r>
              <a:rPr lang="tr-TR" sz="1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  <a:p>
            <a:pPr marL="0" marR="0" lvl="0" indent="0" algn="ctr" defTabSz="609630" rtl="0" eaLnBrk="1" fontAlgn="auto" latinLnBrk="0" hangingPunct="1">
              <a:lnSpc>
                <a:spcPts val="15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sz="1000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ctr" defTabSz="609630" rtl="0" eaLnBrk="1" fontAlgn="auto" latinLnBrk="0" hangingPunct="1">
              <a:lnSpc>
                <a:spcPts val="15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Innovative International Cargo Airline of the Year-2024</a:t>
            </a:r>
            <a:r>
              <a:rPr lang="tr-TR" sz="1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  <a:p>
            <a:pPr marL="0" marR="0" lvl="0" indent="0" algn="ctr" defTabSz="609630" rtl="0" eaLnBrk="1" fontAlgn="auto" latinLnBrk="0" hangingPunct="1">
              <a:lnSpc>
                <a:spcPts val="15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sz="1000" dirty="0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ctr" defTabSz="609630" rtl="0" eaLnBrk="1" fontAlgn="auto" latinLnBrk="0" hangingPunct="1">
              <a:lnSpc>
                <a:spcPts val="15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Innovative Logistics Solutions in Air Cargo-2024</a:t>
            </a:r>
          </a:p>
        </p:txBody>
      </p:sp>
      <p:pic>
        <p:nvPicPr>
          <p:cNvPr id="104" name="Picture 4">
            <a:extLst>
              <a:ext uri="{FF2B5EF4-FFF2-40B4-BE49-F238E27FC236}">
                <a16:creationId xmlns:a16="http://schemas.microsoft.com/office/drawing/2014/main" id="{F706639B-837E-40EE-9EEE-6542B50D0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763" y="1131015"/>
            <a:ext cx="1710881" cy="833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TextBox 25">
            <a:extLst>
              <a:ext uri="{FF2B5EF4-FFF2-40B4-BE49-F238E27FC236}">
                <a16:creationId xmlns:a16="http://schemas.microsoft.com/office/drawing/2014/main" id="{DA4C1BB2-0F27-4239-A051-F145CCAF2C10}"/>
              </a:ext>
            </a:extLst>
          </p:cNvPr>
          <p:cNvSpPr txBox="1"/>
          <p:nvPr/>
        </p:nvSpPr>
        <p:spPr>
          <a:xfrm>
            <a:off x="3271791" y="5939801"/>
            <a:ext cx="1678248" cy="3593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15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960" b="1" i="0" u="none" strike="noStrike" kern="1200" cap="none" spc="0" normalizeH="0" baseline="0" noProof="0" dirty="0">
                <a:ln>
                  <a:noFill/>
                </a:ln>
                <a:solidFill>
                  <a:srgbClr val="C60D10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NIPPON EXPRESS</a:t>
            </a:r>
            <a:endParaRPr kumimoji="0" lang="en-US" sz="960" b="1" i="0" u="none" strike="noStrike" kern="1200" cap="none" spc="0" normalizeH="0" baseline="0" noProof="0" dirty="0">
              <a:ln>
                <a:noFill/>
              </a:ln>
              <a:solidFill>
                <a:srgbClr val="C60D10"/>
              </a:solidFill>
              <a:effectLst/>
              <a:uLnTx/>
              <a:uFillTx/>
              <a:latin typeface="Poppins Bold"/>
              <a:ea typeface="Poppins Bold"/>
              <a:cs typeface="Poppins Bold"/>
              <a:sym typeface="Poppins Bold"/>
            </a:endParaRPr>
          </a:p>
          <a:p>
            <a:pPr marL="0" marR="0" lvl="0" indent="0" algn="ctr" defTabSz="609630" rtl="0" eaLnBrk="1" fontAlgn="auto" latinLnBrk="0" hangingPunct="1">
              <a:lnSpc>
                <a:spcPts val="14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Top Airline Partner Award</a:t>
            </a:r>
            <a:endParaRPr kumimoji="0" lang="en-US" sz="893" i="0" u="none" strike="noStrike" kern="1200" cap="none" spc="0" normalizeH="0" baseline="0" noProof="0" dirty="0">
              <a:ln>
                <a:noFill/>
              </a:ln>
              <a:solidFill>
                <a:srgbClr val="0B2134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6" name="TextBox 25">
            <a:extLst>
              <a:ext uri="{FF2B5EF4-FFF2-40B4-BE49-F238E27FC236}">
                <a16:creationId xmlns:a16="http://schemas.microsoft.com/office/drawing/2014/main" id="{817B75AA-A641-48B7-A364-5A2B4824A3A2}"/>
              </a:ext>
            </a:extLst>
          </p:cNvPr>
          <p:cNvSpPr txBox="1"/>
          <p:nvPr/>
        </p:nvSpPr>
        <p:spPr>
          <a:xfrm>
            <a:off x="1175256" y="5855159"/>
            <a:ext cx="1913915" cy="5516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15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960" b="1" i="0" u="none" strike="noStrike" kern="1200" cap="none" spc="0" normalizeH="0" baseline="0" noProof="0" dirty="0">
                <a:ln>
                  <a:noFill/>
                </a:ln>
                <a:solidFill>
                  <a:srgbClr val="C60D10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ASIAN FREIGHT LOGISTICS &amp; SUPPLY CHAIN (AFLAS)</a:t>
            </a:r>
          </a:p>
          <a:p>
            <a:pPr algn="ctr" defTabSz="609630">
              <a:lnSpc>
                <a:spcPts val="1430"/>
              </a:lnSpc>
              <a:defRPr/>
            </a:pPr>
            <a:r>
              <a:rPr lang="tr-TR" sz="900" dirty="0" err="1">
                <a:solidFill>
                  <a:srgbClr val="000000"/>
                </a:solidFill>
                <a:latin typeface="Poppins"/>
                <a:cs typeface="Poppins"/>
                <a:sym typeface="Poppins Bold"/>
              </a:rPr>
              <a:t>Europe’s</a:t>
            </a:r>
            <a:r>
              <a:rPr lang="tr-TR" sz="900" dirty="0">
                <a:solidFill>
                  <a:srgbClr val="000000"/>
                </a:solidFill>
                <a:latin typeface="Poppins"/>
                <a:cs typeface="Poppins"/>
                <a:sym typeface="Poppins Bold"/>
              </a:rPr>
              <a:t> Best </a:t>
            </a:r>
            <a:r>
              <a:rPr lang="tr-TR" sz="900" dirty="0" err="1">
                <a:solidFill>
                  <a:srgbClr val="000000"/>
                </a:solidFill>
                <a:latin typeface="Poppins"/>
                <a:cs typeface="Poppins"/>
                <a:sym typeface="Poppins Bold"/>
              </a:rPr>
              <a:t>Air</a:t>
            </a:r>
            <a:r>
              <a:rPr lang="tr-TR" sz="900" dirty="0">
                <a:solidFill>
                  <a:srgbClr val="000000"/>
                </a:solidFill>
                <a:latin typeface="Poppins"/>
                <a:cs typeface="Poppins"/>
                <a:sym typeface="Poppins Bold"/>
              </a:rPr>
              <a:t> Cargo </a:t>
            </a:r>
            <a:r>
              <a:rPr lang="tr-TR" sz="900" dirty="0" err="1">
                <a:solidFill>
                  <a:srgbClr val="000000"/>
                </a:solidFill>
                <a:latin typeface="Poppins"/>
                <a:cs typeface="Poppins"/>
                <a:sym typeface="Poppins Bold"/>
              </a:rPr>
              <a:t>Brand</a:t>
            </a:r>
            <a:endParaRPr lang="tr-TR" sz="900" dirty="0">
              <a:solidFill>
                <a:srgbClr val="000000"/>
              </a:solidFill>
              <a:latin typeface="Poppins"/>
              <a:cs typeface="Poppins"/>
              <a:sym typeface="Poppins Bold"/>
            </a:endParaRPr>
          </a:p>
        </p:txBody>
      </p:sp>
      <p:pic>
        <p:nvPicPr>
          <p:cNvPr id="107" name="Picture 8" descr="2024 AFLAS voting | United Cargo">
            <a:extLst>
              <a:ext uri="{FF2B5EF4-FFF2-40B4-BE49-F238E27FC236}">
                <a16:creationId xmlns:a16="http://schemas.microsoft.com/office/drawing/2014/main" id="{C385BA74-2581-4597-B568-2FDA09CC9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012" y="4941439"/>
            <a:ext cx="1824402" cy="795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F1F0C401-B8C8-46BF-8F98-20812418E2C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73431" y="4733590"/>
            <a:ext cx="1222479" cy="976961"/>
          </a:xfrm>
          <a:prstGeom prst="rect">
            <a:avLst/>
          </a:prstGeom>
        </p:spPr>
      </p:pic>
      <p:sp>
        <p:nvSpPr>
          <p:cNvPr id="109" name="TextBox 24">
            <a:extLst>
              <a:ext uri="{FF2B5EF4-FFF2-40B4-BE49-F238E27FC236}">
                <a16:creationId xmlns:a16="http://schemas.microsoft.com/office/drawing/2014/main" id="{B7E0DFA8-A38F-4FCB-88C9-23B04D5FD48E}"/>
              </a:ext>
            </a:extLst>
          </p:cNvPr>
          <p:cNvSpPr txBox="1"/>
          <p:nvPr/>
        </p:nvSpPr>
        <p:spPr>
          <a:xfrm>
            <a:off x="1269444" y="4121891"/>
            <a:ext cx="1845654" cy="5634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15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960" b="1" i="0" u="none" strike="noStrike" kern="1200" cap="none" spc="0" normalizeH="0" baseline="0" noProof="0" dirty="0">
                <a:ln>
                  <a:noFill/>
                </a:ln>
                <a:solidFill>
                  <a:srgbClr val="C60D10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ASIA-PACIFIC BIOPROCESSING AWARDS</a:t>
            </a:r>
            <a:endParaRPr kumimoji="0" lang="en-US" sz="960" b="1" i="0" u="none" strike="noStrike" kern="1200" cap="none" spc="0" normalizeH="0" baseline="0" noProof="0" dirty="0">
              <a:ln>
                <a:noFill/>
              </a:ln>
              <a:solidFill>
                <a:srgbClr val="C60D10"/>
              </a:solidFill>
              <a:effectLst/>
              <a:uLnTx/>
              <a:uFillTx/>
              <a:latin typeface="Poppins Bold"/>
              <a:ea typeface="Poppins Bold"/>
              <a:cs typeface="Poppins Bold"/>
              <a:sym typeface="Poppins Bold"/>
            </a:endParaRPr>
          </a:p>
          <a:p>
            <a:pPr marL="0" marR="0" lvl="0" indent="0" algn="ctr" defTabSz="609630" rtl="0" eaLnBrk="1" fontAlgn="auto" latinLnBrk="0" hangingPunct="1">
              <a:lnSpc>
                <a:spcPts val="153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960" b="0" i="0" u="none" strike="noStrike" kern="1200" cap="none" spc="0" normalizeH="0" baseline="0" noProof="0" dirty="0" err="1">
                <a:ln>
                  <a:noFill/>
                </a:ln>
                <a:solidFill>
                  <a:srgbClr val="0B2134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Remarkable</a:t>
            </a:r>
            <a:r>
              <a:rPr kumimoji="0" lang="tr-TR" sz="960" b="0" i="0" u="none" strike="noStrike" kern="1200" cap="none" spc="0" normalizeH="0" baseline="0" noProof="0" dirty="0">
                <a:ln>
                  <a:noFill/>
                </a:ln>
                <a:solidFill>
                  <a:srgbClr val="0B2134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kumimoji="0" lang="tr-TR" sz="960" b="0" i="0" u="none" strike="noStrike" kern="1200" cap="none" spc="0" normalizeH="0" baseline="0" noProof="0" dirty="0" err="1">
                <a:ln>
                  <a:noFill/>
                </a:ln>
                <a:solidFill>
                  <a:srgbClr val="0B2134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Air</a:t>
            </a:r>
            <a:r>
              <a:rPr kumimoji="0" lang="tr-TR" sz="960" b="0" i="0" u="none" strike="noStrike" kern="1200" cap="none" spc="0" normalizeH="0" baseline="0" noProof="0" dirty="0">
                <a:ln>
                  <a:noFill/>
                </a:ln>
                <a:solidFill>
                  <a:srgbClr val="0B2134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Cargo </a:t>
            </a:r>
            <a:r>
              <a:rPr kumimoji="0" lang="tr-TR" sz="960" b="0" i="0" u="none" strike="noStrike" kern="1200" cap="none" spc="0" normalizeH="0" baseline="0" noProof="0" dirty="0" err="1">
                <a:ln>
                  <a:noFill/>
                </a:ln>
                <a:solidFill>
                  <a:srgbClr val="0B2134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Brand</a:t>
            </a:r>
            <a:endParaRPr kumimoji="0" lang="en-US" sz="960" b="0" i="0" u="none" strike="noStrike" kern="1200" cap="none" spc="0" normalizeH="0" baseline="0" noProof="0" dirty="0">
              <a:ln>
                <a:noFill/>
              </a:ln>
              <a:solidFill>
                <a:srgbClr val="0B2134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0" name="TextBox 24">
            <a:extLst>
              <a:ext uri="{FF2B5EF4-FFF2-40B4-BE49-F238E27FC236}">
                <a16:creationId xmlns:a16="http://schemas.microsoft.com/office/drawing/2014/main" id="{96BFAC8F-A71C-4688-BBA0-3F7F7BF6C9A2}"/>
              </a:ext>
            </a:extLst>
          </p:cNvPr>
          <p:cNvSpPr txBox="1"/>
          <p:nvPr/>
        </p:nvSpPr>
        <p:spPr>
          <a:xfrm>
            <a:off x="4728103" y="5937464"/>
            <a:ext cx="1845654" cy="3711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15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960" b="1" i="0" u="none" strike="noStrike" kern="1200" cap="none" spc="0" normalizeH="0" baseline="0" noProof="0" dirty="0">
                <a:ln>
                  <a:noFill/>
                </a:ln>
                <a:solidFill>
                  <a:srgbClr val="C60D10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WOF-EXPO AWARDS</a:t>
            </a:r>
            <a:endParaRPr kumimoji="0" lang="en-US" sz="960" b="1" i="0" u="none" strike="noStrike" kern="1200" cap="none" spc="0" normalizeH="0" baseline="0" noProof="0" dirty="0">
              <a:ln>
                <a:noFill/>
              </a:ln>
              <a:solidFill>
                <a:srgbClr val="C60D10"/>
              </a:solidFill>
              <a:effectLst/>
              <a:uLnTx/>
              <a:uFillTx/>
              <a:latin typeface="Poppins Bold"/>
              <a:ea typeface="Poppins Bold"/>
              <a:cs typeface="Poppins Bold"/>
              <a:sym typeface="Poppins Bold"/>
            </a:endParaRPr>
          </a:p>
          <a:p>
            <a:pPr marL="0" marR="0" lvl="0" indent="0" algn="ctr" defTabSz="609630" rtl="0" eaLnBrk="1" fontAlgn="auto" latinLnBrk="0" hangingPunct="1">
              <a:lnSpc>
                <a:spcPts val="153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960" b="0" i="0" u="none" strike="noStrike" kern="1200" cap="none" spc="0" normalizeH="0" baseline="0" noProof="0" dirty="0" err="1">
                <a:ln>
                  <a:noFill/>
                </a:ln>
                <a:solidFill>
                  <a:srgbClr val="0B2134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Air</a:t>
            </a:r>
            <a:r>
              <a:rPr kumimoji="0" lang="tr-TR" sz="960" b="0" i="0" u="none" strike="noStrike" kern="1200" cap="none" spc="0" normalizeH="0" baseline="0" noProof="0" dirty="0">
                <a:ln>
                  <a:noFill/>
                </a:ln>
                <a:solidFill>
                  <a:srgbClr val="0B2134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Cargo </a:t>
            </a:r>
            <a:r>
              <a:rPr kumimoji="0" lang="tr-TR" sz="960" b="0" i="0" u="none" strike="noStrike" kern="1200" cap="none" spc="0" normalizeH="0" baseline="0" noProof="0" dirty="0" err="1">
                <a:ln>
                  <a:noFill/>
                </a:ln>
                <a:solidFill>
                  <a:srgbClr val="0B2134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Excellence</a:t>
            </a:r>
            <a:endParaRPr kumimoji="0" lang="en-US" sz="960" b="0" i="0" u="none" strike="noStrike" kern="1200" cap="none" spc="0" normalizeH="0" baseline="0" noProof="0" dirty="0">
              <a:ln>
                <a:noFill/>
              </a:ln>
              <a:solidFill>
                <a:srgbClr val="0B2134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1" name="TextBox 24">
            <a:extLst>
              <a:ext uri="{FF2B5EF4-FFF2-40B4-BE49-F238E27FC236}">
                <a16:creationId xmlns:a16="http://schemas.microsoft.com/office/drawing/2014/main" id="{85D9C827-8D0D-4FD2-911E-7BCB2E54DE3E}"/>
              </a:ext>
            </a:extLst>
          </p:cNvPr>
          <p:cNvSpPr txBox="1"/>
          <p:nvPr/>
        </p:nvSpPr>
        <p:spPr>
          <a:xfrm>
            <a:off x="1024139" y="2277504"/>
            <a:ext cx="2535387" cy="7572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153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960" b="1" i="0" u="none" strike="noStrike" kern="1200" cap="none" spc="0" normalizeH="0" baseline="0" noProof="0" dirty="0">
                <a:ln>
                  <a:noFill/>
                </a:ln>
                <a:solidFill>
                  <a:srgbClr val="C60D10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FREIGHTWEEK SUSTAINABILITY AWARDS 2022</a:t>
            </a:r>
            <a:endParaRPr kumimoji="0" lang="en-US" sz="960" b="1" i="0" u="none" strike="noStrike" kern="1200" cap="none" spc="0" normalizeH="0" baseline="0" noProof="0" dirty="0">
              <a:ln>
                <a:noFill/>
              </a:ln>
              <a:solidFill>
                <a:srgbClr val="C60D10"/>
              </a:solidFill>
              <a:effectLst/>
              <a:uLnTx/>
              <a:uFillTx/>
              <a:latin typeface="Poppins Bold"/>
              <a:ea typeface="Poppins Bold"/>
              <a:cs typeface="Poppins Bold"/>
              <a:sym typeface="Poppins Bold"/>
            </a:endParaRPr>
          </a:p>
          <a:p>
            <a:pPr marL="0" marR="0" lvl="0" indent="0" algn="ctr" defTabSz="609630" rtl="0" eaLnBrk="1" fontAlgn="auto" latinLnBrk="0" hangingPunct="1">
              <a:lnSpc>
                <a:spcPts val="153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Best Air Cargo Brand in Europe In the Field of Sustainability</a:t>
            </a:r>
            <a:endParaRPr kumimoji="0" lang="en-US" sz="960" b="0" i="0" u="none" strike="noStrike" kern="1200" cap="none" spc="0" normalizeH="0" baseline="0" noProof="0" dirty="0">
              <a:ln>
                <a:noFill/>
              </a:ln>
              <a:solidFill>
                <a:srgbClr val="0B2134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12" name="Picture 111">
            <a:extLst>
              <a:ext uri="{FF2B5EF4-FFF2-40B4-BE49-F238E27FC236}">
                <a16:creationId xmlns:a16="http://schemas.microsoft.com/office/drawing/2014/main" id="{025270F3-EDBF-4961-9E44-CDDD2637CBF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75524" y="3127051"/>
            <a:ext cx="1233493" cy="956279"/>
          </a:xfrm>
          <a:prstGeom prst="rect">
            <a:avLst/>
          </a:prstGeom>
        </p:spPr>
      </p:pic>
      <p:sp>
        <p:nvSpPr>
          <p:cNvPr id="113" name="Freeform 18">
            <a:extLst>
              <a:ext uri="{FF2B5EF4-FFF2-40B4-BE49-F238E27FC236}">
                <a16:creationId xmlns:a16="http://schemas.microsoft.com/office/drawing/2014/main" id="{57A17409-064A-40C4-8810-1323A2D49008}"/>
              </a:ext>
            </a:extLst>
          </p:cNvPr>
          <p:cNvSpPr/>
          <p:nvPr/>
        </p:nvSpPr>
        <p:spPr>
          <a:xfrm>
            <a:off x="1482155" y="1121959"/>
            <a:ext cx="1420229" cy="1003955"/>
          </a:xfrm>
          <a:custGeom>
            <a:avLst/>
            <a:gdLst/>
            <a:ahLst/>
            <a:cxnLst/>
            <a:rect l="l" t="t" r="r" b="b"/>
            <a:pathLst>
              <a:path w="2130343" h="1505932">
                <a:moveTo>
                  <a:pt x="0" y="0"/>
                </a:moveTo>
                <a:lnTo>
                  <a:pt x="2130343" y="0"/>
                </a:lnTo>
                <a:lnTo>
                  <a:pt x="2130343" y="1505932"/>
                </a:lnTo>
                <a:lnTo>
                  <a:pt x="0" y="1505932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pic>
        <p:nvPicPr>
          <p:cNvPr id="114" name="Picture 6" descr="Events are back! | World of Freight Expo | Events | Railway-News">
            <a:extLst>
              <a:ext uri="{FF2B5EF4-FFF2-40B4-BE49-F238E27FC236}">
                <a16:creationId xmlns:a16="http://schemas.microsoft.com/office/drawing/2014/main" id="{33D249CA-E90A-4959-8086-881B8549A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541" y="4702243"/>
            <a:ext cx="1341278" cy="1005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31971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43889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dirty="0"/>
              <a:t>Deniz DAŞTAN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tr-TR" dirty="0">
                <a:solidFill>
                  <a:schemeClr val="tx1"/>
                </a:solidFill>
              </a:rPr>
              <a:t>Corporate Sustainability Manager</a:t>
            </a:r>
          </a:p>
          <a:p>
            <a:r>
              <a:rPr lang="tr-TR" dirty="0">
                <a:solidFill>
                  <a:schemeClr val="tx1"/>
                </a:solidFill>
              </a:rPr>
              <a:t>Turkish </a:t>
            </a:r>
            <a:r>
              <a:rPr lang="tr-TR" dirty="0" err="1">
                <a:solidFill>
                  <a:schemeClr val="tx1"/>
                </a:solidFill>
              </a:rPr>
              <a:t>Airlines</a:t>
            </a:r>
            <a:endParaRPr lang="tr-T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183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/>
          <p:cNvSpPr>
            <a:spLocks noGrp="1"/>
          </p:cNvSpPr>
          <p:nvPr>
            <p:ph type="pic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258088C4-3E45-4089-8E6C-3C238C8E4336}"/>
              </a:ext>
            </a:extLst>
          </p:cNvPr>
          <p:cNvSpPr/>
          <p:nvPr/>
        </p:nvSpPr>
        <p:spPr>
          <a:xfrm>
            <a:off x="1228643" y="894108"/>
            <a:ext cx="9723416" cy="5069781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989" b="-9454"/>
            </a:stretch>
          </a:blipFill>
        </p:spPr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0CDAE6B-A4B2-4E30-862E-F37A289D33EF}"/>
              </a:ext>
            </a:extLst>
          </p:cNvPr>
          <p:cNvGrpSpPr/>
          <p:nvPr/>
        </p:nvGrpSpPr>
        <p:grpSpPr>
          <a:xfrm>
            <a:off x="1258980" y="1514793"/>
            <a:ext cx="3527219" cy="4189655"/>
            <a:chOff x="0" y="0"/>
            <a:chExt cx="843904" cy="907275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855E42FF-1A60-4B90-948F-5FE2A346E944}"/>
                </a:ext>
              </a:extLst>
            </p:cNvPr>
            <p:cNvSpPr/>
            <p:nvPr/>
          </p:nvSpPr>
          <p:spPr>
            <a:xfrm>
              <a:off x="0" y="0"/>
              <a:ext cx="843904" cy="907275"/>
            </a:xfrm>
            <a:custGeom>
              <a:avLst/>
              <a:gdLst/>
              <a:ahLst/>
              <a:cxnLst/>
              <a:rect l="l" t="t" r="r" b="b"/>
              <a:pathLst>
                <a:path w="843904" h="907275">
                  <a:moveTo>
                    <a:pt x="0" y="0"/>
                  </a:moveTo>
                  <a:lnTo>
                    <a:pt x="843904" y="0"/>
                  </a:lnTo>
                  <a:lnTo>
                    <a:pt x="843904" y="907275"/>
                  </a:lnTo>
                  <a:lnTo>
                    <a:pt x="0" y="907275"/>
                  </a:lnTo>
                  <a:close/>
                </a:path>
              </a:pathLst>
            </a:custGeom>
            <a:blipFill>
              <a:blip r:embed="rId3"/>
              <a:stretch>
                <a:fillRect l="-77805" t="-2321" b="-14552"/>
              </a:stretch>
            </a:blipFill>
          </p:spPr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DB17B2B-FB39-4779-9EDC-8C4AC95B5068}"/>
              </a:ext>
            </a:extLst>
          </p:cNvPr>
          <p:cNvGrpSpPr/>
          <p:nvPr/>
        </p:nvGrpSpPr>
        <p:grpSpPr>
          <a:xfrm>
            <a:off x="4163634" y="2000215"/>
            <a:ext cx="6710309" cy="3218810"/>
            <a:chOff x="0" y="0"/>
            <a:chExt cx="2913759" cy="1799114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40388D2-E3A3-4671-A788-C05CDA44674F}"/>
                </a:ext>
              </a:extLst>
            </p:cNvPr>
            <p:cNvSpPr/>
            <p:nvPr/>
          </p:nvSpPr>
          <p:spPr>
            <a:xfrm>
              <a:off x="0" y="0"/>
              <a:ext cx="2913760" cy="1799114"/>
            </a:xfrm>
            <a:custGeom>
              <a:avLst/>
              <a:gdLst/>
              <a:ahLst/>
              <a:cxnLst/>
              <a:rect l="l" t="t" r="r" b="b"/>
              <a:pathLst>
                <a:path w="2913760" h="1799114">
                  <a:moveTo>
                    <a:pt x="0" y="0"/>
                  </a:moveTo>
                  <a:lnTo>
                    <a:pt x="2913760" y="0"/>
                  </a:lnTo>
                  <a:lnTo>
                    <a:pt x="2913760" y="1799114"/>
                  </a:lnTo>
                  <a:lnTo>
                    <a:pt x="0" y="1799114"/>
                  </a:lnTo>
                  <a:close/>
                </a:path>
              </a:pathLst>
            </a:custGeom>
            <a:gradFill rotWithShape="1">
              <a:gsLst>
                <a:gs pos="0">
                  <a:srgbClr val="EB5B0B">
                    <a:alpha val="100000"/>
                  </a:srgbClr>
                </a:gs>
                <a:gs pos="100000">
                  <a:srgbClr val="C20022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522F1B6-8B8C-4D82-9684-30F708DACFD2}"/>
                </a:ext>
              </a:extLst>
            </p:cNvPr>
            <p:cNvSpPr txBox="1"/>
            <p:nvPr/>
          </p:nvSpPr>
          <p:spPr>
            <a:xfrm>
              <a:off x="0" y="-38100"/>
              <a:ext cx="2913759" cy="183721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8">
            <a:extLst>
              <a:ext uri="{FF2B5EF4-FFF2-40B4-BE49-F238E27FC236}">
                <a16:creationId xmlns:a16="http://schemas.microsoft.com/office/drawing/2014/main" id="{7B51E7F5-2BBE-4806-8D30-CAF3B9F26A8E}"/>
              </a:ext>
            </a:extLst>
          </p:cNvPr>
          <p:cNvSpPr/>
          <p:nvPr/>
        </p:nvSpPr>
        <p:spPr>
          <a:xfrm>
            <a:off x="4438852" y="2188022"/>
            <a:ext cx="344727" cy="416820"/>
          </a:xfrm>
          <a:custGeom>
            <a:avLst/>
            <a:gdLst/>
            <a:ahLst/>
            <a:cxnLst/>
            <a:rect l="l" t="t" r="r" b="b"/>
            <a:pathLst>
              <a:path w="772814" h="845761">
                <a:moveTo>
                  <a:pt x="0" y="0"/>
                </a:moveTo>
                <a:lnTo>
                  <a:pt x="772814" y="0"/>
                </a:lnTo>
                <a:lnTo>
                  <a:pt x="772814" y="845761"/>
                </a:lnTo>
                <a:lnTo>
                  <a:pt x="0" y="8457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5B4CC3D0-8715-4D7C-9B0D-15162BFE68C4}"/>
              </a:ext>
            </a:extLst>
          </p:cNvPr>
          <p:cNvSpPr/>
          <p:nvPr/>
        </p:nvSpPr>
        <p:spPr>
          <a:xfrm>
            <a:off x="4483725" y="2931745"/>
            <a:ext cx="255282" cy="437281"/>
          </a:xfrm>
          <a:custGeom>
            <a:avLst/>
            <a:gdLst/>
            <a:ahLst/>
            <a:cxnLst/>
            <a:rect l="l" t="t" r="r" b="b"/>
            <a:pathLst>
              <a:path w="572294" h="887278">
                <a:moveTo>
                  <a:pt x="0" y="0"/>
                </a:moveTo>
                <a:lnTo>
                  <a:pt x="572294" y="0"/>
                </a:lnTo>
                <a:lnTo>
                  <a:pt x="572294" y="887277"/>
                </a:lnTo>
                <a:lnTo>
                  <a:pt x="0" y="8872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3C5F8AAC-DECB-465B-A99C-48B4EEB5442A}"/>
              </a:ext>
            </a:extLst>
          </p:cNvPr>
          <p:cNvSpPr/>
          <p:nvPr/>
        </p:nvSpPr>
        <p:spPr>
          <a:xfrm rot="-1810528">
            <a:off x="4388937" y="3819183"/>
            <a:ext cx="444424" cy="347395"/>
          </a:xfrm>
          <a:custGeom>
            <a:avLst/>
            <a:gdLst/>
            <a:ahLst/>
            <a:cxnLst/>
            <a:rect l="l" t="t" r="r" b="b"/>
            <a:pathLst>
              <a:path w="996316" h="704893">
                <a:moveTo>
                  <a:pt x="0" y="0"/>
                </a:moveTo>
                <a:lnTo>
                  <a:pt x="996316" y="0"/>
                </a:lnTo>
                <a:lnTo>
                  <a:pt x="996316" y="704893"/>
                </a:lnTo>
                <a:lnTo>
                  <a:pt x="0" y="7048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D44E65BE-AA8F-4224-ADBC-44BB29F08777}"/>
              </a:ext>
            </a:extLst>
          </p:cNvPr>
          <p:cNvSpPr/>
          <p:nvPr/>
        </p:nvSpPr>
        <p:spPr>
          <a:xfrm>
            <a:off x="4513118" y="4431308"/>
            <a:ext cx="196694" cy="389803"/>
          </a:xfrm>
          <a:custGeom>
            <a:avLst/>
            <a:gdLst/>
            <a:ahLst/>
            <a:cxnLst/>
            <a:rect l="l" t="t" r="r" b="b"/>
            <a:pathLst>
              <a:path w="440950" h="790942">
                <a:moveTo>
                  <a:pt x="0" y="0"/>
                </a:moveTo>
                <a:lnTo>
                  <a:pt x="440950" y="0"/>
                </a:lnTo>
                <a:lnTo>
                  <a:pt x="440950" y="790943"/>
                </a:lnTo>
                <a:lnTo>
                  <a:pt x="0" y="7909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7">
            <a:extLst>
              <a:ext uri="{FF2B5EF4-FFF2-40B4-BE49-F238E27FC236}">
                <a16:creationId xmlns:a16="http://schemas.microsoft.com/office/drawing/2014/main" id="{29D91CF9-C1C7-4F9A-924E-30449B73EF9E}"/>
              </a:ext>
            </a:extLst>
          </p:cNvPr>
          <p:cNvSpPr txBox="1"/>
          <p:nvPr/>
        </p:nvSpPr>
        <p:spPr>
          <a:xfrm>
            <a:off x="4948556" y="2266305"/>
            <a:ext cx="1504333" cy="3531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29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13</a:t>
            </a:r>
            <a:r>
              <a:rPr kumimoji="0" lang="tr-TR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1 </a:t>
            </a:r>
            <a:r>
              <a:rPr kumimoji="0" lang="tr-T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Countries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" name="TextBox 18">
            <a:extLst>
              <a:ext uri="{FF2B5EF4-FFF2-40B4-BE49-F238E27FC236}">
                <a16:creationId xmlns:a16="http://schemas.microsoft.com/office/drawing/2014/main" id="{0C16DA0E-B4DD-47C7-88AA-6A5E703EA470}"/>
              </a:ext>
            </a:extLst>
          </p:cNvPr>
          <p:cNvSpPr txBox="1"/>
          <p:nvPr/>
        </p:nvSpPr>
        <p:spPr>
          <a:xfrm>
            <a:off x="4940903" y="2796895"/>
            <a:ext cx="1261950" cy="7307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29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35</a:t>
            </a:r>
            <a:r>
              <a:rPr kumimoji="0" lang="tr-TR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2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endParaRPr kumimoji="0" lang="tr-TR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l" defTabSz="609630" rtl="0" eaLnBrk="1" fontAlgn="auto" latinLnBrk="0" hangingPunct="1">
              <a:lnSpc>
                <a:spcPts val="29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Destinations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" name="TextBox 19">
            <a:extLst>
              <a:ext uri="{FF2B5EF4-FFF2-40B4-BE49-F238E27FC236}">
                <a16:creationId xmlns:a16="http://schemas.microsoft.com/office/drawing/2014/main" id="{1B31949D-293A-4B35-977B-3A178993826C}"/>
              </a:ext>
            </a:extLst>
          </p:cNvPr>
          <p:cNvSpPr txBox="1"/>
          <p:nvPr/>
        </p:nvSpPr>
        <p:spPr>
          <a:xfrm>
            <a:off x="4969194" y="3715304"/>
            <a:ext cx="1354036" cy="3531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29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4</a:t>
            </a:r>
            <a:r>
              <a:rPr kumimoji="0" lang="tr-TR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81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kumimoji="0" lang="tr-T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Aircraft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6" name="TextBox 20">
            <a:extLst>
              <a:ext uri="{FF2B5EF4-FFF2-40B4-BE49-F238E27FC236}">
                <a16:creationId xmlns:a16="http://schemas.microsoft.com/office/drawing/2014/main" id="{1E7E3B82-BF1D-475D-A8BE-A17A4C906176}"/>
              </a:ext>
            </a:extLst>
          </p:cNvPr>
          <p:cNvSpPr txBox="1"/>
          <p:nvPr/>
        </p:nvSpPr>
        <p:spPr>
          <a:xfrm>
            <a:off x="5053405" y="4361342"/>
            <a:ext cx="1036946" cy="7378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29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9</a:t>
            </a:r>
            <a:r>
              <a:rPr kumimoji="0" lang="tr-TR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.9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kumimoji="0" lang="tr-T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Fleet</a:t>
            </a:r>
            <a:r>
              <a:rPr kumimoji="0" lang="tr-TR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kumimoji="0" lang="tr-TR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Age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graphicFrame>
        <p:nvGraphicFramePr>
          <p:cNvPr id="17" name="Table 22">
            <a:extLst>
              <a:ext uri="{FF2B5EF4-FFF2-40B4-BE49-F238E27FC236}">
                <a16:creationId xmlns:a16="http://schemas.microsoft.com/office/drawing/2014/main" id="{BB4F82D4-5C3E-409A-950F-D378D09447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1892323"/>
              </p:ext>
            </p:extLst>
          </p:nvPr>
        </p:nvGraphicFramePr>
        <p:xfrm>
          <a:off x="6452890" y="2347103"/>
          <a:ext cx="4334975" cy="2517047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810939">
                  <a:extLst>
                    <a:ext uri="{9D8B030D-6E8A-4147-A177-3AD203B41FA5}">
                      <a16:colId xmlns:a16="http://schemas.microsoft.com/office/drawing/2014/main" val="2875163664"/>
                    </a:ext>
                  </a:extLst>
                </a:gridCol>
                <a:gridCol w="1890445">
                  <a:extLst>
                    <a:ext uri="{9D8B030D-6E8A-4147-A177-3AD203B41FA5}">
                      <a16:colId xmlns:a16="http://schemas.microsoft.com/office/drawing/2014/main" val="161840247"/>
                    </a:ext>
                  </a:extLst>
                </a:gridCol>
                <a:gridCol w="873304">
                  <a:extLst>
                    <a:ext uri="{9D8B030D-6E8A-4147-A177-3AD203B41FA5}">
                      <a16:colId xmlns:a16="http://schemas.microsoft.com/office/drawing/2014/main" val="1760836214"/>
                    </a:ext>
                  </a:extLst>
                </a:gridCol>
                <a:gridCol w="760287">
                  <a:extLst>
                    <a:ext uri="{9D8B030D-6E8A-4147-A177-3AD203B41FA5}">
                      <a16:colId xmlns:a16="http://schemas.microsoft.com/office/drawing/2014/main" val="3702414275"/>
                    </a:ext>
                  </a:extLst>
                </a:gridCol>
              </a:tblGrid>
              <a:tr h="544119">
                <a:tc>
                  <a:txBody>
                    <a:bodyPr/>
                    <a:lstStyle/>
                    <a:p>
                      <a:pPr algn="ctr"/>
                      <a:r>
                        <a:rPr lang="tr-TR" sz="1200" dirty="0">
                          <a:solidFill>
                            <a:schemeClr val="bg1"/>
                          </a:solidFill>
                        </a:rPr>
                        <a:t>2023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>
                          <a:solidFill>
                            <a:schemeClr val="bg1"/>
                          </a:solidFill>
                        </a:rPr>
                        <a:t>INDICATORS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>
                          <a:solidFill>
                            <a:schemeClr val="bg1"/>
                          </a:solidFill>
                        </a:rPr>
                        <a:t>2024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dirty="0">
                          <a:solidFill>
                            <a:schemeClr val="bg1"/>
                          </a:solidFill>
                        </a:rPr>
                        <a:t>CHANGE</a:t>
                      </a:r>
                      <a:endParaRPr lang="en-US" sz="12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08130535"/>
                  </a:ext>
                </a:extLst>
              </a:tr>
              <a:tr h="440477">
                <a:tc>
                  <a:txBody>
                    <a:bodyPr/>
                    <a:lstStyle/>
                    <a:p>
                      <a:pPr algn="ctr"/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83.4 Million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tr-TR" sz="1400" b="1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sym typeface="Poppins Bold"/>
                        </a:rPr>
                        <a:t>Passenger</a:t>
                      </a:r>
                      <a:r>
                        <a:rPr kumimoji="0" lang="tr-TR" sz="1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sym typeface="Poppins Bold"/>
                        </a:rPr>
                        <a:t> </a:t>
                      </a:r>
                      <a:r>
                        <a:rPr kumimoji="0" lang="tr-TR" sz="1400" b="1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sym typeface="Poppins Bold"/>
                        </a:rPr>
                        <a:t>Carried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400" b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85.2 Million</a:t>
                      </a:r>
                      <a:endParaRPr kumimoji="0" lang="en-US" sz="1400" b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b="1" dirty="0">
                          <a:solidFill>
                            <a:srgbClr val="00B050"/>
                          </a:solidFill>
                        </a:rPr>
                        <a:t>2.1%</a:t>
                      </a:r>
                      <a:endParaRPr lang="en-US" sz="14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23450648"/>
                  </a:ext>
                </a:extLst>
              </a:tr>
              <a:tr h="440477">
                <a:tc>
                  <a:txBody>
                    <a:bodyPr/>
                    <a:lstStyle/>
                    <a:p>
                      <a:pPr algn="ctr"/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1.66 Million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tr-TR" sz="1400" b="1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sym typeface="Poppins"/>
                        </a:rPr>
                        <a:t>Freight</a:t>
                      </a:r>
                      <a:r>
                        <a:rPr kumimoji="0" lang="tr-TR" sz="1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sym typeface="Poppins"/>
                        </a:rPr>
                        <a:t> Ton </a:t>
                      </a:r>
                      <a:r>
                        <a:rPr kumimoji="0" lang="tr-TR" sz="1400" b="1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sym typeface="Poppins"/>
                        </a:rPr>
                        <a:t>Carried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400" b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2.00 Million</a:t>
                      </a:r>
                      <a:endParaRPr kumimoji="0" lang="en-US" sz="1400" b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b="1" dirty="0">
                          <a:solidFill>
                            <a:srgbClr val="00B050"/>
                          </a:solidFill>
                        </a:rPr>
                        <a:t>20.6%</a:t>
                      </a:r>
                      <a:endParaRPr lang="en-US" sz="14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65947545"/>
                  </a:ext>
                </a:extLst>
              </a:tr>
              <a:tr h="520119">
                <a:tc>
                  <a:txBody>
                    <a:bodyPr/>
                    <a:lstStyle/>
                    <a:p>
                      <a:pPr algn="ctr"/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82.6%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tr-TR" sz="1400" b="1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sym typeface="Poppins Bold"/>
                        </a:rPr>
                        <a:t>Passenger</a:t>
                      </a:r>
                      <a:r>
                        <a:rPr kumimoji="0" lang="tr-TR" sz="1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sym typeface="Poppins Bold"/>
                        </a:rPr>
                        <a:t> </a:t>
                      </a:r>
                      <a:r>
                        <a:rPr kumimoji="0" lang="tr-TR" sz="1400" b="1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sym typeface="Poppins Bold"/>
                        </a:rPr>
                        <a:t>Load</a:t>
                      </a:r>
                      <a:r>
                        <a:rPr kumimoji="0" lang="tr-TR" sz="1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sym typeface="Poppins Bold"/>
                        </a:rPr>
                        <a:t> </a:t>
                      </a:r>
                      <a:r>
                        <a:rPr kumimoji="0" lang="tr-TR" sz="1400" b="1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sym typeface="Poppins Bold"/>
                        </a:rPr>
                        <a:t>Factor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400" b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82.2%</a:t>
                      </a:r>
                      <a:endParaRPr kumimoji="0" lang="en-US" sz="1400" b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b="1" dirty="0">
                          <a:solidFill>
                            <a:schemeClr val="bg1"/>
                          </a:solidFill>
                        </a:rPr>
                        <a:t>-0.4 </a:t>
                      </a:r>
                      <a:r>
                        <a:rPr lang="tr-TR" sz="1400" b="1" dirty="0" err="1">
                          <a:solidFill>
                            <a:schemeClr val="bg1"/>
                          </a:solidFill>
                        </a:rPr>
                        <a:t>pt</a:t>
                      </a:r>
                      <a:endParaRPr lang="en-US" sz="1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2897064"/>
                  </a:ext>
                </a:extLst>
              </a:tr>
              <a:tr h="416489">
                <a:tc>
                  <a:txBody>
                    <a:bodyPr/>
                    <a:lstStyle/>
                    <a:p>
                      <a:pPr algn="ctr"/>
                      <a:r>
                        <a:rPr lang="tr-TR" sz="1400" dirty="0">
                          <a:solidFill>
                            <a:schemeClr val="bg1"/>
                          </a:solidFill>
                        </a:rPr>
                        <a:t>55,884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tr-TR" sz="1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sym typeface="Poppins Bold"/>
                        </a:rPr>
                        <a:t>Total </a:t>
                      </a:r>
                      <a:r>
                        <a:rPr kumimoji="0" lang="tr-TR" sz="1400" b="1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sym typeface="Poppins Bold"/>
                        </a:rPr>
                        <a:t>Employees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r-TR" sz="1400" b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63,455</a:t>
                      </a:r>
                      <a:endParaRPr kumimoji="0" lang="en-US" sz="1400" b="0" u="none" strike="noStrike" kern="1200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b="1" kern="1200" dirty="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+mn-cs"/>
                        </a:rPr>
                        <a:t>13.5%</a:t>
                      </a:r>
                      <a:endParaRPr lang="en-US" sz="1400" b="1" kern="1200" dirty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503665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89884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/>
          <p:cNvSpPr txBox="1">
            <a:spLocks/>
          </p:cNvSpPr>
          <p:nvPr/>
        </p:nvSpPr>
        <p:spPr>
          <a:xfrm>
            <a:off x="1645515" y="4637828"/>
            <a:ext cx="2732604" cy="13181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CA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5D6C401F-7CAA-4AB0-86F9-072BFB61FD2D}"/>
              </a:ext>
            </a:extLst>
          </p:cNvPr>
          <p:cNvSpPr/>
          <p:nvPr/>
        </p:nvSpPr>
        <p:spPr>
          <a:xfrm flipH="1">
            <a:off x="976287" y="1074377"/>
            <a:ext cx="10658353" cy="5221425"/>
          </a:xfrm>
          <a:custGeom>
            <a:avLst/>
            <a:gdLst/>
            <a:ahLst/>
            <a:cxnLst/>
            <a:rect l="l" t="t" r="r" b="b"/>
            <a:pathLst>
              <a:path w="15987529" h="7952311">
                <a:moveTo>
                  <a:pt x="15987529" y="0"/>
                </a:moveTo>
                <a:lnTo>
                  <a:pt x="0" y="0"/>
                </a:lnTo>
                <a:lnTo>
                  <a:pt x="0" y="7952311"/>
                </a:lnTo>
                <a:lnTo>
                  <a:pt x="15987529" y="7952311"/>
                </a:lnTo>
                <a:lnTo>
                  <a:pt x="15987529" y="0"/>
                </a:lnTo>
                <a:close/>
              </a:path>
            </a:pathLst>
          </a:custGeom>
          <a:blipFill>
            <a:blip r:embed="rId2">
              <a:alphaModFix amt="19999"/>
            </a:blip>
            <a:stretch>
              <a:fillRect t="-18751" b="-15277"/>
            </a:stretch>
          </a:blipFill>
        </p:spPr>
      </p:sp>
      <p:grpSp>
        <p:nvGrpSpPr>
          <p:cNvPr id="7" name="Group 3">
            <a:extLst>
              <a:ext uri="{FF2B5EF4-FFF2-40B4-BE49-F238E27FC236}">
                <a16:creationId xmlns:a16="http://schemas.microsoft.com/office/drawing/2014/main" id="{2D6EBA69-655F-454F-9299-08F3186E4639}"/>
              </a:ext>
            </a:extLst>
          </p:cNvPr>
          <p:cNvGrpSpPr/>
          <p:nvPr/>
        </p:nvGrpSpPr>
        <p:grpSpPr>
          <a:xfrm>
            <a:off x="890409" y="3451082"/>
            <a:ext cx="946569" cy="442929"/>
            <a:chOff x="0" y="0"/>
            <a:chExt cx="313302" cy="148853"/>
          </a:xfrm>
        </p:grpSpPr>
        <p:sp>
          <p:nvSpPr>
            <p:cNvPr id="8" name="Freeform 4">
              <a:extLst>
                <a:ext uri="{FF2B5EF4-FFF2-40B4-BE49-F238E27FC236}">
                  <a16:creationId xmlns:a16="http://schemas.microsoft.com/office/drawing/2014/main" id="{E2F629AD-3DC7-4BCC-B4E2-0FCF8BCB9301}"/>
                </a:ext>
              </a:extLst>
            </p:cNvPr>
            <p:cNvSpPr/>
            <p:nvPr/>
          </p:nvSpPr>
          <p:spPr>
            <a:xfrm>
              <a:off x="0" y="0"/>
              <a:ext cx="313302" cy="148853"/>
            </a:xfrm>
            <a:custGeom>
              <a:avLst/>
              <a:gdLst/>
              <a:ahLst/>
              <a:cxnLst/>
              <a:rect l="l" t="t" r="r" b="b"/>
              <a:pathLst>
                <a:path w="313302" h="148853">
                  <a:moveTo>
                    <a:pt x="0" y="0"/>
                  </a:moveTo>
                  <a:lnTo>
                    <a:pt x="313302" y="0"/>
                  </a:lnTo>
                  <a:lnTo>
                    <a:pt x="313302" y="148853"/>
                  </a:lnTo>
                  <a:lnTo>
                    <a:pt x="0" y="148853"/>
                  </a:lnTo>
                  <a:close/>
                </a:path>
              </a:pathLst>
            </a:custGeom>
            <a:solidFill>
              <a:srgbClr val="CC2226"/>
            </a:solidFill>
            <a:ln cap="sq">
              <a:noFill/>
              <a:prstDash val="solid"/>
              <a:miter/>
            </a:ln>
          </p:spPr>
        </p:sp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2F178587-96DC-4072-99A0-32024905A844}"/>
                </a:ext>
              </a:extLst>
            </p:cNvPr>
            <p:cNvSpPr txBox="1"/>
            <p:nvPr/>
          </p:nvSpPr>
          <p:spPr>
            <a:xfrm>
              <a:off x="0" y="-38100"/>
              <a:ext cx="313302" cy="186953"/>
            </a:xfrm>
            <a:prstGeom prst="rect">
              <a:avLst/>
            </a:prstGeom>
          </p:spPr>
          <p:txBody>
            <a:bodyPr lIns="36805" tIns="36805" rIns="36805" bIns="36805" rtlCol="0" anchor="ctr"/>
            <a:lstStyle/>
            <a:p>
              <a:pPr marL="0" marR="0" lvl="0" indent="0" algn="just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" name="Group 6">
            <a:extLst>
              <a:ext uri="{FF2B5EF4-FFF2-40B4-BE49-F238E27FC236}">
                <a16:creationId xmlns:a16="http://schemas.microsoft.com/office/drawing/2014/main" id="{6003B7F2-D250-4AFD-9954-662854A93895}"/>
              </a:ext>
            </a:extLst>
          </p:cNvPr>
          <p:cNvGrpSpPr/>
          <p:nvPr/>
        </p:nvGrpSpPr>
        <p:grpSpPr>
          <a:xfrm>
            <a:off x="1836979" y="3451082"/>
            <a:ext cx="946569" cy="442929"/>
            <a:chOff x="0" y="0"/>
            <a:chExt cx="313302" cy="148853"/>
          </a:xfrm>
        </p:grpSpPr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242DE595-DB2F-401D-88CD-525F456579C6}"/>
                </a:ext>
              </a:extLst>
            </p:cNvPr>
            <p:cNvSpPr/>
            <p:nvPr/>
          </p:nvSpPr>
          <p:spPr>
            <a:xfrm>
              <a:off x="0" y="0"/>
              <a:ext cx="313302" cy="148853"/>
            </a:xfrm>
            <a:custGeom>
              <a:avLst/>
              <a:gdLst/>
              <a:ahLst/>
              <a:cxnLst/>
              <a:rect l="l" t="t" r="r" b="b"/>
              <a:pathLst>
                <a:path w="313302" h="148853">
                  <a:moveTo>
                    <a:pt x="0" y="0"/>
                  </a:moveTo>
                  <a:lnTo>
                    <a:pt x="313302" y="0"/>
                  </a:lnTo>
                  <a:lnTo>
                    <a:pt x="313302" y="148853"/>
                  </a:lnTo>
                  <a:lnTo>
                    <a:pt x="0" y="148853"/>
                  </a:lnTo>
                  <a:close/>
                </a:path>
              </a:pathLst>
            </a:custGeom>
            <a:solidFill>
              <a:srgbClr val="CC2226"/>
            </a:solidFill>
            <a:ln cap="sq">
              <a:noFill/>
              <a:prstDash val="solid"/>
              <a:miter/>
            </a:ln>
          </p:spPr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35587915-D19D-4776-8655-6B04B048C579}"/>
                </a:ext>
              </a:extLst>
            </p:cNvPr>
            <p:cNvSpPr txBox="1"/>
            <p:nvPr/>
          </p:nvSpPr>
          <p:spPr>
            <a:xfrm>
              <a:off x="0" y="-38100"/>
              <a:ext cx="313302" cy="186953"/>
            </a:xfrm>
            <a:prstGeom prst="rect">
              <a:avLst/>
            </a:prstGeom>
          </p:spPr>
          <p:txBody>
            <a:bodyPr lIns="36805" tIns="36805" rIns="36805" bIns="36805" rtlCol="0" anchor="ctr"/>
            <a:lstStyle/>
            <a:p>
              <a:pPr marL="0" marR="0" lvl="0" indent="0" algn="just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Group 9">
            <a:extLst>
              <a:ext uri="{FF2B5EF4-FFF2-40B4-BE49-F238E27FC236}">
                <a16:creationId xmlns:a16="http://schemas.microsoft.com/office/drawing/2014/main" id="{30E48600-203D-452B-B081-6B7D17F65355}"/>
              </a:ext>
            </a:extLst>
          </p:cNvPr>
          <p:cNvGrpSpPr/>
          <p:nvPr/>
        </p:nvGrpSpPr>
        <p:grpSpPr>
          <a:xfrm>
            <a:off x="2783549" y="3451082"/>
            <a:ext cx="946569" cy="442929"/>
            <a:chOff x="0" y="0"/>
            <a:chExt cx="313302" cy="148853"/>
          </a:xfrm>
        </p:grpSpPr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BEC74975-30B3-438D-9DF1-D7E40AE50CDD}"/>
                </a:ext>
              </a:extLst>
            </p:cNvPr>
            <p:cNvSpPr/>
            <p:nvPr/>
          </p:nvSpPr>
          <p:spPr>
            <a:xfrm>
              <a:off x="0" y="0"/>
              <a:ext cx="313302" cy="148853"/>
            </a:xfrm>
            <a:custGeom>
              <a:avLst/>
              <a:gdLst/>
              <a:ahLst/>
              <a:cxnLst/>
              <a:rect l="l" t="t" r="r" b="b"/>
              <a:pathLst>
                <a:path w="313302" h="148853">
                  <a:moveTo>
                    <a:pt x="0" y="0"/>
                  </a:moveTo>
                  <a:lnTo>
                    <a:pt x="313302" y="0"/>
                  </a:lnTo>
                  <a:lnTo>
                    <a:pt x="313302" y="148853"/>
                  </a:lnTo>
                  <a:lnTo>
                    <a:pt x="0" y="148853"/>
                  </a:lnTo>
                  <a:close/>
                </a:path>
              </a:pathLst>
            </a:custGeom>
            <a:solidFill>
              <a:srgbClr val="CC2226"/>
            </a:solidFill>
            <a:ln cap="sq">
              <a:noFill/>
              <a:prstDash val="solid"/>
              <a:miter/>
            </a:ln>
          </p:spPr>
        </p:sp>
        <p:sp>
          <p:nvSpPr>
            <p:cNvPr id="15" name="TextBox 11">
              <a:extLst>
                <a:ext uri="{FF2B5EF4-FFF2-40B4-BE49-F238E27FC236}">
                  <a16:creationId xmlns:a16="http://schemas.microsoft.com/office/drawing/2014/main" id="{60C87A6C-5000-419F-80D1-4622F91FEC1A}"/>
                </a:ext>
              </a:extLst>
            </p:cNvPr>
            <p:cNvSpPr txBox="1"/>
            <p:nvPr/>
          </p:nvSpPr>
          <p:spPr>
            <a:xfrm>
              <a:off x="0" y="-38100"/>
              <a:ext cx="313302" cy="186953"/>
            </a:xfrm>
            <a:prstGeom prst="rect">
              <a:avLst/>
            </a:prstGeom>
          </p:spPr>
          <p:txBody>
            <a:bodyPr lIns="36805" tIns="36805" rIns="36805" bIns="36805" rtlCol="0" anchor="ctr"/>
            <a:lstStyle/>
            <a:p>
              <a:pPr marL="0" marR="0" lvl="0" indent="0" algn="just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6" name="Group 12">
            <a:extLst>
              <a:ext uri="{FF2B5EF4-FFF2-40B4-BE49-F238E27FC236}">
                <a16:creationId xmlns:a16="http://schemas.microsoft.com/office/drawing/2014/main" id="{74173669-E34B-43FA-9DEB-461AAF5002A5}"/>
              </a:ext>
            </a:extLst>
          </p:cNvPr>
          <p:cNvGrpSpPr/>
          <p:nvPr/>
        </p:nvGrpSpPr>
        <p:grpSpPr>
          <a:xfrm>
            <a:off x="3730118" y="3451082"/>
            <a:ext cx="946569" cy="442929"/>
            <a:chOff x="0" y="0"/>
            <a:chExt cx="313302" cy="148853"/>
          </a:xfrm>
        </p:grpSpPr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5568CE7F-049E-4F2C-A820-9B4056DEC89A}"/>
                </a:ext>
              </a:extLst>
            </p:cNvPr>
            <p:cNvSpPr/>
            <p:nvPr/>
          </p:nvSpPr>
          <p:spPr>
            <a:xfrm>
              <a:off x="0" y="0"/>
              <a:ext cx="313302" cy="148853"/>
            </a:xfrm>
            <a:custGeom>
              <a:avLst/>
              <a:gdLst/>
              <a:ahLst/>
              <a:cxnLst/>
              <a:rect l="l" t="t" r="r" b="b"/>
              <a:pathLst>
                <a:path w="313302" h="148853">
                  <a:moveTo>
                    <a:pt x="0" y="0"/>
                  </a:moveTo>
                  <a:lnTo>
                    <a:pt x="313302" y="0"/>
                  </a:lnTo>
                  <a:lnTo>
                    <a:pt x="313302" y="148853"/>
                  </a:lnTo>
                  <a:lnTo>
                    <a:pt x="0" y="148853"/>
                  </a:lnTo>
                  <a:close/>
                </a:path>
              </a:pathLst>
            </a:custGeom>
            <a:solidFill>
              <a:srgbClr val="CC2226"/>
            </a:solidFill>
            <a:ln cap="sq">
              <a:noFill/>
              <a:prstDash val="solid"/>
              <a:miter/>
            </a:ln>
          </p:spPr>
        </p:sp>
        <p:sp>
          <p:nvSpPr>
            <p:cNvPr id="18" name="TextBox 14">
              <a:extLst>
                <a:ext uri="{FF2B5EF4-FFF2-40B4-BE49-F238E27FC236}">
                  <a16:creationId xmlns:a16="http://schemas.microsoft.com/office/drawing/2014/main" id="{68973110-7EFA-48CE-9F82-6A937D542238}"/>
                </a:ext>
              </a:extLst>
            </p:cNvPr>
            <p:cNvSpPr txBox="1"/>
            <p:nvPr/>
          </p:nvSpPr>
          <p:spPr>
            <a:xfrm>
              <a:off x="0" y="-38100"/>
              <a:ext cx="313302" cy="186953"/>
            </a:xfrm>
            <a:prstGeom prst="rect">
              <a:avLst/>
            </a:prstGeom>
          </p:spPr>
          <p:txBody>
            <a:bodyPr lIns="36805" tIns="36805" rIns="36805" bIns="36805" rtlCol="0" anchor="ctr"/>
            <a:lstStyle/>
            <a:p>
              <a:pPr marL="0" marR="0" lvl="0" indent="0" algn="just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" name="Group 15">
            <a:extLst>
              <a:ext uri="{FF2B5EF4-FFF2-40B4-BE49-F238E27FC236}">
                <a16:creationId xmlns:a16="http://schemas.microsoft.com/office/drawing/2014/main" id="{6268B72F-5EF5-4517-A303-FCA655162829}"/>
              </a:ext>
            </a:extLst>
          </p:cNvPr>
          <p:cNvGrpSpPr/>
          <p:nvPr/>
        </p:nvGrpSpPr>
        <p:grpSpPr>
          <a:xfrm>
            <a:off x="4676687" y="3451082"/>
            <a:ext cx="946569" cy="442929"/>
            <a:chOff x="0" y="0"/>
            <a:chExt cx="313302" cy="148853"/>
          </a:xfrm>
        </p:grpSpPr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90DA0376-A0EF-40B0-8DD6-6E663DA3A70A}"/>
                </a:ext>
              </a:extLst>
            </p:cNvPr>
            <p:cNvSpPr/>
            <p:nvPr/>
          </p:nvSpPr>
          <p:spPr>
            <a:xfrm>
              <a:off x="0" y="0"/>
              <a:ext cx="313302" cy="148853"/>
            </a:xfrm>
            <a:custGeom>
              <a:avLst/>
              <a:gdLst/>
              <a:ahLst/>
              <a:cxnLst/>
              <a:rect l="l" t="t" r="r" b="b"/>
              <a:pathLst>
                <a:path w="313302" h="148853">
                  <a:moveTo>
                    <a:pt x="0" y="0"/>
                  </a:moveTo>
                  <a:lnTo>
                    <a:pt x="313302" y="0"/>
                  </a:lnTo>
                  <a:lnTo>
                    <a:pt x="313302" y="148853"/>
                  </a:lnTo>
                  <a:lnTo>
                    <a:pt x="0" y="148853"/>
                  </a:lnTo>
                  <a:close/>
                </a:path>
              </a:pathLst>
            </a:custGeom>
            <a:solidFill>
              <a:srgbClr val="CC2226"/>
            </a:solidFill>
            <a:ln cap="sq">
              <a:noFill/>
              <a:prstDash val="solid"/>
              <a:miter/>
            </a:ln>
          </p:spPr>
        </p:sp>
        <p:sp>
          <p:nvSpPr>
            <p:cNvPr id="21" name="TextBox 17">
              <a:extLst>
                <a:ext uri="{FF2B5EF4-FFF2-40B4-BE49-F238E27FC236}">
                  <a16:creationId xmlns:a16="http://schemas.microsoft.com/office/drawing/2014/main" id="{7EB99FEB-E3BC-411A-96D8-E790EE45229F}"/>
                </a:ext>
              </a:extLst>
            </p:cNvPr>
            <p:cNvSpPr txBox="1"/>
            <p:nvPr/>
          </p:nvSpPr>
          <p:spPr>
            <a:xfrm>
              <a:off x="0" y="-38100"/>
              <a:ext cx="313302" cy="186953"/>
            </a:xfrm>
            <a:prstGeom prst="rect">
              <a:avLst/>
            </a:prstGeom>
          </p:spPr>
          <p:txBody>
            <a:bodyPr lIns="36805" tIns="36805" rIns="36805" bIns="36805" rtlCol="0" anchor="ctr"/>
            <a:lstStyle/>
            <a:p>
              <a:pPr marL="0" marR="0" lvl="0" indent="0" algn="just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18">
            <a:extLst>
              <a:ext uri="{FF2B5EF4-FFF2-40B4-BE49-F238E27FC236}">
                <a16:creationId xmlns:a16="http://schemas.microsoft.com/office/drawing/2014/main" id="{A38EAE07-5B41-4C72-97D6-504037B55619}"/>
              </a:ext>
            </a:extLst>
          </p:cNvPr>
          <p:cNvGrpSpPr/>
          <p:nvPr/>
        </p:nvGrpSpPr>
        <p:grpSpPr>
          <a:xfrm>
            <a:off x="5623257" y="3451082"/>
            <a:ext cx="943134" cy="442929"/>
            <a:chOff x="0" y="0"/>
            <a:chExt cx="312165" cy="148853"/>
          </a:xfrm>
        </p:grpSpPr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2BA76DC3-E9A3-45CF-81B4-809790FE1A47}"/>
                </a:ext>
              </a:extLst>
            </p:cNvPr>
            <p:cNvSpPr/>
            <p:nvPr/>
          </p:nvSpPr>
          <p:spPr>
            <a:xfrm>
              <a:off x="0" y="0"/>
              <a:ext cx="312165" cy="148853"/>
            </a:xfrm>
            <a:custGeom>
              <a:avLst/>
              <a:gdLst/>
              <a:ahLst/>
              <a:cxnLst/>
              <a:rect l="l" t="t" r="r" b="b"/>
              <a:pathLst>
                <a:path w="312165" h="148853">
                  <a:moveTo>
                    <a:pt x="0" y="0"/>
                  </a:moveTo>
                  <a:lnTo>
                    <a:pt x="312165" y="0"/>
                  </a:lnTo>
                  <a:lnTo>
                    <a:pt x="312165" y="148853"/>
                  </a:lnTo>
                  <a:lnTo>
                    <a:pt x="0" y="148853"/>
                  </a:lnTo>
                  <a:close/>
                </a:path>
              </a:pathLst>
            </a:custGeom>
            <a:solidFill>
              <a:srgbClr val="CC2226"/>
            </a:solidFill>
            <a:ln cap="sq">
              <a:noFill/>
              <a:prstDash val="solid"/>
              <a:miter/>
            </a:ln>
          </p:spPr>
        </p:sp>
        <p:sp>
          <p:nvSpPr>
            <p:cNvPr id="24" name="TextBox 20">
              <a:extLst>
                <a:ext uri="{FF2B5EF4-FFF2-40B4-BE49-F238E27FC236}">
                  <a16:creationId xmlns:a16="http://schemas.microsoft.com/office/drawing/2014/main" id="{3C8A4595-F60D-4B95-A997-1F1DC0C54FB0}"/>
                </a:ext>
              </a:extLst>
            </p:cNvPr>
            <p:cNvSpPr txBox="1"/>
            <p:nvPr/>
          </p:nvSpPr>
          <p:spPr>
            <a:xfrm>
              <a:off x="0" y="-38100"/>
              <a:ext cx="312165" cy="186953"/>
            </a:xfrm>
            <a:prstGeom prst="rect">
              <a:avLst/>
            </a:prstGeom>
          </p:spPr>
          <p:txBody>
            <a:bodyPr lIns="36805" tIns="36805" rIns="36805" bIns="36805" rtlCol="0" anchor="ctr"/>
            <a:lstStyle/>
            <a:p>
              <a:pPr marL="0" marR="0" lvl="0" indent="0" algn="just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 21">
            <a:extLst>
              <a:ext uri="{FF2B5EF4-FFF2-40B4-BE49-F238E27FC236}">
                <a16:creationId xmlns:a16="http://schemas.microsoft.com/office/drawing/2014/main" id="{5269FA7C-AA2F-40C9-91AB-60B7FC1F6C45}"/>
              </a:ext>
            </a:extLst>
          </p:cNvPr>
          <p:cNvGrpSpPr/>
          <p:nvPr/>
        </p:nvGrpSpPr>
        <p:grpSpPr>
          <a:xfrm>
            <a:off x="6566391" y="3451082"/>
            <a:ext cx="946569" cy="442929"/>
            <a:chOff x="0" y="0"/>
            <a:chExt cx="313302" cy="148853"/>
          </a:xfrm>
        </p:grpSpPr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id="{54DA142A-FEF6-40ED-B631-9E0278DF1855}"/>
                </a:ext>
              </a:extLst>
            </p:cNvPr>
            <p:cNvSpPr/>
            <p:nvPr/>
          </p:nvSpPr>
          <p:spPr>
            <a:xfrm>
              <a:off x="0" y="0"/>
              <a:ext cx="313302" cy="148853"/>
            </a:xfrm>
            <a:custGeom>
              <a:avLst/>
              <a:gdLst/>
              <a:ahLst/>
              <a:cxnLst/>
              <a:rect l="l" t="t" r="r" b="b"/>
              <a:pathLst>
                <a:path w="313302" h="148853">
                  <a:moveTo>
                    <a:pt x="0" y="0"/>
                  </a:moveTo>
                  <a:lnTo>
                    <a:pt x="313302" y="0"/>
                  </a:lnTo>
                  <a:lnTo>
                    <a:pt x="313302" y="148853"/>
                  </a:lnTo>
                  <a:lnTo>
                    <a:pt x="0" y="148853"/>
                  </a:lnTo>
                  <a:close/>
                </a:path>
              </a:pathLst>
            </a:custGeom>
            <a:solidFill>
              <a:srgbClr val="CC2226"/>
            </a:solidFill>
            <a:ln cap="sq">
              <a:noFill/>
              <a:prstDash val="solid"/>
              <a:miter/>
            </a:ln>
          </p:spPr>
        </p:sp>
        <p:sp>
          <p:nvSpPr>
            <p:cNvPr id="27" name="TextBox 23">
              <a:extLst>
                <a:ext uri="{FF2B5EF4-FFF2-40B4-BE49-F238E27FC236}">
                  <a16:creationId xmlns:a16="http://schemas.microsoft.com/office/drawing/2014/main" id="{3EEA1279-C691-4496-BCEF-C375F9848D65}"/>
                </a:ext>
              </a:extLst>
            </p:cNvPr>
            <p:cNvSpPr txBox="1"/>
            <p:nvPr/>
          </p:nvSpPr>
          <p:spPr>
            <a:xfrm>
              <a:off x="0" y="-38100"/>
              <a:ext cx="313302" cy="186953"/>
            </a:xfrm>
            <a:prstGeom prst="rect">
              <a:avLst/>
            </a:prstGeom>
          </p:spPr>
          <p:txBody>
            <a:bodyPr lIns="36805" tIns="36805" rIns="36805" bIns="36805" rtlCol="0" anchor="ctr"/>
            <a:lstStyle/>
            <a:p>
              <a:pPr marL="0" marR="0" lvl="0" indent="0" algn="just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8" name="TextBox 24">
            <a:extLst>
              <a:ext uri="{FF2B5EF4-FFF2-40B4-BE49-F238E27FC236}">
                <a16:creationId xmlns:a16="http://schemas.microsoft.com/office/drawing/2014/main" id="{DFDFE9EB-6F40-45DA-A64F-405BB1B01032}"/>
              </a:ext>
            </a:extLst>
          </p:cNvPr>
          <p:cNvSpPr txBox="1"/>
          <p:nvPr/>
        </p:nvSpPr>
        <p:spPr>
          <a:xfrm>
            <a:off x="6566391" y="3545972"/>
            <a:ext cx="869693" cy="259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ts val="203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8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2018</a:t>
            </a:r>
          </a:p>
        </p:txBody>
      </p:sp>
      <p:grpSp>
        <p:nvGrpSpPr>
          <p:cNvPr id="29" name="Group 25">
            <a:extLst>
              <a:ext uri="{FF2B5EF4-FFF2-40B4-BE49-F238E27FC236}">
                <a16:creationId xmlns:a16="http://schemas.microsoft.com/office/drawing/2014/main" id="{A78EC196-4471-45DB-93B9-DB8F65833C05}"/>
              </a:ext>
            </a:extLst>
          </p:cNvPr>
          <p:cNvGrpSpPr/>
          <p:nvPr/>
        </p:nvGrpSpPr>
        <p:grpSpPr>
          <a:xfrm>
            <a:off x="7512961" y="3451082"/>
            <a:ext cx="946569" cy="442929"/>
            <a:chOff x="0" y="0"/>
            <a:chExt cx="313302" cy="148853"/>
          </a:xfrm>
        </p:grpSpPr>
        <p:sp>
          <p:nvSpPr>
            <p:cNvPr id="30" name="Freeform 26">
              <a:extLst>
                <a:ext uri="{FF2B5EF4-FFF2-40B4-BE49-F238E27FC236}">
                  <a16:creationId xmlns:a16="http://schemas.microsoft.com/office/drawing/2014/main" id="{6D349CF4-EADC-4EA3-AFEB-37EC34EEE7A7}"/>
                </a:ext>
              </a:extLst>
            </p:cNvPr>
            <p:cNvSpPr/>
            <p:nvPr/>
          </p:nvSpPr>
          <p:spPr>
            <a:xfrm>
              <a:off x="0" y="0"/>
              <a:ext cx="313302" cy="148853"/>
            </a:xfrm>
            <a:custGeom>
              <a:avLst/>
              <a:gdLst/>
              <a:ahLst/>
              <a:cxnLst/>
              <a:rect l="l" t="t" r="r" b="b"/>
              <a:pathLst>
                <a:path w="313302" h="148853">
                  <a:moveTo>
                    <a:pt x="0" y="0"/>
                  </a:moveTo>
                  <a:lnTo>
                    <a:pt x="313302" y="0"/>
                  </a:lnTo>
                  <a:lnTo>
                    <a:pt x="313302" y="148853"/>
                  </a:lnTo>
                  <a:lnTo>
                    <a:pt x="0" y="148853"/>
                  </a:lnTo>
                  <a:close/>
                </a:path>
              </a:pathLst>
            </a:custGeom>
            <a:solidFill>
              <a:srgbClr val="CC2226"/>
            </a:solidFill>
            <a:ln cap="sq">
              <a:noFill/>
              <a:prstDash val="solid"/>
              <a:miter/>
            </a:ln>
          </p:spPr>
        </p:sp>
        <p:sp>
          <p:nvSpPr>
            <p:cNvPr id="33" name="TextBox 27">
              <a:extLst>
                <a:ext uri="{FF2B5EF4-FFF2-40B4-BE49-F238E27FC236}">
                  <a16:creationId xmlns:a16="http://schemas.microsoft.com/office/drawing/2014/main" id="{54E12AEA-C5E7-4437-946F-AED212274DB1}"/>
                </a:ext>
              </a:extLst>
            </p:cNvPr>
            <p:cNvSpPr txBox="1"/>
            <p:nvPr/>
          </p:nvSpPr>
          <p:spPr>
            <a:xfrm>
              <a:off x="0" y="-38100"/>
              <a:ext cx="313302" cy="186953"/>
            </a:xfrm>
            <a:prstGeom prst="rect">
              <a:avLst/>
            </a:prstGeom>
          </p:spPr>
          <p:txBody>
            <a:bodyPr lIns="36805" tIns="36805" rIns="36805" bIns="36805" rtlCol="0" anchor="ctr"/>
            <a:lstStyle/>
            <a:p>
              <a:pPr marL="0" marR="0" lvl="0" indent="0" algn="just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4" name="Group 28">
            <a:extLst>
              <a:ext uri="{FF2B5EF4-FFF2-40B4-BE49-F238E27FC236}">
                <a16:creationId xmlns:a16="http://schemas.microsoft.com/office/drawing/2014/main" id="{9C9AA91E-E2DB-4D49-B27A-0A91B6C502E9}"/>
              </a:ext>
            </a:extLst>
          </p:cNvPr>
          <p:cNvGrpSpPr/>
          <p:nvPr/>
        </p:nvGrpSpPr>
        <p:grpSpPr>
          <a:xfrm>
            <a:off x="8459530" y="3451082"/>
            <a:ext cx="946569" cy="442929"/>
            <a:chOff x="0" y="0"/>
            <a:chExt cx="313302" cy="148853"/>
          </a:xfrm>
        </p:grpSpPr>
        <p:sp>
          <p:nvSpPr>
            <p:cNvPr id="35" name="Freeform 29">
              <a:extLst>
                <a:ext uri="{FF2B5EF4-FFF2-40B4-BE49-F238E27FC236}">
                  <a16:creationId xmlns:a16="http://schemas.microsoft.com/office/drawing/2014/main" id="{26D9D01F-E31A-4907-914D-1DCFCA350860}"/>
                </a:ext>
              </a:extLst>
            </p:cNvPr>
            <p:cNvSpPr/>
            <p:nvPr/>
          </p:nvSpPr>
          <p:spPr>
            <a:xfrm>
              <a:off x="0" y="0"/>
              <a:ext cx="313302" cy="148853"/>
            </a:xfrm>
            <a:custGeom>
              <a:avLst/>
              <a:gdLst/>
              <a:ahLst/>
              <a:cxnLst/>
              <a:rect l="l" t="t" r="r" b="b"/>
              <a:pathLst>
                <a:path w="313302" h="148853">
                  <a:moveTo>
                    <a:pt x="0" y="0"/>
                  </a:moveTo>
                  <a:lnTo>
                    <a:pt x="313302" y="0"/>
                  </a:lnTo>
                  <a:lnTo>
                    <a:pt x="313302" y="148853"/>
                  </a:lnTo>
                  <a:lnTo>
                    <a:pt x="0" y="148853"/>
                  </a:lnTo>
                  <a:close/>
                </a:path>
              </a:pathLst>
            </a:custGeom>
            <a:solidFill>
              <a:srgbClr val="CC2226"/>
            </a:solidFill>
            <a:ln cap="sq">
              <a:noFill/>
              <a:prstDash val="solid"/>
              <a:miter/>
            </a:ln>
          </p:spPr>
        </p:sp>
        <p:sp>
          <p:nvSpPr>
            <p:cNvPr id="36" name="TextBox 30">
              <a:extLst>
                <a:ext uri="{FF2B5EF4-FFF2-40B4-BE49-F238E27FC236}">
                  <a16:creationId xmlns:a16="http://schemas.microsoft.com/office/drawing/2014/main" id="{8FD6AA42-21C4-4798-846A-013AF35243CC}"/>
                </a:ext>
              </a:extLst>
            </p:cNvPr>
            <p:cNvSpPr txBox="1"/>
            <p:nvPr/>
          </p:nvSpPr>
          <p:spPr>
            <a:xfrm>
              <a:off x="0" y="-38100"/>
              <a:ext cx="313302" cy="186953"/>
            </a:xfrm>
            <a:prstGeom prst="rect">
              <a:avLst/>
            </a:prstGeom>
          </p:spPr>
          <p:txBody>
            <a:bodyPr lIns="36805" tIns="36805" rIns="36805" bIns="36805" rtlCol="0" anchor="ctr"/>
            <a:lstStyle/>
            <a:p>
              <a:pPr marL="0" marR="0" lvl="0" indent="0" algn="just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7" name="Group 31">
            <a:extLst>
              <a:ext uri="{FF2B5EF4-FFF2-40B4-BE49-F238E27FC236}">
                <a16:creationId xmlns:a16="http://schemas.microsoft.com/office/drawing/2014/main" id="{B82AA5EC-71A6-485A-9AA7-4A496DB8705E}"/>
              </a:ext>
            </a:extLst>
          </p:cNvPr>
          <p:cNvGrpSpPr/>
          <p:nvPr/>
        </p:nvGrpSpPr>
        <p:grpSpPr>
          <a:xfrm>
            <a:off x="9406099" y="3451082"/>
            <a:ext cx="946569" cy="442929"/>
            <a:chOff x="0" y="0"/>
            <a:chExt cx="313302" cy="148853"/>
          </a:xfrm>
        </p:grpSpPr>
        <p:sp>
          <p:nvSpPr>
            <p:cNvPr id="38" name="Freeform 32">
              <a:extLst>
                <a:ext uri="{FF2B5EF4-FFF2-40B4-BE49-F238E27FC236}">
                  <a16:creationId xmlns:a16="http://schemas.microsoft.com/office/drawing/2014/main" id="{8439C09B-6094-45C5-A25D-577373939EE5}"/>
                </a:ext>
              </a:extLst>
            </p:cNvPr>
            <p:cNvSpPr/>
            <p:nvPr/>
          </p:nvSpPr>
          <p:spPr>
            <a:xfrm>
              <a:off x="0" y="0"/>
              <a:ext cx="313302" cy="148853"/>
            </a:xfrm>
            <a:custGeom>
              <a:avLst/>
              <a:gdLst/>
              <a:ahLst/>
              <a:cxnLst/>
              <a:rect l="l" t="t" r="r" b="b"/>
              <a:pathLst>
                <a:path w="313302" h="148853">
                  <a:moveTo>
                    <a:pt x="0" y="0"/>
                  </a:moveTo>
                  <a:lnTo>
                    <a:pt x="313302" y="0"/>
                  </a:lnTo>
                  <a:lnTo>
                    <a:pt x="313302" y="148853"/>
                  </a:lnTo>
                  <a:lnTo>
                    <a:pt x="0" y="148853"/>
                  </a:lnTo>
                  <a:close/>
                </a:path>
              </a:pathLst>
            </a:custGeom>
            <a:solidFill>
              <a:srgbClr val="CC2226"/>
            </a:solidFill>
            <a:ln cap="sq">
              <a:noFill/>
              <a:prstDash val="solid"/>
              <a:miter/>
            </a:ln>
          </p:spPr>
        </p:sp>
        <p:sp>
          <p:nvSpPr>
            <p:cNvPr id="39" name="TextBox 33">
              <a:extLst>
                <a:ext uri="{FF2B5EF4-FFF2-40B4-BE49-F238E27FC236}">
                  <a16:creationId xmlns:a16="http://schemas.microsoft.com/office/drawing/2014/main" id="{466C1E64-B853-41D3-B658-EADC35F62C04}"/>
                </a:ext>
              </a:extLst>
            </p:cNvPr>
            <p:cNvSpPr txBox="1"/>
            <p:nvPr/>
          </p:nvSpPr>
          <p:spPr>
            <a:xfrm>
              <a:off x="0" y="-38100"/>
              <a:ext cx="313302" cy="186953"/>
            </a:xfrm>
            <a:prstGeom prst="rect">
              <a:avLst/>
            </a:prstGeom>
          </p:spPr>
          <p:txBody>
            <a:bodyPr lIns="36805" tIns="36805" rIns="36805" bIns="36805" rtlCol="0" anchor="ctr"/>
            <a:lstStyle/>
            <a:p>
              <a:pPr marL="0" marR="0" lvl="0" indent="0" algn="just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0" name="Group 34">
            <a:extLst>
              <a:ext uri="{FF2B5EF4-FFF2-40B4-BE49-F238E27FC236}">
                <a16:creationId xmlns:a16="http://schemas.microsoft.com/office/drawing/2014/main" id="{2FD5A807-41F0-49F6-9EAA-A48B2B0546F9}"/>
              </a:ext>
            </a:extLst>
          </p:cNvPr>
          <p:cNvGrpSpPr/>
          <p:nvPr/>
        </p:nvGrpSpPr>
        <p:grpSpPr>
          <a:xfrm>
            <a:off x="10349233" y="3451082"/>
            <a:ext cx="946569" cy="442929"/>
            <a:chOff x="0" y="0"/>
            <a:chExt cx="313302" cy="148853"/>
          </a:xfrm>
        </p:grpSpPr>
        <p:sp>
          <p:nvSpPr>
            <p:cNvPr id="41" name="Freeform 35">
              <a:extLst>
                <a:ext uri="{FF2B5EF4-FFF2-40B4-BE49-F238E27FC236}">
                  <a16:creationId xmlns:a16="http://schemas.microsoft.com/office/drawing/2014/main" id="{DE83D77D-DB9F-43A3-9B2C-4D04F71C8FFC}"/>
                </a:ext>
              </a:extLst>
            </p:cNvPr>
            <p:cNvSpPr/>
            <p:nvPr/>
          </p:nvSpPr>
          <p:spPr>
            <a:xfrm>
              <a:off x="0" y="0"/>
              <a:ext cx="313302" cy="148853"/>
            </a:xfrm>
            <a:custGeom>
              <a:avLst/>
              <a:gdLst/>
              <a:ahLst/>
              <a:cxnLst/>
              <a:rect l="l" t="t" r="r" b="b"/>
              <a:pathLst>
                <a:path w="313302" h="148853">
                  <a:moveTo>
                    <a:pt x="0" y="0"/>
                  </a:moveTo>
                  <a:lnTo>
                    <a:pt x="313302" y="0"/>
                  </a:lnTo>
                  <a:lnTo>
                    <a:pt x="313302" y="148853"/>
                  </a:lnTo>
                  <a:lnTo>
                    <a:pt x="0" y="148853"/>
                  </a:lnTo>
                  <a:close/>
                </a:path>
              </a:pathLst>
            </a:custGeom>
            <a:solidFill>
              <a:srgbClr val="CC2226"/>
            </a:solidFill>
            <a:ln cap="sq">
              <a:noFill/>
              <a:prstDash val="solid"/>
              <a:miter/>
            </a:ln>
          </p:spPr>
        </p:sp>
        <p:sp>
          <p:nvSpPr>
            <p:cNvPr id="42" name="TextBox 36">
              <a:extLst>
                <a:ext uri="{FF2B5EF4-FFF2-40B4-BE49-F238E27FC236}">
                  <a16:creationId xmlns:a16="http://schemas.microsoft.com/office/drawing/2014/main" id="{68F06A41-6511-4822-95E0-170A07947F7A}"/>
                </a:ext>
              </a:extLst>
            </p:cNvPr>
            <p:cNvSpPr txBox="1"/>
            <p:nvPr/>
          </p:nvSpPr>
          <p:spPr>
            <a:xfrm>
              <a:off x="0" y="-38100"/>
              <a:ext cx="313302" cy="186953"/>
            </a:xfrm>
            <a:prstGeom prst="rect">
              <a:avLst/>
            </a:prstGeom>
          </p:spPr>
          <p:txBody>
            <a:bodyPr lIns="36805" tIns="36805" rIns="36805" bIns="36805" rtlCol="0" anchor="ctr"/>
            <a:lstStyle/>
            <a:p>
              <a:pPr marL="0" marR="0" lvl="0" indent="0" algn="just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3" name="Freeform 37">
            <a:extLst>
              <a:ext uri="{FF2B5EF4-FFF2-40B4-BE49-F238E27FC236}">
                <a16:creationId xmlns:a16="http://schemas.microsoft.com/office/drawing/2014/main" id="{D2937BEE-C124-4BF2-80D8-13DA4DA0F7D9}"/>
              </a:ext>
            </a:extLst>
          </p:cNvPr>
          <p:cNvSpPr/>
          <p:nvPr/>
        </p:nvSpPr>
        <p:spPr>
          <a:xfrm rot="5400000">
            <a:off x="11184592" y="3134492"/>
            <a:ext cx="1001189" cy="1081635"/>
          </a:xfrm>
          <a:custGeom>
            <a:avLst/>
            <a:gdLst/>
            <a:ahLst/>
            <a:cxnLst/>
            <a:rect l="l" t="t" r="r" b="b"/>
            <a:pathLst>
              <a:path w="1277303" h="1197472">
                <a:moveTo>
                  <a:pt x="0" y="0"/>
                </a:moveTo>
                <a:lnTo>
                  <a:pt x="1277303" y="0"/>
                </a:lnTo>
                <a:lnTo>
                  <a:pt x="1277303" y="1197472"/>
                </a:lnTo>
                <a:lnTo>
                  <a:pt x="0" y="11974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7" name="TextBox 41">
            <a:extLst>
              <a:ext uri="{FF2B5EF4-FFF2-40B4-BE49-F238E27FC236}">
                <a16:creationId xmlns:a16="http://schemas.microsoft.com/office/drawing/2014/main" id="{6704A3E7-A7A6-4D8D-B710-01145EB8B2EB}"/>
              </a:ext>
            </a:extLst>
          </p:cNvPr>
          <p:cNvSpPr txBox="1"/>
          <p:nvPr/>
        </p:nvSpPr>
        <p:spPr>
          <a:xfrm>
            <a:off x="1015773" y="3545972"/>
            <a:ext cx="869693" cy="259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ts val="203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8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2006</a:t>
            </a:r>
          </a:p>
        </p:txBody>
      </p:sp>
      <p:sp>
        <p:nvSpPr>
          <p:cNvPr id="48" name="TextBox 42">
            <a:extLst>
              <a:ext uri="{FF2B5EF4-FFF2-40B4-BE49-F238E27FC236}">
                <a16:creationId xmlns:a16="http://schemas.microsoft.com/office/drawing/2014/main" id="{12860202-5D1F-49F6-9F0B-6BBC64CECBA6}"/>
              </a:ext>
            </a:extLst>
          </p:cNvPr>
          <p:cNvSpPr txBox="1"/>
          <p:nvPr/>
        </p:nvSpPr>
        <p:spPr>
          <a:xfrm>
            <a:off x="1836979" y="3545972"/>
            <a:ext cx="869693" cy="259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ts val="203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8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2009</a:t>
            </a:r>
          </a:p>
        </p:txBody>
      </p:sp>
      <p:sp>
        <p:nvSpPr>
          <p:cNvPr id="49" name="TextBox 43">
            <a:extLst>
              <a:ext uri="{FF2B5EF4-FFF2-40B4-BE49-F238E27FC236}">
                <a16:creationId xmlns:a16="http://schemas.microsoft.com/office/drawing/2014/main" id="{5F57E120-DBE0-4B9E-AAD3-D01D9F182003}"/>
              </a:ext>
            </a:extLst>
          </p:cNvPr>
          <p:cNvSpPr txBox="1"/>
          <p:nvPr/>
        </p:nvSpPr>
        <p:spPr>
          <a:xfrm>
            <a:off x="2706673" y="3545972"/>
            <a:ext cx="869693" cy="259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ts val="203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8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2013</a:t>
            </a:r>
          </a:p>
        </p:txBody>
      </p:sp>
      <p:sp>
        <p:nvSpPr>
          <p:cNvPr id="50" name="TextBox 44">
            <a:extLst>
              <a:ext uri="{FF2B5EF4-FFF2-40B4-BE49-F238E27FC236}">
                <a16:creationId xmlns:a16="http://schemas.microsoft.com/office/drawing/2014/main" id="{8C7245D1-FC36-4239-9722-8B4A54C16BE1}"/>
              </a:ext>
            </a:extLst>
          </p:cNvPr>
          <p:cNvSpPr txBox="1"/>
          <p:nvPr/>
        </p:nvSpPr>
        <p:spPr>
          <a:xfrm>
            <a:off x="3691680" y="3545972"/>
            <a:ext cx="869693" cy="259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ts val="203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8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2014</a:t>
            </a:r>
          </a:p>
        </p:txBody>
      </p:sp>
      <p:sp>
        <p:nvSpPr>
          <p:cNvPr id="51" name="TextBox 45">
            <a:extLst>
              <a:ext uri="{FF2B5EF4-FFF2-40B4-BE49-F238E27FC236}">
                <a16:creationId xmlns:a16="http://schemas.microsoft.com/office/drawing/2014/main" id="{B68D12A1-D1F9-47FA-B2B1-7BCA1DF3E043}"/>
              </a:ext>
            </a:extLst>
          </p:cNvPr>
          <p:cNvSpPr txBox="1"/>
          <p:nvPr/>
        </p:nvSpPr>
        <p:spPr>
          <a:xfrm>
            <a:off x="4676687" y="3545972"/>
            <a:ext cx="869693" cy="259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ts val="203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8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2016</a:t>
            </a:r>
          </a:p>
        </p:txBody>
      </p:sp>
      <p:sp>
        <p:nvSpPr>
          <p:cNvPr id="52" name="TextBox 46">
            <a:extLst>
              <a:ext uri="{FF2B5EF4-FFF2-40B4-BE49-F238E27FC236}">
                <a16:creationId xmlns:a16="http://schemas.microsoft.com/office/drawing/2014/main" id="{4B32980A-7FAD-4DFD-8557-4E0BA14D8744}"/>
              </a:ext>
            </a:extLst>
          </p:cNvPr>
          <p:cNvSpPr txBox="1"/>
          <p:nvPr/>
        </p:nvSpPr>
        <p:spPr>
          <a:xfrm>
            <a:off x="5546381" y="3545972"/>
            <a:ext cx="869693" cy="259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ts val="203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8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2017</a:t>
            </a:r>
          </a:p>
        </p:txBody>
      </p:sp>
      <p:sp>
        <p:nvSpPr>
          <p:cNvPr id="53" name="TextBox 47">
            <a:extLst>
              <a:ext uri="{FF2B5EF4-FFF2-40B4-BE49-F238E27FC236}">
                <a16:creationId xmlns:a16="http://schemas.microsoft.com/office/drawing/2014/main" id="{2B15B43D-26F1-4F64-9164-7397591D8869}"/>
              </a:ext>
            </a:extLst>
          </p:cNvPr>
          <p:cNvSpPr txBox="1"/>
          <p:nvPr/>
        </p:nvSpPr>
        <p:spPr>
          <a:xfrm>
            <a:off x="7436085" y="3545972"/>
            <a:ext cx="869693" cy="259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ts val="203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8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2020</a:t>
            </a:r>
          </a:p>
        </p:txBody>
      </p:sp>
      <p:sp>
        <p:nvSpPr>
          <p:cNvPr id="54" name="TextBox 48">
            <a:extLst>
              <a:ext uri="{FF2B5EF4-FFF2-40B4-BE49-F238E27FC236}">
                <a16:creationId xmlns:a16="http://schemas.microsoft.com/office/drawing/2014/main" id="{B0DC4AA1-E0C4-47B3-9FAA-953043AEFF64}"/>
              </a:ext>
            </a:extLst>
          </p:cNvPr>
          <p:cNvSpPr txBox="1"/>
          <p:nvPr/>
        </p:nvSpPr>
        <p:spPr>
          <a:xfrm>
            <a:off x="8459530" y="3545972"/>
            <a:ext cx="869693" cy="259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ts val="203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8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2021</a:t>
            </a:r>
          </a:p>
        </p:txBody>
      </p:sp>
      <p:sp>
        <p:nvSpPr>
          <p:cNvPr id="55" name="TextBox 49">
            <a:extLst>
              <a:ext uri="{FF2B5EF4-FFF2-40B4-BE49-F238E27FC236}">
                <a16:creationId xmlns:a16="http://schemas.microsoft.com/office/drawing/2014/main" id="{3E367A28-899D-470F-AB25-E55A3BD77760}"/>
              </a:ext>
            </a:extLst>
          </p:cNvPr>
          <p:cNvSpPr txBox="1"/>
          <p:nvPr/>
        </p:nvSpPr>
        <p:spPr>
          <a:xfrm>
            <a:off x="9329223" y="3545972"/>
            <a:ext cx="869693" cy="259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ts val="203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83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2022</a:t>
            </a:r>
          </a:p>
        </p:txBody>
      </p:sp>
      <p:sp>
        <p:nvSpPr>
          <p:cNvPr id="56" name="TextBox 50">
            <a:extLst>
              <a:ext uri="{FF2B5EF4-FFF2-40B4-BE49-F238E27FC236}">
                <a16:creationId xmlns:a16="http://schemas.microsoft.com/office/drawing/2014/main" id="{D658CA6A-4C97-40EB-8362-85068C9ADC9A}"/>
              </a:ext>
            </a:extLst>
          </p:cNvPr>
          <p:cNvSpPr txBox="1"/>
          <p:nvPr/>
        </p:nvSpPr>
        <p:spPr>
          <a:xfrm>
            <a:off x="10349233" y="3545972"/>
            <a:ext cx="869693" cy="259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ts val="203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8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2023</a:t>
            </a:r>
          </a:p>
        </p:txBody>
      </p:sp>
      <p:sp>
        <p:nvSpPr>
          <p:cNvPr id="57" name="TextBox 51">
            <a:extLst>
              <a:ext uri="{FF2B5EF4-FFF2-40B4-BE49-F238E27FC236}">
                <a16:creationId xmlns:a16="http://schemas.microsoft.com/office/drawing/2014/main" id="{2C4EC3F4-C01A-442C-8D86-DE8119C05D29}"/>
              </a:ext>
            </a:extLst>
          </p:cNvPr>
          <p:cNvSpPr txBox="1"/>
          <p:nvPr/>
        </p:nvSpPr>
        <p:spPr>
          <a:xfrm>
            <a:off x="11218927" y="3545972"/>
            <a:ext cx="869693" cy="259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ts val="203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83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2024</a:t>
            </a:r>
          </a:p>
        </p:txBody>
      </p:sp>
      <p:sp>
        <p:nvSpPr>
          <p:cNvPr id="58" name="Freeform 52">
            <a:extLst>
              <a:ext uri="{FF2B5EF4-FFF2-40B4-BE49-F238E27FC236}">
                <a16:creationId xmlns:a16="http://schemas.microsoft.com/office/drawing/2014/main" id="{618C2832-3EEE-4709-AD17-E619E1A898C7}"/>
              </a:ext>
            </a:extLst>
          </p:cNvPr>
          <p:cNvSpPr/>
          <p:nvPr/>
        </p:nvSpPr>
        <p:spPr>
          <a:xfrm>
            <a:off x="11346573" y="183354"/>
            <a:ext cx="645241" cy="635490"/>
          </a:xfrm>
          <a:custGeom>
            <a:avLst/>
            <a:gdLst/>
            <a:ahLst/>
            <a:cxnLst/>
            <a:rect l="l" t="t" r="r" b="b"/>
            <a:pathLst>
              <a:path w="967861" h="967861">
                <a:moveTo>
                  <a:pt x="0" y="0"/>
                </a:moveTo>
                <a:lnTo>
                  <a:pt x="967860" y="0"/>
                </a:lnTo>
                <a:lnTo>
                  <a:pt x="967860" y="967860"/>
                </a:lnTo>
                <a:lnTo>
                  <a:pt x="0" y="9678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9" name="TextBox 53">
            <a:extLst>
              <a:ext uri="{FF2B5EF4-FFF2-40B4-BE49-F238E27FC236}">
                <a16:creationId xmlns:a16="http://schemas.microsoft.com/office/drawing/2014/main" id="{74129415-D0D7-4477-B4B4-9A8C33378CF3}"/>
              </a:ext>
            </a:extLst>
          </p:cNvPr>
          <p:cNvSpPr txBox="1"/>
          <p:nvPr/>
        </p:nvSpPr>
        <p:spPr>
          <a:xfrm>
            <a:off x="677478" y="562198"/>
            <a:ext cx="5538733" cy="386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ts val="295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40" b="1" i="0" u="none" strike="noStrike" kern="1200" cap="none" spc="0" normalizeH="0" baseline="0" noProof="0" dirty="0">
                <a:ln>
                  <a:noFill/>
                </a:ln>
                <a:solidFill>
                  <a:srgbClr val="DB1436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Sustainability </a:t>
            </a:r>
            <a:r>
              <a:rPr kumimoji="0" lang="en-US" sz="274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Milestones</a:t>
            </a:r>
          </a:p>
        </p:txBody>
      </p:sp>
      <p:sp>
        <p:nvSpPr>
          <p:cNvPr id="60" name="TextBox 54">
            <a:extLst>
              <a:ext uri="{FF2B5EF4-FFF2-40B4-BE49-F238E27FC236}">
                <a16:creationId xmlns:a16="http://schemas.microsoft.com/office/drawing/2014/main" id="{9A5C34AF-E631-49B6-BB68-AC83E9FDA504}"/>
              </a:ext>
            </a:extLst>
          </p:cNvPr>
          <p:cNvSpPr txBox="1"/>
          <p:nvPr/>
        </p:nvSpPr>
        <p:spPr>
          <a:xfrm>
            <a:off x="890410" y="4503857"/>
            <a:ext cx="884911" cy="3201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ts val="12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9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ISO 9001 </a:t>
            </a:r>
          </a:p>
          <a:p>
            <a:pPr marL="0" marR="0" lvl="0" indent="0" algn="just" defTabSz="609630" rtl="0" eaLnBrk="1" fontAlgn="auto" latinLnBrk="0" hangingPunct="1">
              <a:lnSpc>
                <a:spcPts val="12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9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Certification</a:t>
            </a:r>
          </a:p>
        </p:txBody>
      </p:sp>
      <p:sp>
        <p:nvSpPr>
          <p:cNvPr id="61" name="TextBox 55">
            <a:extLst>
              <a:ext uri="{FF2B5EF4-FFF2-40B4-BE49-F238E27FC236}">
                <a16:creationId xmlns:a16="http://schemas.microsoft.com/office/drawing/2014/main" id="{8B93907D-8CB2-47BC-8385-CB9878965F7E}"/>
              </a:ext>
            </a:extLst>
          </p:cNvPr>
          <p:cNvSpPr txBox="1"/>
          <p:nvPr/>
        </p:nvSpPr>
        <p:spPr>
          <a:xfrm>
            <a:off x="1815586" y="2024993"/>
            <a:ext cx="946569" cy="4868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ts val="12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9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Disclosure of the Sustainability Vision</a:t>
            </a:r>
          </a:p>
        </p:txBody>
      </p:sp>
      <p:sp>
        <p:nvSpPr>
          <p:cNvPr id="62" name="TextBox 56">
            <a:extLst>
              <a:ext uri="{FF2B5EF4-FFF2-40B4-BE49-F238E27FC236}">
                <a16:creationId xmlns:a16="http://schemas.microsoft.com/office/drawing/2014/main" id="{4BD0A41F-F63C-4745-82BD-ECE2585FD930}"/>
              </a:ext>
            </a:extLst>
          </p:cNvPr>
          <p:cNvSpPr txBox="1"/>
          <p:nvPr/>
        </p:nvSpPr>
        <p:spPr>
          <a:xfrm>
            <a:off x="2179160" y="4494819"/>
            <a:ext cx="1820149" cy="486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71104" marR="0" lvl="1" indent="-85552" algn="just" defTabSz="609630" rtl="0" eaLnBrk="1" fontAlgn="auto" latinLnBrk="0" hangingPunct="1">
              <a:lnSpc>
                <a:spcPts val="12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79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ISO 14001 &amp; 18001 Certification</a:t>
            </a:r>
          </a:p>
          <a:p>
            <a:pPr marL="171104" marR="0" lvl="1" indent="-85552" algn="just" defTabSz="609630" rtl="0" eaLnBrk="1" fontAlgn="auto" latinLnBrk="0" hangingPunct="1">
              <a:lnSpc>
                <a:spcPts val="12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79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Investment in R&amp;D Activities Related to Sustainable Biofuels</a:t>
            </a:r>
          </a:p>
        </p:txBody>
      </p:sp>
      <p:sp>
        <p:nvSpPr>
          <p:cNvPr id="63" name="TextBox 57">
            <a:extLst>
              <a:ext uri="{FF2B5EF4-FFF2-40B4-BE49-F238E27FC236}">
                <a16:creationId xmlns:a16="http://schemas.microsoft.com/office/drawing/2014/main" id="{C85C5313-7DB1-4BA2-8DF7-D2C36A7BF835}"/>
              </a:ext>
            </a:extLst>
          </p:cNvPr>
          <p:cNvSpPr txBox="1"/>
          <p:nvPr/>
        </p:nvSpPr>
        <p:spPr>
          <a:xfrm>
            <a:off x="3730118" y="2024993"/>
            <a:ext cx="946569" cy="4868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ts val="12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9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Release of the first Sustainability Report </a:t>
            </a:r>
          </a:p>
        </p:txBody>
      </p:sp>
      <p:sp>
        <p:nvSpPr>
          <p:cNvPr id="64" name="TextBox 58">
            <a:extLst>
              <a:ext uri="{FF2B5EF4-FFF2-40B4-BE49-F238E27FC236}">
                <a16:creationId xmlns:a16="http://schemas.microsoft.com/office/drawing/2014/main" id="{91F44F81-6C28-4A8E-AD5B-5AFC1F5705E8}"/>
              </a:ext>
            </a:extLst>
          </p:cNvPr>
          <p:cNvSpPr txBox="1"/>
          <p:nvPr/>
        </p:nvSpPr>
        <p:spPr>
          <a:xfrm>
            <a:off x="4355141" y="4478649"/>
            <a:ext cx="1683913" cy="987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71104" marR="0" lvl="1" indent="-85552" algn="just" defTabSz="609630" rtl="0" eaLnBrk="1" fontAlgn="auto" latinLnBrk="0" hangingPunct="1">
              <a:lnSpc>
                <a:spcPts val="12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79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Verification of GHG through ISO 14064-1</a:t>
            </a:r>
          </a:p>
          <a:p>
            <a:pPr marL="171104" marR="0" lvl="1" indent="-85552" algn="just" defTabSz="609630" rtl="0" eaLnBrk="1" fontAlgn="auto" latinLnBrk="0" hangingPunct="1">
              <a:lnSpc>
                <a:spcPts val="12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79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LACP (League of American Communications Professionals) Award on our 2016 Sustainability Report </a:t>
            </a:r>
          </a:p>
        </p:txBody>
      </p:sp>
      <p:sp>
        <p:nvSpPr>
          <p:cNvPr id="65" name="TextBox 59">
            <a:extLst>
              <a:ext uri="{FF2B5EF4-FFF2-40B4-BE49-F238E27FC236}">
                <a16:creationId xmlns:a16="http://schemas.microsoft.com/office/drawing/2014/main" id="{D031E1D9-83FC-449F-BB28-7EFBCBDC1671}"/>
              </a:ext>
            </a:extLst>
          </p:cNvPr>
          <p:cNvSpPr txBox="1"/>
          <p:nvPr/>
        </p:nvSpPr>
        <p:spPr>
          <a:xfrm>
            <a:off x="4871273" y="2045275"/>
            <a:ext cx="1417347" cy="486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just" defTabSz="609630" rtl="0" eaLnBrk="1" fontAlgn="auto" latinLnBrk="0" hangingPunct="1">
              <a:lnSpc>
                <a:spcPts val="12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9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Changeover to Sustainable Practices in Service Concept</a:t>
            </a:r>
          </a:p>
        </p:txBody>
      </p:sp>
      <p:sp>
        <p:nvSpPr>
          <p:cNvPr id="66" name="TextBox 60">
            <a:extLst>
              <a:ext uri="{FF2B5EF4-FFF2-40B4-BE49-F238E27FC236}">
                <a16:creationId xmlns:a16="http://schemas.microsoft.com/office/drawing/2014/main" id="{C7C8B991-553E-4DE3-9CAD-2582575E308E}"/>
              </a:ext>
            </a:extLst>
          </p:cNvPr>
          <p:cNvSpPr txBox="1"/>
          <p:nvPr/>
        </p:nvSpPr>
        <p:spPr>
          <a:xfrm>
            <a:off x="6312247" y="4478648"/>
            <a:ext cx="1258617" cy="3201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71104" marR="0" lvl="1" indent="-85552" algn="just" defTabSz="609630" rtl="0" eaLnBrk="1" fontAlgn="auto" latinLnBrk="0" hangingPunct="1">
              <a:lnSpc>
                <a:spcPts val="12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79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Support to the Zero </a:t>
            </a:r>
          </a:p>
          <a:p>
            <a:pPr marL="85552" marR="0" lvl="1" indent="0" algn="just" defTabSz="609630" rtl="0" eaLnBrk="1" fontAlgn="auto" latinLnBrk="0" hangingPunct="1">
              <a:lnSpc>
                <a:spcPts val="126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9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Waste Project Award </a:t>
            </a:r>
          </a:p>
        </p:txBody>
      </p:sp>
      <p:sp>
        <p:nvSpPr>
          <p:cNvPr id="67" name="TextBox 61">
            <a:extLst>
              <a:ext uri="{FF2B5EF4-FFF2-40B4-BE49-F238E27FC236}">
                <a16:creationId xmlns:a16="http://schemas.microsoft.com/office/drawing/2014/main" id="{2A55FB75-A5B3-46E8-9495-495F8C3C81CA}"/>
              </a:ext>
            </a:extLst>
          </p:cNvPr>
          <p:cNvSpPr txBox="1"/>
          <p:nvPr/>
        </p:nvSpPr>
        <p:spPr>
          <a:xfrm>
            <a:off x="6431499" y="969381"/>
            <a:ext cx="2014279" cy="1372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56711" marR="0" lvl="1" indent="-78355" algn="just" defTabSz="609630" rtl="0" eaLnBrk="1" fontAlgn="auto" latinLnBrk="0" hangingPunct="1">
              <a:lnSpc>
                <a:spcPts val="116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72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The First Air Cargo Carrier in the World with IATA CEIV Certificate in Three Areas ‘Pharmaceutical, Livestock And Fresh’</a:t>
            </a:r>
          </a:p>
          <a:p>
            <a:pPr marL="156711" marR="0" lvl="1" indent="-78355" algn="just" defTabSz="609630" rtl="0" eaLnBrk="1" fontAlgn="auto" latinLnBrk="0" hangingPunct="1">
              <a:lnSpc>
                <a:spcPts val="116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72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Establishing the Corporate Sustainability Management Department </a:t>
            </a:r>
          </a:p>
          <a:p>
            <a:pPr marL="156711" marR="0" lvl="1" indent="-78355" algn="just" defTabSz="609630" rtl="0" eaLnBrk="1" fontAlgn="auto" latinLnBrk="0" hangingPunct="1">
              <a:lnSpc>
                <a:spcPts val="116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72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LACP (League of American Communications Professionals) Award on our  Sustainability Report </a:t>
            </a:r>
          </a:p>
          <a:p>
            <a:pPr marL="156711" marR="0" lvl="1" indent="-78355" algn="just" defTabSz="609630" rtl="0" eaLnBrk="1" fontAlgn="auto" latinLnBrk="0" hangingPunct="1">
              <a:lnSpc>
                <a:spcPts val="116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725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IEnvA</a:t>
            </a:r>
            <a:r>
              <a:rPr kumimoji="0" lang="en-US" sz="72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Program Partnership</a:t>
            </a:r>
          </a:p>
        </p:txBody>
      </p:sp>
      <p:sp>
        <p:nvSpPr>
          <p:cNvPr id="68" name="TextBox 62">
            <a:extLst>
              <a:ext uri="{FF2B5EF4-FFF2-40B4-BE49-F238E27FC236}">
                <a16:creationId xmlns:a16="http://schemas.microsoft.com/office/drawing/2014/main" id="{239AAD66-D461-4DE2-AA47-20C6AC4C4457}"/>
              </a:ext>
            </a:extLst>
          </p:cNvPr>
          <p:cNvSpPr txBox="1"/>
          <p:nvPr/>
        </p:nvSpPr>
        <p:spPr>
          <a:xfrm>
            <a:off x="7746343" y="4558030"/>
            <a:ext cx="2132719" cy="1988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56711" marR="0" lvl="1" indent="-78355" algn="just" defTabSz="609630" rtl="0" eaLnBrk="1" fontAlgn="auto" latinLnBrk="0" hangingPunct="1">
              <a:lnSpc>
                <a:spcPts val="116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72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Establishment of the Sustainability Committee </a:t>
            </a:r>
          </a:p>
          <a:p>
            <a:pPr marL="156711" marR="0" lvl="1" indent="-78355" algn="just" defTabSz="609630" rtl="0" eaLnBrk="1" fontAlgn="auto" latinLnBrk="0" hangingPunct="1">
              <a:lnSpc>
                <a:spcPts val="116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72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Joining the «IATA 25by2025» Initiative</a:t>
            </a:r>
          </a:p>
          <a:p>
            <a:pPr marL="156711" marR="0" lvl="1" indent="-78355" algn="just" defTabSz="609630" rtl="0" eaLnBrk="1" fontAlgn="auto" latinLnBrk="0" hangingPunct="1">
              <a:lnSpc>
                <a:spcPts val="116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72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LACP (League of American Communications Professionals) Award on our 2020 Sustainability Report </a:t>
            </a:r>
          </a:p>
          <a:p>
            <a:pPr marL="156711" marR="0" lvl="1" indent="-78355" algn="just" defTabSz="609630" rtl="0" eaLnBrk="1" fontAlgn="auto" latinLnBrk="0" hangingPunct="1">
              <a:lnSpc>
                <a:spcPts val="116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72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Participation in CDP Climate Change </a:t>
            </a:r>
            <a:r>
              <a:rPr kumimoji="0" lang="en-US" sz="725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Programme</a:t>
            </a:r>
            <a:endParaRPr kumimoji="0" lang="en-US" sz="72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  <a:p>
            <a:pPr marL="156711" marR="0" lvl="1" indent="-78355" algn="just" defTabSz="609630" rtl="0" eaLnBrk="1" fontAlgn="auto" latinLnBrk="0" hangingPunct="1">
              <a:lnSpc>
                <a:spcPts val="116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72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Ecovadis Bronze Medal</a:t>
            </a:r>
          </a:p>
          <a:p>
            <a:pPr marL="156711" marR="0" lvl="1" indent="-78355" algn="just" defTabSz="609630" rtl="0" eaLnBrk="1" fontAlgn="auto" latinLnBrk="0" hangingPunct="1">
              <a:lnSpc>
                <a:spcPts val="116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72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Travel Plus 2021 Gold Award for our projects consisting of biodegradable packaging and environmentally friendly toys</a:t>
            </a:r>
          </a:p>
        </p:txBody>
      </p:sp>
      <p:sp>
        <p:nvSpPr>
          <p:cNvPr id="69" name="TextBox 63">
            <a:extLst>
              <a:ext uri="{FF2B5EF4-FFF2-40B4-BE49-F238E27FC236}">
                <a16:creationId xmlns:a16="http://schemas.microsoft.com/office/drawing/2014/main" id="{93024642-67A9-4C73-B99E-ECA1B671F7DE}"/>
              </a:ext>
            </a:extLst>
          </p:cNvPr>
          <p:cNvSpPr txBox="1"/>
          <p:nvPr/>
        </p:nvSpPr>
        <p:spPr>
          <a:xfrm>
            <a:off x="8460555" y="285711"/>
            <a:ext cx="2198066" cy="2449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56711" marR="0" lvl="1" indent="-78355" algn="just" defTabSz="609630" rtl="0" eaLnBrk="1" fontAlgn="auto" latinLnBrk="0" hangingPunct="1">
              <a:lnSpc>
                <a:spcPts val="116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72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APEX World Class 2023 “Five Star Global Airline” Award</a:t>
            </a:r>
          </a:p>
          <a:p>
            <a:pPr marL="156711" marR="0" lvl="1" indent="-78355" algn="just" defTabSz="609630" rtl="0" eaLnBrk="1" fontAlgn="auto" latinLnBrk="0" hangingPunct="1">
              <a:lnSpc>
                <a:spcPts val="116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72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Launch of </a:t>
            </a:r>
            <a:r>
              <a:rPr kumimoji="0" lang="en-US" sz="725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CO₂mission</a:t>
            </a:r>
            <a:r>
              <a:rPr kumimoji="0" lang="en-US" sz="72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Voluntary Carbon Offset Program</a:t>
            </a:r>
          </a:p>
          <a:p>
            <a:pPr marL="156711" marR="0" lvl="1" indent="-78355" algn="just" defTabSz="609630" rtl="0" eaLnBrk="1" fontAlgn="auto" latinLnBrk="0" hangingPunct="1">
              <a:lnSpc>
                <a:spcPts val="116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72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First Airline to directly achieve </a:t>
            </a:r>
            <a:r>
              <a:rPr kumimoji="0" lang="en-US" sz="725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IEnvA</a:t>
            </a:r>
            <a:r>
              <a:rPr kumimoji="0" lang="en-US" sz="72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Stage 2 Certification</a:t>
            </a:r>
          </a:p>
          <a:p>
            <a:pPr marL="156711" marR="0" lvl="1" indent="-78355" algn="just" defTabSz="609630" rtl="0" eaLnBrk="1" fontAlgn="auto" latinLnBrk="0" hangingPunct="1">
              <a:lnSpc>
                <a:spcPts val="116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72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Joining the UN Global Compact</a:t>
            </a:r>
          </a:p>
          <a:p>
            <a:pPr marL="156711" marR="0" lvl="1" indent="-78355" algn="just" defTabSz="609630" rtl="0" eaLnBrk="1" fontAlgn="auto" latinLnBrk="0" hangingPunct="1">
              <a:lnSpc>
                <a:spcPts val="116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72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Global SAF Declaration Signatory</a:t>
            </a:r>
          </a:p>
          <a:p>
            <a:pPr marL="156711" marR="0" lvl="1" indent="-78355" algn="just" defTabSz="609630" rtl="0" eaLnBrk="1" fontAlgn="auto" latinLnBrk="0" hangingPunct="1">
              <a:lnSpc>
                <a:spcPts val="116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72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Green Class Flight</a:t>
            </a:r>
          </a:p>
          <a:p>
            <a:pPr marL="156711" marR="0" lvl="1" indent="-78355" algn="just" defTabSz="609630" rtl="0" eaLnBrk="1" fontAlgn="auto" latinLnBrk="0" hangingPunct="1">
              <a:lnSpc>
                <a:spcPts val="116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72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Ecovadis Silver Medal</a:t>
            </a:r>
          </a:p>
          <a:p>
            <a:pPr marL="156711" marR="0" lvl="1" indent="-78355" algn="just" defTabSz="609630" rtl="0" eaLnBrk="1" fontAlgn="auto" latinLnBrk="0" hangingPunct="1">
              <a:lnSpc>
                <a:spcPts val="116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72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The first and only airline in the BIST </a:t>
            </a:r>
            <a:r>
              <a:rPr kumimoji="0" lang="en-US" sz="725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Sustainablity</a:t>
            </a:r>
            <a:r>
              <a:rPr kumimoji="0" lang="en-US" sz="72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25 Index</a:t>
            </a:r>
          </a:p>
          <a:p>
            <a:pPr marL="156711" marR="0" lvl="1" indent="-78355" algn="just" defTabSz="609630" rtl="0" eaLnBrk="1" fontAlgn="auto" latinLnBrk="0" hangingPunct="1">
              <a:lnSpc>
                <a:spcPts val="116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72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Ranking first among 47 airlines in Refinitiv Evaluation</a:t>
            </a:r>
          </a:p>
          <a:p>
            <a:pPr marL="156711" marR="0" lvl="1" indent="-78355" algn="just" defTabSz="609630" rtl="0" eaLnBrk="1" fontAlgn="auto" latinLnBrk="0" hangingPunct="1">
              <a:lnSpc>
                <a:spcPts val="116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72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CAPA "Airline of the Year for Sustainability Innovation"</a:t>
            </a:r>
          </a:p>
        </p:txBody>
      </p:sp>
      <p:sp>
        <p:nvSpPr>
          <p:cNvPr id="70" name="TextBox 64">
            <a:extLst>
              <a:ext uri="{FF2B5EF4-FFF2-40B4-BE49-F238E27FC236}">
                <a16:creationId xmlns:a16="http://schemas.microsoft.com/office/drawing/2014/main" id="{7F6C8809-9F96-4A26-BCD6-6C4CDCBDD442}"/>
              </a:ext>
            </a:extLst>
          </p:cNvPr>
          <p:cNvSpPr txBox="1"/>
          <p:nvPr/>
        </p:nvSpPr>
        <p:spPr>
          <a:xfrm>
            <a:off x="10109654" y="4503857"/>
            <a:ext cx="1928559" cy="1218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56711" marR="0" lvl="1" indent="-78355" algn="just" defTabSz="609630" rtl="0" eaLnBrk="1" fontAlgn="auto" latinLnBrk="0" hangingPunct="1">
              <a:lnSpc>
                <a:spcPts val="116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72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«A-» score in CDP Leadership category</a:t>
            </a:r>
          </a:p>
          <a:p>
            <a:pPr marL="156711" marR="0" lvl="1" indent="-78355" algn="just" defTabSz="609630" rtl="0" eaLnBrk="1" fontAlgn="auto" latinLnBrk="0" hangingPunct="1">
              <a:lnSpc>
                <a:spcPts val="116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72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Supporting Task Force on Climate-Related Financial Disclosures (TCFD)</a:t>
            </a:r>
          </a:p>
          <a:p>
            <a:pPr marL="156711" marR="0" lvl="1" indent="-78355" algn="just" defTabSz="609630" rtl="0" eaLnBrk="1" fontAlgn="auto" latinLnBrk="0" hangingPunct="1">
              <a:lnSpc>
                <a:spcPts val="116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72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Ecovadis Silver Medal</a:t>
            </a:r>
            <a:endParaRPr kumimoji="0" lang="tr-TR" sz="72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  <a:p>
            <a:pPr marL="156711" marR="0" lvl="1" indent="-78355" algn="just" defTabSz="609630" rtl="0" eaLnBrk="1" fontAlgn="auto" latinLnBrk="0" hangingPunct="1">
              <a:lnSpc>
                <a:spcPts val="116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72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World Finance 2023 Sustainability Award</a:t>
            </a:r>
          </a:p>
          <a:p>
            <a:pPr marL="156711" marR="0" lvl="1" indent="-78355" algn="just" defTabSz="609630" rtl="0" eaLnBrk="1" fontAlgn="auto" latinLnBrk="0" hangingPunct="1">
              <a:lnSpc>
                <a:spcPts val="116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72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Joining up Türkiye Sustainable Aviation Platform</a:t>
            </a:r>
          </a:p>
        </p:txBody>
      </p:sp>
      <p:sp>
        <p:nvSpPr>
          <p:cNvPr id="71" name="TextBox 65">
            <a:extLst>
              <a:ext uri="{FF2B5EF4-FFF2-40B4-BE49-F238E27FC236}">
                <a16:creationId xmlns:a16="http://schemas.microsoft.com/office/drawing/2014/main" id="{ADE57863-749F-48AE-8860-D633CEC5DC02}"/>
              </a:ext>
            </a:extLst>
          </p:cNvPr>
          <p:cNvSpPr txBox="1"/>
          <p:nvPr/>
        </p:nvSpPr>
        <p:spPr>
          <a:xfrm>
            <a:off x="10617713" y="1044680"/>
            <a:ext cx="1374101" cy="1526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56711" marR="0" lvl="1" indent="-78355" algn="just" defTabSz="609630" rtl="0" eaLnBrk="1" fontAlgn="auto" latinLnBrk="0" hangingPunct="1">
              <a:lnSpc>
                <a:spcPts val="116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72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Securing</a:t>
            </a:r>
            <a:r>
              <a:rPr kumimoji="0" lang="tr-TR" sz="72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kumimoji="0" lang="en-US" sz="72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First Sustainability linked Loan</a:t>
            </a:r>
          </a:p>
          <a:p>
            <a:pPr marL="156711" marR="0" lvl="1" indent="-78355" algn="just" defTabSz="609630" rtl="0" eaLnBrk="1" fontAlgn="auto" latinLnBrk="0" hangingPunct="1">
              <a:lnSpc>
                <a:spcPts val="116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72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World Finance 2024 Sustainability Award</a:t>
            </a:r>
            <a:endParaRPr kumimoji="0" lang="tr-TR" sz="725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  <a:p>
            <a:pPr marL="156711" marR="0" lvl="1" indent="-78355" algn="just" defTabSz="609630" rtl="0" eaLnBrk="1" fontAlgn="auto" latinLnBrk="0" hangingPunct="1">
              <a:lnSpc>
                <a:spcPts val="116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72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Publication of the First Climate Transition Plan</a:t>
            </a:r>
          </a:p>
          <a:p>
            <a:pPr marL="156711" marR="0" lvl="1" indent="-78355" algn="just" defTabSz="609630" rtl="0" eaLnBrk="1" fontAlgn="auto" latinLnBrk="0" hangingPunct="1">
              <a:lnSpc>
                <a:spcPts val="116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72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Ecovadis Silver Medal</a:t>
            </a:r>
          </a:p>
          <a:p>
            <a:pPr marL="156711" marR="0" lvl="1" indent="-78355" algn="just" defTabSz="609630" rtl="0" eaLnBrk="1" fontAlgn="auto" latinLnBrk="0" hangingPunct="1">
              <a:lnSpc>
                <a:spcPts val="116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72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LACP Award in 6 Different Categories for Sustainability Report</a:t>
            </a:r>
          </a:p>
        </p:txBody>
      </p:sp>
      <p:sp>
        <p:nvSpPr>
          <p:cNvPr id="72" name="AutoShape 66">
            <a:extLst>
              <a:ext uri="{FF2B5EF4-FFF2-40B4-BE49-F238E27FC236}">
                <a16:creationId xmlns:a16="http://schemas.microsoft.com/office/drawing/2014/main" id="{621F9084-1BDA-4DA4-B452-7565F0542E48}"/>
              </a:ext>
            </a:extLst>
          </p:cNvPr>
          <p:cNvSpPr/>
          <p:nvPr/>
        </p:nvSpPr>
        <p:spPr>
          <a:xfrm flipV="1">
            <a:off x="1323340" y="3919856"/>
            <a:ext cx="0" cy="545135"/>
          </a:xfrm>
          <a:prstGeom prst="line">
            <a:avLst/>
          </a:prstGeom>
          <a:ln w="28575" cap="flat">
            <a:gradFill>
              <a:gsLst>
                <a:gs pos="0">
                  <a:srgbClr val="CC2227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  <a:prstDash val="solid"/>
            <a:headEnd type="oval" w="lg" len="lg"/>
            <a:tailEnd type="none" w="sm" len="sm"/>
          </a:ln>
        </p:spPr>
      </p:sp>
      <p:sp>
        <p:nvSpPr>
          <p:cNvPr id="73" name="AutoShape 67">
            <a:extLst>
              <a:ext uri="{FF2B5EF4-FFF2-40B4-BE49-F238E27FC236}">
                <a16:creationId xmlns:a16="http://schemas.microsoft.com/office/drawing/2014/main" id="{81102231-8D77-44BA-9D5A-3A66FCB9F2E0}"/>
              </a:ext>
            </a:extLst>
          </p:cNvPr>
          <p:cNvSpPr/>
          <p:nvPr/>
        </p:nvSpPr>
        <p:spPr>
          <a:xfrm flipV="1">
            <a:off x="3084450" y="3913506"/>
            <a:ext cx="0" cy="545135"/>
          </a:xfrm>
          <a:prstGeom prst="line">
            <a:avLst/>
          </a:prstGeom>
          <a:ln w="28575" cap="flat">
            <a:gradFill>
              <a:gsLst>
                <a:gs pos="0">
                  <a:srgbClr val="CC2227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  <a:prstDash val="solid"/>
            <a:headEnd type="oval" w="lg" len="lg"/>
            <a:tailEnd type="none" w="sm" len="sm"/>
          </a:ln>
        </p:spPr>
      </p:sp>
      <p:sp>
        <p:nvSpPr>
          <p:cNvPr id="74" name="AutoShape 68">
            <a:extLst>
              <a:ext uri="{FF2B5EF4-FFF2-40B4-BE49-F238E27FC236}">
                <a16:creationId xmlns:a16="http://schemas.microsoft.com/office/drawing/2014/main" id="{A5876011-3962-4DB4-BC90-A3429010BD4E}"/>
              </a:ext>
            </a:extLst>
          </p:cNvPr>
          <p:cNvSpPr/>
          <p:nvPr/>
        </p:nvSpPr>
        <p:spPr>
          <a:xfrm flipV="1">
            <a:off x="5112081" y="3907156"/>
            <a:ext cx="0" cy="545135"/>
          </a:xfrm>
          <a:prstGeom prst="line">
            <a:avLst/>
          </a:prstGeom>
          <a:ln w="28575" cap="flat">
            <a:gradFill>
              <a:gsLst>
                <a:gs pos="0">
                  <a:srgbClr val="CC2227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  <a:prstDash val="solid"/>
            <a:headEnd type="oval" w="lg" len="lg"/>
            <a:tailEnd type="none" w="sm" len="sm"/>
          </a:ln>
        </p:spPr>
      </p:sp>
      <p:sp>
        <p:nvSpPr>
          <p:cNvPr id="75" name="AutoShape 69">
            <a:extLst>
              <a:ext uri="{FF2B5EF4-FFF2-40B4-BE49-F238E27FC236}">
                <a16:creationId xmlns:a16="http://schemas.microsoft.com/office/drawing/2014/main" id="{9F4FF64C-04DA-4205-842A-243177410C00}"/>
              </a:ext>
            </a:extLst>
          </p:cNvPr>
          <p:cNvSpPr/>
          <p:nvPr/>
        </p:nvSpPr>
        <p:spPr>
          <a:xfrm flipV="1">
            <a:off x="7078114" y="3913506"/>
            <a:ext cx="0" cy="545135"/>
          </a:xfrm>
          <a:prstGeom prst="line">
            <a:avLst/>
          </a:prstGeom>
          <a:ln w="28575" cap="flat">
            <a:gradFill>
              <a:gsLst>
                <a:gs pos="0">
                  <a:srgbClr val="CC2227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  <a:prstDash val="solid"/>
            <a:headEnd type="oval" w="lg" len="lg"/>
            <a:tailEnd type="none" w="sm" len="sm"/>
          </a:ln>
        </p:spPr>
      </p:sp>
      <p:sp>
        <p:nvSpPr>
          <p:cNvPr id="76" name="AutoShape 70">
            <a:extLst>
              <a:ext uri="{FF2B5EF4-FFF2-40B4-BE49-F238E27FC236}">
                <a16:creationId xmlns:a16="http://schemas.microsoft.com/office/drawing/2014/main" id="{A578DC4D-358C-486F-994A-CAA8ED797BA9}"/>
              </a:ext>
            </a:extLst>
          </p:cNvPr>
          <p:cNvSpPr/>
          <p:nvPr/>
        </p:nvSpPr>
        <p:spPr>
          <a:xfrm flipV="1">
            <a:off x="8932814" y="3913506"/>
            <a:ext cx="0" cy="545135"/>
          </a:xfrm>
          <a:prstGeom prst="line">
            <a:avLst/>
          </a:prstGeom>
          <a:ln w="28575" cap="flat">
            <a:gradFill>
              <a:gsLst>
                <a:gs pos="0">
                  <a:srgbClr val="CC2227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  <a:prstDash val="solid"/>
            <a:headEnd type="oval" w="lg" len="lg"/>
            <a:tailEnd type="none" w="sm" len="sm"/>
          </a:ln>
        </p:spPr>
      </p:sp>
      <p:sp>
        <p:nvSpPr>
          <p:cNvPr id="77" name="AutoShape 71">
            <a:extLst>
              <a:ext uri="{FF2B5EF4-FFF2-40B4-BE49-F238E27FC236}">
                <a16:creationId xmlns:a16="http://schemas.microsoft.com/office/drawing/2014/main" id="{66362373-2EFC-4E03-AD8A-7AC644E2029C}"/>
              </a:ext>
            </a:extLst>
          </p:cNvPr>
          <p:cNvSpPr/>
          <p:nvPr/>
        </p:nvSpPr>
        <p:spPr>
          <a:xfrm flipV="1">
            <a:off x="10787643" y="3907156"/>
            <a:ext cx="0" cy="545135"/>
          </a:xfrm>
          <a:prstGeom prst="line">
            <a:avLst/>
          </a:prstGeom>
          <a:ln w="28575" cap="flat">
            <a:gradFill>
              <a:gsLst>
                <a:gs pos="0">
                  <a:srgbClr val="CC2227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  <a:prstDash val="solid"/>
            <a:headEnd type="oval" w="lg" len="lg"/>
            <a:tailEnd type="none" w="sm" len="sm"/>
          </a:ln>
        </p:spPr>
      </p:sp>
      <p:sp>
        <p:nvSpPr>
          <p:cNvPr id="78" name="AutoShape 72">
            <a:extLst>
              <a:ext uri="{FF2B5EF4-FFF2-40B4-BE49-F238E27FC236}">
                <a16:creationId xmlns:a16="http://schemas.microsoft.com/office/drawing/2014/main" id="{590AFD71-1467-44C8-B741-C4C8782AB8D7}"/>
              </a:ext>
            </a:extLst>
          </p:cNvPr>
          <p:cNvSpPr/>
          <p:nvPr/>
        </p:nvSpPr>
        <p:spPr>
          <a:xfrm>
            <a:off x="2239384" y="2842104"/>
            <a:ext cx="0" cy="545135"/>
          </a:xfrm>
          <a:prstGeom prst="line">
            <a:avLst/>
          </a:prstGeom>
          <a:ln w="28575" cap="flat">
            <a:gradFill>
              <a:gsLst>
                <a:gs pos="0">
                  <a:srgbClr val="CC2227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  <a:prstDash val="solid"/>
            <a:headEnd type="oval" w="lg" len="lg"/>
            <a:tailEnd type="none" w="sm" len="sm"/>
          </a:ln>
        </p:spPr>
      </p:sp>
      <p:sp>
        <p:nvSpPr>
          <p:cNvPr id="79" name="AutoShape 73">
            <a:extLst>
              <a:ext uri="{FF2B5EF4-FFF2-40B4-BE49-F238E27FC236}">
                <a16:creationId xmlns:a16="http://schemas.microsoft.com/office/drawing/2014/main" id="{0D1697C3-8B45-4622-82B5-B50857240873}"/>
              </a:ext>
            </a:extLst>
          </p:cNvPr>
          <p:cNvSpPr/>
          <p:nvPr/>
        </p:nvSpPr>
        <p:spPr>
          <a:xfrm>
            <a:off x="3834282" y="2860106"/>
            <a:ext cx="0" cy="545135"/>
          </a:xfrm>
          <a:prstGeom prst="line">
            <a:avLst/>
          </a:prstGeom>
          <a:ln w="28575" cap="flat">
            <a:gradFill>
              <a:gsLst>
                <a:gs pos="0">
                  <a:srgbClr val="CC2227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  <a:prstDash val="solid"/>
            <a:headEnd type="oval" w="lg" len="lg"/>
            <a:tailEnd type="none" w="sm" len="sm"/>
          </a:ln>
        </p:spPr>
      </p:sp>
      <p:sp>
        <p:nvSpPr>
          <p:cNvPr id="80" name="AutoShape 74">
            <a:extLst>
              <a:ext uri="{FF2B5EF4-FFF2-40B4-BE49-F238E27FC236}">
                <a16:creationId xmlns:a16="http://schemas.microsoft.com/office/drawing/2014/main" id="{19A5A7AD-2CCC-4A7E-9FB7-3050B5D812FD}"/>
              </a:ext>
            </a:extLst>
          </p:cNvPr>
          <p:cNvSpPr/>
          <p:nvPr/>
        </p:nvSpPr>
        <p:spPr>
          <a:xfrm>
            <a:off x="5698508" y="2842103"/>
            <a:ext cx="0" cy="545135"/>
          </a:xfrm>
          <a:prstGeom prst="line">
            <a:avLst/>
          </a:prstGeom>
          <a:ln w="28575" cap="flat">
            <a:gradFill>
              <a:gsLst>
                <a:gs pos="0">
                  <a:srgbClr val="CC2227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  <a:prstDash val="solid"/>
            <a:headEnd type="oval" w="lg" len="lg"/>
            <a:tailEnd type="none" w="sm" len="sm"/>
          </a:ln>
        </p:spPr>
      </p:sp>
      <p:sp>
        <p:nvSpPr>
          <p:cNvPr id="81" name="AutoShape 75">
            <a:extLst>
              <a:ext uri="{FF2B5EF4-FFF2-40B4-BE49-F238E27FC236}">
                <a16:creationId xmlns:a16="http://schemas.microsoft.com/office/drawing/2014/main" id="{359ACC53-4CE6-44AC-B2FA-494E3FEA4795}"/>
              </a:ext>
            </a:extLst>
          </p:cNvPr>
          <p:cNvSpPr/>
          <p:nvPr/>
        </p:nvSpPr>
        <p:spPr>
          <a:xfrm>
            <a:off x="7636175" y="2860106"/>
            <a:ext cx="0" cy="545135"/>
          </a:xfrm>
          <a:prstGeom prst="line">
            <a:avLst/>
          </a:prstGeom>
          <a:ln w="28575" cap="flat">
            <a:gradFill>
              <a:gsLst>
                <a:gs pos="0">
                  <a:srgbClr val="CC2227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  <a:prstDash val="solid"/>
            <a:headEnd type="oval" w="lg" len="lg"/>
            <a:tailEnd type="none" w="sm" len="sm"/>
          </a:ln>
        </p:spPr>
      </p:sp>
      <p:sp>
        <p:nvSpPr>
          <p:cNvPr id="82" name="AutoShape 76">
            <a:extLst>
              <a:ext uri="{FF2B5EF4-FFF2-40B4-BE49-F238E27FC236}">
                <a16:creationId xmlns:a16="http://schemas.microsoft.com/office/drawing/2014/main" id="{1678C0AB-B39B-4CF2-8342-AD79E4FF787E}"/>
              </a:ext>
            </a:extLst>
          </p:cNvPr>
          <p:cNvSpPr/>
          <p:nvPr/>
        </p:nvSpPr>
        <p:spPr>
          <a:xfrm>
            <a:off x="9503075" y="2860106"/>
            <a:ext cx="0" cy="545135"/>
          </a:xfrm>
          <a:prstGeom prst="line">
            <a:avLst/>
          </a:prstGeom>
          <a:ln w="28575" cap="flat">
            <a:gradFill>
              <a:gsLst>
                <a:gs pos="0">
                  <a:srgbClr val="CC2227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  <a:prstDash val="solid"/>
            <a:headEnd type="oval" w="lg" len="lg"/>
            <a:tailEnd type="none" w="sm" len="sm"/>
          </a:ln>
        </p:spPr>
      </p:sp>
      <p:sp>
        <p:nvSpPr>
          <p:cNvPr id="83" name="AutoShape 77">
            <a:extLst>
              <a:ext uri="{FF2B5EF4-FFF2-40B4-BE49-F238E27FC236}">
                <a16:creationId xmlns:a16="http://schemas.microsoft.com/office/drawing/2014/main" id="{E0644CDA-E938-403F-B3F2-D7AF488984A4}"/>
              </a:ext>
            </a:extLst>
          </p:cNvPr>
          <p:cNvSpPr/>
          <p:nvPr/>
        </p:nvSpPr>
        <p:spPr>
          <a:xfrm>
            <a:off x="11301561" y="2842103"/>
            <a:ext cx="0" cy="545135"/>
          </a:xfrm>
          <a:prstGeom prst="line">
            <a:avLst/>
          </a:prstGeom>
          <a:ln w="28575" cap="flat">
            <a:gradFill>
              <a:gsLst>
                <a:gs pos="0">
                  <a:srgbClr val="CC2227">
                    <a:alpha val="100000"/>
                  </a:srgbClr>
                </a:gs>
                <a:gs pos="100000">
                  <a:srgbClr val="FFFFFF">
                    <a:alpha val="100000"/>
                  </a:srgbClr>
                </a:gs>
              </a:gsLst>
              <a:lin ang="0"/>
            </a:gradFill>
            <a:prstDash val="solid"/>
            <a:headEnd type="oval" w="lg" len="lg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337989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/>
          <p:cNvSpPr txBox="1">
            <a:spLocks/>
          </p:cNvSpPr>
          <p:nvPr/>
        </p:nvSpPr>
        <p:spPr>
          <a:xfrm>
            <a:off x="1645515" y="4637828"/>
            <a:ext cx="2732604" cy="13181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CA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38E0703-E5AE-42AE-8D34-4210DE9C74AE}"/>
              </a:ext>
            </a:extLst>
          </p:cNvPr>
          <p:cNvSpPr/>
          <p:nvPr/>
        </p:nvSpPr>
        <p:spPr>
          <a:xfrm>
            <a:off x="6139745" y="2593889"/>
            <a:ext cx="4682584" cy="4059617"/>
          </a:xfrm>
          <a:prstGeom prst="roundRect">
            <a:avLst>
              <a:gd name="adj" fmla="val 18246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A9DBA4-3F91-42D8-9C1F-1CA606DBF6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0" r="1195"/>
          <a:stretch/>
        </p:blipFill>
        <p:spPr>
          <a:xfrm>
            <a:off x="1038097" y="2593889"/>
            <a:ext cx="4579182" cy="4177234"/>
          </a:xfrm>
          <a:prstGeom prst="roundRect">
            <a:avLst/>
          </a:prstGeom>
        </p:spPr>
      </p:pic>
      <p:sp>
        <p:nvSpPr>
          <p:cNvPr id="7" name="Google Shape;193;p24">
            <a:extLst>
              <a:ext uri="{FF2B5EF4-FFF2-40B4-BE49-F238E27FC236}">
                <a16:creationId xmlns:a16="http://schemas.microsoft.com/office/drawing/2014/main" id="{9C58F660-D150-482D-95EA-9CDF9631090D}"/>
              </a:ext>
            </a:extLst>
          </p:cNvPr>
          <p:cNvSpPr txBox="1">
            <a:spLocks/>
          </p:cNvSpPr>
          <p:nvPr/>
        </p:nvSpPr>
        <p:spPr>
          <a:xfrm>
            <a:off x="756134" y="50511"/>
            <a:ext cx="5490800" cy="12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ed Hat Display Black"/>
              <a:buNone/>
              <a:defRPr sz="2600" b="0" i="0" u="none" strike="noStrike" cap="none">
                <a:solidFill>
                  <a:schemeClr val="dk1"/>
                </a:solidFill>
                <a:latin typeface="Red Hat Display Black"/>
                <a:ea typeface="Red Hat Display Black"/>
                <a:cs typeface="Red Hat Display Black"/>
                <a:sym typeface="Red Hat Display Black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ed Hat Display Black"/>
              <a:buNone/>
              <a:defRPr sz="2600" b="0" i="0" u="none" strike="noStrike" cap="none">
                <a:solidFill>
                  <a:schemeClr val="dk1"/>
                </a:solidFill>
                <a:latin typeface="Red Hat Display Black"/>
                <a:ea typeface="Red Hat Display Black"/>
                <a:cs typeface="Red Hat Display Black"/>
                <a:sym typeface="Red Hat Display Black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ed Hat Display Black"/>
              <a:buNone/>
              <a:defRPr sz="2600" b="0" i="0" u="none" strike="noStrike" cap="none">
                <a:solidFill>
                  <a:schemeClr val="dk1"/>
                </a:solidFill>
                <a:latin typeface="Red Hat Display Black"/>
                <a:ea typeface="Red Hat Display Black"/>
                <a:cs typeface="Red Hat Display Black"/>
                <a:sym typeface="Red Hat Display Black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ed Hat Display Black"/>
              <a:buNone/>
              <a:defRPr sz="2600" b="0" i="0" u="none" strike="noStrike" cap="none">
                <a:solidFill>
                  <a:schemeClr val="dk1"/>
                </a:solidFill>
                <a:latin typeface="Red Hat Display Black"/>
                <a:ea typeface="Red Hat Display Black"/>
                <a:cs typeface="Red Hat Display Black"/>
                <a:sym typeface="Red Hat Display Black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ed Hat Display Black"/>
              <a:buNone/>
              <a:defRPr sz="2600" b="0" i="0" u="none" strike="noStrike" cap="none">
                <a:solidFill>
                  <a:schemeClr val="dk1"/>
                </a:solidFill>
                <a:latin typeface="Red Hat Display Black"/>
                <a:ea typeface="Red Hat Display Black"/>
                <a:cs typeface="Red Hat Display Black"/>
                <a:sym typeface="Red Hat Display Black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ed Hat Display Black"/>
              <a:buNone/>
              <a:defRPr sz="2600" b="0" i="0" u="none" strike="noStrike" cap="none">
                <a:solidFill>
                  <a:schemeClr val="dk1"/>
                </a:solidFill>
                <a:latin typeface="Red Hat Display Black"/>
                <a:ea typeface="Red Hat Display Black"/>
                <a:cs typeface="Red Hat Display Black"/>
                <a:sym typeface="Red Hat Display Black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ed Hat Display Black"/>
              <a:buNone/>
              <a:defRPr sz="2600" b="0" i="0" u="none" strike="noStrike" cap="none">
                <a:solidFill>
                  <a:schemeClr val="dk1"/>
                </a:solidFill>
                <a:latin typeface="Red Hat Display Black"/>
                <a:ea typeface="Red Hat Display Black"/>
                <a:cs typeface="Red Hat Display Black"/>
                <a:sym typeface="Red Hat Display Black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ed Hat Display Black"/>
              <a:buNone/>
              <a:defRPr sz="2600" b="0" i="0" u="none" strike="noStrike" cap="none">
                <a:solidFill>
                  <a:schemeClr val="dk1"/>
                </a:solidFill>
                <a:latin typeface="Red Hat Display Black"/>
                <a:ea typeface="Red Hat Display Black"/>
                <a:cs typeface="Red Hat Display Black"/>
                <a:sym typeface="Red Hat Display Black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ed Hat Display Black"/>
              <a:buNone/>
              <a:defRPr sz="2600" b="0" i="0" u="none" strike="noStrike" cap="none">
                <a:solidFill>
                  <a:schemeClr val="dk1"/>
                </a:solidFill>
                <a:latin typeface="Red Hat Display Black"/>
                <a:ea typeface="Red Hat Display Black"/>
                <a:cs typeface="Red Hat Display Black"/>
                <a:sym typeface="Red Hat Display Black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600"/>
              <a:buFont typeface="Red Hat Display Black"/>
              <a:buNone/>
              <a:tabLst/>
              <a:defRPr/>
            </a:pPr>
            <a:r>
              <a:rPr kumimoji="0" lang="tr-TR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sym typeface="Red Hat Display Black"/>
              </a:rPr>
              <a:t>Turkish</a:t>
            </a:r>
            <a:r>
              <a:rPr kumimoji="0" lang="tr-TR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sym typeface="Red Hat Display Black"/>
              </a:rPr>
              <a:t> </a:t>
            </a:r>
            <a:r>
              <a:rPr kumimoji="0" lang="tr-TR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sym typeface="Red Hat Display Black"/>
              </a:rPr>
              <a:t>Airlines</a:t>
            </a:r>
            <a:r>
              <a:rPr kumimoji="0" lang="tr-TR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sym typeface="Red Hat Display Black"/>
              </a:rPr>
              <a:t> </a:t>
            </a:r>
            <a:r>
              <a:rPr kumimoji="0" lang="tr-TR" sz="2800" b="1" i="0" u="none" strike="noStrike" kern="0" cap="none" spc="0" normalizeH="0" baseline="0" noProof="0" dirty="0">
                <a:ln>
                  <a:noFill/>
                </a:ln>
                <a:solidFill>
                  <a:srgbClr val="323232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sym typeface="Red Hat Display Black"/>
              </a:rPr>
              <a:t>2033 </a:t>
            </a:r>
            <a:r>
              <a:rPr kumimoji="0" lang="tr-T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323232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sym typeface="Red Hat Display Black"/>
              </a:rPr>
              <a:t>Strategy</a:t>
            </a:r>
            <a:endParaRPr kumimoji="0" lang="tr-TR" sz="2800" b="1" i="0" u="none" strike="noStrike" kern="0" cap="none" spc="0" normalizeH="0" baseline="0" noProof="0" dirty="0">
              <a:ln>
                <a:noFill/>
              </a:ln>
              <a:solidFill>
                <a:srgbClr val="323232">
                  <a:lumMod val="50000"/>
                  <a:lumOff val="50000"/>
                </a:srgbClr>
              </a:solidFill>
              <a:effectLst/>
              <a:uLnTx/>
              <a:uFillTx/>
              <a:latin typeface="Arial"/>
              <a:sym typeface="Red Hat Display Black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C67995-9C29-49D9-81C6-06E42E4988CF}"/>
              </a:ext>
            </a:extLst>
          </p:cNvPr>
          <p:cNvSpPr txBox="1"/>
          <p:nvPr/>
        </p:nvSpPr>
        <p:spPr>
          <a:xfrm>
            <a:off x="756134" y="1014998"/>
            <a:ext cx="11372851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 </a:t>
            </a:r>
            <a:r>
              <a:rPr kumimoji="0" lang="tr-T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tr-T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airline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flying to most countries in the world, we carry out our operations with a sense of responsibility towards the environment and society aligned with our sustainability strategy.</a:t>
            </a: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While</a:t>
            </a: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tr-T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we</a:t>
            </a: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plan </a:t>
            </a:r>
            <a:r>
              <a:rPr kumimoji="0" lang="tr-T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</a:t>
            </a: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tr-T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doubled</a:t>
            </a: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tr-T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our</a:t>
            </a: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tr-T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capacity</a:t>
            </a: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tr-T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</a:t>
            </a: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tr-T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by</a:t>
            </a: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tr-T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reaching</a:t>
            </a: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tr-T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over</a:t>
            </a: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800 </a:t>
            </a:r>
            <a:r>
              <a:rPr kumimoji="0" lang="tr-T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aircraft</a:t>
            </a: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in 2033, </a:t>
            </a:r>
            <a:r>
              <a:rPr kumimoji="0" lang="tr-T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Sustainability</a:t>
            </a: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is </a:t>
            </a:r>
            <a:r>
              <a:rPr kumimoji="0" lang="tr-T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one</a:t>
            </a: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of </a:t>
            </a:r>
            <a:r>
              <a:rPr kumimoji="0" lang="tr-T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</a:t>
            </a: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main </a:t>
            </a:r>
            <a:r>
              <a:rPr kumimoji="0" lang="tr-T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pillar</a:t>
            </a: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in </a:t>
            </a:r>
            <a:r>
              <a:rPr kumimoji="0" lang="tr-T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our</a:t>
            </a: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10 </a:t>
            </a:r>
            <a:r>
              <a:rPr kumimoji="0" lang="tr-T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years</a:t>
            </a: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tr-T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strategy</a:t>
            </a: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11CD02E-FAE3-46DD-9DDF-B47C078B8008}"/>
              </a:ext>
            </a:extLst>
          </p:cNvPr>
          <p:cNvGrpSpPr/>
          <p:nvPr/>
        </p:nvGrpSpPr>
        <p:grpSpPr>
          <a:xfrm>
            <a:off x="6490303" y="3587842"/>
            <a:ext cx="1741059" cy="594119"/>
            <a:chOff x="12484868" y="5370021"/>
            <a:chExt cx="1302670" cy="559152"/>
          </a:xfrm>
        </p:grpSpPr>
        <p:sp>
          <p:nvSpPr>
            <p:cNvPr id="10" name="Metin kutusu 7">
              <a:extLst>
                <a:ext uri="{FF2B5EF4-FFF2-40B4-BE49-F238E27FC236}">
                  <a16:creationId xmlns:a16="http://schemas.microsoft.com/office/drawing/2014/main" id="{4471C17A-2B2D-4BF6-AD2D-2EB9D63C514A}"/>
                </a:ext>
              </a:extLst>
            </p:cNvPr>
            <p:cNvSpPr txBox="1"/>
            <p:nvPr/>
          </p:nvSpPr>
          <p:spPr>
            <a:xfrm>
              <a:off x="13102455" y="5370021"/>
              <a:ext cx="685083" cy="5503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tr-TR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800+</a:t>
              </a:r>
            </a:p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tr-TR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Aircraft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330DD1A-6AD7-43F9-871A-D5FE39BF47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484869" y="5435164"/>
              <a:ext cx="593366" cy="494008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5C1FDFD-5788-4B90-AFB6-7F5902F574CC}"/>
              </a:ext>
            </a:extLst>
          </p:cNvPr>
          <p:cNvGrpSpPr/>
          <p:nvPr/>
        </p:nvGrpSpPr>
        <p:grpSpPr>
          <a:xfrm>
            <a:off x="8476957" y="3657059"/>
            <a:ext cx="1943411" cy="584775"/>
            <a:chOff x="19762732" y="5103332"/>
            <a:chExt cx="1501655" cy="47299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3A34A94-7D76-4625-9F9E-44D1CF3BB5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762732" y="5114420"/>
              <a:ext cx="333608" cy="423206"/>
            </a:xfrm>
            <a:prstGeom prst="rect">
              <a:avLst/>
            </a:prstGeom>
          </p:spPr>
        </p:pic>
        <p:sp>
          <p:nvSpPr>
            <p:cNvPr id="14" name="Metin kutusu 7">
              <a:extLst>
                <a:ext uri="{FF2B5EF4-FFF2-40B4-BE49-F238E27FC236}">
                  <a16:creationId xmlns:a16="http://schemas.microsoft.com/office/drawing/2014/main" id="{279FFFE4-F910-45B4-A363-0E14F7BBDFDE}"/>
                </a:ext>
              </a:extLst>
            </p:cNvPr>
            <p:cNvSpPr txBox="1"/>
            <p:nvPr/>
          </p:nvSpPr>
          <p:spPr>
            <a:xfrm>
              <a:off x="19860073" y="5103332"/>
              <a:ext cx="1404314" cy="4729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tr-TR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400+</a:t>
              </a:r>
            </a:p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tr-TR" sz="1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4546A">
                      <a:lumMod val="5000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Destinations</a:t>
              </a:r>
              <a:endParaRPr kumimoji="0" lang="tr-TR" sz="16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Metin kutusu 7">
            <a:extLst>
              <a:ext uri="{FF2B5EF4-FFF2-40B4-BE49-F238E27FC236}">
                <a16:creationId xmlns:a16="http://schemas.microsoft.com/office/drawing/2014/main" id="{101B36F2-6B26-4C1C-BCCD-61110D3CE16F}"/>
              </a:ext>
            </a:extLst>
          </p:cNvPr>
          <p:cNvSpPr txBox="1"/>
          <p:nvPr/>
        </p:nvSpPr>
        <p:spPr>
          <a:xfrm>
            <a:off x="6442560" y="4558765"/>
            <a:ext cx="2661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tr-TR" sz="16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170+ </a:t>
            </a:r>
            <a:r>
              <a:rPr kumimoji="0" lang="tr-TR" sz="1600" b="1" i="0" u="none" strike="noStrike" kern="0" cap="none" spc="0" normalizeH="0" baseline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mn</a:t>
            </a:r>
            <a:endParaRPr kumimoji="0" lang="tr-TR" sz="1600" b="1" i="0" u="none" strike="noStrike" kern="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tr-TR" sz="1600" b="1" i="0" u="none" strike="noStrike" kern="0" cap="none" spc="0" normalizeH="0" baseline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Passengers</a:t>
            </a:r>
            <a:endParaRPr kumimoji="0" lang="tr-TR" sz="1600" b="1" i="0" u="none" strike="noStrike" kern="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Metin kutusu 7">
            <a:extLst>
              <a:ext uri="{FF2B5EF4-FFF2-40B4-BE49-F238E27FC236}">
                <a16:creationId xmlns:a16="http://schemas.microsoft.com/office/drawing/2014/main" id="{488F77C8-8AB3-4503-8A7D-EB2D703575B7}"/>
              </a:ext>
            </a:extLst>
          </p:cNvPr>
          <p:cNvSpPr txBox="1"/>
          <p:nvPr/>
        </p:nvSpPr>
        <p:spPr>
          <a:xfrm>
            <a:off x="8518499" y="4511718"/>
            <a:ext cx="2827891" cy="90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tr-TR" sz="14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140+ </a:t>
            </a:r>
            <a:r>
              <a:rPr lang="tr-TR" sz="1400" b="1" kern="0" dirty="0">
                <a:solidFill>
                  <a:srgbClr val="44546A">
                    <a:lumMod val="50000"/>
                  </a:srgbClr>
                </a:solidFill>
                <a:latin typeface="Arial"/>
                <a:cs typeface="Arial"/>
                <a:sym typeface="Arial"/>
              </a:rPr>
              <a:t>b</a:t>
            </a:r>
            <a:r>
              <a:rPr kumimoji="0" lang="tr-TR" sz="14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 </a:t>
            </a:r>
            <a:r>
              <a:rPr kumimoji="0" lang="tr-TR" sz="1400" b="0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(USD)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tr-TR" sz="1400" b="1" i="0" u="none" strike="noStrike" kern="0" cap="none" spc="0" normalizeH="0" baseline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Added</a:t>
            </a:r>
            <a:r>
              <a:rPr kumimoji="0" lang="tr-TR" sz="14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Value </a:t>
            </a:r>
            <a:r>
              <a:rPr kumimoji="0" lang="tr-TR" sz="1400" b="1" i="0" u="none" strike="noStrike" kern="0" cap="none" spc="0" normalizeH="0" baseline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</a:t>
            </a:r>
            <a:endParaRPr kumimoji="0" lang="tr-TR" sz="1400" b="1" i="0" u="none" strike="noStrike" kern="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tr-TR" sz="1400" b="1" i="0" u="none" strike="noStrike" kern="0" cap="none" spc="0" normalizeH="0" baseline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Türkiye’s</a:t>
            </a:r>
            <a:r>
              <a:rPr kumimoji="0" lang="tr-TR" sz="14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tr-TR" sz="1400" b="1" i="0" u="none" strike="noStrike" kern="0" cap="none" spc="0" normalizeH="0" baseline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Economy</a:t>
            </a:r>
            <a:endParaRPr kumimoji="0" lang="tr-TR" sz="1400" b="1" i="0" u="none" strike="noStrike" kern="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tr-TR" sz="1051" b="1" i="0" u="none" strike="noStrike" kern="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" name="Rectangle: Diagonal Corners Rounded 16">
            <a:extLst>
              <a:ext uri="{FF2B5EF4-FFF2-40B4-BE49-F238E27FC236}">
                <a16:creationId xmlns:a16="http://schemas.microsoft.com/office/drawing/2014/main" id="{0BC4431F-A4D3-4385-972C-9EDE6AD2AE10}"/>
              </a:ext>
            </a:extLst>
          </p:cNvPr>
          <p:cNvSpPr/>
          <p:nvPr/>
        </p:nvSpPr>
        <p:spPr>
          <a:xfrm>
            <a:off x="1554081" y="2711506"/>
            <a:ext cx="3561412" cy="593744"/>
          </a:xfrm>
          <a:prstGeom prst="round2DiagRect">
            <a:avLst>
              <a:gd name="adj1" fmla="val 16667"/>
              <a:gd name="adj2" fmla="val 14438"/>
            </a:avLst>
          </a:prstGeom>
          <a:solidFill>
            <a:srgbClr val="D62630"/>
          </a:solidFill>
          <a:ln>
            <a:solidFill>
              <a:srgbClr val="D626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Pillars</a:t>
            </a: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</a:t>
            </a:r>
            <a:r>
              <a:rPr kumimoji="0" lang="tr-T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our</a:t>
            </a: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tr-T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Strategy</a:t>
            </a:r>
            <a:endParaRPr kumimoji="0" lang="tr-TR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: Diagonal Corners Rounded 17">
            <a:extLst>
              <a:ext uri="{FF2B5EF4-FFF2-40B4-BE49-F238E27FC236}">
                <a16:creationId xmlns:a16="http://schemas.microsoft.com/office/drawing/2014/main" id="{B4FA930C-DD87-4980-9EC0-7B7842DD8B7C}"/>
              </a:ext>
            </a:extLst>
          </p:cNvPr>
          <p:cNvSpPr/>
          <p:nvPr/>
        </p:nvSpPr>
        <p:spPr>
          <a:xfrm>
            <a:off x="6574723" y="2698538"/>
            <a:ext cx="3561412" cy="593744"/>
          </a:xfrm>
          <a:prstGeom prst="round2DiagRect">
            <a:avLst>
              <a:gd name="adj1" fmla="val 16667"/>
              <a:gd name="adj2" fmla="val 14438"/>
            </a:avLst>
          </a:prstGeom>
          <a:solidFill>
            <a:srgbClr val="D62630"/>
          </a:solidFill>
          <a:ln>
            <a:solidFill>
              <a:srgbClr val="D626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2033 </a:t>
            </a:r>
            <a:r>
              <a:rPr kumimoji="0" lang="tr-T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Expectations</a:t>
            </a:r>
            <a:r>
              <a:rPr kumimoji="0" lang="tr-T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832917E-DCAD-4CD2-B1D7-2730A7FA21B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57" t="6574" r="1103" b="6187"/>
          <a:stretch/>
        </p:blipFill>
        <p:spPr>
          <a:xfrm>
            <a:off x="6547451" y="4572624"/>
            <a:ext cx="634083" cy="567288"/>
          </a:xfrm>
          <a:prstGeom prst="ellipse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1B5327E-26FA-40C0-84F6-D6E0D8E882B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894" t="9448" r="7978" b="8690"/>
          <a:stretch/>
        </p:blipFill>
        <p:spPr>
          <a:xfrm>
            <a:off x="6579822" y="5591245"/>
            <a:ext cx="735909" cy="691476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DEB84F8-CD23-4F58-977A-A3A3AC5FFFC7}"/>
              </a:ext>
            </a:extLst>
          </p:cNvPr>
          <p:cNvSpPr/>
          <p:nvPr/>
        </p:nvSpPr>
        <p:spPr>
          <a:xfrm>
            <a:off x="7391405" y="5695721"/>
            <a:ext cx="26028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Digital Leader in our industry within 3 years</a:t>
            </a:r>
            <a:endParaRPr kumimoji="0" lang="tr-TR" sz="1400" b="1" i="0" u="none" strike="noStrike" kern="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21232DD-23C5-41E7-950A-5D5C654D0F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76957" y="4601116"/>
            <a:ext cx="632373" cy="584775"/>
          </a:xfrm>
          <a:prstGeom prst="rect">
            <a:avLst/>
          </a:prstGeom>
        </p:spPr>
      </p:pic>
      <p:sp>
        <p:nvSpPr>
          <p:cNvPr id="23" name="Rectangle: Single Corner Rounded 22">
            <a:extLst>
              <a:ext uri="{FF2B5EF4-FFF2-40B4-BE49-F238E27FC236}">
                <a16:creationId xmlns:a16="http://schemas.microsoft.com/office/drawing/2014/main" id="{BF4950DD-2DDF-4F6B-9373-6FAB348B22CD}"/>
              </a:ext>
            </a:extLst>
          </p:cNvPr>
          <p:cNvSpPr/>
          <p:nvPr/>
        </p:nvSpPr>
        <p:spPr>
          <a:xfrm flipH="1">
            <a:off x="11684000" y="6339888"/>
            <a:ext cx="508000" cy="518112"/>
          </a:xfrm>
          <a:prstGeom prst="round1Rect">
            <a:avLst>
              <a:gd name="adj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tr-TR" sz="1867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B1B5935-E82E-4F17-8A28-9A9B94A453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45660" y="6415828"/>
            <a:ext cx="404504" cy="405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7448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/>
          <p:cNvSpPr txBox="1">
            <a:spLocks/>
          </p:cNvSpPr>
          <p:nvPr/>
        </p:nvSpPr>
        <p:spPr>
          <a:xfrm>
            <a:off x="1645515" y="4637828"/>
            <a:ext cx="2732604" cy="13181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CA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06B1C77-4513-4CE1-8AD1-D184DE1D26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5965076"/>
              </p:ext>
            </p:extLst>
          </p:nvPr>
        </p:nvGraphicFramePr>
        <p:xfrm>
          <a:off x="846623" y="1373213"/>
          <a:ext cx="10546810" cy="4739911"/>
        </p:xfrm>
        <a:graphic>
          <a:graphicData uri="http://schemas.openxmlformats.org/drawingml/2006/table">
            <a:tbl>
              <a:tblPr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2023081">
                  <a:extLst>
                    <a:ext uri="{9D8B030D-6E8A-4147-A177-3AD203B41FA5}">
                      <a16:colId xmlns:a16="http://schemas.microsoft.com/office/drawing/2014/main" val="1865646325"/>
                    </a:ext>
                  </a:extLst>
                </a:gridCol>
                <a:gridCol w="2112337">
                  <a:extLst>
                    <a:ext uri="{9D8B030D-6E8A-4147-A177-3AD203B41FA5}">
                      <a16:colId xmlns:a16="http://schemas.microsoft.com/office/drawing/2014/main" val="1537069196"/>
                    </a:ext>
                  </a:extLst>
                </a:gridCol>
                <a:gridCol w="2127216">
                  <a:extLst>
                    <a:ext uri="{9D8B030D-6E8A-4147-A177-3AD203B41FA5}">
                      <a16:colId xmlns:a16="http://schemas.microsoft.com/office/drawing/2014/main" val="2902357627"/>
                    </a:ext>
                  </a:extLst>
                </a:gridCol>
                <a:gridCol w="2142088">
                  <a:extLst>
                    <a:ext uri="{9D8B030D-6E8A-4147-A177-3AD203B41FA5}">
                      <a16:colId xmlns:a16="http://schemas.microsoft.com/office/drawing/2014/main" val="3478741977"/>
                    </a:ext>
                  </a:extLst>
                </a:gridCol>
                <a:gridCol w="2142088">
                  <a:extLst>
                    <a:ext uri="{9D8B030D-6E8A-4147-A177-3AD203B41FA5}">
                      <a16:colId xmlns:a16="http://schemas.microsoft.com/office/drawing/2014/main" val="587770426"/>
                    </a:ext>
                  </a:extLst>
                </a:gridCol>
              </a:tblGrid>
              <a:tr h="739435"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i="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New </a:t>
                      </a:r>
                      <a:r>
                        <a:rPr lang="tr-TR" sz="1600" b="1" i="0" u="none" strike="noStrike" dirty="0" err="1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Generation</a:t>
                      </a:r>
                      <a:r>
                        <a:rPr lang="tr-TR" sz="1600" b="1" i="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Aircraft</a:t>
                      </a:r>
                    </a:p>
                  </a:txBody>
                  <a:tcPr marL="6351" marR="6351" marT="6351" marB="0" anchor="ctr">
                    <a:lnL>
                      <a:noFill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8505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i="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SAF </a:t>
                      </a:r>
                    </a:p>
                    <a:p>
                      <a:pPr algn="ctr" fontAlgn="ctr"/>
                      <a:r>
                        <a:rPr lang="tr-TR" sz="1600" b="1" i="0" u="none" strike="noStrike" dirty="0" err="1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Consumption</a:t>
                      </a:r>
                      <a:endParaRPr lang="tr-TR" sz="1600" b="1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1" marR="6351" marT="6351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8505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i="0" u="none" strike="noStrike" dirty="0" err="1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Operational</a:t>
                      </a:r>
                      <a:r>
                        <a:rPr lang="tr-TR" sz="1600" b="1" i="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tr-TR" sz="1600" b="1" i="0" u="none" strike="noStrike" dirty="0" err="1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Improvements</a:t>
                      </a:r>
                      <a:endParaRPr lang="tr-TR" sz="1600" b="1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1" marR="6351" marT="6351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8505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i="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Carbon </a:t>
                      </a:r>
                    </a:p>
                    <a:p>
                      <a:pPr algn="ctr" fontAlgn="ctr"/>
                      <a:r>
                        <a:rPr lang="tr-TR" sz="1600" b="1" i="0" u="none" strike="noStrike" dirty="0" err="1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Offset</a:t>
                      </a:r>
                      <a:endParaRPr lang="tr-TR" sz="1600" b="1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1" marR="6351" marT="6351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8505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r-TR" sz="1600" b="1" i="0" u="none" strike="noStrike" dirty="0" err="1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Renewable</a:t>
                      </a:r>
                      <a:r>
                        <a:rPr lang="tr-TR" sz="1600" b="1" i="0" u="none" strike="noStrike" dirty="0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  <a:p>
                      <a:pPr algn="ctr" fontAlgn="ctr"/>
                      <a:r>
                        <a:rPr lang="tr-TR" sz="1600" b="1" i="0" u="none" strike="noStrike" dirty="0" err="1">
                          <a:solidFill>
                            <a:schemeClr val="bg1">
                              <a:lumMod val="8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Energy</a:t>
                      </a:r>
                      <a:endParaRPr lang="tr-TR" sz="1600" b="1" i="0" u="none" strike="noStrike" dirty="0">
                        <a:solidFill>
                          <a:schemeClr val="bg1">
                            <a:lumMod val="8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1" marR="6351" marT="6351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8505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8527418"/>
                  </a:ext>
                </a:extLst>
              </a:tr>
              <a:tr h="400047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endParaRPr lang="tr-TR" sz="15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ctr"/>
                      <a:r>
                        <a:rPr lang="en-US" sz="1200" b="1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/>
                          <a:ea typeface="+mn-ea"/>
                          <a:cs typeface="+mn-cs"/>
                        </a:rPr>
                        <a:t>In 2033, next-generation aircraft in our fleet will constitute at least 95% of the total fleet. </a:t>
                      </a:r>
                      <a:endParaRPr lang="tr-TR" sz="1200" b="1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/>
                        <a:ea typeface="+mn-ea"/>
                        <a:cs typeface="+mn-cs"/>
                      </a:endParaRPr>
                    </a:p>
                    <a:p>
                      <a:pPr algn="ctr" fontAlgn="ctr"/>
                      <a:r>
                        <a:rPr lang="en-US" sz="1200" b="1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/>
                          <a:ea typeface="+mn-ea"/>
                          <a:cs typeface="+mn-cs"/>
                        </a:rPr>
                        <a:t>With our next-generation aircraft, we will reduce carbon emissions by 15-20% compared to older generation aircraft.</a:t>
                      </a:r>
                      <a:endParaRPr lang="tr-TR" sz="1200" b="1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351" marR="6351" marT="6351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endParaRPr lang="tr-TR" sz="1200" b="1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/>
                        <a:ea typeface="+mn-ea"/>
                        <a:cs typeface="+mn-cs"/>
                      </a:endParaRPr>
                    </a:p>
                    <a:p>
                      <a:pPr algn="ctr" fontAlgn="ctr"/>
                      <a:r>
                        <a:rPr lang="tr-TR" sz="1200" b="1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1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/>
                          <a:ea typeface="+mn-ea"/>
                          <a:cs typeface="+mn-cs"/>
                        </a:rPr>
                        <a:t>We use Sustainable Aviation Fuel (SAF) in our flights. We will enter into long-term SAF </a:t>
                      </a:r>
                      <a:r>
                        <a:rPr lang="tr-TR" sz="1200" b="1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/>
                          <a:ea typeface="+mn-ea"/>
                          <a:cs typeface="+mn-cs"/>
                        </a:rPr>
                        <a:t>offtake</a:t>
                      </a:r>
                      <a:r>
                        <a:rPr lang="en-US" sz="1200" b="1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/>
                          <a:ea typeface="+mn-ea"/>
                          <a:cs typeface="+mn-cs"/>
                        </a:rPr>
                        <a:t> agreements to support SAF production in our country using different production technologies.</a:t>
                      </a:r>
                      <a:endParaRPr lang="tr-TR" sz="1200" b="1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351" marR="6351" marT="6351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endParaRPr lang="tr-TR" sz="1200" b="1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/>
                        <a:ea typeface="+mn-ea"/>
                        <a:cs typeface="+mn-cs"/>
                      </a:endParaRPr>
                    </a:p>
                    <a:p>
                      <a:pPr algn="ctr" fontAlgn="ctr"/>
                      <a:r>
                        <a:rPr lang="en-US" sz="1200" b="1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/>
                          <a:ea typeface="+mn-ea"/>
                          <a:cs typeface="+mn-cs"/>
                        </a:rPr>
                        <a:t>Through operational</a:t>
                      </a:r>
                      <a:endParaRPr lang="tr-TR" sz="1200" b="1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/>
                        <a:ea typeface="+mn-ea"/>
                        <a:cs typeface="+mn-cs"/>
                      </a:endParaRPr>
                    </a:p>
                    <a:p>
                      <a:pPr algn="ctr" fontAlgn="ctr"/>
                      <a:r>
                        <a:rPr lang="en-US" sz="1200" b="1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/>
                          <a:ea typeface="+mn-ea"/>
                          <a:cs typeface="+mn-cs"/>
                        </a:rPr>
                        <a:t>improvements to be made by 2033, we will save a total of 1,192,632 tons of fuel.</a:t>
                      </a:r>
                      <a:endParaRPr lang="tr-TR" sz="1200" b="1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351" marR="6351" marT="6351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endParaRPr lang="tr-TR" sz="1200" b="1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/>
                        <a:ea typeface="+mn-ea"/>
                        <a:cs typeface="+mn-cs"/>
                      </a:endParaRPr>
                    </a:p>
                    <a:p>
                      <a:pPr algn="ctr" fontAlgn="ctr"/>
                      <a:r>
                        <a:rPr lang="en-US" sz="1200" b="1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/>
                          <a:ea typeface="+mn-ea"/>
                          <a:cs typeface="+mn-cs"/>
                        </a:rPr>
                        <a:t>We are evaluating project investments that </a:t>
                      </a:r>
                      <a:r>
                        <a:rPr lang="tr-TR" sz="1200" b="1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/>
                          <a:ea typeface="+mn-ea"/>
                          <a:cs typeface="+mn-cs"/>
                        </a:rPr>
                        <a:t>generate</a:t>
                      </a:r>
                      <a:r>
                        <a:rPr lang="en-US" sz="1200" b="1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/>
                          <a:ea typeface="+mn-ea"/>
                          <a:cs typeface="+mn-cs"/>
                        </a:rPr>
                        <a:t> carbon emission reduction credits.</a:t>
                      </a:r>
                      <a:br>
                        <a:rPr lang="en-US" sz="1200" b="1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/>
                          <a:ea typeface="+mn-ea"/>
                          <a:cs typeface="+mn-cs"/>
                        </a:rPr>
                      </a:br>
                      <a:br>
                        <a:rPr lang="en-US" sz="1200" b="1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/>
                          <a:ea typeface="+mn-ea"/>
                          <a:cs typeface="+mn-cs"/>
                        </a:rPr>
                      </a:br>
                      <a:r>
                        <a:rPr lang="en-US" sz="1200" b="1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/>
                          <a:ea typeface="+mn-ea"/>
                          <a:cs typeface="+mn-cs"/>
                        </a:rPr>
                        <a:t>We will voluntarily offset our emissions in line with regulations and our company's targets.</a:t>
                      </a:r>
                      <a:endParaRPr lang="tr-TR" sz="1200" b="1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351" marR="6351" marT="6351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ctr"/>
                      <a:endParaRPr lang="tr-TR" sz="1200" b="1" i="0" u="none" strike="noStrike" dirty="0">
                        <a:solidFill>
                          <a:schemeClr val="tx2">
                            <a:lumMod val="7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/>
                          <a:ea typeface="+mn-ea"/>
                          <a:cs typeface="+mn-cs"/>
                        </a:rPr>
                        <a:t>We </a:t>
                      </a:r>
                      <a:r>
                        <a:rPr lang="tr-TR" sz="1200" b="1" kern="1200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/>
                          <a:ea typeface="+mn-ea"/>
                          <a:cs typeface="+mn-cs"/>
                        </a:rPr>
                        <a:t>aim</a:t>
                      </a:r>
                      <a:r>
                        <a:rPr lang="en-US" sz="1200" b="1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/>
                          <a:ea typeface="+mn-ea"/>
                          <a:cs typeface="+mn-cs"/>
                        </a:rPr>
                        <a:t> meet at least 5% of the energy needs in our new buildings from renewable sources.</a:t>
                      </a:r>
                      <a:br>
                        <a:rPr lang="en-US" sz="1200" b="1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/>
                          <a:ea typeface="+mn-ea"/>
                          <a:cs typeface="+mn-cs"/>
                        </a:rPr>
                      </a:br>
                      <a:br>
                        <a:rPr lang="en-US" sz="1200" b="1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/>
                          <a:ea typeface="+mn-ea"/>
                          <a:cs typeface="+mn-cs"/>
                        </a:rPr>
                      </a:br>
                      <a:r>
                        <a:rPr lang="en-US" sz="1200" b="1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/>
                          <a:ea typeface="+mn-ea"/>
                          <a:cs typeface="+mn-cs"/>
                        </a:rPr>
                        <a:t>Most of our new buildings are LEED certified.</a:t>
                      </a:r>
                      <a:br>
                        <a:rPr lang="en-US" sz="1200" b="1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/>
                          <a:ea typeface="+mn-ea"/>
                          <a:cs typeface="+mn-cs"/>
                        </a:rPr>
                      </a:br>
                      <a:br>
                        <a:rPr lang="en-US" sz="1200" b="1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/>
                          <a:ea typeface="+mn-ea"/>
                          <a:cs typeface="+mn-cs"/>
                        </a:rPr>
                      </a:br>
                      <a:r>
                        <a:rPr lang="en-US" sz="1200" b="1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/>
                          <a:ea typeface="+mn-ea"/>
                          <a:cs typeface="+mn-cs"/>
                        </a:rPr>
                        <a:t>We plan to invest in Solar Power Projects that can meet and/or compensate for the energy needs of our </a:t>
                      </a:r>
                      <a:r>
                        <a:rPr lang="tr-TR" sz="1200" b="1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/>
                          <a:ea typeface="+mn-ea"/>
                          <a:cs typeface="+mn-cs"/>
                        </a:rPr>
                        <a:t>Incorporation</a:t>
                      </a:r>
                      <a:r>
                        <a:rPr lang="en-US" sz="1200" b="1" kern="12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/>
                          <a:ea typeface="+mn-ea"/>
                          <a:cs typeface="+mn-cs"/>
                        </a:rPr>
                        <a:t>.</a:t>
                      </a:r>
                      <a:endParaRPr lang="tr-TR" sz="1200" b="1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/>
                        <a:ea typeface="+mn-ea"/>
                        <a:cs typeface="+mn-cs"/>
                      </a:endParaRPr>
                    </a:p>
                    <a:p>
                      <a:pPr algn="ctr" fontAlgn="ctr"/>
                      <a:endParaRPr lang="tr-TR" sz="1200" b="1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6351" marR="6351" marT="6351" marB="0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8100336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71B43F32-C851-4242-B357-0F0BD18C6C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b="30551"/>
          <a:stretch/>
        </p:blipFill>
        <p:spPr>
          <a:xfrm>
            <a:off x="846623" y="2660431"/>
            <a:ext cx="10572297" cy="3801449"/>
          </a:xfrm>
          <a:prstGeom prst="rect">
            <a:avLst/>
          </a:prstGeom>
        </p:spPr>
      </p:pic>
      <p:sp>
        <p:nvSpPr>
          <p:cNvPr id="7" name="Google Shape;193;p24">
            <a:extLst>
              <a:ext uri="{FF2B5EF4-FFF2-40B4-BE49-F238E27FC236}">
                <a16:creationId xmlns:a16="http://schemas.microsoft.com/office/drawing/2014/main" id="{9B3BDD00-3A43-44BD-AB7B-F2E0D40413E3}"/>
              </a:ext>
            </a:extLst>
          </p:cNvPr>
          <p:cNvSpPr txBox="1">
            <a:spLocks/>
          </p:cNvSpPr>
          <p:nvPr/>
        </p:nvSpPr>
        <p:spPr>
          <a:xfrm>
            <a:off x="872110" y="89545"/>
            <a:ext cx="5490800" cy="12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ed Hat Display Black"/>
              <a:buNone/>
              <a:defRPr sz="2600" b="0" i="0" u="none" strike="noStrike" cap="none">
                <a:solidFill>
                  <a:schemeClr val="dk1"/>
                </a:solidFill>
                <a:latin typeface="Red Hat Display Black"/>
                <a:ea typeface="Red Hat Display Black"/>
                <a:cs typeface="Red Hat Display Black"/>
                <a:sym typeface="Red Hat Display Black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ed Hat Display Black"/>
              <a:buNone/>
              <a:defRPr sz="2600" b="0" i="0" u="none" strike="noStrike" cap="none">
                <a:solidFill>
                  <a:schemeClr val="dk1"/>
                </a:solidFill>
                <a:latin typeface="Red Hat Display Black"/>
                <a:ea typeface="Red Hat Display Black"/>
                <a:cs typeface="Red Hat Display Black"/>
                <a:sym typeface="Red Hat Display Black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ed Hat Display Black"/>
              <a:buNone/>
              <a:defRPr sz="2600" b="0" i="0" u="none" strike="noStrike" cap="none">
                <a:solidFill>
                  <a:schemeClr val="dk1"/>
                </a:solidFill>
                <a:latin typeface="Red Hat Display Black"/>
                <a:ea typeface="Red Hat Display Black"/>
                <a:cs typeface="Red Hat Display Black"/>
                <a:sym typeface="Red Hat Display Black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ed Hat Display Black"/>
              <a:buNone/>
              <a:defRPr sz="2600" b="0" i="0" u="none" strike="noStrike" cap="none">
                <a:solidFill>
                  <a:schemeClr val="dk1"/>
                </a:solidFill>
                <a:latin typeface="Red Hat Display Black"/>
                <a:ea typeface="Red Hat Display Black"/>
                <a:cs typeface="Red Hat Display Black"/>
                <a:sym typeface="Red Hat Display Black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ed Hat Display Black"/>
              <a:buNone/>
              <a:defRPr sz="2600" b="0" i="0" u="none" strike="noStrike" cap="none">
                <a:solidFill>
                  <a:schemeClr val="dk1"/>
                </a:solidFill>
                <a:latin typeface="Red Hat Display Black"/>
                <a:ea typeface="Red Hat Display Black"/>
                <a:cs typeface="Red Hat Display Black"/>
                <a:sym typeface="Red Hat Display Black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ed Hat Display Black"/>
              <a:buNone/>
              <a:defRPr sz="2600" b="0" i="0" u="none" strike="noStrike" cap="none">
                <a:solidFill>
                  <a:schemeClr val="dk1"/>
                </a:solidFill>
                <a:latin typeface="Red Hat Display Black"/>
                <a:ea typeface="Red Hat Display Black"/>
                <a:cs typeface="Red Hat Display Black"/>
                <a:sym typeface="Red Hat Display Black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ed Hat Display Black"/>
              <a:buNone/>
              <a:defRPr sz="2600" b="0" i="0" u="none" strike="noStrike" cap="none">
                <a:solidFill>
                  <a:schemeClr val="dk1"/>
                </a:solidFill>
                <a:latin typeface="Red Hat Display Black"/>
                <a:ea typeface="Red Hat Display Black"/>
                <a:cs typeface="Red Hat Display Black"/>
                <a:sym typeface="Red Hat Display Black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ed Hat Display Black"/>
              <a:buNone/>
              <a:defRPr sz="2600" b="0" i="0" u="none" strike="noStrike" cap="none">
                <a:solidFill>
                  <a:schemeClr val="dk1"/>
                </a:solidFill>
                <a:latin typeface="Red Hat Display Black"/>
                <a:ea typeface="Red Hat Display Black"/>
                <a:cs typeface="Red Hat Display Black"/>
                <a:sym typeface="Red Hat Display Black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Red Hat Display Black"/>
              <a:buNone/>
              <a:defRPr sz="2600" b="0" i="0" u="none" strike="noStrike" cap="none">
                <a:solidFill>
                  <a:schemeClr val="dk1"/>
                </a:solidFill>
                <a:latin typeface="Red Hat Display Black"/>
                <a:ea typeface="Red Hat Display Black"/>
                <a:cs typeface="Red Hat Display Black"/>
                <a:sym typeface="Red Hat Display Black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600"/>
              <a:buFont typeface="Red Hat Display Black"/>
              <a:buNone/>
              <a:tabLst/>
              <a:defRPr/>
            </a:pPr>
            <a:r>
              <a:rPr kumimoji="0" lang="tr-TR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sym typeface="Red Hat Display Black"/>
              </a:rPr>
              <a:t>Turkish</a:t>
            </a:r>
            <a:r>
              <a:rPr kumimoji="0" lang="tr-TR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sym typeface="Red Hat Display Black"/>
              </a:rPr>
              <a:t> </a:t>
            </a:r>
            <a:r>
              <a:rPr kumimoji="0" lang="tr-TR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sym typeface="Red Hat Display Black"/>
              </a:rPr>
              <a:t>Airlines</a:t>
            </a:r>
            <a:br>
              <a:rPr kumimoji="0" lang="tr-TR" sz="2667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sym typeface="Red Hat Display Black"/>
              </a:rPr>
            </a:br>
            <a:r>
              <a:rPr kumimoji="0" lang="tr-TR" sz="2800" b="1" i="0" u="none" strike="noStrike" kern="0" cap="none" spc="0" normalizeH="0" baseline="0" noProof="0" dirty="0">
                <a:ln>
                  <a:noFill/>
                </a:ln>
                <a:solidFill>
                  <a:srgbClr val="323232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sym typeface="Red Hat Display Black"/>
              </a:rPr>
              <a:t>Carbon </a:t>
            </a:r>
            <a:r>
              <a:rPr kumimoji="0" lang="tr-T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323232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sym typeface="Red Hat Display Black"/>
              </a:rPr>
              <a:t>Neutral</a:t>
            </a:r>
            <a:r>
              <a:rPr kumimoji="0" lang="tr-TR" sz="2800" b="1" i="0" u="none" strike="noStrike" kern="0" cap="none" spc="0" normalizeH="0" baseline="0" noProof="0" dirty="0">
                <a:ln>
                  <a:noFill/>
                </a:ln>
                <a:solidFill>
                  <a:srgbClr val="323232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sym typeface="Red Hat Display Black"/>
              </a:rPr>
              <a:t> </a:t>
            </a:r>
            <a:r>
              <a:rPr kumimoji="0" lang="tr-T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323232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sym typeface="Red Hat Display Black"/>
              </a:rPr>
              <a:t>Airline</a:t>
            </a:r>
            <a:r>
              <a:rPr kumimoji="0" lang="tr-TR" sz="2800" b="1" i="0" u="none" strike="noStrike" kern="0" cap="none" spc="0" normalizeH="0" baseline="0" noProof="0" dirty="0">
                <a:ln>
                  <a:noFill/>
                </a:ln>
                <a:solidFill>
                  <a:srgbClr val="323232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/>
                <a:sym typeface="Red Hat Display Black"/>
              </a:rPr>
              <a:t> in 2050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568E34-DBA4-4B1C-A3B7-DC3421BA10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8273" y="365434"/>
            <a:ext cx="1255163" cy="659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8384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/>
          <p:cNvSpPr txBox="1">
            <a:spLocks/>
          </p:cNvSpPr>
          <p:nvPr/>
        </p:nvSpPr>
        <p:spPr>
          <a:xfrm>
            <a:off x="1645515" y="4411797"/>
            <a:ext cx="2732604" cy="13181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CA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AEA18230-6827-48CE-A037-72E1ECE3E62C}"/>
              </a:ext>
            </a:extLst>
          </p:cNvPr>
          <p:cNvSpPr/>
          <p:nvPr/>
        </p:nvSpPr>
        <p:spPr>
          <a:xfrm flipH="1">
            <a:off x="768151" y="1027331"/>
            <a:ext cx="11423847" cy="5830669"/>
          </a:xfrm>
          <a:custGeom>
            <a:avLst/>
            <a:gdLst/>
            <a:ahLst/>
            <a:cxnLst/>
            <a:rect l="l" t="t" r="r" b="b"/>
            <a:pathLst>
              <a:path w="21774931" h="8502331">
                <a:moveTo>
                  <a:pt x="21774930" y="0"/>
                </a:moveTo>
                <a:lnTo>
                  <a:pt x="0" y="0"/>
                </a:lnTo>
                <a:lnTo>
                  <a:pt x="0" y="8502331"/>
                </a:lnTo>
                <a:lnTo>
                  <a:pt x="21774930" y="8502331"/>
                </a:lnTo>
                <a:lnTo>
                  <a:pt x="21774930" y="0"/>
                </a:lnTo>
                <a:close/>
              </a:path>
            </a:pathLst>
          </a:custGeom>
          <a:blipFill>
            <a:blip r:embed="rId2"/>
            <a:stretch>
              <a:fillRect l="-20606"/>
            </a:stretch>
          </a:blipFill>
        </p:spPr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27C38579-9C37-42D3-AB39-EBEDEC041EFB}"/>
              </a:ext>
            </a:extLst>
          </p:cNvPr>
          <p:cNvSpPr/>
          <p:nvPr/>
        </p:nvSpPr>
        <p:spPr>
          <a:xfrm>
            <a:off x="1007016" y="1517104"/>
            <a:ext cx="1145458" cy="1145458"/>
          </a:xfrm>
          <a:custGeom>
            <a:avLst/>
            <a:gdLst/>
            <a:ahLst/>
            <a:cxnLst/>
            <a:rect l="l" t="t" r="r" b="b"/>
            <a:pathLst>
              <a:path w="1718187" h="1718187">
                <a:moveTo>
                  <a:pt x="0" y="0"/>
                </a:moveTo>
                <a:lnTo>
                  <a:pt x="1718187" y="0"/>
                </a:lnTo>
                <a:lnTo>
                  <a:pt x="1718187" y="1718187"/>
                </a:lnTo>
                <a:lnTo>
                  <a:pt x="0" y="17181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D0344D1-DEB2-4ECD-B58B-97F9BCE50223}"/>
              </a:ext>
            </a:extLst>
          </p:cNvPr>
          <p:cNvSpPr/>
          <p:nvPr/>
        </p:nvSpPr>
        <p:spPr>
          <a:xfrm>
            <a:off x="3164474" y="1536517"/>
            <a:ext cx="953549" cy="1106634"/>
          </a:xfrm>
          <a:custGeom>
            <a:avLst/>
            <a:gdLst/>
            <a:ahLst/>
            <a:cxnLst/>
            <a:rect l="l" t="t" r="r" b="b"/>
            <a:pathLst>
              <a:path w="1430324" h="1659951">
                <a:moveTo>
                  <a:pt x="0" y="0"/>
                </a:moveTo>
                <a:lnTo>
                  <a:pt x="1430324" y="0"/>
                </a:lnTo>
                <a:lnTo>
                  <a:pt x="1430324" y="1659951"/>
                </a:lnTo>
                <a:lnTo>
                  <a:pt x="0" y="16599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A887C6A6-8188-449A-AC27-75A1EAF001E7}"/>
              </a:ext>
            </a:extLst>
          </p:cNvPr>
          <p:cNvSpPr/>
          <p:nvPr/>
        </p:nvSpPr>
        <p:spPr>
          <a:xfrm>
            <a:off x="1148331" y="4178670"/>
            <a:ext cx="1022093" cy="1015705"/>
          </a:xfrm>
          <a:custGeom>
            <a:avLst/>
            <a:gdLst/>
            <a:ahLst/>
            <a:cxnLst/>
            <a:rect l="l" t="t" r="r" b="b"/>
            <a:pathLst>
              <a:path w="1533140" h="1523558">
                <a:moveTo>
                  <a:pt x="0" y="0"/>
                </a:moveTo>
                <a:lnTo>
                  <a:pt x="1533141" y="0"/>
                </a:lnTo>
                <a:lnTo>
                  <a:pt x="1533141" y="1523558"/>
                </a:lnTo>
                <a:lnTo>
                  <a:pt x="0" y="15235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9F3322B7-F79A-403C-9B93-FE0DB792A76A}"/>
              </a:ext>
            </a:extLst>
          </p:cNvPr>
          <p:cNvSpPr/>
          <p:nvPr/>
        </p:nvSpPr>
        <p:spPr>
          <a:xfrm>
            <a:off x="8365514" y="4208413"/>
            <a:ext cx="1022093" cy="1015705"/>
          </a:xfrm>
          <a:custGeom>
            <a:avLst/>
            <a:gdLst/>
            <a:ahLst/>
            <a:cxnLst/>
            <a:rect l="l" t="t" r="r" b="b"/>
            <a:pathLst>
              <a:path w="1533140" h="1523558">
                <a:moveTo>
                  <a:pt x="0" y="0"/>
                </a:moveTo>
                <a:lnTo>
                  <a:pt x="1533140" y="0"/>
                </a:lnTo>
                <a:lnTo>
                  <a:pt x="1533140" y="1523558"/>
                </a:lnTo>
                <a:lnTo>
                  <a:pt x="0" y="15235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14B9ADAF-3F57-4D34-8F44-F191C75A0791}"/>
              </a:ext>
            </a:extLst>
          </p:cNvPr>
          <p:cNvSpPr/>
          <p:nvPr/>
        </p:nvSpPr>
        <p:spPr>
          <a:xfrm>
            <a:off x="8458431" y="1536517"/>
            <a:ext cx="953549" cy="1106634"/>
          </a:xfrm>
          <a:custGeom>
            <a:avLst/>
            <a:gdLst/>
            <a:ahLst/>
            <a:cxnLst/>
            <a:rect l="l" t="t" r="r" b="b"/>
            <a:pathLst>
              <a:path w="1430324" h="1659951">
                <a:moveTo>
                  <a:pt x="0" y="0"/>
                </a:moveTo>
                <a:lnTo>
                  <a:pt x="1430324" y="0"/>
                </a:lnTo>
                <a:lnTo>
                  <a:pt x="1430324" y="1659951"/>
                </a:lnTo>
                <a:lnTo>
                  <a:pt x="0" y="16599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2754847-86F5-4D52-97AA-C09BD9753F4A}"/>
              </a:ext>
            </a:extLst>
          </p:cNvPr>
          <p:cNvGrpSpPr/>
          <p:nvPr/>
        </p:nvGrpSpPr>
        <p:grpSpPr>
          <a:xfrm>
            <a:off x="5592387" y="4179997"/>
            <a:ext cx="1348521" cy="1072535"/>
            <a:chOff x="0" y="0"/>
            <a:chExt cx="2697043" cy="2145071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F6253998-CE5A-4AD7-B858-1D3C64AAC27E}"/>
                </a:ext>
              </a:extLst>
            </p:cNvPr>
            <p:cNvSpPr/>
            <p:nvPr/>
          </p:nvSpPr>
          <p:spPr>
            <a:xfrm rot="-1361424">
              <a:off x="206087" y="208037"/>
              <a:ext cx="1347222" cy="1338802"/>
            </a:xfrm>
            <a:custGeom>
              <a:avLst/>
              <a:gdLst/>
              <a:ahLst/>
              <a:cxnLst/>
              <a:rect l="l" t="t" r="r" b="b"/>
              <a:pathLst>
                <a:path w="1347222" h="1338802">
                  <a:moveTo>
                    <a:pt x="0" y="0"/>
                  </a:moveTo>
                  <a:lnTo>
                    <a:pt x="1347222" y="0"/>
                  </a:lnTo>
                  <a:lnTo>
                    <a:pt x="1347222" y="1338802"/>
                  </a:lnTo>
                  <a:lnTo>
                    <a:pt x="0" y="13388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F61BB1AE-ED20-4C78-8561-BC7521B2F605}"/>
                </a:ext>
              </a:extLst>
            </p:cNvPr>
            <p:cNvSpPr/>
            <p:nvPr/>
          </p:nvSpPr>
          <p:spPr>
            <a:xfrm rot="-129203">
              <a:off x="1571224" y="20383"/>
              <a:ext cx="1105568" cy="1098658"/>
            </a:xfrm>
            <a:custGeom>
              <a:avLst/>
              <a:gdLst/>
              <a:ahLst/>
              <a:cxnLst/>
              <a:rect l="l" t="t" r="r" b="b"/>
              <a:pathLst>
                <a:path w="1105568" h="1098658">
                  <a:moveTo>
                    <a:pt x="0" y="0"/>
                  </a:moveTo>
                  <a:lnTo>
                    <a:pt x="1105568" y="0"/>
                  </a:lnTo>
                  <a:lnTo>
                    <a:pt x="1105568" y="1098658"/>
                  </a:lnTo>
                  <a:lnTo>
                    <a:pt x="0" y="10986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518AD8DF-C04B-4A96-9198-7A798AF0522F}"/>
                </a:ext>
              </a:extLst>
            </p:cNvPr>
            <p:cNvSpPr/>
            <p:nvPr/>
          </p:nvSpPr>
          <p:spPr>
            <a:xfrm rot="299234">
              <a:off x="1583127" y="1339078"/>
              <a:ext cx="778485" cy="773619"/>
            </a:xfrm>
            <a:custGeom>
              <a:avLst/>
              <a:gdLst/>
              <a:ahLst/>
              <a:cxnLst/>
              <a:rect l="l" t="t" r="r" b="b"/>
              <a:pathLst>
                <a:path w="778485" h="773619">
                  <a:moveTo>
                    <a:pt x="0" y="0"/>
                  </a:moveTo>
                  <a:lnTo>
                    <a:pt x="778484" y="0"/>
                  </a:lnTo>
                  <a:lnTo>
                    <a:pt x="778484" y="773619"/>
                  </a:lnTo>
                  <a:lnTo>
                    <a:pt x="0" y="7736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BC1EE34-65A8-421C-9998-F187F5220170}"/>
              </a:ext>
            </a:extLst>
          </p:cNvPr>
          <p:cNvGrpSpPr/>
          <p:nvPr/>
        </p:nvGrpSpPr>
        <p:grpSpPr>
          <a:xfrm>
            <a:off x="10152221" y="1821000"/>
            <a:ext cx="2039779" cy="3536830"/>
            <a:chOff x="0" y="0"/>
            <a:chExt cx="1019741" cy="1331871"/>
          </a:xfrm>
        </p:grpSpPr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FA5F0341-F749-4F9D-8613-541A1A3DA5C0}"/>
                </a:ext>
              </a:extLst>
            </p:cNvPr>
            <p:cNvSpPr/>
            <p:nvPr/>
          </p:nvSpPr>
          <p:spPr>
            <a:xfrm>
              <a:off x="0" y="0"/>
              <a:ext cx="1019741" cy="1331871"/>
            </a:xfrm>
            <a:custGeom>
              <a:avLst/>
              <a:gdLst/>
              <a:ahLst/>
              <a:cxnLst/>
              <a:rect l="l" t="t" r="r" b="b"/>
              <a:pathLst>
                <a:path w="1019741" h="1331871">
                  <a:moveTo>
                    <a:pt x="0" y="0"/>
                  </a:moveTo>
                  <a:lnTo>
                    <a:pt x="1019741" y="0"/>
                  </a:lnTo>
                  <a:lnTo>
                    <a:pt x="1019741" y="1331871"/>
                  </a:lnTo>
                  <a:lnTo>
                    <a:pt x="0" y="1331871"/>
                  </a:lnTo>
                  <a:close/>
                </a:path>
              </a:pathLst>
            </a:custGeom>
            <a:gradFill rotWithShape="1">
              <a:gsLst>
                <a:gs pos="0">
                  <a:srgbClr val="EB5B0B">
                    <a:alpha val="100000"/>
                  </a:srgbClr>
                </a:gs>
                <a:gs pos="100000">
                  <a:srgbClr val="C20022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3BBD359-3BAD-41F1-8123-B33D90CA7557}"/>
                </a:ext>
              </a:extLst>
            </p:cNvPr>
            <p:cNvSpPr txBox="1"/>
            <p:nvPr/>
          </p:nvSpPr>
          <p:spPr>
            <a:xfrm>
              <a:off x="0" y="-38100"/>
              <a:ext cx="1019741" cy="136997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Freeform 16">
            <a:extLst>
              <a:ext uri="{FF2B5EF4-FFF2-40B4-BE49-F238E27FC236}">
                <a16:creationId xmlns:a16="http://schemas.microsoft.com/office/drawing/2014/main" id="{FD9DE7EF-8560-4E23-98D6-9DA5C427E0A1}"/>
              </a:ext>
            </a:extLst>
          </p:cNvPr>
          <p:cNvSpPr/>
          <p:nvPr/>
        </p:nvSpPr>
        <p:spPr>
          <a:xfrm>
            <a:off x="11198013" y="150235"/>
            <a:ext cx="645241" cy="645241"/>
          </a:xfrm>
          <a:custGeom>
            <a:avLst/>
            <a:gdLst/>
            <a:ahLst/>
            <a:cxnLst/>
            <a:rect l="l" t="t" r="r" b="b"/>
            <a:pathLst>
              <a:path w="967861" h="967861">
                <a:moveTo>
                  <a:pt x="0" y="0"/>
                </a:moveTo>
                <a:lnTo>
                  <a:pt x="967860" y="0"/>
                </a:lnTo>
                <a:lnTo>
                  <a:pt x="967860" y="967860"/>
                </a:lnTo>
                <a:lnTo>
                  <a:pt x="0" y="96786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F7CF033-D3DD-43E9-AE62-310CC3C790AA}"/>
              </a:ext>
            </a:extLst>
          </p:cNvPr>
          <p:cNvSpPr txBox="1"/>
          <p:nvPr/>
        </p:nvSpPr>
        <p:spPr>
          <a:xfrm>
            <a:off x="768151" y="447601"/>
            <a:ext cx="5743426" cy="376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302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42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Combating Climate Change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72575BF-6A08-4261-AAF5-B0470586931A}"/>
              </a:ext>
            </a:extLst>
          </p:cNvPr>
          <p:cNvSpPr txBox="1"/>
          <p:nvPr/>
        </p:nvSpPr>
        <p:spPr>
          <a:xfrm>
            <a:off x="1750645" y="2760782"/>
            <a:ext cx="627293" cy="3618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28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11" b="1" i="0" u="none" strike="noStrike" kern="1200" cap="none" spc="0" normalizeH="0" baseline="0" noProof="0" dirty="0">
                <a:ln>
                  <a:noFill/>
                </a:ln>
                <a:solidFill>
                  <a:srgbClr val="C60D10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100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082D493-F6AD-47CC-ACCF-9465BBB287A6}"/>
              </a:ext>
            </a:extLst>
          </p:cNvPr>
          <p:cNvSpPr txBox="1"/>
          <p:nvPr/>
        </p:nvSpPr>
        <p:spPr>
          <a:xfrm>
            <a:off x="992672" y="2866099"/>
            <a:ext cx="740606" cy="151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12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9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More</a:t>
            </a:r>
            <a:r>
              <a:rPr kumimoji="0" lang="tr-TR" sz="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kumimoji="0" lang="tr-TR" sz="999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than</a:t>
            </a:r>
            <a:endParaRPr kumimoji="0" lang="en-US" sz="9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62DEF56-ED86-40F5-9AE7-CA2FC7517B66}"/>
              </a:ext>
            </a:extLst>
          </p:cNvPr>
          <p:cNvSpPr txBox="1"/>
          <p:nvPr/>
        </p:nvSpPr>
        <p:spPr>
          <a:xfrm>
            <a:off x="3083862" y="2712361"/>
            <a:ext cx="1034162" cy="3618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28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11" b="1" i="0" u="none" strike="noStrike" kern="1200" cap="none" spc="0" normalizeH="0" baseline="0" noProof="0" dirty="0">
                <a:ln>
                  <a:noFill/>
                </a:ln>
                <a:solidFill>
                  <a:srgbClr val="C60D10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70</a:t>
            </a:r>
            <a:r>
              <a:rPr kumimoji="0" lang="tr-TR" sz="2311" b="1" i="0" u="none" strike="noStrike" kern="1200" cap="none" spc="0" normalizeH="0" baseline="0" noProof="0" dirty="0">
                <a:ln>
                  <a:noFill/>
                </a:ln>
                <a:solidFill>
                  <a:srgbClr val="C60D10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,</a:t>
            </a:r>
            <a:r>
              <a:rPr kumimoji="0" lang="en-US" sz="2311" b="1" i="0" u="none" strike="noStrike" kern="1200" cap="none" spc="0" normalizeH="0" baseline="0" noProof="0" dirty="0">
                <a:ln>
                  <a:noFill/>
                </a:ln>
                <a:solidFill>
                  <a:srgbClr val="C60D10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046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70EB86B-DAC9-47AE-B1B1-363286BB4DA3}"/>
              </a:ext>
            </a:extLst>
          </p:cNvPr>
          <p:cNvSpPr txBox="1"/>
          <p:nvPr/>
        </p:nvSpPr>
        <p:spPr>
          <a:xfrm>
            <a:off x="2791404" y="3134268"/>
            <a:ext cx="1619076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114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2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Tonnes</a:t>
            </a:r>
            <a:r>
              <a:rPr kumimoji="0" lang="en-US" sz="92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Fuel Saving</a:t>
            </a:r>
          </a:p>
          <a:p>
            <a:pPr marL="0" marR="0" lvl="0" indent="0" algn="ctr" defTabSz="609630" rtl="0" eaLnBrk="1" fontAlgn="auto" latinLnBrk="0" hangingPunct="1">
              <a:lnSpc>
                <a:spcPts val="114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2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2024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9704695-8BB1-4F8F-9A77-CB2C0E4A5E36}"/>
              </a:ext>
            </a:extLst>
          </p:cNvPr>
          <p:cNvSpPr txBox="1"/>
          <p:nvPr/>
        </p:nvSpPr>
        <p:spPr>
          <a:xfrm>
            <a:off x="832414" y="3077592"/>
            <a:ext cx="1510835" cy="453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119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Operational</a:t>
            </a:r>
          </a:p>
          <a:p>
            <a:pPr marL="0" marR="0" lvl="0" indent="0" algn="ctr" defTabSz="609630" rtl="0" eaLnBrk="1" fontAlgn="auto" latinLnBrk="0" hangingPunct="1">
              <a:lnSpc>
                <a:spcPts val="119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Optimization and Configuration Projects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2A69154-235C-46FF-BE8C-7B5FED9160AC}"/>
              </a:ext>
            </a:extLst>
          </p:cNvPr>
          <p:cNvSpPr txBox="1"/>
          <p:nvPr/>
        </p:nvSpPr>
        <p:spPr>
          <a:xfrm>
            <a:off x="5592387" y="2720618"/>
            <a:ext cx="1257575" cy="3618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28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11" b="1" i="0" u="none" strike="noStrike" kern="1200" cap="none" spc="0" normalizeH="0" baseline="0" noProof="0" dirty="0">
                <a:ln>
                  <a:noFill/>
                </a:ln>
                <a:solidFill>
                  <a:srgbClr val="C60D10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220</a:t>
            </a:r>
            <a:r>
              <a:rPr kumimoji="0" lang="tr-TR" sz="2311" b="1" i="0" u="none" strike="noStrike" kern="1200" cap="none" spc="0" normalizeH="0" baseline="0" noProof="0" dirty="0">
                <a:ln>
                  <a:noFill/>
                </a:ln>
                <a:solidFill>
                  <a:srgbClr val="C60D10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,</a:t>
            </a:r>
            <a:r>
              <a:rPr kumimoji="0" lang="en-US" sz="2311" b="1" i="0" u="none" strike="noStrike" kern="1200" cap="none" spc="0" normalizeH="0" baseline="0" noProof="0" dirty="0">
                <a:ln>
                  <a:noFill/>
                </a:ln>
                <a:solidFill>
                  <a:srgbClr val="C60D10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645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A567495-8122-4EA0-B65B-89996C89D956}"/>
              </a:ext>
            </a:extLst>
          </p:cNvPr>
          <p:cNvSpPr txBox="1"/>
          <p:nvPr/>
        </p:nvSpPr>
        <p:spPr>
          <a:xfrm>
            <a:off x="5350281" y="3127918"/>
            <a:ext cx="1619076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114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2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Tonnes</a:t>
            </a:r>
            <a:r>
              <a:rPr kumimoji="0" lang="en-US" sz="92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CO2 Prevented</a:t>
            </a:r>
          </a:p>
          <a:p>
            <a:pPr marL="0" marR="0" lvl="0" indent="0" algn="ctr" defTabSz="609630" rtl="0" eaLnBrk="1" fontAlgn="auto" latinLnBrk="0" hangingPunct="1">
              <a:lnSpc>
                <a:spcPts val="114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2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2024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EC6E5F7-1258-4A80-B73E-AFD62DF025B1}"/>
              </a:ext>
            </a:extLst>
          </p:cNvPr>
          <p:cNvSpPr txBox="1"/>
          <p:nvPr/>
        </p:nvSpPr>
        <p:spPr>
          <a:xfrm>
            <a:off x="8309129" y="2715814"/>
            <a:ext cx="1257575" cy="3618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28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11" b="1" i="0" u="none" strike="noStrike" kern="1200" cap="none" spc="0" normalizeH="0" baseline="0" noProof="0" dirty="0">
                <a:ln>
                  <a:noFill/>
                </a:ln>
                <a:solidFill>
                  <a:srgbClr val="C60D10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813</a:t>
            </a:r>
            <a:r>
              <a:rPr kumimoji="0" lang="tr-TR" sz="2311" b="1" i="0" u="none" strike="noStrike" kern="1200" cap="none" spc="0" normalizeH="0" baseline="0" noProof="0" dirty="0">
                <a:ln>
                  <a:noFill/>
                </a:ln>
                <a:solidFill>
                  <a:srgbClr val="C60D10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,</a:t>
            </a:r>
            <a:r>
              <a:rPr kumimoji="0" lang="en-US" sz="2311" b="1" i="0" u="none" strike="noStrike" kern="1200" cap="none" spc="0" normalizeH="0" baseline="0" noProof="0" dirty="0">
                <a:ln>
                  <a:noFill/>
                </a:ln>
                <a:solidFill>
                  <a:srgbClr val="C60D10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309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F527A4A-6FF1-4068-8C2C-8446BE10D670}"/>
              </a:ext>
            </a:extLst>
          </p:cNvPr>
          <p:cNvSpPr txBox="1"/>
          <p:nvPr/>
        </p:nvSpPr>
        <p:spPr>
          <a:xfrm>
            <a:off x="8067023" y="3123113"/>
            <a:ext cx="1619076" cy="28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114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2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Tonnes</a:t>
            </a:r>
            <a:r>
              <a:rPr kumimoji="0" lang="en-US" sz="92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Fuel Saving</a:t>
            </a:r>
          </a:p>
          <a:p>
            <a:pPr marL="0" marR="0" lvl="0" indent="0" algn="ctr" defTabSz="609630" rtl="0" eaLnBrk="1" fontAlgn="auto" latinLnBrk="0" hangingPunct="1">
              <a:lnSpc>
                <a:spcPts val="114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2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2008-2024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81E53F7-D9CA-4452-B764-16783EDD0103}"/>
              </a:ext>
            </a:extLst>
          </p:cNvPr>
          <p:cNvSpPr txBox="1"/>
          <p:nvPr/>
        </p:nvSpPr>
        <p:spPr>
          <a:xfrm>
            <a:off x="1150383" y="5365825"/>
            <a:ext cx="1034162" cy="3618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8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11" b="1" i="0" u="none" strike="noStrike" kern="1200" cap="none" spc="0" normalizeH="0" baseline="0" noProof="0" dirty="0">
                <a:ln>
                  <a:noFill/>
                </a:ln>
                <a:solidFill>
                  <a:srgbClr val="C60D10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4</a:t>
            </a:r>
            <a:r>
              <a:rPr lang="tr-TR" sz="2311" b="1" dirty="0">
                <a:solidFill>
                  <a:srgbClr val="C60D10"/>
                </a:solidFill>
                <a:latin typeface="Poppins Bold"/>
                <a:ea typeface="Poppins Bold"/>
                <a:cs typeface="Poppins Bold"/>
                <a:sym typeface="Poppins Bold"/>
              </a:rPr>
              <a:t>57</a:t>
            </a:r>
            <a:endParaRPr kumimoji="0" lang="en-US" sz="2311" b="1" i="0" u="none" strike="noStrike" kern="1200" cap="none" spc="0" normalizeH="0" baseline="0" noProof="0" dirty="0">
              <a:ln>
                <a:noFill/>
              </a:ln>
              <a:solidFill>
                <a:srgbClr val="C60D10"/>
              </a:solidFill>
              <a:effectLst/>
              <a:uLnTx/>
              <a:uFillTx/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7207142-9977-4AC6-88C9-A07E15D45637}"/>
              </a:ext>
            </a:extLst>
          </p:cNvPr>
          <p:cNvSpPr txBox="1"/>
          <p:nvPr/>
        </p:nvSpPr>
        <p:spPr>
          <a:xfrm>
            <a:off x="857926" y="5787732"/>
            <a:ext cx="1619076" cy="141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114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92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Passenger</a:t>
            </a:r>
            <a:r>
              <a:rPr kumimoji="0" lang="tr-TR" sz="92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Aircraft</a:t>
            </a:r>
            <a:endParaRPr kumimoji="0" lang="en-US" sz="92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E7C579A-84F3-4903-B4A7-6AAF5A400B36}"/>
              </a:ext>
            </a:extLst>
          </p:cNvPr>
          <p:cNvSpPr txBox="1"/>
          <p:nvPr/>
        </p:nvSpPr>
        <p:spPr>
          <a:xfrm>
            <a:off x="5844564" y="5414980"/>
            <a:ext cx="1034162" cy="3618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8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11" b="1" i="0" u="none" strike="noStrike" kern="1200" cap="none" spc="0" normalizeH="0" baseline="0" noProof="0" dirty="0">
                <a:ln>
                  <a:noFill/>
                </a:ln>
                <a:solidFill>
                  <a:srgbClr val="C60D10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9</a:t>
            </a:r>
            <a:r>
              <a:rPr kumimoji="0" lang="tr-TR" sz="2311" b="1" i="0" u="none" strike="noStrike" kern="1200" cap="none" spc="0" normalizeH="0" baseline="0" noProof="0" dirty="0">
                <a:ln>
                  <a:noFill/>
                </a:ln>
                <a:solidFill>
                  <a:srgbClr val="C60D10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.</a:t>
            </a:r>
            <a:r>
              <a:rPr kumimoji="0" lang="en-US" sz="2311" b="1" i="0" u="none" strike="noStrike" kern="1200" cap="none" spc="0" normalizeH="0" baseline="0" noProof="0" dirty="0">
                <a:ln>
                  <a:noFill/>
                </a:ln>
                <a:solidFill>
                  <a:srgbClr val="C60D10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9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49A3A87-15E2-4CDD-8ED6-8C0975507F78}"/>
              </a:ext>
            </a:extLst>
          </p:cNvPr>
          <p:cNvSpPr txBox="1"/>
          <p:nvPr/>
        </p:nvSpPr>
        <p:spPr>
          <a:xfrm>
            <a:off x="5552107" y="5836887"/>
            <a:ext cx="1619076" cy="141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114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2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F</a:t>
            </a:r>
            <a:r>
              <a:rPr kumimoji="0" lang="tr-TR" sz="92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leet</a:t>
            </a:r>
            <a:r>
              <a:rPr kumimoji="0" lang="tr-TR" sz="92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Age</a:t>
            </a:r>
            <a:endParaRPr kumimoji="0" lang="en-US" sz="92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6" name="TextBox 37">
            <a:extLst>
              <a:ext uri="{FF2B5EF4-FFF2-40B4-BE49-F238E27FC236}">
                <a16:creationId xmlns:a16="http://schemas.microsoft.com/office/drawing/2014/main" id="{63D7DFB5-2CE8-4B83-A7B1-691B02C078BA}"/>
              </a:ext>
            </a:extLst>
          </p:cNvPr>
          <p:cNvSpPr txBox="1"/>
          <p:nvPr/>
        </p:nvSpPr>
        <p:spPr>
          <a:xfrm>
            <a:off x="8353445" y="5414980"/>
            <a:ext cx="1034162" cy="3618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8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11" b="1" i="0" u="none" strike="noStrike" kern="1200" cap="none" spc="0" normalizeH="0" baseline="0" noProof="0">
                <a:ln>
                  <a:noFill/>
                </a:ln>
                <a:solidFill>
                  <a:srgbClr val="C60D10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2033</a:t>
            </a:r>
          </a:p>
        </p:txBody>
      </p:sp>
      <p:sp>
        <p:nvSpPr>
          <p:cNvPr id="37" name="TextBox 38">
            <a:extLst>
              <a:ext uri="{FF2B5EF4-FFF2-40B4-BE49-F238E27FC236}">
                <a16:creationId xmlns:a16="http://schemas.microsoft.com/office/drawing/2014/main" id="{23CB1A2E-E51F-469D-8A39-9D6146E9FAC4}"/>
              </a:ext>
            </a:extLst>
          </p:cNvPr>
          <p:cNvSpPr txBox="1"/>
          <p:nvPr/>
        </p:nvSpPr>
        <p:spPr>
          <a:xfrm>
            <a:off x="7986333" y="5836888"/>
            <a:ext cx="1768387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114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2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By 2033, at least 9</a:t>
            </a:r>
            <a:r>
              <a:rPr kumimoji="0" lang="tr-TR" sz="92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0</a:t>
            </a:r>
            <a:r>
              <a:rPr kumimoji="0" lang="en-US" sz="92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% of Our Fleet will be Comprised of New Generation Aircraft with 15-20 % Low Fuel Consumption</a:t>
            </a:r>
          </a:p>
          <a:p>
            <a:pPr marL="0" marR="0" lvl="0" indent="0" algn="ctr" defTabSz="609630" rtl="0" eaLnBrk="1" fontAlgn="auto" latinLnBrk="0" hangingPunct="1">
              <a:lnSpc>
                <a:spcPts val="114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2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8" name="TextBox 39">
            <a:extLst>
              <a:ext uri="{FF2B5EF4-FFF2-40B4-BE49-F238E27FC236}">
                <a16:creationId xmlns:a16="http://schemas.microsoft.com/office/drawing/2014/main" id="{45C05B44-54CA-48AB-82B8-C2C2E90EC704}"/>
              </a:ext>
            </a:extLst>
          </p:cNvPr>
          <p:cNvSpPr txBox="1"/>
          <p:nvPr/>
        </p:nvSpPr>
        <p:spPr>
          <a:xfrm>
            <a:off x="10432958" y="2815244"/>
            <a:ext cx="1617669" cy="4395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364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2</a:t>
            </a:r>
            <a:r>
              <a:rPr kumimoji="0" lang="tr-TR" sz="25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,</a:t>
            </a:r>
            <a:r>
              <a:rPr kumimoji="0" lang="en-US" sz="25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561</a:t>
            </a:r>
            <a:r>
              <a:rPr kumimoji="0" lang="tr-TR" sz="25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,</a:t>
            </a:r>
            <a:r>
              <a:rPr kumimoji="0" lang="en-US" sz="25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923</a:t>
            </a:r>
          </a:p>
        </p:txBody>
      </p:sp>
      <p:sp>
        <p:nvSpPr>
          <p:cNvPr id="39" name="TextBox 40">
            <a:extLst>
              <a:ext uri="{FF2B5EF4-FFF2-40B4-BE49-F238E27FC236}">
                <a16:creationId xmlns:a16="http://schemas.microsoft.com/office/drawing/2014/main" id="{E1A8C98F-FF17-462F-8E53-A0D19F818281}"/>
              </a:ext>
            </a:extLst>
          </p:cNvPr>
          <p:cNvSpPr txBox="1"/>
          <p:nvPr/>
        </p:nvSpPr>
        <p:spPr>
          <a:xfrm>
            <a:off x="10537800" y="3455682"/>
            <a:ext cx="1305454" cy="9110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177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66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Tonnes</a:t>
            </a:r>
            <a:r>
              <a:rPr kumimoji="0" lang="en-US" sz="1266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CO2 Prevented</a:t>
            </a:r>
          </a:p>
          <a:p>
            <a:pPr marL="0" marR="0" lvl="0" indent="0" algn="ctr" defTabSz="609630" rtl="0" eaLnBrk="1" fontAlgn="auto" latinLnBrk="0" hangingPunct="1">
              <a:lnSpc>
                <a:spcPts val="177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66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2008-2024</a:t>
            </a:r>
          </a:p>
          <a:p>
            <a:pPr marL="0" marR="0" lvl="0" indent="0" algn="ctr" defTabSz="609630" rtl="0" eaLnBrk="1" fontAlgn="auto" latinLnBrk="0" hangingPunct="1">
              <a:lnSpc>
                <a:spcPts val="177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66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40" name="Group 42">
            <a:extLst>
              <a:ext uri="{FF2B5EF4-FFF2-40B4-BE49-F238E27FC236}">
                <a16:creationId xmlns:a16="http://schemas.microsoft.com/office/drawing/2014/main" id="{774B988A-C336-4514-8E1F-9FC882838CC8}"/>
              </a:ext>
            </a:extLst>
          </p:cNvPr>
          <p:cNvGrpSpPr/>
          <p:nvPr/>
        </p:nvGrpSpPr>
        <p:grpSpPr>
          <a:xfrm>
            <a:off x="5446701" y="1517104"/>
            <a:ext cx="1716531" cy="1032064"/>
            <a:chOff x="0" y="0"/>
            <a:chExt cx="3433062" cy="2064128"/>
          </a:xfrm>
        </p:grpSpPr>
        <p:sp>
          <p:nvSpPr>
            <p:cNvPr id="41" name="Freeform 43">
              <a:extLst>
                <a:ext uri="{FF2B5EF4-FFF2-40B4-BE49-F238E27FC236}">
                  <a16:creationId xmlns:a16="http://schemas.microsoft.com/office/drawing/2014/main" id="{BC870E36-D3D0-4936-A060-984B75D0EC64}"/>
                </a:ext>
              </a:extLst>
            </p:cNvPr>
            <p:cNvSpPr/>
            <p:nvPr/>
          </p:nvSpPr>
          <p:spPr>
            <a:xfrm>
              <a:off x="0" y="0"/>
              <a:ext cx="3433062" cy="2064128"/>
            </a:xfrm>
            <a:custGeom>
              <a:avLst/>
              <a:gdLst/>
              <a:ahLst/>
              <a:cxnLst/>
              <a:rect l="l" t="t" r="r" b="b"/>
              <a:pathLst>
                <a:path w="3433062" h="2064128">
                  <a:moveTo>
                    <a:pt x="0" y="0"/>
                  </a:moveTo>
                  <a:lnTo>
                    <a:pt x="3433062" y="0"/>
                  </a:lnTo>
                  <a:lnTo>
                    <a:pt x="3433062" y="2064128"/>
                  </a:lnTo>
                  <a:lnTo>
                    <a:pt x="0" y="20641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2" name="TextBox 44">
              <a:extLst>
                <a:ext uri="{FF2B5EF4-FFF2-40B4-BE49-F238E27FC236}">
                  <a16:creationId xmlns:a16="http://schemas.microsoft.com/office/drawing/2014/main" id="{4326C87D-1847-42CF-9FE4-BDF501A9043C}"/>
                </a:ext>
              </a:extLst>
            </p:cNvPr>
            <p:cNvSpPr txBox="1"/>
            <p:nvPr/>
          </p:nvSpPr>
          <p:spPr>
            <a:xfrm>
              <a:off x="707718" y="486470"/>
              <a:ext cx="2137896" cy="117198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ts val="4958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474747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CO₂</a:t>
              </a:r>
              <a:endParaRPr kumimoji="0" lang="en-US" sz="3542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va Sans"/>
                <a:ea typeface="Canva Sans"/>
                <a:cs typeface="Canva Sans"/>
                <a:sym typeface="Canva Sans"/>
              </a:endParaRPr>
            </a:p>
          </p:txBody>
        </p:sp>
      </p:grpSp>
      <p:sp>
        <p:nvSpPr>
          <p:cNvPr id="43" name="Freeform 5">
            <a:extLst>
              <a:ext uri="{FF2B5EF4-FFF2-40B4-BE49-F238E27FC236}">
                <a16:creationId xmlns:a16="http://schemas.microsoft.com/office/drawing/2014/main" id="{7265DF81-F98F-4D5F-8BE8-59E4ABE6F620}"/>
              </a:ext>
            </a:extLst>
          </p:cNvPr>
          <p:cNvSpPr/>
          <p:nvPr/>
        </p:nvSpPr>
        <p:spPr>
          <a:xfrm>
            <a:off x="3091440" y="4208413"/>
            <a:ext cx="1022093" cy="1015705"/>
          </a:xfrm>
          <a:custGeom>
            <a:avLst/>
            <a:gdLst/>
            <a:ahLst/>
            <a:cxnLst/>
            <a:rect l="l" t="t" r="r" b="b"/>
            <a:pathLst>
              <a:path w="1533140" h="1523558">
                <a:moveTo>
                  <a:pt x="0" y="0"/>
                </a:moveTo>
                <a:lnTo>
                  <a:pt x="1533141" y="0"/>
                </a:lnTo>
                <a:lnTo>
                  <a:pt x="1533141" y="1523558"/>
                </a:lnTo>
                <a:lnTo>
                  <a:pt x="0" y="15235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4" name="TextBox 31">
            <a:extLst>
              <a:ext uri="{FF2B5EF4-FFF2-40B4-BE49-F238E27FC236}">
                <a16:creationId xmlns:a16="http://schemas.microsoft.com/office/drawing/2014/main" id="{1AFF9603-10C3-48F9-867C-D870F379C194}"/>
              </a:ext>
            </a:extLst>
          </p:cNvPr>
          <p:cNvSpPr txBox="1"/>
          <p:nvPr/>
        </p:nvSpPr>
        <p:spPr>
          <a:xfrm>
            <a:off x="3093492" y="5395568"/>
            <a:ext cx="1034162" cy="3618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28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2311" b="1" dirty="0">
                <a:solidFill>
                  <a:srgbClr val="C60D10"/>
                </a:solidFill>
                <a:latin typeface="Poppins Bold"/>
                <a:ea typeface="Poppins Bold"/>
                <a:cs typeface="Poppins Bold"/>
                <a:sym typeface="Poppins Bold"/>
              </a:rPr>
              <a:t>24</a:t>
            </a:r>
            <a:endParaRPr kumimoji="0" lang="en-US" sz="2311" b="1" i="0" u="none" strike="noStrike" kern="1200" cap="none" spc="0" normalizeH="0" baseline="0" noProof="0" dirty="0">
              <a:ln>
                <a:noFill/>
              </a:ln>
              <a:solidFill>
                <a:srgbClr val="C60D10"/>
              </a:solidFill>
              <a:effectLst/>
              <a:uLnTx/>
              <a:uFillTx/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45" name="TextBox 32">
            <a:extLst>
              <a:ext uri="{FF2B5EF4-FFF2-40B4-BE49-F238E27FC236}">
                <a16:creationId xmlns:a16="http://schemas.microsoft.com/office/drawing/2014/main" id="{D353D59D-9852-4C96-A645-71A63A732B85}"/>
              </a:ext>
            </a:extLst>
          </p:cNvPr>
          <p:cNvSpPr txBox="1"/>
          <p:nvPr/>
        </p:nvSpPr>
        <p:spPr>
          <a:xfrm>
            <a:off x="2801035" y="5817475"/>
            <a:ext cx="1619076" cy="141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114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92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Freighter</a:t>
            </a:r>
            <a:r>
              <a:rPr kumimoji="0" lang="tr-TR" sz="92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Aircraft</a:t>
            </a:r>
            <a:endParaRPr kumimoji="0" lang="en-US" sz="92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2448921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/>
          <p:cNvSpPr txBox="1">
            <a:spLocks/>
          </p:cNvSpPr>
          <p:nvPr/>
        </p:nvSpPr>
        <p:spPr>
          <a:xfrm>
            <a:off x="1645515" y="4637828"/>
            <a:ext cx="2732604" cy="13181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CA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08E89A-8E82-42E4-9807-D0516BA3AC33}"/>
              </a:ext>
            </a:extLst>
          </p:cNvPr>
          <p:cNvSpPr txBox="1"/>
          <p:nvPr/>
        </p:nvSpPr>
        <p:spPr>
          <a:xfrm>
            <a:off x="581946" y="138447"/>
            <a:ext cx="64109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tr-TR" sz="3200" b="1" kern="0" dirty="0" err="1">
                <a:solidFill>
                  <a:srgbClr val="C00000"/>
                </a:solidFill>
                <a:latin typeface="Arial"/>
                <a:sym typeface="Red Hat Display Black"/>
              </a:rPr>
              <a:t>Sustainable</a:t>
            </a:r>
            <a:r>
              <a:rPr lang="tr-TR" sz="3200" b="1" kern="0" dirty="0">
                <a:solidFill>
                  <a:srgbClr val="C00000"/>
                </a:solidFill>
                <a:latin typeface="Arial"/>
                <a:sym typeface="Red Hat Display Black"/>
              </a:rPr>
              <a:t> Aviation </a:t>
            </a:r>
            <a:r>
              <a:rPr lang="tr-TR" sz="3200" b="1" kern="0" dirty="0" err="1">
                <a:solidFill>
                  <a:srgbClr val="C00000"/>
                </a:solidFill>
                <a:latin typeface="Arial"/>
                <a:sym typeface="Red Hat Display Black"/>
              </a:rPr>
              <a:t>Fuel</a:t>
            </a:r>
            <a:r>
              <a:rPr lang="tr-TR" sz="3200" b="1" kern="0" dirty="0">
                <a:solidFill>
                  <a:srgbClr val="C00000"/>
                </a:solidFill>
                <a:latin typeface="Arial"/>
                <a:sym typeface="Red Hat Display Black"/>
              </a:rPr>
              <a:t> (SAF)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183C31F-3983-4CAC-8CA0-6D7697188174}"/>
              </a:ext>
            </a:extLst>
          </p:cNvPr>
          <p:cNvGrpSpPr/>
          <p:nvPr/>
        </p:nvGrpSpPr>
        <p:grpSpPr>
          <a:xfrm>
            <a:off x="8054026" y="551789"/>
            <a:ext cx="3207084" cy="6152467"/>
            <a:chOff x="8390158" y="630382"/>
            <a:chExt cx="3207084" cy="5784024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DAE88D3-19A1-436F-A904-B476021D959F}"/>
                </a:ext>
              </a:extLst>
            </p:cNvPr>
            <p:cNvSpPr/>
            <p:nvPr/>
          </p:nvSpPr>
          <p:spPr>
            <a:xfrm>
              <a:off x="8390158" y="1675119"/>
              <a:ext cx="3207084" cy="4739287"/>
            </a:xfrm>
            <a:prstGeom prst="roundRect">
              <a:avLst/>
            </a:prstGeom>
            <a:solidFill>
              <a:srgbClr val="EFEF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7" name="Picture 2" descr="WhatsApp Image 2023-06-06 at 16.09.40">
              <a:extLst>
                <a:ext uri="{FF2B5EF4-FFF2-40B4-BE49-F238E27FC236}">
                  <a16:creationId xmlns:a16="http://schemas.microsoft.com/office/drawing/2014/main" id="{16381A8C-4EEB-4E71-8601-788843C701E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2" r="7223"/>
            <a:stretch/>
          </p:blipFill>
          <p:spPr bwMode="auto">
            <a:xfrm>
              <a:off x="8511187" y="630382"/>
              <a:ext cx="2834819" cy="1842060"/>
            </a:xfrm>
            <a:prstGeom prst="round2Diag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B863154-83C9-4681-A727-726C7BB200F3}"/>
                </a:ext>
              </a:extLst>
            </p:cNvPr>
            <p:cNvSpPr txBox="1"/>
            <p:nvPr/>
          </p:nvSpPr>
          <p:spPr>
            <a:xfrm>
              <a:off x="8511187" y="2701872"/>
              <a:ext cx="2965025" cy="3660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30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 2023, </a:t>
              </a:r>
              <a:r>
                <a:rPr lang="tr-TR" sz="1300" dirty="0" err="1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</a:t>
              </a:r>
              <a:r>
                <a:rPr lang="tr-TR" sz="130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</a:t>
              </a:r>
              <a:r>
                <a:rPr lang="en-US" sz="1300" dirty="0" err="1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ecame</a:t>
              </a:r>
              <a:r>
                <a:rPr lang="en-US" sz="130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one of the founding members of the </a:t>
              </a:r>
              <a:endParaRPr lang="tr-TR" sz="13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defRPr/>
              </a:pPr>
              <a:r>
                <a:rPr lang="en-US" sz="1300" b="1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tr-TR" sz="1300" b="1" dirty="0" err="1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ürkiye</a:t>
              </a:r>
              <a:r>
                <a:rPr lang="en-US" sz="1300" b="1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Sustainable Aviation </a:t>
              </a:r>
              <a:r>
                <a:rPr lang="tr-TR" sz="1300" b="1" dirty="0" err="1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Alliance</a:t>
              </a:r>
              <a:r>
                <a:rPr lang="en-US" sz="1300" b="1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endParaRPr lang="tr-TR" sz="13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defRPr/>
              </a:pPr>
              <a:r>
                <a:rPr lang="en-US" sz="130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which was established with Istanbul Technical University and Boeing Turkey to support the transition to sustainable aviation.</a:t>
              </a:r>
              <a:endParaRPr lang="tr-TR" sz="13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  <a:defRPr/>
              </a:pPr>
              <a:r>
                <a:rPr lang="tr-TR" sz="130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1300" dirty="0" err="1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</a:t>
              </a:r>
              <a:r>
                <a:rPr lang="tr-TR" sz="130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en-US" sz="130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to increase knowledge and awareness in </a:t>
              </a:r>
              <a:r>
                <a:rPr lang="tr-TR" sz="1300" dirty="0" err="1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sustainability</a:t>
              </a:r>
              <a:r>
                <a:rPr lang="tr-TR" sz="130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30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through training programs and social activities.</a:t>
              </a:r>
              <a:r>
                <a:rPr lang="tr-TR" sz="130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marL="171450" indent="-171450">
                <a:buFont typeface="Arial" panose="020B0604020202020204" pitchFamily="34" charset="0"/>
                <a:buChar char="•"/>
                <a:defRPr/>
              </a:pPr>
              <a:r>
                <a:rPr lang="tr-TR" sz="130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 </a:t>
              </a:r>
              <a:r>
                <a:rPr lang="tr-TR" sz="1300" dirty="0" err="1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key</a:t>
              </a:r>
              <a:r>
                <a:rPr lang="tr-TR" sz="130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tr-TR" sz="1300" dirty="0" err="1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players</a:t>
              </a:r>
              <a:r>
                <a:rPr lang="tr-TR" sz="130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tr-TR" sz="1300" dirty="0" err="1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from</a:t>
              </a:r>
              <a:r>
                <a:rPr lang="tr-TR" sz="130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tr-TR" sz="1300" dirty="0" err="1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across</a:t>
              </a:r>
              <a:r>
                <a:rPr lang="tr-TR" sz="130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tr-TR" sz="1300" dirty="0" err="1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</a:t>
              </a:r>
              <a:r>
                <a:rPr lang="tr-TR" sz="130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tr-TR" sz="1300" dirty="0" err="1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sector</a:t>
              </a:r>
              <a:r>
                <a:rPr lang="tr-TR" sz="130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—</a:t>
              </a:r>
              <a:r>
                <a:rPr lang="tr-TR" sz="1300" dirty="0" err="1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airlines</a:t>
              </a:r>
              <a:r>
                <a:rPr lang="tr-TR" sz="130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tr-TR" sz="1300" dirty="0" err="1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public</a:t>
              </a:r>
              <a:r>
                <a:rPr lang="tr-TR" sz="130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tr-TR" sz="1300" dirty="0" err="1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institutions</a:t>
              </a:r>
              <a:r>
                <a:rPr lang="tr-TR" sz="130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tr-TR" sz="1300" dirty="0" err="1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manufacturers</a:t>
              </a:r>
              <a:r>
                <a:rPr lang="tr-TR" sz="130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tr-TR" sz="1300" dirty="0" err="1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airports</a:t>
              </a:r>
              <a:r>
                <a:rPr lang="tr-TR" sz="130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tr-TR" sz="1300" dirty="0" err="1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</a:t>
              </a:r>
              <a:r>
                <a:rPr lang="tr-TR" sz="130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tr-TR" sz="1300" dirty="0" err="1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academia</a:t>
              </a:r>
              <a:r>
                <a:rPr lang="tr-TR" sz="130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</a:t>
              </a:r>
            </a:p>
            <a:p>
              <a:pPr marL="171450" indent="-171450">
                <a:buFont typeface="Arial" panose="020B0604020202020204" pitchFamily="34" charset="0"/>
                <a:buChar char="•"/>
                <a:defRPr/>
              </a:pPr>
              <a:r>
                <a:rPr lang="en-US" sz="130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One of the main priorities is to develop T</a:t>
              </a:r>
              <a:r>
                <a:rPr lang="tr-TR" sz="1300" dirty="0" err="1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urkiye</a:t>
              </a:r>
              <a:r>
                <a:rPr lang="en-US" sz="130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's Sustainable Aviation Fuel - SAF roadmap. </a:t>
              </a:r>
              <a:endParaRPr lang="tr-TR" sz="13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ACA6013-8191-471A-9546-EA4314C9DA48}"/>
              </a:ext>
            </a:extLst>
          </p:cNvPr>
          <p:cNvSpPr/>
          <p:nvPr/>
        </p:nvSpPr>
        <p:spPr>
          <a:xfrm>
            <a:off x="899408" y="1964969"/>
            <a:ext cx="3207084" cy="4739287"/>
          </a:xfrm>
          <a:prstGeom prst="round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68AB2D4-FC62-41AA-9CF7-D996FC5D4A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586" y="741696"/>
            <a:ext cx="2770291" cy="1842759"/>
          </a:xfrm>
          <a:prstGeom prst="round2Diag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73D56CE-2923-4016-85A9-2137FAD05C7B}"/>
              </a:ext>
            </a:extLst>
          </p:cNvPr>
          <p:cNvGrpSpPr/>
          <p:nvPr/>
        </p:nvGrpSpPr>
        <p:grpSpPr>
          <a:xfrm>
            <a:off x="4476717" y="1964969"/>
            <a:ext cx="3207084" cy="4739287"/>
            <a:chOff x="526716" y="1566262"/>
            <a:chExt cx="3207084" cy="4739287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147A85F1-85CB-483D-B414-D9C97ED7223C}"/>
                </a:ext>
              </a:extLst>
            </p:cNvPr>
            <p:cNvSpPr/>
            <p:nvPr/>
          </p:nvSpPr>
          <p:spPr>
            <a:xfrm>
              <a:off x="526716" y="1566262"/>
              <a:ext cx="3207084" cy="4739287"/>
            </a:xfrm>
            <a:prstGeom prst="roundRect">
              <a:avLst/>
            </a:prstGeom>
            <a:solidFill>
              <a:srgbClr val="EFEF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08D4BA3-202C-40A2-BB19-550E59E87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7668" y="4313713"/>
              <a:ext cx="2440756" cy="1793616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3D00753-A233-40FA-B39B-8735CC158C15}"/>
                </a:ext>
              </a:extLst>
            </p:cNvPr>
            <p:cNvSpPr txBox="1"/>
            <p:nvPr/>
          </p:nvSpPr>
          <p:spPr>
            <a:xfrm>
              <a:off x="847425" y="2020778"/>
              <a:ext cx="2501243" cy="22929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30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 designed the Corporate SAF Program for our corporate customers, where they can offset their emissions resulting from business travel or cargo transportation with the use of SAF.</a:t>
              </a:r>
              <a:r>
                <a:rPr lang="tr-TR" sz="130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>
                <a:defRPr/>
              </a:pPr>
              <a:endParaRPr lang="tr-TR" sz="13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defRPr/>
              </a:pPr>
              <a:r>
                <a:rPr lang="en-US" sz="130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 plan to start this program with our cargo key customers soon</a:t>
              </a:r>
              <a:r>
                <a:rPr lang="en-US" sz="1300" dirty="0">
                  <a:solidFill>
                    <a:schemeClr val="bg2">
                      <a:lumMod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tr-TR" sz="13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2A63542C-F66B-4DDD-84F6-49C904F6751F}"/>
              </a:ext>
            </a:extLst>
          </p:cNvPr>
          <p:cNvSpPr txBox="1"/>
          <p:nvPr/>
        </p:nvSpPr>
        <p:spPr>
          <a:xfrm>
            <a:off x="1117804" y="2785789"/>
            <a:ext cx="2770291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endParaRPr lang="tr-TR" sz="12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kumimoji="0" lang="tr-TR" sz="13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kumimoji="0" lang="tr-TR" sz="13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tr-TR" sz="13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use</a:t>
            </a:r>
            <a:r>
              <a:rPr kumimoji="0" lang="tr-TR" sz="13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SAF </a:t>
            </a:r>
            <a:r>
              <a:rPr kumimoji="0" lang="tr-TR" sz="13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regularly</a:t>
            </a:r>
            <a:r>
              <a:rPr kumimoji="0" lang="tr-TR" sz="13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since 2022.</a:t>
            </a:r>
          </a:p>
          <a:p>
            <a:pPr algn="ctr">
              <a:defRPr/>
            </a:pPr>
            <a:endParaRPr kumimoji="0" lang="tr-TR" sz="13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tr-TR" sz="13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tr-TR" sz="13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3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aim</a:t>
            </a:r>
            <a:r>
              <a:rPr lang="tr-TR" sz="13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3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tr-TR" sz="13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3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continue</a:t>
            </a:r>
            <a:r>
              <a:rPr lang="tr-TR" sz="13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SAF </a:t>
            </a:r>
            <a:r>
              <a:rPr lang="tr-TR" sz="13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usage</a:t>
            </a:r>
            <a:r>
              <a:rPr lang="tr-TR" sz="13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tr-TR" sz="13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increasing</a:t>
            </a:r>
            <a:r>
              <a:rPr lang="tr-TR" sz="13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3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frequencies</a:t>
            </a:r>
            <a:r>
              <a:rPr lang="tr-TR" sz="13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3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tr-TR" sz="13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3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destinations</a:t>
            </a:r>
            <a:r>
              <a:rPr lang="tr-TR" sz="13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sz="13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tr-TR" sz="13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endParaRPr lang="tr-TR" sz="13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46" indent="-171446">
              <a:buFont typeface="Arial" panose="020B0604020202020204" pitchFamily="34" charset="0"/>
              <a:buChar char="•"/>
              <a:defRPr/>
            </a:pPr>
            <a:r>
              <a:rPr lang="en-GB" sz="13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Active</a:t>
            </a:r>
            <a:r>
              <a:rPr lang="tr-TR" sz="13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3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</a:t>
            </a:r>
            <a:r>
              <a:rPr lang="tr-TR" sz="13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ement</a:t>
            </a:r>
            <a:r>
              <a:rPr lang="en-GB" sz="13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with SAF suppliers </a:t>
            </a:r>
            <a:endParaRPr lang="tr-TR" sz="13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46" indent="-171446">
              <a:buFont typeface="Arial" panose="020B0604020202020204" pitchFamily="34" charset="0"/>
              <a:buChar char="•"/>
              <a:defRPr/>
            </a:pPr>
            <a:r>
              <a:rPr lang="tr-TR" sz="13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GB" sz="13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ong</a:t>
            </a:r>
            <a:r>
              <a:rPr lang="en-GB" sz="13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-term offtake agreements. </a:t>
            </a:r>
            <a:endParaRPr lang="tr-TR" sz="13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46" indent="-171446">
              <a:buFont typeface="Arial" panose="020B0604020202020204" pitchFamily="34" charset="0"/>
              <a:buChar char="•"/>
              <a:defRPr/>
            </a:pPr>
            <a:r>
              <a:rPr lang="tr-TR" sz="13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GB" sz="13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ommitted</a:t>
            </a:r>
            <a:r>
              <a:rPr lang="en-GB" sz="13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supporting domestic SAF producers and technologies to bolster SAF production in </a:t>
            </a:r>
            <a:r>
              <a:rPr lang="en-GB" sz="13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Türkiye</a:t>
            </a:r>
            <a:endParaRPr lang="tr-TR" sz="13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46" indent="-171446">
              <a:buFont typeface="Arial" panose="020B0604020202020204" pitchFamily="34" charset="0"/>
              <a:buChar char="•"/>
              <a:defRPr/>
            </a:pPr>
            <a:r>
              <a:rPr lang="tr-TR" sz="13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Started</a:t>
            </a:r>
            <a:r>
              <a:rPr lang="tr-TR" sz="13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Project </a:t>
            </a:r>
            <a:r>
              <a:rPr lang="tr-TR" sz="13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tr-TR" sz="13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3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determining</a:t>
            </a:r>
            <a:r>
              <a:rPr lang="tr-TR" sz="13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3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short-medium</a:t>
            </a:r>
            <a:r>
              <a:rPr lang="tr-TR" sz="13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3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tr-TR" sz="13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3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</a:t>
            </a:r>
            <a:r>
              <a:rPr lang="tr-TR" sz="13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3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</a:t>
            </a:r>
            <a:r>
              <a:rPr lang="tr-TR" sz="13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SAF </a:t>
            </a:r>
            <a:r>
              <a:rPr lang="tr-TR" sz="13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Strategy</a:t>
            </a:r>
            <a:r>
              <a:rPr lang="tr-TR" sz="13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AE2FCBC-867A-43C3-AF3E-90E1F08108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6068" y="858824"/>
            <a:ext cx="2556904" cy="1345331"/>
          </a:xfrm>
          <a:prstGeom prst="round2Diag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708532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1AEA399-9727-4D47-9C8C-1A5A417944F2}"/>
              </a:ext>
            </a:extLst>
          </p:cNvPr>
          <p:cNvSpPr/>
          <p:nvPr/>
        </p:nvSpPr>
        <p:spPr>
          <a:xfrm flipH="1" flipV="1">
            <a:off x="855736" y="-3"/>
            <a:ext cx="11336263" cy="6857999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l="-11473" b="-32034"/>
            </a:stretch>
          </a:blipFill>
        </p:spPr>
        <p:txBody>
          <a:bodyPr/>
          <a:lstStyle/>
          <a:p>
            <a:endParaRPr lang="tr-TR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AACD4A-4521-41E5-8DED-E91C79386B3D}"/>
              </a:ext>
            </a:extLst>
          </p:cNvPr>
          <p:cNvSpPr txBox="1"/>
          <p:nvPr/>
        </p:nvSpPr>
        <p:spPr>
          <a:xfrm>
            <a:off x="855738" y="303882"/>
            <a:ext cx="852883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buClr>
                <a:prstClr val="black"/>
              </a:buClr>
              <a:defRPr/>
            </a:pPr>
            <a:r>
              <a:rPr lang="tr-TR" sz="2400" b="1" kern="0" dirty="0">
                <a:solidFill>
                  <a:srgbClr val="C00000"/>
                </a:solidFill>
                <a:latin typeface="Arial"/>
              </a:rPr>
              <a:t>Sustainability On Cargo</a:t>
            </a:r>
          </a:p>
          <a:p>
            <a:pPr defTabSz="914377">
              <a:buClr>
                <a:prstClr val="black"/>
              </a:buClr>
              <a:defRPr/>
            </a:pPr>
            <a:r>
              <a:rPr lang="tr-TR" sz="2000" b="1" kern="0" dirty="0">
                <a:solidFill>
                  <a:schemeClr val="bg1">
                    <a:lumMod val="50000"/>
                  </a:schemeClr>
                </a:solidFill>
                <a:latin typeface="Arial"/>
              </a:rPr>
              <a:t>How </a:t>
            </a:r>
            <a:r>
              <a:rPr lang="tr-TR" sz="2000" b="1" kern="0" dirty="0" err="1">
                <a:solidFill>
                  <a:schemeClr val="bg1">
                    <a:lumMod val="50000"/>
                  </a:schemeClr>
                </a:solidFill>
                <a:latin typeface="Arial"/>
              </a:rPr>
              <a:t>we</a:t>
            </a:r>
            <a:r>
              <a:rPr lang="tr-TR" sz="2000" b="1" kern="0" dirty="0">
                <a:solidFill>
                  <a:schemeClr val="bg1">
                    <a:lumMod val="50000"/>
                  </a:schemeClr>
                </a:solidFill>
                <a:latin typeface="Arial"/>
              </a:rPr>
              <a:t> </a:t>
            </a:r>
            <a:r>
              <a:rPr lang="tr-TR" sz="2000" b="1" kern="0" dirty="0" err="1">
                <a:solidFill>
                  <a:schemeClr val="bg1">
                    <a:lumMod val="50000"/>
                  </a:schemeClr>
                </a:solidFill>
                <a:latin typeface="Arial"/>
              </a:rPr>
              <a:t>integrate</a:t>
            </a:r>
            <a:r>
              <a:rPr lang="tr-TR" sz="2000" b="1" kern="0" dirty="0">
                <a:solidFill>
                  <a:schemeClr val="bg1">
                    <a:lumMod val="50000"/>
                  </a:schemeClr>
                </a:solidFill>
                <a:latin typeface="Arial"/>
              </a:rPr>
              <a:t> </a:t>
            </a:r>
            <a:r>
              <a:rPr lang="tr-TR" sz="2000" b="1" kern="0" dirty="0" err="1">
                <a:solidFill>
                  <a:schemeClr val="bg1">
                    <a:lumMod val="50000"/>
                  </a:schemeClr>
                </a:solidFill>
                <a:latin typeface="Arial"/>
              </a:rPr>
              <a:t>sustainability</a:t>
            </a:r>
            <a:r>
              <a:rPr lang="tr-TR" sz="2000" b="1" kern="0" dirty="0">
                <a:solidFill>
                  <a:schemeClr val="bg1">
                    <a:lumMod val="50000"/>
                  </a:schemeClr>
                </a:solidFill>
                <a:latin typeface="Arial"/>
              </a:rPr>
              <a:t> </a:t>
            </a:r>
            <a:r>
              <a:rPr lang="tr-TR" sz="2000" b="1" kern="0" dirty="0" err="1">
                <a:solidFill>
                  <a:schemeClr val="bg1">
                    <a:lumMod val="50000"/>
                  </a:schemeClr>
                </a:solidFill>
                <a:latin typeface="Arial"/>
              </a:rPr>
              <a:t>to</a:t>
            </a:r>
            <a:r>
              <a:rPr lang="tr-TR" sz="2000" b="1" kern="0" dirty="0">
                <a:solidFill>
                  <a:schemeClr val="bg1">
                    <a:lumMod val="50000"/>
                  </a:schemeClr>
                </a:solidFill>
                <a:latin typeface="Arial"/>
              </a:rPr>
              <a:t> </a:t>
            </a:r>
            <a:r>
              <a:rPr lang="tr-TR" sz="2000" b="1" kern="0" dirty="0" err="1">
                <a:solidFill>
                  <a:schemeClr val="bg1">
                    <a:lumMod val="50000"/>
                  </a:schemeClr>
                </a:solidFill>
                <a:latin typeface="Arial"/>
              </a:rPr>
              <a:t>our</a:t>
            </a:r>
            <a:r>
              <a:rPr lang="tr-TR" sz="2000" b="1" kern="0" dirty="0">
                <a:solidFill>
                  <a:schemeClr val="bg1">
                    <a:lumMod val="50000"/>
                  </a:schemeClr>
                </a:solidFill>
                <a:latin typeface="Arial"/>
              </a:rPr>
              <a:t> </a:t>
            </a:r>
            <a:r>
              <a:rPr lang="tr-TR" sz="2000" b="1" kern="0" dirty="0" err="1">
                <a:solidFill>
                  <a:schemeClr val="bg1">
                    <a:lumMod val="50000"/>
                  </a:schemeClr>
                </a:solidFill>
                <a:latin typeface="Arial"/>
              </a:rPr>
              <a:t>operations</a:t>
            </a:r>
            <a:endParaRPr lang="tr-TR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0845C5-92DC-4978-90E3-C62D7355F7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7"/>
          <a:stretch/>
        </p:blipFill>
        <p:spPr>
          <a:xfrm rot="10800000" flipV="1">
            <a:off x="9476854" y="1073323"/>
            <a:ext cx="2715146" cy="55268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D28C84-289D-48C2-B4D3-B6883C95DC11}"/>
              </a:ext>
            </a:extLst>
          </p:cNvPr>
          <p:cNvSpPr txBox="1"/>
          <p:nvPr/>
        </p:nvSpPr>
        <p:spPr>
          <a:xfrm>
            <a:off x="9579445" y="1729101"/>
            <a:ext cx="2583783" cy="523220"/>
          </a:xfrm>
          <a:prstGeom prst="rect">
            <a:avLst/>
          </a:prstGeom>
          <a:solidFill>
            <a:srgbClr val="F6F6F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r>
              <a:rPr lang="tr-TR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tr-TR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tr-TR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sz="1400" b="1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achieved</a:t>
            </a:r>
            <a:r>
              <a:rPr lang="tr-TR" sz="1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2024?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FF8F0770-E981-42E3-B077-19D5B35131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808" y="1186377"/>
            <a:ext cx="2341017" cy="1755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ABB8FA1-7787-482F-88D6-BA1D37821841}"/>
              </a:ext>
            </a:extLst>
          </p:cNvPr>
          <p:cNvSpPr txBox="1"/>
          <p:nvPr/>
        </p:nvSpPr>
        <p:spPr>
          <a:xfrm>
            <a:off x="5104436" y="3107047"/>
            <a:ext cx="42977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The wooden materials used for fixing the cargo items are upcycled in the carpentry workshop to produce wooden transport pallets used in cargo operations.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46473DEC-E750-4399-99B2-E6A2A62FBE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264276"/>
            <a:ext cx="2329927" cy="17480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1BC1FA62-F736-4728-970E-D2552695E09A}"/>
              </a:ext>
            </a:extLst>
          </p:cNvPr>
          <p:cNvSpPr txBox="1"/>
          <p:nvPr/>
        </p:nvSpPr>
        <p:spPr>
          <a:xfrm>
            <a:off x="1455591" y="3065380"/>
            <a:ext cx="3039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dirty="0" err="1"/>
              <a:t>Less</a:t>
            </a:r>
            <a:r>
              <a:rPr lang="tr-TR" sz="1400" dirty="0"/>
              <a:t> </a:t>
            </a:r>
            <a:r>
              <a:rPr lang="tr-TR" sz="1400" dirty="0" err="1"/>
              <a:t>nylon</a:t>
            </a:r>
            <a:r>
              <a:rPr lang="tr-TR" sz="1400" dirty="0"/>
              <a:t> </a:t>
            </a:r>
            <a:r>
              <a:rPr lang="tr-TR" sz="1400" dirty="0" err="1"/>
              <a:t>sheets</a:t>
            </a:r>
            <a:r>
              <a:rPr lang="tr-TR" sz="1400" dirty="0"/>
              <a:t> </a:t>
            </a:r>
            <a:r>
              <a:rPr lang="tr-TR" sz="1400" dirty="0" err="1"/>
              <a:t>are</a:t>
            </a:r>
            <a:r>
              <a:rPr lang="tr-TR" sz="1400" dirty="0"/>
              <a:t> used </a:t>
            </a:r>
            <a:r>
              <a:rPr lang="tr-TR" sz="1400" dirty="0" err="1"/>
              <a:t>to</a:t>
            </a:r>
            <a:r>
              <a:rPr lang="tr-TR" sz="1400" dirty="0"/>
              <a:t> </a:t>
            </a:r>
            <a:r>
              <a:rPr lang="tr-TR" sz="1400" dirty="0" err="1"/>
              <a:t>cover</a:t>
            </a:r>
            <a:r>
              <a:rPr lang="tr-TR" sz="1400" dirty="0"/>
              <a:t> </a:t>
            </a:r>
            <a:r>
              <a:rPr lang="tr-TR" sz="1400" dirty="0" err="1"/>
              <a:t>pallets</a:t>
            </a:r>
            <a:r>
              <a:rPr lang="tr-TR" sz="1400" dirty="0"/>
              <a:t>. </a:t>
            </a:r>
            <a:endParaRPr lang="en-US" sz="1400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492CAA62-0309-4415-BEDA-7E33CE3AFD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00092" y="2484746"/>
            <a:ext cx="2638343" cy="29126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0C4C42D-08E1-4357-BCD2-832534BD9227}"/>
              </a:ext>
            </a:extLst>
          </p:cNvPr>
          <p:cNvSpPr txBox="1"/>
          <p:nvPr/>
        </p:nvSpPr>
        <p:spPr>
          <a:xfrm>
            <a:off x="9551906" y="2765630"/>
            <a:ext cx="2340128" cy="1938992"/>
          </a:xfrm>
          <a:prstGeom prst="rect">
            <a:avLst/>
          </a:prstGeom>
          <a:solidFill>
            <a:srgbClr val="F6F6F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289,2</a:t>
            </a:r>
            <a:r>
              <a:rPr lang="en-US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tons</a:t>
            </a:r>
            <a:r>
              <a:rPr lang="en-US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of single-use plastic consumption prevented</a:t>
            </a:r>
            <a:r>
              <a:rPr lang="tr-TR" sz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tr-TR" sz="12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by</a:t>
            </a:r>
            <a:r>
              <a:rPr lang="tr-TR" sz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tr-TR" sz="12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using</a:t>
            </a:r>
            <a:r>
              <a:rPr lang="tr-TR" sz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tr-TR" sz="12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biodegradable</a:t>
            </a:r>
            <a:r>
              <a:rPr lang="tr-TR" sz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tr-TR" sz="12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and</a:t>
            </a:r>
            <a:r>
              <a:rPr lang="tr-TR" sz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compostable packaging</a:t>
            </a:r>
            <a:endParaRPr lang="tr-TR" sz="12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endParaRPr lang="tr-TR" sz="1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r>
              <a:rPr lang="tr-TR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236.7 </a:t>
            </a:r>
            <a:r>
              <a:rPr lang="tr-TR" sz="1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tons</a:t>
            </a:r>
            <a:r>
              <a:rPr lang="tr-TR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tr-TR" sz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of </a:t>
            </a:r>
            <a:r>
              <a:rPr lang="tr-TR" sz="12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plastic</a:t>
            </a:r>
            <a:r>
              <a:rPr lang="tr-TR" sz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tr-TR" sz="12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pallet</a:t>
            </a:r>
            <a:r>
              <a:rPr lang="tr-TR" sz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tr-TR" sz="12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cover</a:t>
            </a:r>
            <a:r>
              <a:rPr lang="tr-TR" sz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tr-TR" sz="12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sheets</a:t>
            </a:r>
            <a:r>
              <a:rPr lang="tr-TR" sz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tr-TR" sz="12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was</a:t>
            </a:r>
            <a:r>
              <a:rPr lang="tr-TR" sz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tr-TR" sz="12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prevented</a:t>
            </a:r>
            <a:endParaRPr lang="tr-TR" sz="12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endParaRPr lang="tr-TR" sz="1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r>
              <a:rPr lang="tr-TR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1.426,66</a:t>
            </a:r>
            <a:r>
              <a:rPr lang="en-US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tons </a:t>
            </a: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of plastic packaging was prevented</a:t>
            </a:r>
            <a:endParaRPr lang="tr-TR" sz="12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0EF41D0-0FE6-4206-A8BF-FE814E64C97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772" y="3892493"/>
            <a:ext cx="2221657" cy="17017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AEFD92C7-680A-43A7-A3ED-CDD4D0FFA8B7}"/>
              </a:ext>
            </a:extLst>
          </p:cNvPr>
          <p:cNvSpPr txBox="1"/>
          <p:nvPr/>
        </p:nvSpPr>
        <p:spPr>
          <a:xfrm>
            <a:off x="1833821" y="5761310"/>
            <a:ext cx="34932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LEAN LEED V4 BD+C </a:t>
            </a:r>
            <a:r>
              <a:rPr lang="tr-TR" sz="1400" dirty="0"/>
              <a:t>Certificate </a:t>
            </a:r>
            <a:r>
              <a:rPr lang="tr-TR" sz="1400" dirty="0" err="1"/>
              <a:t>for</a:t>
            </a:r>
            <a:r>
              <a:rPr lang="tr-TR" sz="1400" dirty="0"/>
              <a:t> SMARTIST Cargo Terminal</a:t>
            </a:r>
            <a:endParaRPr lang="en-US" sz="1400" dirty="0"/>
          </a:p>
        </p:txBody>
      </p:sp>
      <p:sp>
        <p:nvSpPr>
          <p:cNvPr id="36" name="Freeform 50">
            <a:extLst>
              <a:ext uri="{FF2B5EF4-FFF2-40B4-BE49-F238E27FC236}">
                <a16:creationId xmlns:a16="http://schemas.microsoft.com/office/drawing/2014/main" id="{A8A6787F-C2FC-47A5-8227-5D713A718D20}"/>
              </a:ext>
            </a:extLst>
          </p:cNvPr>
          <p:cNvSpPr/>
          <p:nvPr/>
        </p:nvSpPr>
        <p:spPr>
          <a:xfrm>
            <a:off x="5520181" y="4902585"/>
            <a:ext cx="1344224" cy="1330175"/>
          </a:xfrm>
          <a:custGeom>
            <a:avLst/>
            <a:gdLst/>
            <a:ahLst/>
            <a:cxnLst/>
            <a:rect l="l" t="t" r="r" b="b"/>
            <a:pathLst>
              <a:path w="1135670" h="1135670">
                <a:moveTo>
                  <a:pt x="0" y="0"/>
                </a:moveTo>
                <a:lnTo>
                  <a:pt x="1135670" y="0"/>
                </a:lnTo>
                <a:lnTo>
                  <a:pt x="1135670" y="1135670"/>
                </a:lnTo>
                <a:lnTo>
                  <a:pt x="0" y="113567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37" name="TextBox 130">
            <a:extLst>
              <a:ext uri="{FF2B5EF4-FFF2-40B4-BE49-F238E27FC236}">
                <a16:creationId xmlns:a16="http://schemas.microsoft.com/office/drawing/2014/main" id="{963C06DA-E11F-4520-850E-30B861A8D24C}"/>
              </a:ext>
            </a:extLst>
          </p:cNvPr>
          <p:cNvSpPr txBox="1"/>
          <p:nvPr/>
        </p:nvSpPr>
        <p:spPr>
          <a:xfrm>
            <a:off x="6882652" y="4793979"/>
            <a:ext cx="2837631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defTabSz="609630">
              <a:lnSpc>
                <a:spcPts val="1625"/>
              </a:lnSpc>
              <a:defRPr/>
            </a:pPr>
            <a:r>
              <a:rPr lang="tr-TR" sz="1400" dirty="0" err="1"/>
              <a:t>Becoming</a:t>
            </a:r>
            <a:r>
              <a:rPr lang="tr-TR" sz="1400" dirty="0"/>
              <a:t> </a:t>
            </a:r>
            <a:r>
              <a:rPr lang="tr-TR" sz="1400" dirty="0" err="1"/>
              <a:t>the</a:t>
            </a:r>
            <a:r>
              <a:rPr lang="tr-TR" sz="1400" dirty="0"/>
              <a:t> </a:t>
            </a:r>
            <a:r>
              <a:rPr lang="tr-TR" sz="1400" dirty="0" err="1"/>
              <a:t>first</a:t>
            </a:r>
            <a:r>
              <a:rPr lang="tr-TR" sz="1400" dirty="0"/>
              <a:t> </a:t>
            </a:r>
            <a:r>
              <a:rPr lang="tr-TR" sz="1400" dirty="0" err="1"/>
              <a:t>airline</a:t>
            </a:r>
            <a:r>
              <a:rPr lang="tr-TR" sz="1400" dirty="0"/>
              <a:t> in </a:t>
            </a:r>
            <a:r>
              <a:rPr lang="tr-TR" sz="1400" dirty="0" err="1"/>
              <a:t>the</a:t>
            </a:r>
            <a:r>
              <a:rPr lang="tr-TR" sz="1400" dirty="0"/>
              <a:t> </a:t>
            </a:r>
            <a:r>
              <a:rPr lang="tr-TR" sz="1400" dirty="0" err="1"/>
              <a:t>world</a:t>
            </a:r>
            <a:r>
              <a:rPr lang="tr-TR" sz="1400" dirty="0"/>
              <a:t> </a:t>
            </a:r>
            <a:r>
              <a:rPr lang="tr-TR" sz="1400" dirty="0" err="1"/>
              <a:t>to</a:t>
            </a:r>
            <a:r>
              <a:rPr lang="tr-TR" sz="1400" dirty="0"/>
              <a:t> </a:t>
            </a:r>
            <a:r>
              <a:rPr lang="tr-TR" sz="1400" dirty="0" err="1"/>
              <a:t>receiveIEnvA</a:t>
            </a:r>
            <a:r>
              <a:rPr lang="tr-TR" sz="1400" dirty="0"/>
              <a:t> Energy </a:t>
            </a:r>
            <a:r>
              <a:rPr lang="tr-TR" sz="1400" dirty="0" err="1"/>
              <a:t>Module</a:t>
            </a:r>
            <a:r>
              <a:rPr lang="tr-TR" sz="1400" dirty="0"/>
              <a:t> Certification in 2025</a:t>
            </a:r>
            <a:endParaRPr lang="en-US" sz="1400" dirty="0">
              <a:sym typeface="Poppins"/>
            </a:endParaRPr>
          </a:p>
        </p:txBody>
      </p:sp>
      <p:sp>
        <p:nvSpPr>
          <p:cNvPr id="38" name="TextBox 130">
            <a:extLst>
              <a:ext uri="{FF2B5EF4-FFF2-40B4-BE49-F238E27FC236}">
                <a16:creationId xmlns:a16="http://schemas.microsoft.com/office/drawing/2014/main" id="{D1CF6B61-A92F-43BA-8E77-765C6E80B557}"/>
              </a:ext>
            </a:extLst>
          </p:cNvPr>
          <p:cNvSpPr txBox="1"/>
          <p:nvPr/>
        </p:nvSpPr>
        <p:spPr>
          <a:xfrm>
            <a:off x="6858687" y="5567673"/>
            <a:ext cx="2837631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defTabSz="609630">
              <a:lnSpc>
                <a:spcPts val="1625"/>
              </a:lnSpc>
              <a:defRPr/>
            </a:pPr>
            <a:r>
              <a:rPr lang="tr-TR" sz="1400" dirty="0" err="1"/>
              <a:t>Attaining</a:t>
            </a:r>
            <a:r>
              <a:rPr lang="tr-TR" sz="1400" dirty="0"/>
              <a:t> </a:t>
            </a:r>
            <a:r>
              <a:rPr lang="en-US" sz="1400" dirty="0" err="1"/>
              <a:t>IEnvA</a:t>
            </a:r>
            <a:r>
              <a:rPr lang="en-US" sz="1400" dirty="0"/>
              <a:t> Illegal Wildlife Trade (IWT) certification further demonstrated </a:t>
            </a:r>
            <a:r>
              <a:rPr lang="tr-TR" sz="1400" dirty="0" err="1"/>
              <a:t>our</a:t>
            </a:r>
            <a:r>
              <a:rPr lang="en-US" sz="1400" dirty="0"/>
              <a:t> commitment to combating illegal wildlife trade</a:t>
            </a:r>
            <a:endParaRPr lang="en-US" sz="1400" dirty="0"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3319975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ICAO Colour Palette">
      <a:dk1>
        <a:sysClr val="windowText" lastClr="000000"/>
      </a:dk1>
      <a:lt1>
        <a:sysClr val="window" lastClr="FFFFFF"/>
      </a:lt1>
      <a:dk2>
        <a:srgbClr val="0055A5"/>
      </a:dk2>
      <a:lt2>
        <a:srgbClr val="8C99A1"/>
      </a:lt2>
      <a:accent1>
        <a:srgbClr val="289DD8"/>
      </a:accent1>
      <a:accent2>
        <a:srgbClr val="F58220"/>
      </a:accent2>
      <a:accent3>
        <a:srgbClr val="A74233"/>
      </a:accent3>
      <a:accent4>
        <a:srgbClr val="FAA61A"/>
      </a:accent4>
      <a:accent5>
        <a:srgbClr val="008739"/>
      </a:accent5>
      <a:accent6>
        <a:srgbClr val="A6CE39"/>
      </a:accent6>
      <a:hlink>
        <a:srgbClr val="A00064"/>
      </a:hlink>
      <a:folHlink>
        <a:srgbClr val="E6A7C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22402619F489142AF53EB74451B6FE6" ma:contentTypeVersion="1" ma:contentTypeDescription="Create a new document." ma:contentTypeScope="" ma:versionID="b5f0ab2932f22f320b5d47302f80b1a7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48c5b5cd9b8d25ff6dd15848836f4270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4BE2C75D-67FE-4F83-A73F-90D2CBF8E46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3E18C41-D84C-4CEE-B9B9-B1C74284CF08}"/>
</file>

<file path=customXml/itemProps3.xml><?xml version="1.0" encoding="utf-8"?>
<ds:datastoreItem xmlns:ds="http://schemas.openxmlformats.org/officeDocument/2006/customXml" ds:itemID="{FAA3B7BE-1799-443D-B718-94557BC5C485}">
  <ds:schemaRefs>
    <ds:schemaRef ds:uri="http://schemas.microsoft.com/office/2006/documentManagement/types"/>
    <ds:schemaRef ds:uri="http://purl.org/dc/elements/1.1/"/>
    <ds:schemaRef ds:uri="http://purl.org/dc/dcmitype/"/>
    <ds:schemaRef ds:uri="54d7ebe1-8bb4-46bd-bad4-44306c4e955d"/>
    <ds:schemaRef ds:uri="e525594f-72ac-4b2e-b838-1578de0d2916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17316</TotalTime>
  <Words>1214</Words>
  <Application>Microsoft Office PowerPoint</Application>
  <PresentationFormat>Widescreen</PresentationFormat>
  <Paragraphs>229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Calibri</vt:lpstr>
      <vt:lpstr>Calibri Light</vt:lpstr>
      <vt:lpstr>Canva Sans</vt:lpstr>
      <vt:lpstr>Poppins</vt:lpstr>
      <vt:lpstr>Poppins Bold</vt:lpstr>
      <vt:lpstr>Red Hat Display Black</vt:lpstr>
      <vt:lpstr>Office Theme</vt:lpstr>
      <vt:lpstr>PowerPoint Presentation</vt:lpstr>
      <vt:lpstr>Deniz DAŞTAN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Atallah, Cynthia</dc:creator>
  <cp:lastModifiedBy>ALP ALTUNYURT (Gn.Md.(Yatirim ve Strateji)Yrd. (Kurumsal Surdurulebilirlik Yonetimi Md.) - Uzman)</cp:lastModifiedBy>
  <cp:revision>108</cp:revision>
  <dcterms:created xsi:type="dcterms:W3CDTF">2020-01-08T15:21:02Z</dcterms:created>
  <dcterms:modified xsi:type="dcterms:W3CDTF">2025-04-09T08:01:44Z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0x010100C22402619F489142AF53EB74451B6FE6</vt:lpwstr>
  </property>
  <property fmtid="{D5CDD505-2E9C-101B-9397-08002B2CF9AE}" pid="3" name="MediaServiceImageTags">
    <vt:lpwstr/>
  </property>
  <property fmtid="{D5CDD505-2E9C-101B-9397-08002B2CF9AE}" pid="4" name="Order">
    <vt:r8>3231500</vt:r8>
  </property>
  <property fmtid="{D5CDD505-2E9C-101B-9397-08002B2CF9AE}" pid="5" name="xd_Signature">
    <vt:bool>false</vt:bool>
  </property>
  <property fmtid="{D5CDD505-2E9C-101B-9397-08002B2CF9AE}" pid="6" name="xd_ProgID">
    <vt:lpwstr/>
  </property>
  <property fmtid="{D5CDD505-2E9C-101B-9397-08002B2CF9AE}" pid="7" name="_SourceUrl">
    <vt:lpwstr/>
  </property>
  <property fmtid="{D5CDD505-2E9C-101B-9397-08002B2CF9AE}" pid="8" name="_SharedFileIndex">
    <vt:lpwstr/>
  </property>
  <property fmtid="{D5CDD505-2E9C-101B-9397-08002B2CF9AE}" pid="9" name="ComplianceAssetId">
    <vt:lpwstr/>
  </property>
  <property fmtid="{D5CDD505-2E9C-101B-9397-08002B2CF9AE}" pid="10" name="TemplateUrl">
    <vt:lpwstr/>
  </property>
  <property fmtid="{D5CDD505-2E9C-101B-9397-08002B2CF9AE}" pid="11" name="_ExtendedDescription">
    <vt:lpwstr/>
  </property>
  <property fmtid="{D5CDD505-2E9C-101B-9397-08002B2CF9AE}" pid="12" name="TriggerFlowInfo">
    <vt:lpwstr/>
  </property>
</Properties>
</file>