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7" r:id="rId5"/>
    <p:sldId id="280" r:id="rId6"/>
    <p:sldId id="282" r:id="rId7"/>
    <p:sldId id="283" r:id="rId8"/>
    <p:sldId id="284" r:id="rId9"/>
    <p:sldId id="28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 autoAdjust="0"/>
    <p:restoredTop sz="79060" autoAdjust="0"/>
  </p:normalViewPr>
  <p:slideViewPr>
    <p:cSldViewPr snapToGrid="0">
      <p:cViewPr varScale="1">
        <p:scale>
          <a:sx n="50" d="100"/>
          <a:sy n="50" d="100"/>
        </p:scale>
        <p:origin x="1244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A17-FA8E-4C6A-8722-627CB63CD7E5}" type="datetimeFigureOut">
              <a:rPr lang="en-CA" smtClean="0"/>
              <a:t>2025-04-10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AFF22-1CB2-463F-BAAD-C4C186CBE8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33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625D3-2C2E-4C97-A884-B03D36B6E7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6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Mission</a:t>
            </a:r>
          </a:p>
          <a:p>
            <a:r>
              <a:rPr lang="en-US" sz="1200" dirty="0"/>
              <a:t>• Serve as the focal point and coordinator of all ICAO RPAS-related work, ensuring global interoperability and harmonization</a:t>
            </a:r>
          </a:p>
          <a:p>
            <a:r>
              <a:rPr lang="en-US" sz="1200" dirty="0"/>
              <a:t>• Develop an RPAS regulatory concept and associated guidance material to support States</a:t>
            </a:r>
          </a:p>
          <a:p>
            <a:r>
              <a:rPr lang="en-US" sz="1200" dirty="0"/>
              <a:t>• Review ICAO SARPs (Annexes to the Chicago Convention and PANS), proposing amendments and coordinating the development of RPAS SARPs with other ICAO expert groups</a:t>
            </a:r>
          </a:p>
          <a:p>
            <a:r>
              <a:rPr lang="en-CA" dirty="0"/>
              <a:t>There are different SARPs packages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AFF22-1CB2-463F-BAAD-C4C186CBE89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26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ICAO is supporting Advanced Air Mobility (AAM), unmanned aircraft systems (UAS) and UAS Traffic Management (UTM) considerations through the Advanced Air Mobility Study Group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-AAM Vision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which will depict the expected evolution of the AAM ecosystem in phases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UAS Regulatory Gap Analysis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will inform the revision of UAS Model Regulations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UAS Traffic Management (UTM) Guidance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eVTOL integration in the current ATM system Guidance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AFF22-1CB2-463F-BAAD-C4C186CBE89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35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67D6F-E172-1EAC-AAFA-F533DF643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" y="0"/>
            <a:ext cx="121802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rgbClr val="006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E66117-72BF-1E45-B9D0-9AE888C6F44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881261" y="2455089"/>
            <a:ext cx="5037110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bg1"/>
                </a:solidFill>
              </a:rPr>
              <a:t>First ICAO Global Air Cargo Summit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688AB-C025-F480-2032-DAF28FE6B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2142" y="5568496"/>
            <a:ext cx="750269" cy="2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2016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2015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0A47D-9907-BFB8-806A-6047E793A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4625"/>
          </a:xfrm>
          <a:prstGeom prst="rect">
            <a:avLst/>
          </a:prstGeom>
        </p:spPr>
      </p:pic>
      <p:sp>
        <p:nvSpPr>
          <p:cNvPr id="5" name="Line"/>
          <p:cNvSpPr/>
          <p:nvPr userDrawn="1"/>
        </p:nvSpPr>
        <p:spPr>
          <a:xfrm>
            <a:off x="5854325" y="817606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17727" y="901287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99D7C2A-880B-01CF-A12D-F8F096A7E8C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901139" y="2465028"/>
            <a:ext cx="5037110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bg1"/>
                </a:solidFill>
              </a:rPr>
              <a:t>First ICAO Global Air Cargo Summit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6CDA1-0DD5-57DF-89B3-BBF93463C8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2142" y="5568496"/>
            <a:ext cx="750269" cy="2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31" y="2683986"/>
            <a:ext cx="5251938" cy="533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24408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1" y="3370551"/>
            <a:ext cx="5251937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 and/or company name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A9AB2-1F37-ED2C-C73E-30CCE29B8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3" cy="1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"/>
          <p:cNvSpPr/>
          <p:nvPr userDrawn="1"/>
        </p:nvSpPr>
        <p:spPr>
          <a:xfrm>
            <a:off x="5854325" y="1854404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F739710-8D5D-AA6E-76D5-55428F9F61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6386" y="2988372"/>
            <a:ext cx="9865318" cy="30485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4E99200-9956-9056-E031-88AAFE5B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386" y="2506374"/>
            <a:ext cx="9865318" cy="410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66FFA2-36EA-86F1-7329-DDB07AAB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86" y="2024376"/>
            <a:ext cx="9865318" cy="4107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B54254-C468-54CC-9AED-1213C9361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1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solidFill>
            <a:srgbClr val="006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93114" y="0"/>
            <a:ext cx="9205772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6396022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6091224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95134" y="5571657"/>
            <a:ext cx="755064" cy="26649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 rot="16200000">
            <a:off x="-1713634" y="2588345"/>
            <a:ext cx="4701854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tx2"/>
                </a:solidFill>
              </a:rPr>
              <a:t>First ICAO Global Air Cargo Summit 2025</a:t>
            </a:r>
            <a:endParaRPr lang="en-CA" sz="1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6" r:id="rId3"/>
    <p:sldLayoutId id="2147483663" r:id="rId4"/>
    <p:sldLayoutId id="2147483657" r:id="rId5"/>
    <p:sldLayoutId id="2147483651" r:id="rId6"/>
    <p:sldLayoutId id="2147483665" r:id="rId7"/>
    <p:sldLayoutId id="2147483653" r:id="rId8"/>
    <p:sldLayoutId id="2147483652" r:id="rId9"/>
    <p:sldLayoutId id="2147483654" r:id="rId10"/>
    <p:sldLayoutId id="2147483650" r:id="rId11"/>
    <p:sldLayoutId id="2147483655" r:id="rId12"/>
    <p:sldLayoutId id="2147483656" r:id="rId13"/>
    <p:sldLayoutId id="2147483662" r:id="rId14"/>
    <p:sldLayoutId id="2147483658" r:id="rId15"/>
    <p:sldLayoutId id="2147483659" r:id="rId16"/>
    <p:sldLayoutId id="2147483664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1973" y="4753710"/>
            <a:ext cx="5251938" cy="533496"/>
          </a:xfrm>
        </p:spPr>
        <p:txBody>
          <a:bodyPr/>
          <a:lstStyle/>
          <a:p>
            <a:r>
              <a:rPr lang="en-CA" dirty="0"/>
              <a:t>Mateusz Kotlinski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51973" y="5440275"/>
            <a:ext cx="5251937" cy="1038159"/>
          </a:xfrm>
        </p:spPr>
        <p:txBody>
          <a:bodyPr/>
          <a:lstStyle/>
          <a:p>
            <a:r>
              <a:rPr lang="en-US" dirty="0"/>
              <a:t>Remotely Piloted Aircraft Systems Technical Officer</a:t>
            </a:r>
            <a:endParaRPr lang="en-CA" b="1" dirty="0"/>
          </a:p>
          <a:p>
            <a:r>
              <a:rPr lang="en-CA" i="1" dirty="0"/>
              <a:t>Air Navigation Bureau, ICAO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A73C2B-9C83-CB48-7F56-DAD4B4428FAA}"/>
              </a:ext>
            </a:extLst>
          </p:cNvPr>
          <p:cNvSpPr txBox="1">
            <a:spLocks/>
          </p:cNvSpPr>
          <p:nvPr/>
        </p:nvSpPr>
        <p:spPr>
          <a:xfrm>
            <a:off x="1524000" y="1892299"/>
            <a:ext cx="9144000" cy="16176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RPAS, UAS, AAM considerations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D93376-245D-5C3D-B2CB-E2BA916F283B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512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ICAO’s role</a:t>
            </a:r>
          </a:p>
        </p:txBody>
      </p:sp>
    </p:spTree>
    <p:extLst>
      <p:ext uri="{BB962C8B-B14F-4D97-AF65-F5344CB8AC3E}">
        <p14:creationId xmlns:p14="http://schemas.microsoft.com/office/powerpoint/2010/main" val="33931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45E74-B157-BFBE-8695-E3291311D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241F475-A44A-BD71-C145-19E0AAFB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417" y="699393"/>
            <a:ext cx="9205772" cy="594557"/>
          </a:xfrm>
        </p:spPr>
        <p:txBody>
          <a:bodyPr/>
          <a:lstStyle/>
          <a:p>
            <a:r>
              <a:rPr lang="en-US" dirty="0"/>
              <a:t>RPAS, UAS and AAM Considerations – ICAO’s mandate and scope</a:t>
            </a:r>
            <a:endParaRPr lang="en-CA" dirty="0"/>
          </a:p>
        </p:txBody>
      </p:sp>
      <p:sp>
        <p:nvSpPr>
          <p:cNvPr id="2" name="Content Placeholder 20">
            <a:extLst>
              <a:ext uri="{FF2B5EF4-FFF2-40B4-BE49-F238E27FC236}">
                <a16:creationId xmlns:a16="http://schemas.microsoft.com/office/drawing/2014/main" id="{D15C3DAB-C250-F4DC-669B-E3C001CE9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9525" y="1580023"/>
            <a:ext cx="7165327" cy="3373913"/>
          </a:xfrm>
        </p:spPr>
        <p:txBody>
          <a:bodyPr/>
          <a:lstStyle/>
          <a:p>
            <a:r>
              <a:rPr lang="en-US" sz="2500" dirty="0"/>
              <a:t>Multiple Assemblies and Divisional-type meetings have called on ICAO to address unmanned aviation</a:t>
            </a:r>
          </a:p>
        </p:txBody>
      </p:sp>
      <p:pic>
        <p:nvPicPr>
          <p:cNvPr id="1026" name="Picture 2" descr="seekercape">
            <a:extLst>
              <a:ext uri="{FF2B5EF4-FFF2-40B4-BE49-F238E27FC236}">
                <a16:creationId xmlns:a16="http://schemas.microsoft.com/office/drawing/2014/main" id="{B9EA7B0C-4B3E-53C2-FF2D-83D46B673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853" y="1382451"/>
            <a:ext cx="3797147" cy="24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0E5ACB-25AD-A873-A5C7-63F58F562713}"/>
              </a:ext>
            </a:extLst>
          </p:cNvPr>
          <p:cNvSpPr/>
          <p:nvPr/>
        </p:nvSpPr>
        <p:spPr>
          <a:xfrm>
            <a:off x="9104680" y="5450108"/>
            <a:ext cx="2738453" cy="10383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CA" dirty="0">
                <a:solidFill>
                  <a:schemeClr val="bg1"/>
                </a:solidFill>
              </a:rPr>
              <a:t>cope: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International IFR operations, controlled airspace and aerodromes</a:t>
            </a:r>
            <a:endParaRPr lang="en-CA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8F50D8-9C7C-A042-115F-9B9EE4DBC5E4}"/>
              </a:ext>
            </a:extLst>
          </p:cNvPr>
          <p:cNvSpPr/>
          <p:nvPr/>
        </p:nvSpPr>
        <p:spPr>
          <a:xfrm>
            <a:off x="6415195" y="5456269"/>
            <a:ext cx="2387282" cy="10383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>
                <a:solidFill>
                  <a:schemeClr val="bg1"/>
                </a:solidFill>
              </a:rPr>
              <a:t>Review and coordinate development of  ICAO SARPs</a:t>
            </a:r>
            <a:endParaRPr lang="en-CA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1570A0-C3F2-61E5-1A2F-A7847C4A3F4C}"/>
              </a:ext>
            </a:extLst>
          </p:cNvPr>
          <p:cNvSpPr/>
          <p:nvPr/>
        </p:nvSpPr>
        <p:spPr>
          <a:xfrm>
            <a:off x="992586" y="5470905"/>
            <a:ext cx="2430921" cy="102367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Serve as a focal point ensuring global interoperability</a:t>
            </a:r>
            <a:endParaRPr lang="en-CA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E8ABB7-8A1A-0D19-0A9F-02AF56F48D78}"/>
              </a:ext>
            </a:extLst>
          </p:cNvPr>
          <p:cNvSpPr/>
          <p:nvPr/>
        </p:nvSpPr>
        <p:spPr>
          <a:xfrm>
            <a:off x="3725710" y="5456268"/>
            <a:ext cx="2387282" cy="103831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 RPAS regulatory concept and guidance material</a:t>
            </a:r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400583-EF91-DB8F-DDF7-195FF5B20B29}"/>
              </a:ext>
            </a:extLst>
          </p:cNvPr>
          <p:cNvGrpSpPr/>
          <p:nvPr/>
        </p:nvGrpSpPr>
        <p:grpSpPr>
          <a:xfrm>
            <a:off x="4468895" y="3932770"/>
            <a:ext cx="3689204" cy="1223205"/>
            <a:chOff x="1264600" y="1293639"/>
            <a:chExt cx="4653570" cy="122320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C85989B-B9E0-68AA-910F-AA86E38E8E21}"/>
                </a:ext>
              </a:extLst>
            </p:cNvPr>
            <p:cNvSpPr/>
            <p:nvPr/>
          </p:nvSpPr>
          <p:spPr>
            <a:xfrm>
              <a:off x="1264600" y="1293639"/>
              <a:ext cx="4653570" cy="1223205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5E287600-BFCC-095E-AA86-EB9FA4A0CA9F}"/>
                </a:ext>
              </a:extLst>
            </p:cNvPr>
            <p:cNvSpPr txBox="1"/>
            <p:nvPr/>
          </p:nvSpPr>
          <p:spPr>
            <a:xfrm>
              <a:off x="1792685" y="1365291"/>
              <a:ext cx="3333637" cy="1151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3200" b="0" kern="1200" dirty="0"/>
                <a:t>RPAS Panel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40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DAF22-A46A-7F48-898E-AE8899CB1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875D6C4-14F9-D5C2-300E-339B030E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027" y="504945"/>
            <a:ext cx="9205772" cy="594557"/>
          </a:xfrm>
        </p:spPr>
        <p:txBody>
          <a:bodyPr/>
          <a:lstStyle/>
          <a:p>
            <a:pPr algn="ctr"/>
            <a:r>
              <a:rPr lang="en-US" dirty="0"/>
              <a:t>Advanced Air Mobility</a:t>
            </a:r>
            <a:endParaRPr lang="en-CA" dirty="0"/>
          </a:p>
        </p:txBody>
      </p:sp>
      <p:sp>
        <p:nvSpPr>
          <p:cNvPr id="2" name="Content Placeholder 20">
            <a:extLst>
              <a:ext uri="{FF2B5EF4-FFF2-40B4-BE49-F238E27FC236}">
                <a16:creationId xmlns:a16="http://schemas.microsoft.com/office/drawing/2014/main" id="{0CBD60A8-6045-8A29-38FB-DBF28DEC9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1802" y="1622626"/>
            <a:ext cx="9568395" cy="3373913"/>
          </a:xfrm>
        </p:spPr>
        <p:txBody>
          <a:bodyPr/>
          <a:lstStyle/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80A9F-E253-C92E-3FEF-81C67111D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6" y="961614"/>
            <a:ext cx="10482464" cy="58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7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8C4DC-B563-6CAF-B0B4-804F8AC9E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0">
            <a:extLst>
              <a:ext uri="{FF2B5EF4-FFF2-40B4-BE49-F238E27FC236}">
                <a16:creationId xmlns:a16="http://schemas.microsoft.com/office/drawing/2014/main" id="{4986A99E-684E-92AA-CE89-EC06A036F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0987" y="1487929"/>
            <a:ext cx="7013277" cy="3373913"/>
          </a:xfrm>
        </p:spPr>
        <p:txBody>
          <a:bodyPr/>
          <a:lstStyle/>
          <a:p>
            <a:r>
              <a:rPr lang="en-US" sz="1800" dirty="0"/>
              <a:t>The 41s Session of the ICAO Assembly recognized that the rapidly evolving AAM ecosystem calls for work to be undertaken by ICAO, as well as the potential need for a globally harmonized operational and regulatory framework and guidance</a:t>
            </a:r>
          </a:p>
          <a:p>
            <a:endParaRPr lang="en-US" sz="1800" dirty="0"/>
          </a:p>
          <a:p>
            <a:r>
              <a:rPr lang="en-US" sz="1800" b="1" dirty="0"/>
              <a:t>New Entrants/ AAM have been approved by the ICAO Council as one of the Priority Focus Areas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050" name="Picture 2" descr="ICAO Assembly #41 – IFATCA">
            <a:extLst>
              <a:ext uri="{FF2B5EF4-FFF2-40B4-BE49-F238E27FC236}">
                <a16:creationId xmlns:a16="http://schemas.microsoft.com/office/drawing/2014/main" id="{1F4D7EB6-68D2-3EDE-4CC1-976D20594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2" y="1377760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0CC443-1112-7ABC-FBA2-484FEF58B0BC}"/>
              </a:ext>
            </a:extLst>
          </p:cNvPr>
          <p:cNvSpPr txBox="1"/>
          <p:nvPr/>
        </p:nvSpPr>
        <p:spPr>
          <a:xfrm>
            <a:off x="644315" y="3387655"/>
            <a:ext cx="11360398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556C1D-C34F-B59B-21D6-FCA148943152}"/>
              </a:ext>
            </a:extLst>
          </p:cNvPr>
          <p:cNvSpPr/>
          <p:nvPr/>
        </p:nvSpPr>
        <p:spPr>
          <a:xfrm>
            <a:off x="9104680" y="5450109"/>
            <a:ext cx="2269065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>
                <a:solidFill>
                  <a:schemeClr val="bg1"/>
                </a:solidFill>
              </a:rPr>
              <a:t>Early eVTOL integration in current ATM system</a:t>
            </a:r>
            <a:endParaRPr lang="en-CA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418C6A-F7FF-C452-7E85-B9802FB7CBE1}"/>
              </a:ext>
            </a:extLst>
          </p:cNvPr>
          <p:cNvSpPr/>
          <p:nvPr/>
        </p:nvSpPr>
        <p:spPr>
          <a:xfrm>
            <a:off x="6415195" y="5456269"/>
            <a:ext cx="2280355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>
                <a:solidFill>
                  <a:schemeClr val="bg1"/>
                </a:solidFill>
              </a:rPr>
              <a:t>UAS Regulatory Gap Analysis</a:t>
            </a:r>
            <a:endParaRPr lang="en-CA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D233C7-2D80-75B3-3AF2-C680CBF175E2}"/>
              </a:ext>
            </a:extLst>
          </p:cNvPr>
          <p:cNvSpPr/>
          <p:nvPr/>
        </p:nvSpPr>
        <p:spPr>
          <a:xfrm>
            <a:off x="992586" y="5470905"/>
            <a:ext cx="2280355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AAM VISION</a:t>
            </a:r>
            <a:endParaRPr lang="en-C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300620-1284-2061-E298-C01FEB2EBDC0}"/>
              </a:ext>
            </a:extLst>
          </p:cNvPr>
          <p:cNvSpPr/>
          <p:nvPr/>
        </p:nvSpPr>
        <p:spPr>
          <a:xfrm>
            <a:off x="3725710" y="5456269"/>
            <a:ext cx="2280355" cy="9144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UAS Traffic Management (UTM) Guidance Material</a:t>
            </a:r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46D458-1602-D24C-6F5F-F45A4DEF37FD}"/>
              </a:ext>
            </a:extLst>
          </p:cNvPr>
          <p:cNvGrpSpPr/>
          <p:nvPr/>
        </p:nvGrpSpPr>
        <p:grpSpPr>
          <a:xfrm>
            <a:off x="4468895" y="3932770"/>
            <a:ext cx="3689204" cy="1223205"/>
            <a:chOff x="1264600" y="1293639"/>
            <a:chExt cx="4653570" cy="122320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BEBA63E-A306-780C-9BF4-25A7BC2A183E}"/>
                </a:ext>
              </a:extLst>
            </p:cNvPr>
            <p:cNvSpPr/>
            <p:nvPr/>
          </p:nvSpPr>
          <p:spPr>
            <a:xfrm>
              <a:off x="1264600" y="1293639"/>
              <a:ext cx="4653570" cy="1223205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C17A8CB6-117C-0164-6D05-9E57AACB7545}"/>
                </a:ext>
              </a:extLst>
            </p:cNvPr>
            <p:cNvSpPr txBox="1"/>
            <p:nvPr/>
          </p:nvSpPr>
          <p:spPr>
            <a:xfrm>
              <a:off x="1792685" y="1365291"/>
              <a:ext cx="3333637" cy="1151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3200" b="0" kern="1200" dirty="0"/>
                <a:t>AAM Study Group</a:t>
              </a:r>
            </a:p>
          </p:txBody>
        </p:sp>
      </p:grpSp>
      <p:sp>
        <p:nvSpPr>
          <p:cNvPr id="13" name="Title 14">
            <a:extLst>
              <a:ext uri="{FF2B5EF4-FFF2-40B4-BE49-F238E27FC236}">
                <a16:creationId xmlns:a16="http://schemas.microsoft.com/office/drawing/2014/main" id="{41F8CFD0-74DC-1B82-CF59-30C0D972EE9B}"/>
              </a:ext>
            </a:extLst>
          </p:cNvPr>
          <p:cNvSpPr txBox="1">
            <a:spLocks/>
          </p:cNvSpPr>
          <p:nvPr/>
        </p:nvSpPr>
        <p:spPr>
          <a:xfrm>
            <a:off x="1767027" y="504945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Unmanned Aircraft Systems and Advanced Air Mobility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809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FA125-7EE5-1D72-8664-5274A33D5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B9F046F-C17E-13FA-C959-2D192691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UAS Air Cargo transport – possibilities and challenges</a:t>
            </a:r>
            <a:endParaRPr lang="en-CA" dirty="0"/>
          </a:p>
        </p:txBody>
      </p:sp>
      <p:sp>
        <p:nvSpPr>
          <p:cNvPr id="2" name="Content Placeholder 20">
            <a:extLst>
              <a:ext uri="{FF2B5EF4-FFF2-40B4-BE49-F238E27FC236}">
                <a16:creationId xmlns:a16="http://schemas.microsoft.com/office/drawing/2014/main" id="{174EE0B1-0A02-4A6F-68C9-6C8EED18E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959" y="2581922"/>
            <a:ext cx="5551706" cy="3373913"/>
          </a:xfrm>
        </p:spPr>
        <p:txBody>
          <a:bodyPr/>
          <a:lstStyle/>
          <a:p>
            <a:endParaRPr lang="en-US" sz="2000" b="1" dirty="0"/>
          </a:p>
          <a:p>
            <a:r>
              <a:rPr lang="en-US" sz="2000" dirty="0"/>
              <a:t>Unmanned aircraft systems and </a:t>
            </a:r>
            <a:r>
              <a:rPr lang="en-US" sz="2000" dirty="0" err="1"/>
              <a:t>eVTOLS</a:t>
            </a:r>
            <a:r>
              <a:rPr lang="en-US" sz="2000" dirty="0"/>
              <a:t> can be utilized to support multiple services: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Cargo transport (e-commerce), delivery of packages in urban/ suburban environments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Delivery of medical goods supporting humanitarian or disaster relief operations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4C26AE-00B4-33FB-5ED1-9D1CD489835C}"/>
              </a:ext>
            </a:extLst>
          </p:cNvPr>
          <p:cNvSpPr/>
          <p:nvPr/>
        </p:nvSpPr>
        <p:spPr>
          <a:xfrm>
            <a:off x="1917730" y="1667522"/>
            <a:ext cx="2280355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Possibilities</a:t>
            </a:r>
            <a:endParaRPr lang="en-CA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40FF7B-739F-3E87-DF58-4310F212C61C}"/>
              </a:ext>
            </a:extLst>
          </p:cNvPr>
          <p:cNvSpPr/>
          <p:nvPr/>
        </p:nvSpPr>
        <p:spPr>
          <a:xfrm>
            <a:off x="7868053" y="1667522"/>
            <a:ext cx="2280355" cy="9144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Challenges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840A9-C4BA-11F8-23AD-F6BB80C10E02}"/>
              </a:ext>
            </a:extLst>
          </p:cNvPr>
          <p:cNvSpPr txBox="1"/>
          <p:nvPr/>
        </p:nvSpPr>
        <p:spPr>
          <a:xfrm>
            <a:off x="6918593" y="2761515"/>
            <a:ext cx="5144877" cy="428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for robust fit-for-purpose regulatory framework supporting safe deployments of those capabilities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Aircraft airworthiness and certification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Operational approvals and oversight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 infrastructure (such as Vertiports)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Flight Rules, airspace and digital information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Automation and Autonomy and shifting role of the human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Societal Acceptance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82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2402619F489142AF53EB74451B6FE6" ma:contentTypeVersion="1" ma:contentTypeDescription="Create a new document." ma:contentTypeScope="" ma:versionID="b5f0ab2932f22f320b5d47302f80b1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A3B7BE-1799-443D-B718-94557BC5C485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54d7ebe1-8bb4-46bd-bad4-44306c4e955d"/>
    <ds:schemaRef ds:uri="e525594f-72ac-4b2e-b838-1578de0d291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C0C7E4A-F955-4325-A104-A13F591946AC}"/>
</file>

<file path=customXml/itemProps3.xml><?xml version="1.0" encoding="utf-8"?>
<ds:datastoreItem xmlns:ds="http://schemas.openxmlformats.org/officeDocument/2006/customXml" ds:itemID="{4BE2C75D-67FE-4F83-A73F-90D2CBF8E4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411</Words>
  <Application>Microsoft Office PowerPoint</Application>
  <PresentationFormat>Widescreen</PresentationFormat>
  <Paragraphs>51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Office Theme</vt:lpstr>
      <vt:lpstr>PowerPoint Presentation</vt:lpstr>
      <vt:lpstr>Mateusz Kotlinski</vt:lpstr>
      <vt:lpstr>RPAS, UAS and AAM Considerations – ICAO’s mandate and scope</vt:lpstr>
      <vt:lpstr>Advanced Air Mobility</vt:lpstr>
      <vt:lpstr>PowerPoint Presentation</vt:lpstr>
      <vt:lpstr>UAS Air Cargo transport – possibilities and 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Atallah, Cynthia</dc:creator>
  <cp:lastModifiedBy>Kotlinski, Mateusz</cp:lastModifiedBy>
  <cp:revision>101</cp:revision>
  <dcterms:created xsi:type="dcterms:W3CDTF">2020-01-08T15:21:02Z</dcterms:created>
  <dcterms:modified xsi:type="dcterms:W3CDTF">2025-04-10T11:07:27Z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0x010100C22402619F489142AF53EB74451B6FE6</vt:lpwstr>
  </property>
  <property fmtid="{D5CDD505-2E9C-101B-9397-08002B2CF9AE}" pid="3" name="MediaServiceImageTags">
    <vt:lpwstr/>
  </property>
  <property fmtid="{D5CDD505-2E9C-101B-9397-08002B2CF9AE}" pid="4" name="Order">
    <vt:r8>3231500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