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7" r:id="rId5"/>
    <p:sldId id="280" r:id="rId6"/>
    <p:sldId id="270" r:id="rId7"/>
    <p:sldId id="289" r:id="rId8"/>
    <p:sldId id="276" r:id="rId9"/>
    <p:sldId id="286" r:id="rId10"/>
    <p:sldId id="287" r:id="rId11"/>
    <p:sldId id="284" r:id="rId12"/>
    <p:sldId id="259" r:id="rId13"/>
    <p:sldId id="290" r:id="rId14"/>
    <p:sldId id="361" r:id="rId15"/>
    <p:sldId id="288"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95852" autoAdjust="0"/>
  </p:normalViewPr>
  <p:slideViewPr>
    <p:cSldViewPr snapToGrid="0">
      <p:cViewPr varScale="1">
        <p:scale>
          <a:sx n="95" d="100"/>
          <a:sy n="95" d="100"/>
        </p:scale>
        <p:origin x="158" y="53"/>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890E7-5BA0-413B-86AF-BADB4B287E2C}" type="datetimeFigureOut">
              <a:rPr lang="en-US" smtClean="0"/>
              <a:t>4/7/2025</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FA1A4-BCDD-4A3E-92A9-BD481B849320}" type="slidenum">
              <a:rPr lang="en-US" smtClean="0"/>
              <a:t>‹#›</a:t>
            </a:fld>
            <a:endParaRPr lang="en-US"/>
          </a:p>
        </p:txBody>
      </p:sp>
    </p:spTree>
    <p:extLst>
      <p:ext uri="{BB962C8B-B14F-4D97-AF65-F5344CB8AC3E}">
        <p14:creationId xmlns:p14="http://schemas.microsoft.com/office/powerpoint/2010/main" val="356750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404040"/>
                </a:solidFill>
                <a:effectLst/>
                <a:latin typeface="DeepSeek-CJK-patch"/>
              </a:rPr>
              <a:t>IATA (2023)</a:t>
            </a:r>
            <a:r>
              <a:rPr lang="en-US" b="0" i="0" dirty="0">
                <a:solidFill>
                  <a:srgbClr val="404040"/>
                </a:solidFill>
                <a:effectLst/>
                <a:latin typeface="DeepSeek-CJK-patch"/>
              </a:rPr>
              <a:t>: The air cargo industry faces a </a:t>
            </a:r>
            <a:r>
              <a:rPr lang="en-US" b="1" i="0" dirty="0">
                <a:solidFill>
                  <a:srgbClr val="404040"/>
                </a:solidFill>
                <a:effectLst/>
                <a:latin typeface="DeepSeek-CJK-patch"/>
              </a:rPr>
              <a:t>15-20% shortfall in skilled workers</a:t>
            </a:r>
            <a:r>
              <a:rPr lang="en-US" b="0" i="0" dirty="0">
                <a:solidFill>
                  <a:srgbClr val="404040"/>
                </a:solidFill>
                <a:effectLst/>
                <a:latin typeface="DeepSeek-CJK-patch"/>
              </a:rPr>
              <a:t>, including cargo handlers, customs brokers, and logistics managers.</a:t>
            </a:r>
          </a:p>
          <a:p>
            <a:pPr algn="l">
              <a:buFont typeface="Arial" panose="020B0604020202020204" pitchFamily="34" charset="0"/>
              <a:buChar char="•"/>
            </a:pPr>
            <a:r>
              <a:rPr lang="en-US" b="1" i="0" dirty="0">
                <a:solidFill>
                  <a:srgbClr val="404040"/>
                </a:solidFill>
                <a:effectLst/>
                <a:latin typeface="DeepSeek-CJK-patch"/>
              </a:rPr>
              <a:t>Boeing 2022 Workforce Forecast</a:t>
            </a:r>
            <a:r>
              <a:rPr lang="en-US" b="0" i="0" dirty="0">
                <a:solidFill>
                  <a:srgbClr val="404040"/>
                </a:solidFill>
                <a:effectLst/>
                <a:latin typeface="DeepSeek-CJK-patch"/>
              </a:rPr>
              <a:t>: By </a:t>
            </a:r>
            <a:r>
              <a:rPr lang="en-US" b="1" i="0" dirty="0">
                <a:solidFill>
                  <a:srgbClr val="404040"/>
                </a:solidFill>
                <a:effectLst/>
                <a:latin typeface="DeepSeek-CJK-patch"/>
              </a:rPr>
              <a:t>2030</a:t>
            </a:r>
            <a:r>
              <a:rPr lang="en-US" b="0" i="0" dirty="0">
                <a:solidFill>
                  <a:srgbClr val="404040"/>
                </a:solidFill>
                <a:effectLst/>
                <a:latin typeface="DeepSeek-CJK-patch"/>
              </a:rPr>
              <a:t>, the global aviation industry (including cargo) will need </a:t>
            </a:r>
            <a:r>
              <a:rPr lang="en-US" b="1" i="0" dirty="0">
                <a:solidFill>
                  <a:srgbClr val="404040"/>
                </a:solidFill>
                <a:effectLst/>
                <a:latin typeface="DeepSeek-CJK-patch"/>
              </a:rPr>
              <a:t>2.3 million new personnel</a:t>
            </a:r>
            <a:r>
              <a:rPr lang="en-US" b="0" i="0" dirty="0">
                <a:solidFill>
                  <a:srgbClr val="404040"/>
                </a:solidFill>
                <a:effectLst/>
                <a:latin typeface="DeepSeek-CJK-patch"/>
              </a:rPr>
              <a:t>, with cargo-specific roles accounting for </a:t>
            </a:r>
            <a:r>
              <a:rPr lang="en-US" b="1" i="0" dirty="0">
                <a:solidFill>
                  <a:srgbClr val="404040"/>
                </a:solidFill>
                <a:effectLst/>
                <a:latin typeface="DeepSeek-CJK-patch"/>
              </a:rPr>
              <a:t>~30%</a:t>
            </a:r>
            <a:r>
              <a:rPr lang="en-US" b="0" i="0" dirty="0">
                <a:solidFill>
                  <a:srgbClr val="404040"/>
                </a:solidFill>
                <a:effectLst/>
                <a:latin typeface="DeepSeek-CJK-patch"/>
              </a:rPr>
              <a:t> of this demand.</a:t>
            </a:r>
          </a:p>
          <a:p>
            <a:pPr algn="l">
              <a:buFont typeface="Arial" panose="020B0604020202020204" pitchFamily="34" charset="0"/>
              <a:buChar char="•"/>
            </a:pPr>
            <a:r>
              <a:rPr lang="en-US" b="1" i="0" dirty="0">
                <a:solidFill>
                  <a:srgbClr val="404040"/>
                </a:solidFill>
                <a:effectLst/>
                <a:latin typeface="DeepSeek-CJK-patch"/>
              </a:rPr>
              <a:t>DHL Global Air Cargo Report (2023)</a:t>
            </a:r>
            <a:r>
              <a:rPr lang="en-US" b="0" i="0" dirty="0">
                <a:solidFill>
                  <a:srgbClr val="404040"/>
                </a:solidFill>
                <a:effectLst/>
                <a:latin typeface="DeepSeek-CJK-patch"/>
              </a:rPr>
              <a:t>: </a:t>
            </a:r>
            <a:r>
              <a:rPr lang="en-US" b="1" i="0" dirty="0">
                <a:solidFill>
                  <a:srgbClr val="404040"/>
                </a:solidFill>
                <a:effectLst/>
                <a:latin typeface="DeepSeek-CJK-patch"/>
              </a:rPr>
              <a:t>65% of air cargo companies</a:t>
            </a:r>
            <a:r>
              <a:rPr lang="en-US" b="0" i="0" dirty="0">
                <a:solidFill>
                  <a:srgbClr val="404040"/>
                </a:solidFill>
                <a:effectLst/>
                <a:latin typeface="DeepSeek-CJK-patch"/>
              </a:rPr>
              <a:t> cite labor shortages as a "critical bottleneck" in meeting customer demand.</a:t>
            </a:r>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5524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04040"/>
                </a:solidFill>
                <a:effectLst/>
                <a:latin typeface="DeepSeek-CJK-patch"/>
              </a:rPr>
              <a:t>Challenges to Address</a:t>
            </a:r>
          </a:p>
          <a:p>
            <a:pPr algn="l">
              <a:buFont typeface="+mj-lt"/>
              <a:buAutoNum type="arabicPeriod"/>
            </a:pPr>
            <a:r>
              <a:rPr lang="en-US" b="1" i="0" dirty="0">
                <a:solidFill>
                  <a:srgbClr val="404040"/>
                </a:solidFill>
                <a:effectLst/>
                <a:latin typeface="DeepSeek-CJK-patch"/>
              </a:rPr>
              <a:t>High Initial Costs</a:t>
            </a:r>
            <a:r>
              <a:rPr lang="en-US" b="0" i="0" dirty="0">
                <a:solidFill>
                  <a:srgbClr val="404040"/>
                </a:solidFill>
                <a:effectLst/>
                <a:latin typeface="DeepSeek-CJK-patch"/>
              </a:rPr>
              <a:t>: Automation requires </a:t>
            </a:r>
            <a:r>
              <a:rPr lang="en-US" b="1" i="0" dirty="0">
                <a:solidFill>
                  <a:srgbClr val="404040"/>
                </a:solidFill>
                <a:effectLst/>
                <a:latin typeface="KaTeX_Main"/>
              </a:rPr>
              <a:t>2M–2</a:t>
            </a:r>
            <a:r>
              <a:rPr lang="en-US" b="1" i="1" dirty="0">
                <a:solidFill>
                  <a:srgbClr val="404040"/>
                </a:solidFill>
                <a:effectLst/>
                <a:latin typeface="KaTeX_Math"/>
              </a:rPr>
              <a:t>M</a:t>
            </a:r>
            <a:r>
              <a:rPr lang="en-US" b="1" i="0" dirty="0">
                <a:solidFill>
                  <a:srgbClr val="404040"/>
                </a:solidFill>
                <a:effectLst/>
                <a:latin typeface="KaTeX_Main"/>
              </a:rPr>
              <a:t>–</a:t>
            </a:r>
            <a:r>
              <a:rPr lang="en-US" b="1" i="0" dirty="0">
                <a:solidFill>
                  <a:srgbClr val="404040"/>
                </a:solidFill>
                <a:effectLst/>
                <a:latin typeface="DeepSeek-CJK-patch"/>
              </a:rPr>
              <a:t>10M+ investment</a:t>
            </a:r>
            <a:r>
              <a:rPr lang="en-US" b="0" i="0" dirty="0">
                <a:solidFill>
                  <a:srgbClr val="404040"/>
                </a:solidFill>
                <a:effectLst/>
                <a:latin typeface="DeepSeek-CJK-patch"/>
              </a:rPr>
              <a:t> per hub.</a:t>
            </a:r>
          </a:p>
          <a:p>
            <a:pPr algn="l">
              <a:buFont typeface="+mj-lt"/>
              <a:buAutoNum type="arabicPeriod"/>
            </a:pPr>
            <a:r>
              <a:rPr lang="en-US" b="1" i="0" dirty="0">
                <a:solidFill>
                  <a:srgbClr val="404040"/>
                </a:solidFill>
                <a:effectLst/>
                <a:latin typeface="DeepSeek-CJK-patch"/>
              </a:rPr>
              <a:t>Data Privacy</a:t>
            </a:r>
            <a:r>
              <a:rPr lang="en-US" b="0" i="0" dirty="0">
                <a:solidFill>
                  <a:srgbClr val="404040"/>
                </a:solidFill>
                <a:effectLst/>
                <a:latin typeface="DeepSeek-CJK-patch"/>
              </a:rPr>
              <a:t>: 60% of firms cite cybersecurity as a top concern (McKinsey, 2023).</a:t>
            </a:r>
          </a:p>
          <a:p>
            <a:pPr algn="l">
              <a:buFont typeface="+mj-lt"/>
              <a:buAutoNum type="arabicPeriod"/>
            </a:pPr>
            <a:r>
              <a:rPr lang="en-US" b="1" i="0" dirty="0">
                <a:solidFill>
                  <a:srgbClr val="404040"/>
                </a:solidFill>
                <a:effectLst/>
                <a:latin typeface="DeepSeek-CJK-patch"/>
              </a:rPr>
              <a:t>Workforce Adaptation</a:t>
            </a:r>
            <a:r>
              <a:rPr lang="en-US" b="0" i="0" dirty="0">
                <a:solidFill>
                  <a:srgbClr val="404040"/>
                </a:solidFill>
                <a:effectLst/>
                <a:latin typeface="DeepSeek-CJK-patch"/>
              </a:rPr>
              <a:t>: Reskilling programs critical for 45% of roles (ICAO, 2022)</a:t>
            </a:r>
          </a:p>
          <a:p>
            <a:endParaRPr lang="tr-TR"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328062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F9FA1A4-BCDD-4A3E-92A9-BD481B849320}" type="slidenum">
              <a:rPr lang="en-US" smtClean="0"/>
              <a:t>6</a:t>
            </a:fld>
            <a:endParaRPr lang="en-US"/>
          </a:p>
        </p:txBody>
      </p:sp>
    </p:spTree>
    <p:extLst>
      <p:ext uri="{BB962C8B-B14F-4D97-AF65-F5344CB8AC3E}">
        <p14:creationId xmlns:p14="http://schemas.microsoft.com/office/powerpoint/2010/main" val="122316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F9FA1A4-BCDD-4A3E-92A9-BD481B849320}" type="slidenum">
              <a:rPr lang="en-US" smtClean="0"/>
              <a:t>7</a:t>
            </a:fld>
            <a:endParaRPr lang="en-US"/>
          </a:p>
        </p:txBody>
      </p:sp>
    </p:spTree>
    <p:extLst>
      <p:ext uri="{BB962C8B-B14F-4D97-AF65-F5344CB8AC3E}">
        <p14:creationId xmlns:p14="http://schemas.microsoft.com/office/powerpoint/2010/main" val="180156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3062502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567D6F-E172-1EAC-AAFA-F533DF6431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19" y="0"/>
            <a:ext cx="12180231" cy="6857999"/>
          </a:xfrm>
          <a:prstGeom prst="rect">
            <a:avLst/>
          </a:prstGeom>
        </p:spPr>
      </p:pic>
    </p:spTree>
    <p:extLst>
      <p:ext uri="{BB962C8B-B14F-4D97-AF65-F5344CB8AC3E}">
        <p14:creationId xmlns:p14="http://schemas.microsoft.com/office/powerpoint/2010/main" val="70309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rgbClr val="006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bg1"/>
                </a:solidFill>
                <a:latin typeface="+mj-lt"/>
              </a:defRPr>
            </a:lvl1pPr>
          </a:lstStyle>
          <a:p>
            <a:pPr lvl="0"/>
            <a:r>
              <a:rPr lang="en-US" dirty="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endParaRPr lang="en-CA" dirty="0"/>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endParaRPr lang="en-CA" dirty="0"/>
          </a:p>
        </p:txBody>
      </p:sp>
      <p:sp>
        <p:nvSpPr>
          <p:cNvPr id="16" name="Subtitle 2">
            <a:extLst>
              <a:ext uri="{FF2B5EF4-FFF2-40B4-BE49-F238E27FC236}">
                <a16:creationId xmlns:a16="http://schemas.microsoft.com/office/drawing/2014/main" id="{0CE66117-72BF-1E45-B9D0-9AE888C6F446}"/>
              </a:ext>
            </a:extLst>
          </p:cNvPr>
          <p:cNvSpPr txBox="1">
            <a:spLocks/>
          </p:cNvSpPr>
          <p:nvPr userDrawn="1"/>
        </p:nvSpPr>
        <p:spPr>
          <a:xfrm rot="16200000">
            <a:off x="-1881261" y="2455089"/>
            <a:ext cx="5037110"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dirty="0">
                <a:solidFill>
                  <a:schemeClr val="bg1"/>
                </a:solidFill>
              </a:rPr>
              <a:t>First ICAO Global Air Cargo Summit 2025</a:t>
            </a:r>
          </a:p>
        </p:txBody>
      </p:sp>
      <p:pic>
        <p:nvPicPr>
          <p:cNvPr id="2" name="Picture 1">
            <a:extLst>
              <a:ext uri="{FF2B5EF4-FFF2-40B4-BE49-F238E27FC236}">
                <a16:creationId xmlns:a16="http://schemas.microsoft.com/office/drawing/2014/main" id="{314688AB-C025-F480-2032-DAF28FE6B0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6200000">
            <a:off x="202142" y="5568496"/>
            <a:ext cx="750269" cy="264800"/>
          </a:xfrm>
          <a:prstGeom prst="rect">
            <a:avLst/>
          </a:prstGeom>
        </p:spPr>
      </p:pic>
    </p:spTree>
    <p:extLst>
      <p:ext uri="{BB962C8B-B14F-4D97-AF65-F5344CB8AC3E}">
        <p14:creationId xmlns:p14="http://schemas.microsoft.com/office/powerpoint/2010/main" val="1347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dirty="0"/>
              <a:t>Click to edit Master title style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302132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13816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Tree>
    <p:extLst>
      <p:ext uri="{BB962C8B-B14F-4D97-AF65-F5344CB8AC3E}">
        <p14:creationId xmlns:p14="http://schemas.microsoft.com/office/powerpoint/2010/main" val="2944423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331337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dirty="0"/>
              <a:t>2017</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dirty="0"/>
              <a:t>2016</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dirty="0"/>
              <a:t>2015</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183695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dirty="0"/>
              <a:t>2020</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dirty="0"/>
              <a:t>2019</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dirty="0"/>
              <a:t>2018</a:t>
            </a:r>
            <a:endParaRPr lang="en-CA" dirty="0"/>
          </a:p>
        </p:txBody>
      </p:sp>
    </p:spTree>
    <p:extLst>
      <p:ext uri="{BB962C8B-B14F-4D97-AF65-F5344CB8AC3E}">
        <p14:creationId xmlns:p14="http://schemas.microsoft.com/office/powerpoint/2010/main" val="238480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57127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C9B0A47D-9907-BFB8-806A-6047E793AE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64625"/>
          </a:xfrm>
          <a:prstGeom prst="rect">
            <a:avLst/>
          </a:prstGeom>
        </p:spPr>
      </p:pic>
      <p:sp>
        <p:nvSpPr>
          <p:cNvPr id="5" name="Line"/>
          <p:cNvSpPr/>
          <p:nvPr userDrawn="1"/>
        </p:nvSpPr>
        <p:spPr>
          <a:xfrm>
            <a:off x="5854325" y="817606"/>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TextBox 11"/>
          <p:cNvSpPr txBox="1"/>
          <p:nvPr userDrawn="1"/>
        </p:nvSpPr>
        <p:spPr>
          <a:xfrm>
            <a:off x="3417727" y="901287"/>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sp>
        <p:nvSpPr>
          <p:cNvPr id="6" name="Subtitle 2">
            <a:extLst>
              <a:ext uri="{FF2B5EF4-FFF2-40B4-BE49-F238E27FC236}">
                <a16:creationId xmlns:a16="http://schemas.microsoft.com/office/drawing/2014/main" id="{C99D7C2A-880B-01CF-A12D-F8F096A7E8C3}"/>
              </a:ext>
            </a:extLst>
          </p:cNvPr>
          <p:cNvSpPr txBox="1">
            <a:spLocks/>
          </p:cNvSpPr>
          <p:nvPr userDrawn="1"/>
        </p:nvSpPr>
        <p:spPr>
          <a:xfrm rot="16200000">
            <a:off x="-1901139" y="2465028"/>
            <a:ext cx="5037110"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dirty="0">
                <a:solidFill>
                  <a:schemeClr val="bg1"/>
                </a:solidFill>
              </a:rPr>
              <a:t>First ICAO Global Air Cargo Summit 2025</a:t>
            </a:r>
          </a:p>
        </p:txBody>
      </p:sp>
      <p:pic>
        <p:nvPicPr>
          <p:cNvPr id="7" name="Picture 6">
            <a:extLst>
              <a:ext uri="{FF2B5EF4-FFF2-40B4-BE49-F238E27FC236}">
                <a16:creationId xmlns:a16="http://schemas.microsoft.com/office/drawing/2014/main" id="{C6E6CDA1-0DD5-57DF-89B3-BBF93463C8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rot="16200000">
            <a:off x="202142" y="5568496"/>
            <a:ext cx="750269" cy="264800"/>
          </a:xfrm>
          <a:prstGeom prst="rect">
            <a:avLst/>
          </a:prstGeom>
        </p:spPr>
      </p:pic>
    </p:spTree>
    <p:extLst>
      <p:ext uri="{BB962C8B-B14F-4D97-AF65-F5344CB8AC3E}">
        <p14:creationId xmlns:p14="http://schemas.microsoft.com/office/powerpoint/2010/main" val="2801803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74FFF79-5CF1-79D8-95D5-921C6AE19A67}"/>
              </a:ext>
            </a:extLst>
          </p:cNvPr>
          <p:cNvSpPr>
            <a:spLocks noGrp="1"/>
          </p:cNvSpPr>
          <p:nvPr>
            <p:ph type="dt" sz="half" idx="10"/>
          </p:nvPr>
        </p:nvSpPr>
        <p:spPr/>
        <p:txBody>
          <a:bodyPr/>
          <a:lstStyle/>
          <a:p>
            <a:fld id="{776345AD-5A32-439E-A25A-E79DB50932D6}" type="datetimeFigureOut">
              <a:rPr lang="tr-TR" smtClean="0"/>
              <a:t>08.04.2025</a:t>
            </a:fld>
            <a:endParaRPr lang="tr-TR"/>
          </a:p>
        </p:txBody>
      </p:sp>
      <p:sp>
        <p:nvSpPr>
          <p:cNvPr id="3" name="Alt Bilgi Yer Tutucusu 2">
            <a:extLst>
              <a:ext uri="{FF2B5EF4-FFF2-40B4-BE49-F238E27FC236}">
                <a16:creationId xmlns:a16="http://schemas.microsoft.com/office/drawing/2014/main" id="{058C3E54-3D71-671D-4315-7AF03F1249C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41458FE-819E-21E6-63FD-DF093CA532E5}"/>
              </a:ext>
            </a:extLst>
          </p:cNvPr>
          <p:cNvSpPr>
            <a:spLocks noGrp="1"/>
          </p:cNvSpPr>
          <p:nvPr>
            <p:ph type="sldNum" sz="quarter" idx="12"/>
          </p:nvPr>
        </p:nvSpPr>
        <p:spPr/>
        <p:txBody>
          <a:bodyPr/>
          <a:lstStyle/>
          <a:p>
            <a:fld id="{2FC82EBD-4DA5-4463-B099-B8E8AD4F10C8}" type="slidenum">
              <a:rPr lang="tr-TR" smtClean="0"/>
              <a:t>‹#›</a:t>
            </a:fld>
            <a:endParaRPr lang="tr-TR"/>
          </a:p>
        </p:txBody>
      </p:sp>
    </p:spTree>
    <p:extLst>
      <p:ext uri="{BB962C8B-B14F-4D97-AF65-F5344CB8AC3E}">
        <p14:creationId xmlns:p14="http://schemas.microsoft.com/office/powerpoint/2010/main" val="393637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0031" y="2683986"/>
            <a:ext cx="5251938" cy="533496"/>
          </a:xfrm>
          <a:prstGeom prst="rect">
            <a:avLst/>
          </a:prstGeom>
        </p:spPr>
        <p:txBody>
          <a:bodyPr anchor="b">
            <a:normAutofit/>
          </a:bodyPr>
          <a:lstStyle>
            <a:lvl1pPr algn="ctr">
              <a:defRPr sz="3200">
                <a:solidFill>
                  <a:schemeClr val="tx2"/>
                </a:solidFill>
              </a:defRPr>
            </a:lvl1pPr>
          </a:lstStyle>
          <a:p>
            <a:r>
              <a:rPr lang="en-US" dirty="0"/>
              <a:t>Presenter Name</a:t>
            </a:r>
            <a:endParaRPr lang="en-CA" dirty="0"/>
          </a:p>
        </p:txBody>
      </p:sp>
      <p:sp>
        <p:nvSpPr>
          <p:cNvPr id="8" name="Line"/>
          <p:cNvSpPr/>
          <p:nvPr userDrawn="1"/>
        </p:nvSpPr>
        <p:spPr>
          <a:xfrm>
            <a:off x="5854325" y="24408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Text Placeholder 8"/>
          <p:cNvSpPr>
            <a:spLocks noGrp="1"/>
          </p:cNvSpPr>
          <p:nvPr>
            <p:ph type="body" sz="quarter" idx="10" hasCustomPrompt="1"/>
          </p:nvPr>
        </p:nvSpPr>
        <p:spPr>
          <a:xfrm>
            <a:off x="3470031" y="3370551"/>
            <a:ext cx="5251937" cy="657225"/>
          </a:xfrm>
          <a:prstGeom prst="rect">
            <a:avLst/>
          </a:prstGeom>
        </p:spPr>
        <p:txBody>
          <a:bodyPr/>
          <a:lstStyle>
            <a:lvl1pPr marL="0" indent="0" algn="ctr">
              <a:buNone/>
              <a:defRPr baseline="0">
                <a:solidFill>
                  <a:schemeClr val="bg1">
                    <a:lumMod val="50000"/>
                  </a:schemeClr>
                </a:solidFill>
              </a:defRPr>
            </a:lvl1pPr>
          </a:lstStyle>
          <a:p>
            <a:pPr lvl="0"/>
            <a:r>
              <a:rPr lang="en-US" dirty="0"/>
              <a:t>Presenter title and/or company name</a:t>
            </a:r>
            <a:endParaRPr lang="en-CA" dirty="0"/>
          </a:p>
        </p:txBody>
      </p:sp>
      <p:pic>
        <p:nvPicPr>
          <p:cNvPr id="3" name="Picture 2">
            <a:extLst>
              <a:ext uri="{FF2B5EF4-FFF2-40B4-BE49-F238E27FC236}">
                <a16:creationId xmlns:a16="http://schemas.microsoft.com/office/drawing/2014/main" id="{5FCA9AB2-1F37-ED2C-C73E-30CCE29B8C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3" cy="1272208"/>
          </a:xfrm>
          <a:prstGeom prst="rect">
            <a:avLst/>
          </a:prstGeom>
        </p:spPr>
      </p:pic>
    </p:spTree>
    <p:extLst>
      <p:ext uri="{BB962C8B-B14F-4D97-AF65-F5344CB8AC3E}">
        <p14:creationId xmlns:p14="http://schemas.microsoft.com/office/powerpoint/2010/main" val="4070909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2412508-F713-4F7A-A389-8CDC401F9858}" type="datetimeFigureOut">
              <a:rPr lang="tr-TR" smtClean="0"/>
              <a:t>08.04.2025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FCF9B4-1E8D-4917-9680-5900E479D13C}" type="slidenum">
              <a:rPr lang="tr-TR" smtClean="0"/>
              <a:t>‹#›</a:t>
            </a:fld>
            <a:endParaRPr lang="tr-TR"/>
          </a:p>
        </p:txBody>
      </p:sp>
    </p:spTree>
    <p:extLst>
      <p:ext uri="{BB962C8B-B14F-4D97-AF65-F5344CB8AC3E}">
        <p14:creationId xmlns:p14="http://schemas.microsoft.com/office/powerpoint/2010/main" val="362073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Line"/>
          <p:cNvSpPr/>
          <p:nvPr userDrawn="1"/>
        </p:nvSpPr>
        <p:spPr>
          <a:xfrm>
            <a:off x="5854325" y="1854404"/>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 name="Content Placeholder 3">
            <a:extLst>
              <a:ext uri="{FF2B5EF4-FFF2-40B4-BE49-F238E27FC236}">
                <a16:creationId xmlns:a16="http://schemas.microsoft.com/office/drawing/2014/main" id="{0F739710-8D5D-AA6E-76D5-55428F9F610F}"/>
              </a:ext>
            </a:extLst>
          </p:cNvPr>
          <p:cNvSpPr>
            <a:spLocks noGrp="1"/>
          </p:cNvSpPr>
          <p:nvPr>
            <p:ph sz="half" idx="2" hasCustomPrompt="1"/>
          </p:nvPr>
        </p:nvSpPr>
        <p:spPr>
          <a:xfrm>
            <a:off x="1286386" y="2988372"/>
            <a:ext cx="9865318" cy="30485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 name="Subtitle 2">
            <a:extLst>
              <a:ext uri="{FF2B5EF4-FFF2-40B4-BE49-F238E27FC236}">
                <a16:creationId xmlns:a16="http://schemas.microsoft.com/office/drawing/2014/main" id="{34E99200-9956-9056-E031-88AAFE5B0C07}"/>
              </a:ext>
            </a:extLst>
          </p:cNvPr>
          <p:cNvSpPr>
            <a:spLocks noGrp="1"/>
          </p:cNvSpPr>
          <p:nvPr>
            <p:ph type="subTitle" idx="1"/>
          </p:nvPr>
        </p:nvSpPr>
        <p:spPr>
          <a:xfrm>
            <a:off x="1286386" y="2506374"/>
            <a:ext cx="9865318" cy="410712"/>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5" name="Title 1">
            <a:extLst>
              <a:ext uri="{FF2B5EF4-FFF2-40B4-BE49-F238E27FC236}">
                <a16:creationId xmlns:a16="http://schemas.microsoft.com/office/drawing/2014/main" id="{5266FFA2-36EA-86F1-7329-DDB07AAB9C42}"/>
              </a:ext>
            </a:extLst>
          </p:cNvPr>
          <p:cNvSpPr>
            <a:spLocks noGrp="1"/>
          </p:cNvSpPr>
          <p:nvPr>
            <p:ph type="title"/>
          </p:nvPr>
        </p:nvSpPr>
        <p:spPr>
          <a:xfrm>
            <a:off x="1286386" y="2024376"/>
            <a:ext cx="9865318" cy="410712"/>
          </a:xfrm>
          <a:prstGeom prst="rect">
            <a:avLst/>
          </a:prstGeom>
        </p:spPr>
        <p:txBody>
          <a:bodyPr/>
          <a:lstStyle>
            <a:lvl1pPr>
              <a:defRPr sz="2800"/>
            </a:lvl1pPr>
          </a:lstStyle>
          <a:p>
            <a:endParaRPr lang="en-CA" sz="2800" dirty="0"/>
          </a:p>
        </p:txBody>
      </p:sp>
      <p:pic>
        <p:nvPicPr>
          <p:cNvPr id="2" name="Picture 1">
            <a:extLst>
              <a:ext uri="{FF2B5EF4-FFF2-40B4-BE49-F238E27FC236}">
                <a16:creationId xmlns:a16="http://schemas.microsoft.com/office/drawing/2014/main" id="{5EB54254-C468-54CC-9AED-1213C93616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1272208"/>
          </a:xfrm>
          <a:prstGeom prst="rect">
            <a:avLst/>
          </a:prstGeom>
        </p:spPr>
      </p:pic>
    </p:spTree>
    <p:extLst>
      <p:ext uri="{BB962C8B-B14F-4D97-AF65-F5344CB8AC3E}">
        <p14:creationId xmlns:p14="http://schemas.microsoft.com/office/powerpoint/2010/main" val="190756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Tree>
    <p:extLst>
      <p:ext uri="{BB962C8B-B14F-4D97-AF65-F5344CB8AC3E}">
        <p14:creationId xmlns:p14="http://schemas.microsoft.com/office/powerpoint/2010/main" val="41944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rgbClr val="006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dirty="0"/>
              <a:t>01</a:t>
            </a:r>
            <a:endParaRPr lang="en-CA" dirty="0"/>
          </a:p>
        </p:txBody>
      </p:sp>
    </p:spTree>
    <p:extLst>
      <p:ext uri="{BB962C8B-B14F-4D97-AF65-F5344CB8AC3E}">
        <p14:creationId xmlns:p14="http://schemas.microsoft.com/office/powerpoint/2010/main" val="246884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416326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364445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493114" y="0"/>
            <a:ext cx="9205772"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242588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91881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6396022"/>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6091224"/>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rot="16200000">
            <a:off x="195134" y="5571657"/>
            <a:ext cx="755064" cy="266493"/>
          </a:xfrm>
          <a:prstGeom prst="rect">
            <a:avLst/>
          </a:prstGeom>
        </p:spPr>
      </p:pic>
      <p:sp>
        <p:nvSpPr>
          <p:cNvPr id="6" name="Subtitle 2"/>
          <p:cNvSpPr txBox="1">
            <a:spLocks/>
          </p:cNvSpPr>
          <p:nvPr userDrawn="1"/>
        </p:nvSpPr>
        <p:spPr>
          <a:xfrm rot="16200000">
            <a:off x="-1713634" y="2588345"/>
            <a:ext cx="4701854"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dirty="0">
                <a:solidFill>
                  <a:schemeClr val="tx2"/>
                </a:solidFill>
              </a:rPr>
              <a:t>First ICAO Global Air Cargo Summit 2025</a:t>
            </a:r>
            <a:endParaRPr lang="en-CA" sz="1300" b="1" dirty="0">
              <a:solidFill>
                <a:schemeClr val="tx2"/>
              </a:solidFill>
            </a:endParaRPr>
          </a:p>
        </p:txBody>
      </p:sp>
    </p:spTree>
    <p:extLst>
      <p:ext uri="{BB962C8B-B14F-4D97-AF65-F5344CB8AC3E}">
        <p14:creationId xmlns:p14="http://schemas.microsoft.com/office/powerpoint/2010/main" val="26753025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6" r:id="rId3"/>
    <p:sldLayoutId id="2147483663" r:id="rId4"/>
    <p:sldLayoutId id="2147483657" r:id="rId5"/>
    <p:sldLayoutId id="2147483651" r:id="rId6"/>
    <p:sldLayoutId id="2147483665" r:id="rId7"/>
    <p:sldLayoutId id="2147483653" r:id="rId8"/>
    <p:sldLayoutId id="2147483652" r:id="rId9"/>
    <p:sldLayoutId id="2147483654" r:id="rId10"/>
    <p:sldLayoutId id="2147483650" r:id="rId11"/>
    <p:sldLayoutId id="2147483655" r:id="rId12"/>
    <p:sldLayoutId id="2147483656" r:id="rId13"/>
    <p:sldLayoutId id="2147483662" r:id="rId14"/>
    <p:sldLayoutId id="2147483658" r:id="rId15"/>
    <p:sldLayoutId id="2147483659" r:id="rId16"/>
    <p:sldLayoutId id="2147483664" r:id="rId17"/>
    <p:sldLayoutId id="2147483661" r:id="rId18"/>
    <p:sldLayoutId id="2147483667" r:id="rId19"/>
    <p:sldLayoutId id="2147483668" r:id="rId2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19.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9970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0760" y="4143592"/>
            <a:ext cx="11430481" cy="2501069"/>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88"/>
          </a:p>
        </p:txBody>
      </p:sp>
      <p:sp>
        <p:nvSpPr>
          <p:cNvPr id="25" name="Oval 24"/>
          <p:cNvSpPr/>
          <p:nvPr/>
        </p:nvSpPr>
        <p:spPr>
          <a:xfrm>
            <a:off x="3625924" y="5794335"/>
            <a:ext cx="4940154" cy="278653"/>
          </a:xfrm>
          <a:prstGeom prst="ellipse">
            <a:avLst/>
          </a:prstGeom>
          <a:gradFill flip="none" rotWithShape="1">
            <a:gsLst>
              <a:gs pos="0">
                <a:schemeClr val="tx1">
                  <a:lumMod val="0"/>
                  <a:alpha val="26000"/>
                </a:schemeClr>
              </a:gs>
              <a:gs pos="7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857499">
              <a:defRPr/>
            </a:pPr>
            <a:endParaRPr lang="en-US" sz="1688" kern="0">
              <a:solidFill>
                <a:sysClr val="window" lastClr="FFFFFF"/>
              </a:solidFill>
              <a:latin typeface="Calibri"/>
            </a:endParaRPr>
          </a:p>
        </p:txBody>
      </p:sp>
      <p:grpSp>
        <p:nvGrpSpPr>
          <p:cNvPr id="24" name="Group 23"/>
          <p:cNvGrpSpPr/>
          <p:nvPr/>
        </p:nvGrpSpPr>
        <p:grpSpPr>
          <a:xfrm>
            <a:off x="4405479" y="1408414"/>
            <a:ext cx="3381044" cy="4267244"/>
            <a:chOff x="3697288" y="414338"/>
            <a:chExt cx="4784725" cy="6038850"/>
          </a:xfrm>
          <a:scene3d>
            <a:camera prst="orthographicFront"/>
            <a:lightRig rig="threePt" dir="t"/>
          </a:scene3d>
        </p:grpSpPr>
        <p:sp>
          <p:nvSpPr>
            <p:cNvPr id="20" name="Freeform 15"/>
            <p:cNvSpPr>
              <a:spLocks/>
            </p:cNvSpPr>
            <p:nvPr/>
          </p:nvSpPr>
          <p:spPr bwMode="auto">
            <a:xfrm>
              <a:off x="6154738" y="414338"/>
              <a:ext cx="2327275" cy="4789488"/>
            </a:xfrm>
            <a:custGeom>
              <a:avLst/>
              <a:gdLst>
                <a:gd name="T0" fmla="*/ 510 w 1466"/>
                <a:gd name="T1" fmla="*/ 10 h 3017"/>
                <a:gd name="T2" fmla="*/ 594 w 1466"/>
                <a:gd name="T3" fmla="*/ 75 h 3017"/>
                <a:gd name="T4" fmla="*/ 660 w 1466"/>
                <a:gd name="T5" fmla="*/ 191 h 3017"/>
                <a:gd name="T6" fmla="*/ 703 w 1466"/>
                <a:gd name="T7" fmla="*/ 351 h 3017"/>
                <a:gd name="T8" fmla="*/ 716 w 1466"/>
                <a:gd name="T9" fmla="*/ 545 h 3017"/>
                <a:gd name="T10" fmla="*/ 694 w 1466"/>
                <a:gd name="T11" fmla="*/ 753 h 3017"/>
                <a:gd name="T12" fmla="*/ 634 w 1466"/>
                <a:gd name="T13" fmla="*/ 925 h 3017"/>
                <a:gd name="T14" fmla="*/ 550 w 1466"/>
                <a:gd name="T15" fmla="*/ 1070 h 3017"/>
                <a:gd name="T16" fmla="*/ 466 w 1466"/>
                <a:gd name="T17" fmla="*/ 1192 h 3017"/>
                <a:gd name="T18" fmla="*/ 399 w 1466"/>
                <a:gd name="T19" fmla="*/ 1297 h 3017"/>
                <a:gd name="T20" fmla="*/ 370 w 1466"/>
                <a:gd name="T21" fmla="*/ 1389 h 3017"/>
                <a:gd name="T22" fmla="*/ 397 w 1466"/>
                <a:gd name="T23" fmla="*/ 1465 h 3017"/>
                <a:gd name="T24" fmla="*/ 462 w 1466"/>
                <a:gd name="T25" fmla="*/ 1506 h 3017"/>
                <a:gd name="T26" fmla="*/ 557 w 1466"/>
                <a:gd name="T27" fmla="*/ 1523 h 3017"/>
                <a:gd name="T28" fmla="*/ 674 w 1466"/>
                <a:gd name="T29" fmla="*/ 1525 h 3017"/>
                <a:gd name="T30" fmla="*/ 806 w 1466"/>
                <a:gd name="T31" fmla="*/ 1520 h 3017"/>
                <a:gd name="T32" fmla="*/ 944 w 1466"/>
                <a:gd name="T33" fmla="*/ 1520 h 3017"/>
                <a:gd name="T34" fmla="*/ 1083 w 1466"/>
                <a:gd name="T35" fmla="*/ 1532 h 3017"/>
                <a:gd name="T36" fmla="*/ 1216 w 1466"/>
                <a:gd name="T37" fmla="*/ 1569 h 3017"/>
                <a:gd name="T38" fmla="*/ 1331 w 1466"/>
                <a:gd name="T39" fmla="*/ 1647 h 3017"/>
                <a:gd name="T40" fmla="*/ 1413 w 1466"/>
                <a:gd name="T41" fmla="*/ 1756 h 3017"/>
                <a:gd name="T42" fmla="*/ 1458 w 1466"/>
                <a:gd name="T43" fmla="*/ 1883 h 3017"/>
                <a:gd name="T44" fmla="*/ 1464 w 1466"/>
                <a:gd name="T45" fmla="*/ 2016 h 3017"/>
                <a:gd name="T46" fmla="*/ 1427 w 1466"/>
                <a:gd name="T47" fmla="*/ 2143 h 3017"/>
                <a:gd name="T48" fmla="*/ 1346 w 1466"/>
                <a:gd name="T49" fmla="*/ 2249 h 3017"/>
                <a:gd name="T50" fmla="*/ 1361 w 1466"/>
                <a:gd name="T51" fmla="*/ 2264 h 3017"/>
                <a:gd name="T52" fmla="*/ 1395 w 1466"/>
                <a:gd name="T53" fmla="*/ 2309 h 3017"/>
                <a:gd name="T54" fmla="*/ 1428 w 1466"/>
                <a:gd name="T55" fmla="*/ 2385 h 3017"/>
                <a:gd name="T56" fmla="*/ 1447 w 1466"/>
                <a:gd name="T57" fmla="*/ 2495 h 3017"/>
                <a:gd name="T58" fmla="*/ 1438 w 1466"/>
                <a:gd name="T59" fmla="*/ 2599 h 3017"/>
                <a:gd name="T60" fmla="*/ 896 w 1466"/>
                <a:gd name="T61" fmla="*/ 2690 h 3017"/>
                <a:gd name="T62" fmla="*/ 936 w 1466"/>
                <a:gd name="T63" fmla="*/ 2767 h 3017"/>
                <a:gd name="T64" fmla="*/ 941 w 1466"/>
                <a:gd name="T65" fmla="*/ 2849 h 3017"/>
                <a:gd name="T66" fmla="*/ 906 w 1466"/>
                <a:gd name="T67" fmla="*/ 2933 h 3017"/>
                <a:gd name="T68" fmla="*/ 855 w 1466"/>
                <a:gd name="T69" fmla="*/ 2983 h 3017"/>
                <a:gd name="T70" fmla="*/ 775 w 1466"/>
                <a:gd name="T71" fmla="*/ 3014 h 3017"/>
                <a:gd name="T72" fmla="*/ 675 w 1466"/>
                <a:gd name="T73" fmla="*/ 3004 h 3017"/>
                <a:gd name="T74" fmla="*/ 592 w 1466"/>
                <a:gd name="T75" fmla="*/ 2946 h 3017"/>
                <a:gd name="T76" fmla="*/ 549 w 1466"/>
                <a:gd name="T77" fmla="*/ 2854 h 3017"/>
                <a:gd name="T78" fmla="*/ 556 w 1466"/>
                <a:gd name="T79" fmla="*/ 2752 h 3017"/>
                <a:gd name="T80" fmla="*/ 613 w 1466"/>
                <a:gd name="T81" fmla="*/ 2669 h 3017"/>
                <a:gd name="T82" fmla="*/ 0 w 1466"/>
                <a:gd name="T83" fmla="*/ 2599 h 3017"/>
                <a:gd name="T84" fmla="*/ 67 w 1466"/>
                <a:gd name="T85" fmla="*/ 2123 h 3017"/>
                <a:gd name="T86" fmla="*/ 140 w 1466"/>
                <a:gd name="T87" fmla="*/ 2132 h 3017"/>
                <a:gd name="T88" fmla="*/ 257 w 1466"/>
                <a:gd name="T89" fmla="*/ 2106 h 3017"/>
                <a:gd name="T90" fmla="*/ 350 w 1466"/>
                <a:gd name="T91" fmla="*/ 2035 h 3017"/>
                <a:gd name="T92" fmla="*/ 406 w 1466"/>
                <a:gd name="T93" fmla="*/ 1932 h 3017"/>
                <a:gd name="T94" fmla="*/ 415 w 1466"/>
                <a:gd name="T95" fmla="*/ 1817 h 3017"/>
                <a:gd name="T96" fmla="*/ 383 w 1466"/>
                <a:gd name="T97" fmla="*/ 1720 h 3017"/>
                <a:gd name="T98" fmla="*/ 300 w 1466"/>
                <a:gd name="T99" fmla="*/ 1627 h 3017"/>
                <a:gd name="T100" fmla="*/ 183 w 1466"/>
                <a:gd name="T101" fmla="*/ 1578 h 3017"/>
                <a:gd name="T102" fmla="*/ 101 w 1466"/>
                <a:gd name="T103" fmla="*/ 1578 h 3017"/>
                <a:gd name="T104" fmla="*/ 0 w 1466"/>
                <a:gd name="T105" fmla="*/ 1613 h 3017"/>
                <a:gd name="T106" fmla="*/ 82 w 1466"/>
                <a:gd name="T107" fmla="*/ 659 h 3017"/>
                <a:gd name="T108" fmla="*/ 172 w 1466"/>
                <a:gd name="T109" fmla="*/ 440 h 3017"/>
                <a:gd name="T110" fmla="*/ 213 w 1466"/>
                <a:gd name="T111" fmla="*/ 247 h 3017"/>
                <a:gd name="T112" fmla="*/ 255 w 1466"/>
                <a:gd name="T113" fmla="*/ 119 h 3017"/>
                <a:gd name="T114" fmla="*/ 315 w 1466"/>
                <a:gd name="T115" fmla="*/ 41 h 3017"/>
                <a:gd name="T116" fmla="*/ 406 w 1466"/>
                <a:gd name="T117" fmla="*/ 4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6" h="3017">
                  <a:moveTo>
                    <a:pt x="447" y="0"/>
                  </a:moveTo>
                  <a:lnTo>
                    <a:pt x="479" y="1"/>
                  </a:lnTo>
                  <a:lnTo>
                    <a:pt x="510" y="10"/>
                  </a:lnTo>
                  <a:lnTo>
                    <a:pt x="540" y="25"/>
                  </a:lnTo>
                  <a:lnTo>
                    <a:pt x="568" y="47"/>
                  </a:lnTo>
                  <a:lnTo>
                    <a:pt x="594" y="75"/>
                  </a:lnTo>
                  <a:lnTo>
                    <a:pt x="619" y="108"/>
                  </a:lnTo>
                  <a:lnTo>
                    <a:pt x="641" y="148"/>
                  </a:lnTo>
                  <a:lnTo>
                    <a:pt x="660" y="191"/>
                  </a:lnTo>
                  <a:lnTo>
                    <a:pt x="678" y="240"/>
                  </a:lnTo>
                  <a:lnTo>
                    <a:pt x="693" y="293"/>
                  </a:lnTo>
                  <a:lnTo>
                    <a:pt x="703" y="351"/>
                  </a:lnTo>
                  <a:lnTo>
                    <a:pt x="711" y="412"/>
                  </a:lnTo>
                  <a:lnTo>
                    <a:pt x="716" y="477"/>
                  </a:lnTo>
                  <a:lnTo>
                    <a:pt x="716" y="545"/>
                  </a:lnTo>
                  <a:lnTo>
                    <a:pt x="712" y="615"/>
                  </a:lnTo>
                  <a:lnTo>
                    <a:pt x="705" y="688"/>
                  </a:lnTo>
                  <a:lnTo>
                    <a:pt x="694" y="753"/>
                  </a:lnTo>
                  <a:lnTo>
                    <a:pt x="678" y="813"/>
                  </a:lnTo>
                  <a:lnTo>
                    <a:pt x="657" y="870"/>
                  </a:lnTo>
                  <a:lnTo>
                    <a:pt x="634" y="925"/>
                  </a:lnTo>
                  <a:lnTo>
                    <a:pt x="607" y="975"/>
                  </a:lnTo>
                  <a:lnTo>
                    <a:pt x="579" y="1024"/>
                  </a:lnTo>
                  <a:lnTo>
                    <a:pt x="550" y="1070"/>
                  </a:lnTo>
                  <a:lnTo>
                    <a:pt x="522" y="1113"/>
                  </a:lnTo>
                  <a:lnTo>
                    <a:pt x="493" y="1154"/>
                  </a:lnTo>
                  <a:lnTo>
                    <a:pt x="466" y="1192"/>
                  </a:lnTo>
                  <a:lnTo>
                    <a:pt x="441" y="1229"/>
                  </a:lnTo>
                  <a:lnTo>
                    <a:pt x="418" y="1264"/>
                  </a:lnTo>
                  <a:lnTo>
                    <a:pt x="399" y="1297"/>
                  </a:lnTo>
                  <a:lnTo>
                    <a:pt x="384" y="1329"/>
                  </a:lnTo>
                  <a:lnTo>
                    <a:pt x="375" y="1359"/>
                  </a:lnTo>
                  <a:lnTo>
                    <a:pt x="370" y="1389"/>
                  </a:lnTo>
                  <a:lnTo>
                    <a:pt x="373" y="1416"/>
                  </a:lnTo>
                  <a:lnTo>
                    <a:pt x="383" y="1444"/>
                  </a:lnTo>
                  <a:lnTo>
                    <a:pt x="397" y="1465"/>
                  </a:lnTo>
                  <a:lnTo>
                    <a:pt x="414" y="1482"/>
                  </a:lnTo>
                  <a:lnTo>
                    <a:pt x="436" y="1496"/>
                  </a:lnTo>
                  <a:lnTo>
                    <a:pt x="462" y="1506"/>
                  </a:lnTo>
                  <a:lnTo>
                    <a:pt x="490" y="1515"/>
                  </a:lnTo>
                  <a:lnTo>
                    <a:pt x="523" y="1519"/>
                  </a:lnTo>
                  <a:lnTo>
                    <a:pt x="557" y="1523"/>
                  </a:lnTo>
                  <a:lnTo>
                    <a:pt x="594" y="1525"/>
                  </a:lnTo>
                  <a:lnTo>
                    <a:pt x="634" y="1525"/>
                  </a:lnTo>
                  <a:lnTo>
                    <a:pt x="674" y="1525"/>
                  </a:lnTo>
                  <a:lnTo>
                    <a:pt x="717" y="1524"/>
                  </a:lnTo>
                  <a:lnTo>
                    <a:pt x="761" y="1521"/>
                  </a:lnTo>
                  <a:lnTo>
                    <a:pt x="806" y="1520"/>
                  </a:lnTo>
                  <a:lnTo>
                    <a:pt x="852" y="1519"/>
                  </a:lnTo>
                  <a:lnTo>
                    <a:pt x="898" y="1519"/>
                  </a:lnTo>
                  <a:lnTo>
                    <a:pt x="944" y="1520"/>
                  </a:lnTo>
                  <a:lnTo>
                    <a:pt x="992" y="1521"/>
                  </a:lnTo>
                  <a:lnTo>
                    <a:pt x="1037" y="1526"/>
                  </a:lnTo>
                  <a:lnTo>
                    <a:pt x="1083" y="1532"/>
                  </a:lnTo>
                  <a:lnTo>
                    <a:pt x="1127" y="1541"/>
                  </a:lnTo>
                  <a:lnTo>
                    <a:pt x="1171" y="1551"/>
                  </a:lnTo>
                  <a:lnTo>
                    <a:pt x="1216" y="1569"/>
                  </a:lnTo>
                  <a:lnTo>
                    <a:pt x="1258" y="1591"/>
                  </a:lnTo>
                  <a:lnTo>
                    <a:pt x="1297" y="1617"/>
                  </a:lnTo>
                  <a:lnTo>
                    <a:pt x="1331" y="1647"/>
                  </a:lnTo>
                  <a:lnTo>
                    <a:pt x="1362" y="1681"/>
                  </a:lnTo>
                  <a:lnTo>
                    <a:pt x="1390" y="1717"/>
                  </a:lnTo>
                  <a:lnTo>
                    <a:pt x="1413" y="1756"/>
                  </a:lnTo>
                  <a:lnTo>
                    <a:pt x="1432" y="1796"/>
                  </a:lnTo>
                  <a:lnTo>
                    <a:pt x="1447" y="1839"/>
                  </a:lnTo>
                  <a:lnTo>
                    <a:pt x="1458" y="1883"/>
                  </a:lnTo>
                  <a:lnTo>
                    <a:pt x="1464" y="1927"/>
                  </a:lnTo>
                  <a:lnTo>
                    <a:pt x="1466" y="1972"/>
                  </a:lnTo>
                  <a:lnTo>
                    <a:pt x="1464" y="2016"/>
                  </a:lnTo>
                  <a:lnTo>
                    <a:pt x="1456" y="2059"/>
                  </a:lnTo>
                  <a:lnTo>
                    <a:pt x="1444" y="2101"/>
                  </a:lnTo>
                  <a:lnTo>
                    <a:pt x="1427" y="2143"/>
                  </a:lnTo>
                  <a:lnTo>
                    <a:pt x="1405" y="2181"/>
                  </a:lnTo>
                  <a:lnTo>
                    <a:pt x="1379" y="2217"/>
                  </a:lnTo>
                  <a:lnTo>
                    <a:pt x="1346" y="2249"/>
                  </a:lnTo>
                  <a:lnTo>
                    <a:pt x="1349" y="2251"/>
                  </a:lnTo>
                  <a:lnTo>
                    <a:pt x="1353" y="2256"/>
                  </a:lnTo>
                  <a:lnTo>
                    <a:pt x="1361" y="2264"/>
                  </a:lnTo>
                  <a:lnTo>
                    <a:pt x="1372" y="2275"/>
                  </a:lnTo>
                  <a:lnTo>
                    <a:pt x="1382" y="2290"/>
                  </a:lnTo>
                  <a:lnTo>
                    <a:pt x="1395" y="2309"/>
                  </a:lnTo>
                  <a:lnTo>
                    <a:pt x="1406" y="2331"/>
                  </a:lnTo>
                  <a:lnTo>
                    <a:pt x="1418" y="2356"/>
                  </a:lnTo>
                  <a:lnTo>
                    <a:pt x="1428" y="2385"/>
                  </a:lnTo>
                  <a:lnTo>
                    <a:pt x="1438" y="2419"/>
                  </a:lnTo>
                  <a:lnTo>
                    <a:pt x="1443" y="2454"/>
                  </a:lnTo>
                  <a:lnTo>
                    <a:pt x="1447" y="2495"/>
                  </a:lnTo>
                  <a:lnTo>
                    <a:pt x="1446" y="2539"/>
                  </a:lnTo>
                  <a:lnTo>
                    <a:pt x="1443" y="2570"/>
                  </a:lnTo>
                  <a:lnTo>
                    <a:pt x="1438" y="2599"/>
                  </a:lnTo>
                  <a:lnTo>
                    <a:pt x="795" y="2599"/>
                  </a:lnTo>
                  <a:lnTo>
                    <a:pt x="875" y="2669"/>
                  </a:lnTo>
                  <a:lnTo>
                    <a:pt x="896" y="2690"/>
                  </a:lnTo>
                  <a:lnTo>
                    <a:pt x="913" y="2714"/>
                  </a:lnTo>
                  <a:lnTo>
                    <a:pt x="927" y="2740"/>
                  </a:lnTo>
                  <a:lnTo>
                    <a:pt x="936" y="2767"/>
                  </a:lnTo>
                  <a:lnTo>
                    <a:pt x="942" y="2796"/>
                  </a:lnTo>
                  <a:lnTo>
                    <a:pt x="943" y="2817"/>
                  </a:lnTo>
                  <a:lnTo>
                    <a:pt x="941" y="2849"/>
                  </a:lnTo>
                  <a:lnTo>
                    <a:pt x="934" y="2879"/>
                  </a:lnTo>
                  <a:lnTo>
                    <a:pt x="921" y="2907"/>
                  </a:lnTo>
                  <a:lnTo>
                    <a:pt x="906" y="2933"/>
                  </a:lnTo>
                  <a:lnTo>
                    <a:pt x="885" y="2958"/>
                  </a:lnTo>
                  <a:lnTo>
                    <a:pt x="878" y="2965"/>
                  </a:lnTo>
                  <a:lnTo>
                    <a:pt x="855" y="2983"/>
                  </a:lnTo>
                  <a:lnTo>
                    <a:pt x="830" y="2997"/>
                  </a:lnTo>
                  <a:lnTo>
                    <a:pt x="802" y="3009"/>
                  </a:lnTo>
                  <a:lnTo>
                    <a:pt x="775" y="3014"/>
                  </a:lnTo>
                  <a:lnTo>
                    <a:pt x="745" y="3017"/>
                  </a:lnTo>
                  <a:lnTo>
                    <a:pt x="709" y="3013"/>
                  </a:lnTo>
                  <a:lnTo>
                    <a:pt x="675" y="3004"/>
                  </a:lnTo>
                  <a:lnTo>
                    <a:pt x="644" y="2990"/>
                  </a:lnTo>
                  <a:lnTo>
                    <a:pt x="616" y="2970"/>
                  </a:lnTo>
                  <a:lnTo>
                    <a:pt x="592" y="2946"/>
                  </a:lnTo>
                  <a:lnTo>
                    <a:pt x="572" y="2918"/>
                  </a:lnTo>
                  <a:lnTo>
                    <a:pt x="559" y="2887"/>
                  </a:lnTo>
                  <a:lnTo>
                    <a:pt x="549" y="2854"/>
                  </a:lnTo>
                  <a:lnTo>
                    <a:pt x="546" y="2819"/>
                  </a:lnTo>
                  <a:lnTo>
                    <a:pt x="548" y="2786"/>
                  </a:lnTo>
                  <a:lnTo>
                    <a:pt x="556" y="2752"/>
                  </a:lnTo>
                  <a:lnTo>
                    <a:pt x="570" y="2722"/>
                  </a:lnTo>
                  <a:lnTo>
                    <a:pt x="589" y="2694"/>
                  </a:lnTo>
                  <a:lnTo>
                    <a:pt x="613" y="2669"/>
                  </a:lnTo>
                  <a:lnTo>
                    <a:pt x="626" y="2658"/>
                  </a:lnTo>
                  <a:lnTo>
                    <a:pt x="626" y="2599"/>
                  </a:lnTo>
                  <a:lnTo>
                    <a:pt x="0" y="2599"/>
                  </a:lnTo>
                  <a:lnTo>
                    <a:pt x="0" y="2095"/>
                  </a:lnTo>
                  <a:lnTo>
                    <a:pt x="32" y="2111"/>
                  </a:lnTo>
                  <a:lnTo>
                    <a:pt x="67" y="2123"/>
                  </a:lnTo>
                  <a:lnTo>
                    <a:pt x="102" y="2130"/>
                  </a:lnTo>
                  <a:lnTo>
                    <a:pt x="139" y="2132"/>
                  </a:lnTo>
                  <a:lnTo>
                    <a:pt x="140" y="2132"/>
                  </a:lnTo>
                  <a:lnTo>
                    <a:pt x="181" y="2129"/>
                  </a:lnTo>
                  <a:lnTo>
                    <a:pt x="220" y="2121"/>
                  </a:lnTo>
                  <a:lnTo>
                    <a:pt x="257" y="2106"/>
                  </a:lnTo>
                  <a:lnTo>
                    <a:pt x="292" y="2087"/>
                  </a:lnTo>
                  <a:lnTo>
                    <a:pt x="323" y="2063"/>
                  </a:lnTo>
                  <a:lnTo>
                    <a:pt x="350" y="2035"/>
                  </a:lnTo>
                  <a:lnTo>
                    <a:pt x="374" y="2004"/>
                  </a:lnTo>
                  <a:lnTo>
                    <a:pt x="392" y="1971"/>
                  </a:lnTo>
                  <a:lnTo>
                    <a:pt x="406" y="1932"/>
                  </a:lnTo>
                  <a:lnTo>
                    <a:pt x="414" y="1893"/>
                  </a:lnTo>
                  <a:lnTo>
                    <a:pt x="418" y="1853"/>
                  </a:lnTo>
                  <a:lnTo>
                    <a:pt x="415" y="1817"/>
                  </a:lnTo>
                  <a:lnTo>
                    <a:pt x="408" y="1784"/>
                  </a:lnTo>
                  <a:lnTo>
                    <a:pt x="398" y="1750"/>
                  </a:lnTo>
                  <a:lnTo>
                    <a:pt x="383" y="1720"/>
                  </a:lnTo>
                  <a:lnTo>
                    <a:pt x="360" y="1684"/>
                  </a:lnTo>
                  <a:lnTo>
                    <a:pt x="332" y="1653"/>
                  </a:lnTo>
                  <a:lnTo>
                    <a:pt x="300" y="1627"/>
                  </a:lnTo>
                  <a:lnTo>
                    <a:pt x="264" y="1605"/>
                  </a:lnTo>
                  <a:lnTo>
                    <a:pt x="225" y="1588"/>
                  </a:lnTo>
                  <a:lnTo>
                    <a:pt x="183" y="1578"/>
                  </a:lnTo>
                  <a:lnTo>
                    <a:pt x="139" y="1575"/>
                  </a:lnTo>
                  <a:lnTo>
                    <a:pt x="138" y="1575"/>
                  </a:lnTo>
                  <a:lnTo>
                    <a:pt x="101" y="1578"/>
                  </a:lnTo>
                  <a:lnTo>
                    <a:pt x="65" y="1585"/>
                  </a:lnTo>
                  <a:lnTo>
                    <a:pt x="32" y="1597"/>
                  </a:lnTo>
                  <a:lnTo>
                    <a:pt x="0" y="1613"/>
                  </a:lnTo>
                  <a:lnTo>
                    <a:pt x="0" y="791"/>
                  </a:lnTo>
                  <a:lnTo>
                    <a:pt x="42" y="727"/>
                  </a:lnTo>
                  <a:lnTo>
                    <a:pt x="82" y="659"/>
                  </a:lnTo>
                  <a:lnTo>
                    <a:pt x="116" y="589"/>
                  </a:lnTo>
                  <a:lnTo>
                    <a:pt x="147" y="515"/>
                  </a:lnTo>
                  <a:lnTo>
                    <a:pt x="172" y="440"/>
                  </a:lnTo>
                  <a:lnTo>
                    <a:pt x="189" y="363"/>
                  </a:lnTo>
                  <a:lnTo>
                    <a:pt x="202" y="301"/>
                  </a:lnTo>
                  <a:lnTo>
                    <a:pt x="213" y="247"/>
                  </a:lnTo>
                  <a:lnTo>
                    <a:pt x="226" y="198"/>
                  </a:lnTo>
                  <a:lnTo>
                    <a:pt x="240" y="156"/>
                  </a:lnTo>
                  <a:lnTo>
                    <a:pt x="255" y="119"/>
                  </a:lnTo>
                  <a:lnTo>
                    <a:pt x="272" y="89"/>
                  </a:lnTo>
                  <a:lnTo>
                    <a:pt x="292" y="62"/>
                  </a:lnTo>
                  <a:lnTo>
                    <a:pt x="315" y="41"/>
                  </a:lnTo>
                  <a:lnTo>
                    <a:pt x="341" y="25"/>
                  </a:lnTo>
                  <a:lnTo>
                    <a:pt x="371" y="12"/>
                  </a:lnTo>
                  <a:lnTo>
                    <a:pt x="406" y="4"/>
                  </a:lnTo>
                  <a:lnTo>
                    <a:pt x="447" y="0"/>
                  </a:lnTo>
                  <a:close/>
                </a:path>
              </a:pathLst>
            </a:custGeom>
            <a:gradFill flip="none" rotWithShape="1">
              <a:gsLst>
                <a:gs pos="100000">
                  <a:schemeClr val="accent2">
                    <a:lumMod val="65000"/>
                  </a:schemeClr>
                </a:gs>
                <a:gs pos="0">
                  <a:schemeClr val="accent2">
                    <a:lumMod val="96000"/>
                  </a:schemeClr>
                </a:gs>
              </a:gsLst>
              <a:lin ang="13500000" scaled="1"/>
              <a:tileRect/>
            </a:gradFill>
            <a:ln w="38100">
              <a:solidFill>
                <a:schemeClr val="accent2"/>
              </a:solidFill>
              <a:prstDash val="solid"/>
              <a:round/>
              <a:headEnd/>
              <a:tailEnd/>
            </a:ln>
            <a:sp3d prstMaterial="matte">
              <a:bevelB w="0" h="2540000"/>
            </a:sp3d>
          </p:spPr>
          <p:txBody>
            <a:bodyPr vert="horz" wrap="square" lIns="85751" tIns="42875" rIns="85751" bIns="42875" numCol="1" anchor="t" anchorCtr="0" compatLnSpc="1">
              <a:prstTxWarp prst="textNoShape">
                <a:avLst/>
              </a:prstTxWarp>
            </a:bodyPr>
            <a:lstStyle/>
            <a:p>
              <a:endParaRPr lang="en-US" sz="1688"/>
            </a:p>
          </p:txBody>
        </p:sp>
        <p:sp>
          <p:nvSpPr>
            <p:cNvPr id="21" name="Freeform 16"/>
            <p:cNvSpPr>
              <a:spLocks/>
            </p:cNvSpPr>
            <p:nvPr/>
          </p:nvSpPr>
          <p:spPr bwMode="auto">
            <a:xfrm>
              <a:off x="3697288" y="4002088"/>
              <a:ext cx="2328863" cy="2451100"/>
            </a:xfrm>
            <a:custGeom>
              <a:avLst/>
              <a:gdLst>
                <a:gd name="T0" fmla="*/ 722 w 1467"/>
                <a:gd name="T1" fmla="*/ 0 h 1544"/>
                <a:gd name="T2" fmla="*/ 791 w 1467"/>
                <a:gd name="T3" fmla="*/ 13 h 1544"/>
                <a:gd name="T4" fmla="*/ 850 w 1467"/>
                <a:gd name="T5" fmla="*/ 47 h 1544"/>
                <a:gd name="T6" fmla="*/ 894 w 1467"/>
                <a:gd name="T7" fmla="*/ 99 h 1544"/>
                <a:gd name="T8" fmla="*/ 917 w 1467"/>
                <a:gd name="T9" fmla="*/ 162 h 1544"/>
                <a:gd name="T10" fmla="*/ 918 w 1467"/>
                <a:gd name="T11" fmla="*/ 231 h 1544"/>
                <a:gd name="T12" fmla="*/ 896 w 1467"/>
                <a:gd name="T13" fmla="*/ 295 h 1544"/>
                <a:gd name="T14" fmla="*/ 853 w 1467"/>
                <a:gd name="T15" fmla="*/ 347 h 1544"/>
                <a:gd name="T16" fmla="*/ 841 w 1467"/>
                <a:gd name="T17" fmla="*/ 418 h 1544"/>
                <a:gd name="T18" fmla="*/ 1467 w 1467"/>
                <a:gd name="T19" fmla="*/ 922 h 1544"/>
                <a:gd name="T20" fmla="*/ 1400 w 1467"/>
                <a:gd name="T21" fmla="*/ 894 h 1544"/>
                <a:gd name="T22" fmla="*/ 1327 w 1467"/>
                <a:gd name="T23" fmla="*/ 885 h 1544"/>
                <a:gd name="T24" fmla="*/ 1285 w 1467"/>
                <a:gd name="T25" fmla="*/ 888 h 1544"/>
                <a:gd name="T26" fmla="*/ 1209 w 1467"/>
                <a:gd name="T27" fmla="*/ 911 h 1544"/>
                <a:gd name="T28" fmla="*/ 1143 w 1467"/>
                <a:gd name="T29" fmla="*/ 954 h 1544"/>
                <a:gd name="T30" fmla="*/ 1092 w 1467"/>
                <a:gd name="T31" fmla="*/ 1013 h 1544"/>
                <a:gd name="T32" fmla="*/ 1060 w 1467"/>
                <a:gd name="T33" fmla="*/ 1084 h 1544"/>
                <a:gd name="T34" fmla="*/ 1049 w 1467"/>
                <a:gd name="T35" fmla="*/ 1164 h 1544"/>
                <a:gd name="T36" fmla="*/ 1064 w 1467"/>
                <a:gd name="T37" fmla="*/ 1252 h 1544"/>
                <a:gd name="T38" fmla="*/ 1103 w 1467"/>
                <a:gd name="T39" fmla="*/ 1328 h 1544"/>
                <a:gd name="T40" fmla="*/ 1163 w 1467"/>
                <a:gd name="T41" fmla="*/ 1388 h 1544"/>
                <a:gd name="T42" fmla="*/ 1239 w 1467"/>
                <a:gd name="T43" fmla="*/ 1427 h 1544"/>
                <a:gd name="T44" fmla="*/ 1327 w 1467"/>
                <a:gd name="T45" fmla="*/ 1442 h 1544"/>
                <a:gd name="T46" fmla="*/ 1365 w 1467"/>
                <a:gd name="T47" fmla="*/ 1439 h 1544"/>
                <a:gd name="T48" fmla="*/ 1434 w 1467"/>
                <a:gd name="T49" fmla="*/ 1420 h 1544"/>
                <a:gd name="T50" fmla="*/ 1467 w 1467"/>
                <a:gd name="T51" fmla="*/ 1544 h 1544"/>
                <a:gd name="T52" fmla="*/ 1418 w 1467"/>
                <a:gd name="T53" fmla="*/ 1544 h 1544"/>
                <a:gd name="T54" fmla="*/ 1290 w 1467"/>
                <a:gd name="T55" fmla="*/ 1542 h 1544"/>
                <a:gd name="T56" fmla="*/ 1179 w 1467"/>
                <a:gd name="T57" fmla="*/ 1537 h 1544"/>
                <a:gd name="T58" fmla="*/ 1087 w 1467"/>
                <a:gd name="T59" fmla="*/ 1530 h 1544"/>
                <a:gd name="T60" fmla="*/ 1017 w 1467"/>
                <a:gd name="T61" fmla="*/ 1522 h 1544"/>
                <a:gd name="T62" fmla="*/ 974 w 1467"/>
                <a:gd name="T63" fmla="*/ 1517 h 1544"/>
                <a:gd name="T64" fmla="*/ 958 w 1467"/>
                <a:gd name="T65" fmla="*/ 1515 h 1544"/>
                <a:gd name="T66" fmla="*/ 945 w 1467"/>
                <a:gd name="T67" fmla="*/ 1511 h 1544"/>
                <a:gd name="T68" fmla="*/ 910 w 1467"/>
                <a:gd name="T69" fmla="*/ 1500 h 1544"/>
                <a:gd name="T70" fmla="*/ 861 w 1467"/>
                <a:gd name="T71" fmla="*/ 1481 h 1544"/>
                <a:gd name="T72" fmla="*/ 808 w 1467"/>
                <a:gd name="T73" fmla="*/ 1453 h 1544"/>
                <a:gd name="T74" fmla="*/ 758 w 1467"/>
                <a:gd name="T75" fmla="*/ 1417 h 1544"/>
                <a:gd name="T76" fmla="*/ 717 w 1467"/>
                <a:gd name="T77" fmla="*/ 1372 h 1544"/>
                <a:gd name="T78" fmla="*/ 0 w 1467"/>
                <a:gd name="T79" fmla="*/ 1319 h 1544"/>
                <a:gd name="T80" fmla="*/ 671 w 1467"/>
                <a:gd name="T81" fmla="*/ 418 h 1544"/>
                <a:gd name="T82" fmla="*/ 568 w 1467"/>
                <a:gd name="T83" fmla="*/ 324 h 1544"/>
                <a:gd name="T84" fmla="*/ 535 w 1467"/>
                <a:gd name="T85" fmla="*/ 266 h 1544"/>
                <a:gd name="T86" fmla="*/ 523 w 1467"/>
                <a:gd name="T87" fmla="*/ 200 h 1544"/>
                <a:gd name="T88" fmla="*/ 536 w 1467"/>
                <a:gd name="T89" fmla="*/ 131 h 1544"/>
                <a:gd name="T90" fmla="*/ 569 w 1467"/>
                <a:gd name="T91" fmla="*/ 72 h 1544"/>
                <a:gd name="T92" fmla="*/ 621 w 1467"/>
                <a:gd name="T93" fmla="*/ 28 h 1544"/>
                <a:gd name="T94" fmla="*/ 686 w 1467"/>
                <a:gd name="T95" fmla="*/ 4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7" h="1544">
                  <a:moveTo>
                    <a:pt x="722" y="0"/>
                  </a:moveTo>
                  <a:lnTo>
                    <a:pt x="722" y="0"/>
                  </a:lnTo>
                  <a:lnTo>
                    <a:pt x="758" y="4"/>
                  </a:lnTo>
                  <a:lnTo>
                    <a:pt x="791" y="13"/>
                  </a:lnTo>
                  <a:lnTo>
                    <a:pt x="822" y="27"/>
                  </a:lnTo>
                  <a:lnTo>
                    <a:pt x="850" y="47"/>
                  </a:lnTo>
                  <a:lnTo>
                    <a:pt x="873" y="71"/>
                  </a:lnTo>
                  <a:lnTo>
                    <a:pt x="894" y="99"/>
                  </a:lnTo>
                  <a:lnTo>
                    <a:pt x="908" y="129"/>
                  </a:lnTo>
                  <a:lnTo>
                    <a:pt x="917" y="162"/>
                  </a:lnTo>
                  <a:lnTo>
                    <a:pt x="920" y="198"/>
                  </a:lnTo>
                  <a:lnTo>
                    <a:pt x="918" y="231"/>
                  </a:lnTo>
                  <a:lnTo>
                    <a:pt x="910" y="265"/>
                  </a:lnTo>
                  <a:lnTo>
                    <a:pt x="896" y="295"/>
                  </a:lnTo>
                  <a:lnTo>
                    <a:pt x="878" y="322"/>
                  </a:lnTo>
                  <a:lnTo>
                    <a:pt x="853" y="347"/>
                  </a:lnTo>
                  <a:lnTo>
                    <a:pt x="841" y="359"/>
                  </a:lnTo>
                  <a:lnTo>
                    <a:pt x="841" y="418"/>
                  </a:lnTo>
                  <a:lnTo>
                    <a:pt x="1467" y="418"/>
                  </a:lnTo>
                  <a:lnTo>
                    <a:pt x="1467" y="922"/>
                  </a:lnTo>
                  <a:lnTo>
                    <a:pt x="1434" y="906"/>
                  </a:lnTo>
                  <a:lnTo>
                    <a:pt x="1400" y="894"/>
                  </a:lnTo>
                  <a:lnTo>
                    <a:pt x="1364" y="887"/>
                  </a:lnTo>
                  <a:lnTo>
                    <a:pt x="1327" y="885"/>
                  </a:lnTo>
                  <a:lnTo>
                    <a:pt x="1326" y="885"/>
                  </a:lnTo>
                  <a:lnTo>
                    <a:pt x="1285" y="888"/>
                  </a:lnTo>
                  <a:lnTo>
                    <a:pt x="1246" y="896"/>
                  </a:lnTo>
                  <a:lnTo>
                    <a:pt x="1209" y="911"/>
                  </a:lnTo>
                  <a:lnTo>
                    <a:pt x="1174" y="930"/>
                  </a:lnTo>
                  <a:lnTo>
                    <a:pt x="1143" y="954"/>
                  </a:lnTo>
                  <a:lnTo>
                    <a:pt x="1117" y="982"/>
                  </a:lnTo>
                  <a:lnTo>
                    <a:pt x="1092" y="1013"/>
                  </a:lnTo>
                  <a:lnTo>
                    <a:pt x="1074" y="1046"/>
                  </a:lnTo>
                  <a:lnTo>
                    <a:pt x="1060" y="1084"/>
                  </a:lnTo>
                  <a:lnTo>
                    <a:pt x="1052" y="1124"/>
                  </a:lnTo>
                  <a:lnTo>
                    <a:pt x="1049" y="1164"/>
                  </a:lnTo>
                  <a:lnTo>
                    <a:pt x="1052" y="1209"/>
                  </a:lnTo>
                  <a:lnTo>
                    <a:pt x="1064" y="1252"/>
                  </a:lnTo>
                  <a:lnTo>
                    <a:pt x="1080" y="1292"/>
                  </a:lnTo>
                  <a:lnTo>
                    <a:pt x="1103" y="1328"/>
                  </a:lnTo>
                  <a:lnTo>
                    <a:pt x="1131" y="1360"/>
                  </a:lnTo>
                  <a:lnTo>
                    <a:pt x="1163" y="1388"/>
                  </a:lnTo>
                  <a:lnTo>
                    <a:pt x="1200" y="1411"/>
                  </a:lnTo>
                  <a:lnTo>
                    <a:pt x="1239" y="1427"/>
                  </a:lnTo>
                  <a:lnTo>
                    <a:pt x="1282" y="1438"/>
                  </a:lnTo>
                  <a:lnTo>
                    <a:pt x="1327" y="1442"/>
                  </a:lnTo>
                  <a:lnTo>
                    <a:pt x="1328" y="1442"/>
                  </a:lnTo>
                  <a:lnTo>
                    <a:pt x="1365" y="1439"/>
                  </a:lnTo>
                  <a:lnTo>
                    <a:pt x="1401" y="1432"/>
                  </a:lnTo>
                  <a:lnTo>
                    <a:pt x="1434" y="1420"/>
                  </a:lnTo>
                  <a:lnTo>
                    <a:pt x="1467" y="1404"/>
                  </a:lnTo>
                  <a:lnTo>
                    <a:pt x="1467" y="1544"/>
                  </a:lnTo>
                  <a:lnTo>
                    <a:pt x="1440" y="1544"/>
                  </a:lnTo>
                  <a:lnTo>
                    <a:pt x="1418" y="1544"/>
                  </a:lnTo>
                  <a:lnTo>
                    <a:pt x="1352" y="1544"/>
                  </a:lnTo>
                  <a:lnTo>
                    <a:pt x="1290" y="1542"/>
                  </a:lnTo>
                  <a:lnTo>
                    <a:pt x="1232" y="1539"/>
                  </a:lnTo>
                  <a:lnTo>
                    <a:pt x="1179" y="1537"/>
                  </a:lnTo>
                  <a:lnTo>
                    <a:pt x="1131" y="1534"/>
                  </a:lnTo>
                  <a:lnTo>
                    <a:pt x="1087" y="1530"/>
                  </a:lnTo>
                  <a:lnTo>
                    <a:pt x="1049" y="1526"/>
                  </a:lnTo>
                  <a:lnTo>
                    <a:pt x="1017" y="1522"/>
                  </a:lnTo>
                  <a:lnTo>
                    <a:pt x="992" y="1520"/>
                  </a:lnTo>
                  <a:lnTo>
                    <a:pt x="974" y="1517"/>
                  </a:lnTo>
                  <a:lnTo>
                    <a:pt x="962" y="1515"/>
                  </a:lnTo>
                  <a:lnTo>
                    <a:pt x="958" y="1515"/>
                  </a:lnTo>
                  <a:lnTo>
                    <a:pt x="955" y="1514"/>
                  </a:lnTo>
                  <a:lnTo>
                    <a:pt x="945" y="1511"/>
                  </a:lnTo>
                  <a:lnTo>
                    <a:pt x="930" y="1506"/>
                  </a:lnTo>
                  <a:lnTo>
                    <a:pt x="910" y="1500"/>
                  </a:lnTo>
                  <a:lnTo>
                    <a:pt x="887" y="1491"/>
                  </a:lnTo>
                  <a:lnTo>
                    <a:pt x="861" y="1481"/>
                  </a:lnTo>
                  <a:lnTo>
                    <a:pt x="835" y="1468"/>
                  </a:lnTo>
                  <a:lnTo>
                    <a:pt x="808" y="1453"/>
                  </a:lnTo>
                  <a:lnTo>
                    <a:pt x="782" y="1437"/>
                  </a:lnTo>
                  <a:lnTo>
                    <a:pt x="758" y="1417"/>
                  </a:lnTo>
                  <a:lnTo>
                    <a:pt x="736" y="1395"/>
                  </a:lnTo>
                  <a:lnTo>
                    <a:pt x="717" y="1372"/>
                  </a:lnTo>
                  <a:lnTo>
                    <a:pt x="703" y="1345"/>
                  </a:lnTo>
                  <a:lnTo>
                    <a:pt x="0" y="1319"/>
                  </a:lnTo>
                  <a:lnTo>
                    <a:pt x="2" y="418"/>
                  </a:lnTo>
                  <a:lnTo>
                    <a:pt x="671" y="418"/>
                  </a:lnTo>
                  <a:lnTo>
                    <a:pt x="591" y="348"/>
                  </a:lnTo>
                  <a:lnTo>
                    <a:pt x="568" y="324"/>
                  </a:lnTo>
                  <a:lnTo>
                    <a:pt x="548" y="296"/>
                  </a:lnTo>
                  <a:lnTo>
                    <a:pt x="535" y="266"/>
                  </a:lnTo>
                  <a:lnTo>
                    <a:pt x="527" y="234"/>
                  </a:lnTo>
                  <a:lnTo>
                    <a:pt x="523" y="200"/>
                  </a:lnTo>
                  <a:lnTo>
                    <a:pt x="527" y="164"/>
                  </a:lnTo>
                  <a:lnTo>
                    <a:pt x="536" y="131"/>
                  </a:lnTo>
                  <a:lnTo>
                    <a:pt x="550" y="100"/>
                  </a:lnTo>
                  <a:lnTo>
                    <a:pt x="569" y="72"/>
                  </a:lnTo>
                  <a:lnTo>
                    <a:pt x="594" y="48"/>
                  </a:lnTo>
                  <a:lnTo>
                    <a:pt x="621" y="28"/>
                  </a:lnTo>
                  <a:lnTo>
                    <a:pt x="652" y="13"/>
                  </a:lnTo>
                  <a:lnTo>
                    <a:pt x="686" y="4"/>
                  </a:lnTo>
                  <a:lnTo>
                    <a:pt x="722" y="0"/>
                  </a:lnTo>
                  <a:close/>
                </a:path>
              </a:pathLst>
            </a:custGeom>
            <a:gradFill flip="none" rotWithShape="1">
              <a:gsLst>
                <a:gs pos="100000">
                  <a:schemeClr val="accent4">
                    <a:lumMod val="90000"/>
                  </a:schemeClr>
                </a:gs>
                <a:gs pos="0">
                  <a:schemeClr val="accent4">
                    <a:lumMod val="67000"/>
                    <a:lumOff val="33000"/>
                  </a:schemeClr>
                </a:gs>
              </a:gsLst>
              <a:lin ang="10800000" scaled="1"/>
              <a:tileRect/>
            </a:gradFill>
            <a:ln w="28575">
              <a:solidFill>
                <a:schemeClr val="accent4"/>
              </a:solidFill>
              <a:prstDash val="solid"/>
              <a:round/>
              <a:headEnd/>
              <a:tailEnd/>
            </a:ln>
            <a:sp3d prstMaterial="matte">
              <a:bevelB w="0" h="2540000"/>
            </a:sp3d>
          </p:spPr>
          <p:txBody>
            <a:bodyPr vert="horz" wrap="square" lIns="85751" tIns="42875" rIns="85751" bIns="42875" numCol="1" anchor="t" anchorCtr="0" compatLnSpc="1">
              <a:prstTxWarp prst="textNoShape">
                <a:avLst/>
              </a:prstTxWarp>
            </a:bodyPr>
            <a:lstStyle/>
            <a:p>
              <a:endParaRPr lang="en-US" sz="1688"/>
            </a:p>
          </p:txBody>
        </p:sp>
        <p:sp>
          <p:nvSpPr>
            <p:cNvPr id="22" name="Freeform 17"/>
            <p:cNvSpPr>
              <a:spLocks/>
            </p:cNvSpPr>
            <p:nvPr/>
          </p:nvSpPr>
          <p:spPr bwMode="auto">
            <a:xfrm>
              <a:off x="3700463" y="1825626"/>
              <a:ext cx="2990850" cy="2714625"/>
            </a:xfrm>
            <a:custGeom>
              <a:avLst/>
              <a:gdLst>
                <a:gd name="T0" fmla="*/ 1465 w 1884"/>
                <a:gd name="T1" fmla="*/ 914 h 1710"/>
                <a:gd name="T2" fmla="*/ 1542 w 1884"/>
                <a:gd name="T3" fmla="*/ 826 h 1710"/>
                <a:gd name="T4" fmla="*/ 1573 w 1884"/>
                <a:gd name="T5" fmla="*/ 800 h 1710"/>
                <a:gd name="T6" fmla="*/ 1625 w 1884"/>
                <a:gd name="T7" fmla="*/ 774 h 1710"/>
                <a:gd name="T8" fmla="*/ 1684 w 1884"/>
                <a:gd name="T9" fmla="*/ 766 h 1710"/>
                <a:gd name="T10" fmla="*/ 1721 w 1884"/>
                <a:gd name="T11" fmla="*/ 770 h 1710"/>
                <a:gd name="T12" fmla="*/ 1787 w 1884"/>
                <a:gd name="T13" fmla="*/ 794 h 1710"/>
                <a:gd name="T14" fmla="*/ 1839 w 1884"/>
                <a:gd name="T15" fmla="*/ 839 h 1710"/>
                <a:gd name="T16" fmla="*/ 1872 w 1884"/>
                <a:gd name="T17" fmla="*/ 899 h 1710"/>
                <a:gd name="T18" fmla="*/ 1884 w 1884"/>
                <a:gd name="T19" fmla="*/ 964 h 1710"/>
                <a:gd name="T20" fmla="*/ 1877 w 1884"/>
                <a:gd name="T21" fmla="*/ 1013 h 1710"/>
                <a:gd name="T22" fmla="*/ 1865 w 1884"/>
                <a:gd name="T23" fmla="*/ 1046 h 1710"/>
                <a:gd name="T24" fmla="*/ 1831 w 1884"/>
                <a:gd name="T25" fmla="*/ 1099 h 1710"/>
                <a:gd name="T26" fmla="*/ 1780 w 1884"/>
                <a:gd name="T27" fmla="*/ 1138 h 1710"/>
                <a:gd name="T28" fmla="*/ 1719 w 1884"/>
                <a:gd name="T29" fmla="*/ 1160 h 1710"/>
                <a:gd name="T30" fmla="*/ 1685 w 1884"/>
                <a:gd name="T31" fmla="*/ 1164 h 1710"/>
                <a:gd name="T32" fmla="*/ 1626 w 1884"/>
                <a:gd name="T33" fmla="*/ 1154 h 1710"/>
                <a:gd name="T34" fmla="*/ 1574 w 1884"/>
                <a:gd name="T35" fmla="*/ 1129 h 1710"/>
                <a:gd name="T36" fmla="*/ 1543 w 1884"/>
                <a:gd name="T37" fmla="*/ 1105 h 1710"/>
                <a:gd name="T38" fmla="*/ 1525 w 1884"/>
                <a:gd name="T39" fmla="*/ 1083 h 1710"/>
                <a:gd name="T40" fmla="*/ 1465 w 1884"/>
                <a:gd name="T41" fmla="*/ 1710 h 1710"/>
                <a:gd name="T42" fmla="*/ 977 w 1884"/>
                <a:gd name="T43" fmla="*/ 1676 h 1710"/>
                <a:gd name="T44" fmla="*/ 997 w 1884"/>
                <a:gd name="T45" fmla="*/ 1606 h 1710"/>
                <a:gd name="T46" fmla="*/ 995 w 1884"/>
                <a:gd name="T47" fmla="*/ 1524 h 1710"/>
                <a:gd name="T48" fmla="*/ 967 w 1884"/>
                <a:gd name="T49" fmla="*/ 1442 h 1710"/>
                <a:gd name="T50" fmla="*/ 916 w 1884"/>
                <a:gd name="T51" fmla="*/ 1373 h 1710"/>
                <a:gd name="T52" fmla="*/ 848 w 1884"/>
                <a:gd name="T53" fmla="*/ 1322 h 1710"/>
                <a:gd name="T54" fmla="*/ 765 w 1884"/>
                <a:gd name="T55" fmla="*/ 1295 h 1710"/>
                <a:gd name="T56" fmla="*/ 719 w 1884"/>
                <a:gd name="T57" fmla="*/ 1292 h 1710"/>
                <a:gd name="T58" fmla="*/ 639 w 1884"/>
                <a:gd name="T59" fmla="*/ 1303 h 1710"/>
                <a:gd name="T60" fmla="*/ 567 w 1884"/>
                <a:gd name="T61" fmla="*/ 1337 h 1710"/>
                <a:gd name="T62" fmla="*/ 510 w 1884"/>
                <a:gd name="T63" fmla="*/ 1388 h 1710"/>
                <a:gd name="T64" fmla="*/ 467 w 1884"/>
                <a:gd name="T65" fmla="*/ 1453 h 1710"/>
                <a:gd name="T66" fmla="*/ 444 w 1884"/>
                <a:gd name="T67" fmla="*/ 1530 h 1710"/>
                <a:gd name="T68" fmla="*/ 444 w 1884"/>
                <a:gd name="T69" fmla="*/ 1607 h 1710"/>
                <a:gd name="T70" fmla="*/ 463 w 1884"/>
                <a:gd name="T71" fmla="*/ 1677 h 1710"/>
                <a:gd name="T72" fmla="*/ 0 w 1884"/>
                <a:gd name="T73" fmla="*/ 1710 h 1710"/>
                <a:gd name="T74" fmla="*/ 698 w 1884"/>
                <a:gd name="T75" fmla="*/ 1079 h 1710"/>
                <a:gd name="T76" fmla="*/ 699 w 1884"/>
                <a:gd name="T77" fmla="*/ 1075 h 1710"/>
                <a:gd name="T78" fmla="*/ 705 w 1884"/>
                <a:gd name="T79" fmla="*/ 1062 h 1710"/>
                <a:gd name="T80" fmla="*/ 716 w 1884"/>
                <a:gd name="T81" fmla="*/ 1039 h 1710"/>
                <a:gd name="T82" fmla="*/ 736 w 1884"/>
                <a:gd name="T83" fmla="*/ 1002 h 1710"/>
                <a:gd name="T84" fmla="*/ 762 w 1884"/>
                <a:gd name="T85" fmla="*/ 952 h 1710"/>
                <a:gd name="T86" fmla="*/ 799 w 1884"/>
                <a:gd name="T87" fmla="*/ 885 h 1710"/>
                <a:gd name="T88" fmla="*/ 848 w 1884"/>
                <a:gd name="T89" fmla="*/ 801 h 1710"/>
                <a:gd name="T90" fmla="*/ 910 w 1884"/>
                <a:gd name="T91" fmla="*/ 691 h 1710"/>
                <a:gd name="T92" fmla="*/ 980 w 1884"/>
                <a:gd name="T93" fmla="*/ 572 h 1710"/>
                <a:gd name="T94" fmla="*/ 1056 w 1884"/>
                <a:gd name="T95" fmla="*/ 451 h 1710"/>
                <a:gd name="T96" fmla="*/ 1136 w 1884"/>
                <a:gd name="T97" fmla="*/ 335 h 1710"/>
                <a:gd name="T98" fmla="*/ 1216 w 1884"/>
                <a:gd name="T99" fmla="*/ 230 h 1710"/>
                <a:gd name="T100" fmla="*/ 1300 w 1884"/>
                <a:gd name="T101" fmla="*/ 145 h 1710"/>
                <a:gd name="T102" fmla="*/ 1383 w 1884"/>
                <a:gd name="T103" fmla="*/ 79 h 1710"/>
                <a:gd name="T104" fmla="*/ 1465 w 1884"/>
                <a:gd name="T105"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4" h="1710">
                  <a:moveTo>
                    <a:pt x="1465" y="0"/>
                  </a:moveTo>
                  <a:lnTo>
                    <a:pt x="1465" y="914"/>
                  </a:lnTo>
                  <a:lnTo>
                    <a:pt x="1535" y="835"/>
                  </a:lnTo>
                  <a:lnTo>
                    <a:pt x="1542" y="826"/>
                  </a:lnTo>
                  <a:lnTo>
                    <a:pt x="1550" y="818"/>
                  </a:lnTo>
                  <a:lnTo>
                    <a:pt x="1573" y="800"/>
                  </a:lnTo>
                  <a:lnTo>
                    <a:pt x="1599" y="786"/>
                  </a:lnTo>
                  <a:lnTo>
                    <a:pt x="1625" y="774"/>
                  </a:lnTo>
                  <a:lnTo>
                    <a:pt x="1654" y="769"/>
                  </a:lnTo>
                  <a:lnTo>
                    <a:pt x="1684" y="766"/>
                  </a:lnTo>
                  <a:lnTo>
                    <a:pt x="1685" y="766"/>
                  </a:lnTo>
                  <a:lnTo>
                    <a:pt x="1721" y="770"/>
                  </a:lnTo>
                  <a:lnTo>
                    <a:pt x="1755" y="779"/>
                  </a:lnTo>
                  <a:lnTo>
                    <a:pt x="1787" y="794"/>
                  </a:lnTo>
                  <a:lnTo>
                    <a:pt x="1815" y="815"/>
                  </a:lnTo>
                  <a:lnTo>
                    <a:pt x="1839" y="839"/>
                  </a:lnTo>
                  <a:lnTo>
                    <a:pt x="1859" y="868"/>
                  </a:lnTo>
                  <a:lnTo>
                    <a:pt x="1872" y="899"/>
                  </a:lnTo>
                  <a:lnTo>
                    <a:pt x="1882" y="934"/>
                  </a:lnTo>
                  <a:lnTo>
                    <a:pt x="1884" y="964"/>
                  </a:lnTo>
                  <a:lnTo>
                    <a:pt x="1882" y="994"/>
                  </a:lnTo>
                  <a:lnTo>
                    <a:pt x="1877" y="1013"/>
                  </a:lnTo>
                  <a:lnTo>
                    <a:pt x="1871" y="1032"/>
                  </a:lnTo>
                  <a:lnTo>
                    <a:pt x="1865" y="1046"/>
                  </a:lnTo>
                  <a:lnTo>
                    <a:pt x="1850" y="1075"/>
                  </a:lnTo>
                  <a:lnTo>
                    <a:pt x="1831" y="1099"/>
                  </a:lnTo>
                  <a:lnTo>
                    <a:pt x="1808" y="1121"/>
                  </a:lnTo>
                  <a:lnTo>
                    <a:pt x="1780" y="1138"/>
                  </a:lnTo>
                  <a:lnTo>
                    <a:pt x="1751" y="1152"/>
                  </a:lnTo>
                  <a:lnTo>
                    <a:pt x="1719" y="1160"/>
                  </a:lnTo>
                  <a:lnTo>
                    <a:pt x="1685" y="1164"/>
                  </a:lnTo>
                  <a:lnTo>
                    <a:pt x="1685" y="1164"/>
                  </a:lnTo>
                  <a:lnTo>
                    <a:pt x="1655" y="1161"/>
                  </a:lnTo>
                  <a:lnTo>
                    <a:pt x="1626" y="1154"/>
                  </a:lnTo>
                  <a:lnTo>
                    <a:pt x="1600" y="1144"/>
                  </a:lnTo>
                  <a:lnTo>
                    <a:pt x="1574" y="1129"/>
                  </a:lnTo>
                  <a:lnTo>
                    <a:pt x="1550" y="1112"/>
                  </a:lnTo>
                  <a:lnTo>
                    <a:pt x="1543" y="1105"/>
                  </a:lnTo>
                  <a:lnTo>
                    <a:pt x="1536" y="1097"/>
                  </a:lnTo>
                  <a:lnTo>
                    <a:pt x="1525" y="1083"/>
                  </a:lnTo>
                  <a:lnTo>
                    <a:pt x="1465" y="1083"/>
                  </a:lnTo>
                  <a:lnTo>
                    <a:pt x="1465" y="1710"/>
                  </a:lnTo>
                  <a:lnTo>
                    <a:pt x="961" y="1710"/>
                  </a:lnTo>
                  <a:lnTo>
                    <a:pt x="977" y="1676"/>
                  </a:lnTo>
                  <a:lnTo>
                    <a:pt x="989" y="1642"/>
                  </a:lnTo>
                  <a:lnTo>
                    <a:pt x="997" y="1606"/>
                  </a:lnTo>
                  <a:lnTo>
                    <a:pt x="999" y="1569"/>
                  </a:lnTo>
                  <a:lnTo>
                    <a:pt x="995" y="1524"/>
                  </a:lnTo>
                  <a:lnTo>
                    <a:pt x="984" y="1481"/>
                  </a:lnTo>
                  <a:lnTo>
                    <a:pt x="967" y="1442"/>
                  </a:lnTo>
                  <a:lnTo>
                    <a:pt x="945" y="1405"/>
                  </a:lnTo>
                  <a:lnTo>
                    <a:pt x="916" y="1373"/>
                  </a:lnTo>
                  <a:lnTo>
                    <a:pt x="884" y="1345"/>
                  </a:lnTo>
                  <a:lnTo>
                    <a:pt x="848" y="1322"/>
                  </a:lnTo>
                  <a:lnTo>
                    <a:pt x="807" y="1306"/>
                  </a:lnTo>
                  <a:lnTo>
                    <a:pt x="765" y="1295"/>
                  </a:lnTo>
                  <a:lnTo>
                    <a:pt x="720" y="1292"/>
                  </a:lnTo>
                  <a:lnTo>
                    <a:pt x="719" y="1292"/>
                  </a:lnTo>
                  <a:lnTo>
                    <a:pt x="678" y="1294"/>
                  </a:lnTo>
                  <a:lnTo>
                    <a:pt x="639" y="1303"/>
                  </a:lnTo>
                  <a:lnTo>
                    <a:pt x="602" y="1317"/>
                  </a:lnTo>
                  <a:lnTo>
                    <a:pt x="567" y="1337"/>
                  </a:lnTo>
                  <a:lnTo>
                    <a:pt x="536" y="1360"/>
                  </a:lnTo>
                  <a:lnTo>
                    <a:pt x="510" y="1388"/>
                  </a:lnTo>
                  <a:lnTo>
                    <a:pt x="485" y="1419"/>
                  </a:lnTo>
                  <a:lnTo>
                    <a:pt x="467" y="1453"/>
                  </a:lnTo>
                  <a:lnTo>
                    <a:pt x="453" y="1490"/>
                  </a:lnTo>
                  <a:lnTo>
                    <a:pt x="444" y="1530"/>
                  </a:lnTo>
                  <a:lnTo>
                    <a:pt x="441" y="1571"/>
                  </a:lnTo>
                  <a:lnTo>
                    <a:pt x="444" y="1607"/>
                  </a:lnTo>
                  <a:lnTo>
                    <a:pt x="451" y="1643"/>
                  </a:lnTo>
                  <a:lnTo>
                    <a:pt x="463" y="1677"/>
                  </a:lnTo>
                  <a:lnTo>
                    <a:pt x="478" y="1710"/>
                  </a:lnTo>
                  <a:lnTo>
                    <a:pt x="0" y="1710"/>
                  </a:lnTo>
                  <a:lnTo>
                    <a:pt x="2" y="1079"/>
                  </a:lnTo>
                  <a:lnTo>
                    <a:pt x="698" y="1079"/>
                  </a:lnTo>
                  <a:lnTo>
                    <a:pt x="698" y="1078"/>
                  </a:lnTo>
                  <a:lnTo>
                    <a:pt x="699" y="1075"/>
                  </a:lnTo>
                  <a:lnTo>
                    <a:pt x="701" y="1070"/>
                  </a:lnTo>
                  <a:lnTo>
                    <a:pt x="705" y="1062"/>
                  </a:lnTo>
                  <a:lnTo>
                    <a:pt x="710" y="1052"/>
                  </a:lnTo>
                  <a:lnTo>
                    <a:pt x="716" y="1039"/>
                  </a:lnTo>
                  <a:lnTo>
                    <a:pt x="725" y="1022"/>
                  </a:lnTo>
                  <a:lnTo>
                    <a:pt x="736" y="1002"/>
                  </a:lnTo>
                  <a:lnTo>
                    <a:pt x="747" y="979"/>
                  </a:lnTo>
                  <a:lnTo>
                    <a:pt x="762" y="952"/>
                  </a:lnTo>
                  <a:lnTo>
                    <a:pt x="780" y="921"/>
                  </a:lnTo>
                  <a:lnTo>
                    <a:pt x="799" y="885"/>
                  </a:lnTo>
                  <a:lnTo>
                    <a:pt x="823" y="845"/>
                  </a:lnTo>
                  <a:lnTo>
                    <a:pt x="848" y="801"/>
                  </a:lnTo>
                  <a:lnTo>
                    <a:pt x="878" y="748"/>
                  </a:lnTo>
                  <a:lnTo>
                    <a:pt x="910" y="691"/>
                  </a:lnTo>
                  <a:lnTo>
                    <a:pt x="944" y="634"/>
                  </a:lnTo>
                  <a:lnTo>
                    <a:pt x="980" y="572"/>
                  </a:lnTo>
                  <a:lnTo>
                    <a:pt x="1017" y="512"/>
                  </a:lnTo>
                  <a:lnTo>
                    <a:pt x="1056" y="451"/>
                  </a:lnTo>
                  <a:lnTo>
                    <a:pt x="1095" y="392"/>
                  </a:lnTo>
                  <a:lnTo>
                    <a:pt x="1136" y="335"/>
                  </a:lnTo>
                  <a:lnTo>
                    <a:pt x="1176" y="280"/>
                  </a:lnTo>
                  <a:lnTo>
                    <a:pt x="1216" y="230"/>
                  </a:lnTo>
                  <a:lnTo>
                    <a:pt x="1258" y="185"/>
                  </a:lnTo>
                  <a:lnTo>
                    <a:pt x="1300" y="145"/>
                  </a:lnTo>
                  <a:lnTo>
                    <a:pt x="1340" y="113"/>
                  </a:lnTo>
                  <a:lnTo>
                    <a:pt x="1383" y="79"/>
                  </a:lnTo>
                  <a:lnTo>
                    <a:pt x="1424" y="42"/>
                  </a:lnTo>
                  <a:lnTo>
                    <a:pt x="1465" y="0"/>
                  </a:lnTo>
                  <a:close/>
                </a:path>
              </a:pathLst>
            </a:custGeom>
            <a:gradFill flip="none" rotWithShape="1">
              <a:gsLst>
                <a:gs pos="0">
                  <a:schemeClr val="accent1">
                    <a:lumMod val="92000"/>
                  </a:schemeClr>
                </a:gs>
                <a:gs pos="100000">
                  <a:schemeClr val="accent1">
                    <a:lumMod val="49000"/>
                  </a:schemeClr>
                </a:gs>
              </a:gsLst>
              <a:lin ang="13500000" scaled="1"/>
              <a:tileRect/>
            </a:gradFill>
            <a:ln w="38100">
              <a:solidFill>
                <a:schemeClr val="accent1"/>
              </a:solidFill>
              <a:prstDash val="solid"/>
              <a:round/>
              <a:headEnd/>
              <a:tailEnd/>
            </a:ln>
            <a:sp3d prstMaterial="matte">
              <a:bevelB w="0" h="2540000"/>
            </a:sp3d>
          </p:spPr>
          <p:txBody>
            <a:bodyPr vert="horz" wrap="square" lIns="85751" tIns="42875" rIns="85751" bIns="42875" numCol="1" anchor="t" anchorCtr="0" compatLnSpc="1">
              <a:prstTxWarp prst="textNoShape">
                <a:avLst/>
              </a:prstTxWarp>
            </a:bodyPr>
            <a:lstStyle/>
            <a:p>
              <a:endParaRPr lang="en-US" sz="1688"/>
            </a:p>
          </p:txBody>
        </p:sp>
        <p:sp>
          <p:nvSpPr>
            <p:cNvPr id="23" name="Freeform 18"/>
            <p:cNvSpPr>
              <a:spLocks/>
            </p:cNvSpPr>
            <p:nvPr/>
          </p:nvSpPr>
          <p:spPr bwMode="auto">
            <a:xfrm>
              <a:off x="5487988" y="4665663"/>
              <a:ext cx="2905125" cy="1785938"/>
            </a:xfrm>
            <a:custGeom>
              <a:avLst/>
              <a:gdLst>
                <a:gd name="T0" fmla="*/ 907 w 1830"/>
                <a:gd name="T1" fmla="*/ 34 h 1125"/>
                <a:gd name="T2" fmla="*/ 885 w 1830"/>
                <a:gd name="T3" fmla="*/ 141 h 1125"/>
                <a:gd name="T4" fmla="*/ 891 w 1830"/>
                <a:gd name="T5" fmla="*/ 197 h 1125"/>
                <a:gd name="T6" fmla="*/ 944 w 1830"/>
                <a:gd name="T7" fmla="*/ 311 h 1125"/>
                <a:gd name="T8" fmla="*/ 1040 w 1830"/>
                <a:gd name="T9" fmla="*/ 389 h 1125"/>
                <a:gd name="T10" fmla="*/ 1165 w 1830"/>
                <a:gd name="T11" fmla="*/ 418 h 1125"/>
                <a:gd name="T12" fmla="*/ 1206 w 1830"/>
                <a:gd name="T13" fmla="*/ 416 h 1125"/>
                <a:gd name="T14" fmla="*/ 1273 w 1830"/>
                <a:gd name="T15" fmla="*/ 396 h 1125"/>
                <a:gd name="T16" fmla="*/ 1362 w 1830"/>
                <a:gd name="T17" fmla="*/ 336 h 1125"/>
                <a:gd name="T18" fmla="*/ 1420 w 1830"/>
                <a:gd name="T19" fmla="*/ 252 h 1125"/>
                <a:gd name="T20" fmla="*/ 1442 w 1830"/>
                <a:gd name="T21" fmla="*/ 167 h 1125"/>
                <a:gd name="T22" fmla="*/ 1434 w 1830"/>
                <a:gd name="T23" fmla="*/ 67 h 1125"/>
                <a:gd name="T24" fmla="*/ 1830 w 1830"/>
                <a:gd name="T25" fmla="*/ 0 h 1125"/>
                <a:gd name="T26" fmla="*/ 1780 w 1830"/>
                <a:gd name="T27" fmla="*/ 78 h 1125"/>
                <a:gd name="T28" fmla="*/ 1730 w 1830"/>
                <a:gd name="T29" fmla="*/ 127 h 1125"/>
                <a:gd name="T30" fmla="*/ 1702 w 1830"/>
                <a:gd name="T31" fmla="*/ 149 h 1125"/>
                <a:gd name="T32" fmla="*/ 1706 w 1830"/>
                <a:gd name="T33" fmla="*/ 161 h 1125"/>
                <a:gd name="T34" fmla="*/ 1732 w 1830"/>
                <a:gd name="T35" fmla="*/ 210 h 1125"/>
                <a:gd name="T36" fmla="*/ 1759 w 1830"/>
                <a:gd name="T37" fmla="*/ 294 h 1125"/>
                <a:gd name="T38" fmla="*/ 1766 w 1830"/>
                <a:gd name="T39" fmla="*/ 402 h 1125"/>
                <a:gd name="T40" fmla="*/ 1741 w 1830"/>
                <a:gd name="T41" fmla="*/ 490 h 1125"/>
                <a:gd name="T42" fmla="*/ 1692 w 1830"/>
                <a:gd name="T43" fmla="*/ 560 h 1125"/>
                <a:gd name="T44" fmla="*/ 1639 w 1830"/>
                <a:gd name="T45" fmla="*/ 611 h 1125"/>
                <a:gd name="T46" fmla="*/ 1600 w 1830"/>
                <a:gd name="T47" fmla="*/ 640 h 1125"/>
                <a:gd name="T48" fmla="*/ 1593 w 1830"/>
                <a:gd name="T49" fmla="*/ 648 h 1125"/>
                <a:gd name="T50" fmla="*/ 1613 w 1830"/>
                <a:gd name="T51" fmla="*/ 682 h 1125"/>
                <a:gd name="T52" fmla="*/ 1638 w 1830"/>
                <a:gd name="T53" fmla="*/ 746 h 1125"/>
                <a:gd name="T54" fmla="*/ 1644 w 1830"/>
                <a:gd name="T55" fmla="*/ 837 h 1125"/>
                <a:gd name="T56" fmla="*/ 1610 w 1830"/>
                <a:gd name="T57" fmla="*/ 946 h 1125"/>
                <a:gd name="T58" fmla="*/ 1542 w 1830"/>
                <a:gd name="T59" fmla="*/ 1039 h 1125"/>
                <a:gd name="T60" fmla="*/ 1447 w 1830"/>
                <a:gd name="T61" fmla="*/ 1098 h 1125"/>
                <a:gd name="T62" fmla="*/ 1359 w 1830"/>
                <a:gd name="T63" fmla="*/ 1111 h 1125"/>
                <a:gd name="T64" fmla="*/ 1270 w 1830"/>
                <a:gd name="T65" fmla="*/ 1112 h 1125"/>
                <a:gd name="T66" fmla="*/ 1128 w 1830"/>
                <a:gd name="T67" fmla="*/ 1114 h 1125"/>
                <a:gd name="T68" fmla="*/ 952 w 1830"/>
                <a:gd name="T69" fmla="*/ 1117 h 1125"/>
                <a:gd name="T70" fmla="*/ 763 w 1830"/>
                <a:gd name="T71" fmla="*/ 1120 h 1125"/>
                <a:gd name="T72" fmla="*/ 578 w 1830"/>
                <a:gd name="T73" fmla="*/ 1123 h 1125"/>
                <a:gd name="T74" fmla="*/ 420 w 1830"/>
                <a:gd name="T75" fmla="*/ 1125 h 1125"/>
                <a:gd name="T76" fmla="*/ 342 w 1830"/>
                <a:gd name="T77" fmla="*/ 884 h 1125"/>
                <a:gd name="T78" fmla="*/ 286 w 1830"/>
                <a:gd name="T79" fmla="*/ 924 h 1125"/>
                <a:gd name="T80" fmla="*/ 200 w 1830"/>
                <a:gd name="T81" fmla="*/ 944 h 1125"/>
                <a:gd name="T82" fmla="*/ 131 w 1830"/>
                <a:gd name="T83" fmla="*/ 932 h 1125"/>
                <a:gd name="T84" fmla="*/ 48 w 1830"/>
                <a:gd name="T85" fmla="*/ 873 h 1125"/>
                <a:gd name="T86" fmla="*/ 4 w 1830"/>
                <a:gd name="T87" fmla="*/ 782 h 1125"/>
                <a:gd name="T88" fmla="*/ 13 w 1830"/>
                <a:gd name="T89" fmla="*/ 677 h 1125"/>
                <a:gd name="T90" fmla="*/ 71 w 1830"/>
                <a:gd name="T91" fmla="*/ 594 h 1125"/>
                <a:gd name="T92" fmla="*/ 163 w 1830"/>
                <a:gd name="T93" fmla="*/ 550 h 1125"/>
                <a:gd name="T94" fmla="*/ 234 w 1830"/>
                <a:gd name="T95" fmla="*/ 550 h 1125"/>
                <a:gd name="T96" fmla="*/ 324 w 1830"/>
                <a:gd name="T97" fmla="*/ 590 h 1125"/>
                <a:gd name="T98" fmla="*/ 420 w 1830"/>
                <a:gd name="T99" fmla="*/ 627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0" h="1125">
                  <a:moveTo>
                    <a:pt x="420" y="0"/>
                  </a:moveTo>
                  <a:lnTo>
                    <a:pt x="923" y="0"/>
                  </a:lnTo>
                  <a:lnTo>
                    <a:pt x="907" y="34"/>
                  </a:lnTo>
                  <a:lnTo>
                    <a:pt x="895" y="68"/>
                  </a:lnTo>
                  <a:lnTo>
                    <a:pt x="887" y="104"/>
                  </a:lnTo>
                  <a:lnTo>
                    <a:pt x="885" y="141"/>
                  </a:lnTo>
                  <a:lnTo>
                    <a:pt x="887" y="169"/>
                  </a:lnTo>
                  <a:lnTo>
                    <a:pt x="891" y="195"/>
                  </a:lnTo>
                  <a:lnTo>
                    <a:pt x="891" y="197"/>
                  </a:lnTo>
                  <a:lnTo>
                    <a:pt x="903" y="238"/>
                  </a:lnTo>
                  <a:lnTo>
                    <a:pt x="921" y="276"/>
                  </a:lnTo>
                  <a:lnTo>
                    <a:pt x="944" y="311"/>
                  </a:lnTo>
                  <a:lnTo>
                    <a:pt x="972" y="342"/>
                  </a:lnTo>
                  <a:lnTo>
                    <a:pt x="1004" y="367"/>
                  </a:lnTo>
                  <a:lnTo>
                    <a:pt x="1040" y="389"/>
                  </a:lnTo>
                  <a:lnTo>
                    <a:pt x="1079" y="406"/>
                  </a:lnTo>
                  <a:lnTo>
                    <a:pt x="1121" y="415"/>
                  </a:lnTo>
                  <a:lnTo>
                    <a:pt x="1165" y="418"/>
                  </a:lnTo>
                  <a:lnTo>
                    <a:pt x="1166" y="418"/>
                  </a:lnTo>
                  <a:lnTo>
                    <a:pt x="1180" y="418"/>
                  </a:lnTo>
                  <a:lnTo>
                    <a:pt x="1206" y="416"/>
                  </a:lnTo>
                  <a:lnTo>
                    <a:pt x="1220" y="414"/>
                  </a:lnTo>
                  <a:lnTo>
                    <a:pt x="1240" y="408"/>
                  </a:lnTo>
                  <a:lnTo>
                    <a:pt x="1273" y="396"/>
                  </a:lnTo>
                  <a:lnTo>
                    <a:pt x="1305" y="380"/>
                  </a:lnTo>
                  <a:lnTo>
                    <a:pt x="1335" y="361"/>
                  </a:lnTo>
                  <a:lnTo>
                    <a:pt x="1362" y="336"/>
                  </a:lnTo>
                  <a:lnTo>
                    <a:pt x="1385" y="311"/>
                  </a:lnTo>
                  <a:lnTo>
                    <a:pt x="1405" y="282"/>
                  </a:lnTo>
                  <a:lnTo>
                    <a:pt x="1420" y="252"/>
                  </a:lnTo>
                  <a:lnTo>
                    <a:pt x="1430" y="223"/>
                  </a:lnTo>
                  <a:lnTo>
                    <a:pt x="1438" y="194"/>
                  </a:lnTo>
                  <a:lnTo>
                    <a:pt x="1442" y="167"/>
                  </a:lnTo>
                  <a:lnTo>
                    <a:pt x="1443" y="139"/>
                  </a:lnTo>
                  <a:lnTo>
                    <a:pt x="1441" y="102"/>
                  </a:lnTo>
                  <a:lnTo>
                    <a:pt x="1434" y="67"/>
                  </a:lnTo>
                  <a:lnTo>
                    <a:pt x="1421" y="33"/>
                  </a:lnTo>
                  <a:lnTo>
                    <a:pt x="1406" y="0"/>
                  </a:lnTo>
                  <a:lnTo>
                    <a:pt x="1830" y="0"/>
                  </a:lnTo>
                  <a:lnTo>
                    <a:pt x="1815" y="29"/>
                  </a:lnTo>
                  <a:lnTo>
                    <a:pt x="1797" y="56"/>
                  </a:lnTo>
                  <a:lnTo>
                    <a:pt x="1780" y="78"/>
                  </a:lnTo>
                  <a:lnTo>
                    <a:pt x="1763" y="97"/>
                  </a:lnTo>
                  <a:lnTo>
                    <a:pt x="1747" y="115"/>
                  </a:lnTo>
                  <a:lnTo>
                    <a:pt x="1730" y="127"/>
                  </a:lnTo>
                  <a:lnTo>
                    <a:pt x="1718" y="138"/>
                  </a:lnTo>
                  <a:lnTo>
                    <a:pt x="1709" y="145"/>
                  </a:lnTo>
                  <a:lnTo>
                    <a:pt x="1702" y="149"/>
                  </a:lnTo>
                  <a:lnTo>
                    <a:pt x="1699" y="150"/>
                  </a:lnTo>
                  <a:lnTo>
                    <a:pt x="1700" y="154"/>
                  </a:lnTo>
                  <a:lnTo>
                    <a:pt x="1706" y="161"/>
                  </a:lnTo>
                  <a:lnTo>
                    <a:pt x="1713" y="174"/>
                  </a:lnTo>
                  <a:lnTo>
                    <a:pt x="1722" y="190"/>
                  </a:lnTo>
                  <a:lnTo>
                    <a:pt x="1732" y="210"/>
                  </a:lnTo>
                  <a:lnTo>
                    <a:pt x="1742" y="235"/>
                  </a:lnTo>
                  <a:lnTo>
                    <a:pt x="1751" y="262"/>
                  </a:lnTo>
                  <a:lnTo>
                    <a:pt x="1759" y="294"/>
                  </a:lnTo>
                  <a:lnTo>
                    <a:pt x="1765" y="327"/>
                  </a:lnTo>
                  <a:lnTo>
                    <a:pt x="1767" y="364"/>
                  </a:lnTo>
                  <a:lnTo>
                    <a:pt x="1766" y="402"/>
                  </a:lnTo>
                  <a:lnTo>
                    <a:pt x="1762" y="433"/>
                  </a:lnTo>
                  <a:lnTo>
                    <a:pt x="1754" y="462"/>
                  </a:lnTo>
                  <a:lnTo>
                    <a:pt x="1741" y="490"/>
                  </a:lnTo>
                  <a:lnTo>
                    <a:pt x="1727" y="515"/>
                  </a:lnTo>
                  <a:lnTo>
                    <a:pt x="1710" y="538"/>
                  </a:lnTo>
                  <a:lnTo>
                    <a:pt x="1692" y="560"/>
                  </a:lnTo>
                  <a:lnTo>
                    <a:pt x="1674" y="579"/>
                  </a:lnTo>
                  <a:lnTo>
                    <a:pt x="1657" y="596"/>
                  </a:lnTo>
                  <a:lnTo>
                    <a:pt x="1639" y="611"/>
                  </a:lnTo>
                  <a:lnTo>
                    <a:pt x="1623" y="623"/>
                  </a:lnTo>
                  <a:lnTo>
                    <a:pt x="1610" y="633"/>
                  </a:lnTo>
                  <a:lnTo>
                    <a:pt x="1600" y="640"/>
                  </a:lnTo>
                  <a:lnTo>
                    <a:pt x="1593" y="645"/>
                  </a:lnTo>
                  <a:lnTo>
                    <a:pt x="1591" y="646"/>
                  </a:lnTo>
                  <a:lnTo>
                    <a:pt x="1593" y="648"/>
                  </a:lnTo>
                  <a:lnTo>
                    <a:pt x="1598" y="655"/>
                  </a:lnTo>
                  <a:lnTo>
                    <a:pt x="1605" y="666"/>
                  </a:lnTo>
                  <a:lnTo>
                    <a:pt x="1613" y="682"/>
                  </a:lnTo>
                  <a:lnTo>
                    <a:pt x="1622" y="700"/>
                  </a:lnTo>
                  <a:lnTo>
                    <a:pt x="1630" y="722"/>
                  </a:lnTo>
                  <a:lnTo>
                    <a:pt x="1638" y="746"/>
                  </a:lnTo>
                  <a:lnTo>
                    <a:pt x="1643" y="774"/>
                  </a:lnTo>
                  <a:lnTo>
                    <a:pt x="1645" y="805"/>
                  </a:lnTo>
                  <a:lnTo>
                    <a:pt x="1644" y="837"/>
                  </a:lnTo>
                  <a:lnTo>
                    <a:pt x="1638" y="871"/>
                  </a:lnTo>
                  <a:lnTo>
                    <a:pt x="1625" y="909"/>
                  </a:lnTo>
                  <a:lnTo>
                    <a:pt x="1610" y="946"/>
                  </a:lnTo>
                  <a:lnTo>
                    <a:pt x="1591" y="979"/>
                  </a:lnTo>
                  <a:lnTo>
                    <a:pt x="1568" y="1012"/>
                  </a:lnTo>
                  <a:lnTo>
                    <a:pt x="1542" y="1039"/>
                  </a:lnTo>
                  <a:lnTo>
                    <a:pt x="1513" y="1064"/>
                  </a:lnTo>
                  <a:lnTo>
                    <a:pt x="1482" y="1083"/>
                  </a:lnTo>
                  <a:lnTo>
                    <a:pt x="1447" y="1098"/>
                  </a:lnTo>
                  <a:lnTo>
                    <a:pt x="1412" y="1108"/>
                  </a:lnTo>
                  <a:lnTo>
                    <a:pt x="1374" y="1111"/>
                  </a:lnTo>
                  <a:lnTo>
                    <a:pt x="1359" y="1111"/>
                  </a:lnTo>
                  <a:lnTo>
                    <a:pt x="1337" y="1112"/>
                  </a:lnTo>
                  <a:lnTo>
                    <a:pt x="1307" y="1112"/>
                  </a:lnTo>
                  <a:lnTo>
                    <a:pt x="1270" y="1112"/>
                  </a:lnTo>
                  <a:lnTo>
                    <a:pt x="1227" y="1113"/>
                  </a:lnTo>
                  <a:lnTo>
                    <a:pt x="1180" y="1113"/>
                  </a:lnTo>
                  <a:lnTo>
                    <a:pt x="1128" y="1114"/>
                  </a:lnTo>
                  <a:lnTo>
                    <a:pt x="1071" y="1116"/>
                  </a:lnTo>
                  <a:lnTo>
                    <a:pt x="1013" y="1117"/>
                  </a:lnTo>
                  <a:lnTo>
                    <a:pt x="952" y="1117"/>
                  </a:lnTo>
                  <a:lnTo>
                    <a:pt x="890" y="1118"/>
                  </a:lnTo>
                  <a:lnTo>
                    <a:pt x="826" y="1119"/>
                  </a:lnTo>
                  <a:lnTo>
                    <a:pt x="763" y="1120"/>
                  </a:lnTo>
                  <a:lnTo>
                    <a:pt x="699" y="1121"/>
                  </a:lnTo>
                  <a:lnTo>
                    <a:pt x="638" y="1121"/>
                  </a:lnTo>
                  <a:lnTo>
                    <a:pt x="578" y="1123"/>
                  </a:lnTo>
                  <a:lnTo>
                    <a:pt x="521" y="1124"/>
                  </a:lnTo>
                  <a:lnTo>
                    <a:pt x="468" y="1124"/>
                  </a:lnTo>
                  <a:lnTo>
                    <a:pt x="420" y="1125"/>
                  </a:lnTo>
                  <a:lnTo>
                    <a:pt x="420" y="796"/>
                  </a:lnTo>
                  <a:lnTo>
                    <a:pt x="349" y="875"/>
                  </a:lnTo>
                  <a:lnTo>
                    <a:pt x="342" y="884"/>
                  </a:lnTo>
                  <a:lnTo>
                    <a:pt x="334" y="892"/>
                  </a:lnTo>
                  <a:lnTo>
                    <a:pt x="311" y="910"/>
                  </a:lnTo>
                  <a:lnTo>
                    <a:pt x="286" y="924"/>
                  </a:lnTo>
                  <a:lnTo>
                    <a:pt x="258" y="934"/>
                  </a:lnTo>
                  <a:lnTo>
                    <a:pt x="230" y="941"/>
                  </a:lnTo>
                  <a:lnTo>
                    <a:pt x="200" y="944"/>
                  </a:lnTo>
                  <a:lnTo>
                    <a:pt x="199" y="944"/>
                  </a:lnTo>
                  <a:lnTo>
                    <a:pt x="164" y="941"/>
                  </a:lnTo>
                  <a:lnTo>
                    <a:pt x="131" y="932"/>
                  </a:lnTo>
                  <a:lnTo>
                    <a:pt x="100" y="917"/>
                  </a:lnTo>
                  <a:lnTo>
                    <a:pt x="72" y="897"/>
                  </a:lnTo>
                  <a:lnTo>
                    <a:pt x="48" y="873"/>
                  </a:lnTo>
                  <a:lnTo>
                    <a:pt x="28" y="845"/>
                  </a:lnTo>
                  <a:lnTo>
                    <a:pt x="13" y="815"/>
                  </a:lnTo>
                  <a:lnTo>
                    <a:pt x="4" y="782"/>
                  </a:lnTo>
                  <a:lnTo>
                    <a:pt x="0" y="746"/>
                  </a:lnTo>
                  <a:lnTo>
                    <a:pt x="4" y="710"/>
                  </a:lnTo>
                  <a:lnTo>
                    <a:pt x="13" y="677"/>
                  </a:lnTo>
                  <a:lnTo>
                    <a:pt x="28" y="646"/>
                  </a:lnTo>
                  <a:lnTo>
                    <a:pt x="46" y="618"/>
                  </a:lnTo>
                  <a:lnTo>
                    <a:pt x="71" y="594"/>
                  </a:lnTo>
                  <a:lnTo>
                    <a:pt x="98" y="574"/>
                  </a:lnTo>
                  <a:lnTo>
                    <a:pt x="130" y="559"/>
                  </a:lnTo>
                  <a:lnTo>
                    <a:pt x="163" y="550"/>
                  </a:lnTo>
                  <a:lnTo>
                    <a:pt x="199" y="546"/>
                  </a:lnTo>
                  <a:lnTo>
                    <a:pt x="199" y="546"/>
                  </a:lnTo>
                  <a:lnTo>
                    <a:pt x="234" y="550"/>
                  </a:lnTo>
                  <a:lnTo>
                    <a:pt x="265" y="558"/>
                  </a:lnTo>
                  <a:lnTo>
                    <a:pt x="296" y="572"/>
                  </a:lnTo>
                  <a:lnTo>
                    <a:pt x="324" y="590"/>
                  </a:lnTo>
                  <a:lnTo>
                    <a:pt x="348" y="613"/>
                  </a:lnTo>
                  <a:lnTo>
                    <a:pt x="359" y="627"/>
                  </a:lnTo>
                  <a:lnTo>
                    <a:pt x="420" y="627"/>
                  </a:lnTo>
                  <a:lnTo>
                    <a:pt x="420" y="0"/>
                  </a:lnTo>
                  <a:close/>
                </a:path>
              </a:pathLst>
            </a:custGeom>
            <a:gradFill flip="none" rotWithShape="1">
              <a:gsLst>
                <a:gs pos="100000">
                  <a:schemeClr val="accent3">
                    <a:lumMod val="97000"/>
                  </a:schemeClr>
                </a:gs>
                <a:gs pos="0">
                  <a:schemeClr val="accent3">
                    <a:lumMod val="46000"/>
                    <a:lumOff val="54000"/>
                  </a:schemeClr>
                </a:gs>
              </a:gsLst>
              <a:lin ang="2700000" scaled="1"/>
              <a:tileRect/>
            </a:gradFill>
            <a:ln w="28575">
              <a:solidFill>
                <a:schemeClr val="accent3"/>
              </a:solidFill>
              <a:prstDash val="solid"/>
              <a:round/>
              <a:headEnd/>
              <a:tailEnd/>
            </a:ln>
            <a:sp3d prstMaterial="matte">
              <a:bevelB w="0" h="2540000"/>
            </a:sp3d>
          </p:spPr>
          <p:txBody>
            <a:bodyPr vert="horz" wrap="square" lIns="85751" tIns="42875" rIns="85751" bIns="42875" numCol="1" anchor="t" anchorCtr="0" compatLnSpc="1">
              <a:prstTxWarp prst="textNoShape">
                <a:avLst/>
              </a:prstTxWarp>
            </a:bodyPr>
            <a:lstStyle/>
            <a:p>
              <a:endParaRPr lang="en-US" sz="1688"/>
            </a:p>
          </p:txBody>
        </p:sp>
      </p:grpSp>
      <p:grpSp>
        <p:nvGrpSpPr>
          <p:cNvPr id="32" name="Group 31"/>
          <p:cNvGrpSpPr/>
          <p:nvPr/>
        </p:nvGrpSpPr>
        <p:grpSpPr>
          <a:xfrm>
            <a:off x="3670471" y="2309765"/>
            <a:ext cx="1536538" cy="786050"/>
            <a:chOff x="2220087" y="1905000"/>
            <a:chExt cx="2197925" cy="838200"/>
          </a:xfrm>
        </p:grpSpPr>
        <p:cxnSp>
          <p:nvCxnSpPr>
            <p:cNvPr id="29" name="Straight Connector 28"/>
            <p:cNvCxnSpPr/>
            <p:nvPr/>
          </p:nvCxnSpPr>
          <p:spPr>
            <a:xfrm>
              <a:off x="2220087" y="1905000"/>
              <a:ext cx="1371600" cy="0"/>
            </a:xfrm>
            <a:prstGeom prst="line">
              <a:avLst/>
            </a:prstGeom>
            <a:ln w="28575">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79812" y="1905000"/>
              <a:ext cx="838200" cy="838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flipH="1">
            <a:off x="6984993" y="2309765"/>
            <a:ext cx="1536538" cy="786050"/>
            <a:chOff x="2220087" y="1905000"/>
            <a:chExt cx="2197925" cy="838200"/>
          </a:xfrm>
        </p:grpSpPr>
        <p:cxnSp>
          <p:nvCxnSpPr>
            <p:cNvPr id="35" name="Straight Connector 34"/>
            <p:cNvCxnSpPr/>
            <p:nvPr/>
          </p:nvCxnSpPr>
          <p:spPr>
            <a:xfrm>
              <a:off x="2220087" y="1905000"/>
              <a:ext cx="1371600" cy="0"/>
            </a:xfrm>
            <a:prstGeom prst="line">
              <a:avLst/>
            </a:prstGeom>
            <a:ln w="28575">
              <a:solidFill>
                <a:schemeClr val="accent2"/>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79812" y="1905000"/>
              <a:ext cx="838200" cy="838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flipV="1">
            <a:off x="3670471" y="5036249"/>
            <a:ext cx="1536538" cy="786050"/>
            <a:chOff x="2220087" y="1905000"/>
            <a:chExt cx="2197925" cy="838200"/>
          </a:xfrm>
        </p:grpSpPr>
        <p:cxnSp>
          <p:nvCxnSpPr>
            <p:cNvPr id="38" name="Straight Connector 37"/>
            <p:cNvCxnSpPr/>
            <p:nvPr/>
          </p:nvCxnSpPr>
          <p:spPr>
            <a:xfrm>
              <a:off x="2220087" y="1905000"/>
              <a:ext cx="1371600" cy="0"/>
            </a:xfrm>
            <a:prstGeom prst="line">
              <a:avLst/>
            </a:prstGeom>
            <a:ln w="28575">
              <a:solidFill>
                <a:schemeClr val="accent4"/>
              </a:solidFill>
              <a:headEnd type="oval"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579812" y="1905000"/>
              <a:ext cx="838200" cy="8382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flipH="1" flipV="1">
            <a:off x="6984993" y="5036249"/>
            <a:ext cx="1536538" cy="786050"/>
            <a:chOff x="2220087" y="1905000"/>
            <a:chExt cx="2197925" cy="838200"/>
          </a:xfrm>
        </p:grpSpPr>
        <p:cxnSp>
          <p:nvCxnSpPr>
            <p:cNvPr id="41" name="Straight Connector 40"/>
            <p:cNvCxnSpPr/>
            <p:nvPr/>
          </p:nvCxnSpPr>
          <p:spPr>
            <a:xfrm>
              <a:off x="2220087" y="1905000"/>
              <a:ext cx="1371600" cy="0"/>
            </a:xfrm>
            <a:prstGeom prst="line">
              <a:avLst/>
            </a:prstGeom>
            <a:ln w="28575">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79812" y="1905000"/>
              <a:ext cx="838200" cy="83820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1308240" y="2529239"/>
            <a:ext cx="2577786" cy="508088"/>
          </a:xfrm>
          <a:prstGeom prst="rect">
            <a:avLst/>
          </a:prstGeom>
          <a:noFill/>
        </p:spPr>
        <p:txBody>
          <a:bodyPr wrap="square" rtlCol="0">
            <a:spAutoFit/>
          </a:bodyPr>
          <a:lstStyle/>
          <a:p>
            <a:pPr>
              <a:lnSpc>
                <a:spcPct val="90000"/>
              </a:lnSpc>
            </a:pPr>
            <a:r>
              <a:rPr lang="en-US" sz="1501" kern="0" dirty="0" err="1">
                <a:solidFill>
                  <a:schemeClr val="tx1">
                    <a:lumMod val="65000"/>
                    <a:lumOff val="35000"/>
                  </a:schemeClr>
                </a:solidFill>
                <a:latin typeface="Arial" pitchFamily="34" charset="0"/>
                <a:cs typeface="Arial" pitchFamily="34" charset="0"/>
              </a:rPr>
              <a:t>Flexport’s</a:t>
            </a:r>
            <a:r>
              <a:rPr lang="en-US" sz="1501" kern="0" dirty="0">
                <a:solidFill>
                  <a:schemeClr val="tx1">
                    <a:lumMod val="65000"/>
                    <a:lumOff val="35000"/>
                  </a:schemeClr>
                </a:solidFill>
                <a:latin typeface="Arial" pitchFamily="34" charset="0"/>
                <a:cs typeface="Arial" pitchFamily="34" charset="0"/>
              </a:rPr>
              <a:t> platform reduces processing time by 40%.</a:t>
            </a:r>
          </a:p>
        </p:txBody>
      </p:sp>
      <p:sp>
        <p:nvSpPr>
          <p:cNvPr id="48" name="TextBox 47"/>
          <p:cNvSpPr txBox="1"/>
          <p:nvPr/>
        </p:nvSpPr>
        <p:spPr>
          <a:xfrm>
            <a:off x="1308240" y="1785440"/>
            <a:ext cx="2000855" cy="727250"/>
          </a:xfrm>
          <a:prstGeom prst="rect">
            <a:avLst/>
          </a:prstGeom>
          <a:noFill/>
        </p:spPr>
        <p:txBody>
          <a:bodyPr wrap="square" rtlCol="0">
            <a:spAutoFit/>
          </a:bodyPr>
          <a:lstStyle/>
          <a:p>
            <a:r>
              <a:rPr lang="en-US" sz="2063" dirty="0">
                <a:solidFill>
                  <a:schemeClr val="accent1"/>
                </a:solidFill>
                <a:latin typeface="Arial" panose="020B0604020202020204" pitchFamily="34" charset="0"/>
                <a:cs typeface="Arial" panose="020B0604020202020204" pitchFamily="34" charset="0"/>
              </a:rPr>
              <a:t>Digital Booking Platforms</a:t>
            </a:r>
          </a:p>
        </p:txBody>
      </p:sp>
      <p:sp>
        <p:nvSpPr>
          <p:cNvPr id="54" name="TextBox 53"/>
          <p:cNvSpPr txBox="1"/>
          <p:nvPr/>
        </p:nvSpPr>
        <p:spPr>
          <a:xfrm>
            <a:off x="8747411" y="2425334"/>
            <a:ext cx="2226736" cy="715965"/>
          </a:xfrm>
          <a:prstGeom prst="rect">
            <a:avLst/>
          </a:prstGeom>
          <a:noFill/>
        </p:spPr>
        <p:txBody>
          <a:bodyPr wrap="square" rtlCol="0">
            <a:spAutoFit/>
          </a:bodyPr>
          <a:lstStyle/>
          <a:p>
            <a:pPr>
              <a:lnSpc>
                <a:spcPct val="90000"/>
              </a:lnSpc>
            </a:pPr>
            <a:r>
              <a:rPr lang="en-US" sz="1501" kern="0">
                <a:solidFill>
                  <a:schemeClr val="tx1">
                    <a:lumMod val="65000"/>
                    <a:lumOff val="35000"/>
                  </a:schemeClr>
                </a:solidFill>
                <a:latin typeface="Arial" pitchFamily="34" charset="0"/>
                <a:cs typeface="Arial" pitchFamily="34" charset="0"/>
              </a:rPr>
              <a:t>IBM-Maersk TradeLens reduces documentation time by 40% </a:t>
            </a:r>
          </a:p>
        </p:txBody>
      </p:sp>
      <p:sp>
        <p:nvSpPr>
          <p:cNvPr id="55" name="TextBox 54"/>
          <p:cNvSpPr txBox="1"/>
          <p:nvPr/>
        </p:nvSpPr>
        <p:spPr>
          <a:xfrm>
            <a:off x="8747411" y="1785440"/>
            <a:ext cx="2000855" cy="727250"/>
          </a:xfrm>
          <a:prstGeom prst="rect">
            <a:avLst/>
          </a:prstGeom>
          <a:noFill/>
        </p:spPr>
        <p:txBody>
          <a:bodyPr wrap="square" rtlCol="0">
            <a:spAutoFit/>
          </a:bodyPr>
          <a:lstStyle/>
          <a:p>
            <a:r>
              <a:rPr lang="en-US" sz="2063">
                <a:solidFill>
                  <a:schemeClr val="accent2"/>
                </a:solidFill>
                <a:latin typeface="Arial" panose="020B0604020202020204" pitchFamily="34" charset="0"/>
                <a:cs typeface="Arial" panose="020B0604020202020204" pitchFamily="34" charset="0"/>
              </a:rPr>
              <a:t>Blockchain for Compliance</a:t>
            </a:r>
          </a:p>
        </p:txBody>
      </p:sp>
      <p:sp>
        <p:nvSpPr>
          <p:cNvPr id="57" name="TextBox 56"/>
          <p:cNvSpPr txBox="1"/>
          <p:nvPr/>
        </p:nvSpPr>
        <p:spPr>
          <a:xfrm>
            <a:off x="8747412" y="5439323"/>
            <a:ext cx="2279266" cy="715965"/>
          </a:xfrm>
          <a:prstGeom prst="rect">
            <a:avLst/>
          </a:prstGeom>
          <a:noFill/>
        </p:spPr>
        <p:txBody>
          <a:bodyPr wrap="square" rtlCol="0">
            <a:spAutoFit/>
          </a:bodyPr>
          <a:lstStyle/>
          <a:p>
            <a:pPr>
              <a:lnSpc>
                <a:spcPct val="90000"/>
              </a:lnSpc>
            </a:pPr>
            <a:r>
              <a:rPr lang="en-US" sz="1501" kern="0">
                <a:solidFill>
                  <a:schemeClr val="tx1">
                    <a:lumMod val="65000"/>
                    <a:lumOff val="35000"/>
                  </a:schemeClr>
                </a:solidFill>
                <a:latin typeface="Arial" pitchFamily="34" charset="0"/>
                <a:cs typeface="Arial" pitchFamily="34" charset="0"/>
              </a:rPr>
              <a:t>DHL’s AI tools improve demand forecasting accuracy by 25%</a:t>
            </a:r>
          </a:p>
        </p:txBody>
      </p:sp>
      <p:sp>
        <p:nvSpPr>
          <p:cNvPr id="58" name="TextBox 57"/>
          <p:cNvSpPr txBox="1"/>
          <p:nvPr/>
        </p:nvSpPr>
        <p:spPr>
          <a:xfrm>
            <a:off x="8747411" y="4703200"/>
            <a:ext cx="2279267" cy="727250"/>
          </a:xfrm>
          <a:prstGeom prst="rect">
            <a:avLst/>
          </a:prstGeom>
          <a:noFill/>
        </p:spPr>
        <p:txBody>
          <a:bodyPr wrap="square" rtlCol="0">
            <a:spAutoFit/>
          </a:bodyPr>
          <a:lstStyle/>
          <a:p>
            <a:r>
              <a:rPr lang="en-US" sz="2063">
                <a:solidFill>
                  <a:schemeClr val="accent3">
                    <a:lumMod val="75000"/>
                  </a:schemeClr>
                </a:solidFill>
                <a:latin typeface="Arial" panose="020B0604020202020204" pitchFamily="34" charset="0"/>
                <a:cs typeface="Arial" panose="020B0604020202020204" pitchFamily="34" charset="0"/>
              </a:rPr>
              <a:t>AI/ML Predictive Analytics</a:t>
            </a:r>
          </a:p>
        </p:txBody>
      </p:sp>
      <p:sp>
        <p:nvSpPr>
          <p:cNvPr id="63" name="TextBox 62"/>
          <p:cNvSpPr txBox="1"/>
          <p:nvPr/>
        </p:nvSpPr>
        <p:spPr>
          <a:xfrm>
            <a:off x="1308240" y="5324355"/>
            <a:ext cx="2146673" cy="785215"/>
          </a:xfrm>
          <a:prstGeom prst="rect">
            <a:avLst/>
          </a:prstGeom>
          <a:noFill/>
        </p:spPr>
        <p:txBody>
          <a:bodyPr wrap="square" rtlCol="0">
            <a:spAutoFit/>
          </a:bodyPr>
          <a:lstStyle/>
          <a:p>
            <a:pPr algn="l"/>
            <a:r>
              <a:rPr lang="en-US" sz="1501" kern="0">
                <a:solidFill>
                  <a:schemeClr val="tx1">
                    <a:lumMod val="65000"/>
                    <a:lumOff val="35000"/>
                  </a:schemeClr>
                </a:solidFill>
                <a:latin typeface="Arial" pitchFamily="34" charset="0"/>
                <a:cs typeface="Arial" pitchFamily="34" charset="0"/>
              </a:rPr>
              <a:t>Cargotec’s AutoGate cuts cargo processing time by 50%.</a:t>
            </a:r>
          </a:p>
        </p:txBody>
      </p:sp>
      <p:sp>
        <p:nvSpPr>
          <p:cNvPr id="64" name="TextBox 63"/>
          <p:cNvSpPr txBox="1"/>
          <p:nvPr/>
        </p:nvSpPr>
        <p:spPr>
          <a:xfrm>
            <a:off x="1308240" y="4703200"/>
            <a:ext cx="2000855" cy="727250"/>
          </a:xfrm>
          <a:prstGeom prst="rect">
            <a:avLst/>
          </a:prstGeom>
          <a:noFill/>
        </p:spPr>
        <p:txBody>
          <a:bodyPr wrap="square" rtlCol="0">
            <a:spAutoFit/>
          </a:bodyPr>
          <a:lstStyle/>
          <a:p>
            <a:r>
              <a:rPr lang="en-US" sz="2063">
                <a:solidFill>
                  <a:schemeClr val="accent4"/>
                </a:solidFill>
                <a:latin typeface="Arial" panose="020B0604020202020204" pitchFamily="34" charset="0"/>
                <a:cs typeface="Arial" panose="020B0604020202020204" pitchFamily="34" charset="0"/>
              </a:rPr>
              <a:t>Automated Warehousing</a:t>
            </a:r>
          </a:p>
        </p:txBody>
      </p:sp>
      <p:sp>
        <p:nvSpPr>
          <p:cNvPr id="33" name="Dikdörtgen 2">
            <a:extLst>
              <a:ext uri="{FF2B5EF4-FFF2-40B4-BE49-F238E27FC236}">
                <a16:creationId xmlns:a16="http://schemas.microsoft.com/office/drawing/2014/main" id="{D5FF1D42-711E-4A01-A867-69C30530E276}"/>
              </a:ext>
            </a:extLst>
          </p:cNvPr>
          <p:cNvSpPr/>
          <p:nvPr/>
        </p:nvSpPr>
        <p:spPr>
          <a:xfrm>
            <a:off x="1379264" y="330262"/>
            <a:ext cx="10061856" cy="594906"/>
          </a:xfrm>
          <a:prstGeom prst="rect">
            <a:avLst/>
          </a:prstGeom>
        </p:spPr>
        <p:txBody>
          <a:bodyPr wrap="square">
            <a:spAutoFit/>
          </a:bodyPr>
          <a:lstStyle/>
          <a:p>
            <a:pPr algn="ctr"/>
            <a:r>
              <a:rPr lang="en-US" sz="3266" b="1" dirty="0">
                <a:solidFill>
                  <a:srgbClr val="606060"/>
                </a:solidFill>
                <a:latin typeface="Calibri" panose="020F0502020204030204" pitchFamily="34" charset="0"/>
                <a:ea typeface="Greta Sans Pro SmBld" panose="02000000000000000000" pitchFamily="50" charset="0"/>
                <a:cs typeface="Calibri" panose="020F0502020204030204" pitchFamily="34" charset="0"/>
              </a:rPr>
              <a:t>Key Advancement</a:t>
            </a:r>
            <a:r>
              <a:rPr lang="tr-TR" sz="3266" b="1" dirty="0">
                <a:solidFill>
                  <a:srgbClr val="606060"/>
                </a:solidFill>
                <a:latin typeface="Calibri" panose="020F0502020204030204" pitchFamily="34" charset="0"/>
                <a:ea typeface="Greta Sans Pro SmBld" panose="02000000000000000000" pitchFamily="50" charset="0"/>
                <a:cs typeface="Calibri" panose="020F0502020204030204" pitchFamily="34" charset="0"/>
              </a:rPr>
              <a:t> </a:t>
            </a:r>
            <a:r>
              <a:rPr lang="tr-TR" sz="3266" b="1" dirty="0" err="1">
                <a:solidFill>
                  <a:srgbClr val="606060"/>
                </a:solidFill>
                <a:latin typeface="Calibri" panose="020F0502020204030204" pitchFamily="34" charset="0"/>
                <a:ea typeface="Greta Sans Pro SmBld" panose="02000000000000000000" pitchFamily="50" charset="0"/>
                <a:cs typeface="Calibri" panose="020F0502020204030204" pitchFamily="34" charset="0"/>
              </a:rPr>
              <a:t>Cases</a:t>
            </a:r>
            <a:r>
              <a:rPr lang="en-US" sz="3266" b="1" dirty="0">
                <a:solidFill>
                  <a:srgbClr val="606060"/>
                </a:solidFill>
                <a:latin typeface="Calibri" panose="020F0502020204030204" pitchFamily="34" charset="0"/>
                <a:ea typeface="Greta Sans Pro SmBld" panose="02000000000000000000" pitchFamily="50" charset="0"/>
                <a:cs typeface="Calibri" panose="020F0502020204030204" pitchFamily="34" charset="0"/>
              </a:rPr>
              <a:t> in Air Cargo</a:t>
            </a:r>
            <a:r>
              <a:rPr lang="tr-TR" sz="3266" b="1" dirty="0">
                <a:solidFill>
                  <a:srgbClr val="606060"/>
                </a:solidFill>
                <a:latin typeface="Calibri" panose="020F0502020204030204" pitchFamily="34" charset="0"/>
                <a:ea typeface="Greta Sans Pro SmBld" panose="02000000000000000000" pitchFamily="50" charset="0"/>
                <a:cs typeface="Calibri" panose="020F0502020204030204" pitchFamily="34" charset="0"/>
              </a:rPr>
              <a:t> </a:t>
            </a:r>
            <a:r>
              <a:rPr lang="tr-TR" sz="3266" b="1" dirty="0" err="1">
                <a:solidFill>
                  <a:srgbClr val="606060"/>
                </a:solidFill>
                <a:latin typeface="Calibri" panose="020F0502020204030204" pitchFamily="34" charset="0"/>
                <a:ea typeface="Greta Sans Pro SmBld" panose="02000000000000000000" pitchFamily="50" charset="0"/>
                <a:cs typeface="Calibri" panose="020F0502020204030204" pitchFamily="34" charset="0"/>
              </a:rPr>
              <a:t>Automation</a:t>
            </a:r>
            <a:endParaRPr lang="en-US" sz="3266" b="1" dirty="0">
              <a:solidFill>
                <a:srgbClr val="606060"/>
              </a:solidFill>
              <a:latin typeface="Calibri" panose="020F0502020204030204" pitchFamily="34" charset="0"/>
              <a:ea typeface="Greta Sans Pro SmBld" panose="02000000000000000000" pitchFamily="50" charset="0"/>
              <a:cs typeface="Calibri" panose="020F0502020204030204" pitchFamily="34" charset="0"/>
            </a:endParaRPr>
          </a:p>
        </p:txBody>
      </p:sp>
    </p:spTree>
    <p:extLst>
      <p:ext uri="{BB962C8B-B14F-4D97-AF65-F5344CB8AC3E}">
        <p14:creationId xmlns:p14="http://schemas.microsoft.com/office/powerpoint/2010/main" val="193522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47" grpId="0"/>
      <p:bldP spid="48" grpId="0"/>
      <p:bldP spid="54" grpId="0"/>
      <p:bldP spid="55" grpId="0"/>
      <p:bldP spid="57" grpId="0"/>
      <p:bldP spid="58" grpId="0"/>
      <p:bldP spid="63" grpId="0"/>
      <p:bldP spid="64" grpId="0"/>
      <p:bldP spid="33" grpId="0"/>
      <p:bldP spid="3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36C516A6-B71E-E78A-C8EB-35916EE403E0}"/>
              </a:ext>
            </a:extLst>
          </p:cNvPr>
          <p:cNvSpPr/>
          <p:nvPr/>
        </p:nvSpPr>
        <p:spPr>
          <a:xfrm>
            <a:off x="992361" y="1373401"/>
            <a:ext cx="4944845" cy="1349918"/>
          </a:xfrm>
          <a:custGeom>
            <a:avLst/>
            <a:gdLst>
              <a:gd name="connsiteX0" fmla="*/ 0 w 5315774"/>
              <a:gd name="connsiteY0" fmla="*/ 0 h 1451180"/>
              <a:gd name="connsiteX1" fmla="*/ 5315775 w 5315774"/>
              <a:gd name="connsiteY1" fmla="*/ 0 h 1451180"/>
              <a:gd name="connsiteX2" fmla="*/ 5315775 w 5315774"/>
              <a:gd name="connsiteY2" fmla="*/ 1451180 h 1451180"/>
              <a:gd name="connsiteX3" fmla="*/ 0 w 5315774"/>
              <a:gd name="connsiteY3" fmla="*/ 1451180 h 1451180"/>
            </a:gdLst>
            <a:ahLst/>
            <a:cxnLst>
              <a:cxn ang="0">
                <a:pos x="connsiteX0" y="connsiteY0"/>
              </a:cxn>
              <a:cxn ang="0">
                <a:pos x="connsiteX1" y="connsiteY1"/>
              </a:cxn>
              <a:cxn ang="0">
                <a:pos x="connsiteX2" y="connsiteY2"/>
              </a:cxn>
              <a:cxn ang="0">
                <a:pos x="connsiteX3" y="connsiteY3"/>
              </a:cxn>
            </a:cxnLst>
            <a:rect l="l" t="t" r="r" b="b"/>
            <a:pathLst>
              <a:path w="5315774" h="1451180">
                <a:moveTo>
                  <a:pt x="0" y="0"/>
                </a:moveTo>
                <a:lnTo>
                  <a:pt x="5315775" y="0"/>
                </a:lnTo>
                <a:lnTo>
                  <a:pt x="5315775" y="1451180"/>
                </a:lnTo>
                <a:lnTo>
                  <a:pt x="0" y="1451180"/>
                </a:lnTo>
                <a:close/>
              </a:path>
            </a:pathLst>
          </a:custGeom>
          <a:solidFill>
            <a:schemeClr val="bg1"/>
          </a:solidFill>
          <a:ln w="63500" cap="flat">
            <a:solidFill>
              <a:schemeClr val="accent1"/>
            </a:solid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3F500F3F-E442-B248-71E3-58692C21F16E}"/>
              </a:ext>
            </a:extLst>
          </p:cNvPr>
          <p:cNvSpPr/>
          <p:nvPr/>
        </p:nvSpPr>
        <p:spPr>
          <a:xfrm>
            <a:off x="6251005" y="1373401"/>
            <a:ext cx="4948634" cy="1349918"/>
          </a:xfrm>
          <a:custGeom>
            <a:avLst/>
            <a:gdLst>
              <a:gd name="connsiteX0" fmla="*/ 0 w 5319848"/>
              <a:gd name="connsiteY0" fmla="*/ 0 h 1451180"/>
              <a:gd name="connsiteX1" fmla="*/ 5319849 w 5319848"/>
              <a:gd name="connsiteY1" fmla="*/ 0 h 1451180"/>
              <a:gd name="connsiteX2" fmla="*/ 5319849 w 5319848"/>
              <a:gd name="connsiteY2" fmla="*/ 1451180 h 1451180"/>
              <a:gd name="connsiteX3" fmla="*/ 0 w 5319848"/>
              <a:gd name="connsiteY3" fmla="*/ 1451180 h 1451180"/>
            </a:gdLst>
            <a:ahLst/>
            <a:cxnLst>
              <a:cxn ang="0">
                <a:pos x="connsiteX0" y="connsiteY0"/>
              </a:cxn>
              <a:cxn ang="0">
                <a:pos x="connsiteX1" y="connsiteY1"/>
              </a:cxn>
              <a:cxn ang="0">
                <a:pos x="connsiteX2" y="connsiteY2"/>
              </a:cxn>
              <a:cxn ang="0">
                <a:pos x="connsiteX3" y="connsiteY3"/>
              </a:cxn>
            </a:cxnLst>
            <a:rect l="l" t="t" r="r" b="b"/>
            <a:pathLst>
              <a:path w="5319848" h="1451180">
                <a:moveTo>
                  <a:pt x="0" y="0"/>
                </a:moveTo>
                <a:lnTo>
                  <a:pt x="5319849" y="0"/>
                </a:lnTo>
                <a:lnTo>
                  <a:pt x="5319849" y="1451180"/>
                </a:lnTo>
                <a:lnTo>
                  <a:pt x="0" y="1451180"/>
                </a:lnTo>
                <a:close/>
              </a:path>
            </a:pathLst>
          </a:custGeom>
          <a:solidFill>
            <a:schemeClr val="bg1"/>
          </a:solidFill>
          <a:ln w="63500" cap="flat">
            <a:solidFill>
              <a:schemeClr val="accent2"/>
            </a:solid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0360837C-A3ED-B50F-97E3-0DEB165011AF}"/>
              </a:ext>
            </a:extLst>
          </p:cNvPr>
          <p:cNvSpPr/>
          <p:nvPr/>
        </p:nvSpPr>
        <p:spPr>
          <a:xfrm>
            <a:off x="6251005" y="3037116"/>
            <a:ext cx="4948634" cy="1355839"/>
          </a:xfrm>
          <a:custGeom>
            <a:avLst/>
            <a:gdLst>
              <a:gd name="connsiteX0" fmla="*/ 0 w 5319848"/>
              <a:gd name="connsiteY0" fmla="*/ 0 h 1457545"/>
              <a:gd name="connsiteX1" fmla="*/ 5319849 w 5319848"/>
              <a:gd name="connsiteY1" fmla="*/ 0 h 1457545"/>
              <a:gd name="connsiteX2" fmla="*/ 5319849 w 5319848"/>
              <a:gd name="connsiteY2" fmla="*/ 1457545 h 1457545"/>
              <a:gd name="connsiteX3" fmla="*/ 0 w 5319848"/>
              <a:gd name="connsiteY3" fmla="*/ 1457545 h 1457545"/>
            </a:gdLst>
            <a:ahLst/>
            <a:cxnLst>
              <a:cxn ang="0">
                <a:pos x="connsiteX0" y="connsiteY0"/>
              </a:cxn>
              <a:cxn ang="0">
                <a:pos x="connsiteX1" y="connsiteY1"/>
              </a:cxn>
              <a:cxn ang="0">
                <a:pos x="connsiteX2" y="connsiteY2"/>
              </a:cxn>
              <a:cxn ang="0">
                <a:pos x="connsiteX3" y="connsiteY3"/>
              </a:cxn>
            </a:cxnLst>
            <a:rect l="l" t="t" r="r" b="b"/>
            <a:pathLst>
              <a:path w="5319848" h="1457545">
                <a:moveTo>
                  <a:pt x="0" y="0"/>
                </a:moveTo>
                <a:lnTo>
                  <a:pt x="5319849" y="0"/>
                </a:lnTo>
                <a:lnTo>
                  <a:pt x="5319849" y="1457545"/>
                </a:lnTo>
                <a:lnTo>
                  <a:pt x="0" y="1457545"/>
                </a:lnTo>
                <a:close/>
              </a:path>
            </a:pathLst>
          </a:custGeom>
          <a:solidFill>
            <a:schemeClr val="bg1"/>
          </a:solidFill>
          <a:ln w="63500" cap="flat">
            <a:solidFill>
              <a:schemeClr val="accent3"/>
            </a:solid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E489EAC5-0B72-B00F-ECA4-BC3C475E5160}"/>
              </a:ext>
            </a:extLst>
          </p:cNvPr>
          <p:cNvSpPr/>
          <p:nvPr/>
        </p:nvSpPr>
        <p:spPr>
          <a:xfrm>
            <a:off x="992362" y="3037116"/>
            <a:ext cx="4944845" cy="1355839"/>
          </a:xfrm>
          <a:custGeom>
            <a:avLst/>
            <a:gdLst>
              <a:gd name="connsiteX0" fmla="*/ 0 w 5315774"/>
              <a:gd name="connsiteY0" fmla="*/ 0 h 1457545"/>
              <a:gd name="connsiteX1" fmla="*/ 5315775 w 5315774"/>
              <a:gd name="connsiteY1" fmla="*/ 0 h 1457545"/>
              <a:gd name="connsiteX2" fmla="*/ 5315775 w 5315774"/>
              <a:gd name="connsiteY2" fmla="*/ 1457545 h 1457545"/>
              <a:gd name="connsiteX3" fmla="*/ 0 w 5315774"/>
              <a:gd name="connsiteY3" fmla="*/ 1457545 h 1457545"/>
            </a:gdLst>
            <a:ahLst/>
            <a:cxnLst>
              <a:cxn ang="0">
                <a:pos x="connsiteX0" y="connsiteY0"/>
              </a:cxn>
              <a:cxn ang="0">
                <a:pos x="connsiteX1" y="connsiteY1"/>
              </a:cxn>
              <a:cxn ang="0">
                <a:pos x="connsiteX2" y="connsiteY2"/>
              </a:cxn>
              <a:cxn ang="0">
                <a:pos x="connsiteX3" y="connsiteY3"/>
              </a:cxn>
            </a:cxnLst>
            <a:rect l="l" t="t" r="r" b="b"/>
            <a:pathLst>
              <a:path w="5315774" h="1457545">
                <a:moveTo>
                  <a:pt x="0" y="0"/>
                </a:moveTo>
                <a:lnTo>
                  <a:pt x="5315775" y="0"/>
                </a:lnTo>
                <a:lnTo>
                  <a:pt x="5315775" y="1457545"/>
                </a:lnTo>
                <a:lnTo>
                  <a:pt x="0" y="1457545"/>
                </a:lnTo>
                <a:close/>
              </a:path>
            </a:pathLst>
          </a:custGeom>
          <a:solidFill>
            <a:schemeClr val="bg1"/>
          </a:solidFill>
          <a:ln w="63500" cap="flat">
            <a:solidFill>
              <a:schemeClr val="accent6"/>
            </a:solid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581BDBB7-8835-435E-6F3F-28A39028D22C}"/>
              </a:ext>
            </a:extLst>
          </p:cNvPr>
          <p:cNvSpPr/>
          <p:nvPr/>
        </p:nvSpPr>
        <p:spPr>
          <a:xfrm>
            <a:off x="6251005" y="4748156"/>
            <a:ext cx="4948634" cy="1413401"/>
          </a:xfrm>
          <a:custGeom>
            <a:avLst/>
            <a:gdLst>
              <a:gd name="connsiteX0" fmla="*/ 0 w 5319848"/>
              <a:gd name="connsiteY0" fmla="*/ 0 h 1457545"/>
              <a:gd name="connsiteX1" fmla="*/ 5319849 w 5319848"/>
              <a:gd name="connsiteY1" fmla="*/ 0 h 1457545"/>
              <a:gd name="connsiteX2" fmla="*/ 5319849 w 5319848"/>
              <a:gd name="connsiteY2" fmla="*/ 1457545 h 1457545"/>
              <a:gd name="connsiteX3" fmla="*/ 0 w 5319848"/>
              <a:gd name="connsiteY3" fmla="*/ 1457545 h 1457545"/>
            </a:gdLst>
            <a:ahLst/>
            <a:cxnLst>
              <a:cxn ang="0">
                <a:pos x="connsiteX0" y="connsiteY0"/>
              </a:cxn>
              <a:cxn ang="0">
                <a:pos x="connsiteX1" y="connsiteY1"/>
              </a:cxn>
              <a:cxn ang="0">
                <a:pos x="connsiteX2" y="connsiteY2"/>
              </a:cxn>
              <a:cxn ang="0">
                <a:pos x="connsiteX3" y="connsiteY3"/>
              </a:cxn>
            </a:cxnLst>
            <a:rect l="l" t="t" r="r" b="b"/>
            <a:pathLst>
              <a:path w="5319848" h="1457545">
                <a:moveTo>
                  <a:pt x="0" y="0"/>
                </a:moveTo>
                <a:lnTo>
                  <a:pt x="5319849" y="0"/>
                </a:lnTo>
                <a:lnTo>
                  <a:pt x="5319849" y="1457545"/>
                </a:lnTo>
                <a:lnTo>
                  <a:pt x="0" y="1457545"/>
                </a:lnTo>
                <a:close/>
              </a:path>
            </a:pathLst>
          </a:custGeom>
          <a:solidFill>
            <a:schemeClr val="bg1"/>
          </a:solidFill>
          <a:ln w="63500" cap="flat">
            <a:solidFill>
              <a:schemeClr val="accent5"/>
            </a:solid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603A4A04-8B71-DB6D-7120-DAB38119128F}"/>
              </a:ext>
            </a:extLst>
          </p:cNvPr>
          <p:cNvSpPr/>
          <p:nvPr/>
        </p:nvSpPr>
        <p:spPr>
          <a:xfrm>
            <a:off x="992360" y="4751562"/>
            <a:ext cx="4944845" cy="1355839"/>
          </a:xfrm>
          <a:custGeom>
            <a:avLst/>
            <a:gdLst>
              <a:gd name="connsiteX0" fmla="*/ 0 w 5315774"/>
              <a:gd name="connsiteY0" fmla="*/ 0 h 1457545"/>
              <a:gd name="connsiteX1" fmla="*/ 5315775 w 5315774"/>
              <a:gd name="connsiteY1" fmla="*/ 0 h 1457545"/>
              <a:gd name="connsiteX2" fmla="*/ 5315775 w 5315774"/>
              <a:gd name="connsiteY2" fmla="*/ 1457545 h 1457545"/>
              <a:gd name="connsiteX3" fmla="*/ 0 w 5315774"/>
              <a:gd name="connsiteY3" fmla="*/ 1457545 h 1457545"/>
            </a:gdLst>
            <a:ahLst/>
            <a:cxnLst>
              <a:cxn ang="0">
                <a:pos x="connsiteX0" y="connsiteY0"/>
              </a:cxn>
              <a:cxn ang="0">
                <a:pos x="connsiteX1" y="connsiteY1"/>
              </a:cxn>
              <a:cxn ang="0">
                <a:pos x="connsiteX2" y="connsiteY2"/>
              </a:cxn>
              <a:cxn ang="0">
                <a:pos x="connsiteX3" y="connsiteY3"/>
              </a:cxn>
            </a:cxnLst>
            <a:rect l="l" t="t" r="r" b="b"/>
            <a:pathLst>
              <a:path w="5315774" h="1457545">
                <a:moveTo>
                  <a:pt x="0" y="0"/>
                </a:moveTo>
                <a:lnTo>
                  <a:pt x="5315775" y="0"/>
                </a:lnTo>
                <a:lnTo>
                  <a:pt x="5315775" y="1457545"/>
                </a:lnTo>
                <a:lnTo>
                  <a:pt x="0" y="1457545"/>
                </a:lnTo>
                <a:close/>
              </a:path>
            </a:pathLst>
          </a:custGeom>
          <a:solidFill>
            <a:schemeClr val="bg1"/>
          </a:solidFill>
          <a:ln w="63500" cap="flat">
            <a:solidFill>
              <a:schemeClr val="accent4"/>
            </a:solid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CEC656DA-DBA1-0650-CEC8-B257687EF0D9}"/>
              </a:ext>
            </a:extLst>
          </p:cNvPr>
          <p:cNvSpPr/>
          <p:nvPr/>
        </p:nvSpPr>
        <p:spPr>
          <a:xfrm>
            <a:off x="7152845" y="3037116"/>
            <a:ext cx="355241" cy="1355839"/>
          </a:xfrm>
          <a:custGeom>
            <a:avLst/>
            <a:gdLst>
              <a:gd name="connsiteX0" fmla="*/ 0 w 381889"/>
              <a:gd name="connsiteY0" fmla="*/ 0 h 1457545"/>
              <a:gd name="connsiteX1" fmla="*/ 381890 w 381889"/>
              <a:gd name="connsiteY1" fmla="*/ 0 h 1457545"/>
              <a:gd name="connsiteX2" fmla="*/ 381890 w 381889"/>
              <a:gd name="connsiteY2" fmla="*/ 1457545 h 1457545"/>
              <a:gd name="connsiteX3" fmla="*/ 0 w 381889"/>
              <a:gd name="connsiteY3" fmla="*/ 1457545 h 1457545"/>
            </a:gdLst>
            <a:ahLst/>
            <a:cxnLst>
              <a:cxn ang="0">
                <a:pos x="connsiteX0" y="connsiteY0"/>
              </a:cxn>
              <a:cxn ang="0">
                <a:pos x="connsiteX1" y="connsiteY1"/>
              </a:cxn>
              <a:cxn ang="0">
                <a:pos x="connsiteX2" y="connsiteY2"/>
              </a:cxn>
              <a:cxn ang="0">
                <a:pos x="connsiteX3" y="connsiteY3"/>
              </a:cxn>
            </a:cxnLst>
            <a:rect l="l" t="t" r="r" b="b"/>
            <a:pathLst>
              <a:path w="381889" h="1457545">
                <a:moveTo>
                  <a:pt x="0" y="0"/>
                </a:moveTo>
                <a:lnTo>
                  <a:pt x="381890" y="0"/>
                </a:lnTo>
                <a:lnTo>
                  <a:pt x="381890" y="1457545"/>
                </a:lnTo>
                <a:lnTo>
                  <a:pt x="0" y="1457545"/>
                </a:lnTo>
                <a:close/>
              </a:path>
            </a:pathLst>
          </a:custGeom>
          <a:solidFill>
            <a:schemeClr val="accent3"/>
          </a:solidFill>
          <a:ln w="12729" cap="flat">
            <a:no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55D78F13-D765-23FB-E6FE-383B59487F9E}"/>
              </a:ext>
            </a:extLst>
          </p:cNvPr>
          <p:cNvSpPr/>
          <p:nvPr/>
        </p:nvSpPr>
        <p:spPr>
          <a:xfrm>
            <a:off x="4683915" y="4706749"/>
            <a:ext cx="1253293" cy="571347"/>
          </a:xfrm>
          <a:custGeom>
            <a:avLst/>
            <a:gdLst>
              <a:gd name="connsiteX0" fmla="*/ 381890 w 1347306"/>
              <a:gd name="connsiteY0" fmla="*/ 29151 h 614205"/>
              <a:gd name="connsiteX1" fmla="*/ 381890 w 1347306"/>
              <a:gd name="connsiteY1" fmla="*/ 0 h 614205"/>
              <a:gd name="connsiteX2" fmla="*/ 0 w 1347306"/>
              <a:gd name="connsiteY2" fmla="*/ 0 h 614205"/>
              <a:gd name="connsiteX3" fmla="*/ 0 w 1347306"/>
              <a:gd name="connsiteY3" fmla="*/ 29151 h 614205"/>
              <a:gd name="connsiteX4" fmla="*/ 585055 w 1347306"/>
              <a:gd name="connsiteY4" fmla="*/ 614206 h 614205"/>
              <a:gd name="connsiteX5" fmla="*/ 1347306 w 1347306"/>
              <a:gd name="connsiteY5" fmla="*/ 614206 h 614205"/>
              <a:gd name="connsiteX6" fmla="*/ 1347306 w 1347306"/>
              <a:gd name="connsiteY6" fmla="*/ 232316 h 614205"/>
              <a:gd name="connsiteX7" fmla="*/ 585055 w 1347306"/>
              <a:gd name="connsiteY7" fmla="*/ 232316 h 614205"/>
              <a:gd name="connsiteX8" fmla="*/ 381890 w 1347306"/>
              <a:gd name="connsiteY8" fmla="*/ 29151 h 61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306" h="614205">
                <a:moveTo>
                  <a:pt x="381890" y="29151"/>
                </a:moveTo>
                <a:lnTo>
                  <a:pt x="381890" y="0"/>
                </a:lnTo>
                <a:lnTo>
                  <a:pt x="0" y="0"/>
                </a:lnTo>
                <a:lnTo>
                  <a:pt x="0" y="29151"/>
                </a:lnTo>
                <a:cubicBezTo>
                  <a:pt x="0" y="351720"/>
                  <a:pt x="262485" y="614206"/>
                  <a:pt x="585055" y="614206"/>
                </a:cubicBezTo>
                <a:lnTo>
                  <a:pt x="1347306" y="614206"/>
                </a:lnTo>
                <a:lnTo>
                  <a:pt x="1347306" y="232316"/>
                </a:lnTo>
                <a:lnTo>
                  <a:pt x="585055" y="232316"/>
                </a:lnTo>
                <a:cubicBezTo>
                  <a:pt x="473034" y="232316"/>
                  <a:pt x="381890" y="141172"/>
                  <a:pt x="381890" y="29151"/>
                </a:cubicBezTo>
                <a:close/>
              </a:path>
            </a:pathLst>
          </a:custGeom>
          <a:solidFill>
            <a:schemeClr val="accent4"/>
          </a:solidFill>
          <a:ln w="12729" cap="flat">
            <a:no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23C06C8A-329B-087C-D64E-B36CB47CB50E}"/>
              </a:ext>
            </a:extLst>
          </p:cNvPr>
          <p:cNvSpPr/>
          <p:nvPr/>
        </p:nvSpPr>
        <p:spPr>
          <a:xfrm>
            <a:off x="6251005" y="4706749"/>
            <a:ext cx="1257081" cy="571347"/>
          </a:xfrm>
          <a:custGeom>
            <a:avLst/>
            <a:gdLst>
              <a:gd name="connsiteX0" fmla="*/ 766325 w 1351379"/>
              <a:gd name="connsiteY0" fmla="*/ 614206 h 614205"/>
              <a:gd name="connsiteX1" fmla="*/ 1351380 w 1351379"/>
              <a:gd name="connsiteY1" fmla="*/ 29151 h 614205"/>
              <a:gd name="connsiteX2" fmla="*/ 1351380 w 1351379"/>
              <a:gd name="connsiteY2" fmla="*/ 0 h 614205"/>
              <a:gd name="connsiteX3" fmla="*/ 969490 w 1351379"/>
              <a:gd name="connsiteY3" fmla="*/ 0 h 614205"/>
              <a:gd name="connsiteX4" fmla="*/ 969490 w 1351379"/>
              <a:gd name="connsiteY4" fmla="*/ 29151 h 614205"/>
              <a:gd name="connsiteX5" fmla="*/ 766325 w 1351379"/>
              <a:gd name="connsiteY5" fmla="*/ 232316 h 614205"/>
              <a:gd name="connsiteX6" fmla="*/ 0 w 1351379"/>
              <a:gd name="connsiteY6" fmla="*/ 232316 h 614205"/>
              <a:gd name="connsiteX7" fmla="*/ 0 w 1351379"/>
              <a:gd name="connsiteY7" fmla="*/ 614206 h 614205"/>
              <a:gd name="connsiteX8" fmla="*/ 766325 w 1351379"/>
              <a:gd name="connsiteY8" fmla="*/ 614206 h 61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379" h="614205">
                <a:moveTo>
                  <a:pt x="766325" y="614206"/>
                </a:moveTo>
                <a:cubicBezTo>
                  <a:pt x="1088895" y="614206"/>
                  <a:pt x="1351380" y="351720"/>
                  <a:pt x="1351380" y="29151"/>
                </a:cubicBezTo>
                <a:lnTo>
                  <a:pt x="1351380" y="0"/>
                </a:lnTo>
                <a:lnTo>
                  <a:pt x="969490" y="0"/>
                </a:lnTo>
                <a:lnTo>
                  <a:pt x="969490" y="29151"/>
                </a:lnTo>
                <a:cubicBezTo>
                  <a:pt x="969490" y="141172"/>
                  <a:pt x="878346" y="232316"/>
                  <a:pt x="766325" y="232316"/>
                </a:cubicBezTo>
                <a:lnTo>
                  <a:pt x="0" y="232316"/>
                </a:lnTo>
                <a:lnTo>
                  <a:pt x="0" y="614206"/>
                </a:lnTo>
                <a:lnTo>
                  <a:pt x="766325" y="614206"/>
                </a:lnTo>
                <a:close/>
              </a:path>
            </a:pathLst>
          </a:custGeom>
          <a:solidFill>
            <a:schemeClr val="accent5"/>
          </a:solidFill>
          <a:ln w="12729" cap="flat">
            <a:no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590B1175-E3D9-8ADD-CF14-2C41A37A8D38}"/>
              </a:ext>
            </a:extLst>
          </p:cNvPr>
          <p:cNvSpPr/>
          <p:nvPr/>
        </p:nvSpPr>
        <p:spPr>
          <a:xfrm>
            <a:off x="6251005" y="2151970"/>
            <a:ext cx="1257081" cy="571347"/>
          </a:xfrm>
          <a:custGeom>
            <a:avLst/>
            <a:gdLst>
              <a:gd name="connsiteX0" fmla="*/ 1351380 w 1351379"/>
              <a:gd name="connsiteY0" fmla="*/ 614206 h 614205"/>
              <a:gd name="connsiteX1" fmla="*/ 1351380 w 1351379"/>
              <a:gd name="connsiteY1" fmla="*/ 585055 h 614205"/>
              <a:gd name="connsiteX2" fmla="*/ 766325 w 1351379"/>
              <a:gd name="connsiteY2" fmla="*/ 0 h 614205"/>
              <a:gd name="connsiteX3" fmla="*/ 0 w 1351379"/>
              <a:gd name="connsiteY3" fmla="*/ 0 h 614205"/>
              <a:gd name="connsiteX4" fmla="*/ 0 w 1351379"/>
              <a:gd name="connsiteY4" fmla="*/ 381890 h 614205"/>
              <a:gd name="connsiteX5" fmla="*/ 766325 w 1351379"/>
              <a:gd name="connsiteY5" fmla="*/ 381890 h 614205"/>
              <a:gd name="connsiteX6" fmla="*/ 969490 w 1351379"/>
              <a:gd name="connsiteY6" fmla="*/ 585055 h 614205"/>
              <a:gd name="connsiteX7" fmla="*/ 969490 w 1351379"/>
              <a:gd name="connsiteY7" fmla="*/ 614206 h 614205"/>
              <a:gd name="connsiteX8" fmla="*/ 1351380 w 1351379"/>
              <a:gd name="connsiteY8" fmla="*/ 614206 h 61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379" h="614205">
                <a:moveTo>
                  <a:pt x="1351380" y="614206"/>
                </a:moveTo>
                <a:lnTo>
                  <a:pt x="1351380" y="585055"/>
                </a:lnTo>
                <a:cubicBezTo>
                  <a:pt x="1351380" y="262485"/>
                  <a:pt x="1088895" y="0"/>
                  <a:pt x="766325" y="0"/>
                </a:cubicBezTo>
                <a:lnTo>
                  <a:pt x="0" y="0"/>
                </a:lnTo>
                <a:lnTo>
                  <a:pt x="0" y="381890"/>
                </a:lnTo>
                <a:lnTo>
                  <a:pt x="766325" y="381890"/>
                </a:lnTo>
                <a:cubicBezTo>
                  <a:pt x="878346" y="381890"/>
                  <a:pt x="969490" y="473034"/>
                  <a:pt x="969490" y="585055"/>
                </a:cubicBezTo>
                <a:lnTo>
                  <a:pt x="969490" y="614206"/>
                </a:lnTo>
                <a:lnTo>
                  <a:pt x="1351380" y="614206"/>
                </a:lnTo>
                <a:close/>
              </a:path>
            </a:pathLst>
          </a:custGeom>
          <a:solidFill>
            <a:schemeClr val="accent2"/>
          </a:solidFill>
          <a:ln w="12729" cap="flat">
            <a:no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289D2C2A-C68D-83F3-BD99-756F1568FAA3}"/>
              </a:ext>
            </a:extLst>
          </p:cNvPr>
          <p:cNvSpPr/>
          <p:nvPr/>
        </p:nvSpPr>
        <p:spPr>
          <a:xfrm>
            <a:off x="4683915" y="2151970"/>
            <a:ext cx="1253293" cy="571347"/>
          </a:xfrm>
          <a:custGeom>
            <a:avLst/>
            <a:gdLst>
              <a:gd name="connsiteX0" fmla="*/ 585055 w 1347306"/>
              <a:gd name="connsiteY0" fmla="*/ 0 h 614205"/>
              <a:gd name="connsiteX1" fmla="*/ 0 w 1347306"/>
              <a:gd name="connsiteY1" fmla="*/ 585055 h 614205"/>
              <a:gd name="connsiteX2" fmla="*/ 0 w 1347306"/>
              <a:gd name="connsiteY2" fmla="*/ 614206 h 614205"/>
              <a:gd name="connsiteX3" fmla="*/ 381890 w 1347306"/>
              <a:gd name="connsiteY3" fmla="*/ 614206 h 614205"/>
              <a:gd name="connsiteX4" fmla="*/ 381890 w 1347306"/>
              <a:gd name="connsiteY4" fmla="*/ 585055 h 614205"/>
              <a:gd name="connsiteX5" fmla="*/ 585055 w 1347306"/>
              <a:gd name="connsiteY5" fmla="*/ 381890 h 614205"/>
              <a:gd name="connsiteX6" fmla="*/ 1347306 w 1347306"/>
              <a:gd name="connsiteY6" fmla="*/ 381890 h 614205"/>
              <a:gd name="connsiteX7" fmla="*/ 1347306 w 1347306"/>
              <a:gd name="connsiteY7" fmla="*/ 0 h 614205"/>
              <a:gd name="connsiteX8" fmla="*/ 585055 w 1347306"/>
              <a:gd name="connsiteY8" fmla="*/ 0 h 61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306" h="614205">
                <a:moveTo>
                  <a:pt x="585055" y="0"/>
                </a:moveTo>
                <a:cubicBezTo>
                  <a:pt x="262485" y="0"/>
                  <a:pt x="0" y="262485"/>
                  <a:pt x="0" y="585055"/>
                </a:cubicBezTo>
                <a:lnTo>
                  <a:pt x="0" y="614206"/>
                </a:lnTo>
                <a:lnTo>
                  <a:pt x="381890" y="614206"/>
                </a:lnTo>
                <a:lnTo>
                  <a:pt x="381890" y="585055"/>
                </a:lnTo>
                <a:cubicBezTo>
                  <a:pt x="381890" y="473034"/>
                  <a:pt x="473034" y="381890"/>
                  <a:pt x="585055" y="381890"/>
                </a:cubicBezTo>
                <a:lnTo>
                  <a:pt x="1347306" y="381890"/>
                </a:lnTo>
                <a:lnTo>
                  <a:pt x="1347306" y="0"/>
                </a:lnTo>
                <a:lnTo>
                  <a:pt x="585055" y="0"/>
                </a:lnTo>
                <a:close/>
              </a:path>
            </a:pathLst>
          </a:custGeom>
          <a:solidFill>
            <a:schemeClr val="accent1"/>
          </a:solidFill>
          <a:ln w="12729" cap="flat">
            <a:no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13DA5FF0-8C1E-9E14-A002-D683C22BAB92}"/>
              </a:ext>
            </a:extLst>
          </p:cNvPr>
          <p:cNvSpPr/>
          <p:nvPr/>
        </p:nvSpPr>
        <p:spPr>
          <a:xfrm>
            <a:off x="4683915" y="3037116"/>
            <a:ext cx="355241" cy="1355839"/>
          </a:xfrm>
          <a:custGeom>
            <a:avLst/>
            <a:gdLst>
              <a:gd name="connsiteX0" fmla="*/ 0 w 381889"/>
              <a:gd name="connsiteY0" fmla="*/ 0 h 1457545"/>
              <a:gd name="connsiteX1" fmla="*/ 381890 w 381889"/>
              <a:gd name="connsiteY1" fmla="*/ 0 h 1457545"/>
              <a:gd name="connsiteX2" fmla="*/ 381890 w 381889"/>
              <a:gd name="connsiteY2" fmla="*/ 1457545 h 1457545"/>
              <a:gd name="connsiteX3" fmla="*/ 0 w 381889"/>
              <a:gd name="connsiteY3" fmla="*/ 1457545 h 1457545"/>
            </a:gdLst>
            <a:ahLst/>
            <a:cxnLst>
              <a:cxn ang="0">
                <a:pos x="connsiteX0" y="connsiteY0"/>
              </a:cxn>
              <a:cxn ang="0">
                <a:pos x="connsiteX1" y="connsiteY1"/>
              </a:cxn>
              <a:cxn ang="0">
                <a:pos x="connsiteX2" y="connsiteY2"/>
              </a:cxn>
              <a:cxn ang="0">
                <a:pos x="connsiteX3" y="connsiteY3"/>
              </a:cxn>
            </a:cxnLst>
            <a:rect l="l" t="t" r="r" b="b"/>
            <a:pathLst>
              <a:path w="381889" h="1457545">
                <a:moveTo>
                  <a:pt x="0" y="0"/>
                </a:moveTo>
                <a:lnTo>
                  <a:pt x="381890" y="0"/>
                </a:lnTo>
                <a:lnTo>
                  <a:pt x="381890" y="1457545"/>
                </a:lnTo>
                <a:lnTo>
                  <a:pt x="0" y="1457545"/>
                </a:lnTo>
                <a:close/>
              </a:path>
            </a:pathLst>
          </a:custGeom>
          <a:solidFill>
            <a:schemeClr val="accent6"/>
          </a:solidFill>
          <a:ln w="12729" cap="flat">
            <a:no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5B79BF3C-BA1D-6B03-5587-7CC5A0393511}"/>
              </a:ext>
            </a:extLst>
          </p:cNvPr>
          <p:cNvSpPr/>
          <p:nvPr/>
        </p:nvSpPr>
        <p:spPr>
          <a:xfrm>
            <a:off x="4884864" y="2332552"/>
            <a:ext cx="2422392" cy="2767924"/>
          </a:xfrm>
          <a:custGeom>
            <a:avLst/>
            <a:gdLst>
              <a:gd name="connsiteX0" fmla="*/ 2209868 w 2604104"/>
              <a:gd name="connsiteY0" fmla="*/ 2975556 h 2975556"/>
              <a:gd name="connsiteX1" fmla="*/ 394110 w 2604104"/>
              <a:gd name="connsiteY1" fmla="*/ 2975556 h 2975556"/>
              <a:gd name="connsiteX2" fmla="*/ 0 w 2604104"/>
              <a:gd name="connsiteY2" fmla="*/ 2581446 h 2975556"/>
              <a:gd name="connsiteX3" fmla="*/ 0 w 2604104"/>
              <a:gd name="connsiteY3" fmla="*/ 394110 h 2975556"/>
              <a:gd name="connsiteX4" fmla="*/ 394110 w 2604104"/>
              <a:gd name="connsiteY4" fmla="*/ 0 h 2975556"/>
              <a:gd name="connsiteX5" fmla="*/ 2209995 w 2604104"/>
              <a:gd name="connsiteY5" fmla="*/ 0 h 2975556"/>
              <a:gd name="connsiteX6" fmla="*/ 2604104 w 2604104"/>
              <a:gd name="connsiteY6" fmla="*/ 394110 h 2975556"/>
              <a:gd name="connsiteX7" fmla="*/ 2604104 w 2604104"/>
              <a:gd name="connsiteY7" fmla="*/ 2581573 h 2975556"/>
              <a:gd name="connsiteX8" fmla="*/ 2209868 w 2604104"/>
              <a:gd name="connsiteY8" fmla="*/ 2975556 h 297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104" h="2975556">
                <a:moveTo>
                  <a:pt x="2209868" y="2975556"/>
                </a:moveTo>
                <a:lnTo>
                  <a:pt x="394110" y="2975556"/>
                </a:lnTo>
                <a:cubicBezTo>
                  <a:pt x="177324" y="2975556"/>
                  <a:pt x="0" y="2798232"/>
                  <a:pt x="0" y="2581446"/>
                </a:cubicBezTo>
                <a:lnTo>
                  <a:pt x="0" y="394110"/>
                </a:lnTo>
                <a:cubicBezTo>
                  <a:pt x="0" y="177324"/>
                  <a:pt x="177324" y="0"/>
                  <a:pt x="394110" y="0"/>
                </a:cubicBezTo>
                <a:lnTo>
                  <a:pt x="2209995" y="0"/>
                </a:lnTo>
                <a:cubicBezTo>
                  <a:pt x="2426781" y="0"/>
                  <a:pt x="2604104" y="177324"/>
                  <a:pt x="2604104" y="394110"/>
                </a:cubicBezTo>
                <a:lnTo>
                  <a:pt x="2604104" y="2581573"/>
                </a:lnTo>
                <a:cubicBezTo>
                  <a:pt x="2603978" y="2798232"/>
                  <a:pt x="2426653" y="2975556"/>
                  <a:pt x="2209868" y="2975556"/>
                </a:cubicBezTo>
                <a:close/>
              </a:path>
            </a:pathLst>
          </a:custGeom>
          <a:solidFill>
            <a:srgbClr val="FFFFFF"/>
          </a:solidFill>
          <a:ln w="12729" cap="flat">
            <a:no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74" name="Graphic 71">
            <a:extLst>
              <a:ext uri="{FF2B5EF4-FFF2-40B4-BE49-F238E27FC236}">
                <a16:creationId xmlns:a16="http://schemas.microsoft.com/office/drawing/2014/main" id="{C5ACF3F8-936C-E395-E855-C0642C50C137}"/>
              </a:ext>
            </a:extLst>
          </p:cNvPr>
          <p:cNvSpPr/>
          <p:nvPr/>
        </p:nvSpPr>
        <p:spPr>
          <a:xfrm>
            <a:off x="4995882" y="2480976"/>
            <a:ext cx="2387871" cy="2740485"/>
          </a:xfrm>
          <a:custGeom>
            <a:avLst/>
            <a:gdLst>
              <a:gd name="connsiteX0" fmla="*/ 1530096 w 1695450"/>
              <a:gd name="connsiteY0" fmla="*/ 1952625 h 1952625"/>
              <a:gd name="connsiteX1" fmla="*/ 165354 w 1695450"/>
              <a:gd name="connsiteY1" fmla="*/ 1952625 h 1952625"/>
              <a:gd name="connsiteX2" fmla="*/ 0 w 1695450"/>
              <a:gd name="connsiteY2" fmla="*/ 1787271 h 1952625"/>
              <a:gd name="connsiteX3" fmla="*/ 0 w 1695450"/>
              <a:gd name="connsiteY3" fmla="*/ 165354 h 1952625"/>
              <a:gd name="connsiteX4" fmla="*/ 165354 w 1695450"/>
              <a:gd name="connsiteY4" fmla="*/ 0 h 1952625"/>
              <a:gd name="connsiteX5" fmla="*/ 1530096 w 1695450"/>
              <a:gd name="connsiteY5" fmla="*/ 0 h 1952625"/>
              <a:gd name="connsiteX6" fmla="*/ 1695450 w 1695450"/>
              <a:gd name="connsiteY6" fmla="*/ 165354 h 1952625"/>
              <a:gd name="connsiteX7" fmla="*/ 1695450 w 1695450"/>
              <a:gd name="connsiteY7" fmla="*/ 1787271 h 1952625"/>
              <a:gd name="connsiteX8" fmla="*/ 1530096 w 1695450"/>
              <a:gd name="connsiteY8" fmla="*/ 1952625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450" h="1952625">
                <a:moveTo>
                  <a:pt x="1530096" y="1952625"/>
                </a:moveTo>
                <a:lnTo>
                  <a:pt x="165354" y="1952625"/>
                </a:lnTo>
                <a:cubicBezTo>
                  <a:pt x="74390" y="1952625"/>
                  <a:pt x="0" y="1878235"/>
                  <a:pt x="0" y="1787271"/>
                </a:cubicBezTo>
                <a:lnTo>
                  <a:pt x="0" y="165354"/>
                </a:lnTo>
                <a:cubicBezTo>
                  <a:pt x="0" y="74390"/>
                  <a:pt x="74390" y="0"/>
                  <a:pt x="165354" y="0"/>
                </a:cubicBezTo>
                <a:lnTo>
                  <a:pt x="1530096" y="0"/>
                </a:lnTo>
                <a:cubicBezTo>
                  <a:pt x="1621060" y="0"/>
                  <a:pt x="1695450" y="74390"/>
                  <a:pt x="1695450" y="165354"/>
                </a:cubicBezTo>
                <a:lnTo>
                  <a:pt x="1695450" y="1787271"/>
                </a:lnTo>
                <a:cubicBezTo>
                  <a:pt x="1695450" y="1878235"/>
                  <a:pt x="1621060" y="1952625"/>
                  <a:pt x="1530096" y="1952625"/>
                </a:cubicBezTo>
                <a:close/>
              </a:path>
            </a:pathLst>
          </a:custGeom>
          <a:solidFill>
            <a:schemeClr val="tx1">
              <a:alpha val="13000"/>
            </a:schemeClr>
          </a:solidFill>
          <a:ln w="9525" cap="flat">
            <a:noFill/>
            <a:prstDash val="solid"/>
            <a:miter/>
          </a:ln>
          <a:effectLst>
            <a:softEdge rad="215900"/>
          </a:effectLst>
        </p:spPr>
        <p:txBody>
          <a:bodyPr rtlCol="0" anchor="ctr"/>
          <a:lstStyle/>
          <a:p>
            <a:endParaRPr lang="en-US" sz="1688" dirty="0">
              <a:latin typeface="Arial" panose="020B0604020202020204" pitchFamily="34" charset="0"/>
              <a:cs typeface="Arial" panose="020B0604020202020204" pitchFamily="34" charset="0"/>
            </a:endParaRPr>
          </a:p>
        </p:txBody>
      </p:sp>
      <p:sp>
        <p:nvSpPr>
          <p:cNvPr id="73" name="Graphic 71">
            <a:extLst>
              <a:ext uri="{FF2B5EF4-FFF2-40B4-BE49-F238E27FC236}">
                <a16:creationId xmlns:a16="http://schemas.microsoft.com/office/drawing/2014/main" id="{D3F02323-B209-AD5D-32AF-0EC93DA4F61B}"/>
              </a:ext>
            </a:extLst>
          </p:cNvPr>
          <p:cNvSpPr/>
          <p:nvPr/>
        </p:nvSpPr>
        <p:spPr>
          <a:xfrm>
            <a:off x="5072446" y="2539183"/>
            <a:ext cx="2047108" cy="2357624"/>
          </a:xfrm>
          <a:custGeom>
            <a:avLst/>
            <a:gdLst>
              <a:gd name="connsiteX0" fmla="*/ 1530096 w 1695450"/>
              <a:gd name="connsiteY0" fmla="*/ 1952625 h 1952625"/>
              <a:gd name="connsiteX1" fmla="*/ 165354 w 1695450"/>
              <a:gd name="connsiteY1" fmla="*/ 1952625 h 1952625"/>
              <a:gd name="connsiteX2" fmla="*/ 0 w 1695450"/>
              <a:gd name="connsiteY2" fmla="*/ 1787271 h 1952625"/>
              <a:gd name="connsiteX3" fmla="*/ 0 w 1695450"/>
              <a:gd name="connsiteY3" fmla="*/ 165354 h 1952625"/>
              <a:gd name="connsiteX4" fmla="*/ 165354 w 1695450"/>
              <a:gd name="connsiteY4" fmla="*/ 0 h 1952625"/>
              <a:gd name="connsiteX5" fmla="*/ 1530096 w 1695450"/>
              <a:gd name="connsiteY5" fmla="*/ 0 h 1952625"/>
              <a:gd name="connsiteX6" fmla="*/ 1695450 w 1695450"/>
              <a:gd name="connsiteY6" fmla="*/ 165354 h 1952625"/>
              <a:gd name="connsiteX7" fmla="*/ 1695450 w 1695450"/>
              <a:gd name="connsiteY7" fmla="*/ 1787271 h 1952625"/>
              <a:gd name="connsiteX8" fmla="*/ 1530096 w 1695450"/>
              <a:gd name="connsiteY8" fmla="*/ 1952625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450" h="1952625">
                <a:moveTo>
                  <a:pt x="1530096" y="1952625"/>
                </a:moveTo>
                <a:lnTo>
                  <a:pt x="165354" y="1952625"/>
                </a:lnTo>
                <a:cubicBezTo>
                  <a:pt x="74390" y="1952625"/>
                  <a:pt x="0" y="1878235"/>
                  <a:pt x="0" y="1787271"/>
                </a:cubicBezTo>
                <a:lnTo>
                  <a:pt x="0" y="165354"/>
                </a:lnTo>
                <a:cubicBezTo>
                  <a:pt x="0" y="74390"/>
                  <a:pt x="74390" y="0"/>
                  <a:pt x="165354" y="0"/>
                </a:cubicBezTo>
                <a:lnTo>
                  <a:pt x="1530096" y="0"/>
                </a:lnTo>
                <a:cubicBezTo>
                  <a:pt x="1621060" y="0"/>
                  <a:pt x="1695450" y="74390"/>
                  <a:pt x="1695450" y="165354"/>
                </a:cubicBezTo>
                <a:lnTo>
                  <a:pt x="1695450" y="1787271"/>
                </a:lnTo>
                <a:cubicBezTo>
                  <a:pt x="1695450" y="1878235"/>
                  <a:pt x="1621060" y="1952625"/>
                  <a:pt x="1530096" y="1952625"/>
                </a:cubicBezTo>
                <a:close/>
              </a:path>
            </a:pathLst>
          </a:custGeom>
          <a:gradFill>
            <a:gsLst>
              <a:gs pos="1000">
                <a:schemeClr val="bg1"/>
              </a:gs>
              <a:gs pos="100000">
                <a:schemeClr val="bg1">
                  <a:lumMod val="95000"/>
                </a:schemeClr>
              </a:gs>
            </a:gsLst>
            <a:lin ang="5400000" scaled="1"/>
          </a:gradFill>
          <a:ln w="9525" cap="flat">
            <a:noFill/>
            <a:prstDash val="solid"/>
            <a:miter/>
          </a:ln>
        </p:spPr>
        <p:txBody>
          <a:bodyPr rtlCol="0" anchor="ctr"/>
          <a:lstStyle/>
          <a:p>
            <a:endParaRPr lang="en-US" sz="1688"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C11B9506-CB4E-A482-3A5E-649422C67C33}"/>
              </a:ext>
            </a:extLst>
          </p:cNvPr>
          <p:cNvSpPr txBox="1"/>
          <p:nvPr/>
        </p:nvSpPr>
        <p:spPr>
          <a:xfrm>
            <a:off x="5294169" y="3321155"/>
            <a:ext cx="1603663" cy="793679"/>
          </a:xfrm>
          <a:prstGeom prst="rect">
            <a:avLst/>
          </a:prstGeom>
          <a:noFill/>
        </p:spPr>
        <p:txBody>
          <a:bodyPr wrap="square" rtlCol="0" anchor="ctr">
            <a:spAutoFit/>
          </a:bodyPr>
          <a:lstStyle/>
          <a:p>
            <a:pPr algn="ctr">
              <a:lnSpc>
                <a:spcPct val="90000"/>
              </a:lnSpc>
            </a:pPr>
            <a:r>
              <a:rPr lang="en-US" sz="1688"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Weight Data Transmission to Flight</a:t>
            </a:r>
            <a:endParaRPr lang="en-US" sz="1125"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D4496EAC-4499-A1D9-F842-7440B4350982}"/>
              </a:ext>
            </a:extLst>
          </p:cNvPr>
          <p:cNvGrpSpPr/>
          <p:nvPr/>
        </p:nvGrpSpPr>
        <p:grpSpPr>
          <a:xfrm>
            <a:off x="1369046" y="1667834"/>
            <a:ext cx="3095562" cy="755098"/>
            <a:chOff x="6486978" y="2676638"/>
            <a:chExt cx="2555422" cy="805195"/>
          </a:xfrm>
        </p:grpSpPr>
        <p:sp>
          <p:nvSpPr>
            <p:cNvPr id="77" name="Rectangle 76">
              <a:extLst>
                <a:ext uri="{FF2B5EF4-FFF2-40B4-BE49-F238E27FC236}">
                  <a16:creationId xmlns:a16="http://schemas.microsoft.com/office/drawing/2014/main" id="{45BCC5CD-4137-0435-06EC-790216F1E63A}"/>
                </a:ext>
              </a:extLst>
            </p:cNvPr>
            <p:cNvSpPr/>
            <p:nvPr/>
          </p:nvSpPr>
          <p:spPr>
            <a:xfrm>
              <a:off x="6486978" y="2996952"/>
              <a:ext cx="2555422" cy="484881"/>
            </a:xfrm>
            <a:prstGeom prst="rect">
              <a:avLst/>
            </a:prstGeom>
          </p:spPr>
          <p:txBody>
            <a:bodyPr wrap="square" lIns="0" tIns="0" rIns="0" bIns="0" anchor="t">
              <a:noAutofit/>
            </a:bodyPr>
            <a:lstStyle/>
            <a:p>
              <a:r>
                <a:rPr lang="en-US" sz="1125" dirty="0">
                  <a:latin typeface="Arial" panose="020B0604020202020204" pitchFamily="34" charset="0"/>
                  <a:ea typeface="Calibri" panose="020F0502020204030204" pitchFamily="34" charset="0"/>
                  <a:cs typeface="Arial" panose="020B0604020202020204" pitchFamily="34" charset="0"/>
                </a:rPr>
                <a:t>Weighing ULDs after completing build up shipments and add weight information in UWS and ULD Tags. </a:t>
              </a:r>
            </a:p>
          </p:txBody>
        </p:sp>
        <p:sp>
          <p:nvSpPr>
            <p:cNvPr id="78" name="Rectangle 77">
              <a:extLst>
                <a:ext uri="{FF2B5EF4-FFF2-40B4-BE49-F238E27FC236}">
                  <a16:creationId xmlns:a16="http://schemas.microsoft.com/office/drawing/2014/main" id="{4CD6BF0A-56EA-4D88-743A-35DDB8755B44}"/>
                </a:ext>
              </a:extLst>
            </p:cNvPr>
            <p:cNvSpPr/>
            <p:nvPr/>
          </p:nvSpPr>
          <p:spPr>
            <a:xfrm>
              <a:off x="6486978" y="2676638"/>
              <a:ext cx="2555422" cy="230352"/>
            </a:xfrm>
            <a:prstGeom prst="rect">
              <a:avLst/>
            </a:prstGeom>
          </p:spPr>
          <p:txBody>
            <a:bodyPr wrap="square" lIns="0" tIns="0" rIns="0" bIns="0" anchor="ctr">
              <a:noAutofit/>
            </a:bodyPr>
            <a:lstStyle/>
            <a:p>
              <a:r>
                <a:rPr lang="en-US" sz="1688"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Process</a:t>
              </a:r>
            </a:p>
          </p:txBody>
        </p:sp>
      </p:grpSp>
      <p:grpSp>
        <p:nvGrpSpPr>
          <p:cNvPr id="79" name="Group 78">
            <a:extLst>
              <a:ext uri="{FF2B5EF4-FFF2-40B4-BE49-F238E27FC236}">
                <a16:creationId xmlns:a16="http://schemas.microsoft.com/office/drawing/2014/main" id="{76967083-82FE-4070-98F9-9389E13EB6CC}"/>
              </a:ext>
            </a:extLst>
          </p:cNvPr>
          <p:cNvGrpSpPr/>
          <p:nvPr/>
        </p:nvGrpSpPr>
        <p:grpSpPr>
          <a:xfrm>
            <a:off x="7621054" y="1520705"/>
            <a:ext cx="3269430" cy="829865"/>
            <a:chOff x="6598468" y="2658806"/>
            <a:chExt cx="2610092" cy="823027"/>
          </a:xfrm>
        </p:grpSpPr>
        <p:sp>
          <p:nvSpPr>
            <p:cNvPr id="80" name="Rectangle 79">
              <a:extLst>
                <a:ext uri="{FF2B5EF4-FFF2-40B4-BE49-F238E27FC236}">
                  <a16:creationId xmlns:a16="http://schemas.microsoft.com/office/drawing/2014/main" id="{5AF15E7D-F287-81BC-6AF1-77D67BE605CA}"/>
                </a:ext>
              </a:extLst>
            </p:cNvPr>
            <p:cNvSpPr/>
            <p:nvPr/>
          </p:nvSpPr>
          <p:spPr>
            <a:xfrm>
              <a:off x="6598468" y="2996952"/>
              <a:ext cx="2610092" cy="484881"/>
            </a:xfrm>
            <a:prstGeom prst="rect">
              <a:avLst/>
            </a:prstGeom>
          </p:spPr>
          <p:txBody>
            <a:bodyPr wrap="square" lIns="0" tIns="0" rIns="0" bIns="0" anchor="t">
              <a:noAutofit/>
            </a:bodyPr>
            <a:lstStyle/>
            <a:p>
              <a:pPr algn="r"/>
              <a:r>
                <a:rPr lang="en-US" sz="1125" dirty="0">
                  <a:latin typeface="Arial" panose="020B0604020202020204" pitchFamily="34" charset="0"/>
                  <a:cs typeface="Arial" panose="020B0604020202020204" pitchFamily="34" charset="0"/>
                </a:rPr>
                <a:t>Utilize IoT capable scales and enable scale to communicate data to Warehouse Management System to convey weight values without human intervene.</a:t>
              </a:r>
            </a:p>
            <a:p>
              <a:pPr algn="r"/>
              <a:r>
                <a:rPr lang="en-US" sz="1125"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t>
              </a:r>
            </a:p>
          </p:txBody>
        </p:sp>
        <p:sp>
          <p:nvSpPr>
            <p:cNvPr id="81" name="Rectangle 80">
              <a:extLst>
                <a:ext uri="{FF2B5EF4-FFF2-40B4-BE49-F238E27FC236}">
                  <a16:creationId xmlns:a16="http://schemas.microsoft.com/office/drawing/2014/main" id="{7AEF24F5-717E-3030-692D-AA02D0614C76}"/>
                </a:ext>
              </a:extLst>
            </p:cNvPr>
            <p:cNvSpPr/>
            <p:nvPr/>
          </p:nvSpPr>
          <p:spPr>
            <a:xfrm>
              <a:off x="6738274" y="2658806"/>
              <a:ext cx="2443932" cy="248184"/>
            </a:xfrm>
            <a:prstGeom prst="rect">
              <a:avLst/>
            </a:prstGeom>
          </p:spPr>
          <p:txBody>
            <a:bodyPr wrap="square" lIns="0" tIns="0" rIns="0" bIns="0" anchor="ctr">
              <a:noAutofit/>
            </a:bodyPr>
            <a:lstStyle/>
            <a:p>
              <a:pPr algn="r"/>
              <a:r>
                <a:rPr lang="en-US" sz="1688"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Solution</a:t>
              </a:r>
            </a:p>
          </p:txBody>
        </p:sp>
      </p:grpSp>
      <p:grpSp>
        <p:nvGrpSpPr>
          <p:cNvPr id="82" name="Group 81">
            <a:extLst>
              <a:ext uri="{FF2B5EF4-FFF2-40B4-BE49-F238E27FC236}">
                <a16:creationId xmlns:a16="http://schemas.microsoft.com/office/drawing/2014/main" id="{6F58747F-2B70-2472-570B-EE852EAEB7EA}"/>
              </a:ext>
            </a:extLst>
          </p:cNvPr>
          <p:cNvGrpSpPr/>
          <p:nvPr/>
        </p:nvGrpSpPr>
        <p:grpSpPr>
          <a:xfrm>
            <a:off x="1369046" y="3201738"/>
            <a:ext cx="3281578" cy="771821"/>
            <a:chOff x="6598468" y="2658806"/>
            <a:chExt cx="2476539" cy="823027"/>
          </a:xfrm>
        </p:grpSpPr>
        <p:sp>
          <p:nvSpPr>
            <p:cNvPr id="83" name="Rectangle 82">
              <a:extLst>
                <a:ext uri="{FF2B5EF4-FFF2-40B4-BE49-F238E27FC236}">
                  <a16:creationId xmlns:a16="http://schemas.microsoft.com/office/drawing/2014/main" id="{17F430C1-4868-35F4-3A5E-E6002087FFAB}"/>
                </a:ext>
              </a:extLst>
            </p:cNvPr>
            <p:cNvSpPr/>
            <p:nvPr/>
          </p:nvSpPr>
          <p:spPr>
            <a:xfrm>
              <a:off x="6598468" y="2996952"/>
              <a:ext cx="2476539" cy="484881"/>
            </a:xfrm>
            <a:prstGeom prst="rect">
              <a:avLst/>
            </a:prstGeom>
          </p:spPr>
          <p:txBody>
            <a:bodyPr wrap="square" lIns="0" tIns="0" rIns="0" bIns="0" anchor="t">
              <a:noAutofit/>
            </a:bodyPr>
            <a:lstStyle/>
            <a:p>
              <a:r>
                <a:rPr lang="en-US" sz="1125"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Manual process to record weight data of ULD.</a:t>
              </a:r>
            </a:p>
            <a:p>
              <a:r>
                <a:rPr lang="en-US" sz="1125"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Human errors to read correct value on scale screen</a:t>
              </a:r>
            </a:p>
            <a:p>
              <a:r>
                <a:rPr lang="en-US" sz="1125"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Paperwork consuming to create weight records.</a:t>
              </a:r>
            </a:p>
            <a:p>
              <a:r>
                <a:rPr lang="en-US" sz="1125"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Slow and inefficient communication to related parties for ULD weight data.</a:t>
              </a:r>
            </a:p>
          </p:txBody>
        </p:sp>
        <p:sp>
          <p:nvSpPr>
            <p:cNvPr id="84" name="Rectangle 83">
              <a:extLst>
                <a:ext uri="{FF2B5EF4-FFF2-40B4-BE49-F238E27FC236}">
                  <a16:creationId xmlns:a16="http://schemas.microsoft.com/office/drawing/2014/main" id="{4BE67E1E-EF7B-FCE2-8CEB-F6ADD6C92DFC}"/>
                </a:ext>
              </a:extLst>
            </p:cNvPr>
            <p:cNvSpPr/>
            <p:nvPr/>
          </p:nvSpPr>
          <p:spPr>
            <a:xfrm>
              <a:off x="6598468" y="2658806"/>
              <a:ext cx="2443932" cy="248184"/>
            </a:xfrm>
            <a:prstGeom prst="rect">
              <a:avLst/>
            </a:prstGeom>
          </p:spPr>
          <p:txBody>
            <a:bodyPr wrap="square" lIns="0" tIns="0" rIns="0" bIns="0" anchor="ctr">
              <a:noAutofit/>
            </a:bodyPr>
            <a:lstStyle/>
            <a:p>
              <a:r>
                <a:rPr lang="en-US" sz="1688"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Challenge</a:t>
              </a:r>
            </a:p>
          </p:txBody>
        </p:sp>
      </p:grpSp>
      <p:grpSp>
        <p:nvGrpSpPr>
          <p:cNvPr id="85" name="Group 84">
            <a:extLst>
              <a:ext uri="{FF2B5EF4-FFF2-40B4-BE49-F238E27FC236}">
                <a16:creationId xmlns:a16="http://schemas.microsoft.com/office/drawing/2014/main" id="{CA2E97FD-18B1-63B5-5D02-B649FDE81496}"/>
              </a:ext>
            </a:extLst>
          </p:cNvPr>
          <p:cNvGrpSpPr/>
          <p:nvPr/>
        </p:nvGrpSpPr>
        <p:grpSpPr>
          <a:xfrm>
            <a:off x="7549979" y="3225562"/>
            <a:ext cx="3340504" cy="689455"/>
            <a:chOff x="6598468" y="2658806"/>
            <a:chExt cx="2895267" cy="738846"/>
          </a:xfrm>
        </p:grpSpPr>
        <p:sp>
          <p:nvSpPr>
            <p:cNvPr id="86" name="Rectangle 85">
              <a:extLst>
                <a:ext uri="{FF2B5EF4-FFF2-40B4-BE49-F238E27FC236}">
                  <a16:creationId xmlns:a16="http://schemas.microsoft.com/office/drawing/2014/main" id="{BD7A6130-CFFA-72DC-AA3A-9195AE2B640E}"/>
                </a:ext>
              </a:extLst>
            </p:cNvPr>
            <p:cNvSpPr/>
            <p:nvPr/>
          </p:nvSpPr>
          <p:spPr>
            <a:xfrm>
              <a:off x="6598468" y="2912771"/>
              <a:ext cx="2895267" cy="484881"/>
            </a:xfrm>
            <a:prstGeom prst="rect">
              <a:avLst/>
            </a:prstGeom>
          </p:spPr>
          <p:txBody>
            <a:bodyPr wrap="square" lIns="0" tIns="0" rIns="0" bIns="0" anchor="t">
              <a:noAutofit/>
            </a:bodyPr>
            <a:lstStyle/>
            <a:p>
              <a:pPr algn="r"/>
              <a:r>
                <a:rPr lang="en-US" sz="1125" dirty="0">
                  <a:latin typeface="Arial" panose="020B0604020202020204" pitchFamily="34" charset="0"/>
                  <a:ea typeface="Calibri" panose="020F0502020204030204" pitchFamily="34" charset="0"/>
                  <a:cs typeface="Arial" panose="020B0604020202020204" pitchFamily="34" charset="0"/>
                </a:rPr>
                <a:t>Unit Weight Statements and ULD Tag are directly produced digitally between scales and warehouse software and have digital footprints without papers. FUM (Freight Unit Message) is transmitted to Airlines system automatically.</a:t>
              </a:r>
            </a:p>
          </p:txBody>
        </p:sp>
        <p:sp>
          <p:nvSpPr>
            <p:cNvPr id="87" name="Rectangle 86">
              <a:extLst>
                <a:ext uri="{FF2B5EF4-FFF2-40B4-BE49-F238E27FC236}">
                  <a16:creationId xmlns:a16="http://schemas.microsoft.com/office/drawing/2014/main" id="{70A7A136-51AF-4199-6C88-639990D8BE36}"/>
                </a:ext>
              </a:extLst>
            </p:cNvPr>
            <p:cNvSpPr/>
            <p:nvPr/>
          </p:nvSpPr>
          <p:spPr>
            <a:xfrm>
              <a:off x="6598468" y="2658806"/>
              <a:ext cx="2866656" cy="213807"/>
            </a:xfrm>
            <a:prstGeom prst="rect">
              <a:avLst/>
            </a:prstGeom>
          </p:spPr>
          <p:txBody>
            <a:bodyPr wrap="square" lIns="0" tIns="0" rIns="0" bIns="0" anchor="ctr">
              <a:noAutofit/>
            </a:bodyPr>
            <a:lstStyle/>
            <a:p>
              <a:pPr algn="r"/>
              <a:r>
                <a:rPr lang="en-US" sz="1688"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Automation</a:t>
              </a:r>
            </a:p>
          </p:txBody>
        </p:sp>
      </p:grpSp>
      <p:grpSp>
        <p:nvGrpSpPr>
          <p:cNvPr id="88" name="Group 87">
            <a:extLst>
              <a:ext uri="{FF2B5EF4-FFF2-40B4-BE49-F238E27FC236}">
                <a16:creationId xmlns:a16="http://schemas.microsoft.com/office/drawing/2014/main" id="{B2A8C4DE-44BA-56A1-6EBA-352A2D6B6A4A}"/>
              </a:ext>
            </a:extLst>
          </p:cNvPr>
          <p:cNvGrpSpPr/>
          <p:nvPr/>
        </p:nvGrpSpPr>
        <p:grpSpPr>
          <a:xfrm>
            <a:off x="1367412" y="4995398"/>
            <a:ext cx="3097196" cy="771821"/>
            <a:chOff x="6598468" y="2658806"/>
            <a:chExt cx="2443932" cy="823027"/>
          </a:xfrm>
        </p:grpSpPr>
        <p:sp>
          <p:nvSpPr>
            <p:cNvPr id="89" name="Rectangle 88">
              <a:extLst>
                <a:ext uri="{FF2B5EF4-FFF2-40B4-BE49-F238E27FC236}">
                  <a16:creationId xmlns:a16="http://schemas.microsoft.com/office/drawing/2014/main" id="{D68894EA-B2A1-A7FA-7784-7A0A80FB2B28}"/>
                </a:ext>
              </a:extLst>
            </p:cNvPr>
            <p:cNvSpPr/>
            <p:nvPr/>
          </p:nvSpPr>
          <p:spPr>
            <a:xfrm>
              <a:off x="6598468" y="2996952"/>
              <a:ext cx="2443932" cy="484881"/>
            </a:xfrm>
            <a:prstGeom prst="rect">
              <a:avLst/>
            </a:prstGeom>
          </p:spPr>
          <p:txBody>
            <a:bodyPr wrap="square" lIns="0" tIns="0" rIns="0" bIns="0" anchor="t">
              <a:noAutofit/>
            </a:bodyPr>
            <a:lstStyle/>
            <a:p>
              <a:r>
                <a:rPr lang="en-US" sz="1125" dirty="0">
                  <a:latin typeface="Arial" panose="020B0604020202020204" pitchFamily="34" charset="0"/>
                  <a:ea typeface="Calibri" panose="020F0502020204030204" pitchFamily="34" charset="0"/>
                  <a:cs typeface="Arial" panose="020B0604020202020204" pitchFamily="34" charset="0"/>
                </a:rPr>
                <a:t>Negative affect on safety due to weight and balance calculation of flight due to mis-writing of weight value from scales.</a:t>
              </a:r>
              <a:endParaRPr lang="en-US" sz="984"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4C150B80-D101-27E6-0A12-577F55831701}"/>
                </a:ext>
              </a:extLst>
            </p:cNvPr>
            <p:cNvSpPr/>
            <p:nvPr/>
          </p:nvSpPr>
          <p:spPr>
            <a:xfrm>
              <a:off x="6598468" y="2658806"/>
              <a:ext cx="2443932" cy="248184"/>
            </a:xfrm>
            <a:prstGeom prst="rect">
              <a:avLst/>
            </a:prstGeom>
          </p:spPr>
          <p:txBody>
            <a:bodyPr wrap="square" lIns="0" tIns="0" rIns="0" bIns="0" anchor="ctr">
              <a:noAutofit/>
            </a:bodyPr>
            <a:lstStyle/>
            <a:p>
              <a:r>
                <a:rPr lang="en-US" sz="1688"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Risks</a:t>
              </a:r>
            </a:p>
          </p:txBody>
        </p:sp>
      </p:grpSp>
      <p:grpSp>
        <p:nvGrpSpPr>
          <p:cNvPr id="91" name="Group 90">
            <a:extLst>
              <a:ext uri="{FF2B5EF4-FFF2-40B4-BE49-F238E27FC236}">
                <a16:creationId xmlns:a16="http://schemas.microsoft.com/office/drawing/2014/main" id="{03215F8C-5203-9307-F7BA-104E90A915BA}"/>
              </a:ext>
            </a:extLst>
          </p:cNvPr>
          <p:cNvGrpSpPr/>
          <p:nvPr/>
        </p:nvGrpSpPr>
        <p:grpSpPr>
          <a:xfrm>
            <a:off x="6598372" y="4847532"/>
            <a:ext cx="4423325" cy="980169"/>
            <a:chOff x="6029235" y="2574498"/>
            <a:chExt cx="3567489" cy="882113"/>
          </a:xfrm>
        </p:grpSpPr>
        <p:sp>
          <p:nvSpPr>
            <p:cNvPr id="92" name="Rectangle 91">
              <a:extLst>
                <a:ext uri="{FF2B5EF4-FFF2-40B4-BE49-F238E27FC236}">
                  <a16:creationId xmlns:a16="http://schemas.microsoft.com/office/drawing/2014/main" id="{656802C7-C575-4E86-3A0C-82B2B7A1789E}"/>
                </a:ext>
              </a:extLst>
            </p:cNvPr>
            <p:cNvSpPr/>
            <p:nvPr/>
          </p:nvSpPr>
          <p:spPr>
            <a:xfrm>
              <a:off x="6029235" y="2971730"/>
              <a:ext cx="3567489" cy="484881"/>
            </a:xfrm>
            <a:prstGeom prst="rect">
              <a:avLst/>
            </a:prstGeom>
          </p:spPr>
          <p:txBody>
            <a:bodyPr wrap="square" lIns="0" tIns="0" rIns="0" bIns="0" anchor="t">
              <a:noAutofit/>
            </a:bodyPr>
            <a:lstStyle/>
            <a:p>
              <a:pPr algn="r"/>
              <a:r>
                <a:rPr lang="en-US" sz="1125" dirty="0">
                  <a:latin typeface="Arial" panose="020B0604020202020204" pitchFamily="34" charset="0"/>
                  <a:ea typeface="Calibri" panose="020F0502020204030204" pitchFamily="34" charset="0"/>
                  <a:cs typeface="Arial" panose="020B0604020202020204" pitchFamily="34" charset="0"/>
                </a:rPr>
                <a:t>Zero deviation from actual ULD weight.  Weight results of scales are captured on UWS and ULD Tag on %100 accuracy. Data communication between warehouse operator and airline is performed on digital channel by eliminating traditional communications (e-mail, phone ) and accelerate flight preparation processes. </a:t>
              </a:r>
            </a:p>
          </p:txBody>
        </p:sp>
        <p:sp>
          <p:nvSpPr>
            <p:cNvPr id="93" name="Rectangle 92">
              <a:extLst>
                <a:ext uri="{FF2B5EF4-FFF2-40B4-BE49-F238E27FC236}">
                  <a16:creationId xmlns:a16="http://schemas.microsoft.com/office/drawing/2014/main" id="{583257F3-E7B2-73AA-30AD-FC4E5ADE2DEA}"/>
                </a:ext>
              </a:extLst>
            </p:cNvPr>
            <p:cNvSpPr/>
            <p:nvPr/>
          </p:nvSpPr>
          <p:spPr>
            <a:xfrm>
              <a:off x="7012072" y="2574498"/>
              <a:ext cx="2443932" cy="248184"/>
            </a:xfrm>
            <a:prstGeom prst="rect">
              <a:avLst/>
            </a:prstGeom>
          </p:spPr>
          <p:txBody>
            <a:bodyPr wrap="square" lIns="0" tIns="0" rIns="0" bIns="0" anchor="ctr">
              <a:noAutofit/>
            </a:bodyPr>
            <a:lstStyle/>
            <a:p>
              <a:pPr algn="r"/>
              <a:r>
                <a:rPr lang="en-US" sz="1688"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Efficiency</a:t>
              </a:r>
            </a:p>
          </p:txBody>
        </p:sp>
      </p:grpSp>
      <p:sp>
        <p:nvSpPr>
          <p:cNvPr id="37" name="Dikdörtgen 2">
            <a:extLst>
              <a:ext uri="{FF2B5EF4-FFF2-40B4-BE49-F238E27FC236}">
                <a16:creationId xmlns:a16="http://schemas.microsoft.com/office/drawing/2014/main" id="{E7411CF4-0220-4DDB-B2B5-206A791EE389}"/>
              </a:ext>
            </a:extLst>
          </p:cNvPr>
          <p:cNvSpPr/>
          <p:nvPr/>
        </p:nvSpPr>
        <p:spPr>
          <a:xfrm>
            <a:off x="992360" y="302051"/>
            <a:ext cx="9685496" cy="954107"/>
          </a:xfrm>
          <a:prstGeom prst="rect">
            <a:avLst/>
          </a:prstGeom>
        </p:spPr>
        <p:txBody>
          <a:bodyPr wrap="square">
            <a:spAutoFit/>
          </a:bodyPr>
          <a:lstStyle/>
          <a:p>
            <a:pPr algn="ctr"/>
            <a:r>
              <a:rPr lang="en-US" sz="2800" b="1" dirty="0">
                <a:solidFill>
                  <a:srgbClr val="606060"/>
                </a:solidFill>
                <a:latin typeface="Calibri Light" panose="020F0302020204030204" pitchFamily="34" charset="0"/>
                <a:ea typeface="Greta Sans Pro SmBld" panose="02000000000000000000" pitchFamily="50" charset="0"/>
                <a:cs typeface="Calibri Light" panose="020F0302020204030204" pitchFamily="34" charset="0"/>
              </a:rPr>
              <a:t>Automation and Efficiency Case Study of </a:t>
            </a:r>
          </a:p>
          <a:p>
            <a:pPr algn="ctr"/>
            <a:r>
              <a:rPr lang="en-US" sz="2800" b="1" dirty="0">
                <a:solidFill>
                  <a:srgbClr val="606060"/>
                </a:solidFill>
                <a:latin typeface="Calibri Light" panose="020F0302020204030204" pitchFamily="34" charset="0"/>
                <a:ea typeface="Greta Sans Pro SmBld" panose="02000000000000000000" pitchFamily="50" charset="0"/>
                <a:cs typeface="Calibri Light" panose="020F0302020204030204" pitchFamily="34" charset="0"/>
              </a:rPr>
              <a:t>MNG Airlines </a:t>
            </a:r>
          </a:p>
        </p:txBody>
      </p:sp>
      <p:pic>
        <p:nvPicPr>
          <p:cNvPr id="38" name="Picture 6">
            <a:extLst>
              <a:ext uri="{FF2B5EF4-FFF2-40B4-BE49-F238E27FC236}">
                <a16:creationId xmlns:a16="http://schemas.microsoft.com/office/drawing/2014/main" id="{D2372B6F-910B-423F-8244-A58F9B677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709" y="404543"/>
            <a:ext cx="860293" cy="860293"/>
          </a:xfrm>
          <a:prstGeom prst="rect">
            <a:avLst/>
          </a:prstGeom>
          <a:noFill/>
          <a:extLst>
            <a:ext uri="{909E8E84-426E-40DD-AFC4-6F175D3DCCD1}">
              <a14:hiddenFill xmlns:a14="http://schemas.microsoft.com/office/drawing/2010/main">
                <a:solidFill>
                  <a:srgbClr val="FFFFFF"/>
                </a:solidFill>
              </a14:hiddenFill>
            </a:ext>
          </a:extLst>
        </p:spPr>
      </p:pic>
      <p:sp>
        <p:nvSpPr>
          <p:cNvPr id="39" name="Metin kutusu 38">
            <a:extLst>
              <a:ext uri="{FF2B5EF4-FFF2-40B4-BE49-F238E27FC236}">
                <a16:creationId xmlns:a16="http://schemas.microsoft.com/office/drawing/2014/main" id="{4BC2EAA1-2976-4041-BE83-4874CCBFFF00}"/>
              </a:ext>
            </a:extLst>
          </p:cNvPr>
          <p:cNvSpPr txBox="1"/>
          <p:nvPr/>
        </p:nvSpPr>
        <p:spPr>
          <a:xfrm>
            <a:off x="1690123" y="274582"/>
            <a:ext cx="816669" cy="584775"/>
          </a:xfrm>
          <a:prstGeom prst="rect">
            <a:avLst/>
          </a:prstGeom>
          <a:noFill/>
        </p:spPr>
        <p:txBody>
          <a:bodyPr wrap="square">
            <a:spAutoFit/>
          </a:bodyPr>
          <a:lstStyle/>
          <a:p>
            <a:r>
              <a:rPr lang="en-US" sz="3200" dirty="0">
                <a:solidFill>
                  <a:schemeClr val="tx2"/>
                </a:solidFill>
              </a:rPr>
              <a:t>06</a:t>
            </a:r>
            <a:endParaRPr lang="en-US" sz="3200" dirty="0"/>
          </a:p>
        </p:txBody>
      </p:sp>
    </p:spTree>
    <p:extLst>
      <p:ext uri="{BB962C8B-B14F-4D97-AF65-F5344CB8AC3E}">
        <p14:creationId xmlns:p14="http://schemas.microsoft.com/office/powerpoint/2010/main" val="329497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500"/>
                                        <p:tgtEl>
                                          <p:spTgt spid="85"/>
                                        </p:tgtEl>
                                      </p:cBhvr>
                                    </p:animEffect>
                                  </p:childTnLst>
                                </p:cTn>
                              </p:par>
                              <p:par>
                                <p:cTn id="77" presetID="10" presetClass="entr" presetSubtype="0"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500"/>
                                        <p:tgtEl>
                                          <p:spTgt spid="88"/>
                                        </p:tgtEl>
                                      </p:cBhvr>
                                    </p:animEffect>
                                  </p:childTnLst>
                                </p:cTn>
                              </p:par>
                              <p:par>
                                <p:cTn id="80" presetID="10" presetClass="entr" presetSubtype="0" fill="hold"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4" grpId="0" animBg="1"/>
      <p:bldP spid="73" grpId="0" animBg="1"/>
      <p:bldP spid="75" grpId="0"/>
      <p:bldP spid="37" grpId="0"/>
      <p:bldP spid="3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134534" y="555263"/>
            <a:ext cx="8260750" cy="380491"/>
          </a:xfrm>
          <a:prstGeom prst="rect">
            <a:avLst/>
          </a:prstGeom>
        </p:spPr>
        <p:txBody>
          <a:bodyPr wrap="square" lIns="0" tIns="19018" rIns="0" bIns="0" rtlCol="0">
            <a:noAutofit/>
          </a:bodyPr>
          <a:lstStyle/>
          <a:p>
            <a:pPr marL="12700">
              <a:lnSpc>
                <a:spcPts val="2995"/>
              </a:lnSpc>
            </a:pPr>
            <a:r>
              <a:rPr sz="3200" dirty="0">
                <a:latin typeface="Calibri Light" panose="020F0302020204030204" pitchFamily="34" charset="0"/>
                <a:cs typeface="Calibri Light" panose="020F0302020204030204" pitchFamily="34" charset="0"/>
              </a:rPr>
              <a:t>KEY</a:t>
            </a:r>
            <a:r>
              <a:rPr sz="3200" spc="251" dirty="0">
                <a:latin typeface="Calibri Light" panose="020F0302020204030204" pitchFamily="34" charset="0"/>
                <a:cs typeface="Calibri Light" panose="020F0302020204030204" pitchFamily="34" charset="0"/>
              </a:rPr>
              <a:t> </a:t>
            </a:r>
            <a:r>
              <a:rPr sz="3200" spc="0" dirty="0">
                <a:latin typeface="Calibri Light" panose="020F0302020204030204" pitchFamily="34" charset="0"/>
                <a:cs typeface="Calibri Light" panose="020F0302020204030204" pitchFamily="34" charset="0"/>
              </a:rPr>
              <a:t>PRIORITIES</a:t>
            </a:r>
            <a:r>
              <a:rPr sz="3200" spc="1134" dirty="0">
                <a:latin typeface="Calibri Light" panose="020F0302020204030204" pitchFamily="34" charset="0"/>
                <a:cs typeface="Calibri Light" panose="020F0302020204030204" pitchFamily="34" charset="0"/>
              </a:rPr>
              <a:t> </a:t>
            </a:r>
            <a:r>
              <a:rPr sz="3200" spc="0" dirty="0">
                <a:latin typeface="Calibri Light" panose="020F0302020204030204" pitchFamily="34" charset="0"/>
                <a:cs typeface="Calibri Light" panose="020F0302020204030204" pitchFamily="34" charset="0"/>
              </a:rPr>
              <a:t>FOR</a:t>
            </a:r>
            <a:r>
              <a:rPr sz="3200" spc="19" dirty="0">
                <a:latin typeface="Calibri Light" panose="020F0302020204030204" pitchFamily="34" charset="0"/>
                <a:cs typeface="Calibri Light" panose="020F0302020204030204" pitchFamily="34" charset="0"/>
              </a:rPr>
              <a:t> </a:t>
            </a:r>
            <a:r>
              <a:rPr sz="3200" spc="0" dirty="0">
                <a:latin typeface="Calibri Light" panose="020F0302020204030204" pitchFamily="34" charset="0"/>
                <a:cs typeface="Calibri Light" panose="020F0302020204030204" pitchFamily="34" charset="0"/>
              </a:rPr>
              <a:t>THE</a:t>
            </a:r>
            <a:r>
              <a:rPr sz="3200" spc="266" dirty="0">
                <a:latin typeface="Calibri Light" panose="020F0302020204030204" pitchFamily="34" charset="0"/>
                <a:cs typeface="Calibri Light" panose="020F0302020204030204" pitchFamily="34" charset="0"/>
              </a:rPr>
              <a:t> </a:t>
            </a:r>
            <a:r>
              <a:rPr sz="3200" spc="-94" dirty="0">
                <a:latin typeface="Calibri Light" panose="020F0302020204030204" pitchFamily="34" charset="0"/>
                <a:cs typeface="Calibri Light" panose="020F0302020204030204" pitchFamily="34" charset="0"/>
              </a:rPr>
              <a:t>W</a:t>
            </a:r>
            <a:r>
              <a:rPr sz="3200" spc="-219" dirty="0">
                <a:latin typeface="Calibri Light" panose="020F0302020204030204" pitchFamily="34" charset="0"/>
                <a:cs typeface="Calibri Light" panose="020F0302020204030204" pitchFamily="34" charset="0"/>
              </a:rPr>
              <a:t>A</a:t>
            </a:r>
            <a:r>
              <a:rPr sz="3200" spc="0" dirty="0">
                <a:latin typeface="Calibri Light" panose="020F0302020204030204" pitchFamily="34" charset="0"/>
                <a:cs typeface="Calibri Light" panose="020F0302020204030204" pitchFamily="34" charset="0"/>
              </a:rPr>
              <a:t>Y</a:t>
            </a:r>
            <a:r>
              <a:rPr sz="3200" spc="279" dirty="0">
                <a:latin typeface="Calibri Light" panose="020F0302020204030204" pitchFamily="34" charset="0"/>
                <a:cs typeface="Calibri Light" panose="020F0302020204030204" pitchFamily="34" charset="0"/>
              </a:rPr>
              <a:t> </a:t>
            </a:r>
            <a:r>
              <a:rPr sz="3200" spc="0" dirty="0">
                <a:latin typeface="Calibri Light" panose="020F0302020204030204" pitchFamily="34" charset="0"/>
                <a:cs typeface="Calibri Light" panose="020F0302020204030204" pitchFamily="34" charset="0"/>
              </a:rPr>
              <a:t>FOR</a:t>
            </a:r>
            <a:r>
              <a:rPr sz="3200" spc="-94" dirty="0">
                <a:latin typeface="Calibri Light" panose="020F0302020204030204" pitchFamily="34" charset="0"/>
                <a:cs typeface="Calibri Light" panose="020F0302020204030204" pitchFamily="34" charset="0"/>
              </a:rPr>
              <a:t>W</a:t>
            </a:r>
            <a:r>
              <a:rPr sz="3200" spc="0" dirty="0">
                <a:latin typeface="Calibri Light" panose="020F0302020204030204" pitchFamily="34" charset="0"/>
                <a:cs typeface="Calibri Light" panose="020F0302020204030204" pitchFamily="34" charset="0"/>
              </a:rPr>
              <a:t>ARD</a:t>
            </a:r>
            <a:endParaRPr sz="3200" dirty="0">
              <a:latin typeface="Calibri Light" panose="020F0302020204030204" pitchFamily="34" charset="0"/>
              <a:cs typeface="Calibri Light" panose="020F0302020204030204" pitchFamily="34" charset="0"/>
            </a:endParaRPr>
          </a:p>
        </p:txBody>
      </p:sp>
      <p:sp>
        <p:nvSpPr>
          <p:cNvPr id="5" name="object 5"/>
          <p:cNvSpPr txBox="1"/>
          <p:nvPr/>
        </p:nvSpPr>
        <p:spPr>
          <a:xfrm>
            <a:off x="1126905" y="1428349"/>
            <a:ext cx="10519663" cy="4170756"/>
          </a:xfrm>
          <a:prstGeom prst="rect">
            <a:avLst/>
          </a:prstGeom>
        </p:spPr>
        <p:txBody>
          <a:bodyPr wrap="square" lIns="0" tIns="15589" rIns="0" bIns="0" rtlCol="0">
            <a:noAutofit/>
          </a:bodyPr>
          <a:lstStyle/>
          <a:p>
            <a:pPr marL="355600" marR="37682" indent="-342900">
              <a:lnSpc>
                <a:spcPts val="2455"/>
              </a:lnSpc>
              <a:buFont typeface="Wingdings" panose="05000000000000000000" pitchFamily="2" charset="2"/>
              <a:buChar char="Ø"/>
            </a:pPr>
            <a:r>
              <a:rPr lang="en-US" spc="-4" dirty="0">
                <a:latin typeface="Arial"/>
                <a:cs typeface="Arial"/>
              </a:rPr>
              <a:t>Increased </a:t>
            </a:r>
            <a:r>
              <a:rPr lang="en-US" b="1" spc="-4" dirty="0">
                <a:latin typeface="Arial"/>
                <a:cs typeface="Arial"/>
              </a:rPr>
              <a:t>worldwide communication</a:t>
            </a:r>
          </a:p>
          <a:p>
            <a:pPr marL="12700" marR="37682">
              <a:lnSpc>
                <a:spcPts val="2455"/>
              </a:lnSpc>
            </a:pPr>
            <a:endParaRPr lang="en-US" spc="-4" dirty="0">
              <a:latin typeface="Arial"/>
              <a:cs typeface="Arial"/>
            </a:endParaRPr>
          </a:p>
          <a:p>
            <a:pPr marL="355600" marR="37682" indent="-342900">
              <a:lnSpc>
                <a:spcPts val="2455"/>
              </a:lnSpc>
              <a:buFont typeface="Wingdings" panose="05000000000000000000" pitchFamily="2" charset="2"/>
              <a:buChar char="Ø"/>
            </a:pPr>
            <a:r>
              <a:rPr lang="en-US" spc="-3" dirty="0">
                <a:latin typeface="Arial"/>
                <a:cs typeface="Arial"/>
              </a:rPr>
              <a:t>Regional and targeted </a:t>
            </a:r>
            <a:r>
              <a:rPr lang="en-US" b="1" spc="-3" dirty="0">
                <a:latin typeface="Arial"/>
                <a:cs typeface="Arial"/>
              </a:rPr>
              <a:t>workshops with EOs </a:t>
            </a:r>
          </a:p>
          <a:p>
            <a:pPr marL="12700" marR="37682">
              <a:lnSpc>
                <a:spcPts val="2455"/>
              </a:lnSpc>
            </a:pPr>
            <a:endParaRPr lang="en-US" b="1" spc="-3" dirty="0">
              <a:latin typeface="Arial"/>
              <a:cs typeface="Arial"/>
            </a:endParaRPr>
          </a:p>
          <a:p>
            <a:pPr marL="355600" marR="37682" indent="-342900">
              <a:lnSpc>
                <a:spcPts val="2455"/>
              </a:lnSpc>
              <a:buFont typeface="Wingdings" panose="05000000000000000000" pitchFamily="2" charset="2"/>
              <a:buChar char="Ø"/>
            </a:pPr>
            <a:r>
              <a:rPr b="1" dirty="0">
                <a:latin typeface="Arial"/>
                <a:cs typeface="Arial"/>
              </a:rPr>
              <a:t>Eas</a:t>
            </a:r>
            <a:r>
              <a:rPr b="1" spc="-25" dirty="0">
                <a:latin typeface="Arial"/>
                <a:cs typeface="Arial"/>
              </a:rPr>
              <a:t>y</a:t>
            </a:r>
            <a:r>
              <a:rPr b="1" spc="0" dirty="0">
                <a:latin typeface="Arial"/>
                <a:cs typeface="Arial"/>
              </a:rPr>
              <a:t>-t</a:t>
            </a:r>
            <a:r>
              <a:rPr b="1" spc="-4" dirty="0">
                <a:latin typeface="Arial"/>
                <a:cs typeface="Arial"/>
              </a:rPr>
              <a:t>o</a:t>
            </a:r>
            <a:r>
              <a:rPr b="1" spc="0" dirty="0">
                <a:latin typeface="Arial"/>
                <a:cs typeface="Arial"/>
              </a:rPr>
              <a:t>-under</a:t>
            </a:r>
            <a:r>
              <a:rPr b="1" spc="9" dirty="0">
                <a:latin typeface="Arial"/>
                <a:cs typeface="Arial"/>
              </a:rPr>
              <a:t>s</a:t>
            </a:r>
            <a:r>
              <a:rPr b="1" spc="-9" dirty="0">
                <a:latin typeface="Arial"/>
                <a:cs typeface="Arial"/>
              </a:rPr>
              <a:t>t</a:t>
            </a:r>
            <a:r>
              <a:rPr b="1" spc="0" dirty="0">
                <a:latin typeface="Arial"/>
                <a:cs typeface="Arial"/>
              </a:rPr>
              <a:t>a</a:t>
            </a:r>
            <a:r>
              <a:rPr b="1" spc="-4" dirty="0">
                <a:latin typeface="Arial"/>
                <a:cs typeface="Arial"/>
              </a:rPr>
              <a:t>n</a:t>
            </a:r>
            <a:r>
              <a:rPr b="1" spc="0" dirty="0">
                <a:latin typeface="Arial"/>
                <a:cs typeface="Arial"/>
              </a:rPr>
              <a:t>d</a:t>
            </a:r>
            <a:r>
              <a:rPr b="1" spc="-39" dirty="0">
                <a:latin typeface="Arial"/>
                <a:cs typeface="Arial"/>
              </a:rPr>
              <a:t> </a:t>
            </a:r>
            <a:r>
              <a:rPr b="1" spc="0" dirty="0">
                <a:latin typeface="Arial"/>
                <a:cs typeface="Arial"/>
              </a:rPr>
              <a:t>hi</a:t>
            </a:r>
            <a:r>
              <a:rPr b="1" spc="-4" dirty="0">
                <a:latin typeface="Arial"/>
                <a:cs typeface="Arial"/>
              </a:rPr>
              <a:t>g</a:t>
            </a:r>
            <a:r>
              <a:rPr b="1" spc="-25" dirty="0">
                <a:latin typeface="Arial"/>
                <a:cs typeface="Arial"/>
              </a:rPr>
              <a:t>h</a:t>
            </a:r>
            <a:r>
              <a:rPr b="1" spc="0" dirty="0">
                <a:latin typeface="Arial"/>
                <a:cs typeface="Arial"/>
              </a:rPr>
              <a:t>-level</a:t>
            </a:r>
            <a:r>
              <a:rPr b="1" spc="-29" dirty="0">
                <a:latin typeface="Arial"/>
                <a:cs typeface="Arial"/>
              </a:rPr>
              <a:t> </a:t>
            </a:r>
            <a:r>
              <a:rPr b="1" spc="0" dirty="0">
                <a:latin typeface="Arial"/>
                <a:cs typeface="Arial"/>
              </a:rPr>
              <a:t>inform</a:t>
            </a:r>
            <a:r>
              <a:rPr b="1" spc="4" dirty="0">
                <a:latin typeface="Arial"/>
                <a:cs typeface="Arial"/>
              </a:rPr>
              <a:t>a</a:t>
            </a:r>
            <a:r>
              <a:rPr b="1" spc="0" dirty="0">
                <a:latin typeface="Arial"/>
                <a:cs typeface="Arial"/>
              </a:rPr>
              <a:t>tion</a:t>
            </a:r>
            <a:r>
              <a:rPr b="1" spc="-59" dirty="0">
                <a:latin typeface="Arial"/>
                <a:cs typeface="Arial"/>
              </a:rPr>
              <a:t> </a:t>
            </a:r>
            <a:r>
              <a:rPr spc="0" dirty="0">
                <a:latin typeface="Arial"/>
                <a:cs typeface="Arial"/>
              </a:rPr>
              <a:t>on</a:t>
            </a:r>
            <a:r>
              <a:rPr spc="-9" dirty="0">
                <a:latin typeface="Arial"/>
                <a:cs typeface="Arial"/>
              </a:rPr>
              <a:t> </a:t>
            </a:r>
            <a:r>
              <a:rPr lang="en-US" spc="0" dirty="0">
                <a:latin typeface="Arial"/>
                <a:cs typeface="Arial"/>
              </a:rPr>
              <a:t>risk assessments</a:t>
            </a:r>
            <a:r>
              <a:rPr spc="-9" dirty="0">
                <a:latin typeface="Arial"/>
                <a:cs typeface="Arial"/>
              </a:rPr>
              <a:t> </a:t>
            </a:r>
            <a:r>
              <a:rPr spc="0" dirty="0">
                <a:latin typeface="Arial"/>
                <a:cs typeface="Arial"/>
              </a:rPr>
              <a:t>and</a:t>
            </a:r>
            <a:r>
              <a:rPr spc="-14" dirty="0">
                <a:latin typeface="Arial"/>
                <a:cs typeface="Arial"/>
              </a:rPr>
              <a:t> </a:t>
            </a:r>
            <a:r>
              <a:rPr spc="0" dirty="0">
                <a:latin typeface="Arial"/>
                <a:cs typeface="Arial"/>
              </a:rPr>
              <a:t>its</a:t>
            </a:r>
            <a:r>
              <a:rPr spc="-14" dirty="0">
                <a:latin typeface="Arial"/>
                <a:cs typeface="Arial"/>
              </a:rPr>
              <a:t> </a:t>
            </a:r>
            <a:r>
              <a:rPr spc="0" dirty="0">
                <a:latin typeface="Arial"/>
                <a:cs typeface="Arial"/>
              </a:rPr>
              <a:t>im</a:t>
            </a:r>
            <a:r>
              <a:rPr spc="4" dirty="0">
                <a:latin typeface="Arial"/>
                <a:cs typeface="Arial"/>
              </a:rPr>
              <a:t>p</a:t>
            </a:r>
            <a:r>
              <a:rPr spc="0" dirty="0">
                <a:latin typeface="Arial"/>
                <a:cs typeface="Arial"/>
              </a:rPr>
              <a:t>act </a:t>
            </a:r>
            <a:endParaRPr lang="en-US" spc="0" dirty="0">
              <a:latin typeface="Arial"/>
              <a:cs typeface="Arial"/>
            </a:endParaRPr>
          </a:p>
          <a:p>
            <a:pPr marL="12700" marR="37682">
              <a:lnSpc>
                <a:spcPts val="2455"/>
              </a:lnSpc>
            </a:pPr>
            <a:endParaRPr lang="en-US" dirty="0">
              <a:latin typeface="Arial"/>
              <a:cs typeface="Arial"/>
            </a:endParaRPr>
          </a:p>
          <a:p>
            <a:pPr marL="355600" marR="37682" indent="-342900">
              <a:lnSpc>
                <a:spcPts val="2455"/>
              </a:lnSpc>
              <a:buFont typeface="Wingdings" panose="05000000000000000000" pitchFamily="2" charset="2"/>
              <a:buChar char="Ø"/>
            </a:pPr>
            <a:r>
              <a:rPr spc="0" dirty="0">
                <a:latin typeface="Arial"/>
                <a:cs typeface="Arial"/>
              </a:rPr>
              <a:t>Increas</a:t>
            </a:r>
            <a:r>
              <a:rPr spc="-14" dirty="0">
                <a:latin typeface="Arial"/>
                <a:cs typeface="Arial"/>
              </a:rPr>
              <a:t>e</a:t>
            </a:r>
            <a:r>
              <a:rPr spc="0" dirty="0">
                <a:latin typeface="Arial"/>
                <a:cs typeface="Arial"/>
              </a:rPr>
              <a:t>d</a:t>
            </a:r>
            <a:r>
              <a:rPr spc="-34" dirty="0">
                <a:latin typeface="Arial"/>
                <a:cs typeface="Arial"/>
              </a:rPr>
              <a:t> </a:t>
            </a:r>
            <a:r>
              <a:rPr spc="0" dirty="0">
                <a:latin typeface="Arial"/>
                <a:cs typeface="Arial"/>
              </a:rPr>
              <a:t>in</a:t>
            </a:r>
            <a:r>
              <a:rPr spc="-4" dirty="0">
                <a:latin typeface="Arial"/>
                <a:cs typeface="Arial"/>
              </a:rPr>
              <a:t>v</a:t>
            </a:r>
            <a:r>
              <a:rPr spc="0" dirty="0">
                <a:latin typeface="Arial"/>
                <a:cs typeface="Arial"/>
              </a:rPr>
              <a:t>ol</a:t>
            </a:r>
            <a:r>
              <a:rPr spc="-4" dirty="0">
                <a:latin typeface="Arial"/>
                <a:cs typeface="Arial"/>
              </a:rPr>
              <a:t>v</a:t>
            </a:r>
            <a:r>
              <a:rPr spc="0" dirty="0">
                <a:latin typeface="Arial"/>
                <a:cs typeface="Arial"/>
              </a:rPr>
              <a:t>eme</a:t>
            </a:r>
            <a:r>
              <a:rPr spc="-9" dirty="0">
                <a:latin typeface="Arial"/>
                <a:cs typeface="Arial"/>
              </a:rPr>
              <a:t>n</a:t>
            </a:r>
            <a:r>
              <a:rPr spc="0" dirty="0">
                <a:latin typeface="Arial"/>
                <a:cs typeface="Arial"/>
              </a:rPr>
              <a:t>t</a:t>
            </a:r>
            <a:r>
              <a:rPr spc="-29" dirty="0">
                <a:latin typeface="Arial"/>
                <a:cs typeface="Arial"/>
              </a:rPr>
              <a:t> </a:t>
            </a:r>
            <a:r>
              <a:rPr spc="0" dirty="0">
                <a:latin typeface="Arial"/>
                <a:cs typeface="Arial"/>
              </a:rPr>
              <a:t>with</a:t>
            </a:r>
            <a:r>
              <a:rPr spc="4" dirty="0">
                <a:latin typeface="Arial"/>
                <a:cs typeface="Arial"/>
              </a:rPr>
              <a:t>i</a:t>
            </a:r>
            <a:r>
              <a:rPr spc="0" dirty="0">
                <a:latin typeface="Arial"/>
                <a:cs typeface="Arial"/>
              </a:rPr>
              <a:t>n</a:t>
            </a:r>
            <a:r>
              <a:rPr spc="-34" dirty="0">
                <a:latin typeface="Arial"/>
                <a:cs typeface="Arial"/>
              </a:rPr>
              <a:t> </a:t>
            </a:r>
            <a:r>
              <a:rPr spc="0" dirty="0">
                <a:latin typeface="Arial"/>
                <a:cs typeface="Arial"/>
              </a:rPr>
              <a:t>WC</a:t>
            </a:r>
            <a:r>
              <a:rPr spc="-9" dirty="0">
                <a:latin typeface="Arial"/>
                <a:cs typeface="Arial"/>
              </a:rPr>
              <a:t>O</a:t>
            </a:r>
            <a:r>
              <a:rPr spc="0" dirty="0">
                <a:latin typeface="Arial"/>
                <a:cs typeface="Arial"/>
              </a:rPr>
              <a:t>, ICA</a:t>
            </a:r>
            <a:r>
              <a:rPr spc="-9" dirty="0">
                <a:latin typeface="Arial"/>
                <a:cs typeface="Arial"/>
              </a:rPr>
              <a:t>O</a:t>
            </a:r>
            <a:r>
              <a:rPr spc="0" dirty="0">
                <a:latin typeface="Arial"/>
                <a:cs typeface="Arial"/>
              </a:rPr>
              <a:t>,</a:t>
            </a:r>
            <a:r>
              <a:rPr lang="en-US" spc="0" dirty="0">
                <a:latin typeface="Arial"/>
                <a:cs typeface="Arial"/>
              </a:rPr>
              <a:t> IATA,FIATA etc.. to</a:t>
            </a:r>
            <a:r>
              <a:rPr spc="-9" dirty="0">
                <a:latin typeface="Arial"/>
                <a:cs typeface="Arial"/>
              </a:rPr>
              <a:t> </a:t>
            </a:r>
            <a:r>
              <a:rPr b="1" spc="0" dirty="0">
                <a:latin typeface="Arial"/>
                <a:cs typeface="Arial"/>
              </a:rPr>
              <a:t>promote</a:t>
            </a:r>
            <a:r>
              <a:rPr b="1" spc="-25" dirty="0">
                <a:latin typeface="Arial"/>
                <a:cs typeface="Arial"/>
              </a:rPr>
              <a:t> </a:t>
            </a:r>
            <a:r>
              <a:rPr b="1" spc="0" dirty="0" err="1">
                <a:latin typeface="Arial"/>
                <a:cs typeface="Arial"/>
              </a:rPr>
              <a:t>harmonisa</a:t>
            </a:r>
            <a:r>
              <a:rPr b="1" spc="-9" dirty="0" err="1">
                <a:latin typeface="Arial"/>
                <a:cs typeface="Arial"/>
              </a:rPr>
              <a:t>t</a:t>
            </a:r>
            <a:r>
              <a:rPr b="1" spc="0" dirty="0" err="1">
                <a:latin typeface="Arial"/>
                <a:cs typeface="Arial"/>
              </a:rPr>
              <a:t>i</a:t>
            </a:r>
            <a:r>
              <a:rPr b="1" spc="-9" dirty="0" err="1">
                <a:latin typeface="Arial"/>
                <a:cs typeface="Arial"/>
              </a:rPr>
              <a:t>o</a:t>
            </a:r>
            <a:r>
              <a:rPr b="1" spc="0" dirty="0" err="1">
                <a:latin typeface="Arial"/>
                <a:cs typeface="Arial"/>
              </a:rPr>
              <a:t>n</a:t>
            </a:r>
            <a:r>
              <a:rPr b="1" spc="-39" dirty="0">
                <a:latin typeface="Arial"/>
                <a:cs typeface="Arial"/>
              </a:rPr>
              <a:t> </a:t>
            </a:r>
            <a:r>
              <a:rPr spc="0" dirty="0">
                <a:latin typeface="Arial"/>
                <a:cs typeface="Arial"/>
              </a:rPr>
              <a:t>on</a:t>
            </a:r>
            <a:r>
              <a:rPr spc="-19" dirty="0">
                <a:latin typeface="Arial"/>
                <a:cs typeface="Arial"/>
              </a:rPr>
              <a:t> </a:t>
            </a:r>
            <a:r>
              <a:rPr spc="0" dirty="0">
                <a:latin typeface="Arial"/>
                <a:cs typeface="Arial"/>
              </a:rPr>
              <a:t>secur</a:t>
            </a:r>
            <a:r>
              <a:rPr spc="9" dirty="0">
                <a:latin typeface="Arial"/>
                <a:cs typeface="Arial"/>
              </a:rPr>
              <a:t>i</a:t>
            </a:r>
            <a:r>
              <a:rPr spc="0" dirty="0">
                <a:latin typeface="Arial"/>
                <a:cs typeface="Arial"/>
              </a:rPr>
              <a:t>ty</a:t>
            </a:r>
            <a:r>
              <a:rPr spc="-29" dirty="0">
                <a:latin typeface="Arial"/>
                <a:cs typeface="Arial"/>
              </a:rPr>
              <a:t> </a:t>
            </a:r>
            <a:r>
              <a:rPr spc="0" dirty="0">
                <a:latin typeface="Arial"/>
                <a:cs typeface="Arial"/>
              </a:rPr>
              <a:t>reg</a:t>
            </a:r>
            <a:r>
              <a:rPr spc="9" dirty="0">
                <a:latin typeface="Arial"/>
                <a:cs typeface="Arial"/>
              </a:rPr>
              <a:t>i</a:t>
            </a:r>
            <a:r>
              <a:rPr spc="0" dirty="0">
                <a:latin typeface="Arial"/>
                <a:cs typeface="Arial"/>
              </a:rPr>
              <a:t>m</a:t>
            </a:r>
            <a:r>
              <a:rPr spc="-9" dirty="0">
                <a:latin typeface="Arial"/>
                <a:cs typeface="Arial"/>
              </a:rPr>
              <a:t>e</a:t>
            </a:r>
            <a:r>
              <a:rPr spc="0" dirty="0">
                <a:latin typeface="Arial"/>
                <a:cs typeface="Arial"/>
              </a:rPr>
              <a:t>s</a:t>
            </a:r>
            <a:r>
              <a:rPr lang="en-US" spc="-39" dirty="0">
                <a:latin typeface="Arial"/>
                <a:cs typeface="Arial"/>
              </a:rPr>
              <a:t> , d</a:t>
            </a:r>
            <a:r>
              <a:rPr spc="-3" dirty="0">
                <a:latin typeface="Arial"/>
                <a:cs typeface="Arial"/>
              </a:rPr>
              <a:t>ata requirements</a:t>
            </a:r>
            <a:r>
              <a:rPr lang="en-US" spc="-3" dirty="0">
                <a:latin typeface="Arial"/>
                <a:cs typeface="Arial"/>
              </a:rPr>
              <a:t> for air cargo clearance process and automations.</a:t>
            </a:r>
          </a:p>
          <a:p>
            <a:pPr marL="12700" marR="37682">
              <a:lnSpc>
                <a:spcPts val="2400"/>
              </a:lnSpc>
              <a:spcBef>
                <a:spcPts val="120"/>
              </a:spcBef>
            </a:pPr>
            <a:endParaRPr dirty="0">
              <a:latin typeface="Arial"/>
              <a:cs typeface="Arial"/>
            </a:endParaRPr>
          </a:p>
          <a:p>
            <a:pPr marL="355600" marR="127647" indent="-342900">
              <a:lnSpc>
                <a:spcPts val="2480"/>
              </a:lnSpc>
              <a:spcBef>
                <a:spcPts val="518"/>
              </a:spcBef>
              <a:buFont typeface="Wingdings" panose="05000000000000000000" pitchFamily="2" charset="2"/>
              <a:buChar char="Ø"/>
            </a:pPr>
            <a:r>
              <a:rPr spc="-5" dirty="0">
                <a:latin typeface="Arial"/>
                <a:cs typeface="Arial"/>
              </a:rPr>
              <a:t>Targeted communication to shippers, </a:t>
            </a:r>
            <a:r>
              <a:rPr lang="en-US" spc="-5" dirty="0">
                <a:latin typeface="Arial"/>
                <a:cs typeface="Arial"/>
              </a:rPr>
              <a:t>forwarders </a:t>
            </a:r>
            <a:r>
              <a:rPr spc="-5" dirty="0">
                <a:latin typeface="Arial"/>
                <a:cs typeface="Arial"/>
              </a:rPr>
              <a:t>especially on </a:t>
            </a:r>
            <a:r>
              <a:rPr b="1" spc="-5" dirty="0">
                <a:latin typeface="Arial"/>
                <a:cs typeface="Arial"/>
              </a:rPr>
              <a:t>accuracy of the data and </a:t>
            </a:r>
            <a:r>
              <a:rPr lang="en-US" b="1" spc="-5" dirty="0">
                <a:latin typeface="Arial"/>
                <a:cs typeface="Arial"/>
              </a:rPr>
              <a:t>data quality </a:t>
            </a:r>
            <a:r>
              <a:rPr b="1" spc="-4" dirty="0">
                <a:latin typeface="Arial"/>
                <a:cs typeface="Arial"/>
              </a:rPr>
              <a:t>Alignment, harmonisation and digitalisation </a:t>
            </a:r>
            <a:r>
              <a:rPr spc="-4" dirty="0">
                <a:latin typeface="Arial"/>
                <a:cs typeface="Arial"/>
              </a:rPr>
              <a:t>of documents in</a:t>
            </a:r>
            <a:r>
              <a:rPr lang="en-US" spc="-4" dirty="0">
                <a:latin typeface="Arial"/>
                <a:cs typeface="Arial"/>
              </a:rPr>
              <a:t> </a:t>
            </a:r>
            <a:r>
              <a:rPr spc="-3" dirty="0">
                <a:latin typeface="Arial"/>
                <a:cs typeface="Arial"/>
              </a:rPr>
              <a:t>international trade</a:t>
            </a:r>
            <a:r>
              <a:rPr lang="en-US" spc="-3" dirty="0">
                <a:latin typeface="Arial"/>
                <a:cs typeface="Arial"/>
              </a:rPr>
              <a:t> to overall efficiency of the movement of goods across borders</a:t>
            </a:r>
          </a:p>
          <a:p>
            <a:pPr marL="12700" marR="127647">
              <a:lnSpc>
                <a:spcPts val="2480"/>
              </a:lnSpc>
              <a:spcBef>
                <a:spcPts val="518"/>
              </a:spcBef>
            </a:pPr>
            <a:r>
              <a:rPr lang="en-US" spc="-3" dirty="0">
                <a:latin typeface="Calibri" panose="020F0502020204030204" pitchFamily="34" charset="0"/>
                <a:cs typeface="Times New Roman" panose="02020603050405020304" pitchFamily="18" charset="0"/>
              </a:rPr>
              <a:t>                  </a:t>
            </a:r>
          </a:p>
          <a:p>
            <a:pPr marL="12700" marR="127647">
              <a:lnSpc>
                <a:spcPts val="2480"/>
              </a:lnSpc>
              <a:spcBef>
                <a:spcPts val="518"/>
              </a:spcBef>
            </a:pPr>
            <a:r>
              <a:rPr lang="en-US" spc="-3" dirty="0">
                <a:latin typeface="Calibri" panose="020F0502020204030204" pitchFamily="34" charset="0"/>
                <a:cs typeface="Times New Roman" panose="02020603050405020304" pitchFamily="18" charset="0"/>
              </a:rPr>
              <a:t> 	</a:t>
            </a:r>
            <a:r>
              <a:rPr lang="en-US" sz="2000" b="1" spc="-3" dirty="0">
                <a:solidFill>
                  <a:srgbClr val="C00000"/>
                </a:solidFill>
                <a:latin typeface="Calibri" panose="020F0502020204030204" pitchFamily="34" charset="0"/>
                <a:cs typeface="Times New Roman" panose="02020603050405020304" pitchFamily="18" charset="0"/>
              </a:rPr>
              <a:t>WE ARE NOT ONLY CARRYING CARGO, WE ARE ALSO CARRYING DATA </a:t>
            </a:r>
            <a:endParaRPr lang="en-US" b="1" spc="-3" dirty="0">
              <a:solidFill>
                <a:srgbClr val="C00000"/>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8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latin typeface="+mn-lt"/>
              </a:rPr>
              <a:t>Serkan Eren</a:t>
            </a:r>
            <a:endParaRPr lang="en-CA" dirty="0">
              <a:latin typeface="+mn-lt"/>
            </a:endParaRPr>
          </a:p>
        </p:txBody>
      </p:sp>
      <p:sp>
        <p:nvSpPr>
          <p:cNvPr id="3" name="Text Placeholder 2"/>
          <p:cNvSpPr>
            <a:spLocks noGrp="1"/>
          </p:cNvSpPr>
          <p:nvPr>
            <p:ph type="body" sz="quarter" idx="10"/>
          </p:nvPr>
        </p:nvSpPr>
        <p:spPr/>
        <p:txBody>
          <a:bodyPr/>
          <a:lstStyle/>
          <a:p>
            <a:r>
              <a:rPr lang="tr-TR" sz="2800" dirty="0"/>
              <a:t>Ground Operations Director</a:t>
            </a:r>
          </a:p>
          <a:p>
            <a:r>
              <a:rPr lang="tr-TR" sz="2800" b="1" dirty="0"/>
              <a:t>MNG AIRLINES</a:t>
            </a:r>
            <a:endParaRPr lang="en-CA" b="1" dirty="0"/>
          </a:p>
        </p:txBody>
      </p:sp>
    </p:spTree>
    <p:extLst>
      <p:ext uri="{BB962C8B-B14F-4D97-AF65-F5344CB8AC3E}">
        <p14:creationId xmlns:p14="http://schemas.microsoft.com/office/powerpoint/2010/main" val="33931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a:p>
        </p:txBody>
      </p:sp>
      <p:sp>
        <p:nvSpPr>
          <p:cNvPr id="17" name="Text Placeholder 16"/>
          <p:cNvSpPr>
            <a:spLocks noGrp="1"/>
          </p:cNvSpPr>
          <p:nvPr>
            <p:ph type="body" sz="quarter" idx="11"/>
          </p:nvPr>
        </p:nvSpPr>
        <p:spPr/>
        <p:txBody>
          <a:bodyPr/>
          <a:lstStyle/>
          <a:p>
            <a:endParaRPr lang="en-US" dirty="0"/>
          </a:p>
        </p:txBody>
      </p:sp>
      <p:sp>
        <p:nvSpPr>
          <p:cNvPr id="18" name="Text Placeholder 17"/>
          <p:cNvSpPr>
            <a:spLocks noGrp="1"/>
          </p:cNvSpPr>
          <p:nvPr>
            <p:ph type="body" sz="quarter" idx="12"/>
          </p:nvPr>
        </p:nvSpPr>
        <p:spPr/>
        <p:txBody>
          <a:bodyPr/>
          <a:lstStyle/>
          <a:p>
            <a:endParaRPr lang="en-US"/>
          </a:p>
        </p:txBody>
      </p:sp>
      <p:sp>
        <p:nvSpPr>
          <p:cNvPr id="20" name="Text Placeholder 19"/>
          <p:cNvSpPr>
            <a:spLocks noGrp="1"/>
          </p:cNvSpPr>
          <p:nvPr>
            <p:ph type="body" sz="quarter" idx="14"/>
          </p:nvPr>
        </p:nvSpPr>
        <p:spPr/>
        <p:txBody>
          <a:bodyPr/>
          <a:lstStyle/>
          <a:p>
            <a:endParaRPr lang="en-US" dirty="0"/>
          </a:p>
        </p:txBody>
      </p:sp>
      <p:sp>
        <p:nvSpPr>
          <p:cNvPr id="22" name="Text Placeholder 21"/>
          <p:cNvSpPr>
            <a:spLocks noGrp="1"/>
          </p:cNvSpPr>
          <p:nvPr>
            <p:ph type="body" sz="quarter" idx="16"/>
          </p:nvPr>
        </p:nvSpPr>
        <p:spPr/>
        <p:txBody>
          <a:bodyPr/>
          <a:lstStyle/>
          <a:p>
            <a:endParaRPr lang="en-US"/>
          </a:p>
        </p:txBody>
      </p:sp>
      <p:sp>
        <p:nvSpPr>
          <p:cNvPr id="24" name="Text Placeholder 23"/>
          <p:cNvSpPr>
            <a:spLocks noGrp="1"/>
          </p:cNvSpPr>
          <p:nvPr>
            <p:ph type="body" sz="quarter" idx="18"/>
          </p:nvPr>
        </p:nvSpPr>
        <p:spPr/>
        <p:txBody>
          <a:bodyPr/>
          <a:lstStyle/>
          <a:p>
            <a:endParaRPr lang="en-US"/>
          </a:p>
        </p:txBody>
      </p:sp>
      <p:sp>
        <p:nvSpPr>
          <p:cNvPr id="26" name="Text Placeholder 25"/>
          <p:cNvSpPr>
            <a:spLocks noGrp="1"/>
          </p:cNvSpPr>
          <p:nvPr>
            <p:ph type="body" sz="quarter" idx="20"/>
          </p:nvPr>
        </p:nvSpPr>
        <p:spPr/>
        <p:txBody>
          <a:bodyPr/>
          <a:lstStyle/>
          <a:p>
            <a:endParaRPr lang="en-US"/>
          </a:p>
        </p:txBody>
      </p:sp>
      <p:sp>
        <p:nvSpPr>
          <p:cNvPr id="28" name="Text Placeholder 27"/>
          <p:cNvSpPr>
            <a:spLocks noGrp="1"/>
          </p:cNvSpPr>
          <p:nvPr>
            <p:ph type="body" sz="quarter" idx="22"/>
          </p:nvPr>
        </p:nvSpPr>
        <p:spPr/>
        <p:txBody>
          <a:bodyPr/>
          <a:lstStyle/>
          <a:p>
            <a:r>
              <a:rPr lang="en-US" dirty="0"/>
              <a:t>Outlook to Air Cargo Business 	</a:t>
            </a:r>
          </a:p>
        </p:txBody>
      </p:sp>
      <p:sp>
        <p:nvSpPr>
          <p:cNvPr id="29" name="Text Placeholder 28"/>
          <p:cNvSpPr>
            <a:spLocks noGrp="1"/>
          </p:cNvSpPr>
          <p:nvPr>
            <p:ph type="body" sz="quarter" idx="23"/>
          </p:nvPr>
        </p:nvSpPr>
        <p:spPr/>
        <p:txBody>
          <a:bodyPr/>
          <a:lstStyle/>
          <a:p>
            <a:r>
              <a:rPr lang="en-US"/>
              <a:t>Key Challenges Driving Automation</a:t>
            </a:r>
          </a:p>
        </p:txBody>
      </p:sp>
      <p:sp>
        <p:nvSpPr>
          <p:cNvPr id="30" name="Text Placeholder 29"/>
          <p:cNvSpPr>
            <a:spLocks noGrp="1"/>
          </p:cNvSpPr>
          <p:nvPr>
            <p:ph type="body" sz="quarter" idx="24"/>
          </p:nvPr>
        </p:nvSpPr>
        <p:spPr/>
        <p:txBody>
          <a:bodyPr/>
          <a:lstStyle/>
          <a:p>
            <a:r>
              <a:rPr lang="en-US" dirty="0"/>
              <a:t>Key Areas Of Automation PLACI in Air Cargo Business</a:t>
            </a:r>
          </a:p>
        </p:txBody>
      </p:sp>
      <p:sp>
        <p:nvSpPr>
          <p:cNvPr id="31" name="Text Placeholder 30"/>
          <p:cNvSpPr>
            <a:spLocks noGrp="1"/>
          </p:cNvSpPr>
          <p:nvPr>
            <p:ph type="body" sz="quarter" idx="25"/>
          </p:nvPr>
        </p:nvSpPr>
        <p:spPr/>
        <p:txBody>
          <a:bodyPr/>
          <a:lstStyle/>
          <a:p>
            <a:r>
              <a:rPr lang="en-US"/>
              <a:t>Key Advancement Cases In Air Cargo Operations</a:t>
            </a:r>
          </a:p>
        </p:txBody>
      </p:sp>
      <p:sp>
        <p:nvSpPr>
          <p:cNvPr id="32" name="Text Placeholder 31"/>
          <p:cNvSpPr>
            <a:spLocks noGrp="1"/>
          </p:cNvSpPr>
          <p:nvPr>
            <p:ph type="body" sz="quarter" idx="26"/>
          </p:nvPr>
        </p:nvSpPr>
        <p:spPr/>
        <p:txBody>
          <a:bodyPr/>
          <a:lstStyle/>
          <a:p>
            <a:r>
              <a:rPr lang="en-US" dirty="0"/>
              <a:t>Adaptation and Strategic Investments in Technology &amp; Processes </a:t>
            </a:r>
          </a:p>
        </p:txBody>
      </p:sp>
      <p:sp>
        <p:nvSpPr>
          <p:cNvPr id="33" name="Text Placeholder 32"/>
          <p:cNvSpPr>
            <a:spLocks noGrp="1"/>
          </p:cNvSpPr>
          <p:nvPr>
            <p:ph type="body" sz="quarter" idx="27"/>
          </p:nvPr>
        </p:nvSpPr>
        <p:spPr/>
        <p:txBody>
          <a:bodyPr/>
          <a:lstStyle/>
          <a:p>
            <a:r>
              <a:rPr lang="en-US"/>
              <a:t>Automation Case Study – MNG AIRLINES</a:t>
            </a:r>
          </a:p>
        </p:txBody>
      </p:sp>
    </p:spTree>
    <p:extLst>
      <p:ext uri="{BB962C8B-B14F-4D97-AF65-F5344CB8AC3E}">
        <p14:creationId xmlns:p14="http://schemas.microsoft.com/office/powerpoint/2010/main" val="148542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7" name="Group 1106"/>
          <p:cNvGrpSpPr/>
          <p:nvPr/>
        </p:nvGrpSpPr>
        <p:grpSpPr>
          <a:xfrm>
            <a:off x="2797245" y="2381981"/>
            <a:ext cx="6596290" cy="4255755"/>
            <a:chOff x="2576804" y="1550809"/>
            <a:chExt cx="7033915" cy="4538099"/>
          </a:xfrm>
        </p:grpSpPr>
        <p:sp>
          <p:nvSpPr>
            <p:cNvPr id="1056" name="Freeform 61"/>
            <p:cNvSpPr>
              <a:spLocks/>
            </p:cNvSpPr>
            <p:nvPr/>
          </p:nvSpPr>
          <p:spPr bwMode="auto">
            <a:xfrm>
              <a:off x="2576804" y="2531814"/>
              <a:ext cx="3415302" cy="901640"/>
            </a:xfrm>
            <a:custGeom>
              <a:avLst/>
              <a:gdLst>
                <a:gd name="T0" fmla="*/ 1526 w 2799"/>
                <a:gd name="T1" fmla="*/ 168 h 739"/>
                <a:gd name="T2" fmla="*/ 0 w 2799"/>
                <a:gd name="T3" fmla="*/ 689 h 739"/>
                <a:gd name="T4" fmla="*/ 1 w 2799"/>
                <a:gd name="T5" fmla="*/ 739 h 739"/>
                <a:gd name="T6" fmla="*/ 1014 w 2799"/>
                <a:gd name="T7" fmla="*/ 655 h 739"/>
                <a:gd name="T8" fmla="*/ 2210 w 2799"/>
                <a:gd name="T9" fmla="*/ 492 h 739"/>
                <a:gd name="T10" fmla="*/ 2799 w 2799"/>
                <a:gd name="T11" fmla="*/ 247 h 739"/>
                <a:gd name="T12" fmla="*/ 2170 w 2799"/>
                <a:gd name="T13" fmla="*/ 0 h 739"/>
                <a:gd name="T14" fmla="*/ 1526 w 2799"/>
                <a:gd name="T15" fmla="*/ 168 h 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9" h="739">
                  <a:moveTo>
                    <a:pt x="1526" y="168"/>
                  </a:moveTo>
                  <a:cubicBezTo>
                    <a:pt x="0" y="689"/>
                    <a:pt x="0" y="689"/>
                    <a:pt x="0" y="689"/>
                  </a:cubicBezTo>
                  <a:cubicBezTo>
                    <a:pt x="1" y="739"/>
                    <a:pt x="1" y="739"/>
                    <a:pt x="1" y="739"/>
                  </a:cubicBezTo>
                  <a:cubicBezTo>
                    <a:pt x="19" y="739"/>
                    <a:pt x="485" y="711"/>
                    <a:pt x="1014" y="655"/>
                  </a:cubicBezTo>
                  <a:cubicBezTo>
                    <a:pt x="1467" y="608"/>
                    <a:pt x="2079" y="519"/>
                    <a:pt x="2210" y="492"/>
                  </a:cubicBezTo>
                  <a:cubicBezTo>
                    <a:pt x="2591" y="412"/>
                    <a:pt x="2799" y="247"/>
                    <a:pt x="2799" y="247"/>
                  </a:cubicBezTo>
                  <a:cubicBezTo>
                    <a:pt x="2170" y="0"/>
                    <a:pt x="2170" y="0"/>
                    <a:pt x="2170" y="0"/>
                  </a:cubicBezTo>
                  <a:lnTo>
                    <a:pt x="1526" y="168"/>
                  </a:lnTo>
                  <a:close/>
                </a:path>
              </a:pathLst>
            </a:custGeom>
            <a:solidFill>
              <a:schemeClr val="bg2">
                <a:lumMod val="50000"/>
              </a:schemeClr>
            </a:solidFill>
            <a:ln w="9525">
              <a:noFill/>
              <a:round/>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57" name="Rectangle 62"/>
            <p:cNvSpPr>
              <a:spLocks noChangeArrowheads="1"/>
            </p:cNvSpPr>
            <p:nvPr/>
          </p:nvSpPr>
          <p:spPr bwMode="auto">
            <a:xfrm>
              <a:off x="4709254" y="1550809"/>
              <a:ext cx="1282852" cy="1282852"/>
            </a:xfrm>
            <a:prstGeom prst="rect">
              <a:avLst/>
            </a:prstGeom>
            <a:solidFill>
              <a:schemeClr val="bg2"/>
            </a:solidFill>
            <a:ln w="9525">
              <a:noFill/>
              <a:miter lim="800000"/>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58" name="Freeform 63"/>
            <p:cNvSpPr>
              <a:spLocks/>
            </p:cNvSpPr>
            <p:nvPr/>
          </p:nvSpPr>
          <p:spPr bwMode="auto">
            <a:xfrm>
              <a:off x="2576804" y="1552110"/>
              <a:ext cx="2133750" cy="1846215"/>
            </a:xfrm>
            <a:custGeom>
              <a:avLst/>
              <a:gdLst>
                <a:gd name="T0" fmla="*/ 0 w 1749"/>
                <a:gd name="T1" fmla="*/ 1100 h 1513"/>
                <a:gd name="T2" fmla="*/ 0 w 1749"/>
                <a:gd name="T3" fmla="*/ 1492 h 1513"/>
                <a:gd name="T4" fmla="*/ 1749 w 1749"/>
                <a:gd name="T5" fmla="*/ 1050 h 1513"/>
                <a:gd name="T6" fmla="*/ 1749 w 1749"/>
                <a:gd name="T7" fmla="*/ 0 h 1513"/>
                <a:gd name="T8" fmla="*/ 0 w 1749"/>
                <a:gd name="T9" fmla="*/ 1100 h 1513"/>
              </a:gdLst>
              <a:ahLst/>
              <a:cxnLst>
                <a:cxn ang="0">
                  <a:pos x="T0" y="T1"/>
                </a:cxn>
                <a:cxn ang="0">
                  <a:pos x="T2" y="T3"/>
                </a:cxn>
                <a:cxn ang="0">
                  <a:pos x="T4" y="T5"/>
                </a:cxn>
                <a:cxn ang="0">
                  <a:pos x="T6" y="T7"/>
                </a:cxn>
                <a:cxn ang="0">
                  <a:pos x="T8" y="T9"/>
                </a:cxn>
              </a:cxnLst>
              <a:rect l="0" t="0" r="r" b="b"/>
              <a:pathLst>
                <a:path w="1749" h="1513">
                  <a:moveTo>
                    <a:pt x="0" y="1100"/>
                  </a:moveTo>
                  <a:cubicBezTo>
                    <a:pt x="0" y="1492"/>
                    <a:pt x="0" y="1492"/>
                    <a:pt x="0" y="1492"/>
                  </a:cubicBezTo>
                  <a:cubicBezTo>
                    <a:pt x="0" y="1492"/>
                    <a:pt x="1140" y="1513"/>
                    <a:pt x="1749" y="1050"/>
                  </a:cubicBezTo>
                  <a:cubicBezTo>
                    <a:pt x="1749" y="0"/>
                    <a:pt x="1749" y="0"/>
                    <a:pt x="1749" y="0"/>
                  </a:cubicBezTo>
                  <a:cubicBezTo>
                    <a:pt x="1473" y="1034"/>
                    <a:pt x="0" y="1100"/>
                    <a:pt x="0" y="1100"/>
                  </a:cubicBezTo>
                </a:path>
              </a:pathLst>
            </a:custGeom>
            <a:solidFill>
              <a:schemeClr val="bg2">
                <a:lumMod val="75000"/>
              </a:schemeClr>
            </a:solidFill>
            <a:ln w="9525">
              <a:noFill/>
              <a:round/>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59" name="Freeform 64"/>
            <p:cNvSpPr>
              <a:spLocks/>
            </p:cNvSpPr>
            <p:nvPr/>
          </p:nvSpPr>
          <p:spPr bwMode="auto">
            <a:xfrm>
              <a:off x="2576804" y="4082686"/>
              <a:ext cx="3415302" cy="901640"/>
            </a:xfrm>
            <a:custGeom>
              <a:avLst/>
              <a:gdLst>
                <a:gd name="T0" fmla="*/ 0 w 2799"/>
                <a:gd name="T1" fmla="*/ 50 h 739"/>
                <a:gd name="T2" fmla="*/ 1526 w 2799"/>
                <a:gd name="T3" fmla="*/ 572 h 739"/>
                <a:gd name="T4" fmla="*/ 2170 w 2799"/>
                <a:gd name="T5" fmla="*/ 739 h 739"/>
                <a:gd name="T6" fmla="*/ 2799 w 2799"/>
                <a:gd name="T7" fmla="*/ 493 h 739"/>
                <a:gd name="T8" fmla="*/ 2210 w 2799"/>
                <a:gd name="T9" fmla="*/ 248 h 739"/>
                <a:gd name="T10" fmla="*/ 1014 w 2799"/>
                <a:gd name="T11" fmla="*/ 84 h 739"/>
                <a:gd name="T12" fmla="*/ 1 w 2799"/>
                <a:gd name="T13" fmla="*/ 0 h 739"/>
                <a:gd name="T14" fmla="*/ 0 w 2799"/>
                <a:gd name="T15" fmla="*/ 50 h 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9" h="739">
                  <a:moveTo>
                    <a:pt x="0" y="50"/>
                  </a:moveTo>
                  <a:cubicBezTo>
                    <a:pt x="1526" y="572"/>
                    <a:pt x="1526" y="572"/>
                    <a:pt x="1526" y="572"/>
                  </a:cubicBezTo>
                  <a:cubicBezTo>
                    <a:pt x="2170" y="739"/>
                    <a:pt x="2170" y="739"/>
                    <a:pt x="2170" y="739"/>
                  </a:cubicBezTo>
                  <a:cubicBezTo>
                    <a:pt x="2799" y="493"/>
                    <a:pt x="2799" y="493"/>
                    <a:pt x="2799" y="493"/>
                  </a:cubicBezTo>
                  <a:cubicBezTo>
                    <a:pt x="2799" y="493"/>
                    <a:pt x="2591" y="327"/>
                    <a:pt x="2210" y="248"/>
                  </a:cubicBezTo>
                  <a:cubicBezTo>
                    <a:pt x="2079" y="220"/>
                    <a:pt x="1467" y="132"/>
                    <a:pt x="1014" y="84"/>
                  </a:cubicBezTo>
                  <a:cubicBezTo>
                    <a:pt x="485" y="28"/>
                    <a:pt x="19" y="0"/>
                    <a:pt x="1" y="0"/>
                  </a:cubicBezTo>
                  <a:lnTo>
                    <a:pt x="0" y="50"/>
                  </a:lnTo>
                  <a:close/>
                </a:path>
              </a:pathLst>
            </a:custGeom>
            <a:solidFill>
              <a:schemeClr val="accent2">
                <a:lumMod val="50000"/>
              </a:schemeClr>
            </a:solidFill>
            <a:ln w="9525">
              <a:noFill/>
              <a:round/>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60" name="Rectangle 65"/>
            <p:cNvSpPr>
              <a:spLocks noChangeArrowheads="1"/>
            </p:cNvSpPr>
            <p:nvPr/>
          </p:nvSpPr>
          <p:spPr bwMode="auto">
            <a:xfrm>
              <a:off x="4709254" y="4683779"/>
              <a:ext cx="1282852" cy="1281552"/>
            </a:xfrm>
            <a:prstGeom prst="rect">
              <a:avLst/>
            </a:prstGeom>
            <a:solidFill>
              <a:schemeClr val="accent2"/>
            </a:solidFill>
            <a:ln w="9525">
              <a:noFill/>
              <a:miter lim="800000"/>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61" name="Freeform 66"/>
            <p:cNvSpPr>
              <a:spLocks/>
            </p:cNvSpPr>
            <p:nvPr/>
          </p:nvSpPr>
          <p:spPr bwMode="auto">
            <a:xfrm>
              <a:off x="2576804" y="4142535"/>
              <a:ext cx="2133750" cy="1822796"/>
            </a:xfrm>
            <a:custGeom>
              <a:avLst/>
              <a:gdLst>
                <a:gd name="T0" fmla="*/ 0 w 1749"/>
                <a:gd name="T1" fmla="*/ 0 h 1493"/>
                <a:gd name="T2" fmla="*/ 0 w 1749"/>
                <a:gd name="T3" fmla="*/ 393 h 1493"/>
                <a:gd name="T4" fmla="*/ 1749 w 1749"/>
                <a:gd name="T5" fmla="*/ 1493 h 1493"/>
                <a:gd name="T6" fmla="*/ 1749 w 1749"/>
                <a:gd name="T7" fmla="*/ 443 h 1493"/>
                <a:gd name="T8" fmla="*/ 22 w 1749"/>
                <a:gd name="T9" fmla="*/ 0 h 1493"/>
                <a:gd name="T10" fmla="*/ 0 w 1749"/>
                <a:gd name="T11" fmla="*/ 0 h 1493"/>
              </a:gdLst>
              <a:ahLst/>
              <a:cxnLst>
                <a:cxn ang="0">
                  <a:pos x="T0" y="T1"/>
                </a:cxn>
                <a:cxn ang="0">
                  <a:pos x="T2" y="T3"/>
                </a:cxn>
                <a:cxn ang="0">
                  <a:pos x="T4" y="T5"/>
                </a:cxn>
                <a:cxn ang="0">
                  <a:pos x="T6" y="T7"/>
                </a:cxn>
                <a:cxn ang="0">
                  <a:pos x="T8" y="T9"/>
                </a:cxn>
                <a:cxn ang="0">
                  <a:pos x="T10" y="T11"/>
                </a:cxn>
              </a:cxnLst>
              <a:rect l="0" t="0" r="r" b="b"/>
              <a:pathLst>
                <a:path w="1749" h="1493">
                  <a:moveTo>
                    <a:pt x="0" y="0"/>
                  </a:moveTo>
                  <a:cubicBezTo>
                    <a:pt x="0" y="393"/>
                    <a:pt x="0" y="393"/>
                    <a:pt x="0" y="393"/>
                  </a:cubicBezTo>
                  <a:cubicBezTo>
                    <a:pt x="0" y="393"/>
                    <a:pt x="1473" y="458"/>
                    <a:pt x="1749" y="1493"/>
                  </a:cubicBezTo>
                  <a:cubicBezTo>
                    <a:pt x="1749" y="443"/>
                    <a:pt x="1749" y="443"/>
                    <a:pt x="1749" y="443"/>
                  </a:cubicBezTo>
                  <a:cubicBezTo>
                    <a:pt x="1191" y="17"/>
                    <a:pt x="184" y="0"/>
                    <a:pt x="22" y="0"/>
                  </a:cubicBezTo>
                  <a:cubicBezTo>
                    <a:pt x="8" y="0"/>
                    <a:pt x="0" y="0"/>
                    <a:pt x="0" y="0"/>
                  </a:cubicBezTo>
                </a:path>
              </a:pathLst>
            </a:custGeom>
            <a:solidFill>
              <a:schemeClr val="accent2">
                <a:lumMod val="75000"/>
              </a:schemeClr>
            </a:solidFill>
            <a:ln w="9525">
              <a:noFill/>
              <a:round/>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62" name="Freeform 67"/>
            <p:cNvSpPr>
              <a:spLocks/>
            </p:cNvSpPr>
            <p:nvPr/>
          </p:nvSpPr>
          <p:spPr bwMode="auto">
            <a:xfrm>
              <a:off x="2579407" y="3117294"/>
              <a:ext cx="2132450" cy="1282852"/>
            </a:xfrm>
            <a:custGeom>
              <a:avLst/>
              <a:gdLst>
                <a:gd name="T0" fmla="*/ 1216 w 1748"/>
                <a:gd name="T1" fmla="*/ 171 h 1052"/>
                <a:gd name="T2" fmla="*/ 0 w 1748"/>
                <a:gd name="T3" fmla="*/ 314 h 1052"/>
                <a:gd name="T4" fmla="*/ 0 w 1748"/>
                <a:gd name="T5" fmla="*/ 698 h 1052"/>
                <a:gd name="T6" fmla="*/ 1217 w 1748"/>
                <a:gd name="T7" fmla="*/ 874 h 1052"/>
                <a:gd name="T8" fmla="*/ 1748 w 1748"/>
                <a:gd name="T9" fmla="*/ 1052 h 1052"/>
                <a:gd name="T10" fmla="*/ 1748 w 1748"/>
                <a:gd name="T11" fmla="*/ 0 h 1052"/>
                <a:gd name="T12" fmla="*/ 1216 w 1748"/>
                <a:gd name="T13" fmla="*/ 171 h 1052"/>
              </a:gdLst>
              <a:ahLst/>
              <a:cxnLst>
                <a:cxn ang="0">
                  <a:pos x="T0" y="T1"/>
                </a:cxn>
                <a:cxn ang="0">
                  <a:pos x="T2" y="T3"/>
                </a:cxn>
                <a:cxn ang="0">
                  <a:pos x="T4" y="T5"/>
                </a:cxn>
                <a:cxn ang="0">
                  <a:pos x="T6" y="T7"/>
                </a:cxn>
                <a:cxn ang="0">
                  <a:pos x="T8" y="T9"/>
                </a:cxn>
                <a:cxn ang="0">
                  <a:pos x="T10" y="T11"/>
                </a:cxn>
                <a:cxn ang="0">
                  <a:pos x="T12" y="T13"/>
                </a:cxn>
              </a:cxnLst>
              <a:rect l="0" t="0" r="r" b="b"/>
              <a:pathLst>
                <a:path w="1748" h="1052">
                  <a:moveTo>
                    <a:pt x="1216" y="171"/>
                  </a:moveTo>
                  <a:cubicBezTo>
                    <a:pt x="921" y="230"/>
                    <a:pt x="322" y="308"/>
                    <a:pt x="0" y="314"/>
                  </a:cubicBezTo>
                  <a:cubicBezTo>
                    <a:pt x="0" y="698"/>
                    <a:pt x="0" y="698"/>
                    <a:pt x="0" y="698"/>
                  </a:cubicBezTo>
                  <a:cubicBezTo>
                    <a:pt x="323" y="711"/>
                    <a:pt x="938" y="819"/>
                    <a:pt x="1217" y="874"/>
                  </a:cubicBezTo>
                  <a:cubicBezTo>
                    <a:pt x="1517" y="933"/>
                    <a:pt x="1570" y="981"/>
                    <a:pt x="1748" y="1052"/>
                  </a:cubicBezTo>
                  <a:cubicBezTo>
                    <a:pt x="1748" y="0"/>
                    <a:pt x="1748" y="0"/>
                    <a:pt x="1748" y="0"/>
                  </a:cubicBezTo>
                  <a:cubicBezTo>
                    <a:pt x="1570" y="76"/>
                    <a:pt x="1507" y="113"/>
                    <a:pt x="1216" y="171"/>
                  </a:cubicBezTo>
                </a:path>
              </a:pathLst>
            </a:custGeom>
            <a:solidFill>
              <a:schemeClr val="accent1">
                <a:lumMod val="75000"/>
              </a:schemeClr>
            </a:solidFill>
            <a:ln w="9525">
              <a:noFill/>
              <a:round/>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63" name="Rectangle 68"/>
            <p:cNvSpPr>
              <a:spLocks noChangeArrowheads="1"/>
            </p:cNvSpPr>
            <p:nvPr/>
          </p:nvSpPr>
          <p:spPr bwMode="auto">
            <a:xfrm>
              <a:off x="4704049" y="3117294"/>
              <a:ext cx="1281552" cy="1281552"/>
            </a:xfrm>
            <a:prstGeom prst="rect">
              <a:avLst/>
            </a:prstGeom>
            <a:solidFill>
              <a:schemeClr val="accent1"/>
            </a:solidFill>
            <a:ln w="9525">
              <a:noFill/>
              <a:miter lim="800000"/>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67" name="Oval 1066"/>
            <p:cNvSpPr/>
            <p:nvPr/>
          </p:nvSpPr>
          <p:spPr>
            <a:xfrm>
              <a:off x="2954764" y="2240765"/>
              <a:ext cx="467733" cy="3058810"/>
            </a:xfrm>
            <a:prstGeom prst="ellipse">
              <a:avLst/>
            </a:prstGeom>
            <a:solidFill>
              <a:schemeClr val="tx1">
                <a:alpha val="64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solidFill>
                  <a:prstClr val="white"/>
                </a:solidFill>
                <a:latin typeface="Arial" panose="020B0604020202020204" pitchFamily="34" charset="0"/>
                <a:cs typeface="Arial" panose="020B0604020202020204" pitchFamily="34" charset="0"/>
              </a:endParaRPr>
            </a:p>
          </p:txBody>
        </p:sp>
        <p:sp>
          <p:nvSpPr>
            <p:cNvPr id="1047" name="Freeform 53"/>
            <p:cNvSpPr>
              <a:spLocks/>
            </p:cNvSpPr>
            <p:nvPr/>
          </p:nvSpPr>
          <p:spPr bwMode="auto">
            <a:xfrm>
              <a:off x="6195416" y="2531814"/>
              <a:ext cx="3415303" cy="901640"/>
            </a:xfrm>
            <a:custGeom>
              <a:avLst/>
              <a:gdLst>
                <a:gd name="T0" fmla="*/ 0 w 2799"/>
                <a:gd name="T1" fmla="*/ 247 h 739"/>
                <a:gd name="T2" fmla="*/ 589 w 2799"/>
                <a:gd name="T3" fmla="*/ 492 h 739"/>
                <a:gd name="T4" fmla="*/ 1784 w 2799"/>
                <a:gd name="T5" fmla="*/ 655 h 739"/>
                <a:gd name="T6" fmla="*/ 2797 w 2799"/>
                <a:gd name="T7" fmla="*/ 739 h 739"/>
                <a:gd name="T8" fmla="*/ 2799 w 2799"/>
                <a:gd name="T9" fmla="*/ 689 h 739"/>
                <a:gd name="T10" fmla="*/ 1273 w 2799"/>
                <a:gd name="T11" fmla="*/ 168 h 739"/>
                <a:gd name="T12" fmla="*/ 629 w 2799"/>
                <a:gd name="T13" fmla="*/ 0 h 739"/>
                <a:gd name="T14" fmla="*/ 0 w 2799"/>
                <a:gd name="T15" fmla="*/ 247 h 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9" h="739">
                  <a:moveTo>
                    <a:pt x="0" y="247"/>
                  </a:moveTo>
                  <a:cubicBezTo>
                    <a:pt x="0" y="247"/>
                    <a:pt x="208" y="412"/>
                    <a:pt x="589" y="492"/>
                  </a:cubicBezTo>
                  <a:cubicBezTo>
                    <a:pt x="720" y="519"/>
                    <a:pt x="1332" y="608"/>
                    <a:pt x="1784" y="655"/>
                  </a:cubicBezTo>
                  <a:cubicBezTo>
                    <a:pt x="2314" y="711"/>
                    <a:pt x="2780" y="739"/>
                    <a:pt x="2797" y="739"/>
                  </a:cubicBezTo>
                  <a:cubicBezTo>
                    <a:pt x="2799" y="689"/>
                    <a:pt x="2799" y="689"/>
                    <a:pt x="2799" y="689"/>
                  </a:cubicBezTo>
                  <a:cubicBezTo>
                    <a:pt x="1273" y="168"/>
                    <a:pt x="1273" y="168"/>
                    <a:pt x="1273" y="168"/>
                  </a:cubicBezTo>
                  <a:cubicBezTo>
                    <a:pt x="629" y="0"/>
                    <a:pt x="629" y="0"/>
                    <a:pt x="629" y="0"/>
                  </a:cubicBezTo>
                  <a:lnTo>
                    <a:pt x="0" y="247"/>
                  </a:lnTo>
                  <a:close/>
                </a:path>
              </a:pathLst>
            </a:custGeom>
            <a:solidFill>
              <a:schemeClr val="accent3">
                <a:lumMod val="50000"/>
              </a:schemeClr>
            </a:solidFill>
            <a:ln w="9525">
              <a:noFill/>
              <a:round/>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48" name="Rectangle 54"/>
            <p:cNvSpPr>
              <a:spLocks noChangeArrowheads="1"/>
            </p:cNvSpPr>
            <p:nvPr/>
          </p:nvSpPr>
          <p:spPr bwMode="auto">
            <a:xfrm>
              <a:off x="6195416" y="1550809"/>
              <a:ext cx="1281552" cy="1282852"/>
            </a:xfrm>
            <a:prstGeom prst="rect">
              <a:avLst/>
            </a:prstGeom>
            <a:solidFill>
              <a:schemeClr val="accent3"/>
            </a:solidFill>
            <a:ln w="9525">
              <a:noFill/>
              <a:miter lim="800000"/>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49" name="Freeform 55"/>
            <p:cNvSpPr>
              <a:spLocks/>
            </p:cNvSpPr>
            <p:nvPr/>
          </p:nvSpPr>
          <p:spPr bwMode="auto">
            <a:xfrm>
              <a:off x="7476968" y="1552110"/>
              <a:ext cx="2133751" cy="1846215"/>
            </a:xfrm>
            <a:custGeom>
              <a:avLst/>
              <a:gdLst>
                <a:gd name="T0" fmla="*/ 0 w 1749"/>
                <a:gd name="T1" fmla="*/ 1050 h 1513"/>
                <a:gd name="T2" fmla="*/ 1749 w 1749"/>
                <a:gd name="T3" fmla="*/ 1492 h 1513"/>
                <a:gd name="T4" fmla="*/ 1749 w 1749"/>
                <a:gd name="T5" fmla="*/ 1100 h 1513"/>
                <a:gd name="T6" fmla="*/ 0 w 1749"/>
                <a:gd name="T7" fmla="*/ 0 h 1513"/>
                <a:gd name="T8" fmla="*/ 0 w 1749"/>
                <a:gd name="T9" fmla="*/ 1050 h 1513"/>
              </a:gdLst>
              <a:ahLst/>
              <a:cxnLst>
                <a:cxn ang="0">
                  <a:pos x="T0" y="T1"/>
                </a:cxn>
                <a:cxn ang="0">
                  <a:pos x="T2" y="T3"/>
                </a:cxn>
                <a:cxn ang="0">
                  <a:pos x="T4" y="T5"/>
                </a:cxn>
                <a:cxn ang="0">
                  <a:pos x="T6" y="T7"/>
                </a:cxn>
                <a:cxn ang="0">
                  <a:pos x="T8" y="T9"/>
                </a:cxn>
              </a:cxnLst>
              <a:rect l="0" t="0" r="r" b="b"/>
              <a:pathLst>
                <a:path w="1749" h="1513">
                  <a:moveTo>
                    <a:pt x="0" y="1050"/>
                  </a:moveTo>
                  <a:cubicBezTo>
                    <a:pt x="608" y="1513"/>
                    <a:pt x="1749" y="1492"/>
                    <a:pt x="1749" y="1492"/>
                  </a:cubicBezTo>
                  <a:cubicBezTo>
                    <a:pt x="1749" y="1100"/>
                    <a:pt x="1749" y="1100"/>
                    <a:pt x="1749" y="1100"/>
                  </a:cubicBezTo>
                  <a:cubicBezTo>
                    <a:pt x="1749" y="1100"/>
                    <a:pt x="275" y="1034"/>
                    <a:pt x="0" y="0"/>
                  </a:cubicBezTo>
                  <a:lnTo>
                    <a:pt x="0" y="1050"/>
                  </a:lnTo>
                  <a:close/>
                </a:path>
              </a:pathLst>
            </a:custGeom>
            <a:solidFill>
              <a:schemeClr val="accent3">
                <a:lumMod val="75000"/>
              </a:schemeClr>
            </a:solidFill>
            <a:ln w="9525">
              <a:noFill/>
              <a:round/>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50" name="Freeform 56"/>
            <p:cNvSpPr>
              <a:spLocks/>
            </p:cNvSpPr>
            <p:nvPr/>
          </p:nvSpPr>
          <p:spPr bwMode="auto">
            <a:xfrm>
              <a:off x="6195416" y="4082686"/>
              <a:ext cx="3415303" cy="901640"/>
            </a:xfrm>
            <a:custGeom>
              <a:avLst/>
              <a:gdLst>
                <a:gd name="T0" fmla="*/ 1784 w 2799"/>
                <a:gd name="T1" fmla="*/ 84 h 739"/>
                <a:gd name="T2" fmla="*/ 589 w 2799"/>
                <a:gd name="T3" fmla="*/ 248 h 739"/>
                <a:gd name="T4" fmla="*/ 0 w 2799"/>
                <a:gd name="T5" fmla="*/ 493 h 739"/>
                <a:gd name="T6" fmla="*/ 629 w 2799"/>
                <a:gd name="T7" fmla="*/ 739 h 739"/>
                <a:gd name="T8" fmla="*/ 1273 w 2799"/>
                <a:gd name="T9" fmla="*/ 572 h 739"/>
                <a:gd name="T10" fmla="*/ 2799 w 2799"/>
                <a:gd name="T11" fmla="*/ 50 h 739"/>
                <a:gd name="T12" fmla="*/ 2797 w 2799"/>
                <a:gd name="T13" fmla="*/ 0 h 739"/>
                <a:gd name="T14" fmla="*/ 1784 w 2799"/>
                <a:gd name="T15" fmla="*/ 84 h 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9" h="739">
                  <a:moveTo>
                    <a:pt x="1784" y="84"/>
                  </a:moveTo>
                  <a:cubicBezTo>
                    <a:pt x="1332" y="132"/>
                    <a:pt x="720" y="220"/>
                    <a:pt x="589" y="248"/>
                  </a:cubicBezTo>
                  <a:cubicBezTo>
                    <a:pt x="208" y="327"/>
                    <a:pt x="0" y="493"/>
                    <a:pt x="0" y="493"/>
                  </a:cubicBezTo>
                  <a:cubicBezTo>
                    <a:pt x="629" y="739"/>
                    <a:pt x="629" y="739"/>
                    <a:pt x="629" y="739"/>
                  </a:cubicBezTo>
                  <a:cubicBezTo>
                    <a:pt x="1273" y="572"/>
                    <a:pt x="1273" y="572"/>
                    <a:pt x="1273" y="572"/>
                  </a:cubicBezTo>
                  <a:cubicBezTo>
                    <a:pt x="2799" y="50"/>
                    <a:pt x="2799" y="50"/>
                    <a:pt x="2799" y="50"/>
                  </a:cubicBezTo>
                  <a:cubicBezTo>
                    <a:pt x="2797" y="0"/>
                    <a:pt x="2797" y="0"/>
                    <a:pt x="2797" y="0"/>
                  </a:cubicBezTo>
                  <a:cubicBezTo>
                    <a:pt x="2780" y="0"/>
                    <a:pt x="2314" y="28"/>
                    <a:pt x="1784" y="84"/>
                  </a:cubicBezTo>
                </a:path>
              </a:pathLst>
            </a:custGeom>
            <a:solidFill>
              <a:schemeClr val="accent4">
                <a:lumMod val="50000"/>
              </a:schemeClr>
            </a:solidFill>
            <a:ln w="9525">
              <a:noFill/>
              <a:round/>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51" name="Rectangle 57"/>
            <p:cNvSpPr>
              <a:spLocks noChangeArrowheads="1"/>
            </p:cNvSpPr>
            <p:nvPr/>
          </p:nvSpPr>
          <p:spPr bwMode="auto">
            <a:xfrm>
              <a:off x="6201271" y="4807356"/>
              <a:ext cx="1281552" cy="1281552"/>
            </a:xfrm>
            <a:prstGeom prst="rect">
              <a:avLst/>
            </a:prstGeom>
            <a:solidFill>
              <a:schemeClr val="accent4"/>
            </a:solidFill>
            <a:ln w="9525">
              <a:noFill/>
              <a:miter lim="800000"/>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53" name="Freeform 58"/>
            <p:cNvSpPr>
              <a:spLocks/>
            </p:cNvSpPr>
            <p:nvPr/>
          </p:nvSpPr>
          <p:spPr bwMode="auto">
            <a:xfrm>
              <a:off x="7476968" y="4142535"/>
              <a:ext cx="2133751" cy="1822796"/>
            </a:xfrm>
            <a:custGeom>
              <a:avLst/>
              <a:gdLst>
                <a:gd name="T0" fmla="*/ 0 w 1749"/>
                <a:gd name="T1" fmla="*/ 443 h 1493"/>
                <a:gd name="T2" fmla="*/ 0 w 1749"/>
                <a:gd name="T3" fmla="*/ 1493 h 1493"/>
                <a:gd name="T4" fmla="*/ 1749 w 1749"/>
                <a:gd name="T5" fmla="*/ 393 h 1493"/>
                <a:gd name="T6" fmla="*/ 1749 w 1749"/>
                <a:gd name="T7" fmla="*/ 0 h 1493"/>
                <a:gd name="T8" fmla="*/ 1727 w 1749"/>
                <a:gd name="T9" fmla="*/ 0 h 1493"/>
                <a:gd name="T10" fmla="*/ 0 w 1749"/>
                <a:gd name="T11" fmla="*/ 443 h 1493"/>
              </a:gdLst>
              <a:ahLst/>
              <a:cxnLst>
                <a:cxn ang="0">
                  <a:pos x="T0" y="T1"/>
                </a:cxn>
                <a:cxn ang="0">
                  <a:pos x="T2" y="T3"/>
                </a:cxn>
                <a:cxn ang="0">
                  <a:pos x="T4" y="T5"/>
                </a:cxn>
                <a:cxn ang="0">
                  <a:pos x="T6" y="T7"/>
                </a:cxn>
                <a:cxn ang="0">
                  <a:pos x="T8" y="T9"/>
                </a:cxn>
                <a:cxn ang="0">
                  <a:pos x="T10" y="T11"/>
                </a:cxn>
              </a:cxnLst>
              <a:rect l="0" t="0" r="r" b="b"/>
              <a:pathLst>
                <a:path w="1749" h="1493">
                  <a:moveTo>
                    <a:pt x="0" y="443"/>
                  </a:moveTo>
                  <a:cubicBezTo>
                    <a:pt x="0" y="1493"/>
                    <a:pt x="0" y="1493"/>
                    <a:pt x="0" y="1493"/>
                  </a:cubicBezTo>
                  <a:cubicBezTo>
                    <a:pt x="275" y="458"/>
                    <a:pt x="1749" y="393"/>
                    <a:pt x="1749" y="393"/>
                  </a:cubicBezTo>
                  <a:cubicBezTo>
                    <a:pt x="1749" y="0"/>
                    <a:pt x="1749" y="0"/>
                    <a:pt x="1749" y="0"/>
                  </a:cubicBezTo>
                  <a:cubicBezTo>
                    <a:pt x="1749" y="0"/>
                    <a:pt x="1741" y="0"/>
                    <a:pt x="1727" y="0"/>
                  </a:cubicBezTo>
                  <a:cubicBezTo>
                    <a:pt x="1565" y="0"/>
                    <a:pt x="558" y="17"/>
                    <a:pt x="0" y="443"/>
                  </a:cubicBezTo>
                </a:path>
              </a:pathLst>
            </a:custGeom>
            <a:solidFill>
              <a:schemeClr val="accent4">
                <a:lumMod val="75000"/>
              </a:schemeClr>
            </a:solidFill>
            <a:ln w="9525">
              <a:noFill/>
              <a:round/>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54" name="Rectangle 59"/>
            <p:cNvSpPr>
              <a:spLocks noChangeArrowheads="1"/>
            </p:cNvSpPr>
            <p:nvPr/>
          </p:nvSpPr>
          <p:spPr bwMode="auto">
            <a:xfrm>
              <a:off x="6198018" y="3117294"/>
              <a:ext cx="1282853" cy="1281552"/>
            </a:xfrm>
            <a:prstGeom prst="rect">
              <a:avLst/>
            </a:prstGeom>
            <a:solidFill>
              <a:schemeClr val="accent6"/>
            </a:solidFill>
            <a:ln w="9525">
              <a:noFill/>
              <a:miter lim="800000"/>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1055" name="Freeform 60"/>
            <p:cNvSpPr>
              <a:spLocks/>
            </p:cNvSpPr>
            <p:nvPr/>
          </p:nvSpPr>
          <p:spPr bwMode="auto">
            <a:xfrm>
              <a:off x="7475666" y="3117294"/>
              <a:ext cx="2131149" cy="1282852"/>
            </a:xfrm>
            <a:custGeom>
              <a:avLst/>
              <a:gdLst>
                <a:gd name="T0" fmla="*/ 0 w 1747"/>
                <a:gd name="T1" fmla="*/ 1052 h 1052"/>
                <a:gd name="T2" fmla="*/ 530 w 1747"/>
                <a:gd name="T3" fmla="*/ 874 h 1052"/>
                <a:gd name="T4" fmla="*/ 1747 w 1747"/>
                <a:gd name="T5" fmla="*/ 698 h 1052"/>
                <a:gd name="T6" fmla="*/ 1747 w 1747"/>
                <a:gd name="T7" fmla="*/ 314 h 1052"/>
                <a:gd name="T8" fmla="*/ 531 w 1747"/>
                <a:gd name="T9" fmla="*/ 171 h 1052"/>
                <a:gd name="T10" fmla="*/ 0 w 1747"/>
                <a:gd name="T11" fmla="*/ 0 h 1052"/>
                <a:gd name="T12" fmla="*/ 0 w 1747"/>
                <a:gd name="T13" fmla="*/ 1052 h 1052"/>
              </a:gdLst>
              <a:ahLst/>
              <a:cxnLst>
                <a:cxn ang="0">
                  <a:pos x="T0" y="T1"/>
                </a:cxn>
                <a:cxn ang="0">
                  <a:pos x="T2" y="T3"/>
                </a:cxn>
                <a:cxn ang="0">
                  <a:pos x="T4" y="T5"/>
                </a:cxn>
                <a:cxn ang="0">
                  <a:pos x="T6" y="T7"/>
                </a:cxn>
                <a:cxn ang="0">
                  <a:pos x="T8" y="T9"/>
                </a:cxn>
                <a:cxn ang="0">
                  <a:pos x="T10" y="T11"/>
                </a:cxn>
                <a:cxn ang="0">
                  <a:pos x="T12" y="T13"/>
                </a:cxn>
              </a:cxnLst>
              <a:rect l="0" t="0" r="r" b="b"/>
              <a:pathLst>
                <a:path w="1747" h="1052">
                  <a:moveTo>
                    <a:pt x="0" y="1052"/>
                  </a:moveTo>
                  <a:cubicBezTo>
                    <a:pt x="177" y="981"/>
                    <a:pt x="231" y="933"/>
                    <a:pt x="530" y="874"/>
                  </a:cubicBezTo>
                  <a:cubicBezTo>
                    <a:pt x="810" y="819"/>
                    <a:pt x="1424" y="711"/>
                    <a:pt x="1747" y="698"/>
                  </a:cubicBezTo>
                  <a:cubicBezTo>
                    <a:pt x="1747" y="314"/>
                    <a:pt x="1747" y="314"/>
                    <a:pt x="1747" y="314"/>
                  </a:cubicBezTo>
                  <a:cubicBezTo>
                    <a:pt x="1426" y="308"/>
                    <a:pt x="827" y="230"/>
                    <a:pt x="531" y="171"/>
                  </a:cubicBezTo>
                  <a:cubicBezTo>
                    <a:pt x="241" y="113"/>
                    <a:pt x="178" y="76"/>
                    <a:pt x="0" y="0"/>
                  </a:cubicBezTo>
                  <a:lnTo>
                    <a:pt x="0" y="1052"/>
                  </a:lnTo>
                  <a:close/>
                </a:path>
              </a:pathLst>
            </a:custGeom>
            <a:solidFill>
              <a:schemeClr val="accent6">
                <a:lumMod val="75000"/>
              </a:schemeClr>
            </a:solidFill>
            <a:ln w="9525">
              <a:noFill/>
              <a:round/>
              <a:headEnd/>
              <a:tailEnd/>
            </a:ln>
          </p:spPr>
          <p:txBody>
            <a:bodyPr vert="horz" wrap="square" lIns="85751" tIns="42875" rIns="85751" bIns="42875" numCol="1" anchor="t" anchorCtr="0" compatLnSpc="1">
              <a:prstTxWarp prst="textNoShape">
                <a:avLst/>
              </a:prstTxWarp>
            </a:bodyPr>
            <a:lstStyle/>
            <a:p>
              <a:endParaRPr lang="en-US" sz="1688" dirty="0">
                <a:solidFill>
                  <a:srgbClr val="000000"/>
                </a:solidFill>
                <a:latin typeface="Arial" panose="020B0604020202020204" pitchFamily="34" charset="0"/>
                <a:cs typeface="Arial" panose="020B0604020202020204" pitchFamily="34" charset="0"/>
              </a:endParaRPr>
            </a:p>
          </p:txBody>
        </p:sp>
        <p:sp>
          <p:nvSpPr>
            <p:cNvPr id="78" name="Oval 77"/>
            <p:cNvSpPr/>
            <p:nvPr/>
          </p:nvSpPr>
          <p:spPr>
            <a:xfrm>
              <a:off x="8770229" y="2240765"/>
              <a:ext cx="467734" cy="3058810"/>
            </a:xfrm>
            <a:prstGeom prst="ellipse">
              <a:avLst/>
            </a:prstGeom>
            <a:solidFill>
              <a:schemeClr val="tx1">
                <a:alpha val="64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solidFill>
                  <a:prstClr val="white"/>
                </a:solidFill>
                <a:latin typeface="Arial" panose="020B0604020202020204" pitchFamily="34" charset="0"/>
                <a:cs typeface="Arial" panose="020B0604020202020204" pitchFamily="34" charset="0"/>
              </a:endParaRPr>
            </a:p>
          </p:txBody>
        </p:sp>
      </p:grpSp>
      <p:sp useBgFill="1">
        <p:nvSpPr>
          <p:cNvPr id="76" name="Rectangle 75"/>
          <p:cNvSpPr/>
          <p:nvPr/>
        </p:nvSpPr>
        <p:spPr>
          <a:xfrm>
            <a:off x="2798466" y="943021"/>
            <a:ext cx="643003" cy="5914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solidFill>
                <a:prstClr val="white"/>
              </a:solidFill>
              <a:latin typeface="Arial" panose="020B0604020202020204" pitchFamily="34" charset="0"/>
              <a:cs typeface="Arial" panose="020B0604020202020204" pitchFamily="34" charset="0"/>
            </a:endParaRPr>
          </a:p>
        </p:txBody>
      </p:sp>
      <p:sp useBgFill="1">
        <p:nvSpPr>
          <p:cNvPr id="1066" name="Rectangle 1065"/>
          <p:cNvSpPr/>
          <p:nvPr/>
        </p:nvSpPr>
        <p:spPr>
          <a:xfrm>
            <a:off x="8751752" y="943021"/>
            <a:ext cx="643003" cy="5914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solidFill>
                <a:prstClr val="white"/>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166605" y="1079443"/>
            <a:ext cx="9858790" cy="1325563"/>
          </a:xfrm>
        </p:spPr>
        <p:txBody>
          <a:bodyPr/>
          <a:lstStyle/>
          <a:p>
            <a:pPr algn="ctr"/>
            <a:r>
              <a:rPr lang="en-US" sz="1688" dirty="0">
                <a:latin typeface="Arial" panose="020B0604020202020204" pitchFamily="34" charset="0"/>
                <a:cs typeface="Arial" panose="020B0604020202020204" pitchFamily="34" charset="0"/>
              </a:rPr>
              <a:t>The air cargo industry is undergoing rapid transformation, driven by globalization, e-commerce, and changing consumer expectations. Automation plays a key role in meeting these demands by optimizing processes, reducing costs, and enhancing compliance.</a:t>
            </a:r>
          </a:p>
        </p:txBody>
      </p:sp>
      <p:sp>
        <p:nvSpPr>
          <p:cNvPr id="164" name="TextBox 163"/>
          <p:cNvSpPr txBox="1"/>
          <p:nvPr/>
        </p:nvSpPr>
        <p:spPr>
          <a:xfrm>
            <a:off x="575864" y="2975416"/>
            <a:ext cx="2689351" cy="1267463"/>
          </a:xfrm>
          <a:prstGeom prst="rect">
            <a:avLst/>
          </a:prstGeom>
          <a:noFill/>
        </p:spPr>
        <p:txBody>
          <a:bodyPr wrap="square" rtlCol="0">
            <a:spAutoFit/>
          </a:bodyPr>
          <a:lstStyle/>
          <a:p>
            <a:pPr algn="r"/>
            <a:r>
              <a:rPr lang="en-US" sz="1501" kern="0" dirty="0">
                <a:solidFill>
                  <a:srgbClr val="000000">
                    <a:lumMod val="75000"/>
                    <a:lumOff val="25000"/>
                  </a:srgbClr>
                </a:solidFill>
                <a:latin typeface="Arial" panose="020B0604020202020204" pitchFamily="34" charset="0"/>
                <a:cs typeface="Arial" panose="020B0604020202020204" pitchFamily="34" charset="0"/>
              </a:rPr>
              <a:t>Post-pandemic e-commerce </a:t>
            </a:r>
            <a:endParaRPr lang="tr-TR" sz="1501" kern="0" dirty="0">
              <a:solidFill>
                <a:srgbClr val="000000">
                  <a:lumMod val="75000"/>
                  <a:lumOff val="25000"/>
                </a:srgbClr>
              </a:solidFill>
              <a:latin typeface="Arial" panose="020B0604020202020204" pitchFamily="34" charset="0"/>
              <a:cs typeface="Arial" panose="020B0604020202020204" pitchFamily="34" charset="0"/>
            </a:endParaRPr>
          </a:p>
          <a:p>
            <a:pPr algn="r"/>
            <a:r>
              <a:rPr lang="tr-TR" sz="1501" kern="0" dirty="0">
                <a:solidFill>
                  <a:srgbClr val="000000">
                    <a:lumMod val="75000"/>
                    <a:lumOff val="25000"/>
                  </a:srgbClr>
                </a:solidFill>
                <a:latin typeface="Arial" panose="020B0604020202020204" pitchFamily="34" charset="0"/>
                <a:cs typeface="Arial" panose="020B0604020202020204" pitchFamily="34" charset="0"/>
              </a:rPr>
              <a:t>s</a:t>
            </a:r>
            <a:r>
              <a:rPr lang="en-US" sz="1501" kern="0" dirty="0">
                <a:solidFill>
                  <a:srgbClr val="000000">
                    <a:lumMod val="75000"/>
                    <a:lumOff val="25000"/>
                  </a:srgbClr>
                </a:solidFill>
                <a:latin typeface="Arial" panose="020B0604020202020204" pitchFamily="34" charset="0"/>
                <a:cs typeface="Arial" panose="020B0604020202020204" pitchFamily="34" charset="0"/>
              </a:rPr>
              <a:t>urge</a:t>
            </a:r>
            <a:r>
              <a:rPr lang="tr-TR" sz="1501" kern="0" dirty="0">
                <a:solidFill>
                  <a:srgbClr val="000000">
                    <a:lumMod val="75000"/>
                    <a:lumOff val="25000"/>
                  </a:srgbClr>
                </a:solidFill>
                <a:latin typeface="Arial" panose="020B0604020202020204" pitchFamily="34" charset="0"/>
                <a:cs typeface="Arial" panose="020B0604020202020204" pitchFamily="34" charset="0"/>
              </a:rPr>
              <a:t> </a:t>
            </a:r>
            <a:r>
              <a:rPr lang="en-US" sz="1501" kern="0" dirty="0">
                <a:solidFill>
                  <a:srgbClr val="000000">
                    <a:lumMod val="75000"/>
                    <a:lumOff val="25000"/>
                  </a:srgbClr>
                </a:solidFill>
                <a:latin typeface="Arial" panose="020B0604020202020204" pitchFamily="34" charset="0"/>
                <a:cs typeface="Arial" panose="020B0604020202020204" pitchFamily="34" charset="0"/>
              </a:rPr>
              <a:t>+14% YoY growth</a:t>
            </a:r>
            <a:r>
              <a:rPr lang="tr-TR" sz="1501" kern="0" dirty="0">
                <a:solidFill>
                  <a:srgbClr val="000000">
                    <a:lumMod val="75000"/>
                    <a:lumOff val="25000"/>
                  </a:srgbClr>
                </a:solidFill>
                <a:latin typeface="Arial" panose="020B0604020202020204" pitchFamily="34" charset="0"/>
                <a:cs typeface="Arial" panose="020B0604020202020204" pitchFamily="34" charset="0"/>
              </a:rPr>
              <a:t> </a:t>
            </a:r>
          </a:p>
          <a:p>
            <a:pPr algn="r"/>
            <a:r>
              <a:rPr lang="en-US" sz="1501" kern="0" dirty="0">
                <a:solidFill>
                  <a:srgbClr val="000000">
                    <a:lumMod val="75000"/>
                    <a:lumOff val="25000"/>
                  </a:srgbClr>
                </a:solidFill>
                <a:latin typeface="Arial" panose="020B0604020202020204" pitchFamily="34" charset="0"/>
                <a:cs typeface="Arial" panose="020B0604020202020204" pitchFamily="34" charset="0"/>
              </a:rPr>
              <a:t>in demand (IATA, 2023</a:t>
            </a:r>
            <a:r>
              <a:rPr lang="en-US" sz="1633" dirty="0"/>
              <a:t>)</a:t>
            </a:r>
            <a:endParaRPr lang="tr-TR" sz="1501" kern="0" dirty="0">
              <a:solidFill>
                <a:srgbClr val="000000">
                  <a:lumMod val="75000"/>
                  <a:lumOff val="25000"/>
                </a:srgbClr>
              </a:solidFill>
              <a:latin typeface="Arial" panose="020B0604020202020204" pitchFamily="34" charset="0"/>
              <a:cs typeface="Arial" panose="020B0604020202020204" pitchFamily="34" charset="0"/>
            </a:endParaRPr>
          </a:p>
          <a:p>
            <a:pPr algn="r"/>
            <a:r>
              <a:rPr lang="en-US" sz="1501" kern="0" dirty="0">
                <a:solidFill>
                  <a:srgbClr val="000000">
                    <a:lumMod val="75000"/>
                    <a:lumOff val="25000"/>
                  </a:srgbClr>
                </a:solidFill>
                <a:latin typeface="Arial" panose="020B0604020202020204" pitchFamily="34" charset="0"/>
                <a:cs typeface="Arial" panose="020B0604020202020204" pitchFamily="34" charset="0"/>
              </a:rPr>
              <a:t>requiring faster and more </a:t>
            </a:r>
          </a:p>
          <a:p>
            <a:pPr algn="r"/>
            <a:r>
              <a:rPr lang="en-US" sz="1501" kern="0" dirty="0">
                <a:solidFill>
                  <a:srgbClr val="000000">
                    <a:lumMod val="75000"/>
                    <a:lumOff val="25000"/>
                  </a:srgbClr>
                </a:solidFill>
                <a:latin typeface="Arial" panose="020B0604020202020204" pitchFamily="34" charset="0"/>
                <a:cs typeface="Arial" panose="020B0604020202020204" pitchFamily="34" charset="0"/>
              </a:rPr>
              <a:t>frequent shipments.</a:t>
            </a:r>
          </a:p>
        </p:txBody>
      </p:sp>
      <p:sp>
        <p:nvSpPr>
          <p:cNvPr id="165" name="TextBox 164"/>
          <p:cNvSpPr txBox="1"/>
          <p:nvPr/>
        </p:nvSpPr>
        <p:spPr>
          <a:xfrm>
            <a:off x="544602" y="2597617"/>
            <a:ext cx="2672581" cy="343620"/>
          </a:xfrm>
          <a:prstGeom prst="rect">
            <a:avLst/>
          </a:prstGeom>
          <a:noFill/>
        </p:spPr>
        <p:txBody>
          <a:bodyPr wrap="square" rtlCol="0">
            <a:spAutoFit/>
          </a:bodyPr>
          <a:lstStyle/>
          <a:p>
            <a:pPr algn="r"/>
            <a:r>
              <a:rPr lang="en-US" sz="1633" b="1" dirty="0">
                <a:solidFill>
                  <a:srgbClr val="000000">
                    <a:lumMod val="75000"/>
                    <a:lumOff val="25000"/>
                  </a:srgbClr>
                </a:solidFill>
                <a:latin typeface="Arial" panose="020B0604020202020204" pitchFamily="34" charset="0"/>
                <a:cs typeface="Arial" panose="020B0604020202020204" pitchFamily="34" charset="0"/>
              </a:rPr>
              <a:t>E-commerce boom</a:t>
            </a:r>
          </a:p>
        </p:txBody>
      </p:sp>
      <p:sp>
        <p:nvSpPr>
          <p:cNvPr id="181" name="TextBox 180"/>
          <p:cNvSpPr txBox="1"/>
          <p:nvPr/>
        </p:nvSpPr>
        <p:spPr>
          <a:xfrm>
            <a:off x="544602" y="4711529"/>
            <a:ext cx="2600989" cy="554254"/>
          </a:xfrm>
          <a:prstGeom prst="rect">
            <a:avLst/>
          </a:prstGeom>
          <a:noFill/>
        </p:spPr>
        <p:txBody>
          <a:bodyPr wrap="square" rtlCol="0">
            <a:spAutoFit/>
          </a:bodyPr>
          <a:lstStyle/>
          <a:p>
            <a:pPr algn="r"/>
            <a:r>
              <a:rPr lang="en-US" sz="1501" kern="0" dirty="0">
                <a:solidFill>
                  <a:srgbClr val="000000">
                    <a:lumMod val="75000"/>
                    <a:lumOff val="25000"/>
                  </a:srgbClr>
                </a:solidFill>
                <a:latin typeface="Arial" panose="020B0604020202020204" pitchFamily="34" charset="0"/>
                <a:cs typeface="Arial" panose="020B0604020202020204" pitchFamily="34" charset="0"/>
              </a:rPr>
              <a:t>prompting the need </a:t>
            </a:r>
          </a:p>
          <a:p>
            <a:pPr algn="r"/>
            <a:r>
              <a:rPr lang="en-US" sz="1501" kern="0" dirty="0">
                <a:solidFill>
                  <a:srgbClr val="000000">
                    <a:lumMod val="75000"/>
                    <a:lumOff val="25000"/>
                  </a:srgbClr>
                </a:solidFill>
                <a:latin typeface="Arial" panose="020B0604020202020204" pitchFamily="34" charset="0"/>
                <a:cs typeface="Arial" panose="020B0604020202020204" pitchFamily="34" charset="0"/>
              </a:rPr>
              <a:t>for automated alternatives.</a:t>
            </a:r>
            <a:endParaRPr lang="en-US" sz="1875" dirty="0"/>
          </a:p>
        </p:txBody>
      </p:sp>
      <p:sp>
        <p:nvSpPr>
          <p:cNvPr id="182" name="TextBox 181"/>
          <p:cNvSpPr txBox="1"/>
          <p:nvPr/>
        </p:nvSpPr>
        <p:spPr>
          <a:xfrm>
            <a:off x="456240" y="4381446"/>
            <a:ext cx="2672581" cy="343620"/>
          </a:xfrm>
          <a:prstGeom prst="rect">
            <a:avLst/>
          </a:prstGeom>
          <a:noFill/>
        </p:spPr>
        <p:txBody>
          <a:bodyPr wrap="square" rtlCol="0">
            <a:spAutoFit/>
          </a:bodyPr>
          <a:lstStyle/>
          <a:p>
            <a:pPr algn="r"/>
            <a:r>
              <a:rPr lang="en-US" sz="1633" b="1" dirty="0">
                <a:solidFill>
                  <a:srgbClr val="000000">
                    <a:lumMod val="75000"/>
                    <a:lumOff val="25000"/>
                  </a:srgbClr>
                </a:solidFill>
                <a:latin typeface="Arial" panose="020B0604020202020204" pitchFamily="34" charset="0"/>
                <a:cs typeface="Arial" panose="020B0604020202020204" pitchFamily="34" charset="0"/>
              </a:rPr>
              <a:t>Labor shortages</a:t>
            </a:r>
          </a:p>
        </p:txBody>
      </p:sp>
      <p:sp>
        <p:nvSpPr>
          <p:cNvPr id="184" name="TextBox 183"/>
          <p:cNvSpPr txBox="1"/>
          <p:nvPr/>
        </p:nvSpPr>
        <p:spPr>
          <a:xfrm>
            <a:off x="326728" y="5662365"/>
            <a:ext cx="3214341" cy="1016176"/>
          </a:xfrm>
          <a:prstGeom prst="rect">
            <a:avLst/>
          </a:prstGeom>
          <a:noFill/>
        </p:spPr>
        <p:txBody>
          <a:bodyPr wrap="none" rtlCol="0">
            <a:spAutoFit/>
          </a:bodyPr>
          <a:lstStyle/>
          <a:p>
            <a:pPr algn="r"/>
            <a:r>
              <a:rPr lang="en-US" sz="1501" kern="0" dirty="0">
                <a:solidFill>
                  <a:srgbClr val="000000">
                    <a:lumMod val="75000"/>
                    <a:lumOff val="25000"/>
                  </a:srgbClr>
                </a:solidFill>
                <a:latin typeface="Arial" panose="020B0604020202020204" pitchFamily="34" charset="0"/>
                <a:cs typeface="Arial" panose="020B0604020202020204" pitchFamily="34" charset="0"/>
              </a:rPr>
              <a:t>demanding more accurate </a:t>
            </a:r>
          </a:p>
          <a:p>
            <a:pPr algn="r"/>
            <a:r>
              <a:rPr lang="en-US" sz="1501" kern="0" dirty="0">
                <a:solidFill>
                  <a:srgbClr val="000000">
                    <a:lumMod val="75000"/>
                    <a:lumOff val="25000"/>
                  </a:srgbClr>
                </a:solidFill>
                <a:latin typeface="Arial" panose="020B0604020202020204" pitchFamily="34" charset="0"/>
                <a:cs typeface="Arial" panose="020B0604020202020204" pitchFamily="34" charset="0"/>
              </a:rPr>
              <a:t>and transparent processes </a:t>
            </a:r>
          </a:p>
          <a:p>
            <a:pPr algn="r"/>
            <a:r>
              <a:rPr lang="en-US" sz="1501" kern="0" dirty="0">
                <a:solidFill>
                  <a:srgbClr val="000000">
                    <a:lumMod val="75000"/>
                    <a:lumOff val="25000"/>
                  </a:srgbClr>
                </a:solidFill>
                <a:latin typeface="Arial" panose="020B0604020202020204" pitchFamily="34" charset="0"/>
                <a:cs typeface="Arial" panose="020B0604020202020204" pitchFamily="34" charset="0"/>
              </a:rPr>
              <a:t>with new layers such as </a:t>
            </a:r>
          </a:p>
          <a:p>
            <a:pPr algn="r"/>
            <a:r>
              <a:rPr lang="en-US" sz="1501" kern="0" dirty="0">
                <a:solidFill>
                  <a:srgbClr val="000000">
                    <a:lumMod val="75000"/>
                    <a:lumOff val="25000"/>
                  </a:srgbClr>
                </a:solidFill>
                <a:latin typeface="Arial" panose="020B0604020202020204" pitchFamily="34" charset="0"/>
                <a:cs typeface="Arial" panose="020B0604020202020204" pitchFamily="34" charset="0"/>
              </a:rPr>
              <a:t>     ICS2, PACT, ACAS, NAIC2 etc..</a:t>
            </a:r>
          </a:p>
        </p:txBody>
      </p:sp>
      <p:sp>
        <p:nvSpPr>
          <p:cNvPr id="185" name="TextBox 184"/>
          <p:cNvSpPr txBox="1"/>
          <p:nvPr/>
        </p:nvSpPr>
        <p:spPr>
          <a:xfrm>
            <a:off x="598363" y="5343913"/>
            <a:ext cx="2999794" cy="371512"/>
          </a:xfrm>
          <a:prstGeom prst="rect">
            <a:avLst/>
          </a:prstGeom>
          <a:noFill/>
        </p:spPr>
        <p:txBody>
          <a:bodyPr wrap="square" rtlCol="0">
            <a:spAutoFit/>
          </a:bodyPr>
          <a:lstStyle/>
          <a:p>
            <a:pPr algn="r"/>
            <a:r>
              <a:rPr lang="en-US" sz="1814" b="1" dirty="0">
                <a:solidFill>
                  <a:srgbClr val="000000">
                    <a:lumMod val="75000"/>
                    <a:lumOff val="25000"/>
                  </a:srgbClr>
                </a:solidFill>
                <a:latin typeface="Arial" panose="020B0604020202020204" pitchFamily="34" charset="0"/>
                <a:cs typeface="Arial" panose="020B0604020202020204" pitchFamily="34" charset="0"/>
              </a:rPr>
              <a:t>Regulatory Complexities</a:t>
            </a:r>
          </a:p>
        </p:txBody>
      </p:sp>
      <p:sp>
        <p:nvSpPr>
          <p:cNvPr id="187" name="TextBox 186"/>
          <p:cNvSpPr txBox="1"/>
          <p:nvPr/>
        </p:nvSpPr>
        <p:spPr>
          <a:xfrm>
            <a:off x="8900606" y="2991906"/>
            <a:ext cx="2910636" cy="1016176"/>
          </a:xfrm>
          <a:prstGeom prst="rect">
            <a:avLst/>
          </a:prstGeom>
          <a:noFill/>
        </p:spPr>
        <p:txBody>
          <a:bodyPr wrap="square" rtlCol="0">
            <a:spAutoFit/>
          </a:bodyPr>
          <a:lstStyle/>
          <a:p>
            <a:r>
              <a:rPr lang="en-US" sz="1501" kern="0" dirty="0">
                <a:solidFill>
                  <a:srgbClr val="000000">
                    <a:lumMod val="75000"/>
                    <a:lumOff val="25000"/>
                  </a:srgbClr>
                </a:solidFill>
                <a:latin typeface="Arial" panose="020B0604020202020204" pitchFamily="34" charset="0"/>
                <a:cs typeface="Arial" panose="020B0604020202020204" pitchFamily="34" charset="0"/>
              </a:rPr>
              <a:t>In 2024, global air cargo demand Increased by 11.3% compared to 2023, marking a new record high.</a:t>
            </a:r>
          </a:p>
        </p:txBody>
      </p:sp>
      <p:sp>
        <p:nvSpPr>
          <p:cNvPr id="188" name="TextBox 187"/>
          <p:cNvSpPr txBox="1"/>
          <p:nvPr/>
        </p:nvSpPr>
        <p:spPr>
          <a:xfrm>
            <a:off x="8900605" y="2674532"/>
            <a:ext cx="2672581" cy="343620"/>
          </a:xfrm>
          <a:prstGeom prst="rect">
            <a:avLst/>
          </a:prstGeom>
          <a:noFill/>
        </p:spPr>
        <p:txBody>
          <a:bodyPr wrap="square" rtlCol="0">
            <a:spAutoFit/>
          </a:bodyPr>
          <a:lstStyle/>
          <a:p>
            <a:r>
              <a:rPr lang="en-US" sz="1633" b="1" dirty="0">
                <a:solidFill>
                  <a:srgbClr val="000000">
                    <a:lumMod val="75000"/>
                    <a:lumOff val="25000"/>
                  </a:srgbClr>
                </a:solidFill>
                <a:latin typeface="Arial" panose="020B0604020202020204" pitchFamily="34" charset="0"/>
                <a:cs typeface="Arial" panose="020B0604020202020204" pitchFamily="34" charset="0"/>
              </a:rPr>
              <a:t>Increasing demand</a:t>
            </a:r>
          </a:p>
        </p:txBody>
      </p:sp>
      <p:sp>
        <p:nvSpPr>
          <p:cNvPr id="190" name="TextBox 189"/>
          <p:cNvSpPr txBox="1"/>
          <p:nvPr/>
        </p:nvSpPr>
        <p:spPr>
          <a:xfrm>
            <a:off x="8899761" y="4321384"/>
            <a:ext cx="2390398" cy="554254"/>
          </a:xfrm>
          <a:prstGeom prst="rect">
            <a:avLst/>
          </a:prstGeom>
          <a:noFill/>
        </p:spPr>
        <p:txBody>
          <a:bodyPr wrap="none" rtlCol="0">
            <a:spAutoFit/>
          </a:bodyPr>
          <a:lstStyle/>
          <a:p>
            <a:r>
              <a:rPr lang="en-US" sz="1501" kern="0" dirty="0">
                <a:solidFill>
                  <a:srgbClr val="000000">
                    <a:lumMod val="75000"/>
                    <a:lumOff val="25000"/>
                  </a:srgbClr>
                </a:solidFill>
                <a:latin typeface="Arial" panose="020B0604020202020204" pitchFamily="34" charset="0"/>
                <a:cs typeface="Arial" panose="020B0604020202020204" pitchFamily="34" charset="0"/>
              </a:rPr>
              <a:t>Air cargo handles 35% of </a:t>
            </a:r>
          </a:p>
          <a:p>
            <a:r>
              <a:rPr lang="en-US" sz="1501" kern="0" dirty="0">
                <a:solidFill>
                  <a:srgbClr val="000000">
                    <a:lumMod val="75000"/>
                    <a:lumOff val="25000"/>
                  </a:srgbClr>
                </a:solidFill>
                <a:latin typeface="Arial" panose="020B0604020202020204" pitchFamily="34" charset="0"/>
                <a:cs typeface="Arial" panose="020B0604020202020204" pitchFamily="34" charset="0"/>
              </a:rPr>
              <a:t>global trade value.</a:t>
            </a:r>
          </a:p>
        </p:txBody>
      </p:sp>
      <p:sp>
        <p:nvSpPr>
          <p:cNvPr id="191" name="TextBox 190"/>
          <p:cNvSpPr txBox="1"/>
          <p:nvPr/>
        </p:nvSpPr>
        <p:spPr>
          <a:xfrm>
            <a:off x="8896621" y="4020289"/>
            <a:ext cx="2672581" cy="343620"/>
          </a:xfrm>
          <a:prstGeom prst="rect">
            <a:avLst/>
          </a:prstGeom>
          <a:noFill/>
        </p:spPr>
        <p:txBody>
          <a:bodyPr wrap="square" rtlCol="0">
            <a:spAutoFit/>
          </a:bodyPr>
          <a:lstStyle/>
          <a:p>
            <a:r>
              <a:rPr lang="en-US" sz="1633" b="1" dirty="0">
                <a:solidFill>
                  <a:srgbClr val="000000">
                    <a:lumMod val="75000"/>
                    <a:lumOff val="25000"/>
                  </a:srgbClr>
                </a:solidFill>
                <a:latin typeface="Arial" panose="020B0604020202020204" pitchFamily="34" charset="0"/>
                <a:cs typeface="Arial" panose="020B0604020202020204" pitchFamily="34" charset="0"/>
              </a:rPr>
              <a:t>Global Value</a:t>
            </a:r>
          </a:p>
        </p:txBody>
      </p:sp>
      <p:sp>
        <p:nvSpPr>
          <p:cNvPr id="193" name="TextBox 192"/>
          <p:cNvSpPr txBox="1"/>
          <p:nvPr/>
        </p:nvSpPr>
        <p:spPr>
          <a:xfrm>
            <a:off x="8837814" y="5585341"/>
            <a:ext cx="3132767" cy="785215"/>
          </a:xfrm>
          <a:prstGeom prst="rect">
            <a:avLst/>
          </a:prstGeom>
          <a:noFill/>
        </p:spPr>
        <p:txBody>
          <a:bodyPr wrap="square" rtlCol="0">
            <a:spAutoFit/>
          </a:bodyPr>
          <a:lstStyle/>
          <a:p>
            <a:r>
              <a:rPr lang="en-US" sz="1501" kern="0" dirty="0">
                <a:solidFill>
                  <a:srgbClr val="000000">
                    <a:lumMod val="75000"/>
                    <a:lumOff val="25000"/>
                  </a:srgbClr>
                </a:solidFill>
                <a:latin typeface="Arial" panose="020B0604020202020204" pitchFamily="34" charset="0"/>
                <a:cs typeface="Arial" panose="020B0604020202020204" pitchFamily="34" charset="0"/>
              </a:rPr>
              <a:t>Manual processes cause </a:t>
            </a:r>
          </a:p>
          <a:p>
            <a:r>
              <a:rPr lang="en-US" sz="1501" kern="0" dirty="0">
                <a:solidFill>
                  <a:srgbClr val="000000">
                    <a:lumMod val="75000"/>
                    <a:lumOff val="25000"/>
                  </a:srgbClr>
                </a:solidFill>
                <a:latin typeface="Arial" panose="020B0604020202020204" pitchFamily="34" charset="0"/>
                <a:cs typeface="Arial" panose="020B0604020202020204" pitchFamily="34" charset="0"/>
              </a:rPr>
              <a:t>20-30% delays (Boeing Report, 2022)</a:t>
            </a:r>
          </a:p>
        </p:txBody>
      </p:sp>
      <p:sp>
        <p:nvSpPr>
          <p:cNvPr id="194" name="TextBox 193"/>
          <p:cNvSpPr txBox="1"/>
          <p:nvPr/>
        </p:nvSpPr>
        <p:spPr>
          <a:xfrm>
            <a:off x="8851248" y="5250754"/>
            <a:ext cx="2672581" cy="343620"/>
          </a:xfrm>
          <a:prstGeom prst="rect">
            <a:avLst/>
          </a:prstGeom>
          <a:noFill/>
        </p:spPr>
        <p:txBody>
          <a:bodyPr wrap="square" rtlCol="0">
            <a:spAutoFit/>
          </a:bodyPr>
          <a:lstStyle/>
          <a:p>
            <a:r>
              <a:rPr lang="en-US" sz="1633" b="1" dirty="0">
                <a:solidFill>
                  <a:srgbClr val="000000">
                    <a:lumMod val="75000"/>
                    <a:lumOff val="25000"/>
                  </a:srgbClr>
                </a:solidFill>
                <a:latin typeface="Arial" panose="020B0604020202020204" pitchFamily="34" charset="0"/>
                <a:cs typeface="Arial" panose="020B0604020202020204" pitchFamily="34" charset="0"/>
              </a:rPr>
              <a:t>Delays</a:t>
            </a:r>
          </a:p>
        </p:txBody>
      </p:sp>
      <p:sp>
        <p:nvSpPr>
          <p:cNvPr id="66" name="TextBox 65">
            <a:extLst>
              <a:ext uri="{FF2B5EF4-FFF2-40B4-BE49-F238E27FC236}">
                <a16:creationId xmlns:a16="http://schemas.microsoft.com/office/drawing/2014/main" id="{5FC16FBC-1F08-4B99-8402-7073FD94F9B0}"/>
              </a:ext>
            </a:extLst>
          </p:cNvPr>
          <p:cNvSpPr txBox="1"/>
          <p:nvPr/>
        </p:nvSpPr>
        <p:spPr>
          <a:xfrm>
            <a:off x="417534" y="2131929"/>
            <a:ext cx="3258606" cy="371512"/>
          </a:xfrm>
          <a:prstGeom prst="rect">
            <a:avLst/>
          </a:prstGeom>
          <a:noFill/>
        </p:spPr>
        <p:txBody>
          <a:bodyPr wrap="square" rtlCol="0">
            <a:spAutoFit/>
          </a:bodyPr>
          <a:lstStyle/>
          <a:p>
            <a:pPr algn="ctr"/>
            <a:r>
              <a:rPr lang="en-US" sz="1814" b="1" dirty="0">
                <a:solidFill>
                  <a:srgbClr val="000000">
                    <a:lumMod val="75000"/>
                    <a:lumOff val="25000"/>
                  </a:srgbClr>
                </a:solidFill>
                <a:latin typeface="Arial" panose="020B0604020202020204" pitchFamily="34" charset="0"/>
                <a:cs typeface="Arial" panose="020B0604020202020204" pitchFamily="34" charset="0"/>
              </a:rPr>
              <a:t>Key Drivers of Change</a:t>
            </a:r>
          </a:p>
        </p:txBody>
      </p:sp>
      <p:sp>
        <p:nvSpPr>
          <p:cNvPr id="73" name="TextBox 72">
            <a:extLst>
              <a:ext uri="{FF2B5EF4-FFF2-40B4-BE49-F238E27FC236}">
                <a16:creationId xmlns:a16="http://schemas.microsoft.com/office/drawing/2014/main" id="{9A9DD14A-0557-4995-AFCF-457AD0813FE7}"/>
              </a:ext>
            </a:extLst>
          </p:cNvPr>
          <p:cNvSpPr txBox="1"/>
          <p:nvPr/>
        </p:nvSpPr>
        <p:spPr>
          <a:xfrm>
            <a:off x="8090458" y="2182311"/>
            <a:ext cx="3942914" cy="371512"/>
          </a:xfrm>
          <a:prstGeom prst="rect">
            <a:avLst/>
          </a:prstGeom>
          <a:noFill/>
        </p:spPr>
        <p:txBody>
          <a:bodyPr wrap="square" rtlCol="0">
            <a:spAutoFit/>
          </a:bodyPr>
          <a:lstStyle/>
          <a:p>
            <a:pPr algn="ctr"/>
            <a:r>
              <a:rPr lang="en-US" sz="1814" b="1" dirty="0">
                <a:solidFill>
                  <a:srgbClr val="000000">
                    <a:lumMod val="75000"/>
                    <a:lumOff val="25000"/>
                  </a:srgbClr>
                </a:solidFill>
                <a:latin typeface="Arial" panose="020B0604020202020204" pitchFamily="34" charset="0"/>
                <a:cs typeface="Arial" panose="020B0604020202020204" pitchFamily="34" charset="0"/>
              </a:rPr>
              <a:t>Industry Insights</a:t>
            </a:r>
          </a:p>
        </p:txBody>
      </p:sp>
      <p:pic>
        <p:nvPicPr>
          <p:cNvPr id="3" name="Picture 2">
            <a:extLst>
              <a:ext uri="{FF2B5EF4-FFF2-40B4-BE49-F238E27FC236}">
                <a16:creationId xmlns:a16="http://schemas.microsoft.com/office/drawing/2014/main" id="{C8861D0C-331E-4D1F-91BC-2023DE35052D}"/>
              </a:ext>
            </a:extLst>
          </p:cNvPr>
          <p:cNvPicPr>
            <a:picLocks noChangeAspect="1"/>
          </p:cNvPicPr>
          <p:nvPr/>
        </p:nvPicPr>
        <p:blipFill>
          <a:blip r:embed="rId3"/>
          <a:stretch>
            <a:fillRect/>
          </a:stretch>
        </p:blipFill>
        <p:spPr>
          <a:xfrm>
            <a:off x="5060416" y="2770800"/>
            <a:ext cx="580077" cy="580077"/>
          </a:xfrm>
          <a:prstGeom prst="rect">
            <a:avLst/>
          </a:prstGeom>
        </p:spPr>
      </p:pic>
      <p:pic>
        <p:nvPicPr>
          <p:cNvPr id="8" name="Picture 7">
            <a:extLst>
              <a:ext uri="{FF2B5EF4-FFF2-40B4-BE49-F238E27FC236}">
                <a16:creationId xmlns:a16="http://schemas.microsoft.com/office/drawing/2014/main" id="{F16B777D-FC66-4384-948C-F11A609708DD}"/>
              </a:ext>
            </a:extLst>
          </p:cNvPr>
          <p:cNvPicPr>
            <a:picLocks noChangeAspect="1"/>
          </p:cNvPicPr>
          <p:nvPr/>
        </p:nvPicPr>
        <p:blipFill>
          <a:blip r:embed="rId4"/>
          <a:stretch>
            <a:fillRect/>
          </a:stretch>
        </p:blipFill>
        <p:spPr>
          <a:xfrm>
            <a:off x="5006613" y="4108800"/>
            <a:ext cx="727894" cy="727894"/>
          </a:xfrm>
          <a:prstGeom prst="rect">
            <a:avLst/>
          </a:prstGeom>
        </p:spPr>
      </p:pic>
      <p:pic>
        <p:nvPicPr>
          <p:cNvPr id="10" name="Picture 9">
            <a:extLst>
              <a:ext uri="{FF2B5EF4-FFF2-40B4-BE49-F238E27FC236}">
                <a16:creationId xmlns:a16="http://schemas.microsoft.com/office/drawing/2014/main" id="{460C45FF-4C38-41BB-BB0B-5E902EBF9440}"/>
              </a:ext>
            </a:extLst>
          </p:cNvPr>
          <p:cNvPicPr>
            <a:picLocks noChangeAspect="1"/>
          </p:cNvPicPr>
          <p:nvPr/>
        </p:nvPicPr>
        <p:blipFill>
          <a:blip r:embed="rId5"/>
          <a:stretch>
            <a:fillRect/>
          </a:stretch>
        </p:blipFill>
        <p:spPr>
          <a:xfrm>
            <a:off x="5033608" y="5601877"/>
            <a:ext cx="788511" cy="788511"/>
          </a:xfrm>
          <a:prstGeom prst="rect">
            <a:avLst/>
          </a:prstGeom>
        </p:spPr>
      </p:pic>
      <p:pic>
        <p:nvPicPr>
          <p:cNvPr id="12" name="Picture 11">
            <a:extLst>
              <a:ext uri="{FF2B5EF4-FFF2-40B4-BE49-F238E27FC236}">
                <a16:creationId xmlns:a16="http://schemas.microsoft.com/office/drawing/2014/main" id="{47B5F0A4-AE45-4817-9BF7-D1B5565021DB}"/>
              </a:ext>
            </a:extLst>
          </p:cNvPr>
          <p:cNvPicPr>
            <a:picLocks noChangeAspect="1"/>
          </p:cNvPicPr>
          <p:nvPr/>
        </p:nvPicPr>
        <p:blipFill>
          <a:blip r:embed="rId6"/>
          <a:stretch>
            <a:fillRect/>
          </a:stretch>
        </p:blipFill>
        <p:spPr>
          <a:xfrm>
            <a:off x="6404482" y="2708467"/>
            <a:ext cx="750003" cy="750003"/>
          </a:xfrm>
          <a:prstGeom prst="rect">
            <a:avLst/>
          </a:prstGeom>
        </p:spPr>
      </p:pic>
      <p:pic>
        <p:nvPicPr>
          <p:cNvPr id="14" name="Picture 13">
            <a:extLst>
              <a:ext uri="{FF2B5EF4-FFF2-40B4-BE49-F238E27FC236}">
                <a16:creationId xmlns:a16="http://schemas.microsoft.com/office/drawing/2014/main" id="{2D3E0222-D946-4B11-BEFA-9B0C155B104A}"/>
              </a:ext>
            </a:extLst>
          </p:cNvPr>
          <p:cNvPicPr>
            <a:picLocks noChangeAspect="1"/>
          </p:cNvPicPr>
          <p:nvPr/>
        </p:nvPicPr>
        <p:blipFill>
          <a:blip r:embed="rId7"/>
          <a:stretch>
            <a:fillRect/>
          </a:stretch>
        </p:blipFill>
        <p:spPr>
          <a:xfrm>
            <a:off x="6349810" y="4019968"/>
            <a:ext cx="828133" cy="845542"/>
          </a:xfrm>
          <a:prstGeom prst="rect">
            <a:avLst/>
          </a:prstGeom>
        </p:spPr>
      </p:pic>
      <p:pic>
        <p:nvPicPr>
          <p:cNvPr id="16" name="Picture 15">
            <a:extLst>
              <a:ext uri="{FF2B5EF4-FFF2-40B4-BE49-F238E27FC236}">
                <a16:creationId xmlns:a16="http://schemas.microsoft.com/office/drawing/2014/main" id="{20C963CB-1DD0-4B4F-B370-30F2A27E2727}"/>
              </a:ext>
            </a:extLst>
          </p:cNvPr>
          <p:cNvPicPr>
            <a:picLocks noChangeAspect="1"/>
          </p:cNvPicPr>
          <p:nvPr/>
        </p:nvPicPr>
        <p:blipFill>
          <a:blip r:embed="rId8"/>
          <a:stretch>
            <a:fillRect/>
          </a:stretch>
        </p:blipFill>
        <p:spPr>
          <a:xfrm>
            <a:off x="6378646" y="5601877"/>
            <a:ext cx="788511" cy="788511"/>
          </a:xfrm>
          <a:prstGeom prst="rect">
            <a:avLst/>
          </a:prstGeom>
        </p:spPr>
      </p:pic>
      <p:sp>
        <p:nvSpPr>
          <p:cNvPr id="44" name="Dikdörtgen 2">
            <a:extLst>
              <a:ext uri="{FF2B5EF4-FFF2-40B4-BE49-F238E27FC236}">
                <a16:creationId xmlns:a16="http://schemas.microsoft.com/office/drawing/2014/main" id="{9D4D52E4-744F-4B6E-8827-BD477DA43675}"/>
              </a:ext>
            </a:extLst>
          </p:cNvPr>
          <p:cNvSpPr/>
          <p:nvPr/>
        </p:nvSpPr>
        <p:spPr>
          <a:xfrm>
            <a:off x="1379264" y="330262"/>
            <a:ext cx="10061856" cy="594906"/>
          </a:xfrm>
          <a:prstGeom prst="rect">
            <a:avLst/>
          </a:prstGeom>
        </p:spPr>
        <p:txBody>
          <a:bodyPr wrap="square">
            <a:spAutoFit/>
          </a:bodyPr>
          <a:lstStyle/>
          <a:p>
            <a:pPr algn="ctr"/>
            <a:r>
              <a:rPr lang="en-US" sz="3200" b="1" dirty="0">
                <a:solidFill>
                  <a:srgbClr val="606060"/>
                </a:solidFill>
                <a:latin typeface="+mj-lt"/>
                <a:ea typeface="Greta Sans Pro SmBld" panose="02000000000000000000" pitchFamily="50" charset="0"/>
                <a:cs typeface="Calibri" panose="020F0502020204030204" pitchFamily="34" charset="0"/>
              </a:rPr>
              <a:t>Outlook to Air Cargo Business</a:t>
            </a:r>
          </a:p>
        </p:txBody>
      </p:sp>
      <p:sp>
        <p:nvSpPr>
          <p:cNvPr id="47" name="Metin kutusu 46">
            <a:extLst>
              <a:ext uri="{FF2B5EF4-FFF2-40B4-BE49-F238E27FC236}">
                <a16:creationId xmlns:a16="http://schemas.microsoft.com/office/drawing/2014/main" id="{04DF3EB1-8B6A-4E69-876E-0EE65162C07B}"/>
              </a:ext>
            </a:extLst>
          </p:cNvPr>
          <p:cNvSpPr txBox="1"/>
          <p:nvPr/>
        </p:nvSpPr>
        <p:spPr>
          <a:xfrm>
            <a:off x="715479" y="379458"/>
            <a:ext cx="816669" cy="584775"/>
          </a:xfrm>
          <a:prstGeom prst="rect">
            <a:avLst/>
          </a:prstGeom>
          <a:noFill/>
        </p:spPr>
        <p:txBody>
          <a:bodyPr wrap="square">
            <a:spAutoFit/>
          </a:bodyPr>
          <a:lstStyle/>
          <a:p>
            <a:r>
              <a:rPr lang="en-US" sz="3200" dirty="0">
                <a:solidFill>
                  <a:schemeClr val="tx2"/>
                </a:solidFill>
              </a:rPr>
              <a:t>01</a:t>
            </a:r>
            <a:endParaRPr lang="en-US" sz="3200" dirty="0"/>
          </a:p>
        </p:txBody>
      </p:sp>
    </p:spTree>
    <p:extLst>
      <p:ext uri="{BB962C8B-B14F-4D97-AF65-F5344CB8AC3E}">
        <p14:creationId xmlns:p14="http://schemas.microsoft.com/office/powerpoint/2010/main" val="11066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107"/>
                                        </p:tgtEl>
                                        <p:attrNameLst>
                                          <p:attrName>style.visibility</p:attrName>
                                        </p:attrNameLst>
                                      </p:cBhvr>
                                      <p:to>
                                        <p:strVal val="visible"/>
                                      </p:to>
                                    </p:set>
                                    <p:animEffect transition="in" filter="fade">
                                      <p:cBhvr>
                                        <p:cTn id="19" dur="500"/>
                                        <p:tgtEl>
                                          <p:spTgt spid="110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66"/>
                                        </p:tgtEl>
                                        <p:attrNameLst>
                                          <p:attrName>style.visibility</p:attrName>
                                        </p:attrNameLst>
                                      </p:cBhvr>
                                      <p:to>
                                        <p:strVal val="visible"/>
                                      </p:to>
                                    </p:set>
                                    <p:animEffect transition="in" filter="fade">
                                      <p:cBhvr>
                                        <p:cTn id="25" dur="500"/>
                                        <p:tgtEl>
                                          <p:spTgt spid="10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fade">
                                      <p:cBhvr>
                                        <p:cTn id="28" dur="500"/>
                                        <p:tgtEl>
                                          <p:spTgt spid="16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500"/>
                                        <p:tgtEl>
                                          <p:spTgt spid="16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1"/>
                                        </p:tgtEl>
                                        <p:attrNameLst>
                                          <p:attrName>style.visibility</p:attrName>
                                        </p:attrNameLst>
                                      </p:cBhvr>
                                      <p:to>
                                        <p:strVal val="visible"/>
                                      </p:to>
                                    </p:set>
                                    <p:animEffect transition="in" filter="fade">
                                      <p:cBhvr>
                                        <p:cTn id="34" dur="500"/>
                                        <p:tgtEl>
                                          <p:spTgt spid="1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2"/>
                                        </p:tgtEl>
                                        <p:attrNameLst>
                                          <p:attrName>style.visibility</p:attrName>
                                        </p:attrNameLst>
                                      </p:cBhvr>
                                      <p:to>
                                        <p:strVal val="visible"/>
                                      </p:to>
                                    </p:set>
                                    <p:animEffect transition="in" filter="fade">
                                      <p:cBhvr>
                                        <p:cTn id="37" dur="500"/>
                                        <p:tgtEl>
                                          <p:spTgt spid="1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4"/>
                                        </p:tgtEl>
                                        <p:attrNameLst>
                                          <p:attrName>style.visibility</p:attrName>
                                        </p:attrNameLst>
                                      </p:cBhvr>
                                      <p:to>
                                        <p:strVal val="visible"/>
                                      </p:to>
                                    </p:set>
                                    <p:animEffect transition="in" filter="fade">
                                      <p:cBhvr>
                                        <p:cTn id="40" dur="500"/>
                                        <p:tgtEl>
                                          <p:spTgt spid="1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5"/>
                                        </p:tgtEl>
                                        <p:attrNameLst>
                                          <p:attrName>style.visibility</p:attrName>
                                        </p:attrNameLst>
                                      </p:cBhvr>
                                      <p:to>
                                        <p:strVal val="visible"/>
                                      </p:to>
                                    </p:set>
                                    <p:animEffect transition="in" filter="fade">
                                      <p:cBhvr>
                                        <p:cTn id="43" dur="500"/>
                                        <p:tgtEl>
                                          <p:spTgt spid="18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7"/>
                                        </p:tgtEl>
                                        <p:attrNameLst>
                                          <p:attrName>style.visibility</p:attrName>
                                        </p:attrNameLst>
                                      </p:cBhvr>
                                      <p:to>
                                        <p:strVal val="visible"/>
                                      </p:to>
                                    </p:set>
                                    <p:animEffect transition="in" filter="fade">
                                      <p:cBhvr>
                                        <p:cTn id="46" dur="500"/>
                                        <p:tgtEl>
                                          <p:spTgt spid="18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fade">
                                      <p:cBhvr>
                                        <p:cTn id="49" dur="500"/>
                                        <p:tgtEl>
                                          <p:spTgt spid="18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0"/>
                                        </p:tgtEl>
                                        <p:attrNameLst>
                                          <p:attrName>style.visibility</p:attrName>
                                        </p:attrNameLst>
                                      </p:cBhvr>
                                      <p:to>
                                        <p:strVal val="visible"/>
                                      </p:to>
                                    </p:set>
                                    <p:animEffect transition="in" filter="fade">
                                      <p:cBhvr>
                                        <p:cTn id="52" dur="500"/>
                                        <p:tgtEl>
                                          <p:spTgt spid="19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1"/>
                                        </p:tgtEl>
                                        <p:attrNameLst>
                                          <p:attrName>style.visibility</p:attrName>
                                        </p:attrNameLst>
                                      </p:cBhvr>
                                      <p:to>
                                        <p:strVal val="visible"/>
                                      </p:to>
                                    </p:set>
                                    <p:animEffect transition="in" filter="fade">
                                      <p:cBhvr>
                                        <p:cTn id="55" dur="500"/>
                                        <p:tgtEl>
                                          <p:spTgt spid="19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3"/>
                                        </p:tgtEl>
                                        <p:attrNameLst>
                                          <p:attrName>style.visibility</p:attrName>
                                        </p:attrNameLst>
                                      </p:cBhvr>
                                      <p:to>
                                        <p:strVal val="visible"/>
                                      </p:to>
                                    </p:set>
                                    <p:animEffect transition="in" filter="fade">
                                      <p:cBhvr>
                                        <p:cTn id="58" dur="500"/>
                                        <p:tgtEl>
                                          <p:spTgt spid="19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4"/>
                                        </p:tgtEl>
                                        <p:attrNameLst>
                                          <p:attrName>style.visibility</p:attrName>
                                        </p:attrNameLst>
                                      </p:cBhvr>
                                      <p:to>
                                        <p:strVal val="visible"/>
                                      </p:to>
                                    </p:set>
                                    <p:animEffect transition="in" filter="fade">
                                      <p:cBhvr>
                                        <p:cTn id="61" dur="500"/>
                                        <p:tgtEl>
                                          <p:spTgt spid="19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par>
                                <p:cTn id="68" presetID="10"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par>
                                <p:cTn id="71" presetID="10"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par>
                                <p:cTn id="74" presetID="10"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par>
                                <p:cTn id="77" presetID="10"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066" grpId="0" animBg="1"/>
      <p:bldP spid="4" grpId="0"/>
      <p:bldP spid="4" grpId="1"/>
      <p:bldP spid="164" grpId="0"/>
      <p:bldP spid="165" grpId="0"/>
      <p:bldP spid="181" grpId="0"/>
      <p:bldP spid="182" grpId="0"/>
      <p:bldP spid="184" grpId="0"/>
      <p:bldP spid="185" grpId="0"/>
      <p:bldP spid="187" grpId="0"/>
      <p:bldP spid="188" grpId="0"/>
      <p:bldP spid="190" grpId="0"/>
      <p:bldP spid="191" grpId="0"/>
      <p:bldP spid="193" grpId="0"/>
      <p:bldP spid="194" grpId="0"/>
      <p:bldP spid="66" grpId="0"/>
      <p:bldP spid="73" grpId="0"/>
      <p:bldP spid="44" grpId="0"/>
      <p:bldP spid="4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4002511" y="2023147"/>
            <a:ext cx="4040418" cy="4065827"/>
            <a:chOff x="3692612" y="1362678"/>
            <a:chExt cx="4803600" cy="4833808"/>
          </a:xfrm>
        </p:grpSpPr>
        <p:grpSp>
          <p:nvGrpSpPr>
            <p:cNvPr id="26" name="Group 25"/>
            <p:cNvGrpSpPr/>
            <p:nvPr/>
          </p:nvGrpSpPr>
          <p:grpSpPr>
            <a:xfrm>
              <a:off x="3692612" y="4460961"/>
              <a:ext cx="4803600" cy="1691983"/>
              <a:chOff x="3524752" y="4580881"/>
              <a:chExt cx="4803600" cy="1691983"/>
            </a:xfrm>
          </p:grpSpPr>
          <p:sp>
            <p:nvSpPr>
              <p:cNvPr id="4" name="Oval 3"/>
              <p:cNvSpPr/>
              <p:nvPr/>
            </p:nvSpPr>
            <p:spPr>
              <a:xfrm rot="19704127">
                <a:off x="4962272" y="4823885"/>
                <a:ext cx="3366080" cy="1448979"/>
              </a:xfrm>
              <a:prstGeom prst="ellipse">
                <a:avLst/>
              </a:prstGeom>
              <a:gradFill flip="none" rotWithShape="1">
                <a:gsLst>
                  <a:gs pos="0">
                    <a:schemeClr val="tx1">
                      <a:lumMod val="16000"/>
                      <a:alpha val="49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857499">
                  <a:defRPr/>
                </a:pPr>
                <a:endParaRPr lang="en-US" sz="1501" kern="0" dirty="0">
                  <a:solidFill>
                    <a:sysClr val="window" lastClr="FFFFFF"/>
                  </a:solidFill>
                  <a:latin typeface="Calibri"/>
                </a:endParaRPr>
              </a:p>
            </p:txBody>
          </p:sp>
          <p:sp>
            <p:nvSpPr>
              <p:cNvPr id="5" name="Oval 4"/>
              <p:cNvSpPr/>
              <p:nvPr/>
            </p:nvSpPr>
            <p:spPr>
              <a:xfrm rot="2437725">
                <a:off x="3524752" y="4580881"/>
                <a:ext cx="3438983" cy="1668270"/>
              </a:xfrm>
              <a:prstGeom prst="ellipse">
                <a:avLst/>
              </a:prstGeom>
              <a:gradFill flip="none" rotWithShape="1">
                <a:gsLst>
                  <a:gs pos="0">
                    <a:schemeClr val="tx1">
                      <a:lumMod val="16000"/>
                      <a:alpha val="44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857499">
                  <a:defRPr/>
                </a:pPr>
                <a:endParaRPr lang="en-US" sz="1501" kern="0" dirty="0">
                  <a:solidFill>
                    <a:sysClr val="window" lastClr="FFFFFF"/>
                  </a:solidFill>
                  <a:latin typeface="Calibri"/>
                </a:endParaRPr>
              </a:p>
            </p:txBody>
          </p:sp>
        </p:grpSp>
        <p:grpSp>
          <p:nvGrpSpPr>
            <p:cNvPr id="25" name="Group 24"/>
            <p:cNvGrpSpPr/>
            <p:nvPr/>
          </p:nvGrpSpPr>
          <p:grpSpPr>
            <a:xfrm>
              <a:off x="4073912" y="1366956"/>
              <a:ext cx="4376720" cy="4825252"/>
              <a:chOff x="3902172" y="1482598"/>
              <a:chExt cx="4384480" cy="4833808"/>
            </a:xfrm>
            <a:solidFill>
              <a:schemeClr val="tx1">
                <a:lumMod val="75000"/>
                <a:lumOff val="25000"/>
              </a:schemeClr>
            </a:solidFill>
          </p:grpSpPr>
          <p:sp>
            <p:nvSpPr>
              <p:cNvPr id="10" name="Freeform 6"/>
              <p:cNvSpPr>
                <a:spLocks/>
              </p:cNvSpPr>
              <p:nvPr/>
            </p:nvSpPr>
            <p:spPr bwMode="auto">
              <a:xfrm>
                <a:off x="3902172" y="2192845"/>
                <a:ext cx="1889614" cy="4123561"/>
              </a:xfrm>
              <a:custGeom>
                <a:avLst/>
                <a:gdLst>
                  <a:gd name="T0" fmla="*/ 0 w 3019"/>
                  <a:gd name="T1" fmla="*/ 0 h 6398"/>
                  <a:gd name="T2" fmla="*/ 3019 w 3019"/>
                  <a:gd name="T3" fmla="*/ 2016 h 6398"/>
                  <a:gd name="T4" fmla="*/ 2999 w 3019"/>
                  <a:gd name="T5" fmla="*/ 6398 h 6398"/>
                  <a:gd name="T6" fmla="*/ 323 w 3019"/>
                  <a:gd name="T7" fmla="*/ 3818 h 6398"/>
                  <a:gd name="T8" fmla="*/ 0 w 3019"/>
                  <a:gd name="T9" fmla="*/ 0 h 6398"/>
                </a:gdLst>
                <a:ahLst/>
                <a:cxnLst>
                  <a:cxn ang="0">
                    <a:pos x="T0" y="T1"/>
                  </a:cxn>
                  <a:cxn ang="0">
                    <a:pos x="T2" y="T3"/>
                  </a:cxn>
                  <a:cxn ang="0">
                    <a:pos x="T4" y="T5"/>
                  </a:cxn>
                  <a:cxn ang="0">
                    <a:pos x="T6" y="T7"/>
                  </a:cxn>
                  <a:cxn ang="0">
                    <a:pos x="T8" y="T9"/>
                  </a:cxn>
                </a:cxnLst>
                <a:rect l="0" t="0" r="r" b="b"/>
                <a:pathLst>
                  <a:path w="3019" h="6398">
                    <a:moveTo>
                      <a:pt x="0" y="0"/>
                    </a:moveTo>
                    <a:lnTo>
                      <a:pt x="3019" y="2016"/>
                    </a:lnTo>
                    <a:lnTo>
                      <a:pt x="2999" y="6398"/>
                    </a:lnTo>
                    <a:lnTo>
                      <a:pt x="323" y="3818"/>
                    </a:lnTo>
                    <a:lnTo>
                      <a:pt x="0" y="0"/>
                    </a:lnTo>
                    <a:close/>
                  </a:path>
                </a:pathLst>
              </a:custGeom>
              <a:grp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11" name="Freeform 7"/>
              <p:cNvSpPr>
                <a:spLocks/>
              </p:cNvSpPr>
              <p:nvPr/>
            </p:nvSpPr>
            <p:spPr bwMode="auto">
              <a:xfrm>
                <a:off x="5779268" y="2487386"/>
                <a:ext cx="2507384" cy="3829020"/>
              </a:xfrm>
              <a:custGeom>
                <a:avLst/>
                <a:gdLst>
                  <a:gd name="T0" fmla="*/ 4006 w 4006"/>
                  <a:gd name="T1" fmla="*/ 0 h 5941"/>
                  <a:gd name="T2" fmla="*/ 3410 w 4006"/>
                  <a:gd name="T3" fmla="*/ 3889 h 5941"/>
                  <a:gd name="T4" fmla="*/ 0 w 4006"/>
                  <a:gd name="T5" fmla="*/ 5941 h 5941"/>
                  <a:gd name="T6" fmla="*/ 20 w 4006"/>
                  <a:gd name="T7" fmla="*/ 1559 h 5941"/>
                  <a:gd name="T8" fmla="*/ 4006 w 4006"/>
                  <a:gd name="T9" fmla="*/ 0 h 5941"/>
                </a:gdLst>
                <a:ahLst/>
                <a:cxnLst>
                  <a:cxn ang="0">
                    <a:pos x="T0" y="T1"/>
                  </a:cxn>
                  <a:cxn ang="0">
                    <a:pos x="T2" y="T3"/>
                  </a:cxn>
                  <a:cxn ang="0">
                    <a:pos x="T4" y="T5"/>
                  </a:cxn>
                  <a:cxn ang="0">
                    <a:pos x="T6" y="T7"/>
                  </a:cxn>
                  <a:cxn ang="0">
                    <a:pos x="T8" y="T9"/>
                  </a:cxn>
                </a:cxnLst>
                <a:rect l="0" t="0" r="r" b="b"/>
                <a:pathLst>
                  <a:path w="4006" h="5941">
                    <a:moveTo>
                      <a:pt x="4006" y="0"/>
                    </a:moveTo>
                    <a:lnTo>
                      <a:pt x="3410" y="3889"/>
                    </a:lnTo>
                    <a:lnTo>
                      <a:pt x="0" y="5941"/>
                    </a:lnTo>
                    <a:lnTo>
                      <a:pt x="20" y="1559"/>
                    </a:lnTo>
                    <a:lnTo>
                      <a:pt x="4006" y="0"/>
                    </a:lnTo>
                    <a:close/>
                  </a:path>
                </a:pathLst>
              </a:custGeom>
              <a:grp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12" name="Freeform 8"/>
              <p:cNvSpPr>
                <a:spLocks/>
              </p:cNvSpPr>
              <p:nvPr/>
            </p:nvSpPr>
            <p:spPr bwMode="auto">
              <a:xfrm>
                <a:off x="3902172" y="1482598"/>
                <a:ext cx="4384480" cy="2009575"/>
              </a:xfrm>
              <a:custGeom>
                <a:avLst/>
                <a:gdLst>
                  <a:gd name="T0" fmla="*/ 3672 w 7005"/>
                  <a:gd name="T1" fmla="*/ 0 h 3118"/>
                  <a:gd name="T2" fmla="*/ 7005 w 7005"/>
                  <a:gd name="T3" fmla="*/ 1559 h 3118"/>
                  <a:gd name="T4" fmla="*/ 3019 w 7005"/>
                  <a:gd name="T5" fmla="*/ 3118 h 3118"/>
                  <a:gd name="T6" fmla="*/ 0 w 7005"/>
                  <a:gd name="T7" fmla="*/ 1102 h 3118"/>
                  <a:gd name="T8" fmla="*/ 3672 w 7005"/>
                  <a:gd name="T9" fmla="*/ 0 h 3118"/>
                </a:gdLst>
                <a:ahLst/>
                <a:cxnLst>
                  <a:cxn ang="0">
                    <a:pos x="T0" y="T1"/>
                  </a:cxn>
                  <a:cxn ang="0">
                    <a:pos x="T2" y="T3"/>
                  </a:cxn>
                  <a:cxn ang="0">
                    <a:pos x="T4" y="T5"/>
                  </a:cxn>
                  <a:cxn ang="0">
                    <a:pos x="T6" y="T7"/>
                  </a:cxn>
                  <a:cxn ang="0">
                    <a:pos x="T8" y="T9"/>
                  </a:cxn>
                </a:cxnLst>
                <a:rect l="0" t="0" r="r" b="b"/>
                <a:pathLst>
                  <a:path w="7005" h="3118">
                    <a:moveTo>
                      <a:pt x="3672" y="0"/>
                    </a:moveTo>
                    <a:lnTo>
                      <a:pt x="7005" y="1559"/>
                    </a:lnTo>
                    <a:lnTo>
                      <a:pt x="3019" y="3118"/>
                    </a:lnTo>
                    <a:lnTo>
                      <a:pt x="0" y="1102"/>
                    </a:lnTo>
                    <a:lnTo>
                      <a:pt x="3672" y="0"/>
                    </a:lnTo>
                    <a:close/>
                  </a:path>
                </a:pathLst>
              </a:custGeom>
              <a:grp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grpSp>
        <p:sp>
          <p:nvSpPr>
            <p:cNvPr id="13" name="Freeform 9"/>
            <p:cNvSpPr>
              <a:spLocks/>
            </p:cNvSpPr>
            <p:nvPr/>
          </p:nvSpPr>
          <p:spPr bwMode="auto">
            <a:xfrm>
              <a:off x="4148271" y="3015196"/>
              <a:ext cx="1081568" cy="1953503"/>
            </a:xfrm>
            <a:custGeom>
              <a:avLst/>
              <a:gdLst>
                <a:gd name="T0" fmla="*/ 0 w 1728"/>
                <a:gd name="T1" fmla="*/ 0 h 3031"/>
                <a:gd name="T2" fmla="*/ 1705 w 1728"/>
                <a:gd name="T3" fmla="*/ 1334 h 3031"/>
                <a:gd name="T4" fmla="*/ 1728 w 1728"/>
                <a:gd name="T5" fmla="*/ 2593 h 3031"/>
                <a:gd name="T6" fmla="*/ 818 w 1728"/>
                <a:gd name="T7" fmla="*/ 1795 h 3031"/>
                <a:gd name="T8" fmla="*/ 900 w 1728"/>
                <a:gd name="T9" fmla="*/ 3031 h 3031"/>
                <a:gd name="T10" fmla="*/ 198 w 1728"/>
                <a:gd name="T11" fmla="*/ 2356 h 3031"/>
                <a:gd name="T12" fmla="*/ 0 w 1728"/>
                <a:gd name="T13" fmla="*/ 0 h 3031"/>
              </a:gdLst>
              <a:ahLst/>
              <a:cxnLst>
                <a:cxn ang="0">
                  <a:pos x="T0" y="T1"/>
                </a:cxn>
                <a:cxn ang="0">
                  <a:pos x="T2" y="T3"/>
                </a:cxn>
                <a:cxn ang="0">
                  <a:pos x="T4" y="T5"/>
                </a:cxn>
                <a:cxn ang="0">
                  <a:pos x="T6" y="T7"/>
                </a:cxn>
                <a:cxn ang="0">
                  <a:pos x="T8" y="T9"/>
                </a:cxn>
                <a:cxn ang="0">
                  <a:pos x="T10" y="T11"/>
                </a:cxn>
                <a:cxn ang="0">
                  <a:pos x="T12" y="T13"/>
                </a:cxn>
              </a:cxnLst>
              <a:rect l="0" t="0" r="r" b="b"/>
              <a:pathLst>
                <a:path w="1728" h="3031">
                  <a:moveTo>
                    <a:pt x="0" y="0"/>
                  </a:moveTo>
                  <a:lnTo>
                    <a:pt x="1705" y="1334"/>
                  </a:lnTo>
                  <a:lnTo>
                    <a:pt x="1728" y="2593"/>
                  </a:lnTo>
                  <a:lnTo>
                    <a:pt x="818" y="1795"/>
                  </a:lnTo>
                  <a:lnTo>
                    <a:pt x="900" y="3031"/>
                  </a:lnTo>
                  <a:lnTo>
                    <a:pt x="198" y="2356"/>
                  </a:lnTo>
                  <a:lnTo>
                    <a:pt x="0" y="0"/>
                  </a:lnTo>
                  <a:close/>
                </a:path>
              </a:pathLst>
            </a:custGeom>
            <a:gradFill flip="none" rotWithShape="1">
              <a:gsLst>
                <a:gs pos="0">
                  <a:schemeClr val="accent6"/>
                </a:gs>
                <a:gs pos="100000">
                  <a:schemeClr val="accent6">
                    <a:lumMod val="75000"/>
                  </a:schemeClr>
                </a:gs>
              </a:gsLst>
              <a:lin ang="13500000" scaled="1"/>
              <a:tileRect/>
            </a:gradFill>
            <a:ln w="0">
              <a:solidFill>
                <a:schemeClr val="accent6"/>
              </a:solid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14" name="Freeform 10"/>
            <p:cNvSpPr>
              <a:spLocks/>
            </p:cNvSpPr>
            <p:nvPr/>
          </p:nvSpPr>
          <p:spPr bwMode="auto">
            <a:xfrm>
              <a:off x="4070032" y="2072925"/>
              <a:ext cx="1889614" cy="2322161"/>
            </a:xfrm>
            <a:custGeom>
              <a:avLst/>
              <a:gdLst>
                <a:gd name="T0" fmla="*/ 0 w 3019"/>
                <a:gd name="T1" fmla="*/ 0 h 3603"/>
                <a:gd name="T2" fmla="*/ 3019 w 3019"/>
                <a:gd name="T3" fmla="*/ 2016 h 3603"/>
                <a:gd name="T4" fmla="*/ 3012 w 3019"/>
                <a:gd name="T5" fmla="*/ 3603 h 3603"/>
                <a:gd name="T6" fmla="*/ 3010 w 3019"/>
                <a:gd name="T7" fmla="*/ 3603 h 3603"/>
                <a:gd name="T8" fmla="*/ 1937 w 3019"/>
                <a:gd name="T9" fmla="*/ 2743 h 3603"/>
                <a:gd name="T10" fmla="*/ 1937 w 3019"/>
                <a:gd name="T11" fmla="*/ 2743 h 3603"/>
                <a:gd name="T12" fmla="*/ 111 w 3019"/>
                <a:gd name="T13" fmla="*/ 1316 h 3603"/>
                <a:gd name="T14" fmla="*/ 0 w 3019"/>
                <a:gd name="T15" fmla="*/ 0 h 36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9" h="3603">
                  <a:moveTo>
                    <a:pt x="0" y="0"/>
                  </a:moveTo>
                  <a:lnTo>
                    <a:pt x="3019" y="2016"/>
                  </a:lnTo>
                  <a:lnTo>
                    <a:pt x="3012" y="3603"/>
                  </a:lnTo>
                  <a:lnTo>
                    <a:pt x="3010" y="3603"/>
                  </a:lnTo>
                  <a:lnTo>
                    <a:pt x="1937" y="2743"/>
                  </a:lnTo>
                  <a:lnTo>
                    <a:pt x="1937" y="2743"/>
                  </a:lnTo>
                  <a:lnTo>
                    <a:pt x="111" y="1316"/>
                  </a:lnTo>
                  <a:lnTo>
                    <a:pt x="0" y="0"/>
                  </a:lnTo>
                  <a:close/>
                </a:path>
              </a:pathLst>
            </a:custGeom>
            <a:gradFill flip="none" rotWithShape="1">
              <a:gsLst>
                <a:gs pos="0">
                  <a:schemeClr val="accent4">
                    <a:lumMod val="70000"/>
                    <a:lumOff val="30000"/>
                  </a:schemeClr>
                </a:gs>
                <a:gs pos="100000">
                  <a:schemeClr val="accent4">
                    <a:lumMod val="100000"/>
                  </a:schemeClr>
                </a:gs>
              </a:gsLst>
              <a:lin ang="9000000" scaled="0"/>
              <a:tileRect/>
            </a:gradFill>
            <a:ln w="0">
              <a:solidFill>
                <a:schemeClr val="accent4">
                  <a:lumMod val="40000"/>
                  <a:lumOff val="60000"/>
                </a:schemeClr>
              </a:solid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15" name="Freeform 11"/>
            <p:cNvSpPr>
              <a:spLocks/>
            </p:cNvSpPr>
            <p:nvPr/>
          </p:nvSpPr>
          <p:spPr bwMode="auto">
            <a:xfrm>
              <a:off x="4738501" y="4334503"/>
              <a:ext cx="1212382" cy="1861983"/>
            </a:xfrm>
            <a:custGeom>
              <a:avLst/>
              <a:gdLst>
                <a:gd name="T0" fmla="*/ 0 w 1937"/>
                <a:gd name="T1" fmla="*/ 0 h 2889"/>
                <a:gd name="T2" fmla="*/ 1926 w 1937"/>
                <a:gd name="T3" fmla="*/ 1687 h 2889"/>
                <a:gd name="T4" fmla="*/ 1937 w 1937"/>
                <a:gd name="T5" fmla="*/ 1682 h 2889"/>
                <a:gd name="T6" fmla="*/ 1931 w 1937"/>
                <a:gd name="T7" fmla="*/ 2889 h 2889"/>
                <a:gd name="T8" fmla="*/ 71 w 1937"/>
                <a:gd name="T9" fmla="*/ 1096 h 2889"/>
                <a:gd name="T10" fmla="*/ 0 w 1937"/>
                <a:gd name="T11" fmla="*/ 0 h 2889"/>
              </a:gdLst>
              <a:ahLst/>
              <a:cxnLst>
                <a:cxn ang="0">
                  <a:pos x="T0" y="T1"/>
                </a:cxn>
                <a:cxn ang="0">
                  <a:pos x="T2" y="T3"/>
                </a:cxn>
                <a:cxn ang="0">
                  <a:pos x="T4" y="T5"/>
                </a:cxn>
                <a:cxn ang="0">
                  <a:pos x="T6" y="T7"/>
                </a:cxn>
                <a:cxn ang="0">
                  <a:pos x="T8" y="T9"/>
                </a:cxn>
                <a:cxn ang="0">
                  <a:pos x="T10" y="T11"/>
                </a:cxn>
              </a:cxnLst>
              <a:rect l="0" t="0" r="r" b="b"/>
              <a:pathLst>
                <a:path w="1937" h="2889">
                  <a:moveTo>
                    <a:pt x="0" y="0"/>
                  </a:moveTo>
                  <a:lnTo>
                    <a:pt x="1926" y="1687"/>
                  </a:lnTo>
                  <a:lnTo>
                    <a:pt x="1937" y="1682"/>
                  </a:lnTo>
                  <a:lnTo>
                    <a:pt x="1931" y="2889"/>
                  </a:lnTo>
                  <a:lnTo>
                    <a:pt x="71" y="1096"/>
                  </a:lnTo>
                  <a:lnTo>
                    <a:pt x="0" y="0"/>
                  </a:lnTo>
                  <a:close/>
                </a:path>
              </a:pathLst>
            </a:custGeom>
            <a:gradFill flip="none" rotWithShape="1">
              <a:gsLst>
                <a:gs pos="0">
                  <a:schemeClr val="accent5"/>
                </a:gs>
                <a:gs pos="100000">
                  <a:schemeClr val="accent5">
                    <a:lumMod val="75000"/>
                  </a:schemeClr>
                </a:gs>
              </a:gsLst>
              <a:lin ang="13500000" scaled="1"/>
              <a:tileRect/>
            </a:gradFill>
            <a:ln w="0">
              <a:solidFill>
                <a:schemeClr val="accent5"/>
              </a:solid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16" name="Freeform 12"/>
            <p:cNvSpPr>
              <a:spLocks/>
            </p:cNvSpPr>
            <p:nvPr/>
          </p:nvSpPr>
          <p:spPr bwMode="auto">
            <a:xfrm>
              <a:off x="5283666" y="3930397"/>
              <a:ext cx="671599" cy="1405027"/>
            </a:xfrm>
            <a:custGeom>
              <a:avLst/>
              <a:gdLst>
                <a:gd name="T0" fmla="*/ 0 w 1073"/>
                <a:gd name="T1" fmla="*/ 0 h 2180"/>
                <a:gd name="T2" fmla="*/ 1057 w 1073"/>
                <a:gd name="T3" fmla="*/ 846 h 2180"/>
                <a:gd name="T4" fmla="*/ 1073 w 1073"/>
                <a:gd name="T5" fmla="*/ 839 h 2180"/>
                <a:gd name="T6" fmla="*/ 1066 w 1073"/>
                <a:gd name="T7" fmla="*/ 2180 h 2180"/>
                <a:gd name="T8" fmla="*/ 23 w 1073"/>
                <a:gd name="T9" fmla="*/ 1268 h 2180"/>
                <a:gd name="T10" fmla="*/ 0 w 1073"/>
                <a:gd name="T11" fmla="*/ 0 h 2180"/>
              </a:gdLst>
              <a:ahLst/>
              <a:cxnLst>
                <a:cxn ang="0">
                  <a:pos x="T0" y="T1"/>
                </a:cxn>
                <a:cxn ang="0">
                  <a:pos x="T2" y="T3"/>
                </a:cxn>
                <a:cxn ang="0">
                  <a:pos x="T4" y="T5"/>
                </a:cxn>
                <a:cxn ang="0">
                  <a:pos x="T6" y="T7"/>
                </a:cxn>
                <a:cxn ang="0">
                  <a:pos x="T8" y="T9"/>
                </a:cxn>
                <a:cxn ang="0">
                  <a:pos x="T10" y="T11"/>
                </a:cxn>
              </a:cxnLst>
              <a:rect l="0" t="0" r="r" b="b"/>
              <a:pathLst>
                <a:path w="1073" h="2180">
                  <a:moveTo>
                    <a:pt x="0" y="0"/>
                  </a:moveTo>
                  <a:lnTo>
                    <a:pt x="1057" y="846"/>
                  </a:lnTo>
                  <a:lnTo>
                    <a:pt x="1073" y="839"/>
                  </a:lnTo>
                  <a:lnTo>
                    <a:pt x="1066" y="2180"/>
                  </a:lnTo>
                  <a:lnTo>
                    <a:pt x="23" y="1268"/>
                  </a:lnTo>
                  <a:lnTo>
                    <a:pt x="0" y="0"/>
                  </a:lnTo>
                  <a:close/>
                </a:path>
              </a:pathLst>
            </a:custGeom>
            <a:gradFill flip="none" rotWithShape="1">
              <a:gsLst>
                <a:gs pos="0">
                  <a:schemeClr val="accent2">
                    <a:lumMod val="86000"/>
                  </a:schemeClr>
                </a:gs>
                <a:gs pos="100000">
                  <a:schemeClr val="accent2">
                    <a:lumMod val="84000"/>
                    <a:lumOff val="16000"/>
                  </a:schemeClr>
                </a:gs>
              </a:gsLst>
              <a:lin ang="18900000" scaled="1"/>
              <a:tileRect/>
            </a:gradFill>
            <a:ln w="0">
              <a:solidFill>
                <a:schemeClr val="accent2">
                  <a:lumMod val="60000"/>
                  <a:lumOff val="40000"/>
                </a:schemeClr>
              </a:solid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17" name="Freeform 13"/>
            <p:cNvSpPr>
              <a:spLocks/>
            </p:cNvSpPr>
            <p:nvPr/>
          </p:nvSpPr>
          <p:spPr bwMode="auto">
            <a:xfrm>
              <a:off x="5955264" y="3009395"/>
              <a:ext cx="908192" cy="1385692"/>
            </a:xfrm>
            <a:custGeom>
              <a:avLst/>
              <a:gdLst>
                <a:gd name="T0" fmla="*/ 1449 w 1451"/>
                <a:gd name="T1" fmla="*/ 0 h 2150"/>
                <a:gd name="T2" fmla="*/ 1451 w 1451"/>
                <a:gd name="T3" fmla="*/ 2 h 2150"/>
                <a:gd name="T4" fmla="*/ 1355 w 1451"/>
                <a:gd name="T5" fmla="*/ 1513 h 2150"/>
                <a:gd name="T6" fmla="*/ 0 w 1451"/>
                <a:gd name="T7" fmla="*/ 2150 h 2150"/>
                <a:gd name="T8" fmla="*/ 7 w 1451"/>
                <a:gd name="T9" fmla="*/ 563 h 2150"/>
                <a:gd name="T10" fmla="*/ 1449 w 1451"/>
                <a:gd name="T11" fmla="*/ 0 h 2150"/>
              </a:gdLst>
              <a:ahLst/>
              <a:cxnLst>
                <a:cxn ang="0">
                  <a:pos x="T0" y="T1"/>
                </a:cxn>
                <a:cxn ang="0">
                  <a:pos x="T2" y="T3"/>
                </a:cxn>
                <a:cxn ang="0">
                  <a:pos x="T4" y="T5"/>
                </a:cxn>
                <a:cxn ang="0">
                  <a:pos x="T6" y="T7"/>
                </a:cxn>
                <a:cxn ang="0">
                  <a:pos x="T8" y="T9"/>
                </a:cxn>
                <a:cxn ang="0">
                  <a:pos x="T10" y="T11"/>
                </a:cxn>
              </a:cxnLst>
              <a:rect l="0" t="0" r="r" b="b"/>
              <a:pathLst>
                <a:path w="1451" h="2150">
                  <a:moveTo>
                    <a:pt x="1449" y="0"/>
                  </a:moveTo>
                  <a:lnTo>
                    <a:pt x="1451" y="2"/>
                  </a:lnTo>
                  <a:lnTo>
                    <a:pt x="1355" y="1513"/>
                  </a:lnTo>
                  <a:lnTo>
                    <a:pt x="0" y="2150"/>
                  </a:lnTo>
                  <a:lnTo>
                    <a:pt x="7" y="563"/>
                  </a:lnTo>
                  <a:lnTo>
                    <a:pt x="1449" y="0"/>
                  </a:lnTo>
                  <a:close/>
                </a:path>
              </a:pathLst>
            </a:custGeom>
            <a:solidFill>
              <a:schemeClr val="accent4">
                <a:lumMod val="75000"/>
              </a:schemeClr>
            </a:solid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18" name="Freeform 14"/>
            <p:cNvSpPr>
              <a:spLocks/>
            </p:cNvSpPr>
            <p:nvPr/>
          </p:nvSpPr>
          <p:spPr bwMode="auto">
            <a:xfrm>
              <a:off x="7505011" y="3340028"/>
              <a:ext cx="804291" cy="1890986"/>
            </a:xfrm>
            <a:custGeom>
              <a:avLst/>
              <a:gdLst>
                <a:gd name="T0" fmla="*/ 1285 w 1285"/>
                <a:gd name="T1" fmla="*/ 0 h 2934"/>
                <a:gd name="T2" fmla="*/ 921 w 1285"/>
                <a:gd name="T3" fmla="*/ 2380 h 2934"/>
                <a:gd name="T4" fmla="*/ 0 w 1285"/>
                <a:gd name="T5" fmla="*/ 2934 h 2934"/>
                <a:gd name="T6" fmla="*/ 118 w 1285"/>
                <a:gd name="T7" fmla="*/ 1800 h 2934"/>
                <a:gd name="T8" fmla="*/ 118 w 1285"/>
                <a:gd name="T9" fmla="*/ 1800 h 2934"/>
                <a:gd name="T10" fmla="*/ 130 w 1285"/>
                <a:gd name="T11" fmla="*/ 1698 h 2934"/>
                <a:gd name="T12" fmla="*/ 130 w 1285"/>
                <a:gd name="T13" fmla="*/ 1700 h 2934"/>
                <a:gd name="T14" fmla="*/ 246 w 1285"/>
                <a:gd name="T15" fmla="*/ 480 h 2934"/>
                <a:gd name="T16" fmla="*/ 1285 w 1285"/>
                <a:gd name="T17" fmla="*/ 0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 h="2934">
                  <a:moveTo>
                    <a:pt x="1285" y="0"/>
                  </a:moveTo>
                  <a:lnTo>
                    <a:pt x="921" y="2380"/>
                  </a:lnTo>
                  <a:lnTo>
                    <a:pt x="0" y="2934"/>
                  </a:lnTo>
                  <a:lnTo>
                    <a:pt x="118" y="1800"/>
                  </a:lnTo>
                  <a:lnTo>
                    <a:pt x="118" y="1800"/>
                  </a:lnTo>
                  <a:lnTo>
                    <a:pt x="130" y="1698"/>
                  </a:lnTo>
                  <a:lnTo>
                    <a:pt x="130" y="1700"/>
                  </a:lnTo>
                  <a:lnTo>
                    <a:pt x="246" y="480"/>
                  </a:lnTo>
                  <a:lnTo>
                    <a:pt x="1285" y="0"/>
                  </a:lnTo>
                  <a:close/>
                </a:path>
              </a:pathLst>
            </a:custGeom>
            <a:gradFill flip="none" rotWithShape="1">
              <a:gsLst>
                <a:gs pos="0">
                  <a:schemeClr val="accent1">
                    <a:lumMod val="89000"/>
                    <a:lumOff val="11000"/>
                  </a:schemeClr>
                </a:gs>
                <a:gs pos="72000">
                  <a:schemeClr val="accent1">
                    <a:lumMod val="70000"/>
                  </a:schemeClr>
                </a:gs>
              </a:gsLst>
              <a:lin ang="2700000" scaled="1"/>
              <a:tileRect/>
            </a:gradFill>
            <a:ln w="0">
              <a:solidFill>
                <a:schemeClr val="accent1"/>
              </a:solid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19" name="Freeform 15"/>
            <p:cNvSpPr>
              <a:spLocks/>
            </p:cNvSpPr>
            <p:nvPr/>
          </p:nvSpPr>
          <p:spPr bwMode="auto">
            <a:xfrm>
              <a:off x="5950883" y="2367466"/>
              <a:ext cx="2503629" cy="2970536"/>
            </a:xfrm>
            <a:custGeom>
              <a:avLst/>
              <a:gdLst>
                <a:gd name="T0" fmla="*/ 4000 w 4000"/>
                <a:gd name="T1" fmla="*/ 0 h 4609"/>
                <a:gd name="T2" fmla="*/ 3788 w 4000"/>
                <a:gd name="T3" fmla="*/ 1382 h 4609"/>
                <a:gd name="T4" fmla="*/ 2629 w 4000"/>
                <a:gd name="T5" fmla="*/ 1918 h 4609"/>
                <a:gd name="T6" fmla="*/ 2499 w 4000"/>
                <a:gd name="T7" fmla="*/ 3271 h 4609"/>
                <a:gd name="T8" fmla="*/ 5 w 4000"/>
                <a:gd name="T9" fmla="*/ 4609 h 4609"/>
                <a:gd name="T10" fmla="*/ 0 w 4000"/>
                <a:gd name="T11" fmla="*/ 4605 h 4609"/>
                <a:gd name="T12" fmla="*/ 7 w 4000"/>
                <a:gd name="T13" fmla="*/ 3264 h 4609"/>
                <a:gd name="T14" fmla="*/ 1467 w 4000"/>
                <a:gd name="T15" fmla="*/ 2580 h 4609"/>
                <a:gd name="T16" fmla="*/ 1569 w 4000"/>
                <a:gd name="T17" fmla="*/ 950 h 4609"/>
                <a:gd name="T18" fmla="*/ 4000 w 4000"/>
                <a:gd name="T19" fmla="*/ 0 h 4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0" h="4609">
                  <a:moveTo>
                    <a:pt x="4000" y="0"/>
                  </a:moveTo>
                  <a:lnTo>
                    <a:pt x="3788" y="1382"/>
                  </a:lnTo>
                  <a:lnTo>
                    <a:pt x="2629" y="1918"/>
                  </a:lnTo>
                  <a:lnTo>
                    <a:pt x="2499" y="3271"/>
                  </a:lnTo>
                  <a:lnTo>
                    <a:pt x="5" y="4609"/>
                  </a:lnTo>
                  <a:lnTo>
                    <a:pt x="0" y="4605"/>
                  </a:lnTo>
                  <a:lnTo>
                    <a:pt x="7" y="3264"/>
                  </a:lnTo>
                  <a:lnTo>
                    <a:pt x="1467" y="2580"/>
                  </a:lnTo>
                  <a:lnTo>
                    <a:pt x="1569" y="950"/>
                  </a:lnTo>
                  <a:lnTo>
                    <a:pt x="4000" y="0"/>
                  </a:lnTo>
                  <a:close/>
                </a:path>
              </a:pathLst>
            </a:custGeom>
            <a:gradFill flip="none" rotWithShape="1">
              <a:gsLst>
                <a:gs pos="23000">
                  <a:schemeClr val="accent2">
                    <a:lumMod val="84000"/>
                  </a:schemeClr>
                </a:gs>
                <a:gs pos="84000">
                  <a:schemeClr val="accent2">
                    <a:lumMod val="39000"/>
                  </a:schemeClr>
                </a:gs>
              </a:gsLst>
              <a:lin ang="2400000" scaled="0"/>
              <a:tileRect/>
            </a:gradFill>
            <a:ln w="0">
              <a:solidFill>
                <a:schemeClr val="accent2">
                  <a:lumMod val="75000"/>
                </a:schemeClr>
              </a:solid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20" name="Freeform 16"/>
            <p:cNvSpPr>
              <a:spLocks/>
            </p:cNvSpPr>
            <p:nvPr/>
          </p:nvSpPr>
          <p:spPr bwMode="auto">
            <a:xfrm>
              <a:off x="5947128" y="4557503"/>
              <a:ext cx="1559761" cy="1638983"/>
            </a:xfrm>
            <a:custGeom>
              <a:avLst/>
              <a:gdLst>
                <a:gd name="T0" fmla="*/ 2492 w 2492"/>
                <a:gd name="T1" fmla="*/ 0 h 2543"/>
                <a:gd name="T2" fmla="*/ 2373 w 2492"/>
                <a:gd name="T3" fmla="*/ 1116 h 2543"/>
                <a:gd name="T4" fmla="*/ 0 w 2492"/>
                <a:gd name="T5" fmla="*/ 2543 h 2543"/>
                <a:gd name="T6" fmla="*/ 6 w 2492"/>
                <a:gd name="T7" fmla="*/ 1336 h 2543"/>
                <a:gd name="T8" fmla="*/ 2492 w 2492"/>
                <a:gd name="T9" fmla="*/ 0 h 2543"/>
              </a:gdLst>
              <a:ahLst/>
              <a:cxnLst>
                <a:cxn ang="0">
                  <a:pos x="T0" y="T1"/>
                </a:cxn>
                <a:cxn ang="0">
                  <a:pos x="T2" y="T3"/>
                </a:cxn>
                <a:cxn ang="0">
                  <a:pos x="T4" y="T5"/>
                </a:cxn>
                <a:cxn ang="0">
                  <a:pos x="T6" y="T7"/>
                </a:cxn>
                <a:cxn ang="0">
                  <a:pos x="T8" y="T9"/>
                </a:cxn>
              </a:cxnLst>
              <a:rect l="0" t="0" r="r" b="b"/>
              <a:pathLst>
                <a:path w="2492" h="2543">
                  <a:moveTo>
                    <a:pt x="2492" y="0"/>
                  </a:moveTo>
                  <a:lnTo>
                    <a:pt x="2373" y="1116"/>
                  </a:lnTo>
                  <a:lnTo>
                    <a:pt x="0" y="2543"/>
                  </a:lnTo>
                  <a:lnTo>
                    <a:pt x="6" y="1336"/>
                  </a:lnTo>
                  <a:lnTo>
                    <a:pt x="2492" y="0"/>
                  </a:lnTo>
                  <a:close/>
                </a:path>
              </a:pathLst>
            </a:custGeom>
            <a:gradFill flip="none" rotWithShape="1">
              <a:gsLst>
                <a:gs pos="0">
                  <a:schemeClr val="accent5">
                    <a:lumMod val="75000"/>
                  </a:schemeClr>
                </a:gs>
                <a:gs pos="100000">
                  <a:schemeClr val="accent5">
                    <a:lumMod val="50000"/>
                  </a:schemeClr>
                </a:gs>
              </a:gsLst>
              <a:lin ang="2700000" scaled="1"/>
              <a:tileRect/>
            </a:gradFill>
            <a:ln w="0">
              <a:solidFill>
                <a:schemeClr val="accent5">
                  <a:lumMod val="75000"/>
                </a:schemeClr>
              </a:solid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21" name="Freeform 17"/>
            <p:cNvSpPr>
              <a:spLocks/>
            </p:cNvSpPr>
            <p:nvPr/>
          </p:nvSpPr>
          <p:spPr bwMode="auto">
            <a:xfrm>
              <a:off x="6230038" y="2018787"/>
              <a:ext cx="2224474" cy="960961"/>
            </a:xfrm>
            <a:custGeom>
              <a:avLst/>
              <a:gdLst>
                <a:gd name="T0" fmla="*/ 2399 w 3554"/>
                <a:gd name="T1" fmla="*/ 0 h 1491"/>
                <a:gd name="T2" fmla="*/ 3554 w 3554"/>
                <a:gd name="T3" fmla="*/ 541 h 1491"/>
                <a:gd name="T4" fmla="*/ 1123 w 3554"/>
                <a:gd name="T5" fmla="*/ 1491 h 1491"/>
                <a:gd name="T6" fmla="*/ 1123 w 3554"/>
                <a:gd name="T7" fmla="*/ 1480 h 1491"/>
                <a:gd name="T8" fmla="*/ 0 w 3554"/>
                <a:gd name="T9" fmla="*/ 821 h 1491"/>
                <a:gd name="T10" fmla="*/ 2399 w 3554"/>
                <a:gd name="T11" fmla="*/ 0 h 1491"/>
              </a:gdLst>
              <a:ahLst/>
              <a:cxnLst>
                <a:cxn ang="0">
                  <a:pos x="T0" y="T1"/>
                </a:cxn>
                <a:cxn ang="0">
                  <a:pos x="T2" y="T3"/>
                </a:cxn>
                <a:cxn ang="0">
                  <a:pos x="T4" y="T5"/>
                </a:cxn>
                <a:cxn ang="0">
                  <a:pos x="T6" y="T7"/>
                </a:cxn>
                <a:cxn ang="0">
                  <a:pos x="T8" y="T9"/>
                </a:cxn>
                <a:cxn ang="0">
                  <a:pos x="T10" y="T11"/>
                </a:cxn>
              </a:cxnLst>
              <a:rect l="0" t="0" r="r" b="b"/>
              <a:pathLst>
                <a:path w="3554" h="1491">
                  <a:moveTo>
                    <a:pt x="2399" y="0"/>
                  </a:moveTo>
                  <a:lnTo>
                    <a:pt x="3554" y="541"/>
                  </a:lnTo>
                  <a:lnTo>
                    <a:pt x="1123" y="1491"/>
                  </a:lnTo>
                  <a:lnTo>
                    <a:pt x="1123" y="1480"/>
                  </a:lnTo>
                  <a:lnTo>
                    <a:pt x="0" y="821"/>
                  </a:lnTo>
                  <a:lnTo>
                    <a:pt x="2399" y="0"/>
                  </a:lnTo>
                  <a:close/>
                </a:path>
              </a:pathLst>
            </a:custGeom>
            <a:gradFill>
              <a:gsLst>
                <a:gs pos="0">
                  <a:schemeClr val="accent2"/>
                </a:gs>
                <a:gs pos="100000">
                  <a:schemeClr val="accent2">
                    <a:lumMod val="90000"/>
                  </a:schemeClr>
                </a:gs>
              </a:gsLst>
              <a:lin ang="16200000" scaled="1"/>
            </a:gradFill>
            <a:ln w="0">
              <a:solidFill>
                <a:schemeClr val="accent2"/>
              </a:solid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22" name="Freeform 18"/>
            <p:cNvSpPr>
              <a:spLocks/>
            </p:cNvSpPr>
            <p:nvPr/>
          </p:nvSpPr>
          <p:spPr bwMode="auto">
            <a:xfrm>
              <a:off x="4070032" y="1819634"/>
              <a:ext cx="2792172" cy="1552619"/>
            </a:xfrm>
            <a:custGeom>
              <a:avLst/>
              <a:gdLst>
                <a:gd name="T0" fmla="*/ 1309 w 4461"/>
                <a:gd name="T1" fmla="*/ 0 h 2409"/>
                <a:gd name="T2" fmla="*/ 4461 w 4461"/>
                <a:gd name="T3" fmla="*/ 1846 h 2409"/>
                <a:gd name="T4" fmla="*/ 3019 w 4461"/>
                <a:gd name="T5" fmla="*/ 2409 h 2409"/>
                <a:gd name="T6" fmla="*/ 0 w 4461"/>
                <a:gd name="T7" fmla="*/ 393 h 2409"/>
                <a:gd name="T8" fmla="*/ 1309 w 4461"/>
                <a:gd name="T9" fmla="*/ 0 h 2409"/>
              </a:gdLst>
              <a:ahLst/>
              <a:cxnLst>
                <a:cxn ang="0">
                  <a:pos x="T0" y="T1"/>
                </a:cxn>
                <a:cxn ang="0">
                  <a:pos x="T2" y="T3"/>
                </a:cxn>
                <a:cxn ang="0">
                  <a:pos x="T4" y="T5"/>
                </a:cxn>
                <a:cxn ang="0">
                  <a:pos x="T6" y="T7"/>
                </a:cxn>
                <a:cxn ang="0">
                  <a:pos x="T8" y="T9"/>
                </a:cxn>
              </a:cxnLst>
              <a:rect l="0" t="0" r="r" b="b"/>
              <a:pathLst>
                <a:path w="4461" h="2409">
                  <a:moveTo>
                    <a:pt x="1309" y="0"/>
                  </a:moveTo>
                  <a:lnTo>
                    <a:pt x="4461" y="1846"/>
                  </a:lnTo>
                  <a:lnTo>
                    <a:pt x="3019" y="2409"/>
                  </a:lnTo>
                  <a:lnTo>
                    <a:pt x="0" y="393"/>
                  </a:lnTo>
                  <a:lnTo>
                    <a:pt x="1309" y="0"/>
                  </a:lnTo>
                  <a:close/>
                </a:path>
              </a:pathLst>
            </a:custGeom>
            <a:gradFill flip="none" rotWithShape="1">
              <a:gsLst>
                <a:gs pos="0">
                  <a:schemeClr val="accent4"/>
                </a:gs>
                <a:gs pos="100000">
                  <a:schemeClr val="accent4">
                    <a:lumMod val="88000"/>
                  </a:schemeClr>
                </a:gs>
              </a:gsLst>
              <a:lin ang="13500000" scaled="1"/>
              <a:tileRect/>
            </a:gradFill>
            <a:ln w="0">
              <a:solidFill>
                <a:schemeClr val="accent4"/>
              </a:solid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23" name="Freeform 19"/>
            <p:cNvSpPr>
              <a:spLocks/>
            </p:cNvSpPr>
            <p:nvPr/>
          </p:nvSpPr>
          <p:spPr bwMode="auto">
            <a:xfrm>
              <a:off x="4977597" y="1362678"/>
              <a:ext cx="2665739" cy="1139490"/>
            </a:xfrm>
            <a:custGeom>
              <a:avLst/>
              <a:gdLst>
                <a:gd name="T0" fmla="*/ 2222 w 4259"/>
                <a:gd name="T1" fmla="*/ 0 h 1768"/>
                <a:gd name="T2" fmla="*/ 4259 w 4259"/>
                <a:gd name="T3" fmla="*/ 952 h 1768"/>
                <a:gd name="T4" fmla="*/ 1878 w 4259"/>
                <a:gd name="T5" fmla="*/ 1768 h 1768"/>
                <a:gd name="T6" fmla="*/ 0 w 4259"/>
                <a:gd name="T7" fmla="*/ 666 h 1768"/>
                <a:gd name="T8" fmla="*/ 2222 w 4259"/>
                <a:gd name="T9" fmla="*/ 0 h 1768"/>
              </a:gdLst>
              <a:ahLst/>
              <a:cxnLst>
                <a:cxn ang="0">
                  <a:pos x="T0" y="T1"/>
                </a:cxn>
                <a:cxn ang="0">
                  <a:pos x="T2" y="T3"/>
                </a:cxn>
                <a:cxn ang="0">
                  <a:pos x="T4" y="T5"/>
                </a:cxn>
                <a:cxn ang="0">
                  <a:pos x="T6" y="T7"/>
                </a:cxn>
                <a:cxn ang="0">
                  <a:pos x="T8" y="T9"/>
                </a:cxn>
              </a:cxnLst>
              <a:rect l="0" t="0" r="r" b="b"/>
              <a:pathLst>
                <a:path w="4259" h="1768">
                  <a:moveTo>
                    <a:pt x="2222" y="0"/>
                  </a:moveTo>
                  <a:lnTo>
                    <a:pt x="4259" y="952"/>
                  </a:lnTo>
                  <a:lnTo>
                    <a:pt x="1878" y="1768"/>
                  </a:lnTo>
                  <a:lnTo>
                    <a:pt x="0" y="666"/>
                  </a:lnTo>
                  <a:lnTo>
                    <a:pt x="2222" y="0"/>
                  </a:lnTo>
                  <a:close/>
                </a:path>
              </a:pathLst>
            </a:custGeom>
            <a:gradFill flip="none" rotWithShape="1">
              <a:gsLst>
                <a:gs pos="0">
                  <a:schemeClr val="accent3"/>
                </a:gs>
                <a:gs pos="100000">
                  <a:schemeClr val="accent3">
                    <a:lumMod val="93000"/>
                  </a:schemeClr>
                </a:gs>
              </a:gsLst>
              <a:lin ang="16200000" scaled="1"/>
              <a:tileRect/>
            </a:gradFill>
            <a:ln w="0">
              <a:solidFill>
                <a:schemeClr val="accent3"/>
              </a:solidFill>
              <a:prstDash val="solid"/>
              <a:round/>
              <a:headEnd/>
              <a:tailEnd/>
            </a:ln>
          </p:spPr>
          <p:txBody>
            <a:bodyPr vert="horz" wrap="square" lIns="85751" tIns="42875" rIns="85751" bIns="42875" numCol="1" anchor="t" anchorCtr="0" compatLnSpc="1">
              <a:prstTxWarp prst="textNoShape">
                <a:avLst/>
              </a:prstTxWarp>
            </a:bodyPr>
            <a:lstStyle/>
            <a:p>
              <a:endParaRPr lang="en-US" sz="1875" dirty="0"/>
            </a:p>
          </p:txBody>
        </p:sp>
        <p:sp>
          <p:nvSpPr>
            <p:cNvPr id="29" name="TextBox 28"/>
            <p:cNvSpPr txBox="1"/>
            <p:nvPr/>
          </p:nvSpPr>
          <p:spPr>
            <a:xfrm>
              <a:off x="5116027" y="3234199"/>
              <a:ext cx="856081" cy="796010"/>
            </a:xfrm>
            <a:prstGeom prst="rect">
              <a:avLst/>
            </a:prstGeom>
            <a:noFill/>
            <a:scene3d>
              <a:camera prst="perspectiveContrastingLeftFacing">
                <a:rot lat="2400000" lon="3000000" rev="21594000"/>
              </a:camera>
              <a:lightRig rig="threePt" dir="t"/>
            </a:scene3d>
            <a:sp3d/>
          </p:spPr>
          <p:txBody>
            <a:bodyPr wrap="none" rtlCol="0">
              <a:spAutoFit/>
            </a:bodyPr>
            <a:lstStyle/>
            <a:p>
              <a:r>
                <a:rPr lang="en-US" sz="3751" b="1" dirty="0">
                  <a:solidFill>
                    <a:schemeClr val="bg1"/>
                  </a:solidFill>
                  <a:latin typeface="Arial" pitchFamily="34" charset="0"/>
                  <a:cs typeface="Arial" pitchFamily="34" charset="0"/>
                </a:rPr>
                <a:t>01</a:t>
              </a:r>
            </a:p>
          </p:txBody>
        </p:sp>
        <p:sp>
          <p:nvSpPr>
            <p:cNvPr id="33" name="TextBox 32"/>
            <p:cNvSpPr txBox="1"/>
            <p:nvPr/>
          </p:nvSpPr>
          <p:spPr>
            <a:xfrm>
              <a:off x="4066312" y="3309492"/>
              <a:ext cx="856081" cy="796010"/>
            </a:xfrm>
            <a:prstGeom prst="rect">
              <a:avLst/>
            </a:prstGeom>
            <a:noFill/>
            <a:scene3d>
              <a:camera prst="perspectiveContrastingLeftFacing">
                <a:rot lat="2400000" lon="3000000" rev="21594000"/>
              </a:camera>
              <a:lightRig rig="threePt" dir="t"/>
            </a:scene3d>
            <a:sp3d/>
          </p:spPr>
          <p:txBody>
            <a:bodyPr wrap="none" rtlCol="0">
              <a:spAutoFit/>
            </a:bodyPr>
            <a:lstStyle/>
            <a:p>
              <a:r>
                <a:rPr lang="en-US" sz="3751" b="1" dirty="0">
                  <a:solidFill>
                    <a:schemeClr val="bg1"/>
                  </a:solidFill>
                  <a:latin typeface="Arial" pitchFamily="34" charset="0"/>
                  <a:cs typeface="Arial" pitchFamily="34" charset="0"/>
                </a:rPr>
                <a:t>02</a:t>
              </a:r>
            </a:p>
          </p:txBody>
        </p:sp>
        <p:sp>
          <p:nvSpPr>
            <p:cNvPr id="34" name="TextBox 33"/>
            <p:cNvSpPr txBox="1"/>
            <p:nvPr/>
          </p:nvSpPr>
          <p:spPr>
            <a:xfrm>
              <a:off x="4675227" y="4593128"/>
              <a:ext cx="856081" cy="796010"/>
            </a:xfrm>
            <a:prstGeom prst="rect">
              <a:avLst/>
            </a:prstGeom>
            <a:noFill/>
            <a:scene3d>
              <a:camera prst="perspectiveContrastingLeftFacing">
                <a:rot lat="2400000" lon="3000000" rev="21594000"/>
              </a:camera>
              <a:lightRig rig="threePt" dir="t"/>
            </a:scene3d>
            <a:sp3d/>
          </p:spPr>
          <p:txBody>
            <a:bodyPr wrap="none" rtlCol="0">
              <a:spAutoFit/>
            </a:bodyPr>
            <a:lstStyle/>
            <a:p>
              <a:r>
                <a:rPr lang="en-US" sz="3751" b="1" dirty="0">
                  <a:solidFill>
                    <a:schemeClr val="bg1"/>
                  </a:solidFill>
                  <a:latin typeface="Arial" pitchFamily="34" charset="0"/>
                  <a:cs typeface="Arial" pitchFamily="34" charset="0"/>
                </a:rPr>
                <a:t>03</a:t>
              </a:r>
            </a:p>
          </p:txBody>
        </p:sp>
        <p:sp>
          <p:nvSpPr>
            <p:cNvPr id="35" name="TextBox 34"/>
            <p:cNvSpPr txBox="1"/>
            <p:nvPr/>
          </p:nvSpPr>
          <p:spPr>
            <a:xfrm rot="198355">
              <a:off x="7512017" y="3526351"/>
              <a:ext cx="856081" cy="796010"/>
            </a:xfrm>
            <a:prstGeom prst="rect">
              <a:avLst/>
            </a:prstGeom>
            <a:noFill/>
            <a:scene3d>
              <a:camera prst="perspectiveContrastingRightFacing" fov="0">
                <a:rot lat="1200000" lon="18300000" rev="0"/>
              </a:camera>
              <a:lightRig rig="threePt" dir="t"/>
            </a:scene3d>
            <a:sp3d/>
          </p:spPr>
          <p:txBody>
            <a:bodyPr wrap="none" rtlCol="0">
              <a:spAutoFit/>
            </a:bodyPr>
            <a:lstStyle/>
            <a:p>
              <a:r>
                <a:rPr lang="en-US" sz="3751" b="1" dirty="0">
                  <a:solidFill>
                    <a:schemeClr val="bg1"/>
                  </a:solidFill>
                  <a:latin typeface="Arial" pitchFamily="34" charset="0"/>
                  <a:cs typeface="Arial" pitchFamily="34" charset="0"/>
                </a:rPr>
                <a:t>05</a:t>
              </a:r>
            </a:p>
          </p:txBody>
        </p:sp>
        <p:sp>
          <p:nvSpPr>
            <p:cNvPr id="36" name="TextBox 35"/>
            <p:cNvSpPr txBox="1"/>
            <p:nvPr/>
          </p:nvSpPr>
          <p:spPr>
            <a:xfrm rot="198355">
              <a:off x="5882246" y="4295600"/>
              <a:ext cx="920877" cy="864618"/>
            </a:xfrm>
            <a:prstGeom prst="rect">
              <a:avLst/>
            </a:prstGeom>
            <a:noFill/>
            <a:scene3d>
              <a:camera prst="perspectiveContrastingRightFacing" fov="0">
                <a:rot lat="1200000" lon="18300000" rev="0"/>
              </a:camera>
              <a:lightRig rig="threePt" dir="t"/>
            </a:scene3d>
            <a:sp3d/>
          </p:spPr>
          <p:txBody>
            <a:bodyPr wrap="none" rtlCol="0">
              <a:spAutoFit/>
            </a:bodyPr>
            <a:lstStyle/>
            <a:p>
              <a:r>
                <a:rPr lang="en-US" sz="4126" b="1" dirty="0">
                  <a:solidFill>
                    <a:schemeClr val="bg1"/>
                  </a:solidFill>
                  <a:latin typeface="Arial" pitchFamily="34" charset="0"/>
                  <a:cs typeface="Arial" pitchFamily="34" charset="0"/>
                </a:rPr>
                <a:t>04</a:t>
              </a:r>
            </a:p>
          </p:txBody>
        </p:sp>
        <p:sp>
          <p:nvSpPr>
            <p:cNvPr id="37" name="TextBox 36"/>
            <p:cNvSpPr txBox="1"/>
            <p:nvPr/>
          </p:nvSpPr>
          <p:spPr>
            <a:xfrm rot="198355">
              <a:off x="5834232" y="1647974"/>
              <a:ext cx="856081" cy="796010"/>
            </a:xfrm>
            <a:prstGeom prst="rect">
              <a:avLst/>
            </a:prstGeom>
            <a:noFill/>
            <a:scene3d>
              <a:camera prst="isometricOffAxis1Top">
                <a:rot lat="19200000" lon="18600000" rev="3458552"/>
              </a:camera>
              <a:lightRig rig="threePt" dir="t"/>
            </a:scene3d>
            <a:sp3d/>
          </p:spPr>
          <p:txBody>
            <a:bodyPr wrap="none" rtlCol="0">
              <a:spAutoFit/>
            </a:bodyPr>
            <a:lstStyle/>
            <a:p>
              <a:r>
                <a:rPr lang="en-US" sz="3751" b="1" dirty="0">
                  <a:solidFill>
                    <a:schemeClr val="bg1"/>
                  </a:solidFill>
                  <a:latin typeface="Arial" pitchFamily="34" charset="0"/>
                  <a:cs typeface="Arial" pitchFamily="34" charset="0"/>
                </a:rPr>
                <a:t>06</a:t>
              </a:r>
            </a:p>
          </p:txBody>
        </p:sp>
      </p:grpSp>
      <p:cxnSp>
        <p:nvCxnSpPr>
          <p:cNvPr id="39" name="Elbow Connector 38"/>
          <p:cNvCxnSpPr/>
          <p:nvPr/>
        </p:nvCxnSpPr>
        <p:spPr>
          <a:xfrm rot="10800000">
            <a:off x="3726770" y="1898031"/>
            <a:ext cx="1283544" cy="783614"/>
          </a:xfrm>
          <a:prstGeom prst="bentConnector3">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639832" y="5132496"/>
            <a:ext cx="478519" cy="475221"/>
            <a:chOff x="-5765801" y="3260726"/>
            <a:chExt cx="4151313" cy="4122738"/>
          </a:xfrm>
          <a:solidFill>
            <a:schemeClr val="tx1">
              <a:lumMod val="75000"/>
              <a:lumOff val="25000"/>
            </a:schemeClr>
          </a:solidFill>
        </p:grpSpPr>
        <p:sp>
          <p:nvSpPr>
            <p:cNvPr id="44" name="Freeform 12"/>
            <p:cNvSpPr>
              <a:spLocks/>
            </p:cNvSpPr>
            <p:nvPr/>
          </p:nvSpPr>
          <p:spPr bwMode="auto">
            <a:xfrm>
              <a:off x="-4622801" y="3260726"/>
              <a:ext cx="1863725" cy="2184400"/>
            </a:xfrm>
            <a:custGeom>
              <a:avLst/>
              <a:gdLst>
                <a:gd name="T0" fmla="*/ 1251 w 2347"/>
                <a:gd name="T1" fmla="*/ 1 h 2752"/>
                <a:gd name="T2" fmla="*/ 1401 w 2347"/>
                <a:gd name="T3" fmla="*/ 14 h 2752"/>
                <a:gd name="T4" fmla="*/ 1544 w 2347"/>
                <a:gd name="T5" fmla="*/ 41 h 2752"/>
                <a:gd name="T6" fmla="*/ 1680 w 2347"/>
                <a:gd name="T7" fmla="*/ 84 h 2752"/>
                <a:gd name="T8" fmla="*/ 1807 w 2347"/>
                <a:gd name="T9" fmla="*/ 144 h 2752"/>
                <a:gd name="T10" fmla="*/ 1924 w 2347"/>
                <a:gd name="T11" fmla="*/ 222 h 2752"/>
                <a:gd name="T12" fmla="*/ 2029 w 2347"/>
                <a:gd name="T13" fmla="*/ 318 h 2752"/>
                <a:gd name="T14" fmla="*/ 2121 w 2347"/>
                <a:gd name="T15" fmla="*/ 436 h 2752"/>
                <a:gd name="T16" fmla="*/ 2199 w 2347"/>
                <a:gd name="T17" fmla="*/ 576 h 2752"/>
                <a:gd name="T18" fmla="*/ 2261 w 2347"/>
                <a:gd name="T19" fmla="*/ 738 h 2752"/>
                <a:gd name="T20" fmla="*/ 2309 w 2347"/>
                <a:gd name="T21" fmla="*/ 924 h 2752"/>
                <a:gd name="T22" fmla="*/ 2337 w 2347"/>
                <a:gd name="T23" fmla="*/ 1136 h 2752"/>
                <a:gd name="T24" fmla="*/ 2347 w 2347"/>
                <a:gd name="T25" fmla="*/ 1375 h 2752"/>
                <a:gd name="T26" fmla="*/ 2330 w 2347"/>
                <a:gd name="T27" fmla="*/ 1611 h 2752"/>
                <a:gd name="T28" fmla="*/ 2280 w 2347"/>
                <a:gd name="T29" fmla="*/ 1832 h 2752"/>
                <a:gd name="T30" fmla="*/ 2202 w 2347"/>
                <a:gd name="T31" fmla="*/ 2037 h 2752"/>
                <a:gd name="T32" fmla="*/ 2097 w 2347"/>
                <a:gd name="T33" fmla="*/ 2223 h 2752"/>
                <a:gd name="T34" fmla="*/ 1969 w 2347"/>
                <a:gd name="T35" fmla="*/ 2387 h 2752"/>
                <a:gd name="T36" fmla="*/ 1819 w 2347"/>
                <a:gd name="T37" fmla="*/ 2524 h 2752"/>
                <a:gd name="T38" fmla="*/ 1653 w 2347"/>
                <a:gd name="T39" fmla="*/ 2633 h 2752"/>
                <a:gd name="T40" fmla="*/ 1470 w 2347"/>
                <a:gd name="T41" fmla="*/ 2707 h 2752"/>
                <a:gd name="T42" fmla="*/ 1274 w 2347"/>
                <a:gd name="T43" fmla="*/ 2746 h 2752"/>
                <a:gd name="T44" fmla="*/ 1073 w 2347"/>
                <a:gd name="T45" fmla="*/ 2746 h 2752"/>
                <a:gd name="T46" fmla="*/ 877 w 2347"/>
                <a:gd name="T47" fmla="*/ 2707 h 2752"/>
                <a:gd name="T48" fmla="*/ 694 w 2347"/>
                <a:gd name="T49" fmla="*/ 2633 h 2752"/>
                <a:gd name="T50" fmla="*/ 527 w 2347"/>
                <a:gd name="T51" fmla="*/ 2524 h 2752"/>
                <a:gd name="T52" fmla="*/ 378 w 2347"/>
                <a:gd name="T53" fmla="*/ 2387 h 2752"/>
                <a:gd name="T54" fmla="*/ 249 w 2347"/>
                <a:gd name="T55" fmla="*/ 2223 h 2752"/>
                <a:gd name="T56" fmla="*/ 145 w 2347"/>
                <a:gd name="T57" fmla="*/ 2037 h 2752"/>
                <a:gd name="T58" fmla="*/ 67 w 2347"/>
                <a:gd name="T59" fmla="*/ 1832 h 2752"/>
                <a:gd name="T60" fmla="*/ 17 w 2347"/>
                <a:gd name="T61" fmla="*/ 1611 h 2752"/>
                <a:gd name="T62" fmla="*/ 0 w 2347"/>
                <a:gd name="T63" fmla="*/ 1375 h 2752"/>
                <a:gd name="T64" fmla="*/ 9 w 2347"/>
                <a:gd name="T65" fmla="*/ 1136 h 2752"/>
                <a:gd name="T66" fmla="*/ 40 w 2347"/>
                <a:gd name="T67" fmla="*/ 924 h 2752"/>
                <a:gd name="T68" fmla="*/ 86 w 2347"/>
                <a:gd name="T69" fmla="*/ 738 h 2752"/>
                <a:gd name="T70" fmla="*/ 148 w 2347"/>
                <a:gd name="T71" fmla="*/ 576 h 2752"/>
                <a:gd name="T72" fmla="*/ 227 w 2347"/>
                <a:gd name="T73" fmla="*/ 436 h 2752"/>
                <a:gd name="T74" fmla="*/ 319 w 2347"/>
                <a:gd name="T75" fmla="*/ 318 h 2752"/>
                <a:gd name="T76" fmla="*/ 424 w 2347"/>
                <a:gd name="T77" fmla="*/ 222 h 2752"/>
                <a:gd name="T78" fmla="*/ 540 w 2347"/>
                <a:gd name="T79" fmla="*/ 144 h 2752"/>
                <a:gd name="T80" fmla="*/ 667 w 2347"/>
                <a:gd name="T81" fmla="*/ 84 h 2752"/>
                <a:gd name="T82" fmla="*/ 802 w 2347"/>
                <a:gd name="T83" fmla="*/ 41 h 2752"/>
                <a:gd name="T84" fmla="*/ 947 w 2347"/>
                <a:gd name="T85" fmla="*/ 14 h 2752"/>
                <a:gd name="T86" fmla="*/ 1096 w 2347"/>
                <a:gd name="T87" fmla="*/ 1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7" h="2752">
                  <a:moveTo>
                    <a:pt x="1174" y="0"/>
                  </a:moveTo>
                  <a:lnTo>
                    <a:pt x="1251" y="1"/>
                  </a:lnTo>
                  <a:lnTo>
                    <a:pt x="1327" y="6"/>
                  </a:lnTo>
                  <a:lnTo>
                    <a:pt x="1401" y="14"/>
                  </a:lnTo>
                  <a:lnTo>
                    <a:pt x="1473" y="27"/>
                  </a:lnTo>
                  <a:lnTo>
                    <a:pt x="1544" y="41"/>
                  </a:lnTo>
                  <a:lnTo>
                    <a:pt x="1613" y="62"/>
                  </a:lnTo>
                  <a:lnTo>
                    <a:pt x="1680" y="84"/>
                  </a:lnTo>
                  <a:lnTo>
                    <a:pt x="1745" y="113"/>
                  </a:lnTo>
                  <a:lnTo>
                    <a:pt x="1807" y="144"/>
                  </a:lnTo>
                  <a:lnTo>
                    <a:pt x="1867" y="181"/>
                  </a:lnTo>
                  <a:lnTo>
                    <a:pt x="1924" y="222"/>
                  </a:lnTo>
                  <a:lnTo>
                    <a:pt x="1977" y="267"/>
                  </a:lnTo>
                  <a:lnTo>
                    <a:pt x="2029" y="318"/>
                  </a:lnTo>
                  <a:lnTo>
                    <a:pt x="2077" y="375"/>
                  </a:lnTo>
                  <a:lnTo>
                    <a:pt x="2121" y="436"/>
                  </a:lnTo>
                  <a:lnTo>
                    <a:pt x="2161" y="503"/>
                  </a:lnTo>
                  <a:lnTo>
                    <a:pt x="2199" y="576"/>
                  </a:lnTo>
                  <a:lnTo>
                    <a:pt x="2233" y="654"/>
                  </a:lnTo>
                  <a:lnTo>
                    <a:pt x="2261" y="738"/>
                  </a:lnTo>
                  <a:lnTo>
                    <a:pt x="2287" y="827"/>
                  </a:lnTo>
                  <a:lnTo>
                    <a:pt x="2309" y="924"/>
                  </a:lnTo>
                  <a:lnTo>
                    <a:pt x="2325" y="1028"/>
                  </a:lnTo>
                  <a:lnTo>
                    <a:pt x="2337" y="1136"/>
                  </a:lnTo>
                  <a:lnTo>
                    <a:pt x="2344" y="1252"/>
                  </a:lnTo>
                  <a:lnTo>
                    <a:pt x="2347" y="1375"/>
                  </a:lnTo>
                  <a:lnTo>
                    <a:pt x="2342" y="1494"/>
                  </a:lnTo>
                  <a:lnTo>
                    <a:pt x="2330" y="1611"/>
                  </a:lnTo>
                  <a:lnTo>
                    <a:pt x="2309" y="1724"/>
                  </a:lnTo>
                  <a:lnTo>
                    <a:pt x="2280" y="1832"/>
                  </a:lnTo>
                  <a:lnTo>
                    <a:pt x="2245" y="1937"/>
                  </a:lnTo>
                  <a:lnTo>
                    <a:pt x="2202" y="2037"/>
                  </a:lnTo>
                  <a:lnTo>
                    <a:pt x="2153" y="2133"/>
                  </a:lnTo>
                  <a:lnTo>
                    <a:pt x="2097" y="2223"/>
                  </a:lnTo>
                  <a:lnTo>
                    <a:pt x="2036" y="2308"/>
                  </a:lnTo>
                  <a:lnTo>
                    <a:pt x="1969" y="2387"/>
                  </a:lnTo>
                  <a:lnTo>
                    <a:pt x="1897" y="2459"/>
                  </a:lnTo>
                  <a:lnTo>
                    <a:pt x="1819" y="2524"/>
                  </a:lnTo>
                  <a:lnTo>
                    <a:pt x="1738" y="2582"/>
                  </a:lnTo>
                  <a:lnTo>
                    <a:pt x="1653" y="2633"/>
                  </a:lnTo>
                  <a:lnTo>
                    <a:pt x="1564" y="2674"/>
                  </a:lnTo>
                  <a:lnTo>
                    <a:pt x="1470" y="2707"/>
                  </a:lnTo>
                  <a:lnTo>
                    <a:pt x="1374" y="2731"/>
                  </a:lnTo>
                  <a:lnTo>
                    <a:pt x="1274" y="2746"/>
                  </a:lnTo>
                  <a:lnTo>
                    <a:pt x="1174" y="2752"/>
                  </a:lnTo>
                  <a:lnTo>
                    <a:pt x="1073" y="2746"/>
                  </a:lnTo>
                  <a:lnTo>
                    <a:pt x="974" y="2731"/>
                  </a:lnTo>
                  <a:lnTo>
                    <a:pt x="877" y="2707"/>
                  </a:lnTo>
                  <a:lnTo>
                    <a:pt x="785" y="2674"/>
                  </a:lnTo>
                  <a:lnTo>
                    <a:pt x="694" y="2633"/>
                  </a:lnTo>
                  <a:lnTo>
                    <a:pt x="609" y="2582"/>
                  </a:lnTo>
                  <a:lnTo>
                    <a:pt x="527" y="2524"/>
                  </a:lnTo>
                  <a:lnTo>
                    <a:pt x="450" y="2459"/>
                  </a:lnTo>
                  <a:lnTo>
                    <a:pt x="378" y="2387"/>
                  </a:lnTo>
                  <a:lnTo>
                    <a:pt x="311" y="2308"/>
                  </a:lnTo>
                  <a:lnTo>
                    <a:pt x="249" y="2223"/>
                  </a:lnTo>
                  <a:lnTo>
                    <a:pt x="194" y="2133"/>
                  </a:lnTo>
                  <a:lnTo>
                    <a:pt x="145" y="2037"/>
                  </a:lnTo>
                  <a:lnTo>
                    <a:pt x="102" y="1937"/>
                  </a:lnTo>
                  <a:lnTo>
                    <a:pt x="67" y="1832"/>
                  </a:lnTo>
                  <a:lnTo>
                    <a:pt x="38" y="1724"/>
                  </a:lnTo>
                  <a:lnTo>
                    <a:pt x="17" y="1611"/>
                  </a:lnTo>
                  <a:lnTo>
                    <a:pt x="5" y="1494"/>
                  </a:lnTo>
                  <a:lnTo>
                    <a:pt x="0" y="1375"/>
                  </a:lnTo>
                  <a:lnTo>
                    <a:pt x="3" y="1252"/>
                  </a:lnTo>
                  <a:lnTo>
                    <a:pt x="9" y="1136"/>
                  </a:lnTo>
                  <a:lnTo>
                    <a:pt x="22" y="1028"/>
                  </a:lnTo>
                  <a:lnTo>
                    <a:pt x="40" y="924"/>
                  </a:lnTo>
                  <a:lnTo>
                    <a:pt x="60" y="827"/>
                  </a:lnTo>
                  <a:lnTo>
                    <a:pt x="86" y="738"/>
                  </a:lnTo>
                  <a:lnTo>
                    <a:pt x="114" y="654"/>
                  </a:lnTo>
                  <a:lnTo>
                    <a:pt x="148" y="576"/>
                  </a:lnTo>
                  <a:lnTo>
                    <a:pt x="186" y="503"/>
                  </a:lnTo>
                  <a:lnTo>
                    <a:pt x="227" y="436"/>
                  </a:lnTo>
                  <a:lnTo>
                    <a:pt x="272" y="375"/>
                  </a:lnTo>
                  <a:lnTo>
                    <a:pt x="319" y="318"/>
                  </a:lnTo>
                  <a:lnTo>
                    <a:pt x="370" y="267"/>
                  </a:lnTo>
                  <a:lnTo>
                    <a:pt x="424" y="222"/>
                  </a:lnTo>
                  <a:lnTo>
                    <a:pt x="481" y="181"/>
                  </a:lnTo>
                  <a:lnTo>
                    <a:pt x="540" y="144"/>
                  </a:lnTo>
                  <a:lnTo>
                    <a:pt x="602" y="113"/>
                  </a:lnTo>
                  <a:lnTo>
                    <a:pt x="667" y="84"/>
                  </a:lnTo>
                  <a:lnTo>
                    <a:pt x="734" y="62"/>
                  </a:lnTo>
                  <a:lnTo>
                    <a:pt x="802" y="41"/>
                  </a:lnTo>
                  <a:lnTo>
                    <a:pt x="874" y="27"/>
                  </a:lnTo>
                  <a:lnTo>
                    <a:pt x="947" y="14"/>
                  </a:lnTo>
                  <a:lnTo>
                    <a:pt x="1020" y="6"/>
                  </a:lnTo>
                  <a:lnTo>
                    <a:pt x="1096" y="1"/>
                  </a:lnTo>
                  <a:lnTo>
                    <a:pt x="1174" y="0"/>
                  </a:lnTo>
                  <a:close/>
                </a:path>
              </a:pathLst>
            </a:custGeom>
            <a:grp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688" dirty="0"/>
            </a:p>
          </p:txBody>
        </p:sp>
        <p:sp>
          <p:nvSpPr>
            <p:cNvPr id="45" name="Freeform 13"/>
            <p:cNvSpPr>
              <a:spLocks/>
            </p:cNvSpPr>
            <p:nvPr/>
          </p:nvSpPr>
          <p:spPr bwMode="auto">
            <a:xfrm>
              <a:off x="-5765801" y="5492751"/>
              <a:ext cx="4151313" cy="1890713"/>
            </a:xfrm>
            <a:custGeom>
              <a:avLst/>
              <a:gdLst>
                <a:gd name="T0" fmla="*/ 3540 w 5231"/>
                <a:gd name="T1" fmla="*/ 0 h 2382"/>
                <a:gd name="T2" fmla="*/ 3561 w 5231"/>
                <a:gd name="T3" fmla="*/ 7 h 2382"/>
                <a:gd name="T4" fmla="*/ 4479 w 5231"/>
                <a:gd name="T5" fmla="*/ 486 h 2382"/>
                <a:gd name="T6" fmla="*/ 4522 w 5231"/>
                <a:gd name="T7" fmla="*/ 513 h 2382"/>
                <a:gd name="T8" fmla="*/ 4559 w 5231"/>
                <a:gd name="T9" fmla="*/ 547 h 2382"/>
                <a:gd name="T10" fmla="*/ 4590 w 5231"/>
                <a:gd name="T11" fmla="*/ 585 h 2382"/>
                <a:gd name="T12" fmla="*/ 4614 w 5231"/>
                <a:gd name="T13" fmla="*/ 629 h 2382"/>
                <a:gd name="T14" fmla="*/ 5205 w 5231"/>
                <a:gd name="T15" fmla="*/ 1965 h 2382"/>
                <a:gd name="T16" fmla="*/ 5221 w 5231"/>
                <a:gd name="T17" fmla="*/ 2011 h 2382"/>
                <a:gd name="T18" fmla="*/ 5231 w 5231"/>
                <a:gd name="T19" fmla="*/ 2060 h 2382"/>
                <a:gd name="T20" fmla="*/ 5231 w 5231"/>
                <a:gd name="T21" fmla="*/ 2108 h 2382"/>
                <a:gd name="T22" fmla="*/ 5223 w 5231"/>
                <a:gd name="T23" fmla="*/ 2156 h 2382"/>
                <a:gd name="T24" fmla="*/ 5207 w 5231"/>
                <a:gd name="T25" fmla="*/ 2202 h 2382"/>
                <a:gd name="T26" fmla="*/ 5183 w 5231"/>
                <a:gd name="T27" fmla="*/ 2247 h 2382"/>
                <a:gd name="T28" fmla="*/ 5153 w 5231"/>
                <a:gd name="T29" fmla="*/ 2287 h 2382"/>
                <a:gd name="T30" fmla="*/ 5116 w 5231"/>
                <a:gd name="T31" fmla="*/ 2318 h 2382"/>
                <a:gd name="T32" fmla="*/ 5077 w 5231"/>
                <a:gd name="T33" fmla="*/ 2345 h 2382"/>
                <a:gd name="T34" fmla="*/ 5032 w 5231"/>
                <a:gd name="T35" fmla="*/ 2365 h 2382"/>
                <a:gd name="T36" fmla="*/ 4985 w 5231"/>
                <a:gd name="T37" fmla="*/ 2377 h 2382"/>
                <a:gd name="T38" fmla="*/ 4935 w 5231"/>
                <a:gd name="T39" fmla="*/ 2382 h 2382"/>
                <a:gd name="T40" fmla="*/ 294 w 5231"/>
                <a:gd name="T41" fmla="*/ 2382 h 2382"/>
                <a:gd name="T42" fmla="*/ 244 w 5231"/>
                <a:gd name="T43" fmla="*/ 2377 h 2382"/>
                <a:gd name="T44" fmla="*/ 197 w 5231"/>
                <a:gd name="T45" fmla="*/ 2365 h 2382"/>
                <a:gd name="T46" fmla="*/ 152 w 5231"/>
                <a:gd name="T47" fmla="*/ 2345 h 2382"/>
                <a:gd name="T48" fmla="*/ 112 w 5231"/>
                <a:gd name="T49" fmla="*/ 2318 h 2382"/>
                <a:gd name="T50" fmla="*/ 76 w 5231"/>
                <a:gd name="T51" fmla="*/ 2287 h 2382"/>
                <a:gd name="T52" fmla="*/ 46 w 5231"/>
                <a:gd name="T53" fmla="*/ 2247 h 2382"/>
                <a:gd name="T54" fmla="*/ 22 w 5231"/>
                <a:gd name="T55" fmla="*/ 2202 h 2382"/>
                <a:gd name="T56" fmla="*/ 6 w 5231"/>
                <a:gd name="T57" fmla="*/ 2156 h 2382"/>
                <a:gd name="T58" fmla="*/ 0 w 5231"/>
                <a:gd name="T59" fmla="*/ 2108 h 2382"/>
                <a:gd name="T60" fmla="*/ 0 w 5231"/>
                <a:gd name="T61" fmla="*/ 2060 h 2382"/>
                <a:gd name="T62" fmla="*/ 8 w 5231"/>
                <a:gd name="T63" fmla="*/ 2011 h 2382"/>
                <a:gd name="T64" fmla="*/ 23 w 5231"/>
                <a:gd name="T65" fmla="*/ 1965 h 2382"/>
                <a:gd name="T66" fmla="*/ 616 w 5231"/>
                <a:gd name="T67" fmla="*/ 629 h 2382"/>
                <a:gd name="T68" fmla="*/ 640 w 5231"/>
                <a:gd name="T69" fmla="*/ 585 h 2382"/>
                <a:gd name="T70" fmla="*/ 670 w 5231"/>
                <a:gd name="T71" fmla="*/ 547 h 2382"/>
                <a:gd name="T72" fmla="*/ 707 w 5231"/>
                <a:gd name="T73" fmla="*/ 513 h 2382"/>
                <a:gd name="T74" fmla="*/ 750 w 5231"/>
                <a:gd name="T75" fmla="*/ 486 h 2382"/>
                <a:gd name="T76" fmla="*/ 1668 w 5231"/>
                <a:gd name="T77" fmla="*/ 7 h 2382"/>
                <a:gd name="T78" fmla="*/ 1689 w 5231"/>
                <a:gd name="T79" fmla="*/ 0 h 2382"/>
                <a:gd name="T80" fmla="*/ 1711 w 5231"/>
                <a:gd name="T81" fmla="*/ 2 h 2382"/>
                <a:gd name="T82" fmla="*/ 1732 w 5231"/>
                <a:gd name="T83" fmla="*/ 12 h 2382"/>
                <a:gd name="T84" fmla="*/ 1819 w 5231"/>
                <a:gd name="T85" fmla="*/ 74 h 2382"/>
                <a:gd name="T86" fmla="*/ 1911 w 5231"/>
                <a:gd name="T87" fmla="*/ 129 h 2382"/>
                <a:gd name="T88" fmla="*/ 2005 w 5231"/>
                <a:gd name="T89" fmla="*/ 177 h 2382"/>
                <a:gd name="T90" fmla="*/ 2102 w 5231"/>
                <a:gd name="T91" fmla="*/ 219 h 2382"/>
                <a:gd name="T92" fmla="*/ 2200 w 5231"/>
                <a:gd name="T93" fmla="*/ 252 h 2382"/>
                <a:gd name="T94" fmla="*/ 2302 w 5231"/>
                <a:gd name="T95" fmla="*/ 279 h 2382"/>
                <a:gd name="T96" fmla="*/ 2405 w 5231"/>
                <a:gd name="T97" fmla="*/ 298 h 2382"/>
                <a:gd name="T98" fmla="*/ 2509 w 5231"/>
                <a:gd name="T99" fmla="*/ 309 h 2382"/>
                <a:gd name="T100" fmla="*/ 2615 w 5231"/>
                <a:gd name="T101" fmla="*/ 313 h 2382"/>
                <a:gd name="T102" fmla="*/ 2720 w 5231"/>
                <a:gd name="T103" fmla="*/ 309 h 2382"/>
                <a:gd name="T104" fmla="*/ 2825 w 5231"/>
                <a:gd name="T105" fmla="*/ 298 h 2382"/>
                <a:gd name="T106" fmla="*/ 2927 w 5231"/>
                <a:gd name="T107" fmla="*/ 279 h 2382"/>
                <a:gd name="T108" fmla="*/ 3028 w 5231"/>
                <a:gd name="T109" fmla="*/ 252 h 2382"/>
                <a:gd name="T110" fmla="*/ 3127 w 5231"/>
                <a:gd name="T111" fmla="*/ 219 h 2382"/>
                <a:gd name="T112" fmla="*/ 3224 w 5231"/>
                <a:gd name="T113" fmla="*/ 177 h 2382"/>
                <a:gd name="T114" fmla="*/ 3319 w 5231"/>
                <a:gd name="T115" fmla="*/ 129 h 2382"/>
                <a:gd name="T116" fmla="*/ 3410 w 5231"/>
                <a:gd name="T117" fmla="*/ 74 h 2382"/>
                <a:gd name="T118" fmla="*/ 3499 w 5231"/>
                <a:gd name="T119" fmla="*/ 12 h 2382"/>
                <a:gd name="T120" fmla="*/ 3518 w 5231"/>
                <a:gd name="T121" fmla="*/ 2 h 2382"/>
                <a:gd name="T122" fmla="*/ 3540 w 5231"/>
                <a:gd name="T123"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31" h="2382">
                  <a:moveTo>
                    <a:pt x="3540" y="0"/>
                  </a:moveTo>
                  <a:lnTo>
                    <a:pt x="3561" y="7"/>
                  </a:lnTo>
                  <a:lnTo>
                    <a:pt x="4479" y="486"/>
                  </a:lnTo>
                  <a:lnTo>
                    <a:pt x="4522" y="513"/>
                  </a:lnTo>
                  <a:lnTo>
                    <a:pt x="4559" y="547"/>
                  </a:lnTo>
                  <a:lnTo>
                    <a:pt x="4590" y="585"/>
                  </a:lnTo>
                  <a:lnTo>
                    <a:pt x="4614" y="629"/>
                  </a:lnTo>
                  <a:lnTo>
                    <a:pt x="5205" y="1965"/>
                  </a:lnTo>
                  <a:lnTo>
                    <a:pt x="5221" y="2011"/>
                  </a:lnTo>
                  <a:lnTo>
                    <a:pt x="5231" y="2060"/>
                  </a:lnTo>
                  <a:lnTo>
                    <a:pt x="5231" y="2108"/>
                  </a:lnTo>
                  <a:lnTo>
                    <a:pt x="5223" y="2156"/>
                  </a:lnTo>
                  <a:lnTo>
                    <a:pt x="5207" y="2202"/>
                  </a:lnTo>
                  <a:lnTo>
                    <a:pt x="5183" y="2247"/>
                  </a:lnTo>
                  <a:lnTo>
                    <a:pt x="5153" y="2287"/>
                  </a:lnTo>
                  <a:lnTo>
                    <a:pt x="5116" y="2318"/>
                  </a:lnTo>
                  <a:lnTo>
                    <a:pt x="5077" y="2345"/>
                  </a:lnTo>
                  <a:lnTo>
                    <a:pt x="5032" y="2365"/>
                  </a:lnTo>
                  <a:lnTo>
                    <a:pt x="4985" y="2377"/>
                  </a:lnTo>
                  <a:lnTo>
                    <a:pt x="4935" y="2382"/>
                  </a:lnTo>
                  <a:lnTo>
                    <a:pt x="294" y="2382"/>
                  </a:lnTo>
                  <a:lnTo>
                    <a:pt x="244" y="2377"/>
                  </a:lnTo>
                  <a:lnTo>
                    <a:pt x="197" y="2365"/>
                  </a:lnTo>
                  <a:lnTo>
                    <a:pt x="152" y="2345"/>
                  </a:lnTo>
                  <a:lnTo>
                    <a:pt x="112" y="2318"/>
                  </a:lnTo>
                  <a:lnTo>
                    <a:pt x="76" y="2287"/>
                  </a:lnTo>
                  <a:lnTo>
                    <a:pt x="46" y="2247"/>
                  </a:lnTo>
                  <a:lnTo>
                    <a:pt x="22" y="2202"/>
                  </a:lnTo>
                  <a:lnTo>
                    <a:pt x="6" y="2156"/>
                  </a:lnTo>
                  <a:lnTo>
                    <a:pt x="0" y="2108"/>
                  </a:lnTo>
                  <a:lnTo>
                    <a:pt x="0" y="2060"/>
                  </a:lnTo>
                  <a:lnTo>
                    <a:pt x="8" y="2011"/>
                  </a:lnTo>
                  <a:lnTo>
                    <a:pt x="23" y="1965"/>
                  </a:lnTo>
                  <a:lnTo>
                    <a:pt x="616" y="629"/>
                  </a:lnTo>
                  <a:lnTo>
                    <a:pt x="640" y="585"/>
                  </a:lnTo>
                  <a:lnTo>
                    <a:pt x="670" y="547"/>
                  </a:lnTo>
                  <a:lnTo>
                    <a:pt x="707" y="513"/>
                  </a:lnTo>
                  <a:lnTo>
                    <a:pt x="750" y="486"/>
                  </a:lnTo>
                  <a:lnTo>
                    <a:pt x="1668" y="7"/>
                  </a:lnTo>
                  <a:lnTo>
                    <a:pt x="1689" y="0"/>
                  </a:lnTo>
                  <a:lnTo>
                    <a:pt x="1711" y="2"/>
                  </a:lnTo>
                  <a:lnTo>
                    <a:pt x="1732" y="12"/>
                  </a:lnTo>
                  <a:lnTo>
                    <a:pt x="1819" y="74"/>
                  </a:lnTo>
                  <a:lnTo>
                    <a:pt x="1911" y="129"/>
                  </a:lnTo>
                  <a:lnTo>
                    <a:pt x="2005" y="177"/>
                  </a:lnTo>
                  <a:lnTo>
                    <a:pt x="2102" y="219"/>
                  </a:lnTo>
                  <a:lnTo>
                    <a:pt x="2200" y="252"/>
                  </a:lnTo>
                  <a:lnTo>
                    <a:pt x="2302" y="279"/>
                  </a:lnTo>
                  <a:lnTo>
                    <a:pt x="2405" y="298"/>
                  </a:lnTo>
                  <a:lnTo>
                    <a:pt x="2509" y="309"/>
                  </a:lnTo>
                  <a:lnTo>
                    <a:pt x="2615" y="313"/>
                  </a:lnTo>
                  <a:lnTo>
                    <a:pt x="2720" y="309"/>
                  </a:lnTo>
                  <a:lnTo>
                    <a:pt x="2825" y="298"/>
                  </a:lnTo>
                  <a:lnTo>
                    <a:pt x="2927" y="279"/>
                  </a:lnTo>
                  <a:lnTo>
                    <a:pt x="3028" y="252"/>
                  </a:lnTo>
                  <a:lnTo>
                    <a:pt x="3127" y="219"/>
                  </a:lnTo>
                  <a:lnTo>
                    <a:pt x="3224" y="177"/>
                  </a:lnTo>
                  <a:lnTo>
                    <a:pt x="3319" y="129"/>
                  </a:lnTo>
                  <a:lnTo>
                    <a:pt x="3410" y="74"/>
                  </a:lnTo>
                  <a:lnTo>
                    <a:pt x="3499" y="12"/>
                  </a:lnTo>
                  <a:lnTo>
                    <a:pt x="3518" y="2"/>
                  </a:lnTo>
                  <a:lnTo>
                    <a:pt x="3540" y="0"/>
                  </a:lnTo>
                  <a:close/>
                </a:path>
              </a:pathLst>
            </a:custGeom>
            <a:grp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688" dirty="0"/>
            </a:p>
          </p:txBody>
        </p:sp>
      </p:grpSp>
      <p:grpSp>
        <p:nvGrpSpPr>
          <p:cNvPr id="40" name="Group 39"/>
          <p:cNvGrpSpPr/>
          <p:nvPr/>
        </p:nvGrpSpPr>
        <p:grpSpPr>
          <a:xfrm>
            <a:off x="3093657" y="1687764"/>
            <a:ext cx="481577" cy="400680"/>
            <a:chOff x="-4059238" y="1657350"/>
            <a:chExt cx="5207001" cy="4332288"/>
          </a:xfrm>
          <a:solidFill>
            <a:schemeClr val="tx1">
              <a:lumMod val="75000"/>
              <a:lumOff val="25000"/>
            </a:schemeClr>
          </a:solidFill>
        </p:grpSpPr>
        <p:sp>
          <p:nvSpPr>
            <p:cNvPr id="41" name="Freeform 6"/>
            <p:cNvSpPr>
              <a:spLocks noEditPoints="1"/>
            </p:cNvSpPr>
            <p:nvPr/>
          </p:nvSpPr>
          <p:spPr bwMode="auto">
            <a:xfrm>
              <a:off x="-4059238" y="1657350"/>
              <a:ext cx="5207001" cy="2166938"/>
            </a:xfrm>
            <a:custGeom>
              <a:avLst/>
              <a:gdLst>
                <a:gd name="T0" fmla="*/ 2459 w 6560"/>
                <a:gd name="T1" fmla="*/ 819 h 2730"/>
                <a:gd name="T2" fmla="*/ 4099 w 6560"/>
                <a:gd name="T3" fmla="*/ 546 h 2730"/>
                <a:gd name="T4" fmla="*/ 2459 w 6560"/>
                <a:gd name="T5" fmla="*/ 0 h 2730"/>
                <a:gd name="T6" fmla="*/ 4180 w 6560"/>
                <a:gd name="T7" fmla="*/ 6 h 2730"/>
                <a:gd name="T8" fmla="*/ 4330 w 6560"/>
                <a:gd name="T9" fmla="*/ 50 h 2730"/>
                <a:gd name="T10" fmla="*/ 4459 w 6560"/>
                <a:gd name="T11" fmla="*/ 133 h 2730"/>
                <a:gd name="T12" fmla="*/ 4558 w 6560"/>
                <a:gd name="T13" fmla="*/ 248 h 2730"/>
                <a:gd name="T14" fmla="*/ 4624 w 6560"/>
                <a:gd name="T15" fmla="*/ 387 h 2730"/>
                <a:gd name="T16" fmla="*/ 4646 w 6560"/>
                <a:gd name="T17" fmla="*/ 546 h 2730"/>
                <a:gd name="T18" fmla="*/ 6013 w 6560"/>
                <a:gd name="T19" fmla="*/ 819 h 2730"/>
                <a:gd name="T20" fmla="*/ 6170 w 6560"/>
                <a:gd name="T21" fmla="*/ 842 h 2730"/>
                <a:gd name="T22" fmla="*/ 6311 w 6560"/>
                <a:gd name="T23" fmla="*/ 906 h 2730"/>
                <a:gd name="T24" fmla="*/ 6425 w 6560"/>
                <a:gd name="T25" fmla="*/ 1007 h 2730"/>
                <a:gd name="T26" fmla="*/ 6508 w 6560"/>
                <a:gd name="T27" fmla="*/ 1135 h 2730"/>
                <a:gd name="T28" fmla="*/ 6554 w 6560"/>
                <a:gd name="T29" fmla="*/ 1284 h 2730"/>
                <a:gd name="T30" fmla="*/ 6560 w 6560"/>
                <a:gd name="T31" fmla="*/ 2184 h 2730"/>
                <a:gd name="T32" fmla="*/ 6536 w 6560"/>
                <a:gd name="T33" fmla="*/ 2341 h 2730"/>
                <a:gd name="T34" fmla="*/ 6470 w 6560"/>
                <a:gd name="T35" fmla="*/ 2480 h 2730"/>
                <a:gd name="T36" fmla="*/ 6371 w 6560"/>
                <a:gd name="T37" fmla="*/ 2595 h 2730"/>
                <a:gd name="T38" fmla="*/ 6244 w 6560"/>
                <a:gd name="T39" fmla="*/ 2678 h 2730"/>
                <a:gd name="T40" fmla="*/ 6094 w 6560"/>
                <a:gd name="T41" fmla="*/ 2724 h 2730"/>
                <a:gd name="T42" fmla="*/ 3826 w 6560"/>
                <a:gd name="T43" fmla="*/ 2730 h 2730"/>
                <a:gd name="T44" fmla="*/ 3822 w 6560"/>
                <a:gd name="T45" fmla="*/ 2557 h 2730"/>
                <a:gd name="T46" fmla="*/ 3786 w 6560"/>
                <a:gd name="T47" fmla="*/ 2496 h 2730"/>
                <a:gd name="T48" fmla="*/ 3727 w 6560"/>
                <a:gd name="T49" fmla="*/ 2462 h 2730"/>
                <a:gd name="T50" fmla="*/ 2869 w 6560"/>
                <a:gd name="T51" fmla="*/ 2456 h 2730"/>
                <a:gd name="T52" fmla="*/ 2801 w 6560"/>
                <a:gd name="T53" fmla="*/ 2476 h 2730"/>
                <a:gd name="T54" fmla="*/ 2752 w 6560"/>
                <a:gd name="T55" fmla="*/ 2523 h 2730"/>
                <a:gd name="T56" fmla="*/ 2734 w 6560"/>
                <a:gd name="T57" fmla="*/ 2593 h 2730"/>
                <a:gd name="T58" fmla="*/ 547 w 6560"/>
                <a:gd name="T59" fmla="*/ 2730 h 2730"/>
                <a:gd name="T60" fmla="*/ 388 w 6560"/>
                <a:gd name="T61" fmla="*/ 2706 h 2730"/>
                <a:gd name="T62" fmla="*/ 249 w 6560"/>
                <a:gd name="T63" fmla="*/ 2641 h 2730"/>
                <a:gd name="T64" fmla="*/ 133 w 6560"/>
                <a:gd name="T65" fmla="*/ 2541 h 2730"/>
                <a:gd name="T66" fmla="*/ 52 w 6560"/>
                <a:gd name="T67" fmla="*/ 2414 h 2730"/>
                <a:gd name="T68" fmla="*/ 6 w 6560"/>
                <a:gd name="T69" fmla="*/ 2263 h 2730"/>
                <a:gd name="T70" fmla="*/ 0 w 6560"/>
                <a:gd name="T71" fmla="*/ 1365 h 2730"/>
                <a:gd name="T72" fmla="*/ 24 w 6560"/>
                <a:gd name="T73" fmla="*/ 1206 h 2730"/>
                <a:gd name="T74" fmla="*/ 88 w 6560"/>
                <a:gd name="T75" fmla="*/ 1067 h 2730"/>
                <a:gd name="T76" fmla="*/ 189 w 6560"/>
                <a:gd name="T77" fmla="*/ 952 h 2730"/>
                <a:gd name="T78" fmla="*/ 316 w 6560"/>
                <a:gd name="T79" fmla="*/ 870 h 2730"/>
                <a:gd name="T80" fmla="*/ 466 w 6560"/>
                <a:gd name="T81" fmla="*/ 825 h 2730"/>
                <a:gd name="T82" fmla="*/ 1914 w 6560"/>
                <a:gd name="T83" fmla="*/ 819 h 2730"/>
                <a:gd name="T84" fmla="*/ 1920 w 6560"/>
                <a:gd name="T85" fmla="*/ 465 h 2730"/>
                <a:gd name="T86" fmla="*/ 1964 w 6560"/>
                <a:gd name="T87" fmla="*/ 316 h 2730"/>
                <a:gd name="T88" fmla="*/ 2047 w 6560"/>
                <a:gd name="T89" fmla="*/ 187 h 2730"/>
                <a:gd name="T90" fmla="*/ 2163 w 6560"/>
                <a:gd name="T91" fmla="*/ 87 h 2730"/>
                <a:gd name="T92" fmla="*/ 2302 w 6560"/>
                <a:gd name="T93" fmla="*/ 24 h 2730"/>
                <a:gd name="T94" fmla="*/ 2459 w 6560"/>
                <a:gd name="T95" fmla="*/ 0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60" h="2730">
                  <a:moveTo>
                    <a:pt x="2459" y="546"/>
                  </a:moveTo>
                  <a:lnTo>
                    <a:pt x="2459" y="819"/>
                  </a:lnTo>
                  <a:lnTo>
                    <a:pt x="4099" y="819"/>
                  </a:lnTo>
                  <a:lnTo>
                    <a:pt x="4099" y="546"/>
                  </a:lnTo>
                  <a:lnTo>
                    <a:pt x="2459" y="546"/>
                  </a:lnTo>
                  <a:close/>
                  <a:moveTo>
                    <a:pt x="2459" y="0"/>
                  </a:moveTo>
                  <a:lnTo>
                    <a:pt x="4099" y="0"/>
                  </a:lnTo>
                  <a:lnTo>
                    <a:pt x="4180" y="6"/>
                  </a:lnTo>
                  <a:lnTo>
                    <a:pt x="4258" y="24"/>
                  </a:lnTo>
                  <a:lnTo>
                    <a:pt x="4330" y="50"/>
                  </a:lnTo>
                  <a:lnTo>
                    <a:pt x="4397" y="87"/>
                  </a:lnTo>
                  <a:lnTo>
                    <a:pt x="4459" y="133"/>
                  </a:lnTo>
                  <a:lnTo>
                    <a:pt x="4513" y="187"/>
                  </a:lnTo>
                  <a:lnTo>
                    <a:pt x="4558" y="248"/>
                  </a:lnTo>
                  <a:lnTo>
                    <a:pt x="4596" y="316"/>
                  </a:lnTo>
                  <a:lnTo>
                    <a:pt x="4624" y="387"/>
                  </a:lnTo>
                  <a:lnTo>
                    <a:pt x="4640" y="465"/>
                  </a:lnTo>
                  <a:lnTo>
                    <a:pt x="4646" y="546"/>
                  </a:lnTo>
                  <a:lnTo>
                    <a:pt x="4646" y="819"/>
                  </a:lnTo>
                  <a:lnTo>
                    <a:pt x="6013" y="819"/>
                  </a:lnTo>
                  <a:lnTo>
                    <a:pt x="6094" y="825"/>
                  </a:lnTo>
                  <a:lnTo>
                    <a:pt x="6170" y="842"/>
                  </a:lnTo>
                  <a:lnTo>
                    <a:pt x="6244" y="870"/>
                  </a:lnTo>
                  <a:lnTo>
                    <a:pt x="6311" y="906"/>
                  </a:lnTo>
                  <a:lnTo>
                    <a:pt x="6371" y="952"/>
                  </a:lnTo>
                  <a:lnTo>
                    <a:pt x="6425" y="1007"/>
                  </a:lnTo>
                  <a:lnTo>
                    <a:pt x="6470" y="1067"/>
                  </a:lnTo>
                  <a:lnTo>
                    <a:pt x="6508" y="1135"/>
                  </a:lnTo>
                  <a:lnTo>
                    <a:pt x="6536" y="1206"/>
                  </a:lnTo>
                  <a:lnTo>
                    <a:pt x="6554" y="1284"/>
                  </a:lnTo>
                  <a:lnTo>
                    <a:pt x="6560" y="1365"/>
                  </a:lnTo>
                  <a:lnTo>
                    <a:pt x="6560" y="2184"/>
                  </a:lnTo>
                  <a:lnTo>
                    <a:pt x="6554" y="2263"/>
                  </a:lnTo>
                  <a:lnTo>
                    <a:pt x="6536" y="2341"/>
                  </a:lnTo>
                  <a:lnTo>
                    <a:pt x="6508" y="2414"/>
                  </a:lnTo>
                  <a:lnTo>
                    <a:pt x="6470" y="2480"/>
                  </a:lnTo>
                  <a:lnTo>
                    <a:pt x="6425" y="2541"/>
                  </a:lnTo>
                  <a:lnTo>
                    <a:pt x="6371" y="2595"/>
                  </a:lnTo>
                  <a:lnTo>
                    <a:pt x="6311" y="2641"/>
                  </a:lnTo>
                  <a:lnTo>
                    <a:pt x="6244" y="2678"/>
                  </a:lnTo>
                  <a:lnTo>
                    <a:pt x="6170" y="2706"/>
                  </a:lnTo>
                  <a:lnTo>
                    <a:pt x="6094" y="2724"/>
                  </a:lnTo>
                  <a:lnTo>
                    <a:pt x="6013" y="2730"/>
                  </a:lnTo>
                  <a:lnTo>
                    <a:pt x="3826" y="2730"/>
                  </a:lnTo>
                  <a:lnTo>
                    <a:pt x="3826" y="2593"/>
                  </a:lnTo>
                  <a:lnTo>
                    <a:pt x="3822" y="2557"/>
                  </a:lnTo>
                  <a:lnTo>
                    <a:pt x="3808" y="2523"/>
                  </a:lnTo>
                  <a:lnTo>
                    <a:pt x="3786" y="2496"/>
                  </a:lnTo>
                  <a:lnTo>
                    <a:pt x="3759" y="2476"/>
                  </a:lnTo>
                  <a:lnTo>
                    <a:pt x="3727" y="2462"/>
                  </a:lnTo>
                  <a:lnTo>
                    <a:pt x="3689" y="2456"/>
                  </a:lnTo>
                  <a:lnTo>
                    <a:pt x="2869" y="2456"/>
                  </a:lnTo>
                  <a:lnTo>
                    <a:pt x="2833" y="2462"/>
                  </a:lnTo>
                  <a:lnTo>
                    <a:pt x="2801" y="2476"/>
                  </a:lnTo>
                  <a:lnTo>
                    <a:pt x="2774" y="2496"/>
                  </a:lnTo>
                  <a:lnTo>
                    <a:pt x="2752" y="2523"/>
                  </a:lnTo>
                  <a:lnTo>
                    <a:pt x="2738" y="2557"/>
                  </a:lnTo>
                  <a:lnTo>
                    <a:pt x="2734" y="2593"/>
                  </a:lnTo>
                  <a:lnTo>
                    <a:pt x="2734" y="2730"/>
                  </a:lnTo>
                  <a:lnTo>
                    <a:pt x="547" y="2730"/>
                  </a:lnTo>
                  <a:lnTo>
                    <a:pt x="466" y="2724"/>
                  </a:lnTo>
                  <a:lnTo>
                    <a:pt x="388" y="2706"/>
                  </a:lnTo>
                  <a:lnTo>
                    <a:pt x="316" y="2678"/>
                  </a:lnTo>
                  <a:lnTo>
                    <a:pt x="249" y="2641"/>
                  </a:lnTo>
                  <a:lnTo>
                    <a:pt x="189" y="2595"/>
                  </a:lnTo>
                  <a:lnTo>
                    <a:pt x="133" y="2541"/>
                  </a:lnTo>
                  <a:lnTo>
                    <a:pt x="88" y="2480"/>
                  </a:lnTo>
                  <a:lnTo>
                    <a:pt x="52" y="2414"/>
                  </a:lnTo>
                  <a:lnTo>
                    <a:pt x="24" y="2341"/>
                  </a:lnTo>
                  <a:lnTo>
                    <a:pt x="6" y="2263"/>
                  </a:lnTo>
                  <a:lnTo>
                    <a:pt x="0" y="2184"/>
                  </a:lnTo>
                  <a:lnTo>
                    <a:pt x="0" y="1365"/>
                  </a:lnTo>
                  <a:lnTo>
                    <a:pt x="6" y="1284"/>
                  </a:lnTo>
                  <a:lnTo>
                    <a:pt x="24" y="1206"/>
                  </a:lnTo>
                  <a:lnTo>
                    <a:pt x="52" y="1135"/>
                  </a:lnTo>
                  <a:lnTo>
                    <a:pt x="88" y="1067"/>
                  </a:lnTo>
                  <a:lnTo>
                    <a:pt x="133" y="1007"/>
                  </a:lnTo>
                  <a:lnTo>
                    <a:pt x="189" y="952"/>
                  </a:lnTo>
                  <a:lnTo>
                    <a:pt x="249" y="906"/>
                  </a:lnTo>
                  <a:lnTo>
                    <a:pt x="316" y="870"/>
                  </a:lnTo>
                  <a:lnTo>
                    <a:pt x="388" y="842"/>
                  </a:lnTo>
                  <a:lnTo>
                    <a:pt x="466" y="825"/>
                  </a:lnTo>
                  <a:lnTo>
                    <a:pt x="547" y="819"/>
                  </a:lnTo>
                  <a:lnTo>
                    <a:pt x="1914" y="819"/>
                  </a:lnTo>
                  <a:lnTo>
                    <a:pt x="1914" y="546"/>
                  </a:lnTo>
                  <a:lnTo>
                    <a:pt x="1920" y="465"/>
                  </a:lnTo>
                  <a:lnTo>
                    <a:pt x="1936" y="387"/>
                  </a:lnTo>
                  <a:lnTo>
                    <a:pt x="1964" y="316"/>
                  </a:lnTo>
                  <a:lnTo>
                    <a:pt x="2002" y="248"/>
                  </a:lnTo>
                  <a:lnTo>
                    <a:pt x="2047" y="187"/>
                  </a:lnTo>
                  <a:lnTo>
                    <a:pt x="2101" y="133"/>
                  </a:lnTo>
                  <a:lnTo>
                    <a:pt x="2163" y="87"/>
                  </a:lnTo>
                  <a:lnTo>
                    <a:pt x="2230" y="50"/>
                  </a:lnTo>
                  <a:lnTo>
                    <a:pt x="2302" y="24"/>
                  </a:lnTo>
                  <a:lnTo>
                    <a:pt x="2380" y="6"/>
                  </a:lnTo>
                  <a:lnTo>
                    <a:pt x="2459" y="0"/>
                  </a:lnTo>
                  <a:close/>
                </a:path>
              </a:pathLst>
            </a:custGeom>
            <a:grp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688" dirty="0"/>
            </a:p>
          </p:txBody>
        </p:sp>
        <p:sp>
          <p:nvSpPr>
            <p:cNvPr id="42" name="Freeform 7"/>
            <p:cNvSpPr>
              <a:spLocks/>
            </p:cNvSpPr>
            <p:nvPr/>
          </p:nvSpPr>
          <p:spPr bwMode="auto">
            <a:xfrm>
              <a:off x="-4059238" y="3930650"/>
              <a:ext cx="5207001" cy="2058988"/>
            </a:xfrm>
            <a:custGeom>
              <a:avLst/>
              <a:gdLst>
                <a:gd name="T0" fmla="*/ 185 w 6560"/>
                <a:gd name="T1" fmla="*/ 8 h 2595"/>
                <a:gd name="T2" fmla="*/ 279 w 6560"/>
                <a:gd name="T3" fmla="*/ 68 h 2595"/>
                <a:gd name="T4" fmla="*/ 408 w 6560"/>
                <a:gd name="T5" fmla="*/ 121 h 2595"/>
                <a:gd name="T6" fmla="*/ 547 w 6560"/>
                <a:gd name="T7" fmla="*/ 139 h 2595"/>
                <a:gd name="T8" fmla="*/ 2734 w 6560"/>
                <a:gd name="T9" fmla="*/ 549 h 2595"/>
                <a:gd name="T10" fmla="*/ 2752 w 6560"/>
                <a:gd name="T11" fmla="*/ 618 h 2595"/>
                <a:gd name="T12" fmla="*/ 2801 w 6560"/>
                <a:gd name="T13" fmla="*/ 666 h 2595"/>
                <a:gd name="T14" fmla="*/ 2869 w 6560"/>
                <a:gd name="T15" fmla="*/ 686 h 2595"/>
                <a:gd name="T16" fmla="*/ 3727 w 6560"/>
                <a:gd name="T17" fmla="*/ 680 h 2595"/>
                <a:gd name="T18" fmla="*/ 3786 w 6560"/>
                <a:gd name="T19" fmla="*/ 646 h 2595"/>
                <a:gd name="T20" fmla="*/ 3822 w 6560"/>
                <a:gd name="T21" fmla="*/ 584 h 2595"/>
                <a:gd name="T22" fmla="*/ 3826 w 6560"/>
                <a:gd name="T23" fmla="*/ 139 h 2595"/>
                <a:gd name="T24" fmla="*/ 6082 w 6560"/>
                <a:gd name="T25" fmla="*/ 135 h 2595"/>
                <a:gd name="T26" fmla="*/ 6218 w 6560"/>
                <a:gd name="T27" fmla="*/ 98 h 2595"/>
                <a:gd name="T28" fmla="*/ 6341 w 6560"/>
                <a:gd name="T29" fmla="*/ 26 h 2595"/>
                <a:gd name="T30" fmla="*/ 6411 w 6560"/>
                <a:gd name="T31" fmla="*/ 0 h 2595"/>
                <a:gd name="T32" fmla="*/ 6484 w 6560"/>
                <a:gd name="T33" fmla="*/ 14 h 2595"/>
                <a:gd name="T34" fmla="*/ 6538 w 6560"/>
                <a:gd name="T35" fmla="*/ 64 h 2595"/>
                <a:gd name="T36" fmla="*/ 6560 w 6560"/>
                <a:gd name="T37" fmla="*/ 135 h 2595"/>
                <a:gd name="T38" fmla="*/ 6554 w 6560"/>
                <a:gd name="T39" fmla="*/ 2130 h 2595"/>
                <a:gd name="T40" fmla="*/ 6508 w 6560"/>
                <a:gd name="T41" fmla="*/ 2279 h 2595"/>
                <a:gd name="T42" fmla="*/ 6425 w 6560"/>
                <a:gd name="T43" fmla="*/ 2408 h 2595"/>
                <a:gd name="T44" fmla="*/ 6311 w 6560"/>
                <a:gd name="T45" fmla="*/ 2508 h 2595"/>
                <a:gd name="T46" fmla="*/ 6170 w 6560"/>
                <a:gd name="T47" fmla="*/ 2573 h 2595"/>
                <a:gd name="T48" fmla="*/ 6013 w 6560"/>
                <a:gd name="T49" fmla="*/ 2595 h 2595"/>
                <a:gd name="T50" fmla="*/ 466 w 6560"/>
                <a:gd name="T51" fmla="*/ 2589 h 2595"/>
                <a:gd name="T52" fmla="*/ 316 w 6560"/>
                <a:gd name="T53" fmla="*/ 2545 h 2595"/>
                <a:gd name="T54" fmla="*/ 189 w 6560"/>
                <a:gd name="T55" fmla="*/ 2462 h 2595"/>
                <a:gd name="T56" fmla="*/ 88 w 6560"/>
                <a:gd name="T57" fmla="*/ 2347 h 2595"/>
                <a:gd name="T58" fmla="*/ 24 w 6560"/>
                <a:gd name="T59" fmla="*/ 2208 h 2595"/>
                <a:gd name="T60" fmla="*/ 0 w 6560"/>
                <a:gd name="T61" fmla="*/ 2051 h 2595"/>
                <a:gd name="T62" fmla="*/ 6 w 6560"/>
                <a:gd name="T63" fmla="*/ 98 h 2595"/>
                <a:gd name="T64" fmla="*/ 44 w 6560"/>
                <a:gd name="T65" fmla="*/ 36 h 2595"/>
                <a:gd name="T66" fmla="*/ 111 w 6560"/>
                <a:gd name="T67" fmla="*/ 2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60" h="2595">
                  <a:moveTo>
                    <a:pt x="149" y="0"/>
                  </a:moveTo>
                  <a:lnTo>
                    <a:pt x="185" y="8"/>
                  </a:lnTo>
                  <a:lnTo>
                    <a:pt x="219" y="26"/>
                  </a:lnTo>
                  <a:lnTo>
                    <a:pt x="279" y="68"/>
                  </a:lnTo>
                  <a:lnTo>
                    <a:pt x="342" y="98"/>
                  </a:lnTo>
                  <a:lnTo>
                    <a:pt x="408" y="121"/>
                  </a:lnTo>
                  <a:lnTo>
                    <a:pt x="478" y="135"/>
                  </a:lnTo>
                  <a:lnTo>
                    <a:pt x="547" y="139"/>
                  </a:lnTo>
                  <a:lnTo>
                    <a:pt x="2734" y="139"/>
                  </a:lnTo>
                  <a:lnTo>
                    <a:pt x="2734" y="549"/>
                  </a:lnTo>
                  <a:lnTo>
                    <a:pt x="2738" y="584"/>
                  </a:lnTo>
                  <a:lnTo>
                    <a:pt x="2752" y="618"/>
                  </a:lnTo>
                  <a:lnTo>
                    <a:pt x="2774" y="646"/>
                  </a:lnTo>
                  <a:lnTo>
                    <a:pt x="2801" y="666"/>
                  </a:lnTo>
                  <a:lnTo>
                    <a:pt x="2833" y="680"/>
                  </a:lnTo>
                  <a:lnTo>
                    <a:pt x="2869" y="686"/>
                  </a:lnTo>
                  <a:lnTo>
                    <a:pt x="3689" y="686"/>
                  </a:lnTo>
                  <a:lnTo>
                    <a:pt x="3727" y="680"/>
                  </a:lnTo>
                  <a:lnTo>
                    <a:pt x="3759" y="666"/>
                  </a:lnTo>
                  <a:lnTo>
                    <a:pt x="3786" y="646"/>
                  </a:lnTo>
                  <a:lnTo>
                    <a:pt x="3808" y="618"/>
                  </a:lnTo>
                  <a:lnTo>
                    <a:pt x="3822" y="584"/>
                  </a:lnTo>
                  <a:lnTo>
                    <a:pt x="3826" y="549"/>
                  </a:lnTo>
                  <a:lnTo>
                    <a:pt x="3826" y="139"/>
                  </a:lnTo>
                  <a:lnTo>
                    <a:pt x="6013" y="139"/>
                  </a:lnTo>
                  <a:lnTo>
                    <a:pt x="6082" y="135"/>
                  </a:lnTo>
                  <a:lnTo>
                    <a:pt x="6150" y="121"/>
                  </a:lnTo>
                  <a:lnTo>
                    <a:pt x="6218" y="98"/>
                  </a:lnTo>
                  <a:lnTo>
                    <a:pt x="6279" y="68"/>
                  </a:lnTo>
                  <a:lnTo>
                    <a:pt x="6341" y="26"/>
                  </a:lnTo>
                  <a:lnTo>
                    <a:pt x="6373" y="8"/>
                  </a:lnTo>
                  <a:lnTo>
                    <a:pt x="6411" y="0"/>
                  </a:lnTo>
                  <a:lnTo>
                    <a:pt x="6447" y="2"/>
                  </a:lnTo>
                  <a:lnTo>
                    <a:pt x="6484" y="14"/>
                  </a:lnTo>
                  <a:lnTo>
                    <a:pt x="6514" y="36"/>
                  </a:lnTo>
                  <a:lnTo>
                    <a:pt x="6538" y="64"/>
                  </a:lnTo>
                  <a:lnTo>
                    <a:pt x="6554" y="98"/>
                  </a:lnTo>
                  <a:lnTo>
                    <a:pt x="6560" y="135"/>
                  </a:lnTo>
                  <a:lnTo>
                    <a:pt x="6560" y="2051"/>
                  </a:lnTo>
                  <a:lnTo>
                    <a:pt x="6554" y="2130"/>
                  </a:lnTo>
                  <a:lnTo>
                    <a:pt x="6536" y="2208"/>
                  </a:lnTo>
                  <a:lnTo>
                    <a:pt x="6508" y="2279"/>
                  </a:lnTo>
                  <a:lnTo>
                    <a:pt x="6470" y="2347"/>
                  </a:lnTo>
                  <a:lnTo>
                    <a:pt x="6425" y="2408"/>
                  </a:lnTo>
                  <a:lnTo>
                    <a:pt x="6371" y="2462"/>
                  </a:lnTo>
                  <a:lnTo>
                    <a:pt x="6311" y="2508"/>
                  </a:lnTo>
                  <a:lnTo>
                    <a:pt x="6244" y="2545"/>
                  </a:lnTo>
                  <a:lnTo>
                    <a:pt x="6170" y="2573"/>
                  </a:lnTo>
                  <a:lnTo>
                    <a:pt x="6094" y="2589"/>
                  </a:lnTo>
                  <a:lnTo>
                    <a:pt x="6013" y="2595"/>
                  </a:lnTo>
                  <a:lnTo>
                    <a:pt x="547" y="2595"/>
                  </a:lnTo>
                  <a:lnTo>
                    <a:pt x="466" y="2589"/>
                  </a:lnTo>
                  <a:lnTo>
                    <a:pt x="388" y="2573"/>
                  </a:lnTo>
                  <a:lnTo>
                    <a:pt x="316" y="2545"/>
                  </a:lnTo>
                  <a:lnTo>
                    <a:pt x="249" y="2508"/>
                  </a:lnTo>
                  <a:lnTo>
                    <a:pt x="189" y="2462"/>
                  </a:lnTo>
                  <a:lnTo>
                    <a:pt x="133" y="2408"/>
                  </a:lnTo>
                  <a:lnTo>
                    <a:pt x="88" y="2347"/>
                  </a:lnTo>
                  <a:lnTo>
                    <a:pt x="52" y="2279"/>
                  </a:lnTo>
                  <a:lnTo>
                    <a:pt x="24" y="2208"/>
                  </a:lnTo>
                  <a:lnTo>
                    <a:pt x="6" y="2130"/>
                  </a:lnTo>
                  <a:lnTo>
                    <a:pt x="0" y="2051"/>
                  </a:lnTo>
                  <a:lnTo>
                    <a:pt x="0" y="135"/>
                  </a:lnTo>
                  <a:lnTo>
                    <a:pt x="6" y="98"/>
                  </a:lnTo>
                  <a:lnTo>
                    <a:pt x="20" y="64"/>
                  </a:lnTo>
                  <a:lnTo>
                    <a:pt x="44" y="36"/>
                  </a:lnTo>
                  <a:lnTo>
                    <a:pt x="76" y="14"/>
                  </a:lnTo>
                  <a:lnTo>
                    <a:pt x="111" y="2"/>
                  </a:lnTo>
                  <a:lnTo>
                    <a:pt x="149" y="0"/>
                  </a:lnTo>
                  <a:close/>
                </a:path>
              </a:pathLst>
            </a:custGeom>
            <a:grp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688" dirty="0"/>
            </a:p>
          </p:txBody>
        </p:sp>
      </p:grpSp>
      <p:sp>
        <p:nvSpPr>
          <p:cNvPr id="53" name="TextBox 52"/>
          <p:cNvSpPr txBox="1"/>
          <p:nvPr/>
        </p:nvSpPr>
        <p:spPr>
          <a:xfrm>
            <a:off x="950532" y="1624308"/>
            <a:ext cx="2085252" cy="554254"/>
          </a:xfrm>
          <a:prstGeom prst="rect">
            <a:avLst/>
          </a:prstGeom>
          <a:noFill/>
        </p:spPr>
        <p:txBody>
          <a:bodyPr wrap="square" rtlCol="0" anchor="b">
            <a:spAutoFit/>
          </a:bodyPr>
          <a:lstStyle/>
          <a:p>
            <a:r>
              <a:rPr lang="en-US" sz="1501" b="1" dirty="0">
                <a:solidFill>
                  <a:schemeClr val="tx1">
                    <a:lumMod val="75000"/>
                    <a:lumOff val="25000"/>
                  </a:schemeClr>
                </a:solidFill>
                <a:latin typeface="Arial" pitchFamily="34" charset="0"/>
                <a:cs typeface="Arial" pitchFamily="34" charset="0"/>
              </a:rPr>
              <a:t>Rapid Growth in </a:t>
            </a:r>
          </a:p>
          <a:p>
            <a:r>
              <a:rPr lang="en-US" sz="1501" b="1" dirty="0">
                <a:solidFill>
                  <a:schemeClr val="tx1">
                    <a:lumMod val="75000"/>
                    <a:lumOff val="25000"/>
                  </a:schemeClr>
                </a:solidFill>
                <a:latin typeface="Arial" pitchFamily="34" charset="0"/>
                <a:cs typeface="Arial" pitchFamily="34" charset="0"/>
              </a:rPr>
              <a:t>E-commerce</a:t>
            </a:r>
          </a:p>
        </p:txBody>
      </p:sp>
      <p:sp>
        <p:nvSpPr>
          <p:cNvPr id="57" name="TextBox 56"/>
          <p:cNvSpPr txBox="1"/>
          <p:nvPr/>
        </p:nvSpPr>
        <p:spPr>
          <a:xfrm>
            <a:off x="950533" y="4839780"/>
            <a:ext cx="1978901" cy="554254"/>
          </a:xfrm>
          <a:prstGeom prst="rect">
            <a:avLst/>
          </a:prstGeom>
          <a:noFill/>
        </p:spPr>
        <p:txBody>
          <a:bodyPr wrap="square" rtlCol="0" anchor="b">
            <a:spAutoFit/>
          </a:bodyPr>
          <a:lstStyle/>
          <a:p>
            <a:r>
              <a:rPr lang="en-US" sz="1501" b="1" dirty="0">
                <a:solidFill>
                  <a:schemeClr val="tx1">
                    <a:lumMod val="75000"/>
                    <a:lumOff val="25000"/>
                  </a:schemeClr>
                </a:solidFill>
                <a:latin typeface="Arial" pitchFamily="34" charset="0"/>
                <a:cs typeface="Arial" pitchFamily="34" charset="0"/>
              </a:rPr>
              <a:t>Security and Safety Risks</a:t>
            </a:r>
          </a:p>
        </p:txBody>
      </p:sp>
      <p:sp>
        <p:nvSpPr>
          <p:cNvPr id="59" name="TextBox 58"/>
          <p:cNvSpPr txBox="1"/>
          <p:nvPr/>
        </p:nvSpPr>
        <p:spPr>
          <a:xfrm>
            <a:off x="463175" y="3242953"/>
            <a:ext cx="2666242" cy="323294"/>
          </a:xfrm>
          <a:prstGeom prst="rect">
            <a:avLst/>
          </a:prstGeom>
          <a:noFill/>
        </p:spPr>
        <p:txBody>
          <a:bodyPr wrap="square" rtlCol="0" anchor="b">
            <a:spAutoFit/>
          </a:bodyPr>
          <a:lstStyle/>
          <a:p>
            <a:pPr algn="r"/>
            <a:r>
              <a:rPr lang="en-US" sz="1501" b="1" dirty="0">
                <a:solidFill>
                  <a:schemeClr val="tx1">
                    <a:lumMod val="75000"/>
                    <a:lumOff val="25000"/>
                  </a:schemeClr>
                </a:solidFill>
                <a:latin typeface="Arial" pitchFamily="34" charset="0"/>
                <a:cs typeface="Arial" pitchFamily="34" charset="0"/>
              </a:rPr>
              <a:t>Regulatory</a:t>
            </a:r>
            <a:r>
              <a:rPr lang="en-US" sz="1501" dirty="0">
                <a:solidFill>
                  <a:schemeClr val="tx1">
                    <a:lumMod val="75000"/>
                    <a:lumOff val="25000"/>
                  </a:schemeClr>
                </a:solidFill>
                <a:latin typeface="Arial" pitchFamily="34" charset="0"/>
                <a:cs typeface="Arial" pitchFamily="34" charset="0"/>
              </a:rPr>
              <a:t> </a:t>
            </a:r>
            <a:r>
              <a:rPr lang="en-US" sz="1501" b="1" dirty="0">
                <a:solidFill>
                  <a:schemeClr val="tx1">
                    <a:lumMod val="75000"/>
                    <a:lumOff val="25000"/>
                  </a:schemeClr>
                </a:solidFill>
                <a:latin typeface="Arial" pitchFamily="34" charset="0"/>
                <a:cs typeface="Arial" pitchFamily="34" charset="0"/>
              </a:rPr>
              <a:t>Complexity</a:t>
            </a:r>
            <a:endParaRPr lang="en-US" sz="1125" b="1" dirty="0"/>
          </a:p>
        </p:txBody>
      </p:sp>
      <p:cxnSp>
        <p:nvCxnSpPr>
          <p:cNvPr id="64" name="Elbow Connector 63"/>
          <p:cNvCxnSpPr/>
          <p:nvPr/>
        </p:nvCxnSpPr>
        <p:spPr>
          <a:xfrm rot="10800000">
            <a:off x="3726771" y="3420551"/>
            <a:ext cx="944238" cy="921067"/>
          </a:xfrm>
          <a:prstGeom prst="bentConnector3">
            <a:avLst>
              <a:gd name="adj1" fmla="val 50000"/>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10800000" flipV="1">
            <a:off x="3726772" y="4709122"/>
            <a:ext cx="1259244" cy="474267"/>
          </a:xfrm>
          <a:prstGeom prst="bentConnector3">
            <a:avLst>
              <a:gd name="adj1" fmla="val 50000"/>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9192611" y="1651651"/>
            <a:ext cx="2374456" cy="554254"/>
          </a:xfrm>
          <a:prstGeom prst="rect">
            <a:avLst/>
          </a:prstGeom>
          <a:noFill/>
        </p:spPr>
        <p:txBody>
          <a:bodyPr wrap="square" rtlCol="0" anchor="b">
            <a:spAutoFit/>
          </a:bodyPr>
          <a:lstStyle/>
          <a:p>
            <a:r>
              <a:rPr lang="en-US" sz="1501" b="1" dirty="0">
                <a:solidFill>
                  <a:schemeClr val="tx1">
                    <a:lumMod val="75000"/>
                    <a:lumOff val="25000"/>
                  </a:schemeClr>
                </a:solidFill>
                <a:latin typeface="Arial" pitchFamily="34" charset="0"/>
                <a:cs typeface="Arial" pitchFamily="34" charset="0"/>
              </a:rPr>
              <a:t>Data Fragmentation and Siloed Systems</a:t>
            </a:r>
          </a:p>
        </p:txBody>
      </p:sp>
      <p:cxnSp>
        <p:nvCxnSpPr>
          <p:cNvPr id="75" name="Elbow Connector 74"/>
          <p:cNvCxnSpPr/>
          <p:nvPr/>
        </p:nvCxnSpPr>
        <p:spPr>
          <a:xfrm rot="10800000" flipV="1">
            <a:off x="6833056" y="1876967"/>
            <a:ext cx="1627918" cy="473748"/>
          </a:xfrm>
          <a:prstGeom prst="bentConnector3">
            <a:avLst>
              <a:gd name="adj1" fmla="val 50000"/>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81" name="Freeform 18"/>
          <p:cNvSpPr>
            <a:spLocks noEditPoints="1"/>
          </p:cNvSpPr>
          <p:nvPr/>
        </p:nvSpPr>
        <p:spPr bwMode="auto">
          <a:xfrm>
            <a:off x="3133641" y="3215759"/>
            <a:ext cx="445375" cy="444662"/>
          </a:xfrm>
          <a:custGeom>
            <a:avLst/>
            <a:gdLst>
              <a:gd name="T0" fmla="*/ 2163 w 6241"/>
              <a:gd name="T1" fmla="*/ 937 h 6231"/>
              <a:gd name="T2" fmla="*/ 1682 w 6241"/>
              <a:gd name="T3" fmla="*/ 1139 h 6231"/>
              <a:gd name="T4" fmla="*/ 1293 w 6241"/>
              <a:gd name="T5" fmla="*/ 1472 h 6231"/>
              <a:gd name="T6" fmla="*/ 1021 w 6241"/>
              <a:gd name="T7" fmla="*/ 1910 h 6231"/>
              <a:gd name="T8" fmla="*/ 895 w 6241"/>
              <a:gd name="T9" fmla="*/ 2424 h 6231"/>
              <a:gd name="T10" fmla="*/ 939 w 6241"/>
              <a:gd name="T11" fmla="*/ 2963 h 6231"/>
              <a:gd name="T12" fmla="*/ 1141 w 6241"/>
              <a:gd name="T13" fmla="*/ 3443 h 6231"/>
              <a:gd name="T14" fmla="*/ 1475 w 6241"/>
              <a:gd name="T15" fmla="*/ 3831 h 6231"/>
              <a:gd name="T16" fmla="*/ 1913 w 6241"/>
              <a:gd name="T17" fmla="*/ 4103 h 6231"/>
              <a:gd name="T18" fmla="*/ 2428 w 6241"/>
              <a:gd name="T19" fmla="*/ 4229 h 6231"/>
              <a:gd name="T20" fmla="*/ 2968 w 6241"/>
              <a:gd name="T21" fmla="*/ 4185 h 6231"/>
              <a:gd name="T22" fmla="*/ 3449 w 6241"/>
              <a:gd name="T23" fmla="*/ 3984 h 6231"/>
              <a:gd name="T24" fmla="*/ 3838 w 6241"/>
              <a:gd name="T25" fmla="*/ 3650 h 6231"/>
              <a:gd name="T26" fmla="*/ 4111 w 6241"/>
              <a:gd name="T27" fmla="*/ 3212 h 6231"/>
              <a:gd name="T28" fmla="*/ 4236 w 6241"/>
              <a:gd name="T29" fmla="*/ 2698 h 6231"/>
              <a:gd name="T30" fmla="*/ 4193 w 6241"/>
              <a:gd name="T31" fmla="*/ 2159 h 6231"/>
              <a:gd name="T32" fmla="*/ 3990 w 6241"/>
              <a:gd name="T33" fmla="*/ 1679 h 6231"/>
              <a:gd name="T34" fmla="*/ 3657 w 6241"/>
              <a:gd name="T35" fmla="*/ 1291 h 6231"/>
              <a:gd name="T36" fmla="*/ 3218 w 6241"/>
              <a:gd name="T37" fmla="*/ 1021 h 6231"/>
              <a:gd name="T38" fmla="*/ 2703 w 6241"/>
              <a:gd name="T39" fmla="*/ 893 h 6231"/>
              <a:gd name="T40" fmla="*/ 2915 w 6241"/>
              <a:gd name="T41" fmla="*/ 25 h 6231"/>
              <a:gd name="T42" fmla="*/ 3565 w 6241"/>
              <a:gd name="T43" fmla="*/ 202 h 6231"/>
              <a:gd name="T44" fmla="*/ 4133 w 6241"/>
              <a:gd name="T45" fmla="*/ 533 h 6231"/>
              <a:gd name="T46" fmla="*/ 4597 w 6241"/>
              <a:gd name="T47" fmla="*/ 996 h 6231"/>
              <a:gd name="T48" fmla="*/ 4929 w 6241"/>
              <a:gd name="T49" fmla="*/ 1565 h 6231"/>
              <a:gd name="T50" fmla="*/ 5108 w 6241"/>
              <a:gd name="T51" fmla="*/ 2214 h 6231"/>
              <a:gd name="T52" fmla="*/ 5108 w 6241"/>
              <a:gd name="T53" fmla="*/ 2902 h 6231"/>
              <a:gd name="T54" fmla="*/ 4936 w 6241"/>
              <a:gd name="T55" fmla="*/ 3540 h 6231"/>
              <a:gd name="T56" fmla="*/ 4717 w 6241"/>
              <a:gd name="T57" fmla="*/ 3976 h 6231"/>
              <a:gd name="T58" fmla="*/ 6134 w 6241"/>
              <a:gd name="T59" fmla="*/ 5395 h 6231"/>
              <a:gd name="T60" fmla="*/ 6235 w 6241"/>
              <a:gd name="T61" fmla="*/ 5642 h 6231"/>
              <a:gd name="T62" fmla="*/ 6203 w 6241"/>
              <a:gd name="T63" fmla="*/ 5905 h 6231"/>
              <a:gd name="T64" fmla="*/ 6033 w 6241"/>
              <a:gd name="T65" fmla="*/ 6124 h 6231"/>
              <a:gd name="T66" fmla="*/ 5785 w 6241"/>
              <a:gd name="T67" fmla="*/ 6225 h 6231"/>
              <a:gd name="T68" fmla="*/ 5522 w 6241"/>
              <a:gd name="T69" fmla="*/ 6192 h 6231"/>
              <a:gd name="T70" fmla="*/ 3994 w 6241"/>
              <a:gd name="T71" fmla="*/ 4724 h 6231"/>
              <a:gd name="T72" fmla="*/ 3838 w 6241"/>
              <a:gd name="T73" fmla="*/ 4785 h 6231"/>
              <a:gd name="T74" fmla="*/ 3235 w 6241"/>
              <a:gd name="T75" fmla="*/ 5035 h 6231"/>
              <a:gd name="T76" fmla="*/ 2566 w 6241"/>
              <a:gd name="T77" fmla="*/ 5122 h 6231"/>
              <a:gd name="T78" fmla="*/ 1885 w 6241"/>
              <a:gd name="T79" fmla="*/ 5031 h 6231"/>
              <a:gd name="T80" fmla="*/ 1270 w 6241"/>
              <a:gd name="T81" fmla="*/ 4774 h 6231"/>
              <a:gd name="T82" fmla="*/ 752 w 6241"/>
              <a:gd name="T83" fmla="*/ 4372 h 6231"/>
              <a:gd name="T84" fmla="*/ 351 w 6241"/>
              <a:gd name="T85" fmla="*/ 3854 h 6231"/>
              <a:gd name="T86" fmla="*/ 92 w 6241"/>
              <a:gd name="T87" fmla="*/ 3243 h 6231"/>
              <a:gd name="T88" fmla="*/ 0 w 6241"/>
              <a:gd name="T89" fmla="*/ 2561 h 6231"/>
              <a:gd name="T90" fmla="*/ 92 w 6241"/>
              <a:gd name="T91" fmla="*/ 1881 h 6231"/>
              <a:gd name="T92" fmla="*/ 351 w 6241"/>
              <a:gd name="T93" fmla="*/ 1268 h 6231"/>
              <a:gd name="T94" fmla="*/ 752 w 6241"/>
              <a:gd name="T95" fmla="*/ 750 h 6231"/>
              <a:gd name="T96" fmla="*/ 1270 w 6241"/>
              <a:gd name="T97" fmla="*/ 350 h 6231"/>
              <a:gd name="T98" fmla="*/ 1885 w 6241"/>
              <a:gd name="T99" fmla="*/ 91 h 6231"/>
              <a:gd name="T100" fmla="*/ 2566 w 6241"/>
              <a:gd name="T101" fmla="*/ 0 h 6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41" h="6231">
                <a:moveTo>
                  <a:pt x="2566" y="887"/>
                </a:moveTo>
                <a:lnTo>
                  <a:pt x="2428" y="893"/>
                </a:lnTo>
                <a:lnTo>
                  <a:pt x="2295" y="910"/>
                </a:lnTo>
                <a:lnTo>
                  <a:pt x="2163" y="937"/>
                </a:lnTo>
                <a:lnTo>
                  <a:pt x="2035" y="973"/>
                </a:lnTo>
                <a:lnTo>
                  <a:pt x="1913" y="1021"/>
                </a:lnTo>
                <a:lnTo>
                  <a:pt x="1795" y="1076"/>
                </a:lnTo>
                <a:lnTo>
                  <a:pt x="1682" y="1139"/>
                </a:lnTo>
                <a:lnTo>
                  <a:pt x="1576" y="1211"/>
                </a:lnTo>
                <a:lnTo>
                  <a:pt x="1475" y="1291"/>
                </a:lnTo>
                <a:lnTo>
                  <a:pt x="1381" y="1379"/>
                </a:lnTo>
                <a:lnTo>
                  <a:pt x="1293" y="1472"/>
                </a:lnTo>
                <a:lnTo>
                  <a:pt x="1213" y="1573"/>
                </a:lnTo>
                <a:lnTo>
                  <a:pt x="1141" y="1679"/>
                </a:lnTo>
                <a:lnTo>
                  <a:pt x="1076" y="1792"/>
                </a:lnTo>
                <a:lnTo>
                  <a:pt x="1021" y="1910"/>
                </a:lnTo>
                <a:lnTo>
                  <a:pt x="975" y="2032"/>
                </a:lnTo>
                <a:lnTo>
                  <a:pt x="939" y="2159"/>
                </a:lnTo>
                <a:lnTo>
                  <a:pt x="912" y="2291"/>
                </a:lnTo>
                <a:lnTo>
                  <a:pt x="895" y="2424"/>
                </a:lnTo>
                <a:lnTo>
                  <a:pt x="889" y="2561"/>
                </a:lnTo>
                <a:lnTo>
                  <a:pt x="895" y="2698"/>
                </a:lnTo>
                <a:lnTo>
                  <a:pt x="912" y="2833"/>
                </a:lnTo>
                <a:lnTo>
                  <a:pt x="939" y="2963"/>
                </a:lnTo>
                <a:lnTo>
                  <a:pt x="975" y="3090"/>
                </a:lnTo>
                <a:lnTo>
                  <a:pt x="1021" y="3212"/>
                </a:lnTo>
                <a:lnTo>
                  <a:pt x="1076" y="3330"/>
                </a:lnTo>
                <a:lnTo>
                  <a:pt x="1141" y="3443"/>
                </a:lnTo>
                <a:lnTo>
                  <a:pt x="1213" y="3549"/>
                </a:lnTo>
                <a:lnTo>
                  <a:pt x="1293" y="3650"/>
                </a:lnTo>
                <a:lnTo>
                  <a:pt x="1381" y="3745"/>
                </a:lnTo>
                <a:lnTo>
                  <a:pt x="1475" y="3831"/>
                </a:lnTo>
                <a:lnTo>
                  <a:pt x="1576" y="3911"/>
                </a:lnTo>
                <a:lnTo>
                  <a:pt x="1682" y="3984"/>
                </a:lnTo>
                <a:lnTo>
                  <a:pt x="1795" y="4048"/>
                </a:lnTo>
                <a:lnTo>
                  <a:pt x="1913" y="4103"/>
                </a:lnTo>
                <a:lnTo>
                  <a:pt x="2035" y="4149"/>
                </a:lnTo>
                <a:lnTo>
                  <a:pt x="2163" y="4185"/>
                </a:lnTo>
                <a:lnTo>
                  <a:pt x="2295" y="4212"/>
                </a:lnTo>
                <a:lnTo>
                  <a:pt x="2428" y="4229"/>
                </a:lnTo>
                <a:lnTo>
                  <a:pt x="2566" y="4235"/>
                </a:lnTo>
                <a:lnTo>
                  <a:pt x="2703" y="4229"/>
                </a:lnTo>
                <a:lnTo>
                  <a:pt x="2838" y="4212"/>
                </a:lnTo>
                <a:lnTo>
                  <a:pt x="2968" y="4185"/>
                </a:lnTo>
                <a:lnTo>
                  <a:pt x="3096" y="4149"/>
                </a:lnTo>
                <a:lnTo>
                  <a:pt x="3218" y="4103"/>
                </a:lnTo>
                <a:lnTo>
                  <a:pt x="3336" y="4048"/>
                </a:lnTo>
                <a:lnTo>
                  <a:pt x="3449" y="3984"/>
                </a:lnTo>
                <a:lnTo>
                  <a:pt x="3555" y="3911"/>
                </a:lnTo>
                <a:lnTo>
                  <a:pt x="3657" y="3831"/>
                </a:lnTo>
                <a:lnTo>
                  <a:pt x="3750" y="3745"/>
                </a:lnTo>
                <a:lnTo>
                  <a:pt x="3838" y="3650"/>
                </a:lnTo>
                <a:lnTo>
                  <a:pt x="3918" y="3549"/>
                </a:lnTo>
                <a:lnTo>
                  <a:pt x="3990" y="3443"/>
                </a:lnTo>
                <a:lnTo>
                  <a:pt x="4055" y="3330"/>
                </a:lnTo>
                <a:lnTo>
                  <a:pt x="4111" y="3212"/>
                </a:lnTo>
                <a:lnTo>
                  <a:pt x="4156" y="3090"/>
                </a:lnTo>
                <a:lnTo>
                  <a:pt x="4193" y="2963"/>
                </a:lnTo>
                <a:lnTo>
                  <a:pt x="4219" y="2833"/>
                </a:lnTo>
                <a:lnTo>
                  <a:pt x="4236" y="2698"/>
                </a:lnTo>
                <a:lnTo>
                  <a:pt x="4242" y="2561"/>
                </a:lnTo>
                <a:lnTo>
                  <a:pt x="4236" y="2424"/>
                </a:lnTo>
                <a:lnTo>
                  <a:pt x="4219" y="2291"/>
                </a:lnTo>
                <a:lnTo>
                  <a:pt x="4193" y="2159"/>
                </a:lnTo>
                <a:lnTo>
                  <a:pt x="4156" y="2032"/>
                </a:lnTo>
                <a:lnTo>
                  <a:pt x="4111" y="1910"/>
                </a:lnTo>
                <a:lnTo>
                  <a:pt x="4055" y="1792"/>
                </a:lnTo>
                <a:lnTo>
                  <a:pt x="3990" y="1679"/>
                </a:lnTo>
                <a:lnTo>
                  <a:pt x="3918" y="1573"/>
                </a:lnTo>
                <a:lnTo>
                  <a:pt x="3838" y="1472"/>
                </a:lnTo>
                <a:lnTo>
                  <a:pt x="3750" y="1379"/>
                </a:lnTo>
                <a:lnTo>
                  <a:pt x="3657" y="1291"/>
                </a:lnTo>
                <a:lnTo>
                  <a:pt x="3555" y="1211"/>
                </a:lnTo>
                <a:lnTo>
                  <a:pt x="3449" y="1139"/>
                </a:lnTo>
                <a:lnTo>
                  <a:pt x="3336" y="1076"/>
                </a:lnTo>
                <a:lnTo>
                  <a:pt x="3218" y="1021"/>
                </a:lnTo>
                <a:lnTo>
                  <a:pt x="3096" y="973"/>
                </a:lnTo>
                <a:lnTo>
                  <a:pt x="2968" y="937"/>
                </a:lnTo>
                <a:lnTo>
                  <a:pt x="2838" y="910"/>
                </a:lnTo>
                <a:lnTo>
                  <a:pt x="2703" y="893"/>
                </a:lnTo>
                <a:lnTo>
                  <a:pt x="2566" y="887"/>
                </a:lnTo>
                <a:close/>
                <a:moveTo>
                  <a:pt x="2566" y="0"/>
                </a:moveTo>
                <a:lnTo>
                  <a:pt x="2741" y="6"/>
                </a:lnTo>
                <a:lnTo>
                  <a:pt x="2915" y="25"/>
                </a:lnTo>
                <a:lnTo>
                  <a:pt x="3082" y="53"/>
                </a:lnTo>
                <a:lnTo>
                  <a:pt x="3248" y="91"/>
                </a:lnTo>
                <a:lnTo>
                  <a:pt x="3409" y="141"/>
                </a:lnTo>
                <a:lnTo>
                  <a:pt x="3565" y="202"/>
                </a:lnTo>
                <a:lnTo>
                  <a:pt x="3716" y="270"/>
                </a:lnTo>
                <a:lnTo>
                  <a:pt x="3861" y="350"/>
                </a:lnTo>
                <a:lnTo>
                  <a:pt x="4000" y="438"/>
                </a:lnTo>
                <a:lnTo>
                  <a:pt x="4133" y="533"/>
                </a:lnTo>
                <a:lnTo>
                  <a:pt x="4259" y="638"/>
                </a:lnTo>
                <a:lnTo>
                  <a:pt x="4379" y="750"/>
                </a:lnTo>
                <a:lnTo>
                  <a:pt x="4492" y="870"/>
                </a:lnTo>
                <a:lnTo>
                  <a:pt x="4597" y="996"/>
                </a:lnTo>
                <a:lnTo>
                  <a:pt x="4692" y="1129"/>
                </a:lnTo>
                <a:lnTo>
                  <a:pt x="4780" y="1268"/>
                </a:lnTo>
                <a:lnTo>
                  <a:pt x="4860" y="1415"/>
                </a:lnTo>
                <a:lnTo>
                  <a:pt x="4929" y="1565"/>
                </a:lnTo>
                <a:lnTo>
                  <a:pt x="4990" y="1719"/>
                </a:lnTo>
                <a:lnTo>
                  <a:pt x="5039" y="1881"/>
                </a:lnTo>
                <a:lnTo>
                  <a:pt x="5080" y="2045"/>
                </a:lnTo>
                <a:lnTo>
                  <a:pt x="5108" y="2214"/>
                </a:lnTo>
                <a:lnTo>
                  <a:pt x="5125" y="2386"/>
                </a:lnTo>
                <a:lnTo>
                  <a:pt x="5131" y="2561"/>
                </a:lnTo>
                <a:lnTo>
                  <a:pt x="5125" y="2732"/>
                </a:lnTo>
                <a:lnTo>
                  <a:pt x="5108" y="2902"/>
                </a:lnTo>
                <a:lnTo>
                  <a:pt x="5081" y="3068"/>
                </a:lnTo>
                <a:lnTo>
                  <a:pt x="5043" y="3229"/>
                </a:lnTo>
                <a:lnTo>
                  <a:pt x="4996" y="3387"/>
                </a:lnTo>
                <a:lnTo>
                  <a:pt x="4936" y="3540"/>
                </a:lnTo>
                <a:lnTo>
                  <a:pt x="4870" y="3688"/>
                </a:lnTo>
                <a:lnTo>
                  <a:pt x="4793" y="3831"/>
                </a:lnTo>
                <a:lnTo>
                  <a:pt x="4709" y="3968"/>
                </a:lnTo>
                <a:lnTo>
                  <a:pt x="4717" y="3976"/>
                </a:lnTo>
                <a:lnTo>
                  <a:pt x="4725" y="3982"/>
                </a:lnTo>
                <a:lnTo>
                  <a:pt x="4732" y="3987"/>
                </a:lnTo>
                <a:lnTo>
                  <a:pt x="6087" y="5341"/>
                </a:lnTo>
                <a:lnTo>
                  <a:pt x="6134" y="5395"/>
                </a:lnTo>
                <a:lnTo>
                  <a:pt x="6172" y="5452"/>
                </a:lnTo>
                <a:lnTo>
                  <a:pt x="6203" y="5513"/>
                </a:lnTo>
                <a:lnTo>
                  <a:pt x="6224" y="5577"/>
                </a:lnTo>
                <a:lnTo>
                  <a:pt x="6235" y="5642"/>
                </a:lnTo>
                <a:lnTo>
                  <a:pt x="6241" y="5709"/>
                </a:lnTo>
                <a:lnTo>
                  <a:pt x="6235" y="5775"/>
                </a:lnTo>
                <a:lnTo>
                  <a:pt x="6224" y="5842"/>
                </a:lnTo>
                <a:lnTo>
                  <a:pt x="6203" y="5905"/>
                </a:lnTo>
                <a:lnTo>
                  <a:pt x="6172" y="5966"/>
                </a:lnTo>
                <a:lnTo>
                  <a:pt x="6134" y="6025"/>
                </a:lnTo>
                <a:lnTo>
                  <a:pt x="6087" y="6078"/>
                </a:lnTo>
                <a:lnTo>
                  <a:pt x="6033" y="6124"/>
                </a:lnTo>
                <a:lnTo>
                  <a:pt x="5976" y="6162"/>
                </a:lnTo>
                <a:lnTo>
                  <a:pt x="5915" y="6192"/>
                </a:lnTo>
                <a:lnTo>
                  <a:pt x="5852" y="6213"/>
                </a:lnTo>
                <a:lnTo>
                  <a:pt x="5785" y="6225"/>
                </a:lnTo>
                <a:lnTo>
                  <a:pt x="5718" y="6231"/>
                </a:lnTo>
                <a:lnTo>
                  <a:pt x="5652" y="6225"/>
                </a:lnTo>
                <a:lnTo>
                  <a:pt x="5587" y="6213"/>
                </a:lnTo>
                <a:lnTo>
                  <a:pt x="5522" y="6192"/>
                </a:lnTo>
                <a:lnTo>
                  <a:pt x="5461" y="6162"/>
                </a:lnTo>
                <a:lnTo>
                  <a:pt x="5404" y="6124"/>
                </a:lnTo>
                <a:lnTo>
                  <a:pt x="5350" y="6078"/>
                </a:lnTo>
                <a:lnTo>
                  <a:pt x="3994" y="4724"/>
                </a:lnTo>
                <a:lnTo>
                  <a:pt x="3988" y="4717"/>
                </a:lnTo>
                <a:lnTo>
                  <a:pt x="3983" y="4709"/>
                </a:lnTo>
                <a:lnTo>
                  <a:pt x="3975" y="4701"/>
                </a:lnTo>
                <a:lnTo>
                  <a:pt x="3838" y="4785"/>
                </a:lnTo>
                <a:lnTo>
                  <a:pt x="3695" y="4861"/>
                </a:lnTo>
                <a:lnTo>
                  <a:pt x="3546" y="4928"/>
                </a:lnTo>
                <a:lnTo>
                  <a:pt x="3393" y="4987"/>
                </a:lnTo>
                <a:lnTo>
                  <a:pt x="3235" y="5035"/>
                </a:lnTo>
                <a:lnTo>
                  <a:pt x="3073" y="5073"/>
                </a:lnTo>
                <a:lnTo>
                  <a:pt x="2907" y="5099"/>
                </a:lnTo>
                <a:lnTo>
                  <a:pt x="2737" y="5117"/>
                </a:lnTo>
                <a:lnTo>
                  <a:pt x="2566" y="5122"/>
                </a:lnTo>
                <a:lnTo>
                  <a:pt x="2390" y="5117"/>
                </a:lnTo>
                <a:lnTo>
                  <a:pt x="2218" y="5099"/>
                </a:lnTo>
                <a:lnTo>
                  <a:pt x="2049" y="5071"/>
                </a:lnTo>
                <a:lnTo>
                  <a:pt x="1885" y="5031"/>
                </a:lnTo>
                <a:lnTo>
                  <a:pt x="1722" y="4981"/>
                </a:lnTo>
                <a:lnTo>
                  <a:pt x="1568" y="4920"/>
                </a:lnTo>
                <a:lnTo>
                  <a:pt x="1417" y="4852"/>
                </a:lnTo>
                <a:lnTo>
                  <a:pt x="1270" y="4774"/>
                </a:lnTo>
                <a:lnTo>
                  <a:pt x="1131" y="4684"/>
                </a:lnTo>
                <a:lnTo>
                  <a:pt x="998" y="4589"/>
                </a:lnTo>
                <a:lnTo>
                  <a:pt x="872" y="4484"/>
                </a:lnTo>
                <a:lnTo>
                  <a:pt x="752" y="4372"/>
                </a:lnTo>
                <a:lnTo>
                  <a:pt x="639" y="4252"/>
                </a:lnTo>
                <a:lnTo>
                  <a:pt x="534" y="4126"/>
                </a:lnTo>
                <a:lnTo>
                  <a:pt x="439" y="3993"/>
                </a:lnTo>
                <a:lnTo>
                  <a:pt x="351" y="3854"/>
                </a:lnTo>
                <a:lnTo>
                  <a:pt x="271" y="3709"/>
                </a:lnTo>
                <a:lnTo>
                  <a:pt x="202" y="3559"/>
                </a:lnTo>
                <a:lnTo>
                  <a:pt x="141" y="3403"/>
                </a:lnTo>
                <a:lnTo>
                  <a:pt x="92" y="3243"/>
                </a:lnTo>
                <a:lnTo>
                  <a:pt x="52" y="3077"/>
                </a:lnTo>
                <a:lnTo>
                  <a:pt x="23" y="2910"/>
                </a:lnTo>
                <a:lnTo>
                  <a:pt x="6" y="2736"/>
                </a:lnTo>
                <a:lnTo>
                  <a:pt x="0" y="2561"/>
                </a:lnTo>
                <a:lnTo>
                  <a:pt x="6" y="2386"/>
                </a:lnTo>
                <a:lnTo>
                  <a:pt x="23" y="2214"/>
                </a:lnTo>
                <a:lnTo>
                  <a:pt x="52" y="2045"/>
                </a:lnTo>
                <a:lnTo>
                  <a:pt x="92" y="1881"/>
                </a:lnTo>
                <a:lnTo>
                  <a:pt x="141" y="1719"/>
                </a:lnTo>
                <a:lnTo>
                  <a:pt x="202" y="1565"/>
                </a:lnTo>
                <a:lnTo>
                  <a:pt x="271" y="1415"/>
                </a:lnTo>
                <a:lnTo>
                  <a:pt x="351" y="1268"/>
                </a:lnTo>
                <a:lnTo>
                  <a:pt x="439" y="1129"/>
                </a:lnTo>
                <a:lnTo>
                  <a:pt x="534" y="996"/>
                </a:lnTo>
                <a:lnTo>
                  <a:pt x="639" y="870"/>
                </a:lnTo>
                <a:lnTo>
                  <a:pt x="752" y="750"/>
                </a:lnTo>
                <a:lnTo>
                  <a:pt x="872" y="638"/>
                </a:lnTo>
                <a:lnTo>
                  <a:pt x="998" y="533"/>
                </a:lnTo>
                <a:lnTo>
                  <a:pt x="1131" y="438"/>
                </a:lnTo>
                <a:lnTo>
                  <a:pt x="1270" y="350"/>
                </a:lnTo>
                <a:lnTo>
                  <a:pt x="1417" y="270"/>
                </a:lnTo>
                <a:lnTo>
                  <a:pt x="1568" y="202"/>
                </a:lnTo>
                <a:lnTo>
                  <a:pt x="1722" y="141"/>
                </a:lnTo>
                <a:lnTo>
                  <a:pt x="1885" y="91"/>
                </a:lnTo>
                <a:lnTo>
                  <a:pt x="2049" y="53"/>
                </a:lnTo>
                <a:lnTo>
                  <a:pt x="2218" y="25"/>
                </a:lnTo>
                <a:lnTo>
                  <a:pt x="2390" y="6"/>
                </a:lnTo>
                <a:lnTo>
                  <a:pt x="2566" y="0"/>
                </a:lnTo>
                <a:close/>
              </a:path>
            </a:pathLst>
          </a:custGeom>
          <a:solidFill>
            <a:schemeClr val="tx1">
              <a:lumMod val="75000"/>
              <a:lumOff val="25000"/>
            </a:schemeClr>
          </a:solid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688" dirty="0"/>
          </a:p>
        </p:txBody>
      </p:sp>
      <p:sp>
        <p:nvSpPr>
          <p:cNvPr id="82" name="Freeform 28"/>
          <p:cNvSpPr>
            <a:spLocks noEditPoints="1"/>
          </p:cNvSpPr>
          <p:nvPr/>
        </p:nvSpPr>
        <p:spPr bwMode="auto">
          <a:xfrm>
            <a:off x="8688620" y="1722930"/>
            <a:ext cx="421385" cy="417559"/>
          </a:xfrm>
          <a:custGeom>
            <a:avLst/>
            <a:gdLst>
              <a:gd name="T0" fmla="*/ 2223 w 3744"/>
              <a:gd name="T1" fmla="*/ 2897 h 3710"/>
              <a:gd name="T2" fmla="*/ 2227 w 3744"/>
              <a:gd name="T3" fmla="*/ 3288 h 3710"/>
              <a:gd name="T4" fmla="*/ 2256 w 3744"/>
              <a:gd name="T5" fmla="*/ 3362 h 3710"/>
              <a:gd name="T6" fmla="*/ 2307 w 3744"/>
              <a:gd name="T7" fmla="*/ 3423 h 3710"/>
              <a:gd name="T8" fmla="*/ 2375 w 3744"/>
              <a:gd name="T9" fmla="*/ 3463 h 3710"/>
              <a:gd name="T10" fmla="*/ 2458 w 3744"/>
              <a:gd name="T11" fmla="*/ 3477 h 3710"/>
              <a:gd name="T12" fmla="*/ 2718 w 3744"/>
              <a:gd name="T13" fmla="*/ 3481 h 3710"/>
              <a:gd name="T14" fmla="*/ 2764 w 3744"/>
              <a:gd name="T15" fmla="*/ 3503 h 3710"/>
              <a:gd name="T16" fmla="*/ 2797 w 3744"/>
              <a:gd name="T17" fmla="*/ 3542 h 3710"/>
              <a:gd name="T18" fmla="*/ 2809 w 3744"/>
              <a:gd name="T19" fmla="*/ 3593 h 3710"/>
              <a:gd name="T20" fmla="*/ 2797 w 3744"/>
              <a:gd name="T21" fmla="*/ 3644 h 3710"/>
              <a:gd name="T22" fmla="*/ 2764 w 3744"/>
              <a:gd name="T23" fmla="*/ 3683 h 3710"/>
              <a:gd name="T24" fmla="*/ 2718 w 3744"/>
              <a:gd name="T25" fmla="*/ 3706 h 3710"/>
              <a:gd name="T26" fmla="*/ 1053 w 3744"/>
              <a:gd name="T27" fmla="*/ 3710 h 3710"/>
              <a:gd name="T28" fmla="*/ 1001 w 3744"/>
              <a:gd name="T29" fmla="*/ 3698 h 3710"/>
              <a:gd name="T30" fmla="*/ 962 w 3744"/>
              <a:gd name="T31" fmla="*/ 3666 h 3710"/>
              <a:gd name="T32" fmla="*/ 939 w 3744"/>
              <a:gd name="T33" fmla="*/ 3621 h 3710"/>
              <a:gd name="T34" fmla="*/ 939 w 3744"/>
              <a:gd name="T35" fmla="*/ 3567 h 3710"/>
              <a:gd name="T36" fmla="*/ 962 w 3744"/>
              <a:gd name="T37" fmla="*/ 3521 h 3710"/>
              <a:gd name="T38" fmla="*/ 1001 w 3744"/>
              <a:gd name="T39" fmla="*/ 3489 h 3710"/>
              <a:gd name="T40" fmla="*/ 1053 w 3744"/>
              <a:gd name="T41" fmla="*/ 3477 h 3710"/>
              <a:gd name="T42" fmla="*/ 1325 w 3744"/>
              <a:gd name="T43" fmla="*/ 3475 h 3710"/>
              <a:gd name="T44" fmla="*/ 1395 w 3744"/>
              <a:gd name="T45" fmla="*/ 3451 h 3710"/>
              <a:gd name="T46" fmla="*/ 1453 w 3744"/>
              <a:gd name="T47" fmla="*/ 3410 h 3710"/>
              <a:gd name="T48" fmla="*/ 1495 w 3744"/>
              <a:gd name="T49" fmla="*/ 3352 h 3710"/>
              <a:gd name="T50" fmla="*/ 1517 w 3744"/>
              <a:gd name="T51" fmla="*/ 3283 h 3710"/>
              <a:gd name="T52" fmla="*/ 1521 w 3744"/>
              <a:gd name="T53" fmla="*/ 2897 h 3710"/>
              <a:gd name="T54" fmla="*/ 234 w 3744"/>
              <a:gd name="T55" fmla="*/ 2434 h 3710"/>
              <a:gd name="T56" fmla="*/ 3510 w 3744"/>
              <a:gd name="T57" fmla="*/ 232 h 3710"/>
              <a:gd name="T58" fmla="*/ 204 w 3744"/>
              <a:gd name="T59" fmla="*/ 0 h 3710"/>
              <a:gd name="T60" fmla="*/ 3577 w 3744"/>
              <a:gd name="T61" fmla="*/ 4 h 3710"/>
              <a:gd name="T62" fmla="*/ 3643 w 3744"/>
              <a:gd name="T63" fmla="*/ 30 h 3710"/>
              <a:gd name="T64" fmla="*/ 3696 w 3744"/>
              <a:gd name="T65" fmla="*/ 77 h 3710"/>
              <a:gd name="T66" fmla="*/ 3732 w 3744"/>
              <a:gd name="T67" fmla="*/ 141 h 3710"/>
              <a:gd name="T68" fmla="*/ 3744 w 3744"/>
              <a:gd name="T69" fmla="*/ 217 h 3710"/>
              <a:gd name="T70" fmla="*/ 3741 w 3744"/>
              <a:gd name="T71" fmla="*/ 2487 h 3710"/>
              <a:gd name="T72" fmla="*/ 3717 w 3744"/>
              <a:gd name="T73" fmla="*/ 2558 h 3710"/>
              <a:gd name="T74" fmla="*/ 3671 w 3744"/>
              <a:gd name="T75" fmla="*/ 2614 h 3710"/>
              <a:gd name="T76" fmla="*/ 3612 w 3744"/>
              <a:gd name="T77" fmla="*/ 2652 h 3710"/>
              <a:gd name="T78" fmla="*/ 3540 w 3744"/>
              <a:gd name="T79" fmla="*/ 2666 h 3710"/>
              <a:gd name="T80" fmla="*/ 167 w 3744"/>
              <a:gd name="T81" fmla="*/ 2663 h 3710"/>
              <a:gd name="T82" fmla="*/ 102 w 3744"/>
              <a:gd name="T83" fmla="*/ 2637 h 3710"/>
              <a:gd name="T84" fmla="*/ 48 w 3744"/>
              <a:gd name="T85" fmla="*/ 2588 h 3710"/>
              <a:gd name="T86" fmla="*/ 13 w 3744"/>
              <a:gd name="T87" fmla="*/ 2524 h 3710"/>
              <a:gd name="T88" fmla="*/ 0 w 3744"/>
              <a:gd name="T89" fmla="*/ 2448 h 3710"/>
              <a:gd name="T90" fmla="*/ 3 w 3744"/>
              <a:gd name="T91" fmla="*/ 178 h 3710"/>
              <a:gd name="T92" fmla="*/ 29 w 3744"/>
              <a:gd name="T93" fmla="*/ 108 h 3710"/>
              <a:gd name="T94" fmla="*/ 73 w 3744"/>
              <a:gd name="T95" fmla="*/ 51 h 3710"/>
              <a:gd name="T96" fmla="*/ 134 w 3744"/>
              <a:gd name="T97" fmla="*/ 13 h 3710"/>
              <a:gd name="T98" fmla="*/ 204 w 3744"/>
              <a:gd name="T99" fmla="*/ 0 h 3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44" h="3710">
                <a:moveTo>
                  <a:pt x="1521" y="2897"/>
                </a:moveTo>
                <a:lnTo>
                  <a:pt x="2223" y="2897"/>
                </a:lnTo>
                <a:lnTo>
                  <a:pt x="2223" y="3245"/>
                </a:lnTo>
                <a:lnTo>
                  <a:pt x="2227" y="3288"/>
                </a:lnTo>
                <a:lnTo>
                  <a:pt x="2238" y="3327"/>
                </a:lnTo>
                <a:lnTo>
                  <a:pt x="2256" y="3362"/>
                </a:lnTo>
                <a:lnTo>
                  <a:pt x="2278" y="3394"/>
                </a:lnTo>
                <a:lnTo>
                  <a:pt x="2307" y="3423"/>
                </a:lnTo>
                <a:lnTo>
                  <a:pt x="2339" y="3445"/>
                </a:lnTo>
                <a:lnTo>
                  <a:pt x="2375" y="3463"/>
                </a:lnTo>
                <a:lnTo>
                  <a:pt x="2415" y="3474"/>
                </a:lnTo>
                <a:lnTo>
                  <a:pt x="2458" y="3477"/>
                </a:lnTo>
                <a:lnTo>
                  <a:pt x="2691" y="3477"/>
                </a:lnTo>
                <a:lnTo>
                  <a:pt x="2718" y="3481"/>
                </a:lnTo>
                <a:lnTo>
                  <a:pt x="2743" y="3489"/>
                </a:lnTo>
                <a:lnTo>
                  <a:pt x="2764" y="3503"/>
                </a:lnTo>
                <a:lnTo>
                  <a:pt x="2782" y="3521"/>
                </a:lnTo>
                <a:lnTo>
                  <a:pt x="2797" y="3542"/>
                </a:lnTo>
                <a:lnTo>
                  <a:pt x="2805" y="3567"/>
                </a:lnTo>
                <a:lnTo>
                  <a:pt x="2809" y="3593"/>
                </a:lnTo>
                <a:lnTo>
                  <a:pt x="2805" y="3621"/>
                </a:lnTo>
                <a:lnTo>
                  <a:pt x="2797" y="3644"/>
                </a:lnTo>
                <a:lnTo>
                  <a:pt x="2782" y="3666"/>
                </a:lnTo>
                <a:lnTo>
                  <a:pt x="2764" y="3683"/>
                </a:lnTo>
                <a:lnTo>
                  <a:pt x="2743" y="3698"/>
                </a:lnTo>
                <a:lnTo>
                  <a:pt x="2718" y="3706"/>
                </a:lnTo>
                <a:lnTo>
                  <a:pt x="2691" y="3710"/>
                </a:lnTo>
                <a:lnTo>
                  <a:pt x="1053" y="3710"/>
                </a:lnTo>
                <a:lnTo>
                  <a:pt x="1027" y="3706"/>
                </a:lnTo>
                <a:lnTo>
                  <a:pt x="1001" y="3698"/>
                </a:lnTo>
                <a:lnTo>
                  <a:pt x="980" y="3683"/>
                </a:lnTo>
                <a:lnTo>
                  <a:pt x="962" y="3666"/>
                </a:lnTo>
                <a:lnTo>
                  <a:pt x="948" y="3644"/>
                </a:lnTo>
                <a:lnTo>
                  <a:pt x="939" y="3621"/>
                </a:lnTo>
                <a:lnTo>
                  <a:pt x="936" y="3593"/>
                </a:lnTo>
                <a:lnTo>
                  <a:pt x="939" y="3567"/>
                </a:lnTo>
                <a:lnTo>
                  <a:pt x="948" y="3542"/>
                </a:lnTo>
                <a:lnTo>
                  <a:pt x="962" y="3521"/>
                </a:lnTo>
                <a:lnTo>
                  <a:pt x="980" y="3503"/>
                </a:lnTo>
                <a:lnTo>
                  <a:pt x="1001" y="3489"/>
                </a:lnTo>
                <a:lnTo>
                  <a:pt x="1027" y="3481"/>
                </a:lnTo>
                <a:lnTo>
                  <a:pt x="1053" y="3477"/>
                </a:lnTo>
                <a:lnTo>
                  <a:pt x="1287" y="3477"/>
                </a:lnTo>
                <a:lnTo>
                  <a:pt x="1325" y="3475"/>
                </a:lnTo>
                <a:lnTo>
                  <a:pt x="1362" y="3465"/>
                </a:lnTo>
                <a:lnTo>
                  <a:pt x="1395" y="3451"/>
                </a:lnTo>
                <a:lnTo>
                  <a:pt x="1425" y="3432"/>
                </a:lnTo>
                <a:lnTo>
                  <a:pt x="1453" y="3410"/>
                </a:lnTo>
                <a:lnTo>
                  <a:pt x="1475" y="3382"/>
                </a:lnTo>
                <a:lnTo>
                  <a:pt x="1495" y="3352"/>
                </a:lnTo>
                <a:lnTo>
                  <a:pt x="1509" y="3318"/>
                </a:lnTo>
                <a:lnTo>
                  <a:pt x="1517" y="3283"/>
                </a:lnTo>
                <a:lnTo>
                  <a:pt x="1521" y="3245"/>
                </a:lnTo>
                <a:lnTo>
                  <a:pt x="1521" y="2897"/>
                </a:lnTo>
                <a:close/>
                <a:moveTo>
                  <a:pt x="234" y="232"/>
                </a:moveTo>
                <a:lnTo>
                  <a:pt x="234" y="2434"/>
                </a:lnTo>
                <a:lnTo>
                  <a:pt x="3510" y="2434"/>
                </a:lnTo>
                <a:lnTo>
                  <a:pt x="3510" y="232"/>
                </a:lnTo>
                <a:lnTo>
                  <a:pt x="234" y="232"/>
                </a:lnTo>
                <a:close/>
                <a:moveTo>
                  <a:pt x="204" y="0"/>
                </a:moveTo>
                <a:lnTo>
                  <a:pt x="3540" y="0"/>
                </a:lnTo>
                <a:lnTo>
                  <a:pt x="3577" y="4"/>
                </a:lnTo>
                <a:lnTo>
                  <a:pt x="3612" y="13"/>
                </a:lnTo>
                <a:lnTo>
                  <a:pt x="3643" y="30"/>
                </a:lnTo>
                <a:lnTo>
                  <a:pt x="3671" y="51"/>
                </a:lnTo>
                <a:lnTo>
                  <a:pt x="3696" y="77"/>
                </a:lnTo>
                <a:lnTo>
                  <a:pt x="3717" y="108"/>
                </a:lnTo>
                <a:lnTo>
                  <a:pt x="3732" y="141"/>
                </a:lnTo>
                <a:lnTo>
                  <a:pt x="3741" y="178"/>
                </a:lnTo>
                <a:lnTo>
                  <a:pt x="3744" y="217"/>
                </a:lnTo>
                <a:lnTo>
                  <a:pt x="3744" y="2448"/>
                </a:lnTo>
                <a:lnTo>
                  <a:pt x="3741" y="2487"/>
                </a:lnTo>
                <a:lnTo>
                  <a:pt x="3732" y="2524"/>
                </a:lnTo>
                <a:lnTo>
                  <a:pt x="3717" y="2558"/>
                </a:lnTo>
                <a:lnTo>
                  <a:pt x="3696" y="2588"/>
                </a:lnTo>
                <a:lnTo>
                  <a:pt x="3671" y="2614"/>
                </a:lnTo>
                <a:lnTo>
                  <a:pt x="3643" y="2637"/>
                </a:lnTo>
                <a:lnTo>
                  <a:pt x="3612" y="2652"/>
                </a:lnTo>
                <a:lnTo>
                  <a:pt x="3577" y="2663"/>
                </a:lnTo>
                <a:lnTo>
                  <a:pt x="3540" y="2666"/>
                </a:lnTo>
                <a:lnTo>
                  <a:pt x="204" y="2666"/>
                </a:lnTo>
                <a:lnTo>
                  <a:pt x="167" y="2663"/>
                </a:lnTo>
                <a:lnTo>
                  <a:pt x="134" y="2652"/>
                </a:lnTo>
                <a:lnTo>
                  <a:pt x="102" y="2637"/>
                </a:lnTo>
                <a:lnTo>
                  <a:pt x="73" y="2614"/>
                </a:lnTo>
                <a:lnTo>
                  <a:pt x="48" y="2588"/>
                </a:lnTo>
                <a:lnTo>
                  <a:pt x="29" y="2558"/>
                </a:lnTo>
                <a:lnTo>
                  <a:pt x="13" y="2524"/>
                </a:lnTo>
                <a:lnTo>
                  <a:pt x="3" y="2487"/>
                </a:lnTo>
                <a:lnTo>
                  <a:pt x="0" y="2448"/>
                </a:lnTo>
                <a:lnTo>
                  <a:pt x="0" y="217"/>
                </a:lnTo>
                <a:lnTo>
                  <a:pt x="3" y="178"/>
                </a:lnTo>
                <a:lnTo>
                  <a:pt x="13" y="141"/>
                </a:lnTo>
                <a:lnTo>
                  <a:pt x="29" y="108"/>
                </a:lnTo>
                <a:lnTo>
                  <a:pt x="48" y="77"/>
                </a:lnTo>
                <a:lnTo>
                  <a:pt x="73" y="51"/>
                </a:lnTo>
                <a:lnTo>
                  <a:pt x="102" y="30"/>
                </a:lnTo>
                <a:lnTo>
                  <a:pt x="134" y="13"/>
                </a:lnTo>
                <a:lnTo>
                  <a:pt x="167" y="4"/>
                </a:lnTo>
                <a:lnTo>
                  <a:pt x="204" y="0"/>
                </a:lnTo>
                <a:close/>
              </a:path>
            </a:pathLst>
          </a:custGeom>
          <a:solidFill>
            <a:schemeClr val="tx1">
              <a:lumMod val="75000"/>
              <a:lumOff val="25000"/>
            </a:schemeClr>
          </a:solid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688" dirty="0"/>
          </a:p>
        </p:txBody>
      </p:sp>
      <p:sp>
        <p:nvSpPr>
          <p:cNvPr id="89" name="TextBox 88"/>
          <p:cNvSpPr txBox="1"/>
          <p:nvPr/>
        </p:nvSpPr>
        <p:spPr>
          <a:xfrm>
            <a:off x="9207537" y="3219168"/>
            <a:ext cx="2374456" cy="554254"/>
          </a:xfrm>
          <a:prstGeom prst="rect">
            <a:avLst/>
          </a:prstGeom>
          <a:noFill/>
        </p:spPr>
        <p:txBody>
          <a:bodyPr wrap="square" rtlCol="0" anchor="b">
            <a:spAutoFit/>
          </a:bodyPr>
          <a:lstStyle/>
          <a:p>
            <a:r>
              <a:rPr lang="en-US" sz="1501" b="1" dirty="0">
                <a:solidFill>
                  <a:schemeClr val="tx1">
                    <a:lumMod val="75000"/>
                    <a:lumOff val="25000"/>
                  </a:schemeClr>
                </a:solidFill>
                <a:latin typeface="Arial" pitchFamily="34" charset="0"/>
                <a:cs typeface="Arial" pitchFamily="34" charset="0"/>
              </a:rPr>
              <a:t>Limited Infrastructure and Space</a:t>
            </a:r>
          </a:p>
        </p:txBody>
      </p:sp>
      <p:grpSp>
        <p:nvGrpSpPr>
          <p:cNvPr id="91" name="Group 90"/>
          <p:cNvGrpSpPr/>
          <p:nvPr/>
        </p:nvGrpSpPr>
        <p:grpSpPr>
          <a:xfrm>
            <a:off x="8655336" y="3279321"/>
            <a:ext cx="454669" cy="454375"/>
            <a:chOff x="12187238" y="1824038"/>
            <a:chExt cx="4867275" cy="4864100"/>
          </a:xfrm>
          <a:solidFill>
            <a:schemeClr val="tx1">
              <a:lumMod val="75000"/>
              <a:lumOff val="25000"/>
            </a:schemeClr>
          </a:solidFill>
        </p:grpSpPr>
        <p:sp>
          <p:nvSpPr>
            <p:cNvPr id="92" name="Freeform 33"/>
            <p:cNvSpPr>
              <a:spLocks noEditPoints="1"/>
            </p:cNvSpPr>
            <p:nvPr/>
          </p:nvSpPr>
          <p:spPr bwMode="auto">
            <a:xfrm>
              <a:off x="12187238" y="1824038"/>
              <a:ext cx="4867275" cy="4864100"/>
            </a:xfrm>
            <a:custGeom>
              <a:avLst/>
              <a:gdLst>
                <a:gd name="T0" fmla="*/ 2631 w 6132"/>
                <a:gd name="T1" fmla="*/ 987 h 6127"/>
                <a:gd name="T2" fmla="*/ 1999 w 6132"/>
                <a:gd name="T3" fmla="*/ 1277 h 6127"/>
                <a:gd name="T4" fmla="*/ 1364 w 6132"/>
                <a:gd name="T5" fmla="*/ 951 h 6127"/>
                <a:gd name="T6" fmla="*/ 943 w 6132"/>
                <a:gd name="T7" fmla="*/ 1341 h 6127"/>
                <a:gd name="T8" fmla="*/ 1291 w 6132"/>
                <a:gd name="T9" fmla="*/ 1944 h 6127"/>
                <a:gd name="T10" fmla="*/ 1034 w 6132"/>
                <a:gd name="T11" fmla="*/ 2595 h 6127"/>
                <a:gd name="T12" fmla="*/ 350 w 6132"/>
                <a:gd name="T13" fmla="*/ 2793 h 6127"/>
                <a:gd name="T14" fmla="*/ 954 w 6132"/>
                <a:gd name="T15" fmla="*/ 3483 h 6127"/>
                <a:gd name="T16" fmla="*/ 1209 w 6132"/>
                <a:gd name="T17" fmla="*/ 4007 h 6127"/>
                <a:gd name="T18" fmla="*/ 958 w 6132"/>
                <a:gd name="T19" fmla="*/ 4764 h 6127"/>
                <a:gd name="T20" fmla="*/ 1362 w 6132"/>
                <a:gd name="T21" fmla="*/ 5200 h 6127"/>
                <a:gd name="T22" fmla="*/ 1901 w 6132"/>
                <a:gd name="T23" fmla="*/ 4846 h 6127"/>
                <a:gd name="T24" fmla="*/ 2411 w 6132"/>
                <a:gd name="T25" fmla="*/ 5040 h 6127"/>
                <a:gd name="T26" fmla="*/ 2763 w 6132"/>
                <a:gd name="T27" fmla="*/ 5757 h 6127"/>
                <a:gd name="T28" fmla="*/ 3369 w 6132"/>
                <a:gd name="T29" fmla="*/ 5757 h 6127"/>
                <a:gd name="T30" fmla="*/ 3727 w 6132"/>
                <a:gd name="T31" fmla="*/ 5040 h 6127"/>
                <a:gd name="T32" fmla="*/ 4278 w 6132"/>
                <a:gd name="T33" fmla="*/ 4846 h 6127"/>
                <a:gd name="T34" fmla="*/ 4787 w 6132"/>
                <a:gd name="T35" fmla="*/ 5187 h 6127"/>
                <a:gd name="T36" fmla="*/ 4869 w 6132"/>
                <a:gd name="T37" fmla="*/ 4308 h 6127"/>
                <a:gd name="T38" fmla="*/ 4992 w 6132"/>
                <a:gd name="T39" fmla="*/ 3860 h 6127"/>
                <a:gd name="T40" fmla="*/ 5223 w 6132"/>
                <a:gd name="T41" fmla="*/ 3457 h 6127"/>
                <a:gd name="T42" fmla="*/ 5787 w 6132"/>
                <a:gd name="T43" fmla="*/ 2780 h 6127"/>
                <a:gd name="T44" fmla="*/ 5100 w 6132"/>
                <a:gd name="T45" fmla="*/ 2582 h 6127"/>
                <a:gd name="T46" fmla="*/ 4839 w 6132"/>
                <a:gd name="T47" fmla="*/ 1933 h 6127"/>
                <a:gd name="T48" fmla="*/ 5184 w 6132"/>
                <a:gd name="T49" fmla="*/ 1331 h 6127"/>
                <a:gd name="T50" fmla="*/ 4765 w 6132"/>
                <a:gd name="T51" fmla="*/ 944 h 6127"/>
                <a:gd name="T52" fmla="*/ 4127 w 6132"/>
                <a:gd name="T53" fmla="*/ 1272 h 6127"/>
                <a:gd name="T54" fmla="*/ 3481 w 6132"/>
                <a:gd name="T55" fmla="*/ 981 h 6127"/>
                <a:gd name="T56" fmla="*/ 2788 w 6132"/>
                <a:gd name="T57" fmla="*/ 344 h 6127"/>
                <a:gd name="T58" fmla="*/ 3591 w 6132"/>
                <a:gd name="T59" fmla="*/ 110 h 6127"/>
                <a:gd name="T60" fmla="*/ 4064 w 6132"/>
                <a:gd name="T61" fmla="*/ 851 h 6127"/>
                <a:gd name="T62" fmla="*/ 4839 w 6132"/>
                <a:gd name="T63" fmla="*/ 601 h 6127"/>
                <a:gd name="T64" fmla="*/ 5499 w 6132"/>
                <a:gd name="T65" fmla="*/ 1186 h 6127"/>
                <a:gd name="T66" fmla="*/ 5469 w 6132"/>
                <a:gd name="T67" fmla="*/ 1577 h 6127"/>
                <a:gd name="T68" fmla="*/ 5933 w 6132"/>
                <a:gd name="T69" fmla="*/ 2459 h 6127"/>
                <a:gd name="T70" fmla="*/ 6132 w 6132"/>
                <a:gd name="T71" fmla="*/ 2795 h 6127"/>
                <a:gd name="T72" fmla="*/ 5979 w 6132"/>
                <a:gd name="T73" fmla="*/ 3638 h 6127"/>
                <a:gd name="T74" fmla="*/ 5214 w 6132"/>
                <a:gd name="T75" fmla="*/ 4197 h 6127"/>
                <a:gd name="T76" fmla="*/ 5519 w 6132"/>
                <a:gd name="T77" fmla="*/ 4889 h 6127"/>
                <a:gd name="T78" fmla="*/ 4893 w 6132"/>
                <a:gd name="T79" fmla="*/ 5515 h 6127"/>
                <a:gd name="T80" fmla="*/ 4202 w 6132"/>
                <a:gd name="T81" fmla="*/ 5209 h 6127"/>
                <a:gd name="T82" fmla="*/ 3641 w 6132"/>
                <a:gd name="T83" fmla="*/ 5975 h 6127"/>
                <a:gd name="T84" fmla="*/ 2795 w 6132"/>
                <a:gd name="T85" fmla="*/ 6127 h 6127"/>
                <a:gd name="T86" fmla="*/ 2460 w 6132"/>
                <a:gd name="T87" fmla="*/ 5926 h 6127"/>
                <a:gd name="T88" fmla="*/ 1586 w 6132"/>
                <a:gd name="T89" fmla="*/ 5472 h 6127"/>
                <a:gd name="T90" fmla="*/ 1194 w 6132"/>
                <a:gd name="T91" fmla="*/ 5500 h 6127"/>
                <a:gd name="T92" fmla="*/ 609 w 6132"/>
                <a:gd name="T93" fmla="*/ 4841 h 6127"/>
                <a:gd name="T94" fmla="*/ 861 w 6132"/>
                <a:gd name="T95" fmla="*/ 4076 h 6127"/>
                <a:gd name="T96" fmla="*/ 110 w 6132"/>
                <a:gd name="T97" fmla="*/ 3614 h 6127"/>
                <a:gd name="T98" fmla="*/ 6 w 6132"/>
                <a:gd name="T99" fmla="*/ 2746 h 6127"/>
                <a:gd name="T100" fmla="*/ 257 w 6132"/>
                <a:gd name="T101" fmla="*/ 2448 h 6127"/>
                <a:gd name="T102" fmla="*/ 626 w 6132"/>
                <a:gd name="T103" fmla="*/ 1532 h 6127"/>
                <a:gd name="T104" fmla="*/ 658 w 6132"/>
                <a:gd name="T105" fmla="*/ 1143 h 6127"/>
                <a:gd name="T106" fmla="*/ 1349 w 6132"/>
                <a:gd name="T107" fmla="*/ 603 h 6127"/>
                <a:gd name="T108" fmla="*/ 2195 w 6132"/>
                <a:gd name="T109" fmla="*/ 801 h 6127"/>
                <a:gd name="T110" fmla="*/ 2564 w 6132"/>
                <a:gd name="T111" fmla="*/ 73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2" h="6127">
                  <a:moveTo>
                    <a:pt x="2788" y="344"/>
                  </a:moveTo>
                  <a:lnTo>
                    <a:pt x="2773" y="348"/>
                  </a:lnTo>
                  <a:lnTo>
                    <a:pt x="2761" y="359"/>
                  </a:lnTo>
                  <a:lnTo>
                    <a:pt x="2754" y="372"/>
                  </a:lnTo>
                  <a:lnTo>
                    <a:pt x="2663" y="914"/>
                  </a:lnTo>
                  <a:lnTo>
                    <a:pt x="2652" y="953"/>
                  </a:lnTo>
                  <a:lnTo>
                    <a:pt x="2631" y="987"/>
                  </a:lnTo>
                  <a:lnTo>
                    <a:pt x="2605" y="1015"/>
                  </a:lnTo>
                  <a:lnTo>
                    <a:pt x="2573" y="1037"/>
                  </a:lnTo>
                  <a:lnTo>
                    <a:pt x="2536" y="1052"/>
                  </a:lnTo>
                  <a:lnTo>
                    <a:pt x="2396" y="1095"/>
                  </a:lnTo>
                  <a:lnTo>
                    <a:pt x="2260" y="1147"/>
                  </a:lnTo>
                  <a:lnTo>
                    <a:pt x="2128" y="1208"/>
                  </a:lnTo>
                  <a:lnTo>
                    <a:pt x="1999" y="1277"/>
                  </a:lnTo>
                  <a:lnTo>
                    <a:pt x="1964" y="1294"/>
                  </a:lnTo>
                  <a:lnTo>
                    <a:pt x="1925" y="1301"/>
                  </a:lnTo>
                  <a:lnTo>
                    <a:pt x="1886" y="1300"/>
                  </a:lnTo>
                  <a:lnTo>
                    <a:pt x="1847" y="1290"/>
                  </a:lnTo>
                  <a:lnTo>
                    <a:pt x="1811" y="1270"/>
                  </a:lnTo>
                  <a:lnTo>
                    <a:pt x="1370" y="955"/>
                  </a:lnTo>
                  <a:lnTo>
                    <a:pt x="1364" y="951"/>
                  </a:lnTo>
                  <a:lnTo>
                    <a:pt x="1357" y="950"/>
                  </a:lnTo>
                  <a:lnTo>
                    <a:pt x="1349" y="950"/>
                  </a:lnTo>
                  <a:lnTo>
                    <a:pt x="1344" y="950"/>
                  </a:lnTo>
                  <a:lnTo>
                    <a:pt x="1338" y="951"/>
                  </a:lnTo>
                  <a:lnTo>
                    <a:pt x="1332" y="953"/>
                  </a:lnTo>
                  <a:lnTo>
                    <a:pt x="1325" y="959"/>
                  </a:lnTo>
                  <a:lnTo>
                    <a:pt x="943" y="1341"/>
                  </a:lnTo>
                  <a:lnTo>
                    <a:pt x="935" y="1354"/>
                  </a:lnTo>
                  <a:lnTo>
                    <a:pt x="934" y="1370"/>
                  </a:lnTo>
                  <a:lnTo>
                    <a:pt x="939" y="1385"/>
                  </a:lnTo>
                  <a:lnTo>
                    <a:pt x="1258" y="1832"/>
                  </a:lnTo>
                  <a:lnTo>
                    <a:pt x="1278" y="1867"/>
                  </a:lnTo>
                  <a:lnTo>
                    <a:pt x="1290" y="1905"/>
                  </a:lnTo>
                  <a:lnTo>
                    <a:pt x="1291" y="1944"/>
                  </a:lnTo>
                  <a:lnTo>
                    <a:pt x="1284" y="1983"/>
                  </a:lnTo>
                  <a:lnTo>
                    <a:pt x="1267" y="2020"/>
                  </a:lnTo>
                  <a:lnTo>
                    <a:pt x="1198" y="2147"/>
                  </a:lnTo>
                  <a:lnTo>
                    <a:pt x="1139" y="2281"/>
                  </a:lnTo>
                  <a:lnTo>
                    <a:pt x="1088" y="2417"/>
                  </a:lnTo>
                  <a:lnTo>
                    <a:pt x="1049" y="2556"/>
                  </a:lnTo>
                  <a:lnTo>
                    <a:pt x="1034" y="2595"/>
                  </a:lnTo>
                  <a:lnTo>
                    <a:pt x="1012" y="2627"/>
                  </a:lnTo>
                  <a:lnTo>
                    <a:pt x="982" y="2653"/>
                  </a:lnTo>
                  <a:lnTo>
                    <a:pt x="949" y="2674"/>
                  </a:lnTo>
                  <a:lnTo>
                    <a:pt x="909" y="2685"/>
                  </a:lnTo>
                  <a:lnTo>
                    <a:pt x="375" y="2774"/>
                  </a:lnTo>
                  <a:lnTo>
                    <a:pt x="360" y="2780"/>
                  </a:lnTo>
                  <a:lnTo>
                    <a:pt x="350" y="2793"/>
                  </a:lnTo>
                  <a:lnTo>
                    <a:pt x="347" y="2808"/>
                  </a:lnTo>
                  <a:lnTo>
                    <a:pt x="347" y="3346"/>
                  </a:lnTo>
                  <a:lnTo>
                    <a:pt x="350" y="3362"/>
                  </a:lnTo>
                  <a:lnTo>
                    <a:pt x="360" y="3374"/>
                  </a:lnTo>
                  <a:lnTo>
                    <a:pt x="375" y="3379"/>
                  </a:lnTo>
                  <a:lnTo>
                    <a:pt x="917" y="3472"/>
                  </a:lnTo>
                  <a:lnTo>
                    <a:pt x="954" y="3483"/>
                  </a:lnTo>
                  <a:lnTo>
                    <a:pt x="990" y="3502"/>
                  </a:lnTo>
                  <a:lnTo>
                    <a:pt x="1017" y="3530"/>
                  </a:lnTo>
                  <a:lnTo>
                    <a:pt x="1040" y="3562"/>
                  </a:lnTo>
                  <a:lnTo>
                    <a:pt x="1055" y="3599"/>
                  </a:lnTo>
                  <a:lnTo>
                    <a:pt x="1096" y="3739"/>
                  </a:lnTo>
                  <a:lnTo>
                    <a:pt x="1148" y="3874"/>
                  </a:lnTo>
                  <a:lnTo>
                    <a:pt x="1209" y="4007"/>
                  </a:lnTo>
                  <a:lnTo>
                    <a:pt x="1280" y="4133"/>
                  </a:lnTo>
                  <a:lnTo>
                    <a:pt x="1297" y="4170"/>
                  </a:lnTo>
                  <a:lnTo>
                    <a:pt x="1304" y="4210"/>
                  </a:lnTo>
                  <a:lnTo>
                    <a:pt x="1303" y="4249"/>
                  </a:lnTo>
                  <a:lnTo>
                    <a:pt x="1291" y="4288"/>
                  </a:lnTo>
                  <a:lnTo>
                    <a:pt x="1273" y="4323"/>
                  </a:lnTo>
                  <a:lnTo>
                    <a:pt x="958" y="4764"/>
                  </a:lnTo>
                  <a:lnTo>
                    <a:pt x="952" y="4779"/>
                  </a:lnTo>
                  <a:lnTo>
                    <a:pt x="954" y="4794"/>
                  </a:lnTo>
                  <a:lnTo>
                    <a:pt x="962" y="4809"/>
                  </a:lnTo>
                  <a:lnTo>
                    <a:pt x="1344" y="5189"/>
                  </a:lnTo>
                  <a:lnTo>
                    <a:pt x="1349" y="5194"/>
                  </a:lnTo>
                  <a:lnTo>
                    <a:pt x="1357" y="5198"/>
                  </a:lnTo>
                  <a:lnTo>
                    <a:pt x="1362" y="5200"/>
                  </a:lnTo>
                  <a:lnTo>
                    <a:pt x="1368" y="5200"/>
                  </a:lnTo>
                  <a:lnTo>
                    <a:pt x="1373" y="5200"/>
                  </a:lnTo>
                  <a:lnTo>
                    <a:pt x="1381" y="5196"/>
                  </a:lnTo>
                  <a:lnTo>
                    <a:pt x="1386" y="5194"/>
                  </a:lnTo>
                  <a:lnTo>
                    <a:pt x="1835" y="4874"/>
                  </a:lnTo>
                  <a:lnTo>
                    <a:pt x="1867" y="4857"/>
                  </a:lnTo>
                  <a:lnTo>
                    <a:pt x="1901" y="4846"/>
                  </a:lnTo>
                  <a:lnTo>
                    <a:pt x="1934" y="4843"/>
                  </a:lnTo>
                  <a:lnTo>
                    <a:pt x="1964" y="4846"/>
                  </a:lnTo>
                  <a:lnTo>
                    <a:pt x="1994" y="4854"/>
                  </a:lnTo>
                  <a:lnTo>
                    <a:pt x="2022" y="4867"/>
                  </a:lnTo>
                  <a:lnTo>
                    <a:pt x="2148" y="4932"/>
                  </a:lnTo>
                  <a:lnTo>
                    <a:pt x="2277" y="4992"/>
                  </a:lnTo>
                  <a:lnTo>
                    <a:pt x="2411" y="5040"/>
                  </a:lnTo>
                  <a:lnTo>
                    <a:pt x="2547" y="5081"/>
                  </a:lnTo>
                  <a:lnTo>
                    <a:pt x="2584" y="5096"/>
                  </a:lnTo>
                  <a:lnTo>
                    <a:pt x="2616" y="5118"/>
                  </a:lnTo>
                  <a:lnTo>
                    <a:pt x="2644" y="5146"/>
                  </a:lnTo>
                  <a:lnTo>
                    <a:pt x="2663" y="5180"/>
                  </a:lnTo>
                  <a:lnTo>
                    <a:pt x="2674" y="5219"/>
                  </a:lnTo>
                  <a:lnTo>
                    <a:pt x="2763" y="5757"/>
                  </a:lnTo>
                  <a:lnTo>
                    <a:pt x="2769" y="5772"/>
                  </a:lnTo>
                  <a:lnTo>
                    <a:pt x="2782" y="5781"/>
                  </a:lnTo>
                  <a:lnTo>
                    <a:pt x="2797" y="5785"/>
                  </a:lnTo>
                  <a:lnTo>
                    <a:pt x="3337" y="5785"/>
                  </a:lnTo>
                  <a:lnTo>
                    <a:pt x="3352" y="5781"/>
                  </a:lnTo>
                  <a:lnTo>
                    <a:pt x="3363" y="5772"/>
                  </a:lnTo>
                  <a:lnTo>
                    <a:pt x="3369" y="5757"/>
                  </a:lnTo>
                  <a:lnTo>
                    <a:pt x="3460" y="5219"/>
                  </a:lnTo>
                  <a:lnTo>
                    <a:pt x="3471" y="5181"/>
                  </a:lnTo>
                  <a:lnTo>
                    <a:pt x="3490" y="5146"/>
                  </a:lnTo>
                  <a:lnTo>
                    <a:pt x="3516" y="5118"/>
                  </a:lnTo>
                  <a:lnTo>
                    <a:pt x="3550" y="5096"/>
                  </a:lnTo>
                  <a:lnTo>
                    <a:pt x="3587" y="5081"/>
                  </a:lnTo>
                  <a:lnTo>
                    <a:pt x="3727" y="5040"/>
                  </a:lnTo>
                  <a:lnTo>
                    <a:pt x="3863" y="4990"/>
                  </a:lnTo>
                  <a:lnTo>
                    <a:pt x="3997" y="4928"/>
                  </a:lnTo>
                  <a:lnTo>
                    <a:pt x="4124" y="4857"/>
                  </a:lnTo>
                  <a:lnTo>
                    <a:pt x="4161" y="4843"/>
                  </a:lnTo>
                  <a:lnTo>
                    <a:pt x="4200" y="4835"/>
                  </a:lnTo>
                  <a:lnTo>
                    <a:pt x="4239" y="4837"/>
                  </a:lnTo>
                  <a:lnTo>
                    <a:pt x="4278" y="4846"/>
                  </a:lnTo>
                  <a:lnTo>
                    <a:pt x="4312" y="4867"/>
                  </a:lnTo>
                  <a:lnTo>
                    <a:pt x="4757" y="5181"/>
                  </a:lnTo>
                  <a:lnTo>
                    <a:pt x="4763" y="5185"/>
                  </a:lnTo>
                  <a:lnTo>
                    <a:pt x="4768" y="5187"/>
                  </a:lnTo>
                  <a:lnTo>
                    <a:pt x="4776" y="5189"/>
                  </a:lnTo>
                  <a:lnTo>
                    <a:pt x="4781" y="5189"/>
                  </a:lnTo>
                  <a:lnTo>
                    <a:pt x="4787" y="5187"/>
                  </a:lnTo>
                  <a:lnTo>
                    <a:pt x="4794" y="5183"/>
                  </a:lnTo>
                  <a:lnTo>
                    <a:pt x="4800" y="5178"/>
                  </a:lnTo>
                  <a:lnTo>
                    <a:pt x="5182" y="4796"/>
                  </a:lnTo>
                  <a:lnTo>
                    <a:pt x="5191" y="4783"/>
                  </a:lnTo>
                  <a:lnTo>
                    <a:pt x="5191" y="4768"/>
                  </a:lnTo>
                  <a:lnTo>
                    <a:pt x="5186" y="4753"/>
                  </a:lnTo>
                  <a:lnTo>
                    <a:pt x="4869" y="4308"/>
                  </a:lnTo>
                  <a:lnTo>
                    <a:pt x="4850" y="4273"/>
                  </a:lnTo>
                  <a:lnTo>
                    <a:pt x="4839" y="4234"/>
                  </a:lnTo>
                  <a:lnTo>
                    <a:pt x="4839" y="4195"/>
                  </a:lnTo>
                  <a:lnTo>
                    <a:pt x="4846" y="4156"/>
                  </a:lnTo>
                  <a:lnTo>
                    <a:pt x="4861" y="4120"/>
                  </a:lnTo>
                  <a:lnTo>
                    <a:pt x="4932" y="3992"/>
                  </a:lnTo>
                  <a:lnTo>
                    <a:pt x="4992" y="3860"/>
                  </a:lnTo>
                  <a:lnTo>
                    <a:pt x="5044" y="3724"/>
                  </a:lnTo>
                  <a:lnTo>
                    <a:pt x="5085" y="3584"/>
                  </a:lnTo>
                  <a:lnTo>
                    <a:pt x="5100" y="3547"/>
                  </a:lnTo>
                  <a:lnTo>
                    <a:pt x="5120" y="3513"/>
                  </a:lnTo>
                  <a:lnTo>
                    <a:pt x="5150" y="3487"/>
                  </a:lnTo>
                  <a:lnTo>
                    <a:pt x="5184" y="3469"/>
                  </a:lnTo>
                  <a:lnTo>
                    <a:pt x="5223" y="3457"/>
                  </a:lnTo>
                  <a:lnTo>
                    <a:pt x="5761" y="3366"/>
                  </a:lnTo>
                  <a:lnTo>
                    <a:pt x="5776" y="3361"/>
                  </a:lnTo>
                  <a:lnTo>
                    <a:pt x="5786" y="3349"/>
                  </a:lnTo>
                  <a:lnTo>
                    <a:pt x="5789" y="3335"/>
                  </a:lnTo>
                  <a:lnTo>
                    <a:pt x="5791" y="3335"/>
                  </a:lnTo>
                  <a:lnTo>
                    <a:pt x="5791" y="2795"/>
                  </a:lnTo>
                  <a:lnTo>
                    <a:pt x="5787" y="2780"/>
                  </a:lnTo>
                  <a:lnTo>
                    <a:pt x="5778" y="2769"/>
                  </a:lnTo>
                  <a:lnTo>
                    <a:pt x="5763" y="2761"/>
                  </a:lnTo>
                  <a:lnTo>
                    <a:pt x="5225" y="2670"/>
                  </a:lnTo>
                  <a:lnTo>
                    <a:pt x="5186" y="2661"/>
                  </a:lnTo>
                  <a:lnTo>
                    <a:pt x="5152" y="2640"/>
                  </a:lnTo>
                  <a:lnTo>
                    <a:pt x="5122" y="2614"/>
                  </a:lnTo>
                  <a:lnTo>
                    <a:pt x="5100" y="2582"/>
                  </a:lnTo>
                  <a:lnTo>
                    <a:pt x="5087" y="2543"/>
                  </a:lnTo>
                  <a:lnTo>
                    <a:pt x="5046" y="2404"/>
                  </a:lnTo>
                  <a:lnTo>
                    <a:pt x="4994" y="2268"/>
                  </a:lnTo>
                  <a:lnTo>
                    <a:pt x="4934" y="2136"/>
                  </a:lnTo>
                  <a:lnTo>
                    <a:pt x="4863" y="2007"/>
                  </a:lnTo>
                  <a:lnTo>
                    <a:pt x="4846" y="1972"/>
                  </a:lnTo>
                  <a:lnTo>
                    <a:pt x="4839" y="1933"/>
                  </a:lnTo>
                  <a:lnTo>
                    <a:pt x="4841" y="1893"/>
                  </a:lnTo>
                  <a:lnTo>
                    <a:pt x="4852" y="1854"/>
                  </a:lnTo>
                  <a:lnTo>
                    <a:pt x="4871" y="1819"/>
                  </a:lnTo>
                  <a:lnTo>
                    <a:pt x="5187" y="1376"/>
                  </a:lnTo>
                  <a:lnTo>
                    <a:pt x="5193" y="1361"/>
                  </a:lnTo>
                  <a:lnTo>
                    <a:pt x="5191" y="1344"/>
                  </a:lnTo>
                  <a:lnTo>
                    <a:pt x="5184" y="1331"/>
                  </a:lnTo>
                  <a:lnTo>
                    <a:pt x="4802" y="950"/>
                  </a:lnTo>
                  <a:lnTo>
                    <a:pt x="4794" y="946"/>
                  </a:lnTo>
                  <a:lnTo>
                    <a:pt x="4789" y="942"/>
                  </a:lnTo>
                  <a:lnTo>
                    <a:pt x="4783" y="940"/>
                  </a:lnTo>
                  <a:lnTo>
                    <a:pt x="4778" y="940"/>
                  </a:lnTo>
                  <a:lnTo>
                    <a:pt x="4772" y="940"/>
                  </a:lnTo>
                  <a:lnTo>
                    <a:pt x="4765" y="944"/>
                  </a:lnTo>
                  <a:lnTo>
                    <a:pt x="4759" y="946"/>
                  </a:lnTo>
                  <a:lnTo>
                    <a:pt x="4315" y="1264"/>
                  </a:lnTo>
                  <a:lnTo>
                    <a:pt x="4280" y="1283"/>
                  </a:lnTo>
                  <a:lnTo>
                    <a:pt x="4243" y="1294"/>
                  </a:lnTo>
                  <a:lnTo>
                    <a:pt x="4204" y="1296"/>
                  </a:lnTo>
                  <a:lnTo>
                    <a:pt x="4165" y="1288"/>
                  </a:lnTo>
                  <a:lnTo>
                    <a:pt x="4127" y="1272"/>
                  </a:lnTo>
                  <a:lnTo>
                    <a:pt x="3997" y="1201"/>
                  </a:lnTo>
                  <a:lnTo>
                    <a:pt x="3861" y="1139"/>
                  </a:lnTo>
                  <a:lnTo>
                    <a:pt x="3721" y="1087"/>
                  </a:lnTo>
                  <a:lnTo>
                    <a:pt x="3578" y="1046"/>
                  </a:lnTo>
                  <a:lnTo>
                    <a:pt x="3540" y="1031"/>
                  </a:lnTo>
                  <a:lnTo>
                    <a:pt x="3509" y="1009"/>
                  </a:lnTo>
                  <a:lnTo>
                    <a:pt x="3481" y="981"/>
                  </a:lnTo>
                  <a:lnTo>
                    <a:pt x="3462" y="946"/>
                  </a:lnTo>
                  <a:lnTo>
                    <a:pt x="3451" y="907"/>
                  </a:lnTo>
                  <a:lnTo>
                    <a:pt x="3361" y="372"/>
                  </a:lnTo>
                  <a:lnTo>
                    <a:pt x="3354" y="359"/>
                  </a:lnTo>
                  <a:lnTo>
                    <a:pt x="3343" y="348"/>
                  </a:lnTo>
                  <a:lnTo>
                    <a:pt x="3328" y="344"/>
                  </a:lnTo>
                  <a:lnTo>
                    <a:pt x="2788" y="344"/>
                  </a:lnTo>
                  <a:close/>
                  <a:moveTo>
                    <a:pt x="2786" y="0"/>
                  </a:moveTo>
                  <a:lnTo>
                    <a:pt x="3324" y="0"/>
                  </a:lnTo>
                  <a:lnTo>
                    <a:pt x="3386" y="6"/>
                  </a:lnTo>
                  <a:lnTo>
                    <a:pt x="3443" y="19"/>
                  </a:lnTo>
                  <a:lnTo>
                    <a:pt x="3497" y="43"/>
                  </a:lnTo>
                  <a:lnTo>
                    <a:pt x="3548" y="73"/>
                  </a:lnTo>
                  <a:lnTo>
                    <a:pt x="3591" y="110"/>
                  </a:lnTo>
                  <a:lnTo>
                    <a:pt x="3630" y="153"/>
                  </a:lnTo>
                  <a:lnTo>
                    <a:pt x="3661" y="203"/>
                  </a:lnTo>
                  <a:lnTo>
                    <a:pt x="3684" y="257"/>
                  </a:lnTo>
                  <a:lnTo>
                    <a:pt x="3699" y="317"/>
                  </a:lnTo>
                  <a:lnTo>
                    <a:pt x="3771" y="741"/>
                  </a:lnTo>
                  <a:lnTo>
                    <a:pt x="3919" y="791"/>
                  </a:lnTo>
                  <a:lnTo>
                    <a:pt x="4064" y="851"/>
                  </a:lnTo>
                  <a:lnTo>
                    <a:pt x="4204" y="920"/>
                  </a:lnTo>
                  <a:lnTo>
                    <a:pt x="4560" y="667"/>
                  </a:lnTo>
                  <a:lnTo>
                    <a:pt x="4610" y="635"/>
                  </a:lnTo>
                  <a:lnTo>
                    <a:pt x="4664" y="614"/>
                  </a:lnTo>
                  <a:lnTo>
                    <a:pt x="4720" y="600"/>
                  </a:lnTo>
                  <a:lnTo>
                    <a:pt x="4779" y="596"/>
                  </a:lnTo>
                  <a:lnTo>
                    <a:pt x="4839" y="601"/>
                  </a:lnTo>
                  <a:lnTo>
                    <a:pt x="4897" y="614"/>
                  </a:lnTo>
                  <a:lnTo>
                    <a:pt x="4951" y="637"/>
                  </a:lnTo>
                  <a:lnTo>
                    <a:pt x="5001" y="668"/>
                  </a:lnTo>
                  <a:lnTo>
                    <a:pt x="5046" y="707"/>
                  </a:lnTo>
                  <a:lnTo>
                    <a:pt x="5428" y="1089"/>
                  </a:lnTo>
                  <a:lnTo>
                    <a:pt x="5469" y="1134"/>
                  </a:lnTo>
                  <a:lnTo>
                    <a:pt x="5499" y="1186"/>
                  </a:lnTo>
                  <a:lnTo>
                    <a:pt x="5521" y="1240"/>
                  </a:lnTo>
                  <a:lnTo>
                    <a:pt x="5536" y="1296"/>
                  </a:lnTo>
                  <a:lnTo>
                    <a:pt x="5540" y="1354"/>
                  </a:lnTo>
                  <a:lnTo>
                    <a:pt x="5536" y="1411"/>
                  </a:lnTo>
                  <a:lnTo>
                    <a:pt x="5523" y="1469"/>
                  </a:lnTo>
                  <a:lnTo>
                    <a:pt x="5500" y="1525"/>
                  </a:lnTo>
                  <a:lnTo>
                    <a:pt x="5469" y="1577"/>
                  </a:lnTo>
                  <a:lnTo>
                    <a:pt x="5215" y="1931"/>
                  </a:lnTo>
                  <a:lnTo>
                    <a:pt x="5282" y="2067"/>
                  </a:lnTo>
                  <a:lnTo>
                    <a:pt x="5340" y="2204"/>
                  </a:lnTo>
                  <a:lnTo>
                    <a:pt x="5389" y="2348"/>
                  </a:lnTo>
                  <a:lnTo>
                    <a:pt x="5819" y="2420"/>
                  </a:lnTo>
                  <a:lnTo>
                    <a:pt x="5879" y="2435"/>
                  </a:lnTo>
                  <a:lnTo>
                    <a:pt x="5933" y="2459"/>
                  </a:lnTo>
                  <a:lnTo>
                    <a:pt x="5983" y="2491"/>
                  </a:lnTo>
                  <a:lnTo>
                    <a:pt x="6026" y="2528"/>
                  </a:lnTo>
                  <a:lnTo>
                    <a:pt x="6063" y="2573"/>
                  </a:lnTo>
                  <a:lnTo>
                    <a:pt x="6093" y="2621"/>
                  </a:lnTo>
                  <a:lnTo>
                    <a:pt x="6115" y="2675"/>
                  </a:lnTo>
                  <a:lnTo>
                    <a:pt x="6128" y="2735"/>
                  </a:lnTo>
                  <a:lnTo>
                    <a:pt x="6132" y="2795"/>
                  </a:lnTo>
                  <a:lnTo>
                    <a:pt x="6132" y="3335"/>
                  </a:lnTo>
                  <a:lnTo>
                    <a:pt x="6128" y="3394"/>
                  </a:lnTo>
                  <a:lnTo>
                    <a:pt x="6114" y="3452"/>
                  </a:lnTo>
                  <a:lnTo>
                    <a:pt x="6091" y="3506"/>
                  </a:lnTo>
                  <a:lnTo>
                    <a:pt x="6061" y="3556"/>
                  </a:lnTo>
                  <a:lnTo>
                    <a:pt x="6024" y="3601"/>
                  </a:lnTo>
                  <a:lnTo>
                    <a:pt x="5979" y="3638"/>
                  </a:lnTo>
                  <a:lnTo>
                    <a:pt x="5931" y="3670"/>
                  </a:lnTo>
                  <a:lnTo>
                    <a:pt x="5875" y="3692"/>
                  </a:lnTo>
                  <a:lnTo>
                    <a:pt x="5817" y="3707"/>
                  </a:lnTo>
                  <a:lnTo>
                    <a:pt x="5387" y="3779"/>
                  </a:lnTo>
                  <a:lnTo>
                    <a:pt x="5338" y="3921"/>
                  </a:lnTo>
                  <a:lnTo>
                    <a:pt x="5279" y="4061"/>
                  </a:lnTo>
                  <a:lnTo>
                    <a:pt x="5214" y="4197"/>
                  </a:lnTo>
                  <a:lnTo>
                    <a:pt x="5467" y="4552"/>
                  </a:lnTo>
                  <a:lnTo>
                    <a:pt x="5499" y="4604"/>
                  </a:lnTo>
                  <a:lnTo>
                    <a:pt x="5519" y="4660"/>
                  </a:lnTo>
                  <a:lnTo>
                    <a:pt x="5532" y="4716"/>
                  </a:lnTo>
                  <a:lnTo>
                    <a:pt x="5538" y="4776"/>
                  </a:lnTo>
                  <a:lnTo>
                    <a:pt x="5532" y="4833"/>
                  </a:lnTo>
                  <a:lnTo>
                    <a:pt x="5519" y="4889"/>
                  </a:lnTo>
                  <a:lnTo>
                    <a:pt x="5497" y="4943"/>
                  </a:lnTo>
                  <a:lnTo>
                    <a:pt x="5465" y="4993"/>
                  </a:lnTo>
                  <a:lnTo>
                    <a:pt x="5426" y="5040"/>
                  </a:lnTo>
                  <a:lnTo>
                    <a:pt x="5044" y="5422"/>
                  </a:lnTo>
                  <a:lnTo>
                    <a:pt x="4997" y="5461"/>
                  </a:lnTo>
                  <a:lnTo>
                    <a:pt x="4947" y="5492"/>
                  </a:lnTo>
                  <a:lnTo>
                    <a:pt x="4893" y="5515"/>
                  </a:lnTo>
                  <a:lnTo>
                    <a:pt x="4835" y="5528"/>
                  </a:lnTo>
                  <a:lnTo>
                    <a:pt x="4776" y="5533"/>
                  </a:lnTo>
                  <a:lnTo>
                    <a:pt x="4718" y="5528"/>
                  </a:lnTo>
                  <a:lnTo>
                    <a:pt x="4660" y="5515"/>
                  </a:lnTo>
                  <a:lnTo>
                    <a:pt x="4606" y="5492"/>
                  </a:lnTo>
                  <a:lnTo>
                    <a:pt x="4556" y="5463"/>
                  </a:lnTo>
                  <a:lnTo>
                    <a:pt x="4202" y="5209"/>
                  </a:lnTo>
                  <a:lnTo>
                    <a:pt x="4066" y="5275"/>
                  </a:lnTo>
                  <a:lnTo>
                    <a:pt x="3926" y="5332"/>
                  </a:lnTo>
                  <a:lnTo>
                    <a:pt x="3783" y="5383"/>
                  </a:lnTo>
                  <a:lnTo>
                    <a:pt x="3710" y="5813"/>
                  </a:lnTo>
                  <a:lnTo>
                    <a:pt x="3695" y="5870"/>
                  </a:lnTo>
                  <a:lnTo>
                    <a:pt x="3673" y="5926"/>
                  </a:lnTo>
                  <a:lnTo>
                    <a:pt x="3641" y="5975"/>
                  </a:lnTo>
                  <a:lnTo>
                    <a:pt x="3604" y="6019"/>
                  </a:lnTo>
                  <a:lnTo>
                    <a:pt x="3559" y="6056"/>
                  </a:lnTo>
                  <a:lnTo>
                    <a:pt x="3509" y="6086"/>
                  </a:lnTo>
                  <a:lnTo>
                    <a:pt x="3455" y="6109"/>
                  </a:lnTo>
                  <a:lnTo>
                    <a:pt x="3397" y="6124"/>
                  </a:lnTo>
                  <a:lnTo>
                    <a:pt x="3337" y="6127"/>
                  </a:lnTo>
                  <a:lnTo>
                    <a:pt x="2795" y="6127"/>
                  </a:lnTo>
                  <a:lnTo>
                    <a:pt x="2735" y="6124"/>
                  </a:lnTo>
                  <a:lnTo>
                    <a:pt x="2678" y="6109"/>
                  </a:lnTo>
                  <a:lnTo>
                    <a:pt x="2624" y="6086"/>
                  </a:lnTo>
                  <a:lnTo>
                    <a:pt x="2573" y="6056"/>
                  </a:lnTo>
                  <a:lnTo>
                    <a:pt x="2529" y="6019"/>
                  </a:lnTo>
                  <a:lnTo>
                    <a:pt x="2491" y="5975"/>
                  </a:lnTo>
                  <a:lnTo>
                    <a:pt x="2460" y="5926"/>
                  </a:lnTo>
                  <a:lnTo>
                    <a:pt x="2437" y="5870"/>
                  </a:lnTo>
                  <a:lnTo>
                    <a:pt x="2422" y="5813"/>
                  </a:lnTo>
                  <a:lnTo>
                    <a:pt x="2350" y="5383"/>
                  </a:lnTo>
                  <a:lnTo>
                    <a:pt x="2212" y="5334"/>
                  </a:lnTo>
                  <a:lnTo>
                    <a:pt x="2076" y="5278"/>
                  </a:lnTo>
                  <a:lnTo>
                    <a:pt x="1945" y="5215"/>
                  </a:lnTo>
                  <a:lnTo>
                    <a:pt x="1586" y="5472"/>
                  </a:lnTo>
                  <a:lnTo>
                    <a:pt x="1535" y="5502"/>
                  </a:lnTo>
                  <a:lnTo>
                    <a:pt x="1481" y="5524"/>
                  </a:lnTo>
                  <a:lnTo>
                    <a:pt x="1426" y="5537"/>
                  </a:lnTo>
                  <a:lnTo>
                    <a:pt x="1366" y="5543"/>
                  </a:lnTo>
                  <a:lnTo>
                    <a:pt x="1306" y="5537"/>
                  </a:lnTo>
                  <a:lnTo>
                    <a:pt x="1249" y="5524"/>
                  </a:lnTo>
                  <a:lnTo>
                    <a:pt x="1194" y="5500"/>
                  </a:lnTo>
                  <a:lnTo>
                    <a:pt x="1144" y="5470"/>
                  </a:lnTo>
                  <a:lnTo>
                    <a:pt x="1098" y="5431"/>
                  </a:lnTo>
                  <a:lnTo>
                    <a:pt x="717" y="5049"/>
                  </a:lnTo>
                  <a:lnTo>
                    <a:pt x="677" y="5003"/>
                  </a:lnTo>
                  <a:lnTo>
                    <a:pt x="647" y="4952"/>
                  </a:lnTo>
                  <a:lnTo>
                    <a:pt x="624" y="4898"/>
                  </a:lnTo>
                  <a:lnTo>
                    <a:pt x="609" y="4841"/>
                  </a:lnTo>
                  <a:lnTo>
                    <a:pt x="606" y="4783"/>
                  </a:lnTo>
                  <a:lnTo>
                    <a:pt x="609" y="4725"/>
                  </a:lnTo>
                  <a:lnTo>
                    <a:pt x="622" y="4669"/>
                  </a:lnTo>
                  <a:lnTo>
                    <a:pt x="645" y="4614"/>
                  </a:lnTo>
                  <a:lnTo>
                    <a:pt x="677" y="4561"/>
                  </a:lnTo>
                  <a:lnTo>
                    <a:pt x="928" y="4211"/>
                  </a:lnTo>
                  <a:lnTo>
                    <a:pt x="861" y="4076"/>
                  </a:lnTo>
                  <a:lnTo>
                    <a:pt x="801" y="3936"/>
                  </a:lnTo>
                  <a:lnTo>
                    <a:pt x="753" y="3794"/>
                  </a:lnTo>
                  <a:lnTo>
                    <a:pt x="317" y="3720"/>
                  </a:lnTo>
                  <a:lnTo>
                    <a:pt x="257" y="3705"/>
                  </a:lnTo>
                  <a:lnTo>
                    <a:pt x="203" y="3683"/>
                  </a:lnTo>
                  <a:lnTo>
                    <a:pt x="153" y="3651"/>
                  </a:lnTo>
                  <a:lnTo>
                    <a:pt x="110" y="3614"/>
                  </a:lnTo>
                  <a:lnTo>
                    <a:pt x="73" y="3569"/>
                  </a:lnTo>
                  <a:lnTo>
                    <a:pt x="41" y="3519"/>
                  </a:lnTo>
                  <a:lnTo>
                    <a:pt x="19" y="3465"/>
                  </a:lnTo>
                  <a:lnTo>
                    <a:pt x="6" y="3407"/>
                  </a:lnTo>
                  <a:lnTo>
                    <a:pt x="0" y="3346"/>
                  </a:lnTo>
                  <a:lnTo>
                    <a:pt x="0" y="2808"/>
                  </a:lnTo>
                  <a:lnTo>
                    <a:pt x="6" y="2746"/>
                  </a:lnTo>
                  <a:lnTo>
                    <a:pt x="19" y="2688"/>
                  </a:lnTo>
                  <a:lnTo>
                    <a:pt x="41" y="2634"/>
                  </a:lnTo>
                  <a:lnTo>
                    <a:pt x="73" y="2586"/>
                  </a:lnTo>
                  <a:lnTo>
                    <a:pt x="110" y="2541"/>
                  </a:lnTo>
                  <a:lnTo>
                    <a:pt x="153" y="2502"/>
                  </a:lnTo>
                  <a:lnTo>
                    <a:pt x="203" y="2472"/>
                  </a:lnTo>
                  <a:lnTo>
                    <a:pt x="257" y="2448"/>
                  </a:lnTo>
                  <a:lnTo>
                    <a:pt x="317" y="2433"/>
                  </a:lnTo>
                  <a:lnTo>
                    <a:pt x="742" y="2363"/>
                  </a:lnTo>
                  <a:lnTo>
                    <a:pt x="790" y="2219"/>
                  </a:lnTo>
                  <a:lnTo>
                    <a:pt x="846" y="2080"/>
                  </a:lnTo>
                  <a:lnTo>
                    <a:pt x="913" y="1944"/>
                  </a:lnTo>
                  <a:lnTo>
                    <a:pt x="656" y="1584"/>
                  </a:lnTo>
                  <a:lnTo>
                    <a:pt x="626" y="1532"/>
                  </a:lnTo>
                  <a:lnTo>
                    <a:pt x="604" y="1476"/>
                  </a:lnTo>
                  <a:lnTo>
                    <a:pt x="591" y="1419"/>
                  </a:lnTo>
                  <a:lnTo>
                    <a:pt x="587" y="1361"/>
                  </a:lnTo>
                  <a:lnTo>
                    <a:pt x="591" y="1303"/>
                  </a:lnTo>
                  <a:lnTo>
                    <a:pt x="606" y="1247"/>
                  </a:lnTo>
                  <a:lnTo>
                    <a:pt x="628" y="1193"/>
                  </a:lnTo>
                  <a:lnTo>
                    <a:pt x="658" y="1143"/>
                  </a:lnTo>
                  <a:lnTo>
                    <a:pt x="697" y="1097"/>
                  </a:lnTo>
                  <a:lnTo>
                    <a:pt x="1081" y="715"/>
                  </a:lnTo>
                  <a:lnTo>
                    <a:pt x="1126" y="676"/>
                  </a:lnTo>
                  <a:lnTo>
                    <a:pt x="1176" y="644"/>
                  </a:lnTo>
                  <a:lnTo>
                    <a:pt x="1230" y="622"/>
                  </a:lnTo>
                  <a:lnTo>
                    <a:pt x="1288" y="609"/>
                  </a:lnTo>
                  <a:lnTo>
                    <a:pt x="1349" y="603"/>
                  </a:lnTo>
                  <a:lnTo>
                    <a:pt x="1407" y="609"/>
                  </a:lnTo>
                  <a:lnTo>
                    <a:pt x="1465" y="622"/>
                  </a:lnTo>
                  <a:lnTo>
                    <a:pt x="1519" y="644"/>
                  </a:lnTo>
                  <a:lnTo>
                    <a:pt x="1569" y="674"/>
                  </a:lnTo>
                  <a:lnTo>
                    <a:pt x="1921" y="927"/>
                  </a:lnTo>
                  <a:lnTo>
                    <a:pt x="2055" y="860"/>
                  </a:lnTo>
                  <a:lnTo>
                    <a:pt x="2195" y="801"/>
                  </a:lnTo>
                  <a:lnTo>
                    <a:pt x="2337" y="752"/>
                  </a:lnTo>
                  <a:lnTo>
                    <a:pt x="2411" y="317"/>
                  </a:lnTo>
                  <a:lnTo>
                    <a:pt x="2426" y="257"/>
                  </a:lnTo>
                  <a:lnTo>
                    <a:pt x="2450" y="203"/>
                  </a:lnTo>
                  <a:lnTo>
                    <a:pt x="2480" y="153"/>
                  </a:lnTo>
                  <a:lnTo>
                    <a:pt x="2519" y="110"/>
                  </a:lnTo>
                  <a:lnTo>
                    <a:pt x="2564" y="73"/>
                  </a:lnTo>
                  <a:lnTo>
                    <a:pt x="2612" y="43"/>
                  </a:lnTo>
                  <a:lnTo>
                    <a:pt x="2666" y="19"/>
                  </a:lnTo>
                  <a:lnTo>
                    <a:pt x="2724" y="6"/>
                  </a:lnTo>
                  <a:lnTo>
                    <a:pt x="2786" y="0"/>
                  </a:lnTo>
                  <a:close/>
                </a:path>
              </a:pathLst>
            </a:custGeom>
            <a:grp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688" dirty="0"/>
            </a:p>
          </p:txBody>
        </p:sp>
        <p:sp>
          <p:nvSpPr>
            <p:cNvPr id="93" name="Freeform 34"/>
            <p:cNvSpPr>
              <a:spLocks noEditPoints="1"/>
            </p:cNvSpPr>
            <p:nvPr/>
          </p:nvSpPr>
          <p:spPr bwMode="auto">
            <a:xfrm>
              <a:off x="13571538" y="3205163"/>
              <a:ext cx="2100263" cy="2100263"/>
            </a:xfrm>
            <a:custGeom>
              <a:avLst/>
              <a:gdLst>
                <a:gd name="T0" fmla="*/ 1114 w 2646"/>
                <a:gd name="T1" fmla="*/ 368 h 2645"/>
                <a:gd name="T2" fmla="*/ 831 w 2646"/>
                <a:gd name="T3" fmla="*/ 480 h 2645"/>
                <a:gd name="T4" fmla="*/ 598 w 2646"/>
                <a:gd name="T5" fmla="*/ 668 h 2645"/>
                <a:gd name="T6" fmla="*/ 432 w 2646"/>
                <a:gd name="T7" fmla="*/ 920 h 2645"/>
                <a:gd name="T8" fmla="*/ 352 w 2646"/>
                <a:gd name="T9" fmla="*/ 1216 h 2645"/>
                <a:gd name="T10" fmla="*/ 369 w 2646"/>
                <a:gd name="T11" fmla="*/ 1532 h 2645"/>
                <a:gd name="T12" fmla="*/ 479 w 2646"/>
                <a:gd name="T13" fmla="*/ 1815 h 2645"/>
                <a:gd name="T14" fmla="*/ 669 w 2646"/>
                <a:gd name="T15" fmla="*/ 2048 h 2645"/>
                <a:gd name="T16" fmla="*/ 921 w 2646"/>
                <a:gd name="T17" fmla="*/ 2212 h 2645"/>
                <a:gd name="T18" fmla="*/ 1217 w 2646"/>
                <a:gd name="T19" fmla="*/ 2294 h 2645"/>
                <a:gd name="T20" fmla="*/ 1534 w 2646"/>
                <a:gd name="T21" fmla="*/ 2277 h 2645"/>
                <a:gd name="T22" fmla="*/ 1817 w 2646"/>
                <a:gd name="T23" fmla="*/ 2165 h 2645"/>
                <a:gd name="T24" fmla="*/ 2048 w 2646"/>
                <a:gd name="T25" fmla="*/ 1977 h 2645"/>
                <a:gd name="T26" fmla="*/ 2214 w 2646"/>
                <a:gd name="T27" fmla="*/ 1726 h 2645"/>
                <a:gd name="T28" fmla="*/ 2296 w 2646"/>
                <a:gd name="T29" fmla="*/ 1430 h 2645"/>
                <a:gd name="T30" fmla="*/ 2279 w 2646"/>
                <a:gd name="T31" fmla="*/ 1113 h 2645"/>
                <a:gd name="T32" fmla="*/ 2167 w 2646"/>
                <a:gd name="T33" fmla="*/ 830 h 2645"/>
                <a:gd name="T34" fmla="*/ 1979 w 2646"/>
                <a:gd name="T35" fmla="*/ 597 h 2645"/>
                <a:gd name="T36" fmla="*/ 1727 w 2646"/>
                <a:gd name="T37" fmla="*/ 434 h 2645"/>
                <a:gd name="T38" fmla="*/ 1429 w 2646"/>
                <a:gd name="T39" fmla="*/ 352 h 2645"/>
                <a:gd name="T40" fmla="*/ 1444 w 2646"/>
                <a:gd name="T41" fmla="*/ 5 h 2645"/>
                <a:gd name="T42" fmla="*/ 1785 w 2646"/>
                <a:gd name="T43" fmla="*/ 84 h 2645"/>
                <a:gd name="T44" fmla="*/ 2087 w 2646"/>
                <a:gd name="T45" fmla="*/ 242 h 2645"/>
                <a:gd name="T46" fmla="*/ 2335 w 2646"/>
                <a:gd name="T47" fmla="*/ 471 h 2645"/>
                <a:gd name="T48" fmla="*/ 2519 w 2646"/>
                <a:gd name="T49" fmla="*/ 756 h 2645"/>
                <a:gd name="T50" fmla="*/ 2625 w 2646"/>
                <a:gd name="T51" fmla="*/ 1085 h 2645"/>
                <a:gd name="T52" fmla="*/ 2640 w 2646"/>
                <a:gd name="T53" fmla="*/ 1443 h 2645"/>
                <a:gd name="T54" fmla="*/ 2564 w 2646"/>
                <a:gd name="T55" fmla="*/ 1783 h 2645"/>
                <a:gd name="T56" fmla="*/ 2404 w 2646"/>
                <a:gd name="T57" fmla="*/ 2085 h 2645"/>
                <a:gd name="T58" fmla="*/ 2176 w 2646"/>
                <a:gd name="T59" fmla="*/ 2335 h 2645"/>
                <a:gd name="T60" fmla="*/ 1890 w 2646"/>
                <a:gd name="T61" fmla="*/ 2517 h 2645"/>
                <a:gd name="T62" fmla="*/ 1562 w 2646"/>
                <a:gd name="T63" fmla="*/ 2623 h 2645"/>
                <a:gd name="T64" fmla="*/ 1204 w 2646"/>
                <a:gd name="T65" fmla="*/ 2640 h 2645"/>
                <a:gd name="T66" fmla="*/ 863 w 2646"/>
                <a:gd name="T67" fmla="*/ 2562 h 2645"/>
                <a:gd name="T68" fmla="*/ 561 w 2646"/>
                <a:gd name="T69" fmla="*/ 2403 h 2645"/>
                <a:gd name="T70" fmla="*/ 311 w 2646"/>
                <a:gd name="T71" fmla="*/ 2174 h 2645"/>
                <a:gd name="T72" fmla="*/ 127 w 2646"/>
                <a:gd name="T73" fmla="*/ 1890 h 2645"/>
                <a:gd name="T74" fmla="*/ 21 w 2646"/>
                <a:gd name="T75" fmla="*/ 1560 h 2645"/>
                <a:gd name="T76" fmla="*/ 6 w 2646"/>
                <a:gd name="T77" fmla="*/ 1203 h 2645"/>
                <a:gd name="T78" fmla="*/ 82 w 2646"/>
                <a:gd name="T79" fmla="*/ 862 h 2645"/>
                <a:gd name="T80" fmla="*/ 242 w 2646"/>
                <a:gd name="T81" fmla="*/ 560 h 2645"/>
                <a:gd name="T82" fmla="*/ 472 w 2646"/>
                <a:gd name="T83" fmla="*/ 311 h 2645"/>
                <a:gd name="T84" fmla="*/ 757 w 2646"/>
                <a:gd name="T85" fmla="*/ 128 h 2645"/>
                <a:gd name="T86" fmla="*/ 1086 w 2646"/>
                <a:gd name="T87" fmla="*/ 22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6" h="2645">
                  <a:moveTo>
                    <a:pt x="1323" y="346"/>
                  </a:moveTo>
                  <a:lnTo>
                    <a:pt x="1217" y="352"/>
                  </a:lnTo>
                  <a:lnTo>
                    <a:pt x="1114" y="368"/>
                  </a:lnTo>
                  <a:lnTo>
                    <a:pt x="1014" y="396"/>
                  </a:lnTo>
                  <a:lnTo>
                    <a:pt x="921" y="434"/>
                  </a:lnTo>
                  <a:lnTo>
                    <a:pt x="831" y="480"/>
                  </a:lnTo>
                  <a:lnTo>
                    <a:pt x="745" y="534"/>
                  </a:lnTo>
                  <a:lnTo>
                    <a:pt x="669" y="597"/>
                  </a:lnTo>
                  <a:lnTo>
                    <a:pt x="598" y="668"/>
                  </a:lnTo>
                  <a:lnTo>
                    <a:pt x="535" y="746"/>
                  </a:lnTo>
                  <a:lnTo>
                    <a:pt x="479" y="830"/>
                  </a:lnTo>
                  <a:lnTo>
                    <a:pt x="432" y="920"/>
                  </a:lnTo>
                  <a:lnTo>
                    <a:pt x="395" y="1014"/>
                  </a:lnTo>
                  <a:lnTo>
                    <a:pt x="369" y="1113"/>
                  </a:lnTo>
                  <a:lnTo>
                    <a:pt x="352" y="1216"/>
                  </a:lnTo>
                  <a:lnTo>
                    <a:pt x="347" y="1324"/>
                  </a:lnTo>
                  <a:lnTo>
                    <a:pt x="352" y="1430"/>
                  </a:lnTo>
                  <a:lnTo>
                    <a:pt x="369" y="1532"/>
                  </a:lnTo>
                  <a:lnTo>
                    <a:pt x="395" y="1631"/>
                  </a:lnTo>
                  <a:lnTo>
                    <a:pt x="432" y="1726"/>
                  </a:lnTo>
                  <a:lnTo>
                    <a:pt x="479" y="1815"/>
                  </a:lnTo>
                  <a:lnTo>
                    <a:pt x="535" y="1899"/>
                  </a:lnTo>
                  <a:lnTo>
                    <a:pt x="598" y="1977"/>
                  </a:lnTo>
                  <a:lnTo>
                    <a:pt x="669" y="2048"/>
                  </a:lnTo>
                  <a:lnTo>
                    <a:pt x="745" y="2111"/>
                  </a:lnTo>
                  <a:lnTo>
                    <a:pt x="831" y="2165"/>
                  </a:lnTo>
                  <a:lnTo>
                    <a:pt x="921" y="2212"/>
                  </a:lnTo>
                  <a:lnTo>
                    <a:pt x="1014" y="2249"/>
                  </a:lnTo>
                  <a:lnTo>
                    <a:pt x="1114" y="2277"/>
                  </a:lnTo>
                  <a:lnTo>
                    <a:pt x="1217" y="2294"/>
                  </a:lnTo>
                  <a:lnTo>
                    <a:pt x="1323" y="2299"/>
                  </a:lnTo>
                  <a:lnTo>
                    <a:pt x="1429" y="2294"/>
                  </a:lnTo>
                  <a:lnTo>
                    <a:pt x="1534" y="2277"/>
                  </a:lnTo>
                  <a:lnTo>
                    <a:pt x="1632" y="2249"/>
                  </a:lnTo>
                  <a:lnTo>
                    <a:pt x="1727" y="2212"/>
                  </a:lnTo>
                  <a:lnTo>
                    <a:pt x="1817" y="2165"/>
                  </a:lnTo>
                  <a:lnTo>
                    <a:pt x="1901" y="2111"/>
                  </a:lnTo>
                  <a:lnTo>
                    <a:pt x="1979" y="2048"/>
                  </a:lnTo>
                  <a:lnTo>
                    <a:pt x="2048" y="1977"/>
                  </a:lnTo>
                  <a:lnTo>
                    <a:pt x="2111" y="1899"/>
                  </a:lnTo>
                  <a:lnTo>
                    <a:pt x="2167" y="1815"/>
                  </a:lnTo>
                  <a:lnTo>
                    <a:pt x="2214" y="1726"/>
                  </a:lnTo>
                  <a:lnTo>
                    <a:pt x="2251" y="1631"/>
                  </a:lnTo>
                  <a:lnTo>
                    <a:pt x="2279" y="1532"/>
                  </a:lnTo>
                  <a:lnTo>
                    <a:pt x="2296" y="1430"/>
                  </a:lnTo>
                  <a:lnTo>
                    <a:pt x="2301" y="1324"/>
                  </a:lnTo>
                  <a:lnTo>
                    <a:pt x="2296" y="1216"/>
                  </a:lnTo>
                  <a:lnTo>
                    <a:pt x="2279" y="1113"/>
                  </a:lnTo>
                  <a:lnTo>
                    <a:pt x="2251" y="1014"/>
                  </a:lnTo>
                  <a:lnTo>
                    <a:pt x="2214" y="920"/>
                  </a:lnTo>
                  <a:lnTo>
                    <a:pt x="2167" y="830"/>
                  </a:lnTo>
                  <a:lnTo>
                    <a:pt x="2111" y="746"/>
                  </a:lnTo>
                  <a:lnTo>
                    <a:pt x="2048" y="668"/>
                  </a:lnTo>
                  <a:lnTo>
                    <a:pt x="1979" y="597"/>
                  </a:lnTo>
                  <a:lnTo>
                    <a:pt x="1901" y="534"/>
                  </a:lnTo>
                  <a:lnTo>
                    <a:pt x="1817" y="480"/>
                  </a:lnTo>
                  <a:lnTo>
                    <a:pt x="1727" y="434"/>
                  </a:lnTo>
                  <a:lnTo>
                    <a:pt x="1632" y="396"/>
                  </a:lnTo>
                  <a:lnTo>
                    <a:pt x="1534" y="368"/>
                  </a:lnTo>
                  <a:lnTo>
                    <a:pt x="1429" y="352"/>
                  </a:lnTo>
                  <a:lnTo>
                    <a:pt x="1323" y="346"/>
                  </a:lnTo>
                  <a:close/>
                  <a:moveTo>
                    <a:pt x="1323" y="0"/>
                  </a:moveTo>
                  <a:lnTo>
                    <a:pt x="1444" y="5"/>
                  </a:lnTo>
                  <a:lnTo>
                    <a:pt x="1562" y="22"/>
                  </a:lnTo>
                  <a:lnTo>
                    <a:pt x="1675" y="48"/>
                  </a:lnTo>
                  <a:lnTo>
                    <a:pt x="1785" y="84"/>
                  </a:lnTo>
                  <a:lnTo>
                    <a:pt x="1890" y="128"/>
                  </a:lnTo>
                  <a:lnTo>
                    <a:pt x="1990" y="180"/>
                  </a:lnTo>
                  <a:lnTo>
                    <a:pt x="2087" y="242"/>
                  </a:lnTo>
                  <a:lnTo>
                    <a:pt x="2176" y="311"/>
                  </a:lnTo>
                  <a:lnTo>
                    <a:pt x="2258" y="387"/>
                  </a:lnTo>
                  <a:lnTo>
                    <a:pt x="2335" y="471"/>
                  </a:lnTo>
                  <a:lnTo>
                    <a:pt x="2404" y="560"/>
                  </a:lnTo>
                  <a:lnTo>
                    <a:pt x="2465" y="655"/>
                  </a:lnTo>
                  <a:lnTo>
                    <a:pt x="2519" y="756"/>
                  </a:lnTo>
                  <a:lnTo>
                    <a:pt x="2564" y="862"/>
                  </a:lnTo>
                  <a:lnTo>
                    <a:pt x="2599" y="972"/>
                  </a:lnTo>
                  <a:lnTo>
                    <a:pt x="2625" y="1085"/>
                  </a:lnTo>
                  <a:lnTo>
                    <a:pt x="2640" y="1203"/>
                  </a:lnTo>
                  <a:lnTo>
                    <a:pt x="2646" y="1324"/>
                  </a:lnTo>
                  <a:lnTo>
                    <a:pt x="2640" y="1443"/>
                  </a:lnTo>
                  <a:lnTo>
                    <a:pt x="2625" y="1560"/>
                  </a:lnTo>
                  <a:lnTo>
                    <a:pt x="2599" y="1674"/>
                  </a:lnTo>
                  <a:lnTo>
                    <a:pt x="2564" y="1783"/>
                  </a:lnTo>
                  <a:lnTo>
                    <a:pt x="2519" y="1890"/>
                  </a:lnTo>
                  <a:lnTo>
                    <a:pt x="2465" y="1990"/>
                  </a:lnTo>
                  <a:lnTo>
                    <a:pt x="2404" y="2085"/>
                  </a:lnTo>
                  <a:lnTo>
                    <a:pt x="2335" y="2174"/>
                  </a:lnTo>
                  <a:lnTo>
                    <a:pt x="2258" y="2258"/>
                  </a:lnTo>
                  <a:lnTo>
                    <a:pt x="2176" y="2335"/>
                  </a:lnTo>
                  <a:lnTo>
                    <a:pt x="2087" y="2403"/>
                  </a:lnTo>
                  <a:lnTo>
                    <a:pt x="1990" y="2465"/>
                  </a:lnTo>
                  <a:lnTo>
                    <a:pt x="1890" y="2517"/>
                  </a:lnTo>
                  <a:lnTo>
                    <a:pt x="1785" y="2562"/>
                  </a:lnTo>
                  <a:lnTo>
                    <a:pt x="1675" y="2597"/>
                  </a:lnTo>
                  <a:lnTo>
                    <a:pt x="1562" y="2623"/>
                  </a:lnTo>
                  <a:lnTo>
                    <a:pt x="1444" y="2640"/>
                  </a:lnTo>
                  <a:lnTo>
                    <a:pt x="1323" y="2645"/>
                  </a:lnTo>
                  <a:lnTo>
                    <a:pt x="1204" y="2640"/>
                  </a:lnTo>
                  <a:lnTo>
                    <a:pt x="1086" y="2623"/>
                  </a:lnTo>
                  <a:lnTo>
                    <a:pt x="973" y="2597"/>
                  </a:lnTo>
                  <a:lnTo>
                    <a:pt x="863" y="2562"/>
                  </a:lnTo>
                  <a:lnTo>
                    <a:pt x="757" y="2517"/>
                  </a:lnTo>
                  <a:lnTo>
                    <a:pt x="656" y="2465"/>
                  </a:lnTo>
                  <a:lnTo>
                    <a:pt x="561" y="2403"/>
                  </a:lnTo>
                  <a:lnTo>
                    <a:pt x="472" y="2335"/>
                  </a:lnTo>
                  <a:lnTo>
                    <a:pt x="388" y="2258"/>
                  </a:lnTo>
                  <a:lnTo>
                    <a:pt x="311" y="2174"/>
                  </a:lnTo>
                  <a:lnTo>
                    <a:pt x="242" y="2085"/>
                  </a:lnTo>
                  <a:lnTo>
                    <a:pt x="181" y="1990"/>
                  </a:lnTo>
                  <a:lnTo>
                    <a:pt x="127" y="1890"/>
                  </a:lnTo>
                  <a:lnTo>
                    <a:pt x="82" y="1783"/>
                  </a:lnTo>
                  <a:lnTo>
                    <a:pt x="47" y="1674"/>
                  </a:lnTo>
                  <a:lnTo>
                    <a:pt x="21" y="1560"/>
                  </a:lnTo>
                  <a:lnTo>
                    <a:pt x="6" y="1443"/>
                  </a:lnTo>
                  <a:lnTo>
                    <a:pt x="0" y="1324"/>
                  </a:lnTo>
                  <a:lnTo>
                    <a:pt x="6" y="1203"/>
                  </a:lnTo>
                  <a:lnTo>
                    <a:pt x="21" y="1085"/>
                  </a:lnTo>
                  <a:lnTo>
                    <a:pt x="47" y="972"/>
                  </a:lnTo>
                  <a:lnTo>
                    <a:pt x="82" y="862"/>
                  </a:lnTo>
                  <a:lnTo>
                    <a:pt x="127" y="756"/>
                  </a:lnTo>
                  <a:lnTo>
                    <a:pt x="181" y="655"/>
                  </a:lnTo>
                  <a:lnTo>
                    <a:pt x="242" y="560"/>
                  </a:lnTo>
                  <a:lnTo>
                    <a:pt x="311" y="471"/>
                  </a:lnTo>
                  <a:lnTo>
                    <a:pt x="388" y="387"/>
                  </a:lnTo>
                  <a:lnTo>
                    <a:pt x="472" y="311"/>
                  </a:lnTo>
                  <a:lnTo>
                    <a:pt x="561" y="242"/>
                  </a:lnTo>
                  <a:lnTo>
                    <a:pt x="656" y="180"/>
                  </a:lnTo>
                  <a:lnTo>
                    <a:pt x="757" y="128"/>
                  </a:lnTo>
                  <a:lnTo>
                    <a:pt x="863" y="84"/>
                  </a:lnTo>
                  <a:lnTo>
                    <a:pt x="973" y="48"/>
                  </a:lnTo>
                  <a:lnTo>
                    <a:pt x="1086" y="22"/>
                  </a:lnTo>
                  <a:lnTo>
                    <a:pt x="1204" y="5"/>
                  </a:lnTo>
                  <a:lnTo>
                    <a:pt x="1323" y="0"/>
                  </a:lnTo>
                  <a:close/>
                </a:path>
              </a:pathLst>
            </a:custGeom>
            <a:grpFill/>
            <a:ln w="0">
              <a:noFill/>
              <a:prstDash val="solid"/>
              <a:round/>
              <a:headEnd/>
              <a:tailEnd/>
            </a:ln>
          </p:spPr>
          <p:txBody>
            <a:bodyPr vert="horz" wrap="square" lIns="85751" tIns="42875" rIns="85751" bIns="42875" numCol="1" anchor="t" anchorCtr="0" compatLnSpc="1">
              <a:prstTxWarp prst="textNoShape">
                <a:avLst/>
              </a:prstTxWarp>
            </a:bodyPr>
            <a:lstStyle/>
            <a:p>
              <a:endParaRPr lang="en-US" sz="1688" dirty="0"/>
            </a:p>
          </p:txBody>
        </p:sp>
      </p:grpSp>
      <p:cxnSp>
        <p:nvCxnSpPr>
          <p:cNvPr id="94" name="Elbow Connector 93"/>
          <p:cNvCxnSpPr/>
          <p:nvPr/>
        </p:nvCxnSpPr>
        <p:spPr>
          <a:xfrm rot="10800000" flipV="1">
            <a:off x="6833057" y="3579801"/>
            <a:ext cx="1627917" cy="902777"/>
          </a:xfrm>
          <a:prstGeom prst="bentConnector3">
            <a:avLst>
              <a:gd name="adj1" fmla="val 27320"/>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rot="10800000">
            <a:off x="7547464" y="4946253"/>
            <a:ext cx="913511" cy="596534"/>
          </a:xfrm>
          <a:prstGeom prst="bentConnector3">
            <a:avLst>
              <a:gd name="adj1" fmla="val 50000"/>
            </a:avLst>
          </a:prstGeom>
          <a:ln w="31750">
            <a:solidFill>
              <a:schemeClr val="tx1">
                <a:alpha val="33000"/>
              </a:schemeClr>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9185758" y="5284423"/>
            <a:ext cx="2374456" cy="323294"/>
          </a:xfrm>
          <a:prstGeom prst="rect">
            <a:avLst/>
          </a:prstGeom>
          <a:noFill/>
        </p:spPr>
        <p:txBody>
          <a:bodyPr wrap="square" rtlCol="0" anchor="b">
            <a:spAutoFit/>
          </a:bodyPr>
          <a:lstStyle/>
          <a:p>
            <a:r>
              <a:rPr lang="en-US" sz="1501" b="1" dirty="0">
                <a:solidFill>
                  <a:schemeClr val="tx1">
                    <a:lumMod val="75000"/>
                    <a:lumOff val="25000"/>
                  </a:schemeClr>
                </a:solidFill>
                <a:latin typeface="Arial" pitchFamily="34" charset="0"/>
                <a:cs typeface="Arial" pitchFamily="34" charset="0"/>
              </a:rPr>
              <a:t>Labor Shortages</a:t>
            </a:r>
          </a:p>
        </p:txBody>
      </p:sp>
      <p:sp>
        <p:nvSpPr>
          <p:cNvPr id="3" name="TextBox 2">
            <a:extLst>
              <a:ext uri="{FF2B5EF4-FFF2-40B4-BE49-F238E27FC236}">
                <a16:creationId xmlns:a16="http://schemas.microsoft.com/office/drawing/2014/main" id="{DEDEBF18-9D4C-40CD-918F-F1F8AA7574EF}"/>
              </a:ext>
            </a:extLst>
          </p:cNvPr>
          <p:cNvSpPr txBox="1"/>
          <p:nvPr/>
        </p:nvSpPr>
        <p:spPr>
          <a:xfrm>
            <a:off x="951008" y="2352989"/>
            <a:ext cx="3511153" cy="784830"/>
          </a:xfrm>
          <a:prstGeom prst="rect">
            <a:avLst/>
          </a:prstGeom>
          <a:noFill/>
        </p:spPr>
        <p:txBody>
          <a:bodyPr wrap="square" rtlCol="0">
            <a:spAutoFit/>
          </a:bodyPr>
          <a:lstStyle/>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Surge in small, high-frequency shipments is stressing traditional cargo operations.</a:t>
            </a:r>
          </a:p>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Requires faster processing and real-time visibility that manual systems struggle to provide.</a:t>
            </a:r>
          </a:p>
        </p:txBody>
      </p:sp>
      <p:sp>
        <p:nvSpPr>
          <p:cNvPr id="6" name="TextBox 5">
            <a:extLst>
              <a:ext uri="{FF2B5EF4-FFF2-40B4-BE49-F238E27FC236}">
                <a16:creationId xmlns:a16="http://schemas.microsoft.com/office/drawing/2014/main" id="{EDD22C46-D5CD-4448-A983-23AA7030BAF5}"/>
              </a:ext>
            </a:extLst>
          </p:cNvPr>
          <p:cNvSpPr txBox="1"/>
          <p:nvPr/>
        </p:nvSpPr>
        <p:spPr>
          <a:xfrm>
            <a:off x="855060" y="3719126"/>
            <a:ext cx="2925830" cy="957955"/>
          </a:xfrm>
          <a:prstGeom prst="rect">
            <a:avLst/>
          </a:prstGeom>
          <a:noFill/>
        </p:spPr>
        <p:txBody>
          <a:bodyPr wrap="square" rtlCol="0">
            <a:spAutoFit/>
          </a:bodyPr>
          <a:lstStyle/>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Increasing global compliance requirements (e.g., ICS2, ACAS, cargo screening mandates).</a:t>
            </a:r>
          </a:p>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Manual processing leads to higher error rates and penalties.</a:t>
            </a:r>
          </a:p>
        </p:txBody>
      </p:sp>
      <p:sp>
        <p:nvSpPr>
          <p:cNvPr id="27" name="TextBox 26">
            <a:extLst>
              <a:ext uri="{FF2B5EF4-FFF2-40B4-BE49-F238E27FC236}">
                <a16:creationId xmlns:a16="http://schemas.microsoft.com/office/drawing/2014/main" id="{0552569E-F575-4922-9913-544E32D83404}"/>
              </a:ext>
            </a:extLst>
          </p:cNvPr>
          <p:cNvSpPr txBox="1"/>
          <p:nvPr/>
        </p:nvSpPr>
        <p:spPr>
          <a:xfrm>
            <a:off x="8152345" y="5745632"/>
            <a:ext cx="3466600" cy="784830"/>
          </a:xfrm>
          <a:prstGeom prst="rect">
            <a:avLst/>
          </a:prstGeom>
          <a:noFill/>
        </p:spPr>
        <p:txBody>
          <a:bodyPr wrap="square" rtlCol="0">
            <a:spAutoFit/>
          </a:bodyPr>
          <a:lstStyle/>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Ground handling and cargo operations are facing a skilled labor gap.</a:t>
            </a:r>
          </a:p>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High turnover and training costs further reduce operational resilience.</a:t>
            </a:r>
          </a:p>
        </p:txBody>
      </p:sp>
      <p:sp>
        <p:nvSpPr>
          <p:cNvPr id="32" name="TextBox 31">
            <a:extLst>
              <a:ext uri="{FF2B5EF4-FFF2-40B4-BE49-F238E27FC236}">
                <a16:creationId xmlns:a16="http://schemas.microsoft.com/office/drawing/2014/main" id="{3B882546-3A05-4FD6-80AC-A424544455A8}"/>
              </a:ext>
            </a:extLst>
          </p:cNvPr>
          <p:cNvSpPr txBox="1"/>
          <p:nvPr/>
        </p:nvSpPr>
        <p:spPr>
          <a:xfrm>
            <a:off x="8152345" y="2246093"/>
            <a:ext cx="3466600" cy="957955"/>
          </a:xfrm>
          <a:prstGeom prst="rect">
            <a:avLst/>
          </a:prstGeom>
          <a:noFill/>
        </p:spPr>
        <p:txBody>
          <a:bodyPr wrap="square" rtlCol="0">
            <a:spAutoFit/>
          </a:bodyPr>
          <a:lstStyle/>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Legacy IT systems often don't communicate with each other. Cargo IMP still used dominantly although not meeting current data requirements.</a:t>
            </a:r>
          </a:p>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Limits end-to-end cargo visibility, delaying decision-making.</a:t>
            </a:r>
          </a:p>
        </p:txBody>
      </p:sp>
      <p:sp>
        <p:nvSpPr>
          <p:cNvPr id="49" name="TextBox 48">
            <a:extLst>
              <a:ext uri="{FF2B5EF4-FFF2-40B4-BE49-F238E27FC236}">
                <a16:creationId xmlns:a16="http://schemas.microsoft.com/office/drawing/2014/main" id="{C1590E04-3E81-4CB0-B983-12FA54E428D2}"/>
              </a:ext>
            </a:extLst>
          </p:cNvPr>
          <p:cNvSpPr txBox="1"/>
          <p:nvPr/>
        </p:nvSpPr>
        <p:spPr>
          <a:xfrm>
            <a:off x="8153727" y="3944903"/>
            <a:ext cx="3406487" cy="957955"/>
          </a:xfrm>
          <a:prstGeom prst="rect">
            <a:avLst/>
          </a:prstGeom>
          <a:noFill/>
        </p:spPr>
        <p:txBody>
          <a:bodyPr wrap="square" rtlCol="0">
            <a:spAutoFit/>
          </a:bodyPr>
          <a:lstStyle/>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Cargo hubs, especially in urban areas, have space constraints.</a:t>
            </a:r>
          </a:p>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Automation (e.g., high-density Automated Storage and Retrieval Systems) helps optimize space utilization.</a:t>
            </a:r>
          </a:p>
        </p:txBody>
      </p:sp>
      <p:sp>
        <p:nvSpPr>
          <p:cNvPr id="50" name="TextBox 49">
            <a:extLst>
              <a:ext uri="{FF2B5EF4-FFF2-40B4-BE49-F238E27FC236}">
                <a16:creationId xmlns:a16="http://schemas.microsoft.com/office/drawing/2014/main" id="{5CCA5668-D654-402B-9879-25D84131B33A}"/>
              </a:ext>
            </a:extLst>
          </p:cNvPr>
          <p:cNvSpPr txBox="1"/>
          <p:nvPr/>
        </p:nvSpPr>
        <p:spPr>
          <a:xfrm>
            <a:off x="950532" y="5518708"/>
            <a:ext cx="4041697" cy="611706"/>
          </a:xfrm>
          <a:prstGeom prst="rect">
            <a:avLst/>
          </a:prstGeom>
          <a:noFill/>
        </p:spPr>
        <p:txBody>
          <a:bodyPr wrap="square" rtlCol="0">
            <a:spAutoFit/>
          </a:bodyPr>
          <a:lstStyle/>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Manual screening is slow and subject to human error.</a:t>
            </a:r>
          </a:p>
          <a:p>
            <a:pPr marL="160781" indent="-160781">
              <a:buFont typeface="Arial" panose="020B0604020202020204" pitchFamily="34" charset="0"/>
              <a:buChar char="•"/>
            </a:pPr>
            <a:r>
              <a:rPr lang="en-US" sz="1125" dirty="0">
                <a:latin typeface="Arial" panose="020B0604020202020204" pitchFamily="34" charset="0"/>
                <a:cs typeface="Arial" panose="020B0604020202020204" pitchFamily="34" charset="0"/>
              </a:rPr>
              <a:t>Modern threats (e.g., cyber and biosecurity) require smarter, automated countermeasures.</a:t>
            </a:r>
          </a:p>
        </p:txBody>
      </p:sp>
      <p:pic>
        <p:nvPicPr>
          <p:cNvPr id="1034" name="Picture 10" descr="Cyber security - Free technology icons">
            <a:extLst>
              <a:ext uri="{FF2B5EF4-FFF2-40B4-BE49-F238E27FC236}">
                <a16:creationId xmlns:a16="http://schemas.microsoft.com/office/drawing/2014/main" id="{BB244C1B-BDCC-41A6-B28E-D8217A6AF1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940" y="4845135"/>
            <a:ext cx="676508" cy="676508"/>
          </a:xfrm>
          <a:prstGeom prst="rect">
            <a:avLst/>
          </a:prstGeom>
          <a:noFill/>
          <a:extLst>
            <a:ext uri="{909E8E84-426E-40DD-AFC4-6F175D3DCCD1}">
              <a14:hiddenFill xmlns:a14="http://schemas.microsoft.com/office/drawing/2010/main">
                <a:solidFill>
                  <a:srgbClr val="FFFFFF"/>
                </a:solidFill>
              </a14:hiddenFill>
            </a:ext>
          </a:extLst>
        </p:spPr>
      </p:pic>
      <p:sp>
        <p:nvSpPr>
          <p:cNvPr id="58" name="Dikdörtgen 2">
            <a:extLst>
              <a:ext uri="{FF2B5EF4-FFF2-40B4-BE49-F238E27FC236}">
                <a16:creationId xmlns:a16="http://schemas.microsoft.com/office/drawing/2014/main" id="{09455BCD-35EA-4BBF-B38E-362D0CCB04D8}"/>
              </a:ext>
            </a:extLst>
          </p:cNvPr>
          <p:cNvSpPr/>
          <p:nvPr/>
        </p:nvSpPr>
        <p:spPr>
          <a:xfrm>
            <a:off x="1379264" y="330262"/>
            <a:ext cx="10061856" cy="594906"/>
          </a:xfrm>
          <a:prstGeom prst="rect">
            <a:avLst/>
          </a:prstGeom>
        </p:spPr>
        <p:txBody>
          <a:bodyPr wrap="square">
            <a:spAutoFit/>
          </a:bodyPr>
          <a:lstStyle/>
          <a:p>
            <a:pPr algn="ctr"/>
            <a:r>
              <a:rPr lang="en-US" sz="3200" b="1" dirty="0">
                <a:solidFill>
                  <a:srgbClr val="606060"/>
                </a:solidFill>
                <a:latin typeface="+mj-lt"/>
                <a:ea typeface="Greta Sans Pro SmBld" panose="02000000000000000000" pitchFamily="50" charset="0"/>
                <a:cs typeface="Calibri" panose="020F0502020204030204" pitchFamily="34" charset="0"/>
              </a:rPr>
              <a:t>Key Challenges Driving Automation</a:t>
            </a:r>
          </a:p>
        </p:txBody>
      </p:sp>
      <p:sp>
        <p:nvSpPr>
          <p:cNvPr id="60" name="Metin kutusu 59">
            <a:extLst>
              <a:ext uri="{FF2B5EF4-FFF2-40B4-BE49-F238E27FC236}">
                <a16:creationId xmlns:a16="http://schemas.microsoft.com/office/drawing/2014/main" id="{EC3387CD-427F-44E7-B06D-80CA10FE6776}"/>
              </a:ext>
            </a:extLst>
          </p:cNvPr>
          <p:cNvSpPr txBox="1"/>
          <p:nvPr/>
        </p:nvSpPr>
        <p:spPr>
          <a:xfrm>
            <a:off x="894980" y="6183035"/>
            <a:ext cx="6108356" cy="369332"/>
          </a:xfrm>
          <a:prstGeom prst="rect">
            <a:avLst/>
          </a:prstGeom>
          <a:noFill/>
        </p:spPr>
        <p:txBody>
          <a:bodyPr wrap="square">
            <a:spAutoFit/>
          </a:bodyPr>
          <a:lstStyle/>
          <a:p>
            <a:r>
              <a:rPr lang="en-US" b="1" dirty="0">
                <a:solidFill>
                  <a:srgbClr val="FF0000"/>
                </a:solidFill>
              </a:rPr>
              <a:t>Compliance in automation PLACI</a:t>
            </a:r>
          </a:p>
        </p:txBody>
      </p:sp>
      <p:sp>
        <p:nvSpPr>
          <p:cNvPr id="61" name="Metin kutusu 60">
            <a:extLst>
              <a:ext uri="{FF2B5EF4-FFF2-40B4-BE49-F238E27FC236}">
                <a16:creationId xmlns:a16="http://schemas.microsoft.com/office/drawing/2014/main" id="{EF54B3C4-5A6A-4257-A7F5-910854D4B2B8}"/>
              </a:ext>
            </a:extLst>
          </p:cNvPr>
          <p:cNvSpPr txBox="1"/>
          <p:nvPr/>
        </p:nvSpPr>
        <p:spPr>
          <a:xfrm>
            <a:off x="984270" y="356413"/>
            <a:ext cx="816669" cy="584775"/>
          </a:xfrm>
          <a:prstGeom prst="rect">
            <a:avLst/>
          </a:prstGeom>
          <a:noFill/>
        </p:spPr>
        <p:txBody>
          <a:bodyPr wrap="square">
            <a:spAutoFit/>
          </a:bodyPr>
          <a:lstStyle/>
          <a:p>
            <a:r>
              <a:rPr lang="en-US" sz="3200" dirty="0">
                <a:solidFill>
                  <a:schemeClr val="tx2"/>
                </a:solidFill>
              </a:rPr>
              <a:t>02</a:t>
            </a:r>
            <a:endParaRPr lang="en-US" sz="3200" dirty="0"/>
          </a:p>
        </p:txBody>
      </p:sp>
    </p:spTree>
    <p:extLst>
      <p:ext uri="{BB962C8B-B14F-4D97-AF65-F5344CB8AC3E}">
        <p14:creationId xmlns:p14="http://schemas.microsoft.com/office/powerpoint/2010/main" val="6864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par>
                                <p:cTn id="41" presetID="10"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500"/>
                                        <p:tgtEl>
                                          <p:spTgt spid="8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par>
                                <p:cTn id="53" presetID="10"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fade">
                                      <p:cBhvr>
                                        <p:cTn id="55" dur="500"/>
                                        <p:tgtEl>
                                          <p:spTgt spid="91"/>
                                        </p:tgtEl>
                                      </p:cBhvr>
                                    </p:animEffect>
                                  </p:childTnLst>
                                </p:cTn>
                              </p:par>
                              <p:par>
                                <p:cTn id="56" presetID="10"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500"/>
                                        <p:tgtEl>
                                          <p:spTgt spid="94"/>
                                        </p:tgtEl>
                                      </p:cBhvr>
                                    </p:animEffect>
                                  </p:childTnLst>
                                </p:cTn>
                              </p:par>
                              <p:par>
                                <p:cTn id="59" presetID="10" presetClass="entr" presetSubtype="0" fill="hold" nodeType="with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500"/>
                                        <p:tgtEl>
                                          <p:spTgt spid="9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500"/>
                                        <p:tgtEl>
                                          <p:spTgt spid="10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par>
                                <p:cTn id="83" presetID="10" presetClass="entr" presetSubtype="0" fill="hold" nodeType="withEffect">
                                  <p:stCondLst>
                                    <p:cond delay="0"/>
                                  </p:stCondLst>
                                  <p:childTnLst>
                                    <p:set>
                                      <p:cBhvr>
                                        <p:cTn id="84" dur="1" fill="hold">
                                          <p:stCondLst>
                                            <p:cond delay="0"/>
                                          </p:stCondLst>
                                        </p:cTn>
                                        <p:tgtEl>
                                          <p:spTgt spid="1034"/>
                                        </p:tgtEl>
                                        <p:attrNameLst>
                                          <p:attrName>style.visibility</p:attrName>
                                        </p:attrNameLst>
                                      </p:cBhvr>
                                      <p:to>
                                        <p:strVal val="visible"/>
                                      </p:to>
                                    </p:set>
                                    <p:animEffect transition="in" filter="fade">
                                      <p:cBhvr>
                                        <p:cTn id="85"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P spid="59" grpId="0"/>
      <p:bldP spid="72" grpId="0"/>
      <p:bldP spid="81" grpId="0" animBg="1"/>
      <p:bldP spid="82" grpId="0" animBg="1"/>
      <p:bldP spid="89" grpId="0"/>
      <p:bldP spid="101" grpId="0"/>
      <p:bldP spid="3" grpId="0"/>
      <p:bldP spid="6" grpId="0"/>
      <p:bldP spid="27" grpId="0"/>
      <p:bldP spid="32" grpId="0"/>
      <p:bldP spid="49" grpId="0"/>
      <p:bldP spid="50" grpId="0"/>
      <p:bldP spid="58" grpId="0"/>
      <p:bldP spid="5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 47">
            <a:extLst>
              <a:ext uri="{FF2B5EF4-FFF2-40B4-BE49-F238E27FC236}">
                <a16:creationId xmlns:a16="http://schemas.microsoft.com/office/drawing/2014/main" id="{CED23695-2C17-4532-BE71-40324EC1CDBC}"/>
              </a:ext>
            </a:extLst>
          </p:cNvPr>
          <p:cNvGrpSpPr/>
          <p:nvPr/>
        </p:nvGrpSpPr>
        <p:grpSpPr>
          <a:xfrm>
            <a:off x="1533130" y="461931"/>
            <a:ext cx="9309532" cy="5866335"/>
            <a:chOff x="1533130" y="461931"/>
            <a:chExt cx="9309532" cy="5866335"/>
          </a:xfrm>
        </p:grpSpPr>
        <p:sp>
          <p:nvSpPr>
            <p:cNvPr id="49" name="Title 1">
              <a:extLst>
                <a:ext uri="{FF2B5EF4-FFF2-40B4-BE49-F238E27FC236}">
                  <a16:creationId xmlns:a16="http://schemas.microsoft.com/office/drawing/2014/main" id="{9A58F5A5-5903-45C4-8FAE-DEC11450A9CE}"/>
                </a:ext>
              </a:extLst>
            </p:cNvPr>
            <p:cNvSpPr txBox="1">
              <a:spLocks/>
            </p:cNvSpPr>
            <p:nvPr/>
          </p:nvSpPr>
          <p:spPr>
            <a:xfrm>
              <a:off x="2162810" y="461931"/>
              <a:ext cx="851535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rgbClr val="606060"/>
                  </a:solidFill>
                  <a:ea typeface="Greta Sans Pro SmBld" panose="02000000000000000000" pitchFamily="50" charset="0"/>
                  <a:cs typeface="Calibri" panose="020F0502020204030204" pitchFamily="34" charset="0"/>
                </a:rPr>
                <a:t>CHALLANGES FOR PLACI</a:t>
              </a:r>
              <a:endParaRPr lang="en-US" sz="3200" b="1" dirty="0">
                <a:solidFill>
                  <a:srgbClr val="606060"/>
                </a:solidFill>
                <a:ea typeface="Greta Sans Pro SmBld" panose="02000000000000000000" pitchFamily="50" charset="0"/>
                <a:cs typeface="Calibri" panose="020F0502020204030204" pitchFamily="34" charset="0"/>
              </a:endParaRPr>
            </a:p>
          </p:txBody>
        </p:sp>
        <p:sp>
          <p:nvSpPr>
            <p:cNvPr id="50" name="Shape">
              <a:extLst>
                <a:ext uri="{FF2B5EF4-FFF2-40B4-BE49-F238E27FC236}">
                  <a16:creationId xmlns:a16="http://schemas.microsoft.com/office/drawing/2014/main" id="{FD0FA5E2-43DE-4356-89D3-258A93820B9F}"/>
                </a:ext>
              </a:extLst>
            </p:cNvPr>
            <p:cNvSpPr/>
            <p:nvPr/>
          </p:nvSpPr>
          <p:spPr>
            <a:xfrm>
              <a:off x="4827211" y="2996003"/>
              <a:ext cx="1121724" cy="1397892"/>
            </a:xfrm>
            <a:custGeom>
              <a:avLst/>
              <a:gdLst/>
              <a:ahLst/>
              <a:cxnLst>
                <a:cxn ang="0">
                  <a:pos x="wd2" y="hd2"/>
                </a:cxn>
                <a:cxn ang="5400000">
                  <a:pos x="wd2" y="hd2"/>
                </a:cxn>
                <a:cxn ang="10800000">
                  <a:pos x="wd2" y="hd2"/>
                </a:cxn>
                <a:cxn ang="16200000">
                  <a:pos x="wd2" y="hd2"/>
                </a:cxn>
              </a:cxnLst>
              <a:rect l="0" t="0" r="r" b="b"/>
              <a:pathLst>
                <a:path w="21423" h="21586" extrusionOk="0">
                  <a:moveTo>
                    <a:pt x="5264" y="10177"/>
                  </a:moveTo>
                  <a:cubicBezTo>
                    <a:pt x="5953" y="10735"/>
                    <a:pt x="7059" y="10779"/>
                    <a:pt x="7785" y="10265"/>
                  </a:cubicBezTo>
                  <a:cubicBezTo>
                    <a:pt x="8148" y="9987"/>
                    <a:pt x="8365" y="9620"/>
                    <a:pt x="8383" y="9224"/>
                  </a:cubicBezTo>
                  <a:cubicBezTo>
                    <a:pt x="8401" y="8814"/>
                    <a:pt x="8166" y="8418"/>
                    <a:pt x="7803" y="8124"/>
                  </a:cubicBezTo>
                  <a:lnTo>
                    <a:pt x="7585" y="7949"/>
                  </a:lnTo>
                  <a:cubicBezTo>
                    <a:pt x="7222" y="7655"/>
                    <a:pt x="7603" y="7157"/>
                    <a:pt x="8093" y="7289"/>
                  </a:cubicBezTo>
                  <a:lnTo>
                    <a:pt x="8093" y="7289"/>
                  </a:lnTo>
                  <a:cubicBezTo>
                    <a:pt x="11412" y="8168"/>
                    <a:pt x="14459" y="10163"/>
                    <a:pt x="16907" y="13037"/>
                  </a:cubicBezTo>
                  <a:cubicBezTo>
                    <a:pt x="18993" y="15471"/>
                    <a:pt x="20516" y="18389"/>
                    <a:pt x="21423" y="21586"/>
                  </a:cubicBezTo>
                  <a:lnTo>
                    <a:pt x="21423" y="15486"/>
                  </a:lnTo>
                  <a:cubicBezTo>
                    <a:pt x="21423" y="14034"/>
                    <a:pt x="20897" y="12612"/>
                    <a:pt x="19881" y="11424"/>
                  </a:cubicBezTo>
                  <a:cubicBezTo>
                    <a:pt x="19881" y="11409"/>
                    <a:pt x="19863" y="11409"/>
                    <a:pt x="19863" y="11395"/>
                  </a:cubicBezTo>
                  <a:cubicBezTo>
                    <a:pt x="16381" y="7318"/>
                    <a:pt x="11938" y="4781"/>
                    <a:pt x="6969" y="4077"/>
                  </a:cubicBezTo>
                  <a:lnTo>
                    <a:pt x="6969" y="4077"/>
                  </a:lnTo>
                  <a:cubicBezTo>
                    <a:pt x="6588" y="4019"/>
                    <a:pt x="6424" y="3637"/>
                    <a:pt x="6715" y="3403"/>
                  </a:cubicBezTo>
                  <a:lnTo>
                    <a:pt x="7821" y="2508"/>
                  </a:lnTo>
                  <a:cubicBezTo>
                    <a:pt x="8147" y="2244"/>
                    <a:pt x="8365" y="1892"/>
                    <a:pt x="8383" y="1511"/>
                  </a:cubicBezTo>
                  <a:cubicBezTo>
                    <a:pt x="8401" y="1100"/>
                    <a:pt x="8220" y="705"/>
                    <a:pt x="7857" y="426"/>
                  </a:cubicBezTo>
                  <a:cubicBezTo>
                    <a:pt x="7495" y="133"/>
                    <a:pt x="7023" y="-14"/>
                    <a:pt x="6515" y="1"/>
                  </a:cubicBezTo>
                  <a:cubicBezTo>
                    <a:pt x="6044" y="15"/>
                    <a:pt x="5608" y="191"/>
                    <a:pt x="5282" y="455"/>
                  </a:cubicBezTo>
                  <a:lnTo>
                    <a:pt x="530" y="4297"/>
                  </a:lnTo>
                  <a:cubicBezTo>
                    <a:pt x="-177" y="4869"/>
                    <a:pt x="-177" y="5778"/>
                    <a:pt x="530" y="6350"/>
                  </a:cubicBezTo>
                  <a:lnTo>
                    <a:pt x="5264" y="10177"/>
                  </a:lnTo>
                  <a:close/>
                </a:path>
              </a:pathLst>
            </a:custGeom>
            <a:solidFill>
              <a:schemeClr val="accent5"/>
            </a:solidFill>
            <a:ln w="12700">
              <a:miter lim="400000"/>
            </a:ln>
          </p:spPr>
          <p:txBody>
            <a:bodyPr lIns="28575" tIns="28575" rIns="28575" bIns="28575" anchor="ctr"/>
            <a:lstStyle/>
            <a:p>
              <a:pPr>
                <a:defRPr sz="3000">
                  <a:solidFill>
                    <a:srgbClr val="FFFFFF"/>
                  </a:solidFill>
                </a:defRPr>
              </a:pPr>
              <a:endParaRPr sz="2100"/>
            </a:p>
          </p:txBody>
        </p:sp>
        <p:sp>
          <p:nvSpPr>
            <p:cNvPr id="51" name="Shape">
              <a:extLst>
                <a:ext uri="{FF2B5EF4-FFF2-40B4-BE49-F238E27FC236}">
                  <a16:creationId xmlns:a16="http://schemas.microsoft.com/office/drawing/2014/main" id="{DCFE4F67-3FAF-4E22-91E6-EF40613C3982}"/>
                </a:ext>
              </a:extLst>
            </p:cNvPr>
            <p:cNvSpPr/>
            <p:nvPr/>
          </p:nvSpPr>
          <p:spPr>
            <a:xfrm>
              <a:off x="6265160" y="2998921"/>
              <a:ext cx="1121725" cy="1394975"/>
            </a:xfrm>
            <a:custGeom>
              <a:avLst/>
              <a:gdLst/>
              <a:ahLst/>
              <a:cxnLst>
                <a:cxn ang="0">
                  <a:pos x="wd2" y="hd2"/>
                </a:cxn>
                <a:cxn ang="5400000">
                  <a:pos x="wd2" y="hd2"/>
                </a:cxn>
                <a:cxn ang="10800000">
                  <a:pos x="wd2" y="hd2"/>
                </a:cxn>
                <a:cxn ang="16200000">
                  <a:pos x="wd2" y="hd2"/>
                </a:cxn>
              </a:cxnLst>
              <a:rect l="0" t="0" r="r" b="b"/>
              <a:pathLst>
                <a:path w="21423" h="21600" extrusionOk="0">
                  <a:moveTo>
                    <a:pt x="1542" y="11410"/>
                  </a:moveTo>
                  <a:lnTo>
                    <a:pt x="1542" y="11410"/>
                  </a:lnTo>
                  <a:cubicBezTo>
                    <a:pt x="526" y="12601"/>
                    <a:pt x="0" y="14013"/>
                    <a:pt x="0" y="15454"/>
                  </a:cubicBezTo>
                  <a:lnTo>
                    <a:pt x="0" y="21600"/>
                  </a:lnTo>
                  <a:cubicBezTo>
                    <a:pt x="907" y="18424"/>
                    <a:pt x="2430" y="15513"/>
                    <a:pt x="4516" y="13072"/>
                  </a:cubicBezTo>
                  <a:cubicBezTo>
                    <a:pt x="6964" y="10190"/>
                    <a:pt x="10011" y="8205"/>
                    <a:pt x="13330" y="7308"/>
                  </a:cubicBezTo>
                  <a:lnTo>
                    <a:pt x="13330" y="7308"/>
                  </a:lnTo>
                  <a:cubicBezTo>
                    <a:pt x="13820" y="7175"/>
                    <a:pt x="14201" y="7675"/>
                    <a:pt x="13838" y="7969"/>
                  </a:cubicBezTo>
                  <a:lnTo>
                    <a:pt x="13566" y="8190"/>
                  </a:lnTo>
                  <a:cubicBezTo>
                    <a:pt x="12858" y="8763"/>
                    <a:pt x="12858" y="9675"/>
                    <a:pt x="13566" y="10249"/>
                  </a:cubicBezTo>
                  <a:cubicBezTo>
                    <a:pt x="13910" y="10528"/>
                    <a:pt x="14382" y="10675"/>
                    <a:pt x="14835" y="10675"/>
                  </a:cubicBezTo>
                  <a:cubicBezTo>
                    <a:pt x="15289" y="10675"/>
                    <a:pt x="15760" y="10528"/>
                    <a:pt x="16105" y="10249"/>
                  </a:cubicBezTo>
                  <a:lnTo>
                    <a:pt x="20893" y="6367"/>
                  </a:lnTo>
                  <a:cubicBezTo>
                    <a:pt x="21600" y="5793"/>
                    <a:pt x="21600" y="4882"/>
                    <a:pt x="20893" y="4308"/>
                  </a:cubicBezTo>
                  <a:lnTo>
                    <a:pt x="16105" y="426"/>
                  </a:lnTo>
                  <a:cubicBezTo>
                    <a:pt x="15760" y="147"/>
                    <a:pt x="15307" y="0"/>
                    <a:pt x="14835" y="0"/>
                  </a:cubicBezTo>
                  <a:cubicBezTo>
                    <a:pt x="14364" y="0"/>
                    <a:pt x="13910" y="147"/>
                    <a:pt x="13566" y="426"/>
                  </a:cubicBezTo>
                  <a:cubicBezTo>
                    <a:pt x="12858" y="1000"/>
                    <a:pt x="12858" y="1912"/>
                    <a:pt x="13566" y="2485"/>
                  </a:cubicBezTo>
                  <a:lnTo>
                    <a:pt x="14708" y="3411"/>
                  </a:lnTo>
                  <a:cubicBezTo>
                    <a:pt x="14980" y="3632"/>
                    <a:pt x="14835" y="4029"/>
                    <a:pt x="14454" y="4088"/>
                  </a:cubicBezTo>
                  <a:lnTo>
                    <a:pt x="14454" y="4088"/>
                  </a:lnTo>
                  <a:cubicBezTo>
                    <a:pt x="9467" y="4779"/>
                    <a:pt x="5024" y="7308"/>
                    <a:pt x="1542" y="11410"/>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100"/>
            </a:p>
          </p:txBody>
        </p:sp>
        <p:sp>
          <p:nvSpPr>
            <p:cNvPr id="52" name="Shape">
              <a:extLst>
                <a:ext uri="{FF2B5EF4-FFF2-40B4-BE49-F238E27FC236}">
                  <a16:creationId xmlns:a16="http://schemas.microsoft.com/office/drawing/2014/main" id="{C7B7AFD6-DB91-479B-AD5C-98D4F668ADD5}"/>
                </a:ext>
              </a:extLst>
            </p:cNvPr>
            <p:cNvSpPr/>
            <p:nvPr/>
          </p:nvSpPr>
          <p:spPr>
            <a:xfrm>
              <a:off x="5762020" y="2471507"/>
              <a:ext cx="690055" cy="3856759"/>
            </a:xfrm>
            <a:custGeom>
              <a:avLst/>
              <a:gdLst/>
              <a:ahLst/>
              <a:cxnLst>
                <a:cxn ang="0">
                  <a:pos x="wd2" y="hd2"/>
                </a:cxn>
                <a:cxn ang="5400000">
                  <a:pos x="wd2" y="hd2"/>
                </a:cxn>
                <a:cxn ang="10800000">
                  <a:pos x="wd2" y="hd2"/>
                </a:cxn>
                <a:cxn ang="16200000">
                  <a:pos x="wd2" y="hd2"/>
                </a:cxn>
              </a:cxnLst>
              <a:rect l="0" t="0" r="r" b="b"/>
              <a:pathLst>
                <a:path w="21240" h="21535" extrusionOk="0">
                  <a:moveTo>
                    <a:pt x="4947" y="2650"/>
                  </a:moveTo>
                  <a:lnTo>
                    <a:pt x="6379" y="2351"/>
                  </a:lnTo>
                  <a:cubicBezTo>
                    <a:pt x="6876" y="2247"/>
                    <a:pt x="7724" y="2321"/>
                    <a:pt x="7724" y="2467"/>
                  </a:cubicBezTo>
                  <a:lnTo>
                    <a:pt x="7724" y="9637"/>
                  </a:lnTo>
                  <a:lnTo>
                    <a:pt x="7724" y="9991"/>
                  </a:lnTo>
                  <a:lnTo>
                    <a:pt x="7724" y="10370"/>
                  </a:lnTo>
                  <a:lnTo>
                    <a:pt x="7724" y="12934"/>
                  </a:lnTo>
                  <a:lnTo>
                    <a:pt x="7724" y="13844"/>
                  </a:lnTo>
                  <a:lnTo>
                    <a:pt x="7724" y="15151"/>
                  </a:lnTo>
                  <a:lnTo>
                    <a:pt x="7724" y="15414"/>
                  </a:lnTo>
                  <a:lnTo>
                    <a:pt x="7724" y="15689"/>
                  </a:lnTo>
                  <a:lnTo>
                    <a:pt x="7724" y="15927"/>
                  </a:lnTo>
                  <a:lnTo>
                    <a:pt x="7724" y="16128"/>
                  </a:lnTo>
                  <a:lnTo>
                    <a:pt x="7724" y="16165"/>
                  </a:lnTo>
                  <a:lnTo>
                    <a:pt x="7724" y="16592"/>
                  </a:lnTo>
                  <a:lnTo>
                    <a:pt x="7724" y="16592"/>
                  </a:lnTo>
                  <a:lnTo>
                    <a:pt x="7724" y="16825"/>
                  </a:lnTo>
                  <a:lnTo>
                    <a:pt x="7724" y="16825"/>
                  </a:lnTo>
                  <a:lnTo>
                    <a:pt x="7724" y="17246"/>
                  </a:lnTo>
                  <a:lnTo>
                    <a:pt x="7724" y="17838"/>
                  </a:lnTo>
                  <a:lnTo>
                    <a:pt x="7724" y="19200"/>
                  </a:lnTo>
                  <a:lnTo>
                    <a:pt x="7724" y="19237"/>
                  </a:lnTo>
                  <a:lnTo>
                    <a:pt x="7724" y="19280"/>
                  </a:lnTo>
                  <a:lnTo>
                    <a:pt x="7724" y="19701"/>
                  </a:lnTo>
                  <a:lnTo>
                    <a:pt x="7724" y="19701"/>
                  </a:lnTo>
                  <a:lnTo>
                    <a:pt x="7724" y="19933"/>
                  </a:lnTo>
                  <a:lnTo>
                    <a:pt x="7724" y="19933"/>
                  </a:lnTo>
                  <a:lnTo>
                    <a:pt x="7724" y="20922"/>
                  </a:lnTo>
                  <a:cubicBezTo>
                    <a:pt x="7724" y="21081"/>
                    <a:pt x="8016" y="21234"/>
                    <a:pt x="8571" y="21350"/>
                  </a:cubicBezTo>
                  <a:lnTo>
                    <a:pt x="8600" y="21356"/>
                  </a:lnTo>
                  <a:cubicBezTo>
                    <a:pt x="9740" y="21594"/>
                    <a:pt x="11553" y="21594"/>
                    <a:pt x="12663" y="21356"/>
                  </a:cubicBezTo>
                  <a:lnTo>
                    <a:pt x="12663" y="21356"/>
                  </a:lnTo>
                  <a:cubicBezTo>
                    <a:pt x="13189" y="21246"/>
                    <a:pt x="13511" y="21087"/>
                    <a:pt x="13511" y="20928"/>
                  </a:cubicBezTo>
                  <a:lnTo>
                    <a:pt x="13511" y="19927"/>
                  </a:lnTo>
                  <a:lnTo>
                    <a:pt x="13511" y="19927"/>
                  </a:lnTo>
                  <a:lnTo>
                    <a:pt x="13511" y="19695"/>
                  </a:lnTo>
                  <a:lnTo>
                    <a:pt x="13511" y="19695"/>
                  </a:lnTo>
                  <a:lnTo>
                    <a:pt x="13511" y="19200"/>
                  </a:lnTo>
                  <a:lnTo>
                    <a:pt x="13511" y="17857"/>
                  </a:lnTo>
                  <a:lnTo>
                    <a:pt x="13511" y="17264"/>
                  </a:lnTo>
                  <a:lnTo>
                    <a:pt x="13511" y="16825"/>
                  </a:lnTo>
                  <a:lnTo>
                    <a:pt x="13511" y="16825"/>
                  </a:lnTo>
                  <a:lnTo>
                    <a:pt x="13511" y="16586"/>
                  </a:lnTo>
                  <a:lnTo>
                    <a:pt x="13511" y="16586"/>
                  </a:lnTo>
                  <a:lnTo>
                    <a:pt x="13511" y="15921"/>
                  </a:lnTo>
                  <a:lnTo>
                    <a:pt x="13511" y="15683"/>
                  </a:lnTo>
                  <a:lnTo>
                    <a:pt x="13511" y="15408"/>
                  </a:lnTo>
                  <a:lnTo>
                    <a:pt x="13511" y="15145"/>
                  </a:lnTo>
                  <a:lnTo>
                    <a:pt x="13511" y="13863"/>
                  </a:lnTo>
                  <a:lnTo>
                    <a:pt x="13511" y="12947"/>
                  </a:lnTo>
                  <a:lnTo>
                    <a:pt x="13511" y="10357"/>
                  </a:lnTo>
                  <a:lnTo>
                    <a:pt x="13511" y="9979"/>
                  </a:lnTo>
                  <a:lnTo>
                    <a:pt x="13511" y="9631"/>
                  </a:lnTo>
                  <a:lnTo>
                    <a:pt x="13511" y="2461"/>
                  </a:lnTo>
                  <a:cubicBezTo>
                    <a:pt x="13511" y="2315"/>
                    <a:pt x="14358" y="2241"/>
                    <a:pt x="14855" y="2345"/>
                  </a:cubicBezTo>
                  <a:lnTo>
                    <a:pt x="16375" y="2663"/>
                  </a:lnTo>
                  <a:cubicBezTo>
                    <a:pt x="16872" y="2767"/>
                    <a:pt x="17574" y="2828"/>
                    <a:pt x="18275" y="2828"/>
                  </a:cubicBezTo>
                  <a:lnTo>
                    <a:pt x="18275" y="2828"/>
                  </a:lnTo>
                  <a:cubicBezTo>
                    <a:pt x="18977" y="2828"/>
                    <a:pt x="19678" y="2785"/>
                    <a:pt x="20204" y="2687"/>
                  </a:cubicBezTo>
                  <a:cubicBezTo>
                    <a:pt x="20935" y="2559"/>
                    <a:pt x="21315" y="2363"/>
                    <a:pt x="21227" y="2162"/>
                  </a:cubicBezTo>
                  <a:cubicBezTo>
                    <a:pt x="21169" y="2015"/>
                    <a:pt x="20818" y="1881"/>
                    <a:pt x="20321" y="1777"/>
                  </a:cubicBezTo>
                  <a:lnTo>
                    <a:pt x="12722" y="189"/>
                  </a:lnTo>
                  <a:cubicBezTo>
                    <a:pt x="12196" y="80"/>
                    <a:pt x="11494" y="6"/>
                    <a:pt x="10734" y="0"/>
                  </a:cubicBezTo>
                  <a:cubicBezTo>
                    <a:pt x="9916" y="-6"/>
                    <a:pt x="9127" y="55"/>
                    <a:pt x="8571" y="177"/>
                  </a:cubicBezTo>
                  <a:lnTo>
                    <a:pt x="855" y="1789"/>
                  </a:lnTo>
                  <a:cubicBezTo>
                    <a:pt x="-285" y="2028"/>
                    <a:pt x="-285" y="2406"/>
                    <a:pt x="855" y="2644"/>
                  </a:cubicBezTo>
                  <a:cubicBezTo>
                    <a:pt x="1995" y="2883"/>
                    <a:pt x="3836" y="2883"/>
                    <a:pt x="4947" y="265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100"/>
            </a:p>
          </p:txBody>
        </p:sp>
        <p:sp>
          <p:nvSpPr>
            <p:cNvPr id="53" name="Shape">
              <a:extLst>
                <a:ext uri="{FF2B5EF4-FFF2-40B4-BE49-F238E27FC236}">
                  <a16:creationId xmlns:a16="http://schemas.microsoft.com/office/drawing/2014/main" id="{A88DAF40-2E93-40B0-BBB9-1FC70CE0BE63}"/>
                </a:ext>
              </a:extLst>
            </p:cNvPr>
            <p:cNvSpPr/>
            <p:nvPr/>
          </p:nvSpPr>
          <p:spPr>
            <a:xfrm>
              <a:off x="6265161" y="4312920"/>
              <a:ext cx="1521632" cy="1116741"/>
            </a:xfrm>
            <a:custGeom>
              <a:avLst/>
              <a:gdLst/>
              <a:ahLst/>
              <a:cxnLst>
                <a:cxn ang="0">
                  <a:pos x="wd2" y="hd2"/>
                </a:cxn>
                <a:cxn ang="5400000">
                  <a:pos x="wd2" y="hd2"/>
                </a:cxn>
                <a:cxn ang="10800000">
                  <a:pos x="wd2" y="hd2"/>
                </a:cxn>
                <a:cxn ang="16200000">
                  <a:pos x="wd2" y="hd2"/>
                </a:cxn>
              </a:cxnLst>
              <a:rect l="0" t="0" r="r" b="b"/>
              <a:pathLst>
                <a:path w="21471" h="21600" extrusionOk="0">
                  <a:moveTo>
                    <a:pt x="21077" y="5382"/>
                  </a:moveTo>
                  <a:lnTo>
                    <a:pt x="17540" y="533"/>
                  </a:lnTo>
                  <a:cubicBezTo>
                    <a:pt x="17285" y="184"/>
                    <a:pt x="16950" y="0"/>
                    <a:pt x="16602" y="0"/>
                  </a:cubicBezTo>
                  <a:cubicBezTo>
                    <a:pt x="16254" y="0"/>
                    <a:pt x="15919" y="184"/>
                    <a:pt x="15664" y="533"/>
                  </a:cubicBezTo>
                  <a:cubicBezTo>
                    <a:pt x="15141" y="1249"/>
                    <a:pt x="15141" y="2388"/>
                    <a:pt x="15664" y="3104"/>
                  </a:cubicBezTo>
                  <a:lnTo>
                    <a:pt x="16950" y="4867"/>
                  </a:lnTo>
                  <a:lnTo>
                    <a:pt x="16146" y="4922"/>
                  </a:lnTo>
                  <a:cubicBezTo>
                    <a:pt x="11162" y="5308"/>
                    <a:pt x="6472" y="7512"/>
                    <a:pt x="2921" y="11112"/>
                  </a:cubicBezTo>
                  <a:cubicBezTo>
                    <a:pt x="2251" y="11792"/>
                    <a:pt x="1635" y="12508"/>
                    <a:pt x="1059" y="13261"/>
                  </a:cubicBezTo>
                  <a:cubicBezTo>
                    <a:pt x="375" y="14161"/>
                    <a:pt x="0" y="15429"/>
                    <a:pt x="0" y="16733"/>
                  </a:cubicBezTo>
                  <a:lnTo>
                    <a:pt x="0" y="16733"/>
                  </a:lnTo>
                  <a:lnTo>
                    <a:pt x="0" y="21600"/>
                  </a:lnTo>
                  <a:cubicBezTo>
                    <a:pt x="791" y="18937"/>
                    <a:pt x="2184" y="16476"/>
                    <a:pt x="4140" y="14382"/>
                  </a:cubicBezTo>
                  <a:cubicBezTo>
                    <a:pt x="7236" y="11075"/>
                    <a:pt x="11443" y="9018"/>
                    <a:pt x="15986" y="8596"/>
                  </a:cubicBezTo>
                  <a:lnTo>
                    <a:pt x="16950" y="8504"/>
                  </a:lnTo>
                  <a:lnTo>
                    <a:pt x="15677" y="10249"/>
                  </a:lnTo>
                  <a:cubicBezTo>
                    <a:pt x="15155" y="10965"/>
                    <a:pt x="15155" y="12104"/>
                    <a:pt x="15677" y="12820"/>
                  </a:cubicBezTo>
                  <a:cubicBezTo>
                    <a:pt x="15932" y="13169"/>
                    <a:pt x="16280" y="13353"/>
                    <a:pt x="16615" y="13353"/>
                  </a:cubicBezTo>
                  <a:cubicBezTo>
                    <a:pt x="16950" y="13353"/>
                    <a:pt x="17299" y="13169"/>
                    <a:pt x="17553" y="12820"/>
                  </a:cubicBezTo>
                  <a:lnTo>
                    <a:pt x="21091" y="7971"/>
                  </a:lnTo>
                  <a:cubicBezTo>
                    <a:pt x="21600" y="7237"/>
                    <a:pt x="21600" y="6080"/>
                    <a:pt x="21077" y="5382"/>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100"/>
            </a:p>
          </p:txBody>
        </p:sp>
        <p:sp>
          <p:nvSpPr>
            <p:cNvPr id="54" name="Shape">
              <a:extLst>
                <a:ext uri="{FF2B5EF4-FFF2-40B4-BE49-F238E27FC236}">
                  <a16:creationId xmlns:a16="http://schemas.microsoft.com/office/drawing/2014/main" id="{B7F2629C-9D32-4628-84E0-08FF3D68042A}"/>
                </a:ext>
              </a:extLst>
            </p:cNvPr>
            <p:cNvSpPr/>
            <p:nvPr/>
          </p:nvSpPr>
          <p:spPr>
            <a:xfrm>
              <a:off x="4425527" y="4313050"/>
              <a:ext cx="1523408" cy="1116611"/>
            </a:xfrm>
            <a:custGeom>
              <a:avLst/>
              <a:gdLst/>
              <a:ahLst/>
              <a:cxnLst>
                <a:cxn ang="0">
                  <a:pos x="wd2" y="hd2"/>
                </a:cxn>
                <a:cxn ang="5400000">
                  <a:pos x="wd2" y="hd2"/>
                </a:cxn>
                <a:cxn ang="10800000">
                  <a:pos x="wd2" y="hd2"/>
                </a:cxn>
                <a:cxn ang="16200000">
                  <a:pos x="wd2" y="hd2"/>
                </a:cxn>
              </a:cxnLst>
              <a:rect l="0" t="0" r="r" b="b"/>
              <a:pathLst>
                <a:path w="21470" h="21543" extrusionOk="0">
                  <a:moveTo>
                    <a:pt x="21443" y="16725"/>
                  </a:moveTo>
                  <a:lnTo>
                    <a:pt x="21443" y="16725"/>
                  </a:lnTo>
                  <a:cubicBezTo>
                    <a:pt x="21443" y="15369"/>
                    <a:pt x="21028" y="14087"/>
                    <a:pt x="20319" y="13134"/>
                  </a:cubicBezTo>
                  <a:cubicBezTo>
                    <a:pt x="19770" y="12419"/>
                    <a:pt x="19168" y="11723"/>
                    <a:pt x="18526" y="11082"/>
                  </a:cubicBezTo>
                  <a:cubicBezTo>
                    <a:pt x="14979" y="7491"/>
                    <a:pt x="10282" y="5311"/>
                    <a:pt x="5317" y="4908"/>
                  </a:cubicBezTo>
                  <a:lnTo>
                    <a:pt x="5317" y="4908"/>
                  </a:lnTo>
                  <a:cubicBezTo>
                    <a:pt x="5009" y="4890"/>
                    <a:pt x="4862" y="4358"/>
                    <a:pt x="5089" y="4065"/>
                  </a:cubicBezTo>
                  <a:lnTo>
                    <a:pt x="5799" y="3094"/>
                  </a:lnTo>
                  <a:cubicBezTo>
                    <a:pt x="6321" y="2380"/>
                    <a:pt x="6321" y="1244"/>
                    <a:pt x="5799" y="529"/>
                  </a:cubicBezTo>
                  <a:cubicBezTo>
                    <a:pt x="5504" y="126"/>
                    <a:pt x="5116" y="-57"/>
                    <a:pt x="4701" y="16"/>
                  </a:cubicBezTo>
                  <a:cubicBezTo>
                    <a:pt x="4393" y="71"/>
                    <a:pt x="4126" y="273"/>
                    <a:pt x="3912" y="566"/>
                  </a:cubicBezTo>
                  <a:lnTo>
                    <a:pt x="392" y="5384"/>
                  </a:lnTo>
                  <a:cubicBezTo>
                    <a:pt x="-130" y="6099"/>
                    <a:pt x="-130" y="7235"/>
                    <a:pt x="392" y="7949"/>
                  </a:cubicBezTo>
                  <a:lnTo>
                    <a:pt x="3925" y="12786"/>
                  </a:lnTo>
                  <a:cubicBezTo>
                    <a:pt x="4460" y="13519"/>
                    <a:pt x="5357" y="13500"/>
                    <a:pt x="5866" y="12694"/>
                  </a:cubicBezTo>
                  <a:cubicBezTo>
                    <a:pt x="6334" y="11961"/>
                    <a:pt x="6267" y="10862"/>
                    <a:pt x="5772" y="10166"/>
                  </a:cubicBezTo>
                  <a:lnTo>
                    <a:pt x="5223" y="9415"/>
                  </a:lnTo>
                  <a:cubicBezTo>
                    <a:pt x="4996" y="9103"/>
                    <a:pt x="5156" y="8554"/>
                    <a:pt x="5491" y="8554"/>
                  </a:cubicBezTo>
                  <a:lnTo>
                    <a:pt x="5491" y="8554"/>
                  </a:lnTo>
                  <a:cubicBezTo>
                    <a:pt x="10028" y="8975"/>
                    <a:pt x="14216" y="11027"/>
                    <a:pt x="17321" y="14325"/>
                  </a:cubicBezTo>
                  <a:cubicBezTo>
                    <a:pt x="19275" y="16413"/>
                    <a:pt x="20680" y="18887"/>
                    <a:pt x="21470" y="21543"/>
                  </a:cubicBezTo>
                  <a:lnTo>
                    <a:pt x="21470" y="17403"/>
                  </a:lnTo>
                  <a:cubicBezTo>
                    <a:pt x="21470" y="17366"/>
                    <a:pt x="21470" y="17311"/>
                    <a:pt x="21470" y="17274"/>
                  </a:cubicBezTo>
                  <a:cubicBezTo>
                    <a:pt x="21470" y="17201"/>
                    <a:pt x="21470" y="17128"/>
                    <a:pt x="21470" y="17073"/>
                  </a:cubicBezTo>
                  <a:cubicBezTo>
                    <a:pt x="21443" y="16963"/>
                    <a:pt x="21443" y="16835"/>
                    <a:pt x="21443" y="16725"/>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100"/>
            </a:p>
          </p:txBody>
        </p:sp>
        <p:pic>
          <p:nvPicPr>
            <p:cNvPr id="55" name="Graphic 8" descr="Lightbulb">
              <a:extLst>
                <a:ext uri="{FF2B5EF4-FFF2-40B4-BE49-F238E27FC236}">
                  <a16:creationId xmlns:a16="http://schemas.microsoft.com/office/drawing/2014/main" id="{5B7D3797-300D-4358-BA28-977260B22F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8046" y="4384510"/>
              <a:ext cx="570449" cy="570449"/>
            </a:xfrm>
            <a:prstGeom prst="rect">
              <a:avLst/>
            </a:prstGeom>
          </p:spPr>
        </p:pic>
        <p:pic>
          <p:nvPicPr>
            <p:cNvPr id="56" name="Graphic 9" descr="Stopwatch">
              <a:extLst>
                <a:ext uri="{FF2B5EF4-FFF2-40B4-BE49-F238E27FC236}">
                  <a16:creationId xmlns:a16="http://schemas.microsoft.com/office/drawing/2014/main" id="{59E6AFDA-C505-4B5D-8199-609F8406EF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9656" y="3060603"/>
              <a:ext cx="570449" cy="570449"/>
            </a:xfrm>
            <a:prstGeom prst="rect">
              <a:avLst/>
            </a:prstGeom>
          </p:spPr>
        </p:pic>
        <p:pic>
          <p:nvPicPr>
            <p:cNvPr id="57" name="Graphic 10" descr="Gears">
              <a:extLst>
                <a:ext uri="{FF2B5EF4-FFF2-40B4-BE49-F238E27FC236}">
                  <a16:creationId xmlns:a16="http://schemas.microsoft.com/office/drawing/2014/main" id="{46133AE8-EE54-439B-8B52-8EBBD4B97A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23826" y="4384510"/>
              <a:ext cx="570449" cy="570449"/>
            </a:xfrm>
            <a:prstGeom prst="rect">
              <a:avLst/>
            </a:prstGeom>
          </p:spPr>
        </p:pic>
        <p:pic>
          <p:nvPicPr>
            <p:cNvPr id="58" name="Graphic 11" descr="Bar graph with upward trend">
              <a:extLst>
                <a:ext uri="{FF2B5EF4-FFF2-40B4-BE49-F238E27FC236}">
                  <a16:creationId xmlns:a16="http://schemas.microsoft.com/office/drawing/2014/main" id="{9C0D98A4-50CE-43D1-8B12-D7D7B7772E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59456" y="3096954"/>
              <a:ext cx="497746" cy="497746"/>
            </a:xfrm>
            <a:prstGeom prst="rect">
              <a:avLst/>
            </a:prstGeom>
          </p:spPr>
        </p:pic>
        <p:grpSp>
          <p:nvGrpSpPr>
            <p:cNvPr id="59" name="Group 24">
              <a:extLst>
                <a:ext uri="{FF2B5EF4-FFF2-40B4-BE49-F238E27FC236}">
                  <a16:creationId xmlns:a16="http://schemas.microsoft.com/office/drawing/2014/main" id="{76C9653C-F077-4231-AC97-1E79408EF424}"/>
                </a:ext>
              </a:extLst>
            </p:cNvPr>
            <p:cNvGrpSpPr/>
            <p:nvPr/>
          </p:nvGrpSpPr>
          <p:grpSpPr>
            <a:xfrm>
              <a:off x="8431307" y="3987634"/>
              <a:ext cx="2246852" cy="1644723"/>
              <a:chOff x="8921977" y="984542"/>
              <a:chExt cx="2926080" cy="2192963"/>
            </a:xfrm>
          </p:grpSpPr>
          <p:sp>
            <p:nvSpPr>
              <p:cNvPr id="70" name="TextBox 25">
                <a:extLst>
                  <a:ext uri="{FF2B5EF4-FFF2-40B4-BE49-F238E27FC236}">
                    <a16:creationId xmlns:a16="http://schemas.microsoft.com/office/drawing/2014/main" id="{558F2DEC-D63A-4312-B43E-E06973DA5158}"/>
                  </a:ext>
                </a:extLst>
              </p:cNvPr>
              <p:cNvSpPr txBox="1"/>
              <p:nvPr/>
            </p:nvSpPr>
            <p:spPr>
              <a:xfrm>
                <a:off x="8921977" y="984542"/>
                <a:ext cx="2926080" cy="943847"/>
              </a:xfrm>
              <a:prstGeom prst="rect">
                <a:avLst/>
              </a:prstGeom>
              <a:noFill/>
            </p:spPr>
            <p:txBody>
              <a:bodyPr wrap="square" lIns="0" rIns="0" rtlCol="0" anchor="b">
                <a:spAutoFit/>
              </a:bodyPr>
              <a:lstStyle/>
              <a:p>
                <a:r>
                  <a:rPr lang="en-GB" sz="2000" b="1" dirty="0">
                    <a:solidFill>
                      <a:schemeClr val="accent2">
                        <a:lumMod val="75000"/>
                      </a:schemeClr>
                    </a:solidFill>
                  </a:rPr>
                  <a:t>Integration Complexity</a:t>
                </a:r>
                <a:endParaRPr lang="en-US" sz="2000" b="1" noProof="1">
                  <a:solidFill>
                    <a:schemeClr val="accent2">
                      <a:lumMod val="75000"/>
                    </a:schemeClr>
                  </a:solidFill>
                </a:endParaRPr>
              </a:p>
            </p:txBody>
          </p:sp>
          <p:sp>
            <p:nvSpPr>
              <p:cNvPr id="71" name="TextBox 26">
                <a:extLst>
                  <a:ext uri="{FF2B5EF4-FFF2-40B4-BE49-F238E27FC236}">
                    <a16:creationId xmlns:a16="http://schemas.microsoft.com/office/drawing/2014/main" id="{E5A0C6A5-B757-46BB-B154-085CABF34416}"/>
                  </a:ext>
                </a:extLst>
              </p:cNvPr>
              <p:cNvSpPr txBox="1"/>
              <p:nvPr/>
            </p:nvSpPr>
            <p:spPr>
              <a:xfrm>
                <a:off x="8921977" y="1925880"/>
                <a:ext cx="2926080" cy="1251625"/>
              </a:xfrm>
              <a:prstGeom prst="rect">
                <a:avLst/>
              </a:prstGeom>
              <a:noFill/>
            </p:spPr>
            <p:txBody>
              <a:bodyPr wrap="square" lIns="0" rIns="0" rtlCol="0" anchor="t">
                <a:spAutoFit/>
              </a:bodyPr>
              <a:lstStyle/>
              <a:p>
                <a:pPr marL="171450" indent="-171450" algn="just">
                  <a:buFontTx/>
                  <a:buChar char="-"/>
                </a:pPr>
                <a:r>
                  <a:rPr lang="tr-TR" sz="1100" noProof="1">
                    <a:solidFill>
                      <a:schemeClr val="tx1">
                        <a:lumMod val="65000"/>
                        <a:lumOff val="35000"/>
                      </a:schemeClr>
                    </a:solidFill>
                  </a:rPr>
                  <a:t>Different data structures of vairous custom authotiries</a:t>
                </a:r>
              </a:p>
              <a:p>
                <a:pPr marL="171450" indent="-171450" algn="just">
                  <a:buFontTx/>
                  <a:buChar char="-"/>
                </a:pPr>
                <a:r>
                  <a:rPr lang="tr-TR" sz="1100" noProof="1">
                    <a:solidFill>
                      <a:schemeClr val="tx1">
                        <a:lumMod val="65000"/>
                        <a:lumOff val="35000"/>
                      </a:schemeClr>
                    </a:solidFill>
                  </a:rPr>
                  <a:t>Messaging systems</a:t>
                </a:r>
              </a:p>
              <a:p>
                <a:pPr marL="171450" indent="-171450" algn="just">
                  <a:buFontTx/>
                  <a:buChar char="-"/>
                </a:pPr>
                <a:r>
                  <a:rPr lang="tr-TR" sz="1100" noProof="1">
                    <a:solidFill>
                      <a:schemeClr val="tx1">
                        <a:lumMod val="65000"/>
                        <a:lumOff val="35000"/>
                      </a:schemeClr>
                    </a:solidFill>
                  </a:rPr>
                  <a:t>Multiple filing integrity with carriers</a:t>
                </a:r>
                <a:endParaRPr lang="en-US" sz="1100" noProof="1">
                  <a:solidFill>
                    <a:schemeClr val="tx1">
                      <a:lumMod val="65000"/>
                      <a:lumOff val="35000"/>
                    </a:schemeClr>
                  </a:solidFill>
                </a:endParaRPr>
              </a:p>
            </p:txBody>
          </p:sp>
        </p:grpSp>
        <p:grpSp>
          <p:nvGrpSpPr>
            <p:cNvPr id="60" name="Group 27">
              <a:extLst>
                <a:ext uri="{FF2B5EF4-FFF2-40B4-BE49-F238E27FC236}">
                  <a16:creationId xmlns:a16="http://schemas.microsoft.com/office/drawing/2014/main" id="{44EAF61B-BE24-4361-A40D-000BA7C03DC1}"/>
                </a:ext>
              </a:extLst>
            </p:cNvPr>
            <p:cNvGrpSpPr/>
            <p:nvPr/>
          </p:nvGrpSpPr>
          <p:grpSpPr>
            <a:xfrm>
              <a:off x="1533130" y="4312920"/>
              <a:ext cx="2196054" cy="998393"/>
              <a:chOff x="332936" y="2555951"/>
              <a:chExt cx="2926080" cy="1331188"/>
            </a:xfrm>
          </p:grpSpPr>
          <p:sp>
            <p:nvSpPr>
              <p:cNvPr id="68" name="TextBox 28">
                <a:extLst>
                  <a:ext uri="{FF2B5EF4-FFF2-40B4-BE49-F238E27FC236}">
                    <a16:creationId xmlns:a16="http://schemas.microsoft.com/office/drawing/2014/main" id="{D9247C13-1CE4-40F6-878B-FF29C68A72BD}"/>
                  </a:ext>
                </a:extLst>
              </p:cNvPr>
              <p:cNvSpPr txBox="1"/>
              <p:nvPr/>
            </p:nvSpPr>
            <p:spPr>
              <a:xfrm>
                <a:off x="332936" y="2555951"/>
                <a:ext cx="2926080" cy="533480"/>
              </a:xfrm>
              <a:prstGeom prst="rect">
                <a:avLst/>
              </a:prstGeom>
              <a:noFill/>
            </p:spPr>
            <p:txBody>
              <a:bodyPr wrap="square" lIns="0" rIns="0" rtlCol="0" anchor="b">
                <a:spAutoFit/>
              </a:bodyPr>
              <a:lstStyle/>
              <a:p>
                <a:r>
                  <a:rPr lang="en-GB" sz="2000" b="1" dirty="0">
                    <a:solidFill>
                      <a:schemeClr val="accent6">
                        <a:lumMod val="75000"/>
                      </a:schemeClr>
                    </a:solidFill>
                  </a:rPr>
                  <a:t>Security Concerns</a:t>
                </a:r>
                <a:endParaRPr lang="en-US" sz="2000" b="1" noProof="1">
                  <a:solidFill>
                    <a:schemeClr val="accent6">
                      <a:lumMod val="75000"/>
                    </a:schemeClr>
                  </a:solidFill>
                </a:endParaRPr>
              </a:p>
            </p:txBody>
          </p:sp>
          <p:sp>
            <p:nvSpPr>
              <p:cNvPr id="69" name="TextBox 29">
                <a:extLst>
                  <a:ext uri="{FF2B5EF4-FFF2-40B4-BE49-F238E27FC236}">
                    <a16:creationId xmlns:a16="http://schemas.microsoft.com/office/drawing/2014/main" id="{F89C6F43-289F-4237-BE8C-DC0DAA49EF49}"/>
                  </a:ext>
                </a:extLst>
              </p:cNvPr>
              <p:cNvSpPr txBox="1"/>
              <p:nvPr/>
            </p:nvSpPr>
            <p:spPr>
              <a:xfrm>
                <a:off x="332936" y="3086922"/>
                <a:ext cx="2926080" cy="800217"/>
              </a:xfrm>
              <a:prstGeom prst="rect">
                <a:avLst/>
              </a:prstGeom>
              <a:noFill/>
            </p:spPr>
            <p:txBody>
              <a:bodyPr wrap="square" lIns="0" rIns="0" rtlCol="0" anchor="t">
                <a:spAutoFit/>
              </a:bodyPr>
              <a:lstStyle/>
              <a:p>
                <a:pPr marL="171450" indent="-171450" algn="just">
                  <a:buFontTx/>
                  <a:buChar char="-"/>
                </a:pPr>
                <a:r>
                  <a:rPr lang="tr-TR" sz="1100" noProof="1">
                    <a:solidFill>
                      <a:schemeClr val="tx1">
                        <a:lumMod val="65000"/>
                        <a:lumOff val="35000"/>
                      </a:schemeClr>
                    </a:solidFill>
                  </a:rPr>
                  <a:t>Cyber Security Concerns</a:t>
                </a:r>
              </a:p>
              <a:p>
                <a:pPr marL="171450" indent="-171450" algn="just">
                  <a:buFontTx/>
                  <a:buChar char="-"/>
                </a:pPr>
                <a:r>
                  <a:rPr lang="tr-TR" sz="1100" noProof="1">
                    <a:solidFill>
                      <a:schemeClr val="tx1">
                        <a:lumMod val="65000"/>
                        <a:lumOff val="35000"/>
                      </a:schemeClr>
                    </a:solidFill>
                  </a:rPr>
                  <a:t>Personal Data Protection</a:t>
                </a:r>
              </a:p>
              <a:p>
                <a:pPr marL="171450" indent="-171450" algn="just">
                  <a:buFontTx/>
                  <a:buChar char="-"/>
                </a:pPr>
                <a:r>
                  <a:rPr lang="tr-TR" sz="1100" noProof="1">
                    <a:solidFill>
                      <a:schemeClr val="tx1">
                        <a:lumMod val="65000"/>
                        <a:lumOff val="35000"/>
                      </a:schemeClr>
                    </a:solidFill>
                  </a:rPr>
                  <a:t>Commercial Data Leakage</a:t>
                </a:r>
              </a:p>
            </p:txBody>
          </p:sp>
        </p:grpSp>
        <p:grpSp>
          <p:nvGrpSpPr>
            <p:cNvPr id="61" name="Group 30">
              <a:extLst>
                <a:ext uri="{FF2B5EF4-FFF2-40B4-BE49-F238E27FC236}">
                  <a16:creationId xmlns:a16="http://schemas.microsoft.com/office/drawing/2014/main" id="{B306F164-AF52-4C61-921D-506E61BD0A79}"/>
                </a:ext>
              </a:extLst>
            </p:cNvPr>
            <p:cNvGrpSpPr/>
            <p:nvPr/>
          </p:nvGrpSpPr>
          <p:grpSpPr>
            <a:xfrm>
              <a:off x="8394275" y="2717484"/>
              <a:ext cx="2448387" cy="1644724"/>
              <a:chOff x="8921977" y="1435947"/>
              <a:chExt cx="2926080" cy="2192963"/>
            </a:xfrm>
          </p:grpSpPr>
          <p:sp>
            <p:nvSpPr>
              <p:cNvPr id="66" name="TextBox 31">
                <a:extLst>
                  <a:ext uri="{FF2B5EF4-FFF2-40B4-BE49-F238E27FC236}">
                    <a16:creationId xmlns:a16="http://schemas.microsoft.com/office/drawing/2014/main" id="{AF1644B5-063B-44E2-A5B7-72E8F57E4A5C}"/>
                  </a:ext>
                </a:extLst>
              </p:cNvPr>
              <p:cNvSpPr txBox="1"/>
              <p:nvPr/>
            </p:nvSpPr>
            <p:spPr>
              <a:xfrm>
                <a:off x="8921977" y="1435947"/>
                <a:ext cx="2926080" cy="492442"/>
              </a:xfrm>
              <a:prstGeom prst="rect">
                <a:avLst/>
              </a:prstGeom>
              <a:noFill/>
            </p:spPr>
            <p:txBody>
              <a:bodyPr wrap="square" lIns="0" rIns="0" rtlCol="0" anchor="b">
                <a:spAutoFit/>
              </a:bodyPr>
              <a:lstStyle/>
              <a:p>
                <a:r>
                  <a:rPr lang="en-GB" sz="1800" b="1" kern="0" dirty="0">
                    <a:effectLst/>
                    <a:latin typeface="Calibri" panose="020F0502020204030204" pitchFamily="34" charset="0"/>
                    <a:ea typeface="Calibri" panose="020F0502020204030204" pitchFamily="34" charset="0"/>
                  </a:rPr>
                  <a:t>Data Accuracy</a:t>
                </a:r>
                <a:endParaRPr lang="en-US" sz="2000" b="1" noProof="1">
                  <a:solidFill>
                    <a:schemeClr val="accent3">
                      <a:lumMod val="75000"/>
                    </a:schemeClr>
                  </a:solidFill>
                </a:endParaRPr>
              </a:p>
            </p:txBody>
          </p:sp>
          <p:sp>
            <p:nvSpPr>
              <p:cNvPr id="67" name="TextBox 32">
                <a:extLst>
                  <a:ext uri="{FF2B5EF4-FFF2-40B4-BE49-F238E27FC236}">
                    <a16:creationId xmlns:a16="http://schemas.microsoft.com/office/drawing/2014/main" id="{98D11777-9D13-4F20-AEA9-E1EA297F2D39}"/>
                  </a:ext>
                </a:extLst>
              </p:cNvPr>
              <p:cNvSpPr txBox="1"/>
              <p:nvPr/>
            </p:nvSpPr>
            <p:spPr>
              <a:xfrm>
                <a:off x="8921977" y="1925881"/>
                <a:ext cx="2926080" cy="1703029"/>
              </a:xfrm>
              <a:prstGeom prst="rect">
                <a:avLst/>
              </a:prstGeom>
              <a:noFill/>
            </p:spPr>
            <p:txBody>
              <a:bodyPr wrap="square" lIns="0" rIns="0" rtlCol="0" anchor="t">
                <a:spAutoFit/>
              </a:bodyPr>
              <a:lstStyle/>
              <a:p>
                <a:pPr marL="171450" indent="-171450" algn="just">
                  <a:buFontTx/>
                  <a:buChar char="-"/>
                </a:pPr>
                <a:r>
                  <a:rPr lang="tr-TR" sz="1100" noProof="1">
                    <a:solidFill>
                      <a:schemeClr val="tx1">
                        <a:lumMod val="65000"/>
                        <a:lumOff val="35000"/>
                      </a:schemeClr>
                    </a:solidFill>
                  </a:rPr>
                  <a:t>Conservative approach of shippers to share data</a:t>
                </a:r>
              </a:p>
              <a:p>
                <a:pPr marL="171450" indent="-171450" algn="just">
                  <a:buFontTx/>
                  <a:buChar char="-"/>
                </a:pPr>
                <a:r>
                  <a:rPr lang="tr-TR" sz="1100" noProof="1">
                    <a:solidFill>
                      <a:schemeClr val="tx1">
                        <a:lumMod val="65000"/>
                        <a:lumOff val="35000"/>
                      </a:schemeClr>
                    </a:solidFill>
                  </a:rPr>
                  <a:t>Cut-off performance to provide data</a:t>
                </a:r>
              </a:p>
              <a:p>
                <a:pPr marL="171450" indent="-171450" algn="just">
                  <a:buFontTx/>
                  <a:buChar char="-"/>
                </a:pPr>
                <a:r>
                  <a:rPr lang="tr-TR" sz="1100" noProof="1">
                    <a:solidFill>
                      <a:schemeClr val="tx1">
                        <a:lumMod val="65000"/>
                        <a:lumOff val="35000"/>
                      </a:schemeClr>
                    </a:solidFill>
                  </a:rPr>
                  <a:t>Communication patterns with exporters requiring 7/24  connection.</a:t>
                </a:r>
                <a:endParaRPr lang="en-US" sz="1100" noProof="1">
                  <a:solidFill>
                    <a:schemeClr val="tx1">
                      <a:lumMod val="65000"/>
                      <a:lumOff val="35000"/>
                    </a:schemeClr>
                  </a:solidFill>
                </a:endParaRPr>
              </a:p>
            </p:txBody>
          </p:sp>
        </p:grpSp>
        <p:grpSp>
          <p:nvGrpSpPr>
            <p:cNvPr id="62" name="Group 33">
              <a:extLst>
                <a:ext uri="{FF2B5EF4-FFF2-40B4-BE49-F238E27FC236}">
                  <a16:creationId xmlns:a16="http://schemas.microsoft.com/office/drawing/2014/main" id="{DCF601A0-74F3-4E0F-A6BC-BC8E615F248B}"/>
                </a:ext>
              </a:extLst>
            </p:cNvPr>
            <p:cNvGrpSpPr/>
            <p:nvPr/>
          </p:nvGrpSpPr>
          <p:grpSpPr>
            <a:xfrm>
              <a:off x="1584960" y="2590999"/>
              <a:ext cx="2362125" cy="1336947"/>
              <a:chOff x="332936" y="2555952"/>
              <a:chExt cx="2926080" cy="1782596"/>
            </a:xfrm>
          </p:grpSpPr>
          <p:sp>
            <p:nvSpPr>
              <p:cNvPr id="64" name="TextBox 34">
                <a:extLst>
                  <a:ext uri="{FF2B5EF4-FFF2-40B4-BE49-F238E27FC236}">
                    <a16:creationId xmlns:a16="http://schemas.microsoft.com/office/drawing/2014/main" id="{94392EFF-8723-4A2B-934D-A0D0ECD8ED7B}"/>
                  </a:ext>
                </a:extLst>
              </p:cNvPr>
              <p:cNvSpPr txBox="1"/>
              <p:nvPr/>
            </p:nvSpPr>
            <p:spPr>
              <a:xfrm>
                <a:off x="332936" y="2555952"/>
                <a:ext cx="2926080" cy="533480"/>
              </a:xfrm>
              <a:prstGeom prst="rect">
                <a:avLst/>
              </a:prstGeom>
              <a:noFill/>
            </p:spPr>
            <p:txBody>
              <a:bodyPr wrap="square" lIns="0" rIns="0" rtlCol="0" anchor="b">
                <a:spAutoFit/>
              </a:bodyPr>
              <a:lstStyle/>
              <a:p>
                <a:r>
                  <a:rPr lang="en-GB" sz="2000" b="1" dirty="0">
                    <a:solidFill>
                      <a:schemeClr val="accent5">
                        <a:lumMod val="75000"/>
                      </a:schemeClr>
                    </a:solidFill>
                  </a:rPr>
                  <a:t>Compliance Costs</a:t>
                </a:r>
                <a:endParaRPr lang="en-US" sz="2000" b="1" noProof="1">
                  <a:solidFill>
                    <a:schemeClr val="accent5">
                      <a:lumMod val="75000"/>
                    </a:schemeClr>
                  </a:solidFill>
                </a:endParaRPr>
              </a:p>
            </p:txBody>
          </p:sp>
          <p:sp>
            <p:nvSpPr>
              <p:cNvPr id="65" name="TextBox 35">
                <a:extLst>
                  <a:ext uri="{FF2B5EF4-FFF2-40B4-BE49-F238E27FC236}">
                    <a16:creationId xmlns:a16="http://schemas.microsoft.com/office/drawing/2014/main" id="{43BC0C2F-AA86-4B1C-A042-1CE513293DDD}"/>
                  </a:ext>
                </a:extLst>
              </p:cNvPr>
              <p:cNvSpPr txBox="1"/>
              <p:nvPr/>
            </p:nvSpPr>
            <p:spPr>
              <a:xfrm>
                <a:off x="332936" y="3086923"/>
                <a:ext cx="2926080" cy="1251625"/>
              </a:xfrm>
              <a:prstGeom prst="rect">
                <a:avLst/>
              </a:prstGeom>
              <a:noFill/>
            </p:spPr>
            <p:txBody>
              <a:bodyPr wrap="square" lIns="0" rIns="0" rtlCol="0" anchor="t">
                <a:spAutoFit/>
              </a:bodyPr>
              <a:lstStyle/>
              <a:p>
                <a:pPr marL="171450" indent="-171450" algn="just">
                  <a:buFontTx/>
                  <a:buChar char="-"/>
                </a:pPr>
                <a:r>
                  <a:rPr lang="tr-TR" sz="1100" noProof="1">
                    <a:solidFill>
                      <a:schemeClr val="tx1">
                        <a:lumMod val="65000"/>
                        <a:lumOff val="35000"/>
                      </a:schemeClr>
                    </a:solidFill>
                  </a:rPr>
                  <a:t>Sofware Invesments</a:t>
                </a:r>
              </a:p>
              <a:p>
                <a:pPr marL="171450" indent="-171450" algn="just">
                  <a:buFontTx/>
                  <a:buChar char="-"/>
                </a:pPr>
                <a:r>
                  <a:rPr lang="tr-TR" sz="1100" noProof="1">
                    <a:solidFill>
                      <a:schemeClr val="tx1">
                        <a:lumMod val="65000"/>
                        <a:lumOff val="35000"/>
                      </a:schemeClr>
                    </a:solidFill>
                  </a:rPr>
                  <a:t>Hardware upgrading</a:t>
                </a:r>
              </a:p>
              <a:p>
                <a:pPr marL="171450" indent="-171450" algn="just">
                  <a:buFontTx/>
                  <a:buChar char="-"/>
                </a:pPr>
                <a:r>
                  <a:rPr lang="tr-TR" sz="1100" noProof="1">
                    <a:solidFill>
                      <a:schemeClr val="tx1">
                        <a:lumMod val="65000"/>
                        <a:lumOff val="35000"/>
                      </a:schemeClr>
                    </a:solidFill>
                  </a:rPr>
                  <a:t>Trainings, workshops and certifications for data Management and procedures</a:t>
                </a:r>
                <a:endParaRPr lang="en-US" sz="1100" noProof="1">
                  <a:solidFill>
                    <a:schemeClr val="tx1">
                      <a:lumMod val="65000"/>
                      <a:lumOff val="35000"/>
                    </a:schemeClr>
                  </a:solidFill>
                </a:endParaRPr>
              </a:p>
            </p:txBody>
          </p:sp>
        </p:grpSp>
        <p:sp>
          <p:nvSpPr>
            <p:cNvPr id="63" name="Title 1">
              <a:extLst>
                <a:ext uri="{FF2B5EF4-FFF2-40B4-BE49-F238E27FC236}">
                  <a16:creationId xmlns:a16="http://schemas.microsoft.com/office/drawing/2014/main" id="{D4DC39F6-79C1-4A2B-BED0-423962BD1577}"/>
                </a:ext>
              </a:extLst>
            </p:cNvPr>
            <p:cNvSpPr txBox="1">
              <a:spLocks/>
            </p:cNvSpPr>
            <p:nvPr/>
          </p:nvSpPr>
          <p:spPr>
            <a:xfrm>
              <a:off x="1533130" y="1206191"/>
              <a:ext cx="8839373" cy="8117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mn-lt"/>
                  <a:ea typeface="+mn-ea"/>
                  <a:cs typeface="+mn-cs"/>
                </a:rPr>
                <a:t>PLACI systems produce various challenges according to system requirements and work flows. Local applications differentiate software capabilities, actions to provide additional information and security screening applications. </a:t>
              </a:r>
            </a:p>
          </p:txBody>
        </p:sp>
      </p:grpSp>
      <p:sp>
        <p:nvSpPr>
          <p:cNvPr id="72" name="Metin kutusu 71">
            <a:extLst>
              <a:ext uri="{FF2B5EF4-FFF2-40B4-BE49-F238E27FC236}">
                <a16:creationId xmlns:a16="http://schemas.microsoft.com/office/drawing/2014/main" id="{B517604B-E379-4436-BC62-3ECECD3FEA18}"/>
              </a:ext>
            </a:extLst>
          </p:cNvPr>
          <p:cNvSpPr txBox="1"/>
          <p:nvPr/>
        </p:nvSpPr>
        <p:spPr>
          <a:xfrm>
            <a:off x="984270" y="356413"/>
            <a:ext cx="816669" cy="584775"/>
          </a:xfrm>
          <a:prstGeom prst="rect">
            <a:avLst/>
          </a:prstGeom>
          <a:noFill/>
        </p:spPr>
        <p:txBody>
          <a:bodyPr wrap="square">
            <a:spAutoFit/>
          </a:bodyPr>
          <a:lstStyle/>
          <a:p>
            <a:r>
              <a:rPr lang="en-US" sz="3200" b="1" dirty="0">
                <a:solidFill>
                  <a:schemeClr val="tx2"/>
                </a:solidFill>
                <a:latin typeface="+mj-lt"/>
              </a:rPr>
              <a:t>03</a:t>
            </a:r>
            <a:endParaRPr lang="en-US" sz="3200" b="1" dirty="0">
              <a:latin typeface="+mj-lt"/>
            </a:endParaRPr>
          </a:p>
        </p:txBody>
      </p:sp>
    </p:spTree>
    <p:extLst>
      <p:ext uri="{BB962C8B-B14F-4D97-AF65-F5344CB8AC3E}">
        <p14:creationId xmlns:p14="http://schemas.microsoft.com/office/powerpoint/2010/main" val="71683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a:extLst>
              <a:ext uri="{FF2B5EF4-FFF2-40B4-BE49-F238E27FC236}">
                <a16:creationId xmlns:a16="http://schemas.microsoft.com/office/drawing/2014/main" id="{4894C752-9BC1-43AB-8794-861BC6AEDFCF}"/>
              </a:ext>
            </a:extLst>
          </p:cNvPr>
          <p:cNvGrpSpPr/>
          <p:nvPr/>
        </p:nvGrpSpPr>
        <p:grpSpPr>
          <a:xfrm>
            <a:off x="718809" y="632179"/>
            <a:ext cx="10873279" cy="5969184"/>
            <a:chOff x="659077" y="24772"/>
            <a:chExt cx="11151922" cy="6549359"/>
          </a:xfrm>
        </p:grpSpPr>
        <p:sp>
          <p:nvSpPr>
            <p:cNvPr id="11" name="object 13">
              <a:extLst>
                <a:ext uri="{FF2B5EF4-FFF2-40B4-BE49-F238E27FC236}">
                  <a16:creationId xmlns:a16="http://schemas.microsoft.com/office/drawing/2014/main" id="{38F3F12D-92D4-45B7-AC33-67F687D7B828}"/>
                </a:ext>
              </a:extLst>
            </p:cNvPr>
            <p:cNvSpPr/>
            <p:nvPr/>
          </p:nvSpPr>
          <p:spPr>
            <a:xfrm>
              <a:off x="10910316" y="5917692"/>
              <a:ext cx="900683" cy="563880"/>
            </a:xfrm>
            <a:custGeom>
              <a:avLst/>
              <a:gdLst/>
              <a:ahLst/>
              <a:cxnLst/>
              <a:rect l="l" t="t" r="r" b="b"/>
              <a:pathLst>
                <a:path w="900683" h="563880">
                  <a:moveTo>
                    <a:pt x="418453" y="240567"/>
                  </a:moveTo>
                  <a:lnTo>
                    <a:pt x="426781" y="250454"/>
                  </a:lnTo>
                  <a:lnTo>
                    <a:pt x="435884" y="259450"/>
                  </a:lnTo>
                  <a:lnTo>
                    <a:pt x="445642" y="267373"/>
                  </a:lnTo>
                  <a:lnTo>
                    <a:pt x="445642" y="209575"/>
                  </a:lnTo>
                  <a:lnTo>
                    <a:pt x="440917" y="209658"/>
                  </a:lnTo>
                  <a:lnTo>
                    <a:pt x="428063" y="210736"/>
                  </a:lnTo>
                  <a:lnTo>
                    <a:pt x="415497" y="213058"/>
                  </a:lnTo>
                  <a:lnTo>
                    <a:pt x="403478" y="216623"/>
                  </a:lnTo>
                  <a:lnTo>
                    <a:pt x="404603" y="218842"/>
                  </a:lnTo>
                  <a:lnTo>
                    <a:pt x="411021" y="229969"/>
                  </a:lnTo>
                  <a:lnTo>
                    <a:pt x="418453" y="240567"/>
                  </a:lnTo>
                  <a:close/>
                </a:path>
                <a:path w="900683" h="563880">
                  <a:moveTo>
                    <a:pt x="445642" y="64376"/>
                  </a:moveTo>
                  <a:lnTo>
                    <a:pt x="445642" y="5638"/>
                  </a:lnTo>
                  <a:lnTo>
                    <a:pt x="435884" y="13999"/>
                  </a:lnTo>
                  <a:lnTo>
                    <a:pt x="426781" y="23224"/>
                  </a:lnTo>
                  <a:lnTo>
                    <a:pt x="418453" y="33132"/>
                  </a:lnTo>
                  <a:lnTo>
                    <a:pt x="411021" y="43541"/>
                  </a:lnTo>
                  <a:lnTo>
                    <a:pt x="404603" y="54271"/>
                  </a:lnTo>
                  <a:lnTo>
                    <a:pt x="403478" y="56388"/>
                  </a:lnTo>
                  <a:lnTo>
                    <a:pt x="415450" y="59933"/>
                  </a:lnTo>
                  <a:lnTo>
                    <a:pt x="427965" y="62721"/>
                  </a:lnTo>
                  <a:lnTo>
                    <a:pt x="440768" y="64239"/>
                  </a:lnTo>
                  <a:lnTo>
                    <a:pt x="445642" y="64376"/>
                  </a:lnTo>
                  <a:close/>
                </a:path>
                <a:path w="900683" h="563880">
                  <a:moveTo>
                    <a:pt x="486416" y="141439"/>
                  </a:moveTo>
                  <a:lnTo>
                    <a:pt x="455549" y="141439"/>
                  </a:lnTo>
                  <a:lnTo>
                    <a:pt x="455549" y="199237"/>
                  </a:lnTo>
                  <a:lnTo>
                    <a:pt x="465034" y="199675"/>
                  </a:lnTo>
                  <a:lnTo>
                    <a:pt x="477765" y="201462"/>
                  </a:lnTo>
                  <a:lnTo>
                    <a:pt x="490353" y="204381"/>
                  </a:lnTo>
                  <a:lnTo>
                    <a:pt x="502411" y="208165"/>
                  </a:lnTo>
                  <a:lnTo>
                    <a:pt x="504512" y="203512"/>
                  </a:lnTo>
                  <a:lnTo>
                    <a:pt x="509204" y="191507"/>
                  </a:lnTo>
                  <a:lnTo>
                    <a:pt x="512938" y="179261"/>
                  </a:lnTo>
                  <a:lnTo>
                    <a:pt x="515665" y="166811"/>
                  </a:lnTo>
                  <a:lnTo>
                    <a:pt x="517337" y="154191"/>
                  </a:lnTo>
                  <a:lnTo>
                    <a:pt x="517905" y="141439"/>
                  </a:lnTo>
                  <a:lnTo>
                    <a:pt x="486416" y="141439"/>
                  </a:lnTo>
                  <a:close/>
                </a:path>
                <a:path w="900683" h="563880">
                  <a:moveTo>
                    <a:pt x="534377" y="224147"/>
                  </a:moveTo>
                  <a:lnTo>
                    <a:pt x="544868" y="231512"/>
                  </a:lnTo>
                  <a:lnTo>
                    <a:pt x="549275" y="234950"/>
                  </a:lnTo>
                  <a:lnTo>
                    <a:pt x="558237" y="225288"/>
                  </a:lnTo>
                  <a:lnTo>
                    <a:pt x="566202" y="214895"/>
                  </a:lnTo>
                  <a:lnTo>
                    <a:pt x="573134" y="203861"/>
                  </a:lnTo>
                  <a:lnTo>
                    <a:pt x="578996" y="192277"/>
                  </a:lnTo>
                  <a:lnTo>
                    <a:pt x="583752" y="180235"/>
                  </a:lnTo>
                  <a:lnTo>
                    <a:pt x="587366" y="167827"/>
                  </a:lnTo>
                  <a:lnTo>
                    <a:pt x="589801" y="155143"/>
                  </a:lnTo>
                  <a:lnTo>
                    <a:pt x="591021" y="142275"/>
                  </a:lnTo>
                  <a:lnTo>
                    <a:pt x="591057" y="141439"/>
                  </a:lnTo>
                  <a:lnTo>
                    <a:pt x="528701" y="141439"/>
                  </a:lnTo>
                  <a:lnTo>
                    <a:pt x="527784" y="154554"/>
                  </a:lnTo>
                  <a:lnTo>
                    <a:pt x="526079" y="167239"/>
                  </a:lnTo>
                  <a:lnTo>
                    <a:pt x="523549" y="179586"/>
                  </a:lnTo>
                  <a:lnTo>
                    <a:pt x="520157" y="191686"/>
                  </a:lnTo>
                  <a:lnTo>
                    <a:pt x="515865" y="203631"/>
                  </a:lnTo>
                  <a:lnTo>
                    <a:pt x="512317" y="211924"/>
                  </a:lnTo>
                  <a:lnTo>
                    <a:pt x="523546" y="217641"/>
                  </a:lnTo>
                  <a:lnTo>
                    <a:pt x="534377" y="224147"/>
                  </a:lnTo>
                  <a:close/>
                </a:path>
                <a:path w="900683" h="563880">
                  <a:moveTo>
                    <a:pt x="477029" y="261546"/>
                  </a:moveTo>
                  <a:lnTo>
                    <a:pt x="467739" y="270543"/>
                  </a:lnTo>
                  <a:lnTo>
                    <a:pt x="464438" y="273481"/>
                  </a:lnTo>
                  <a:lnTo>
                    <a:pt x="477337" y="271301"/>
                  </a:lnTo>
                  <a:lnTo>
                    <a:pt x="489877" y="268184"/>
                  </a:lnTo>
                  <a:lnTo>
                    <a:pt x="502017" y="264110"/>
                  </a:lnTo>
                  <a:lnTo>
                    <a:pt x="513717" y="259059"/>
                  </a:lnTo>
                  <a:lnTo>
                    <a:pt x="524937" y="253012"/>
                  </a:lnTo>
                  <a:lnTo>
                    <a:pt x="535636" y="245948"/>
                  </a:lnTo>
                  <a:lnTo>
                    <a:pt x="541401" y="241528"/>
                  </a:lnTo>
                  <a:lnTo>
                    <a:pt x="531358" y="233824"/>
                  </a:lnTo>
                  <a:lnTo>
                    <a:pt x="520373" y="227046"/>
                  </a:lnTo>
                  <a:lnTo>
                    <a:pt x="508883" y="221556"/>
                  </a:lnTo>
                  <a:lnTo>
                    <a:pt x="507110" y="220853"/>
                  </a:lnTo>
                  <a:lnTo>
                    <a:pt x="500501" y="231880"/>
                  </a:lnTo>
                  <a:lnTo>
                    <a:pt x="493334" y="242289"/>
                  </a:lnTo>
                  <a:lnTo>
                    <a:pt x="485535" y="252153"/>
                  </a:lnTo>
                  <a:lnTo>
                    <a:pt x="477029" y="261546"/>
                  </a:lnTo>
                  <a:close/>
                </a:path>
                <a:path w="900683" h="563880">
                  <a:moveTo>
                    <a:pt x="383533" y="154231"/>
                  </a:moveTo>
                  <a:lnTo>
                    <a:pt x="385241" y="166933"/>
                  </a:lnTo>
                  <a:lnTo>
                    <a:pt x="387912" y="179455"/>
                  </a:lnTo>
                  <a:lnTo>
                    <a:pt x="391555" y="191707"/>
                  </a:lnTo>
                  <a:lnTo>
                    <a:pt x="396179" y="203600"/>
                  </a:lnTo>
                  <a:lnTo>
                    <a:pt x="398272" y="208165"/>
                  </a:lnTo>
                  <a:lnTo>
                    <a:pt x="410316" y="204416"/>
                  </a:lnTo>
                  <a:lnTo>
                    <a:pt x="422714" y="201512"/>
                  </a:lnTo>
                  <a:lnTo>
                    <a:pt x="435396" y="199711"/>
                  </a:lnTo>
                  <a:lnTo>
                    <a:pt x="445642" y="199237"/>
                  </a:lnTo>
                  <a:lnTo>
                    <a:pt x="445642" y="141439"/>
                  </a:lnTo>
                  <a:lnTo>
                    <a:pt x="382777" y="141439"/>
                  </a:lnTo>
                  <a:lnTo>
                    <a:pt x="383533" y="154231"/>
                  </a:lnTo>
                  <a:close/>
                </a:path>
                <a:path w="900683" h="563880">
                  <a:moveTo>
                    <a:pt x="340493" y="141439"/>
                  </a:moveTo>
                  <a:lnTo>
                    <a:pt x="309625" y="141439"/>
                  </a:lnTo>
                  <a:lnTo>
                    <a:pt x="309674" y="142297"/>
                  </a:lnTo>
                  <a:lnTo>
                    <a:pt x="311033" y="155423"/>
                  </a:lnTo>
                  <a:lnTo>
                    <a:pt x="313533" y="168226"/>
                  </a:lnTo>
                  <a:lnTo>
                    <a:pt x="317153" y="180647"/>
                  </a:lnTo>
                  <a:lnTo>
                    <a:pt x="321876" y="192627"/>
                  </a:lnTo>
                  <a:lnTo>
                    <a:pt x="327682" y="204106"/>
                  </a:lnTo>
                  <a:lnTo>
                    <a:pt x="334551" y="215026"/>
                  </a:lnTo>
                  <a:lnTo>
                    <a:pt x="342467" y="225326"/>
                  </a:lnTo>
                  <a:lnTo>
                    <a:pt x="351408" y="234950"/>
                  </a:lnTo>
                  <a:lnTo>
                    <a:pt x="356121" y="231282"/>
                  </a:lnTo>
                  <a:lnTo>
                    <a:pt x="366553" y="224011"/>
                  </a:lnTo>
                  <a:lnTo>
                    <a:pt x="377428" y="217581"/>
                  </a:lnTo>
                  <a:lnTo>
                    <a:pt x="388874" y="211924"/>
                  </a:lnTo>
                  <a:lnTo>
                    <a:pt x="385426" y="203401"/>
                  </a:lnTo>
                  <a:lnTo>
                    <a:pt x="381196" y="191401"/>
                  </a:lnTo>
                  <a:lnTo>
                    <a:pt x="377728" y="179342"/>
                  </a:lnTo>
                  <a:lnTo>
                    <a:pt x="375031" y="167086"/>
                  </a:lnTo>
                  <a:lnTo>
                    <a:pt x="373113" y="154498"/>
                  </a:lnTo>
                  <a:lnTo>
                    <a:pt x="371982" y="141439"/>
                  </a:lnTo>
                  <a:lnTo>
                    <a:pt x="340493" y="141439"/>
                  </a:lnTo>
                  <a:close/>
                </a:path>
                <a:path w="900683" h="563880">
                  <a:moveTo>
                    <a:pt x="358901" y="241528"/>
                  </a:moveTo>
                  <a:lnTo>
                    <a:pt x="364910" y="246139"/>
                  </a:lnTo>
                  <a:lnTo>
                    <a:pt x="375598" y="253149"/>
                  </a:lnTo>
                  <a:lnTo>
                    <a:pt x="386853" y="259152"/>
                  </a:lnTo>
                  <a:lnTo>
                    <a:pt x="398608" y="264167"/>
                  </a:lnTo>
                  <a:lnTo>
                    <a:pt x="410802" y="268214"/>
                  </a:lnTo>
                  <a:lnTo>
                    <a:pt x="423368" y="271312"/>
                  </a:lnTo>
                  <a:lnTo>
                    <a:pt x="436244" y="273481"/>
                  </a:lnTo>
                  <a:lnTo>
                    <a:pt x="432944" y="270543"/>
                  </a:lnTo>
                  <a:lnTo>
                    <a:pt x="423654" y="261546"/>
                  </a:lnTo>
                  <a:lnTo>
                    <a:pt x="415148" y="252153"/>
                  </a:lnTo>
                  <a:lnTo>
                    <a:pt x="407349" y="242289"/>
                  </a:lnTo>
                  <a:lnTo>
                    <a:pt x="400182" y="231880"/>
                  </a:lnTo>
                  <a:lnTo>
                    <a:pt x="393573" y="220853"/>
                  </a:lnTo>
                  <a:lnTo>
                    <a:pt x="391523" y="221604"/>
                  </a:lnTo>
                  <a:lnTo>
                    <a:pt x="380240" y="227062"/>
                  </a:lnTo>
                  <a:lnTo>
                    <a:pt x="369342" y="233995"/>
                  </a:lnTo>
                  <a:lnTo>
                    <a:pt x="358901" y="241528"/>
                  </a:lnTo>
                  <a:close/>
                </a:path>
                <a:path w="900683" h="563880">
                  <a:moveTo>
                    <a:pt x="486416" y="131572"/>
                  </a:moveTo>
                  <a:lnTo>
                    <a:pt x="517905" y="131572"/>
                  </a:lnTo>
                  <a:lnTo>
                    <a:pt x="517330" y="118777"/>
                  </a:lnTo>
                  <a:lnTo>
                    <a:pt x="515636" y="106179"/>
                  </a:lnTo>
                  <a:lnTo>
                    <a:pt x="512872" y="93778"/>
                  </a:lnTo>
                  <a:lnTo>
                    <a:pt x="509090" y="81573"/>
                  </a:lnTo>
                  <a:lnTo>
                    <a:pt x="504338" y="69564"/>
                  </a:lnTo>
                  <a:lnTo>
                    <a:pt x="502411" y="65316"/>
                  </a:lnTo>
                  <a:lnTo>
                    <a:pt x="490249" y="69026"/>
                  </a:lnTo>
                  <a:lnTo>
                    <a:pt x="477783" y="71831"/>
                  </a:lnTo>
                  <a:lnTo>
                    <a:pt x="465144" y="73625"/>
                  </a:lnTo>
                  <a:lnTo>
                    <a:pt x="455549" y="74244"/>
                  </a:lnTo>
                  <a:lnTo>
                    <a:pt x="455549" y="131572"/>
                  </a:lnTo>
                  <a:lnTo>
                    <a:pt x="486416" y="131572"/>
                  </a:lnTo>
                  <a:close/>
                </a:path>
                <a:path w="900683" h="563880">
                  <a:moveTo>
                    <a:pt x="534593" y="49334"/>
                  </a:moveTo>
                  <a:lnTo>
                    <a:pt x="523638" y="55840"/>
                  </a:lnTo>
                  <a:lnTo>
                    <a:pt x="512317" y="61556"/>
                  </a:lnTo>
                  <a:lnTo>
                    <a:pt x="515575" y="69342"/>
                  </a:lnTo>
                  <a:lnTo>
                    <a:pt x="519836" y="81271"/>
                  </a:lnTo>
                  <a:lnTo>
                    <a:pt x="523291" y="93427"/>
                  </a:lnTo>
                  <a:lnTo>
                    <a:pt x="525929" y="105842"/>
                  </a:lnTo>
                  <a:lnTo>
                    <a:pt x="527736" y="118546"/>
                  </a:lnTo>
                  <a:lnTo>
                    <a:pt x="528701" y="131572"/>
                  </a:lnTo>
                  <a:lnTo>
                    <a:pt x="591057" y="131572"/>
                  </a:lnTo>
                  <a:lnTo>
                    <a:pt x="589915" y="118464"/>
                  </a:lnTo>
                  <a:lnTo>
                    <a:pt x="587642" y="105977"/>
                  </a:lnTo>
                  <a:lnTo>
                    <a:pt x="584212" y="93764"/>
                  </a:lnTo>
                  <a:lnTo>
                    <a:pt x="579611" y="81875"/>
                  </a:lnTo>
                  <a:lnTo>
                    <a:pt x="573829" y="70358"/>
                  </a:lnTo>
                  <a:lnTo>
                    <a:pt x="566853" y="59263"/>
                  </a:lnTo>
                  <a:lnTo>
                    <a:pt x="558672" y="48637"/>
                  </a:lnTo>
                  <a:lnTo>
                    <a:pt x="549275" y="38531"/>
                  </a:lnTo>
                  <a:lnTo>
                    <a:pt x="545014" y="41968"/>
                  </a:lnTo>
                  <a:lnTo>
                    <a:pt x="534593" y="49334"/>
                  </a:lnTo>
                  <a:close/>
                </a:path>
                <a:path w="900683" h="563880">
                  <a:moveTo>
                    <a:pt x="467999" y="3169"/>
                  </a:moveTo>
                  <a:lnTo>
                    <a:pt x="477219" y="12072"/>
                  </a:lnTo>
                  <a:lnTo>
                    <a:pt x="485666" y="21370"/>
                  </a:lnTo>
                  <a:lnTo>
                    <a:pt x="493415" y="31210"/>
                  </a:lnTo>
                  <a:lnTo>
                    <a:pt x="500538" y="41737"/>
                  </a:lnTo>
                  <a:lnTo>
                    <a:pt x="507110" y="53098"/>
                  </a:lnTo>
                  <a:lnTo>
                    <a:pt x="509307" y="52217"/>
                  </a:lnTo>
                  <a:lnTo>
                    <a:pt x="520648" y="46581"/>
                  </a:lnTo>
                  <a:lnTo>
                    <a:pt x="531486" y="39526"/>
                  </a:lnTo>
                  <a:lnTo>
                    <a:pt x="541401" y="31483"/>
                  </a:lnTo>
                  <a:lnTo>
                    <a:pt x="535771" y="27260"/>
                  </a:lnTo>
                  <a:lnTo>
                    <a:pt x="525055" y="20270"/>
                  </a:lnTo>
                  <a:lnTo>
                    <a:pt x="513816" y="14232"/>
                  </a:lnTo>
                  <a:lnTo>
                    <a:pt x="502094" y="9166"/>
                  </a:lnTo>
                  <a:lnTo>
                    <a:pt x="489930" y="5092"/>
                  </a:lnTo>
                  <a:lnTo>
                    <a:pt x="477365" y="2029"/>
                  </a:lnTo>
                  <a:lnTo>
                    <a:pt x="464438" y="0"/>
                  </a:lnTo>
                  <a:lnTo>
                    <a:pt x="467999" y="3169"/>
                  </a:lnTo>
                  <a:close/>
                </a:path>
                <a:path w="900683" h="563880">
                  <a:moveTo>
                    <a:pt x="387976" y="93736"/>
                  </a:moveTo>
                  <a:lnTo>
                    <a:pt x="385271" y="106263"/>
                  </a:lnTo>
                  <a:lnTo>
                    <a:pt x="383541" y="118911"/>
                  </a:lnTo>
                  <a:lnTo>
                    <a:pt x="382777" y="131572"/>
                  </a:lnTo>
                  <a:lnTo>
                    <a:pt x="445642" y="131572"/>
                  </a:lnTo>
                  <a:lnTo>
                    <a:pt x="445642" y="74244"/>
                  </a:lnTo>
                  <a:lnTo>
                    <a:pt x="435396" y="73585"/>
                  </a:lnTo>
                  <a:lnTo>
                    <a:pt x="422714" y="71783"/>
                  </a:lnTo>
                  <a:lnTo>
                    <a:pt x="410316" y="68992"/>
                  </a:lnTo>
                  <a:lnTo>
                    <a:pt x="398272" y="65316"/>
                  </a:lnTo>
                  <a:lnTo>
                    <a:pt x="396352" y="69488"/>
                  </a:lnTo>
                  <a:lnTo>
                    <a:pt x="391666" y="81441"/>
                  </a:lnTo>
                  <a:lnTo>
                    <a:pt x="387976" y="93736"/>
                  </a:lnTo>
                  <a:close/>
                </a:path>
                <a:path w="900683" h="563880">
                  <a:moveTo>
                    <a:pt x="340493" y="131572"/>
                  </a:moveTo>
                  <a:lnTo>
                    <a:pt x="371982" y="131572"/>
                  </a:lnTo>
                  <a:lnTo>
                    <a:pt x="373123" y="118603"/>
                  </a:lnTo>
                  <a:lnTo>
                    <a:pt x="375060" y="105996"/>
                  </a:lnTo>
                  <a:lnTo>
                    <a:pt x="377787" y="93673"/>
                  </a:lnTo>
                  <a:lnTo>
                    <a:pt x="381294" y="81556"/>
                  </a:lnTo>
                  <a:lnTo>
                    <a:pt x="385573" y="69568"/>
                  </a:lnTo>
                  <a:lnTo>
                    <a:pt x="388874" y="61556"/>
                  </a:lnTo>
                  <a:lnTo>
                    <a:pt x="377428" y="55983"/>
                  </a:lnTo>
                  <a:lnTo>
                    <a:pt x="366553" y="49668"/>
                  </a:lnTo>
                  <a:lnTo>
                    <a:pt x="356121" y="42340"/>
                  </a:lnTo>
                  <a:lnTo>
                    <a:pt x="351408" y="38531"/>
                  </a:lnTo>
                  <a:lnTo>
                    <a:pt x="342286" y="48330"/>
                  </a:lnTo>
                  <a:lnTo>
                    <a:pt x="334275" y="58735"/>
                  </a:lnTo>
                  <a:lnTo>
                    <a:pt x="327378" y="69698"/>
                  </a:lnTo>
                  <a:lnTo>
                    <a:pt x="321596" y="81170"/>
                  </a:lnTo>
                  <a:lnTo>
                    <a:pt x="316931" y="93102"/>
                  </a:lnTo>
                  <a:lnTo>
                    <a:pt x="313383" y="105444"/>
                  </a:lnTo>
                  <a:lnTo>
                    <a:pt x="310955" y="118149"/>
                  </a:lnTo>
                  <a:lnTo>
                    <a:pt x="309648" y="131166"/>
                  </a:lnTo>
                  <a:lnTo>
                    <a:pt x="309625" y="131572"/>
                  </a:lnTo>
                  <a:lnTo>
                    <a:pt x="340493" y="131572"/>
                  </a:lnTo>
                  <a:close/>
                </a:path>
                <a:path w="900683" h="563880">
                  <a:moveTo>
                    <a:pt x="364888" y="27071"/>
                  </a:moveTo>
                  <a:lnTo>
                    <a:pt x="358901" y="31483"/>
                  </a:lnTo>
                  <a:lnTo>
                    <a:pt x="369113" y="39465"/>
                  </a:lnTo>
                  <a:lnTo>
                    <a:pt x="379751" y="46480"/>
                  </a:lnTo>
                  <a:lnTo>
                    <a:pt x="391022" y="52103"/>
                  </a:lnTo>
                  <a:lnTo>
                    <a:pt x="393573" y="53098"/>
                  </a:lnTo>
                  <a:lnTo>
                    <a:pt x="400000" y="41871"/>
                  </a:lnTo>
                  <a:lnTo>
                    <a:pt x="407178" y="31294"/>
                  </a:lnTo>
                  <a:lnTo>
                    <a:pt x="415061" y="21329"/>
                  </a:lnTo>
                  <a:lnTo>
                    <a:pt x="423606" y="11940"/>
                  </a:lnTo>
                  <a:lnTo>
                    <a:pt x="432767" y="3092"/>
                  </a:lnTo>
                  <a:lnTo>
                    <a:pt x="436244" y="0"/>
                  </a:lnTo>
                  <a:lnTo>
                    <a:pt x="423371" y="2019"/>
                  </a:lnTo>
                  <a:lnTo>
                    <a:pt x="410847" y="5061"/>
                  </a:lnTo>
                  <a:lnTo>
                    <a:pt x="398704" y="9108"/>
                  </a:lnTo>
                  <a:lnTo>
                    <a:pt x="386975" y="14138"/>
                  </a:lnTo>
                  <a:lnTo>
                    <a:pt x="375692" y="20133"/>
                  </a:lnTo>
                  <a:lnTo>
                    <a:pt x="364888" y="27071"/>
                  </a:lnTo>
                  <a:close/>
                </a:path>
                <a:path w="900683" h="563880">
                  <a:moveTo>
                    <a:pt x="153561" y="271132"/>
                  </a:moveTo>
                  <a:lnTo>
                    <a:pt x="87756" y="271132"/>
                  </a:lnTo>
                  <a:lnTo>
                    <a:pt x="92355" y="278301"/>
                  </a:lnTo>
                  <a:lnTo>
                    <a:pt x="101161" y="288808"/>
                  </a:lnTo>
                  <a:lnTo>
                    <a:pt x="111514" y="297439"/>
                  </a:lnTo>
                  <a:lnTo>
                    <a:pt x="123075" y="303284"/>
                  </a:lnTo>
                  <a:lnTo>
                    <a:pt x="135508" y="305435"/>
                  </a:lnTo>
                  <a:lnTo>
                    <a:pt x="288035" y="305435"/>
                  </a:lnTo>
                  <a:lnTo>
                    <a:pt x="297433" y="306374"/>
                  </a:lnTo>
                  <a:lnTo>
                    <a:pt x="296925" y="313893"/>
                  </a:lnTo>
                  <a:lnTo>
                    <a:pt x="287527" y="315302"/>
                  </a:lnTo>
                  <a:lnTo>
                    <a:pt x="132333" y="315302"/>
                  </a:lnTo>
                  <a:lnTo>
                    <a:pt x="136492" y="322390"/>
                  </a:lnTo>
                  <a:lnTo>
                    <a:pt x="144545" y="332285"/>
                  </a:lnTo>
                  <a:lnTo>
                    <a:pt x="154945" y="341013"/>
                  </a:lnTo>
                  <a:lnTo>
                    <a:pt x="167367" y="347234"/>
                  </a:lnTo>
                  <a:lnTo>
                    <a:pt x="181482" y="349605"/>
                  </a:lnTo>
                  <a:lnTo>
                    <a:pt x="337105" y="349519"/>
                  </a:lnTo>
                  <a:lnTo>
                    <a:pt x="350633" y="347193"/>
                  </a:lnTo>
                  <a:lnTo>
                    <a:pt x="363452" y="342063"/>
                  </a:lnTo>
                  <a:lnTo>
                    <a:pt x="375092" y="334631"/>
                  </a:lnTo>
                  <a:lnTo>
                    <a:pt x="385087" y="325401"/>
                  </a:lnTo>
                  <a:lnTo>
                    <a:pt x="392970" y="314875"/>
                  </a:lnTo>
                  <a:lnTo>
                    <a:pt x="398272" y="303555"/>
                  </a:lnTo>
                  <a:lnTo>
                    <a:pt x="394179" y="301842"/>
                  </a:lnTo>
                  <a:lnTo>
                    <a:pt x="379048" y="294925"/>
                  </a:lnTo>
                  <a:lnTo>
                    <a:pt x="365089" y="287588"/>
                  </a:lnTo>
                  <a:lnTo>
                    <a:pt x="352276" y="279843"/>
                  </a:lnTo>
                  <a:lnTo>
                    <a:pt x="340583" y="271701"/>
                  </a:lnTo>
                  <a:lnTo>
                    <a:pt x="329985" y="263171"/>
                  </a:lnTo>
                  <a:lnTo>
                    <a:pt x="320453" y="254266"/>
                  </a:lnTo>
                  <a:lnTo>
                    <a:pt x="311963" y="244996"/>
                  </a:lnTo>
                  <a:lnTo>
                    <a:pt x="304489" y="235372"/>
                  </a:lnTo>
                  <a:lnTo>
                    <a:pt x="298004" y="225404"/>
                  </a:lnTo>
                  <a:lnTo>
                    <a:pt x="292482" y="215105"/>
                  </a:lnTo>
                  <a:lnTo>
                    <a:pt x="287896" y="204484"/>
                  </a:lnTo>
                  <a:lnTo>
                    <a:pt x="284222" y="193552"/>
                  </a:lnTo>
                  <a:lnTo>
                    <a:pt x="281431" y="182321"/>
                  </a:lnTo>
                  <a:lnTo>
                    <a:pt x="0" y="182321"/>
                  </a:lnTo>
                  <a:lnTo>
                    <a:pt x="10423" y="196894"/>
                  </a:lnTo>
                  <a:lnTo>
                    <a:pt x="20118" y="206776"/>
                  </a:lnTo>
                  <a:lnTo>
                    <a:pt x="30654" y="213605"/>
                  </a:lnTo>
                  <a:lnTo>
                    <a:pt x="41782" y="216154"/>
                  </a:lnTo>
                  <a:lnTo>
                    <a:pt x="241553" y="216154"/>
                  </a:lnTo>
                  <a:lnTo>
                    <a:pt x="251459" y="216623"/>
                  </a:lnTo>
                  <a:lnTo>
                    <a:pt x="251459" y="225552"/>
                  </a:lnTo>
                  <a:lnTo>
                    <a:pt x="241553" y="226961"/>
                  </a:lnTo>
                  <a:lnTo>
                    <a:pt x="45084" y="226961"/>
                  </a:lnTo>
                  <a:lnTo>
                    <a:pt x="46284" y="229202"/>
                  </a:lnTo>
                  <a:lnTo>
                    <a:pt x="53344" y="239923"/>
                  </a:lnTo>
                  <a:lnTo>
                    <a:pt x="62793" y="250310"/>
                  </a:lnTo>
                  <a:lnTo>
                    <a:pt x="74007" y="258158"/>
                  </a:lnTo>
                  <a:lnTo>
                    <a:pt x="86359" y="261264"/>
                  </a:lnTo>
                  <a:lnTo>
                    <a:pt x="265049" y="261264"/>
                  </a:lnTo>
                  <a:lnTo>
                    <a:pt x="273938" y="262204"/>
                  </a:lnTo>
                  <a:lnTo>
                    <a:pt x="273938" y="269722"/>
                  </a:lnTo>
                  <a:lnTo>
                    <a:pt x="265049" y="271132"/>
                  </a:lnTo>
                  <a:lnTo>
                    <a:pt x="153561" y="271132"/>
                  </a:lnTo>
                  <a:close/>
                </a:path>
                <a:path w="900683" h="563880">
                  <a:moveTo>
                    <a:pt x="695705" y="439826"/>
                  </a:moveTo>
                  <a:lnTo>
                    <a:pt x="695826" y="440629"/>
                  </a:lnTo>
                  <a:lnTo>
                    <a:pt x="696446" y="444773"/>
                  </a:lnTo>
                  <a:lnTo>
                    <a:pt x="697985" y="455049"/>
                  </a:lnTo>
                  <a:lnTo>
                    <a:pt x="700858" y="474243"/>
                  </a:lnTo>
                  <a:lnTo>
                    <a:pt x="705484" y="505142"/>
                  </a:lnTo>
                  <a:lnTo>
                    <a:pt x="694290" y="505142"/>
                  </a:lnTo>
                  <a:lnTo>
                    <a:pt x="681595" y="542734"/>
                  </a:lnTo>
                  <a:lnTo>
                    <a:pt x="712088" y="542734"/>
                  </a:lnTo>
                  <a:lnTo>
                    <a:pt x="714501" y="563880"/>
                  </a:lnTo>
                  <a:lnTo>
                    <a:pt x="770762" y="563880"/>
                  </a:lnTo>
                  <a:lnTo>
                    <a:pt x="770266" y="561516"/>
                  </a:lnTo>
                  <a:lnTo>
                    <a:pt x="769688" y="558761"/>
                  </a:lnTo>
                  <a:lnTo>
                    <a:pt x="768777" y="554424"/>
                  </a:lnTo>
                  <a:lnTo>
                    <a:pt x="767458" y="548144"/>
                  </a:lnTo>
                  <a:lnTo>
                    <a:pt x="765657" y="539562"/>
                  </a:lnTo>
                  <a:lnTo>
                    <a:pt x="763296" y="528319"/>
                  </a:lnTo>
                  <a:lnTo>
                    <a:pt x="760301" y="514055"/>
                  </a:lnTo>
                  <a:lnTo>
                    <a:pt x="756596" y="496412"/>
                  </a:lnTo>
                  <a:lnTo>
                    <a:pt x="752106" y="475028"/>
                  </a:lnTo>
                  <a:lnTo>
                    <a:pt x="746756" y="449546"/>
                  </a:lnTo>
                  <a:lnTo>
                    <a:pt x="740469" y="419606"/>
                  </a:lnTo>
                  <a:lnTo>
                    <a:pt x="733170" y="384848"/>
                  </a:lnTo>
                  <a:lnTo>
                    <a:pt x="674115" y="384848"/>
                  </a:lnTo>
                  <a:lnTo>
                    <a:pt x="673623" y="385826"/>
                  </a:lnTo>
                  <a:lnTo>
                    <a:pt x="671613" y="389823"/>
                  </a:lnTo>
                  <a:lnTo>
                    <a:pt x="669691" y="393644"/>
                  </a:lnTo>
                  <a:lnTo>
                    <a:pt x="667511" y="505142"/>
                  </a:lnTo>
                  <a:lnTo>
                    <a:pt x="695705" y="439826"/>
                  </a:lnTo>
                  <a:close/>
                </a:path>
                <a:path w="900683" h="563880">
                  <a:moveTo>
                    <a:pt x="658607" y="415684"/>
                  </a:moveTo>
                  <a:lnTo>
                    <a:pt x="652681" y="427466"/>
                  </a:lnTo>
                  <a:lnTo>
                    <a:pt x="645410" y="441923"/>
                  </a:lnTo>
                  <a:lnTo>
                    <a:pt x="636657" y="459326"/>
                  </a:lnTo>
                  <a:lnTo>
                    <a:pt x="626284" y="479950"/>
                  </a:lnTo>
                  <a:lnTo>
                    <a:pt x="614154" y="504068"/>
                  </a:lnTo>
                  <a:lnTo>
                    <a:pt x="600129" y="531953"/>
                  </a:lnTo>
                  <a:lnTo>
                    <a:pt x="584073" y="563880"/>
                  </a:lnTo>
                  <a:lnTo>
                    <a:pt x="643127" y="563880"/>
                  </a:lnTo>
                  <a:lnTo>
                    <a:pt x="653033" y="542734"/>
                  </a:lnTo>
                  <a:lnTo>
                    <a:pt x="681595" y="542734"/>
                  </a:lnTo>
                  <a:lnTo>
                    <a:pt x="694290" y="505142"/>
                  </a:lnTo>
                  <a:lnTo>
                    <a:pt x="667511" y="505142"/>
                  </a:lnTo>
                  <a:lnTo>
                    <a:pt x="669691" y="393644"/>
                  </a:lnTo>
                  <a:lnTo>
                    <a:pt x="666974" y="399046"/>
                  </a:lnTo>
                  <a:lnTo>
                    <a:pt x="663325" y="406302"/>
                  </a:lnTo>
                  <a:lnTo>
                    <a:pt x="658607" y="415684"/>
                  </a:lnTo>
                  <a:close/>
                </a:path>
                <a:path w="900683" h="563880">
                  <a:moveTo>
                    <a:pt x="553087" y="383908"/>
                  </a:moveTo>
                  <a:lnTo>
                    <a:pt x="443737" y="383908"/>
                  </a:lnTo>
                  <a:lnTo>
                    <a:pt x="443686" y="384172"/>
                  </a:lnTo>
                  <a:lnTo>
                    <a:pt x="442911" y="388146"/>
                  </a:lnTo>
                  <a:lnTo>
                    <a:pt x="440328" y="401387"/>
                  </a:lnTo>
                  <a:lnTo>
                    <a:pt x="434848" y="429488"/>
                  </a:lnTo>
                  <a:lnTo>
                    <a:pt x="486917" y="429488"/>
                  </a:lnTo>
                  <a:lnTo>
                    <a:pt x="486585" y="431657"/>
                  </a:lnTo>
                  <a:lnTo>
                    <a:pt x="486064" y="435060"/>
                  </a:lnTo>
                  <a:lnTo>
                    <a:pt x="485171" y="440899"/>
                  </a:lnTo>
                  <a:lnTo>
                    <a:pt x="483803" y="449831"/>
                  </a:lnTo>
                  <a:lnTo>
                    <a:pt x="481862" y="462512"/>
                  </a:lnTo>
                  <a:lnTo>
                    <a:pt x="479246" y="479600"/>
                  </a:lnTo>
                  <a:lnTo>
                    <a:pt x="475854" y="501753"/>
                  </a:lnTo>
                  <a:lnTo>
                    <a:pt x="471587" y="529627"/>
                  </a:lnTo>
                  <a:lnTo>
                    <a:pt x="466343" y="563880"/>
                  </a:lnTo>
                  <a:lnTo>
                    <a:pt x="525399" y="563880"/>
                  </a:lnTo>
                  <a:lnTo>
                    <a:pt x="525723" y="561719"/>
                  </a:lnTo>
                  <a:lnTo>
                    <a:pt x="526234" y="558320"/>
                  </a:lnTo>
                  <a:lnTo>
                    <a:pt x="527110" y="552487"/>
                  </a:lnTo>
                  <a:lnTo>
                    <a:pt x="528452" y="543559"/>
                  </a:lnTo>
                  <a:lnTo>
                    <a:pt x="530357" y="530880"/>
                  </a:lnTo>
                  <a:lnTo>
                    <a:pt x="532924" y="513792"/>
                  </a:lnTo>
                  <a:lnTo>
                    <a:pt x="536253" y="491636"/>
                  </a:lnTo>
                  <a:lnTo>
                    <a:pt x="540443" y="463754"/>
                  </a:lnTo>
                  <a:lnTo>
                    <a:pt x="545591" y="429488"/>
                  </a:lnTo>
                  <a:lnTo>
                    <a:pt x="595249" y="429488"/>
                  </a:lnTo>
                  <a:lnTo>
                    <a:pt x="595305" y="429216"/>
                  </a:lnTo>
                  <a:lnTo>
                    <a:pt x="596129" y="425217"/>
                  </a:lnTo>
                  <a:lnTo>
                    <a:pt x="598861" y="411966"/>
                  </a:lnTo>
                  <a:lnTo>
                    <a:pt x="604647" y="383908"/>
                  </a:lnTo>
                  <a:lnTo>
                    <a:pt x="553087" y="383908"/>
                  </a:lnTo>
                  <a:close/>
                </a:path>
                <a:path w="900683" h="563880">
                  <a:moveTo>
                    <a:pt x="345722" y="384848"/>
                  </a:moveTo>
                  <a:lnTo>
                    <a:pt x="315213" y="384848"/>
                  </a:lnTo>
                  <a:lnTo>
                    <a:pt x="314711" y="385842"/>
                  </a:lnTo>
                  <a:lnTo>
                    <a:pt x="312677" y="389862"/>
                  </a:lnTo>
                  <a:lnTo>
                    <a:pt x="310738" y="393697"/>
                  </a:lnTo>
                  <a:lnTo>
                    <a:pt x="308228" y="505142"/>
                  </a:lnTo>
                  <a:lnTo>
                    <a:pt x="336295" y="439826"/>
                  </a:lnTo>
                  <a:lnTo>
                    <a:pt x="336425" y="440641"/>
                  </a:lnTo>
                  <a:lnTo>
                    <a:pt x="337089" y="444803"/>
                  </a:lnTo>
                  <a:lnTo>
                    <a:pt x="338729" y="455091"/>
                  </a:lnTo>
                  <a:lnTo>
                    <a:pt x="341789" y="474279"/>
                  </a:lnTo>
                  <a:lnTo>
                    <a:pt x="346709" y="505142"/>
                  </a:lnTo>
                  <a:lnTo>
                    <a:pt x="335138" y="505142"/>
                  </a:lnTo>
                  <a:lnTo>
                    <a:pt x="322297" y="542734"/>
                  </a:lnTo>
                  <a:lnTo>
                    <a:pt x="352805" y="542734"/>
                  </a:lnTo>
                  <a:lnTo>
                    <a:pt x="356107" y="563880"/>
                  </a:lnTo>
                  <a:lnTo>
                    <a:pt x="411352" y="563880"/>
                  </a:lnTo>
                  <a:lnTo>
                    <a:pt x="410868" y="561532"/>
                  </a:lnTo>
                  <a:lnTo>
                    <a:pt x="410301" y="558786"/>
                  </a:lnTo>
                  <a:lnTo>
                    <a:pt x="409408" y="554457"/>
                  </a:lnTo>
                  <a:lnTo>
                    <a:pt x="408113" y="548186"/>
                  </a:lnTo>
                  <a:lnTo>
                    <a:pt x="406343" y="539611"/>
                  </a:lnTo>
                  <a:lnTo>
                    <a:pt x="404023" y="528373"/>
                  </a:lnTo>
                  <a:lnTo>
                    <a:pt x="401079" y="514112"/>
                  </a:lnTo>
                  <a:lnTo>
                    <a:pt x="397437" y="496467"/>
                  </a:lnTo>
                  <a:lnTo>
                    <a:pt x="393022" y="475078"/>
                  </a:lnTo>
                  <a:lnTo>
                    <a:pt x="387759" y="449585"/>
                  </a:lnTo>
                  <a:lnTo>
                    <a:pt x="381575" y="419629"/>
                  </a:lnTo>
                  <a:lnTo>
                    <a:pt x="374395" y="384848"/>
                  </a:lnTo>
                  <a:lnTo>
                    <a:pt x="345722" y="384848"/>
                  </a:lnTo>
                  <a:close/>
                </a:path>
                <a:path w="900683" h="563880">
                  <a:moveTo>
                    <a:pt x="299575" y="415768"/>
                  </a:moveTo>
                  <a:lnTo>
                    <a:pt x="293612" y="427556"/>
                  </a:lnTo>
                  <a:lnTo>
                    <a:pt x="286300" y="442013"/>
                  </a:lnTo>
                  <a:lnTo>
                    <a:pt x="277500" y="459413"/>
                  </a:lnTo>
                  <a:lnTo>
                    <a:pt x="267074" y="480027"/>
                  </a:lnTo>
                  <a:lnTo>
                    <a:pt x="254884" y="504127"/>
                  </a:lnTo>
                  <a:lnTo>
                    <a:pt x="240793" y="531988"/>
                  </a:lnTo>
                  <a:lnTo>
                    <a:pt x="224662" y="563880"/>
                  </a:lnTo>
                  <a:lnTo>
                    <a:pt x="284225" y="563880"/>
                  </a:lnTo>
                  <a:lnTo>
                    <a:pt x="293624" y="542734"/>
                  </a:lnTo>
                  <a:lnTo>
                    <a:pt x="322297" y="542734"/>
                  </a:lnTo>
                  <a:lnTo>
                    <a:pt x="335138" y="505142"/>
                  </a:lnTo>
                  <a:lnTo>
                    <a:pt x="308228" y="505142"/>
                  </a:lnTo>
                  <a:lnTo>
                    <a:pt x="310738" y="393697"/>
                  </a:lnTo>
                  <a:lnTo>
                    <a:pt x="307999" y="399111"/>
                  </a:lnTo>
                  <a:lnTo>
                    <a:pt x="304324" y="406377"/>
                  </a:lnTo>
                  <a:lnTo>
                    <a:pt x="299575" y="415768"/>
                  </a:lnTo>
                  <a:close/>
                </a:path>
                <a:path w="900683" h="563880">
                  <a:moveTo>
                    <a:pt x="195317" y="384848"/>
                  </a:moveTo>
                  <a:lnTo>
                    <a:pt x="164718" y="384848"/>
                  </a:lnTo>
                  <a:lnTo>
                    <a:pt x="164239" y="387189"/>
                  </a:lnTo>
                  <a:lnTo>
                    <a:pt x="163676" y="389931"/>
                  </a:lnTo>
                  <a:lnTo>
                    <a:pt x="162790" y="394257"/>
                  </a:lnTo>
                  <a:lnTo>
                    <a:pt x="161505" y="400525"/>
                  </a:lnTo>
                  <a:lnTo>
                    <a:pt x="159747" y="409097"/>
                  </a:lnTo>
                  <a:lnTo>
                    <a:pt x="157444" y="420333"/>
                  </a:lnTo>
                  <a:lnTo>
                    <a:pt x="154520" y="434593"/>
                  </a:lnTo>
                  <a:lnTo>
                    <a:pt x="150903" y="452238"/>
                  </a:lnTo>
                  <a:lnTo>
                    <a:pt x="146518" y="473629"/>
                  </a:lnTo>
                  <a:lnTo>
                    <a:pt x="141290" y="499126"/>
                  </a:lnTo>
                  <a:lnTo>
                    <a:pt x="135148" y="529089"/>
                  </a:lnTo>
                  <a:lnTo>
                    <a:pt x="128015" y="563880"/>
                  </a:lnTo>
                  <a:lnTo>
                    <a:pt x="188086" y="563880"/>
                  </a:lnTo>
                  <a:lnTo>
                    <a:pt x="188564" y="561542"/>
                  </a:lnTo>
                  <a:lnTo>
                    <a:pt x="189124" y="558801"/>
                  </a:lnTo>
                  <a:lnTo>
                    <a:pt x="190007" y="554477"/>
                  </a:lnTo>
                  <a:lnTo>
                    <a:pt x="191288" y="548210"/>
                  </a:lnTo>
                  <a:lnTo>
                    <a:pt x="193039" y="539640"/>
                  </a:lnTo>
                  <a:lnTo>
                    <a:pt x="195334" y="528405"/>
                  </a:lnTo>
                  <a:lnTo>
                    <a:pt x="198247" y="514145"/>
                  </a:lnTo>
                  <a:lnTo>
                    <a:pt x="201852" y="496499"/>
                  </a:lnTo>
                  <a:lnTo>
                    <a:pt x="206223" y="475108"/>
                  </a:lnTo>
                  <a:lnTo>
                    <a:pt x="211432" y="449609"/>
                  </a:lnTo>
                  <a:lnTo>
                    <a:pt x="217554" y="419642"/>
                  </a:lnTo>
                  <a:lnTo>
                    <a:pt x="224662" y="384848"/>
                  </a:lnTo>
                  <a:lnTo>
                    <a:pt x="195317" y="384848"/>
                  </a:lnTo>
                  <a:close/>
                </a:path>
                <a:path w="900683" h="563880">
                  <a:moveTo>
                    <a:pt x="459830" y="64276"/>
                  </a:moveTo>
                  <a:lnTo>
                    <a:pt x="472528" y="62909"/>
                  </a:lnTo>
                  <a:lnTo>
                    <a:pt x="485102" y="60179"/>
                  </a:lnTo>
                  <a:lnTo>
                    <a:pt x="497204" y="56388"/>
                  </a:lnTo>
                  <a:lnTo>
                    <a:pt x="496224" y="54494"/>
                  </a:lnTo>
                  <a:lnTo>
                    <a:pt x="489805" y="43559"/>
                  </a:lnTo>
                  <a:lnTo>
                    <a:pt x="482384" y="33083"/>
                  </a:lnTo>
                  <a:lnTo>
                    <a:pt x="474106" y="23189"/>
                  </a:lnTo>
                  <a:lnTo>
                    <a:pt x="465113" y="14000"/>
                  </a:lnTo>
                  <a:lnTo>
                    <a:pt x="455549" y="5638"/>
                  </a:lnTo>
                  <a:lnTo>
                    <a:pt x="455549" y="64376"/>
                  </a:lnTo>
                  <a:lnTo>
                    <a:pt x="459830" y="64276"/>
                  </a:lnTo>
                  <a:close/>
                </a:path>
                <a:path w="900683" h="563880">
                  <a:moveTo>
                    <a:pt x="630888" y="349605"/>
                  </a:moveTo>
                  <a:lnTo>
                    <a:pt x="719201" y="349605"/>
                  </a:lnTo>
                  <a:lnTo>
                    <a:pt x="733316" y="347234"/>
                  </a:lnTo>
                  <a:lnTo>
                    <a:pt x="745738" y="341013"/>
                  </a:lnTo>
                  <a:lnTo>
                    <a:pt x="756138" y="332285"/>
                  </a:lnTo>
                  <a:lnTo>
                    <a:pt x="764191" y="322390"/>
                  </a:lnTo>
                  <a:lnTo>
                    <a:pt x="768350" y="315302"/>
                  </a:lnTo>
                  <a:lnTo>
                    <a:pt x="613155" y="315302"/>
                  </a:lnTo>
                  <a:lnTo>
                    <a:pt x="603757" y="313893"/>
                  </a:lnTo>
                  <a:lnTo>
                    <a:pt x="603250" y="306374"/>
                  </a:lnTo>
                  <a:lnTo>
                    <a:pt x="612648" y="305435"/>
                  </a:lnTo>
                  <a:lnTo>
                    <a:pt x="765175" y="305435"/>
                  </a:lnTo>
                  <a:lnTo>
                    <a:pt x="777608" y="303284"/>
                  </a:lnTo>
                  <a:lnTo>
                    <a:pt x="789169" y="297439"/>
                  </a:lnTo>
                  <a:lnTo>
                    <a:pt x="799522" y="288808"/>
                  </a:lnTo>
                  <a:lnTo>
                    <a:pt x="808328" y="278301"/>
                  </a:lnTo>
                  <a:lnTo>
                    <a:pt x="812926" y="271132"/>
                  </a:lnTo>
                  <a:lnTo>
                    <a:pt x="635634" y="271132"/>
                  </a:lnTo>
                  <a:lnTo>
                    <a:pt x="626744" y="269722"/>
                  </a:lnTo>
                  <a:lnTo>
                    <a:pt x="626744" y="262204"/>
                  </a:lnTo>
                  <a:lnTo>
                    <a:pt x="635634" y="261264"/>
                  </a:lnTo>
                  <a:lnTo>
                    <a:pt x="814324" y="261264"/>
                  </a:lnTo>
                  <a:lnTo>
                    <a:pt x="826676" y="258158"/>
                  </a:lnTo>
                  <a:lnTo>
                    <a:pt x="837890" y="250310"/>
                  </a:lnTo>
                  <a:lnTo>
                    <a:pt x="847339" y="239923"/>
                  </a:lnTo>
                  <a:lnTo>
                    <a:pt x="854399" y="229202"/>
                  </a:lnTo>
                  <a:lnTo>
                    <a:pt x="855599" y="226961"/>
                  </a:lnTo>
                  <a:lnTo>
                    <a:pt x="659129" y="226961"/>
                  </a:lnTo>
                  <a:lnTo>
                    <a:pt x="649224" y="225552"/>
                  </a:lnTo>
                  <a:lnTo>
                    <a:pt x="649224" y="216623"/>
                  </a:lnTo>
                  <a:lnTo>
                    <a:pt x="659129" y="216154"/>
                  </a:lnTo>
                  <a:lnTo>
                    <a:pt x="858901" y="216154"/>
                  </a:lnTo>
                  <a:lnTo>
                    <a:pt x="870029" y="213605"/>
                  </a:lnTo>
                  <a:lnTo>
                    <a:pt x="880565" y="206776"/>
                  </a:lnTo>
                  <a:lnTo>
                    <a:pt x="890260" y="196894"/>
                  </a:lnTo>
                  <a:lnTo>
                    <a:pt x="898861" y="185184"/>
                  </a:lnTo>
                  <a:lnTo>
                    <a:pt x="900683" y="182321"/>
                  </a:lnTo>
                  <a:lnTo>
                    <a:pt x="619251" y="182321"/>
                  </a:lnTo>
                  <a:lnTo>
                    <a:pt x="616461" y="193552"/>
                  </a:lnTo>
                  <a:lnTo>
                    <a:pt x="612787" y="204484"/>
                  </a:lnTo>
                  <a:lnTo>
                    <a:pt x="608201" y="215105"/>
                  </a:lnTo>
                  <a:lnTo>
                    <a:pt x="602679" y="225404"/>
                  </a:lnTo>
                  <a:lnTo>
                    <a:pt x="596194" y="235372"/>
                  </a:lnTo>
                  <a:lnTo>
                    <a:pt x="588720" y="244996"/>
                  </a:lnTo>
                  <a:lnTo>
                    <a:pt x="580230" y="254266"/>
                  </a:lnTo>
                  <a:lnTo>
                    <a:pt x="570698" y="263171"/>
                  </a:lnTo>
                  <a:lnTo>
                    <a:pt x="560100" y="271701"/>
                  </a:lnTo>
                  <a:lnTo>
                    <a:pt x="548407" y="279843"/>
                  </a:lnTo>
                  <a:lnTo>
                    <a:pt x="535594" y="287588"/>
                  </a:lnTo>
                  <a:lnTo>
                    <a:pt x="521635" y="294925"/>
                  </a:lnTo>
                  <a:lnTo>
                    <a:pt x="506504" y="301842"/>
                  </a:lnTo>
                  <a:lnTo>
                    <a:pt x="502411" y="303555"/>
                  </a:lnTo>
                  <a:lnTo>
                    <a:pt x="507713" y="314875"/>
                  </a:lnTo>
                  <a:lnTo>
                    <a:pt x="515596" y="325401"/>
                  </a:lnTo>
                  <a:lnTo>
                    <a:pt x="525591" y="334631"/>
                  </a:lnTo>
                  <a:lnTo>
                    <a:pt x="537231" y="342063"/>
                  </a:lnTo>
                  <a:lnTo>
                    <a:pt x="550050" y="347193"/>
                  </a:lnTo>
                  <a:lnTo>
                    <a:pt x="563578" y="349519"/>
                  </a:lnTo>
                  <a:lnTo>
                    <a:pt x="630888" y="349605"/>
                  </a:lnTo>
                  <a:close/>
                </a:path>
                <a:path w="900683" h="563880">
                  <a:moveTo>
                    <a:pt x="455549" y="209575"/>
                  </a:moveTo>
                  <a:lnTo>
                    <a:pt x="455549" y="268312"/>
                  </a:lnTo>
                  <a:lnTo>
                    <a:pt x="465010" y="259999"/>
                  </a:lnTo>
                  <a:lnTo>
                    <a:pt x="473915" y="250791"/>
                  </a:lnTo>
                  <a:lnTo>
                    <a:pt x="482124" y="240828"/>
                  </a:lnTo>
                  <a:lnTo>
                    <a:pt x="489499" y="230248"/>
                  </a:lnTo>
                  <a:lnTo>
                    <a:pt x="495900" y="219188"/>
                  </a:lnTo>
                  <a:lnTo>
                    <a:pt x="497204" y="216623"/>
                  </a:lnTo>
                  <a:lnTo>
                    <a:pt x="485053" y="213230"/>
                  </a:lnTo>
                  <a:lnTo>
                    <a:pt x="472428" y="210831"/>
                  </a:lnTo>
                  <a:lnTo>
                    <a:pt x="459680" y="209655"/>
                  </a:lnTo>
                  <a:lnTo>
                    <a:pt x="455549" y="209575"/>
                  </a:lnTo>
                  <a:close/>
                </a:path>
              </a:pathLst>
            </a:custGeom>
            <a:solidFill>
              <a:srgbClr val="1E31F9"/>
            </a:solidFill>
          </p:spPr>
          <p:txBody>
            <a:bodyPr wrap="square" lIns="0" tIns="0" rIns="0" bIns="0" rtlCol="0">
              <a:noAutofit/>
            </a:bodyPr>
            <a:lstStyle/>
            <a:p>
              <a:endParaRPr/>
            </a:p>
          </p:txBody>
        </p:sp>
        <p:sp>
          <p:nvSpPr>
            <p:cNvPr id="12" name="object 14">
              <a:extLst>
                <a:ext uri="{FF2B5EF4-FFF2-40B4-BE49-F238E27FC236}">
                  <a16:creationId xmlns:a16="http://schemas.microsoft.com/office/drawing/2014/main" id="{50F987FD-AB60-4E9D-9503-E3E4162D0E73}"/>
                </a:ext>
              </a:extLst>
            </p:cNvPr>
            <p:cNvSpPr/>
            <p:nvPr/>
          </p:nvSpPr>
          <p:spPr>
            <a:xfrm>
              <a:off x="659077" y="24772"/>
              <a:ext cx="10948451" cy="6549359"/>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2">
              <a:extLst>
                <a:ext uri="{FF2B5EF4-FFF2-40B4-BE49-F238E27FC236}">
                  <a16:creationId xmlns:a16="http://schemas.microsoft.com/office/drawing/2014/main" id="{60D68C81-DEEF-46AE-8111-F7AE6572415F}"/>
                </a:ext>
              </a:extLst>
            </p:cNvPr>
            <p:cNvSpPr txBox="1"/>
            <p:nvPr/>
          </p:nvSpPr>
          <p:spPr>
            <a:xfrm>
              <a:off x="1656084" y="68305"/>
              <a:ext cx="1764588" cy="711200"/>
            </a:xfrm>
            <a:prstGeom prst="rect">
              <a:avLst/>
            </a:prstGeom>
          </p:spPr>
          <p:txBody>
            <a:bodyPr wrap="square" lIns="0" tIns="35560" rIns="0" bIns="0" rtlCol="0">
              <a:noAutofit/>
            </a:bodyPr>
            <a:lstStyle/>
            <a:p>
              <a:pPr marL="12700">
                <a:lnSpc>
                  <a:spcPts val="5600"/>
                </a:lnSpc>
              </a:pPr>
              <a:r>
                <a:rPr sz="4000" spc="61" dirty="0">
                  <a:solidFill>
                    <a:srgbClr val="FFFFFF"/>
                  </a:solidFill>
                  <a:latin typeface="Arial"/>
                  <a:cs typeface="Arial"/>
                </a:rPr>
                <a:t>What</a:t>
              </a:r>
              <a:endParaRPr sz="4000" dirty="0">
                <a:latin typeface="Arial"/>
                <a:cs typeface="Arial"/>
              </a:endParaRPr>
            </a:p>
          </p:txBody>
        </p:sp>
        <p:sp>
          <p:nvSpPr>
            <p:cNvPr id="14" name="object 11">
              <a:extLst>
                <a:ext uri="{FF2B5EF4-FFF2-40B4-BE49-F238E27FC236}">
                  <a16:creationId xmlns:a16="http://schemas.microsoft.com/office/drawing/2014/main" id="{104CCDA0-EE7B-46D6-8F49-01E87F207265}"/>
                </a:ext>
              </a:extLst>
            </p:cNvPr>
            <p:cNvSpPr txBox="1"/>
            <p:nvPr/>
          </p:nvSpPr>
          <p:spPr>
            <a:xfrm>
              <a:off x="3068960" y="33821"/>
              <a:ext cx="7340191" cy="711200"/>
            </a:xfrm>
            <a:prstGeom prst="rect">
              <a:avLst/>
            </a:prstGeom>
          </p:spPr>
          <p:txBody>
            <a:bodyPr wrap="square" lIns="0" tIns="35560" rIns="0" bIns="0" rtlCol="0">
              <a:noAutofit/>
            </a:bodyPr>
            <a:lstStyle/>
            <a:p>
              <a:pPr marL="12700">
                <a:lnSpc>
                  <a:spcPts val="5600"/>
                </a:lnSpc>
              </a:pPr>
              <a:r>
                <a:rPr sz="4000" spc="50" dirty="0">
                  <a:solidFill>
                    <a:srgbClr val="FFFFFF"/>
                  </a:solidFill>
                  <a:latin typeface="Arial"/>
                  <a:cs typeface="Arial"/>
                </a:rPr>
                <a:t>are the</a:t>
              </a:r>
              <a:endParaRPr sz="4000" dirty="0">
                <a:latin typeface="Arial"/>
                <a:cs typeface="Arial"/>
              </a:endParaRPr>
            </a:p>
          </p:txBody>
        </p:sp>
        <p:sp>
          <p:nvSpPr>
            <p:cNvPr id="15" name="object 10">
              <a:extLst>
                <a:ext uri="{FF2B5EF4-FFF2-40B4-BE49-F238E27FC236}">
                  <a16:creationId xmlns:a16="http://schemas.microsoft.com/office/drawing/2014/main" id="{248DA7B7-3614-48EC-BCD0-EE0DF2D43371}"/>
                </a:ext>
              </a:extLst>
            </p:cNvPr>
            <p:cNvSpPr txBox="1"/>
            <p:nvPr/>
          </p:nvSpPr>
          <p:spPr>
            <a:xfrm>
              <a:off x="4983835" y="38382"/>
              <a:ext cx="4769764" cy="711200"/>
            </a:xfrm>
            <a:prstGeom prst="rect">
              <a:avLst/>
            </a:prstGeom>
          </p:spPr>
          <p:txBody>
            <a:bodyPr wrap="square" lIns="0" tIns="35560" rIns="0" bIns="0" rtlCol="0">
              <a:noAutofit/>
            </a:bodyPr>
            <a:lstStyle/>
            <a:p>
              <a:pPr marL="12700">
                <a:lnSpc>
                  <a:spcPts val="5600"/>
                </a:lnSpc>
              </a:pPr>
              <a:r>
                <a:rPr sz="4000" spc="126" dirty="0">
                  <a:solidFill>
                    <a:srgbClr val="FFFFFF"/>
                  </a:solidFill>
                  <a:latin typeface="Arial"/>
                  <a:cs typeface="Arial"/>
                </a:rPr>
                <a:t>consequences</a:t>
              </a:r>
              <a:endParaRPr sz="4000" dirty="0">
                <a:latin typeface="Arial"/>
                <a:cs typeface="Arial"/>
              </a:endParaRPr>
            </a:p>
          </p:txBody>
        </p:sp>
        <p:sp>
          <p:nvSpPr>
            <p:cNvPr id="16" name="object 9">
              <a:extLst>
                <a:ext uri="{FF2B5EF4-FFF2-40B4-BE49-F238E27FC236}">
                  <a16:creationId xmlns:a16="http://schemas.microsoft.com/office/drawing/2014/main" id="{93330520-12BF-4C53-B623-042059633079}"/>
                </a:ext>
              </a:extLst>
            </p:cNvPr>
            <p:cNvSpPr txBox="1"/>
            <p:nvPr/>
          </p:nvSpPr>
          <p:spPr>
            <a:xfrm>
              <a:off x="8803930" y="42943"/>
              <a:ext cx="769493" cy="711200"/>
            </a:xfrm>
            <a:prstGeom prst="rect">
              <a:avLst/>
            </a:prstGeom>
          </p:spPr>
          <p:txBody>
            <a:bodyPr wrap="square" lIns="0" tIns="35560" rIns="0" bIns="0" rtlCol="0">
              <a:noAutofit/>
            </a:bodyPr>
            <a:lstStyle/>
            <a:p>
              <a:pPr marL="12700">
                <a:lnSpc>
                  <a:spcPts val="5600"/>
                </a:lnSpc>
              </a:pPr>
              <a:r>
                <a:rPr sz="4000" spc="268" dirty="0">
                  <a:solidFill>
                    <a:srgbClr val="FFFFFF"/>
                  </a:solidFill>
                  <a:latin typeface="Arial"/>
                  <a:cs typeface="Arial"/>
                </a:rPr>
                <a:t>of</a:t>
              </a:r>
              <a:endParaRPr sz="4000" dirty="0">
                <a:latin typeface="Arial"/>
                <a:cs typeface="Arial"/>
              </a:endParaRPr>
            </a:p>
          </p:txBody>
        </p:sp>
        <p:sp>
          <p:nvSpPr>
            <p:cNvPr id="17" name="object 8">
              <a:extLst>
                <a:ext uri="{FF2B5EF4-FFF2-40B4-BE49-F238E27FC236}">
                  <a16:creationId xmlns:a16="http://schemas.microsoft.com/office/drawing/2014/main" id="{08BB3ECD-37D7-46FD-8185-7F81540E43CE}"/>
                </a:ext>
              </a:extLst>
            </p:cNvPr>
            <p:cNvSpPr txBox="1"/>
            <p:nvPr/>
          </p:nvSpPr>
          <p:spPr>
            <a:xfrm>
              <a:off x="2538378" y="823037"/>
              <a:ext cx="5568503" cy="711504"/>
            </a:xfrm>
            <a:prstGeom prst="rect">
              <a:avLst/>
            </a:prstGeom>
          </p:spPr>
          <p:txBody>
            <a:bodyPr wrap="square" lIns="0" tIns="35560" rIns="0" bIns="0" rtlCol="0">
              <a:noAutofit/>
            </a:bodyPr>
            <a:lstStyle/>
            <a:p>
              <a:pPr marL="12700">
                <a:lnSpc>
                  <a:spcPts val="5600"/>
                </a:lnSpc>
              </a:pPr>
              <a:r>
                <a:rPr sz="4000" spc="99" dirty="0">
                  <a:solidFill>
                    <a:srgbClr val="FFFFFF"/>
                  </a:solidFill>
                  <a:latin typeface="Arial"/>
                  <a:cs typeface="Arial"/>
                </a:rPr>
                <a:t>non-compliance?</a:t>
              </a:r>
              <a:endParaRPr sz="4000" dirty="0">
                <a:latin typeface="Arial"/>
                <a:cs typeface="Arial"/>
              </a:endParaRPr>
            </a:p>
          </p:txBody>
        </p:sp>
        <p:sp>
          <p:nvSpPr>
            <p:cNvPr id="18" name="object 7">
              <a:extLst>
                <a:ext uri="{FF2B5EF4-FFF2-40B4-BE49-F238E27FC236}">
                  <a16:creationId xmlns:a16="http://schemas.microsoft.com/office/drawing/2014/main" id="{EF0E2FF7-E445-46A2-81E7-500D43F5CAFB}"/>
                </a:ext>
              </a:extLst>
            </p:cNvPr>
            <p:cNvSpPr txBox="1"/>
            <p:nvPr/>
          </p:nvSpPr>
          <p:spPr>
            <a:xfrm>
              <a:off x="659078" y="2948393"/>
              <a:ext cx="10948451" cy="351059"/>
            </a:xfrm>
            <a:prstGeom prst="rect">
              <a:avLst/>
            </a:prstGeom>
          </p:spPr>
          <p:txBody>
            <a:bodyPr wrap="square" lIns="0" tIns="17557" rIns="0" bIns="0" rtlCol="0">
              <a:noAutofit/>
            </a:bodyPr>
            <a:lstStyle/>
            <a:p>
              <a:pPr marL="12700">
                <a:lnSpc>
                  <a:spcPts val="2765"/>
                </a:lnSpc>
              </a:pPr>
              <a:r>
                <a:rPr sz="2500" b="1" spc="693" dirty="0">
                  <a:solidFill>
                    <a:srgbClr val="FFFFFF"/>
                  </a:solidFill>
                  <a:latin typeface="Arial Black"/>
                  <a:cs typeface="Arial Black"/>
                </a:rPr>
                <a:t>■  </a:t>
              </a:r>
              <a:r>
                <a:rPr sz="2500" spc="14" dirty="0">
                  <a:solidFill>
                    <a:srgbClr val="FFFFFF"/>
                  </a:solidFill>
                  <a:latin typeface="Arial"/>
                  <a:cs typeface="Arial"/>
                </a:rPr>
                <a:t>Sanctions on carriers, incl. financial</a:t>
              </a:r>
              <a:endParaRPr sz="2500" dirty="0">
                <a:latin typeface="Arial"/>
                <a:cs typeface="Arial"/>
              </a:endParaRPr>
            </a:p>
          </p:txBody>
        </p:sp>
        <p:sp>
          <p:nvSpPr>
            <p:cNvPr id="19" name="object 6">
              <a:extLst>
                <a:ext uri="{FF2B5EF4-FFF2-40B4-BE49-F238E27FC236}">
                  <a16:creationId xmlns:a16="http://schemas.microsoft.com/office/drawing/2014/main" id="{6E9F57B7-C929-473B-BB88-CD8406FE609A}"/>
                </a:ext>
              </a:extLst>
            </p:cNvPr>
            <p:cNvSpPr txBox="1"/>
            <p:nvPr/>
          </p:nvSpPr>
          <p:spPr>
            <a:xfrm>
              <a:off x="6543860" y="2967727"/>
              <a:ext cx="1394488" cy="311265"/>
            </a:xfrm>
            <a:prstGeom prst="rect">
              <a:avLst/>
            </a:prstGeom>
          </p:spPr>
          <p:txBody>
            <a:bodyPr wrap="square" lIns="0" tIns="16795" rIns="0" bIns="0" rtlCol="0">
              <a:noAutofit/>
            </a:bodyPr>
            <a:lstStyle/>
            <a:p>
              <a:pPr marL="12700">
                <a:lnSpc>
                  <a:spcPts val="2645"/>
                </a:lnSpc>
              </a:pPr>
              <a:r>
                <a:rPr sz="2500" spc="34" dirty="0">
                  <a:solidFill>
                    <a:srgbClr val="FFFFFF"/>
                  </a:solidFill>
                  <a:latin typeface="Arial"/>
                  <a:cs typeface="Arial"/>
                </a:rPr>
                <a:t>penalties</a:t>
              </a:r>
              <a:endParaRPr sz="2500" dirty="0">
                <a:latin typeface="Arial"/>
                <a:cs typeface="Arial"/>
              </a:endParaRPr>
            </a:p>
          </p:txBody>
        </p:sp>
        <p:sp>
          <p:nvSpPr>
            <p:cNvPr id="20" name="object 5">
              <a:extLst>
                <a:ext uri="{FF2B5EF4-FFF2-40B4-BE49-F238E27FC236}">
                  <a16:creationId xmlns:a16="http://schemas.microsoft.com/office/drawing/2014/main" id="{4A4BF1C7-180F-4DCB-9F00-E9F6BD672F14}"/>
                </a:ext>
              </a:extLst>
            </p:cNvPr>
            <p:cNvSpPr txBox="1"/>
            <p:nvPr/>
          </p:nvSpPr>
          <p:spPr>
            <a:xfrm>
              <a:off x="659078" y="3646639"/>
              <a:ext cx="9094521" cy="351059"/>
            </a:xfrm>
            <a:prstGeom prst="rect">
              <a:avLst/>
            </a:prstGeom>
          </p:spPr>
          <p:txBody>
            <a:bodyPr wrap="square" lIns="0" tIns="17557" rIns="0" bIns="0" rtlCol="0">
              <a:noAutofit/>
            </a:bodyPr>
            <a:lstStyle/>
            <a:p>
              <a:pPr marL="12700">
                <a:lnSpc>
                  <a:spcPts val="2765"/>
                </a:lnSpc>
              </a:pPr>
              <a:r>
                <a:rPr sz="2500" b="1" spc="693" dirty="0">
                  <a:solidFill>
                    <a:srgbClr val="FFFFFF"/>
                  </a:solidFill>
                  <a:latin typeface="Arial Black"/>
                  <a:cs typeface="Arial Black"/>
                </a:rPr>
                <a:t>■  </a:t>
              </a:r>
              <a:r>
                <a:rPr sz="2500" spc="27" dirty="0">
                  <a:solidFill>
                    <a:srgbClr val="FFFFFF"/>
                  </a:solidFill>
                  <a:latin typeface="Arial"/>
                  <a:cs typeface="Arial"/>
                </a:rPr>
                <a:t>Cargo will be stopped at the border</a:t>
              </a:r>
              <a:endParaRPr sz="2500" dirty="0">
                <a:latin typeface="Arial"/>
                <a:cs typeface="Arial"/>
              </a:endParaRPr>
            </a:p>
          </p:txBody>
        </p:sp>
        <p:sp>
          <p:nvSpPr>
            <p:cNvPr id="21" name="object 4">
              <a:extLst>
                <a:ext uri="{FF2B5EF4-FFF2-40B4-BE49-F238E27FC236}">
                  <a16:creationId xmlns:a16="http://schemas.microsoft.com/office/drawing/2014/main" id="{11291F3E-71B0-4994-AA02-CEA19C599E07}"/>
                </a:ext>
              </a:extLst>
            </p:cNvPr>
            <p:cNvSpPr txBox="1"/>
            <p:nvPr/>
          </p:nvSpPr>
          <p:spPr>
            <a:xfrm>
              <a:off x="659078" y="4344631"/>
              <a:ext cx="8829243" cy="351059"/>
            </a:xfrm>
            <a:prstGeom prst="rect">
              <a:avLst/>
            </a:prstGeom>
          </p:spPr>
          <p:txBody>
            <a:bodyPr wrap="square" lIns="0" tIns="17557" rIns="0" bIns="0" rtlCol="0">
              <a:noAutofit/>
            </a:bodyPr>
            <a:lstStyle/>
            <a:p>
              <a:pPr marL="12700">
                <a:lnSpc>
                  <a:spcPts val="2765"/>
                </a:lnSpc>
              </a:pPr>
              <a:r>
                <a:rPr sz="2500" b="1" spc="693" dirty="0">
                  <a:solidFill>
                    <a:srgbClr val="FFFFFF"/>
                  </a:solidFill>
                  <a:latin typeface="Arial Black"/>
                  <a:cs typeface="Arial Black"/>
                </a:rPr>
                <a:t>■  </a:t>
              </a:r>
              <a:r>
                <a:rPr sz="2500" spc="35" dirty="0">
                  <a:solidFill>
                    <a:srgbClr val="FFFFFF"/>
                  </a:solidFill>
                  <a:latin typeface="Arial"/>
                  <a:cs typeface="Arial"/>
                </a:rPr>
                <a:t>No customs clearance of goods</a:t>
              </a:r>
              <a:endParaRPr sz="2500" dirty="0">
                <a:latin typeface="Arial"/>
                <a:cs typeface="Arial"/>
              </a:endParaRPr>
            </a:p>
          </p:txBody>
        </p:sp>
        <p:sp>
          <p:nvSpPr>
            <p:cNvPr id="22" name="object 3">
              <a:extLst>
                <a:ext uri="{FF2B5EF4-FFF2-40B4-BE49-F238E27FC236}">
                  <a16:creationId xmlns:a16="http://schemas.microsoft.com/office/drawing/2014/main" id="{CAE74A2D-12F2-4884-A4C4-9E7034755786}"/>
                </a:ext>
              </a:extLst>
            </p:cNvPr>
            <p:cNvSpPr txBox="1"/>
            <p:nvPr/>
          </p:nvSpPr>
          <p:spPr>
            <a:xfrm>
              <a:off x="659079" y="5044528"/>
              <a:ext cx="8713521" cy="351059"/>
            </a:xfrm>
            <a:prstGeom prst="rect">
              <a:avLst/>
            </a:prstGeom>
          </p:spPr>
          <p:txBody>
            <a:bodyPr wrap="square" lIns="0" tIns="17557" rIns="0" bIns="0" rtlCol="0">
              <a:noAutofit/>
            </a:bodyPr>
            <a:lstStyle/>
            <a:p>
              <a:pPr marL="12700">
                <a:lnSpc>
                  <a:spcPts val="2765"/>
                </a:lnSpc>
              </a:pPr>
              <a:r>
                <a:rPr sz="2500" b="1" spc="693" dirty="0">
                  <a:solidFill>
                    <a:srgbClr val="FFFFFF"/>
                  </a:solidFill>
                  <a:latin typeface="Arial Black"/>
                  <a:cs typeface="Arial Black"/>
                </a:rPr>
                <a:t>■  </a:t>
              </a:r>
              <a:r>
                <a:rPr sz="2500" spc="37" dirty="0">
                  <a:solidFill>
                    <a:srgbClr val="FFFFFF"/>
                  </a:solidFill>
                  <a:latin typeface="Arial"/>
                  <a:cs typeface="Arial"/>
                </a:rPr>
                <a:t>Unnecessary interventions</a:t>
              </a:r>
              <a:endParaRPr sz="2500" dirty="0">
                <a:latin typeface="Arial"/>
                <a:cs typeface="Arial"/>
              </a:endParaRPr>
            </a:p>
          </p:txBody>
        </p:sp>
        <p:sp>
          <p:nvSpPr>
            <p:cNvPr id="23" name="object 2">
              <a:extLst>
                <a:ext uri="{FF2B5EF4-FFF2-40B4-BE49-F238E27FC236}">
                  <a16:creationId xmlns:a16="http://schemas.microsoft.com/office/drawing/2014/main" id="{8CB4DFDE-AD8F-4A1C-99E9-A59C1D949ADA}"/>
                </a:ext>
              </a:extLst>
            </p:cNvPr>
            <p:cNvSpPr txBox="1"/>
            <p:nvPr/>
          </p:nvSpPr>
          <p:spPr>
            <a:xfrm>
              <a:off x="659078" y="5742249"/>
              <a:ext cx="8180121" cy="351372"/>
            </a:xfrm>
            <a:prstGeom prst="rect">
              <a:avLst/>
            </a:prstGeom>
          </p:spPr>
          <p:txBody>
            <a:bodyPr wrap="square" lIns="0" tIns="17557" rIns="0" bIns="0" rtlCol="0">
              <a:noAutofit/>
            </a:bodyPr>
            <a:lstStyle/>
            <a:p>
              <a:pPr marL="12700">
                <a:lnSpc>
                  <a:spcPts val="2765"/>
                </a:lnSpc>
              </a:pPr>
              <a:r>
                <a:rPr sz="2500" b="1" spc="693" dirty="0">
                  <a:solidFill>
                    <a:srgbClr val="FFFFFF"/>
                  </a:solidFill>
                  <a:latin typeface="Arial Black"/>
                  <a:cs typeface="Arial Black"/>
                </a:rPr>
                <a:t>■  </a:t>
              </a:r>
              <a:r>
                <a:rPr sz="2500" spc="40" dirty="0">
                  <a:solidFill>
                    <a:srgbClr val="FFFFFF"/>
                  </a:solidFill>
                  <a:latin typeface="Arial"/>
                  <a:cs typeface="Arial"/>
                </a:rPr>
                <a:t>Rejection of poor-quality declarations</a:t>
              </a:r>
              <a:endParaRPr sz="2500" dirty="0">
                <a:latin typeface="Arial"/>
                <a:cs typeface="Arial"/>
              </a:endParaRPr>
            </a:p>
          </p:txBody>
        </p:sp>
      </p:grpSp>
    </p:spTree>
    <p:extLst>
      <p:ext uri="{BB962C8B-B14F-4D97-AF65-F5344CB8AC3E}">
        <p14:creationId xmlns:p14="http://schemas.microsoft.com/office/powerpoint/2010/main" val="177842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3730" y="893372"/>
            <a:ext cx="9205772" cy="497166"/>
          </a:xfrm>
        </p:spPr>
        <p:txBody>
          <a:bodyPr/>
          <a:lstStyle/>
          <a:p>
            <a:r>
              <a:rPr lang="tr-TR" dirty="0" err="1"/>
              <a:t>Advancements</a:t>
            </a:r>
            <a:r>
              <a:rPr lang="tr-TR" dirty="0"/>
              <a:t> in </a:t>
            </a:r>
            <a:r>
              <a:rPr lang="tr-TR" dirty="0" err="1"/>
              <a:t>Automation</a:t>
            </a:r>
            <a:r>
              <a:rPr lang="tr-TR" dirty="0"/>
              <a:t> of Air Cargo Operations</a:t>
            </a:r>
            <a:endParaRPr lang="en-CA" dirty="0"/>
          </a:p>
        </p:txBody>
      </p:sp>
      <p:sp>
        <p:nvSpPr>
          <p:cNvPr id="14" name="Subtitle 13"/>
          <p:cNvSpPr>
            <a:spLocks noGrp="1"/>
          </p:cNvSpPr>
          <p:nvPr>
            <p:ph type="subTitle" idx="1"/>
          </p:nvPr>
        </p:nvSpPr>
        <p:spPr/>
        <p:txBody>
          <a:bodyPr>
            <a:normAutofit lnSpcReduction="10000"/>
          </a:bodyPr>
          <a:lstStyle/>
          <a:p>
            <a:r>
              <a:rPr lang="tr-TR" dirty="0" err="1"/>
              <a:t>Impacts</a:t>
            </a:r>
            <a:r>
              <a:rPr lang="tr-TR" dirty="0"/>
              <a:t> of </a:t>
            </a:r>
            <a:r>
              <a:rPr lang="tr-TR" dirty="0" err="1"/>
              <a:t>Advance</a:t>
            </a:r>
            <a:r>
              <a:rPr lang="tr-TR" dirty="0"/>
              <a:t> Cargo Information </a:t>
            </a:r>
            <a:r>
              <a:rPr lang="tr-TR" dirty="0" err="1"/>
              <a:t>Systems</a:t>
            </a:r>
            <a:r>
              <a:rPr lang="en-US" dirty="0"/>
              <a:t> </a:t>
            </a:r>
            <a:endParaRPr lang="en-CA" dirty="0"/>
          </a:p>
        </p:txBody>
      </p:sp>
      <p:pic>
        <p:nvPicPr>
          <p:cNvPr id="3" name="Picture 2">
            <a:extLst>
              <a:ext uri="{FF2B5EF4-FFF2-40B4-BE49-F238E27FC236}">
                <a16:creationId xmlns:a16="http://schemas.microsoft.com/office/drawing/2014/main" id="{809A703F-DDF9-4877-94C6-32CE3ABFCA25}"/>
              </a:ext>
            </a:extLst>
          </p:cNvPr>
          <p:cNvPicPr>
            <a:picLocks noChangeAspect="1"/>
          </p:cNvPicPr>
          <p:nvPr/>
        </p:nvPicPr>
        <p:blipFill>
          <a:blip r:embed="rId2"/>
          <a:stretch>
            <a:fillRect/>
          </a:stretch>
        </p:blipFill>
        <p:spPr>
          <a:xfrm>
            <a:off x="1056503" y="1743688"/>
            <a:ext cx="10078994" cy="5039497"/>
          </a:xfrm>
          <a:prstGeom prst="rect">
            <a:avLst/>
          </a:prstGeom>
        </p:spPr>
      </p:pic>
      <p:sp>
        <p:nvSpPr>
          <p:cNvPr id="5" name="Metin kutusu 4">
            <a:extLst>
              <a:ext uri="{FF2B5EF4-FFF2-40B4-BE49-F238E27FC236}">
                <a16:creationId xmlns:a16="http://schemas.microsoft.com/office/drawing/2014/main" id="{DF334C0F-DF92-4FF7-B7AD-73798729D03A}"/>
              </a:ext>
            </a:extLst>
          </p:cNvPr>
          <p:cNvSpPr txBox="1"/>
          <p:nvPr/>
        </p:nvSpPr>
        <p:spPr>
          <a:xfrm>
            <a:off x="721753" y="805763"/>
            <a:ext cx="816669" cy="584775"/>
          </a:xfrm>
          <a:prstGeom prst="rect">
            <a:avLst/>
          </a:prstGeom>
          <a:noFill/>
        </p:spPr>
        <p:txBody>
          <a:bodyPr wrap="square">
            <a:spAutoFit/>
          </a:bodyPr>
          <a:lstStyle/>
          <a:p>
            <a:r>
              <a:rPr lang="en-US" sz="3200" dirty="0">
                <a:solidFill>
                  <a:schemeClr val="tx2"/>
                </a:solidFill>
              </a:rPr>
              <a:t>04</a:t>
            </a:r>
            <a:endParaRPr lang="en-US" sz="3200" dirty="0"/>
          </a:p>
        </p:txBody>
      </p:sp>
    </p:spTree>
    <p:extLst>
      <p:ext uri="{BB962C8B-B14F-4D97-AF65-F5344CB8AC3E}">
        <p14:creationId xmlns:p14="http://schemas.microsoft.com/office/powerpoint/2010/main" val="166387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A8EA-128F-8E3F-4BCE-007D5628FC78}"/>
              </a:ext>
            </a:extLst>
          </p:cNvPr>
          <p:cNvSpPr txBox="1">
            <a:spLocks/>
          </p:cNvSpPr>
          <p:nvPr/>
        </p:nvSpPr>
        <p:spPr>
          <a:xfrm>
            <a:off x="691443" y="395962"/>
            <a:ext cx="10628689"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t>ADAPTATION &amp; STRATEGIC INVESTMENT IN TECHNOLOGY AND PROCESSES</a:t>
            </a:r>
            <a:endParaRPr lang="tr-TR" sz="2400" b="1" dirty="0"/>
          </a:p>
        </p:txBody>
      </p:sp>
      <p:sp>
        <p:nvSpPr>
          <p:cNvPr id="3" name="Shape">
            <a:extLst>
              <a:ext uri="{FF2B5EF4-FFF2-40B4-BE49-F238E27FC236}">
                <a16:creationId xmlns:a16="http://schemas.microsoft.com/office/drawing/2014/main" id="{AA93D73D-18CE-3DED-328F-AA9656EDC43D}"/>
              </a:ext>
            </a:extLst>
          </p:cNvPr>
          <p:cNvSpPr/>
          <p:nvPr/>
        </p:nvSpPr>
        <p:spPr>
          <a:xfrm>
            <a:off x="5695438" y="1222321"/>
            <a:ext cx="826881" cy="8268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52" y="0"/>
                  <a:pt x="0" y="4852"/>
                  <a:pt x="0" y="10800"/>
                </a:cubicBezTo>
                <a:cubicBezTo>
                  <a:pt x="0" y="14048"/>
                  <a:pt x="1448" y="16983"/>
                  <a:pt x="3717" y="18939"/>
                </a:cubicBezTo>
                <a:cubicBezTo>
                  <a:pt x="3796" y="19017"/>
                  <a:pt x="3874" y="19057"/>
                  <a:pt x="3991" y="19135"/>
                </a:cubicBezTo>
                <a:cubicBezTo>
                  <a:pt x="4070" y="19213"/>
                  <a:pt x="4148" y="19291"/>
                  <a:pt x="4226" y="19370"/>
                </a:cubicBezTo>
                <a:cubicBezTo>
                  <a:pt x="6026" y="20778"/>
                  <a:pt x="8296" y="21600"/>
                  <a:pt x="10800" y="21600"/>
                </a:cubicBezTo>
                <a:cubicBezTo>
                  <a:pt x="13265" y="21600"/>
                  <a:pt x="15535" y="20778"/>
                  <a:pt x="17374" y="19370"/>
                </a:cubicBezTo>
                <a:cubicBezTo>
                  <a:pt x="17452" y="19291"/>
                  <a:pt x="17530" y="19213"/>
                  <a:pt x="17609" y="19135"/>
                </a:cubicBezTo>
                <a:cubicBezTo>
                  <a:pt x="17687" y="19057"/>
                  <a:pt x="17765" y="18978"/>
                  <a:pt x="17883" y="18939"/>
                </a:cubicBezTo>
                <a:cubicBezTo>
                  <a:pt x="20152" y="16943"/>
                  <a:pt x="21600" y="14048"/>
                  <a:pt x="21600" y="10800"/>
                </a:cubicBezTo>
                <a:cubicBezTo>
                  <a:pt x="21600" y="4852"/>
                  <a:pt x="16748" y="0"/>
                  <a:pt x="10800" y="0"/>
                </a:cubicBezTo>
                <a:close/>
              </a:path>
            </a:pathLst>
          </a:custGeom>
          <a:solidFill>
            <a:schemeClr val="accent6">
              <a:lumMod val="5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 name="TextBox 52">
            <a:extLst>
              <a:ext uri="{FF2B5EF4-FFF2-40B4-BE49-F238E27FC236}">
                <a16:creationId xmlns:a16="http://schemas.microsoft.com/office/drawing/2014/main" id="{A9A98C0C-2D55-EC02-71C4-20EDDC5D7BD5}"/>
              </a:ext>
            </a:extLst>
          </p:cNvPr>
          <p:cNvSpPr txBox="1"/>
          <p:nvPr/>
        </p:nvSpPr>
        <p:spPr>
          <a:xfrm>
            <a:off x="5833802" y="1367620"/>
            <a:ext cx="550152"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rPr>
              <a:t>01</a:t>
            </a:r>
          </a:p>
        </p:txBody>
      </p:sp>
      <p:sp>
        <p:nvSpPr>
          <p:cNvPr id="5" name="Shape">
            <a:extLst>
              <a:ext uri="{FF2B5EF4-FFF2-40B4-BE49-F238E27FC236}">
                <a16:creationId xmlns:a16="http://schemas.microsoft.com/office/drawing/2014/main" id="{4F7E9501-F31F-D3B1-04C2-9FD3986F5D22}"/>
              </a:ext>
            </a:extLst>
          </p:cNvPr>
          <p:cNvSpPr/>
          <p:nvPr/>
        </p:nvSpPr>
        <p:spPr>
          <a:xfrm>
            <a:off x="5695438" y="5627030"/>
            <a:ext cx="826881" cy="825383"/>
          </a:xfrm>
          <a:custGeom>
            <a:avLst/>
            <a:gdLst/>
            <a:ahLst/>
            <a:cxnLst>
              <a:cxn ang="0">
                <a:pos x="wd2" y="hd2"/>
              </a:cxn>
              <a:cxn ang="5400000">
                <a:pos x="wd2" y="hd2"/>
              </a:cxn>
              <a:cxn ang="10800000">
                <a:pos x="wd2" y="hd2"/>
              </a:cxn>
              <a:cxn ang="16200000">
                <a:pos x="wd2" y="hd2"/>
              </a:cxn>
            </a:cxnLst>
            <a:rect l="0" t="0" r="r" b="b"/>
            <a:pathLst>
              <a:path w="21600" h="21600" extrusionOk="0">
                <a:moveTo>
                  <a:pt x="17804" y="2626"/>
                </a:moveTo>
                <a:cubicBezTo>
                  <a:pt x="17726" y="2548"/>
                  <a:pt x="17648" y="2509"/>
                  <a:pt x="17530" y="2430"/>
                </a:cubicBezTo>
                <a:cubicBezTo>
                  <a:pt x="17452" y="2352"/>
                  <a:pt x="17374" y="2274"/>
                  <a:pt x="17296" y="2234"/>
                </a:cubicBezTo>
                <a:cubicBezTo>
                  <a:pt x="15496" y="823"/>
                  <a:pt x="13226" y="0"/>
                  <a:pt x="10761" y="0"/>
                </a:cubicBezTo>
                <a:cubicBezTo>
                  <a:pt x="8296" y="0"/>
                  <a:pt x="6026" y="823"/>
                  <a:pt x="4226" y="2234"/>
                </a:cubicBezTo>
                <a:cubicBezTo>
                  <a:pt x="4148" y="2313"/>
                  <a:pt x="4070" y="2391"/>
                  <a:pt x="3991" y="2430"/>
                </a:cubicBezTo>
                <a:cubicBezTo>
                  <a:pt x="3913" y="2509"/>
                  <a:pt x="3835" y="2587"/>
                  <a:pt x="3717" y="2626"/>
                </a:cubicBezTo>
                <a:cubicBezTo>
                  <a:pt x="1448" y="4626"/>
                  <a:pt x="0" y="7527"/>
                  <a:pt x="0" y="10780"/>
                </a:cubicBezTo>
                <a:cubicBezTo>
                  <a:pt x="0" y="16739"/>
                  <a:pt x="4852" y="21600"/>
                  <a:pt x="10800" y="21600"/>
                </a:cubicBezTo>
                <a:cubicBezTo>
                  <a:pt x="16748" y="21600"/>
                  <a:pt x="21600" y="16739"/>
                  <a:pt x="21600" y="10780"/>
                </a:cubicBezTo>
                <a:cubicBezTo>
                  <a:pt x="21561" y="7527"/>
                  <a:pt x="20113" y="4587"/>
                  <a:pt x="17804" y="2626"/>
                </a:cubicBezTo>
                <a:close/>
              </a:path>
            </a:pathLst>
          </a:custGeom>
          <a:solidFill>
            <a:schemeClr val="accent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6" name="TextBox 58">
            <a:extLst>
              <a:ext uri="{FF2B5EF4-FFF2-40B4-BE49-F238E27FC236}">
                <a16:creationId xmlns:a16="http://schemas.microsoft.com/office/drawing/2014/main" id="{3483665D-5B82-5281-D332-5943E024C234}"/>
              </a:ext>
            </a:extLst>
          </p:cNvPr>
          <p:cNvSpPr txBox="1"/>
          <p:nvPr/>
        </p:nvSpPr>
        <p:spPr>
          <a:xfrm>
            <a:off x="5833803" y="5778111"/>
            <a:ext cx="550151"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rPr>
              <a:t>07</a:t>
            </a:r>
          </a:p>
        </p:txBody>
      </p:sp>
      <p:sp>
        <p:nvSpPr>
          <p:cNvPr id="7" name="Shape">
            <a:extLst>
              <a:ext uri="{FF2B5EF4-FFF2-40B4-BE49-F238E27FC236}">
                <a16:creationId xmlns:a16="http://schemas.microsoft.com/office/drawing/2014/main" id="{A402AFB0-01D8-A6D4-AE46-34F2882CF6B8}"/>
              </a:ext>
            </a:extLst>
          </p:cNvPr>
          <p:cNvSpPr/>
          <p:nvPr/>
        </p:nvSpPr>
        <p:spPr>
          <a:xfrm>
            <a:off x="5171149" y="4894158"/>
            <a:ext cx="1866465" cy="825383"/>
          </a:xfrm>
          <a:custGeom>
            <a:avLst/>
            <a:gdLst/>
            <a:ahLst/>
            <a:cxnLst>
              <a:cxn ang="0">
                <a:pos x="wd2" y="hd2"/>
              </a:cxn>
              <a:cxn ang="5400000">
                <a:pos x="wd2" y="hd2"/>
              </a:cxn>
              <a:cxn ang="10800000">
                <a:pos x="wd2" y="hd2"/>
              </a:cxn>
              <a:cxn ang="16200000">
                <a:pos x="wd2" y="hd2"/>
              </a:cxn>
            </a:cxnLst>
            <a:rect l="0" t="0" r="r" b="b"/>
            <a:pathLst>
              <a:path w="21600" h="21600" extrusionOk="0">
                <a:moveTo>
                  <a:pt x="19918" y="2626"/>
                </a:moveTo>
                <a:cubicBezTo>
                  <a:pt x="19884" y="2548"/>
                  <a:pt x="19849" y="2509"/>
                  <a:pt x="19797" y="2430"/>
                </a:cubicBezTo>
                <a:cubicBezTo>
                  <a:pt x="19762" y="2352"/>
                  <a:pt x="19728" y="2274"/>
                  <a:pt x="19693" y="2234"/>
                </a:cubicBezTo>
                <a:cubicBezTo>
                  <a:pt x="18896" y="823"/>
                  <a:pt x="17890" y="0"/>
                  <a:pt x="16798" y="0"/>
                </a:cubicBezTo>
                <a:cubicBezTo>
                  <a:pt x="15706" y="0"/>
                  <a:pt x="14700" y="823"/>
                  <a:pt x="13903" y="2234"/>
                </a:cubicBezTo>
                <a:cubicBezTo>
                  <a:pt x="13834" y="2391"/>
                  <a:pt x="13747" y="2509"/>
                  <a:pt x="13678" y="2666"/>
                </a:cubicBezTo>
                <a:cubicBezTo>
                  <a:pt x="12880" y="4077"/>
                  <a:pt x="11875" y="4900"/>
                  <a:pt x="10783" y="4900"/>
                </a:cubicBezTo>
                <a:cubicBezTo>
                  <a:pt x="9691" y="4900"/>
                  <a:pt x="8685" y="4077"/>
                  <a:pt x="7888" y="2666"/>
                </a:cubicBezTo>
                <a:cubicBezTo>
                  <a:pt x="7818" y="2548"/>
                  <a:pt x="7732" y="2391"/>
                  <a:pt x="7662" y="2234"/>
                </a:cubicBezTo>
                <a:cubicBezTo>
                  <a:pt x="6865" y="823"/>
                  <a:pt x="5859" y="0"/>
                  <a:pt x="4767" y="0"/>
                </a:cubicBezTo>
                <a:cubicBezTo>
                  <a:pt x="3675" y="0"/>
                  <a:pt x="2670" y="823"/>
                  <a:pt x="1872" y="2234"/>
                </a:cubicBezTo>
                <a:cubicBezTo>
                  <a:pt x="1838" y="2313"/>
                  <a:pt x="1803" y="2391"/>
                  <a:pt x="1768" y="2430"/>
                </a:cubicBezTo>
                <a:cubicBezTo>
                  <a:pt x="1734" y="2509"/>
                  <a:pt x="1699" y="2587"/>
                  <a:pt x="1647" y="2626"/>
                </a:cubicBezTo>
                <a:cubicBezTo>
                  <a:pt x="641" y="4626"/>
                  <a:pt x="0" y="7527"/>
                  <a:pt x="0" y="10780"/>
                </a:cubicBezTo>
                <a:cubicBezTo>
                  <a:pt x="0" y="16739"/>
                  <a:pt x="2150" y="21600"/>
                  <a:pt x="4785" y="21600"/>
                </a:cubicBezTo>
                <a:cubicBezTo>
                  <a:pt x="5877" y="21600"/>
                  <a:pt x="6882" y="20777"/>
                  <a:pt x="7680" y="19366"/>
                </a:cubicBezTo>
                <a:cubicBezTo>
                  <a:pt x="7714" y="19287"/>
                  <a:pt x="7749" y="19209"/>
                  <a:pt x="7784" y="19170"/>
                </a:cubicBezTo>
                <a:cubicBezTo>
                  <a:pt x="7818" y="19091"/>
                  <a:pt x="7853" y="19013"/>
                  <a:pt x="7905" y="18974"/>
                </a:cubicBezTo>
                <a:cubicBezTo>
                  <a:pt x="8702" y="17562"/>
                  <a:pt x="9708" y="16739"/>
                  <a:pt x="10800" y="16739"/>
                </a:cubicBezTo>
                <a:cubicBezTo>
                  <a:pt x="11892" y="16739"/>
                  <a:pt x="12898" y="17562"/>
                  <a:pt x="13695" y="18974"/>
                </a:cubicBezTo>
                <a:cubicBezTo>
                  <a:pt x="13730" y="19052"/>
                  <a:pt x="13764" y="19091"/>
                  <a:pt x="13816" y="19170"/>
                </a:cubicBezTo>
                <a:cubicBezTo>
                  <a:pt x="13851" y="19248"/>
                  <a:pt x="13886" y="19326"/>
                  <a:pt x="13920" y="19366"/>
                </a:cubicBezTo>
                <a:cubicBezTo>
                  <a:pt x="14718" y="20777"/>
                  <a:pt x="15723" y="21600"/>
                  <a:pt x="16815" y="21600"/>
                </a:cubicBezTo>
                <a:cubicBezTo>
                  <a:pt x="19450" y="21600"/>
                  <a:pt x="21600" y="16739"/>
                  <a:pt x="21600" y="10780"/>
                </a:cubicBezTo>
                <a:cubicBezTo>
                  <a:pt x="21565" y="7527"/>
                  <a:pt x="20924" y="4626"/>
                  <a:pt x="19918" y="2626"/>
                </a:cubicBezTo>
                <a:close/>
              </a:path>
            </a:pathLst>
          </a:cu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8" name="TextBox 57">
            <a:extLst>
              <a:ext uri="{FF2B5EF4-FFF2-40B4-BE49-F238E27FC236}">
                <a16:creationId xmlns:a16="http://schemas.microsoft.com/office/drawing/2014/main" id="{1F3D6554-30D0-753A-CDB1-979FB47B8653}"/>
              </a:ext>
            </a:extLst>
          </p:cNvPr>
          <p:cNvSpPr txBox="1"/>
          <p:nvPr/>
        </p:nvSpPr>
        <p:spPr>
          <a:xfrm>
            <a:off x="5323106" y="5045239"/>
            <a:ext cx="550151"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06</a:t>
            </a:r>
          </a:p>
        </p:txBody>
      </p:sp>
      <p:pic>
        <p:nvPicPr>
          <p:cNvPr id="9" name="Graphic 59" descr="Bar graph with upward trend with solid fill">
            <a:extLst>
              <a:ext uri="{FF2B5EF4-FFF2-40B4-BE49-F238E27FC236}">
                <a16:creationId xmlns:a16="http://schemas.microsoft.com/office/drawing/2014/main" id="{21D5F8A5-424B-BE80-1AB2-B4FE142CB1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5410" y="5060711"/>
            <a:ext cx="492276" cy="492276"/>
          </a:xfrm>
          <a:prstGeom prst="rect">
            <a:avLst/>
          </a:prstGeom>
          <a:effectLst>
            <a:outerShdw blurRad="50800" dist="38100" dir="2700000" algn="tl" rotWithShape="0">
              <a:prstClr val="black">
                <a:alpha val="40000"/>
              </a:prstClr>
            </a:outerShdw>
          </a:effectLst>
        </p:spPr>
      </p:pic>
      <p:sp>
        <p:nvSpPr>
          <p:cNvPr id="10" name="Shape">
            <a:extLst>
              <a:ext uri="{FF2B5EF4-FFF2-40B4-BE49-F238E27FC236}">
                <a16:creationId xmlns:a16="http://schemas.microsoft.com/office/drawing/2014/main" id="{DF8FF552-9432-5BC1-9BFD-9D8830BD4E11}"/>
              </a:ext>
            </a:extLst>
          </p:cNvPr>
          <p:cNvSpPr/>
          <p:nvPr/>
        </p:nvSpPr>
        <p:spPr>
          <a:xfrm>
            <a:off x="4122570" y="3423927"/>
            <a:ext cx="3946861" cy="828376"/>
          </a:xfrm>
          <a:custGeom>
            <a:avLst/>
            <a:gdLst/>
            <a:ahLst/>
            <a:cxnLst>
              <a:cxn ang="0">
                <a:pos x="wd2" y="hd2"/>
              </a:cxn>
              <a:cxn ang="5400000">
                <a:pos x="wd2" y="hd2"/>
              </a:cxn>
              <a:cxn ang="10800000">
                <a:pos x="wd2" y="hd2"/>
              </a:cxn>
              <a:cxn ang="16200000">
                <a:pos x="wd2" y="hd2"/>
              </a:cxn>
            </a:cxnLst>
            <a:rect l="0" t="0" r="r" b="b"/>
            <a:pathLst>
              <a:path w="21509" h="21600" extrusionOk="0">
                <a:moveTo>
                  <a:pt x="19347" y="0"/>
                </a:moveTo>
                <a:cubicBezTo>
                  <a:pt x="18833" y="0"/>
                  <a:pt x="18359" y="820"/>
                  <a:pt x="17976" y="2226"/>
                </a:cubicBezTo>
                <a:cubicBezTo>
                  <a:pt x="17959" y="2304"/>
                  <a:pt x="17943" y="2383"/>
                  <a:pt x="17927" y="2461"/>
                </a:cubicBezTo>
                <a:cubicBezTo>
                  <a:pt x="17910" y="2539"/>
                  <a:pt x="17894" y="2617"/>
                  <a:pt x="17869" y="2656"/>
                </a:cubicBezTo>
                <a:cubicBezTo>
                  <a:pt x="17494" y="4062"/>
                  <a:pt x="17020" y="4882"/>
                  <a:pt x="16498" y="4882"/>
                </a:cubicBezTo>
                <a:cubicBezTo>
                  <a:pt x="15984" y="4882"/>
                  <a:pt x="15510" y="4062"/>
                  <a:pt x="15127" y="2656"/>
                </a:cubicBezTo>
                <a:cubicBezTo>
                  <a:pt x="15094" y="2539"/>
                  <a:pt x="15053" y="2383"/>
                  <a:pt x="15020" y="2226"/>
                </a:cubicBezTo>
                <a:cubicBezTo>
                  <a:pt x="14645" y="820"/>
                  <a:pt x="14171" y="0"/>
                  <a:pt x="13649" y="0"/>
                </a:cubicBezTo>
                <a:cubicBezTo>
                  <a:pt x="13135" y="0"/>
                  <a:pt x="12661" y="820"/>
                  <a:pt x="12278" y="2226"/>
                </a:cubicBezTo>
                <a:cubicBezTo>
                  <a:pt x="12245" y="2383"/>
                  <a:pt x="12204" y="2500"/>
                  <a:pt x="12171" y="2656"/>
                </a:cubicBezTo>
                <a:cubicBezTo>
                  <a:pt x="11796" y="4062"/>
                  <a:pt x="11322" y="4882"/>
                  <a:pt x="10800" y="4882"/>
                </a:cubicBezTo>
                <a:cubicBezTo>
                  <a:pt x="10286" y="4882"/>
                  <a:pt x="9812" y="4062"/>
                  <a:pt x="9429" y="2656"/>
                </a:cubicBezTo>
                <a:cubicBezTo>
                  <a:pt x="9396" y="2539"/>
                  <a:pt x="9355" y="2383"/>
                  <a:pt x="9322" y="2226"/>
                </a:cubicBezTo>
                <a:cubicBezTo>
                  <a:pt x="8947" y="820"/>
                  <a:pt x="8473" y="0"/>
                  <a:pt x="7951" y="0"/>
                </a:cubicBezTo>
                <a:cubicBezTo>
                  <a:pt x="7437" y="0"/>
                  <a:pt x="6963" y="820"/>
                  <a:pt x="6580" y="2226"/>
                </a:cubicBezTo>
                <a:cubicBezTo>
                  <a:pt x="6547" y="2383"/>
                  <a:pt x="6506" y="2500"/>
                  <a:pt x="6473" y="2656"/>
                </a:cubicBezTo>
                <a:cubicBezTo>
                  <a:pt x="6098" y="4062"/>
                  <a:pt x="5624" y="4882"/>
                  <a:pt x="5102" y="4882"/>
                </a:cubicBezTo>
                <a:cubicBezTo>
                  <a:pt x="4588" y="4882"/>
                  <a:pt x="4114" y="4062"/>
                  <a:pt x="3731" y="2656"/>
                </a:cubicBezTo>
                <a:cubicBezTo>
                  <a:pt x="3714" y="2578"/>
                  <a:pt x="3698" y="2539"/>
                  <a:pt x="3673" y="2461"/>
                </a:cubicBezTo>
                <a:cubicBezTo>
                  <a:pt x="3657" y="2383"/>
                  <a:pt x="3641" y="2304"/>
                  <a:pt x="3624" y="2226"/>
                </a:cubicBezTo>
                <a:cubicBezTo>
                  <a:pt x="3249" y="820"/>
                  <a:pt x="2776" y="0"/>
                  <a:pt x="2253" y="0"/>
                </a:cubicBezTo>
                <a:cubicBezTo>
                  <a:pt x="1012" y="0"/>
                  <a:pt x="0" y="4843"/>
                  <a:pt x="0" y="10780"/>
                </a:cubicBezTo>
                <a:cubicBezTo>
                  <a:pt x="0" y="16718"/>
                  <a:pt x="1012" y="21561"/>
                  <a:pt x="2253" y="21561"/>
                </a:cubicBezTo>
                <a:cubicBezTo>
                  <a:pt x="2767" y="21561"/>
                  <a:pt x="3241" y="20741"/>
                  <a:pt x="3616" y="19335"/>
                </a:cubicBezTo>
                <a:cubicBezTo>
                  <a:pt x="3633" y="19256"/>
                  <a:pt x="3649" y="19178"/>
                  <a:pt x="3665" y="19139"/>
                </a:cubicBezTo>
                <a:cubicBezTo>
                  <a:pt x="3682" y="19061"/>
                  <a:pt x="3698" y="18983"/>
                  <a:pt x="3722" y="18944"/>
                </a:cubicBezTo>
                <a:cubicBezTo>
                  <a:pt x="4098" y="17538"/>
                  <a:pt x="4571" y="16718"/>
                  <a:pt x="5086" y="16718"/>
                </a:cubicBezTo>
                <a:cubicBezTo>
                  <a:pt x="5600" y="16718"/>
                  <a:pt x="6073" y="17538"/>
                  <a:pt x="6449" y="18944"/>
                </a:cubicBezTo>
                <a:cubicBezTo>
                  <a:pt x="6482" y="19061"/>
                  <a:pt x="6522" y="19217"/>
                  <a:pt x="6555" y="19374"/>
                </a:cubicBezTo>
                <a:cubicBezTo>
                  <a:pt x="6931" y="20780"/>
                  <a:pt x="7404" y="21600"/>
                  <a:pt x="7918" y="21600"/>
                </a:cubicBezTo>
                <a:cubicBezTo>
                  <a:pt x="8433" y="21600"/>
                  <a:pt x="8906" y="20780"/>
                  <a:pt x="9282" y="19374"/>
                </a:cubicBezTo>
                <a:cubicBezTo>
                  <a:pt x="9314" y="19217"/>
                  <a:pt x="9355" y="19100"/>
                  <a:pt x="9388" y="18944"/>
                </a:cubicBezTo>
                <a:cubicBezTo>
                  <a:pt x="9763" y="17538"/>
                  <a:pt x="10237" y="16718"/>
                  <a:pt x="10751" y="16718"/>
                </a:cubicBezTo>
                <a:cubicBezTo>
                  <a:pt x="11265" y="16718"/>
                  <a:pt x="11739" y="17538"/>
                  <a:pt x="12114" y="18944"/>
                </a:cubicBezTo>
                <a:cubicBezTo>
                  <a:pt x="12147" y="19061"/>
                  <a:pt x="12188" y="19217"/>
                  <a:pt x="12220" y="19374"/>
                </a:cubicBezTo>
                <a:cubicBezTo>
                  <a:pt x="12596" y="20780"/>
                  <a:pt x="13069" y="21600"/>
                  <a:pt x="13584" y="21600"/>
                </a:cubicBezTo>
                <a:cubicBezTo>
                  <a:pt x="14098" y="21600"/>
                  <a:pt x="14571" y="20780"/>
                  <a:pt x="14947" y="19374"/>
                </a:cubicBezTo>
                <a:cubicBezTo>
                  <a:pt x="14980" y="19217"/>
                  <a:pt x="15020" y="19100"/>
                  <a:pt x="15053" y="18944"/>
                </a:cubicBezTo>
                <a:cubicBezTo>
                  <a:pt x="15428" y="17538"/>
                  <a:pt x="15902" y="16718"/>
                  <a:pt x="16416" y="16718"/>
                </a:cubicBezTo>
                <a:cubicBezTo>
                  <a:pt x="16931" y="16718"/>
                  <a:pt x="17404" y="17538"/>
                  <a:pt x="17780" y="18944"/>
                </a:cubicBezTo>
                <a:cubicBezTo>
                  <a:pt x="17796" y="19022"/>
                  <a:pt x="17812" y="19061"/>
                  <a:pt x="17837" y="19139"/>
                </a:cubicBezTo>
                <a:cubicBezTo>
                  <a:pt x="17853" y="19217"/>
                  <a:pt x="17869" y="19296"/>
                  <a:pt x="17886" y="19335"/>
                </a:cubicBezTo>
                <a:cubicBezTo>
                  <a:pt x="18261" y="20741"/>
                  <a:pt x="18735" y="21561"/>
                  <a:pt x="19249" y="21561"/>
                </a:cubicBezTo>
                <a:cubicBezTo>
                  <a:pt x="20490" y="21561"/>
                  <a:pt x="21502" y="16718"/>
                  <a:pt x="21502" y="10780"/>
                </a:cubicBezTo>
                <a:cubicBezTo>
                  <a:pt x="21600" y="4804"/>
                  <a:pt x="20596" y="0"/>
                  <a:pt x="19347" y="0"/>
                </a:cubicBezTo>
                <a:close/>
              </a:path>
            </a:pathLst>
          </a:cu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TextBox 55">
            <a:extLst>
              <a:ext uri="{FF2B5EF4-FFF2-40B4-BE49-F238E27FC236}">
                <a16:creationId xmlns:a16="http://schemas.microsoft.com/office/drawing/2014/main" id="{633554EF-29A0-4339-1578-E40F7AFE0BD3}"/>
              </a:ext>
            </a:extLst>
          </p:cNvPr>
          <p:cNvSpPr txBox="1"/>
          <p:nvPr/>
        </p:nvSpPr>
        <p:spPr>
          <a:xfrm>
            <a:off x="4229974" y="3576505"/>
            <a:ext cx="550151"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04</a:t>
            </a:r>
          </a:p>
        </p:txBody>
      </p:sp>
      <p:pic>
        <p:nvPicPr>
          <p:cNvPr id="12" name="Graphic 60" descr="Gears with solid fill">
            <a:extLst>
              <a:ext uri="{FF2B5EF4-FFF2-40B4-BE49-F238E27FC236}">
                <a16:creationId xmlns:a16="http://schemas.microsoft.com/office/drawing/2014/main" id="{BFAB1C89-89EF-0BEE-EE37-DCAB511085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69015" y="3591977"/>
            <a:ext cx="492276" cy="492276"/>
          </a:xfrm>
          <a:prstGeom prst="rect">
            <a:avLst/>
          </a:prstGeom>
          <a:effectLst>
            <a:outerShdw blurRad="50800" dist="38100" dir="2700000" algn="tl" rotWithShape="0">
              <a:prstClr val="black">
                <a:alpha val="40000"/>
              </a:prstClr>
            </a:outerShdw>
          </a:effectLst>
        </p:spPr>
      </p:pic>
      <p:pic>
        <p:nvPicPr>
          <p:cNvPr id="13" name="Graphic 61" descr="Briefcase with solid fill">
            <a:extLst>
              <a:ext uri="{FF2B5EF4-FFF2-40B4-BE49-F238E27FC236}">
                <a16:creationId xmlns:a16="http://schemas.microsoft.com/office/drawing/2014/main" id="{56894C77-1984-597A-FA24-CBBE75D259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8948" y="3591977"/>
            <a:ext cx="492276" cy="492276"/>
          </a:xfrm>
          <a:prstGeom prst="rect">
            <a:avLst/>
          </a:prstGeom>
          <a:effectLst>
            <a:outerShdw blurRad="50800" dist="38100" dir="2700000" algn="tl" rotWithShape="0">
              <a:prstClr val="black">
                <a:alpha val="40000"/>
              </a:prstClr>
            </a:outerShdw>
          </a:effectLst>
        </p:spPr>
      </p:pic>
      <p:pic>
        <p:nvPicPr>
          <p:cNvPr id="14" name="Graphic 63" descr="Database with solid fill">
            <a:extLst>
              <a:ext uri="{FF2B5EF4-FFF2-40B4-BE49-F238E27FC236}">
                <a16:creationId xmlns:a16="http://schemas.microsoft.com/office/drawing/2014/main" id="{502BD571-17E4-6EF0-7C1B-CD03678FF8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47704" y="3591977"/>
            <a:ext cx="492276" cy="492276"/>
          </a:xfrm>
          <a:prstGeom prst="rect">
            <a:avLst/>
          </a:prstGeom>
          <a:effectLst>
            <a:outerShdw blurRad="50800" dist="38100" dir="2700000" algn="tl" rotWithShape="0">
              <a:prstClr val="black">
                <a:alpha val="40000"/>
              </a:prstClr>
            </a:outerShdw>
          </a:effectLst>
        </p:spPr>
      </p:pic>
      <p:sp>
        <p:nvSpPr>
          <p:cNvPr id="15" name="Shape">
            <a:extLst>
              <a:ext uri="{FF2B5EF4-FFF2-40B4-BE49-F238E27FC236}">
                <a16:creationId xmlns:a16="http://schemas.microsoft.com/office/drawing/2014/main" id="{F5EB9DDF-6707-32F1-D864-ED6454F64882}"/>
              </a:ext>
            </a:extLst>
          </p:cNvPr>
          <p:cNvSpPr/>
          <p:nvPr/>
        </p:nvSpPr>
        <p:spPr>
          <a:xfrm>
            <a:off x="4661838" y="4159790"/>
            <a:ext cx="2906057" cy="826881"/>
          </a:xfrm>
          <a:custGeom>
            <a:avLst/>
            <a:gdLst/>
            <a:ahLst/>
            <a:cxnLst>
              <a:cxn ang="0">
                <a:pos x="wd2" y="hd2"/>
              </a:cxn>
              <a:cxn ang="5400000">
                <a:pos x="wd2" y="hd2"/>
              </a:cxn>
              <a:cxn ang="10800000">
                <a:pos x="wd2" y="hd2"/>
              </a:cxn>
              <a:cxn ang="16200000">
                <a:pos x="wd2" y="hd2"/>
              </a:cxn>
            </a:cxnLst>
            <a:rect l="0" t="0" r="r" b="b"/>
            <a:pathLst>
              <a:path w="21600" h="21600" extrusionOk="0">
                <a:moveTo>
                  <a:pt x="20520" y="2622"/>
                </a:moveTo>
                <a:cubicBezTo>
                  <a:pt x="20498" y="2543"/>
                  <a:pt x="20475" y="2504"/>
                  <a:pt x="20442" y="2426"/>
                </a:cubicBezTo>
                <a:cubicBezTo>
                  <a:pt x="20420" y="2348"/>
                  <a:pt x="20398" y="2270"/>
                  <a:pt x="20375" y="2230"/>
                </a:cubicBezTo>
                <a:cubicBezTo>
                  <a:pt x="19863" y="822"/>
                  <a:pt x="19217" y="0"/>
                  <a:pt x="18516" y="0"/>
                </a:cubicBezTo>
                <a:cubicBezTo>
                  <a:pt x="17814" y="0"/>
                  <a:pt x="17169" y="822"/>
                  <a:pt x="16657" y="2230"/>
                </a:cubicBezTo>
                <a:cubicBezTo>
                  <a:pt x="16612" y="2387"/>
                  <a:pt x="16556" y="2504"/>
                  <a:pt x="16512" y="2661"/>
                </a:cubicBezTo>
                <a:cubicBezTo>
                  <a:pt x="16000" y="4070"/>
                  <a:pt x="15354" y="4891"/>
                  <a:pt x="14652" y="4891"/>
                </a:cubicBezTo>
                <a:cubicBezTo>
                  <a:pt x="13951" y="4891"/>
                  <a:pt x="13305" y="4070"/>
                  <a:pt x="12793" y="2661"/>
                </a:cubicBezTo>
                <a:cubicBezTo>
                  <a:pt x="12748" y="2543"/>
                  <a:pt x="12693" y="2387"/>
                  <a:pt x="12648" y="2230"/>
                </a:cubicBezTo>
                <a:cubicBezTo>
                  <a:pt x="12136" y="822"/>
                  <a:pt x="11490" y="0"/>
                  <a:pt x="10789" y="0"/>
                </a:cubicBezTo>
                <a:cubicBezTo>
                  <a:pt x="10087" y="0"/>
                  <a:pt x="9442" y="822"/>
                  <a:pt x="8929" y="2230"/>
                </a:cubicBezTo>
                <a:cubicBezTo>
                  <a:pt x="8885" y="2387"/>
                  <a:pt x="8829" y="2504"/>
                  <a:pt x="8785" y="2661"/>
                </a:cubicBezTo>
                <a:cubicBezTo>
                  <a:pt x="8273" y="4070"/>
                  <a:pt x="7627" y="4891"/>
                  <a:pt x="6925" y="4891"/>
                </a:cubicBezTo>
                <a:cubicBezTo>
                  <a:pt x="6224" y="4891"/>
                  <a:pt x="5578" y="4070"/>
                  <a:pt x="5066" y="2661"/>
                </a:cubicBezTo>
                <a:cubicBezTo>
                  <a:pt x="5021" y="2543"/>
                  <a:pt x="4966" y="2387"/>
                  <a:pt x="4921" y="2230"/>
                </a:cubicBezTo>
                <a:cubicBezTo>
                  <a:pt x="4409" y="822"/>
                  <a:pt x="3763" y="0"/>
                  <a:pt x="3062" y="0"/>
                </a:cubicBezTo>
                <a:cubicBezTo>
                  <a:pt x="2360" y="0"/>
                  <a:pt x="1715" y="822"/>
                  <a:pt x="1202" y="2230"/>
                </a:cubicBezTo>
                <a:cubicBezTo>
                  <a:pt x="1180" y="2309"/>
                  <a:pt x="1158" y="2387"/>
                  <a:pt x="1136" y="2426"/>
                </a:cubicBezTo>
                <a:cubicBezTo>
                  <a:pt x="1113" y="2504"/>
                  <a:pt x="1091" y="2583"/>
                  <a:pt x="1058" y="2622"/>
                </a:cubicBezTo>
                <a:cubicBezTo>
                  <a:pt x="412" y="4617"/>
                  <a:pt x="0" y="7513"/>
                  <a:pt x="0" y="10761"/>
                </a:cubicBezTo>
                <a:cubicBezTo>
                  <a:pt x="0" y="16709"/>
                  <a:pt x="1381" y="21561"/>
                  <a:pt x="3073" y="21561"/>
                </a:cubicBezTo>
                <a:cubicBezTo>
                  <a:pt x="3774" y="21561"/>
                  <a:pt x="4420" y="20739"/>
                  <a:pt x="4932" y="19330"/>
                </a:cubicBezTo>
                <a:cubicBezTo>
                  <a:pt x="4955" y="19252"/>
                  <a:pt x="4977" y="19174"/>
                  <a:pt x="4999" y="19135"/>
                </a:cubicBezTo>
                <a:cubicBezTo>
                  <a:pt x="5021" y="19057"/>
                  <a:pt x="5044" y="18978"/>
                  <a:pt x="5077" y="18939"/>
                </a:cubicBezTo>
                <a:cubicBezTo>
                  <a:pt x="5589" y="17530"/>
                  <a:pt x="6235" y="16709"/>
                  <a:pt x="6936" y="16709"/>
                </a:cubicBezTo>
                <a:cubicBezTo>
                  <a:pt x="7638" y="16709"/>
                  <a:pt x="8284" y="17530"/>
                  <a:pt x="8796" y="18939"/>
                </a:cubicBezTo>
                <a:cubicBezTo>
                  <a:pt x="8840" y="19057"/>
                  <a:pt x="8896" y="19213"/>
                  <a:pt x="8941" y="19370"/>
                </a:cubicBezTo>
                <a:cubicBezTo>
                  <a:pt x="9453" y="20778"/>
                  <a:pt x="10099" y="21600"/>
                  <a:pt x="10800" y="21600"/>
                </a:cubicBezTo>
                <a:cubicBezTo>
                  <a:pt x="11501" y="21600"/>
                  <a:pt x="12147" y="20778"/>
                  <a:pt x="12659" y="19370"/>
                </a:cubicBezTo>
                <a:cubicBezTo>
                  <a:pt x="12704" y="19213"/>
                  <a:pt x="12760" y="19096"/>
                  <a:pt x="12804" y="18939"/>
                </a:cubicBezTo>
                <a:cubicBezTo>
                  <a:pt x="13316" y="17530"/>
                  <a:pt x="13962" y="16709"/>
                  <a:pt x="14664" y="16709"/>
                </a:cubicBezTo>
                <a:cubicBezTo>
                  <a:pt x="15365" y="16709"/>
                  <a:pt x="16011" y="17530"/>
                  <a:pt x="16523" y="18939"/>
                </a:cubicBezTo>
                <a:cubicBezTo>
                  <a:pt x="16545" y="19017"/>
                  <a:pt x="16567" y="19057"/>
                  <a:pt x="16601" y="19135"/>
                </a:cubicBezTo>
                <a:cubicBezTo>
                  <a:pt x="16623" y="19213"/>
                  <a:pt x="16645" y="19291"/>
                  <a:pt x="16668" y="19330"/>
                </a:cubicBezTo>
                <a:cubicBezTo>
                  <a:pt x="17180" y="20739"/>
                  <a:pt x="17826" y="21561"/>
                  <a:pt x="18527" y="21561"/>
                </a:cubicBezTo>
                <a:cubicBezTo>
                  <a:pt x="20219" y="21561"/>
                  <a:pt x="21600" y="16709"/>
                  <a:pt x="21600" y="10761"/>
                </a:cubicBezTo>
                <a:cubicBezTo>
                  <a:pt x="21578" y="7513"/>
                  <a:pt x="21166" y="4578"/>
                  <a:pt x="20520" y="2622"/>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6" name="TextBox 56">
            <a:extLst>
              <a:ext uri="{FF2B5EF4-FFF2-40B4-BE49-F238E27FC236}">
                <a16:creationId xmlns:a16="http://schemas.microsoft.com/office/drawing/2014/main" id="{32ECA41E-BB19-6DCD-9C01-A50D003061AE}"/>
              </a:ext>
            </a:extLst>
          </p:cNvPr>
          <p:cNvSpPr txBox="1"/>
          <p:nvPr/>
        </p:nvSpPr>
        <p:spPr>
          <a:xfrm>
            <a:off x="4825085" y="4311620"/>
            <a:ext cx="550151"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05</a:t>
            </a:r>
          </a:p>
        </p:txBody>
      </p:sp>
      <p:pic>
        <p:nvPicPr>
          <p:cNvPr id="17" name="Graphic 64" descr="Gears with solid fill">
            <a:extLst>
              <a:ext uri="{FF2B5EF4-FFF2-40B4-BE49-F238E27FC236}">
                <a16:creationId xmlns:a16="http://schemas.microsoft.com/office/drawing/2014/main" id="{C7F97971-8867-7114-07CC-84E3874753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3134" y="4327092"/>
            <a:ext cx="492276" cy="492276"/>
          </a:xfrm>
          <a:prstGeom prst="rect">
            <a:avLst/>
          </a:prstGeom>
          <a:effectLst>
            <a:outerShdw blurRad="50800" dist="38100" dir="2700000" algn="tl" rotWithShape="0">
              <a:prstClr val="black">
                <a:alpha val="40000"/>
              </a:prstClr>
            </a:outerShdw>
          </a:effectLst>
        </p:spPr>
      </p:pic>
      <p:pic>
        <p:nvPicPr>
          <p:cNvPr id="18" name="Graphic 65" descr="Lights On with solid fill">
            <a:extLst>
              <a:ext uri="{FF2B5EF4-FFF2-40B4-BE49-F238E27FC236}">
                <a16:creationId xmlns:a16="http://schemas.microsoft.com/office/drawing/2014/main" id="{3268DD92-105B-9640-DFAD-BC816B31C9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89693" y="4327092"/>
            <a:ext cx="492276" cy="492276"/>
          </a:xfrm>
          <a:prstGeom prst="rect">
            <a:avLst/>
          </a:prstGeom>
          <a:effectLst>
            <a:outerShdw blurRad="50800" dist="38100" dir="2700000" algn="tl" rotWithShape="0">
              <a:prstClr val="black">
                <a:alpha val="40000"/>
              </a:prstClr>
            </a:outerShdw>
          </a:effectLst>
        </p:spPr>
      </p:pic>
      <p:sp>
        <p:nvSpPr>
          <p:cNvPr id="19" name="Shape">
            <a:extLst>
              <a:ext uri="{FF2B5EF4-FFF2-40B4-BE49-F238E27FC236}">
                <a16:creationId xmlns:a16="http://schemas.microsoft.com/office/drawing/2014/main" id="{F209559E-28C6-ECAD-972D-80E647DDFB88}"/>
              </a:ext>
            </a:extLst>
          </p:cNvPr>
          <p:cNvSpPr/>
          <p:nvPr/>
        </p:nvSpPr>
        <p:spPr>
          <a:xfrm>
            <a:off x="4646859" y="2691057"/>
            <a:ext cx="2918056" cy="825383"/>
          </a:xfrm>
          <a:custGeom>
            <a:avLst/>
            <a:gdLst/>
            <a:ahLst/>
            <a:cxnLst>
              <a:cxn ang="0">
                <a:pos x="wd2" y="hd2"/>
              </a:cxn>
              <a:cxn ang="5400000">
                <a:pos x="wd2" y="hd2"/>
              </a:cxn>
              <a:cxn ang="10800000">
                <a:pos x="wd2" y="hd2"/>
              </a:cxn>
              <a:cxn ang="16200000">
                <a:pos x="wd2" y="hd2"/>
              </a:cxn>
            </a:cxnLst>
            <a:rect l="0" t="0" r="r" b="b"/>
            <a:pathLst>
              <a:path w="21600" h="21600" extrusionOk="0">
                <a:moveTo>
                  <a:pt x="18540" y="0"/>
                </a:moveTo>
                <a:cubicBezTo>
                  <a:pt x="17863" y="0"/>
                  <a:pt x="17231" y="784"/>
                  <a:pt x="16721" y="2117"/>
                </a:cubicBezTo>
                <a:cubicBezTo>
                  <a:pt x="16688" y="2234"/>
                  <a:pt x="16643" y="2352"/>
                  <a:pt x="16610" y="2470"/>
                </a:cubicBezTo>
                <a:cubicBezTo>
                  <a:pt x="16577" y="2587"/>
                  <a:pt x="16533" y="2705"/>
                  <a:pt x="16488" y="2783"/>
                </a:cubicBezTo>
                <a:cubicBezTo>
                  <a:pt x="15978" y="4116"/>
                  <a:pt x="15357" y="4900"/>
                  <a:pt x="14670" y="4900"/>
                </a:cubicBezTo>
                <a:cubicBezTo>
                  <a:pt x="13993" y="4900"/>
                  <a:pt x="13361" y="4116"/>
                  <a:pt x="12851" y="2783"/>
                </a:cubicBezTo>
                <a:cubicBezTo>
                  <a:pt x="12774" y="2587"/>
                  <a:pt x="12696" y="2352"/>
                  <a:pt x="12618" y="2117"/>
                </a:cubicBezTo>
                <a:cubicBezTo>
                  <a:pt x="12108" y="784"/>
                  <a:pt x="11487" y="0"/>
                  <a:pt x="10800" y="0"/>
                </a:cubicBezTo>
                <a:cubicBezTo>
                  <a:pt x="10124" y="0"/>
                  <a:pt x="9492" y="784"/>
                  <a:pt x="8981" y="2117"/>
                </a:cubicBezTo>
                <a:cubicBezTo>
                  <a:pt x="8904" y="2352"/>
                  <a:pt x="8826" y="2587"/>
                  <a:pt x="8749" y="2783"/>
                </a:cubicBezTo>
                <a:cubicBezTo>
                  <a:pt x="8239" y="4116"/>
                  <a:pt x="7618" y="4900"/>
                  <a:pt x="6930" y="4900"/>
                </a:cubicBezTo>
                <a:cubicBezTo>
                  <a:pt x="6254" y="4900"/>
                  <a:pt x="5622" y="4116"/>
                  <a:pt x="5112" y="2783"/>
                </a:cubicBezTo>
                <a:cubicBezTo>
                  <a:pt x="5067" y="2666"/>
                  <a:pt x="5034" y="2587"/>
                  <a:pt x="4990" y="2470"/>
                </a:cubicBezTo>
                <a:cubicBezTo>
                  <a:pt x="4956" y="2352"/>
                  <a:pt x="4912" y="2235"/>
                  <a:pt x="4879" y="2117"/>
                </a:cubicBezTo>
                <a:cubicBezTo>
                  <a:pt x="4369" y="784"/>
                  <a:pt x="3748" y="0"/>
                  <a:pt x="3060" y="0"/>
                </a:cubicBezTo>
                <a:cubicBezTo>
                  <a:pt x="1375" y="0"/>
                  <a:pt x="0" y="4861"/>
                  <a:pt x="0" y="10820"/>
                </a:cubicBezTo>
                <a:cubicBezTo>
                  <a:pt x="0" y="14073"/>
                  <a:pt x="410" y="17013"/>
                  <a:pt x="1053" y="18974"/>
                </a:cubicBezTo>
                <a:cubicBezTo>
                  <a:pt x="1076" y="19052"/>
                  <a:pt x="1109" y="19091"/>
                  <a:pt x="1131" y="19170"/>
                </a:cubicBezTo>
                <a:cubicBezTo>
                  <a:pt x="1153" y="19248"/>
                  <a:pt x="1175" y="19326"/>
                  <a:pt x="1198" y="19366"/>
                </a:cubicBezTo>
                <a:cubicBezTo>
                  <a:pt x="1708" y="20777"/>
                  <a:pt x="2351" y="21600"/>
                  <a:pt x="3060" y="21600"/>
                </a:cubicBezTo>
                <a:cubicBezTo>
                  <a:pt x="3759" y="21600"/>
                  <a:pt x="4402" y="20777"/>
                  <a:pt x="4923" y="19366"/>
                </a:cubicBezTo>
                <a:cubicBezTo>
                  <a:pt x="4968" y="19209"/>
                  <a:pt x="5023" y="19091"/>
                  <a:pt x="5067" y="18934"/>
                </a:cubicBezTo>
                <a:cubicBezTo>
                  <a:pt x="5577" y="17523"/>
                  <a:pt x="6221" y="16700"/>
                  <a:pt x="6930" y="16700"/>
                </a:cubicBezTo>
                <a:cubicBezTo>
                  <a:pt x="7629" y="16700"/>
                  <a:pt x="8272" y="17523"/>
                  <a:pt x="8793" y="18934"/>
                </a:cubicBezTo>
                <a:cubicBezTo>
                  <a:pt x="8837" y="19052"/>
                  <a:pt x="8893" y="19209"/>
                  <a:pt x="8937" y="19366"/>
                </a:cubicBezTo>
                <a:cubicBezTo>
                  <a:pt x="9447" y="20777"/>
                  <a:pt x="10090" y="21600"/>
                  <a:pt x="10800" y="21600"/>
                </a:cubicBezTo>
                <a:cubicBezTo>
                  <a:pt x="11499" y="21600"/>
                  <a:pt x="12142" y="20777"/>
                  <a:pt x="12663" y="19366"/>
                </a:cubicBezTo>
                <a:cubicBezTo>
                  <a:pt x="12707" y="19209"/>
                  <a:pt x="12763" y="19091"/>
                  <a:pt x="12807" y="18934"/>
                </a:cubicBezTo>
                <a:cubicBezTo>
                  <a:pt x="13317" y="17523"/>
                  <a:pt x="13960" y="16700"/>
                  <a:pt x="14670" y="16700"/>
                </a:cubicBezTo>
                <a:cubicBezTo>
                  <a:pt x="15368" y="16700"/>
                  <a:pt x="16011" y="17523"/>
                  <a:pt x="16533" y="18934"/>
                </a:cubicBezTo>
                <a:cubicBezTo>
                  <a:pt x="16577" y="19052"/>
                  <a:pt x="16632" y="19209"/>
                  <a:pt x="16677" y="19366"/>
                </a:cubicBezTo>
                <a:cubicBezTo>
                  <a:pt x="17187" y="20777"/>
                  <a:pt x="17830" y="21600"/>
                  <a:pt x="18540" y="21600"/>
                </a:cubicBezTo>
                <a:cubicBezTo>
                  <a:pt x="19238" y="21600"/>
                  <a:pt x="19881" y="20777"/>
                  <a:pt x="20402" y="19366"/>
                </a:cubicBezTo>
                <a:cubicBezTo>
                  <a:pt x="20425" y="19287"/>
                  <a:pt x="20447" y="19209"/>
                  <a:pt x="20469" y="19170"/>
                </a:cubicBezTo>
                <a:cubicBezTo>
                  <a:pt x="20491" y="19091"/>
                  <a:pt x="20513" y="19013"/>
                  <a:pt x="20547" y="18974"/>
                </a:cubicBezTo>
                <a:cubicBezTo>
                  <a:pt x="21190" y="16974"/>
                  <a:pt x="21600" y="14073"/>
                  <a:pt x="21600" y="10820"/>
                </a:cubicBezTo>
                <a:cubicBezTo>
                  <a:pt x="21600" y="4861"/>
                  <a:pt x="20225" y="0"/>
                  <a:pt x="18540" y="0"/>
                </a:cubicBezTo>
                <a:close/>
              </a:path>
            </a:pathLst>
          </a:cu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0" name="TextBox 54">
            <a:extLst>
              <a:ext uri="{FF2B5EF4-FFF2-40B4-BE49-F238E27FC236}">
                <a16:creationId xmlns:a16="http://schemas.microsoft.com/office/drawing/2014/main" id="{23CE073F-FE59-13AA-D648-2C33ECBD492E}"/>
              </a:ext>
            </a:extLst>
          </p:cNvPr>
          <p:cNvSpPr txBox="1"/>
          <p:nvPr/>
        </p:nvSpPr>
        <p:spPr>
          <a:xfrm>
            <a:off x="4780125" y="2842138"/>
            <a:ext cx="550151"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03</a:t>
            </a:r>
          </a:p>
        </p:txBody>
      </p:sp>
      <p:pic>
        <p:nvPicPr>
          <p:cNvPr id="21" name="Graphic 62" descr="Bullseye with solid fill">
            <a:extLst>
              <a:ext uri="{FF2B5EF4-FFF2-40B4-BE49-F238E27FC236}">
                <a16:creationId xmlns:a16="http://schemas.microsoft.com/office/drawing/2014/main" id="{39FA2133-D396-FCE9-696F-E851C8E0ED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3462" y="2857610"/>
            <a:ext cx="492276" cy="492276"/>
          </a:xfrm>
          <a:prstGeom prst="rect">
            <a:avLst/>
          </a:prstGeom>
          <a:effectLst>
            <a:outerShdw blurRad="50800" dist="38100" dir="2700000" algn="tl" rotWithShape="0">
              <a:prstClr val="black">
                <a:alpha val="40000"/>
              </a:prstClr>
            </a:outerShdw>
          </a:effectLst>
        </p:spPr>
      </p:pic>
      <p:pic>
        <p:nvPicPr>
          <p:cNvPr id="22" name="Graphic 66" descr="Stopwatch 66% with solid fill">
            <a:extLst>
              <a:ext uri="{FF2B5EF4-FFF2-40B4-BE49-F238E27FC236}">
                <a16:creationId xmlns:a16="http://schemas.microsoft.com/office/drawing/2014/main" id="{CB6B723A-7601-68CE-0F32-B2EC52CA599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53517" y="2857610"/>
            <a:ext cx="492276" cy="492276"/>
          </a:xfrm>
          <a:prstGeom prst="rect">
            <a:avLst/>
          </a:prstGeom>
          <a:effectLst>
            <a:outerShdw blurRad="50800" dist="38100" dir="2700000" algn="tl" rotWithShape="0">
              <a:prstClr val="black">
                <a:alpha val="40000"/>
              </a:prstClr>
            </a:outerShdw>
          </a:effectLst>
        </p:spPr>
      </p:pic>
      <p:sp>
        <p:nvSpPr>
          <p:cNvPr id="23" name="Shape">
            <a:extLst>
              <a:ext uri="{FF2B5EF4-FFF2-40B4-BE49-F238E27FC236}">
                <a16:creationId xmlns:a16="http://schemas.microsoft.com/office/drawing/2014/main" id="{C79CA3B5-4B81-AE6B-9371-D4425C443039}"/>
              </a:ext>
            </a:extLst>
          </p:cNvPr>
          <p:cNvSpPr/>
          <p:nvPr/>
        </p:nvSpPr>
        <p:spPr>
          <a:xfrm>
            <a:off x="5171149" y="1956689"/>
            <a:ext cx="1872463" cy="826881"/>
          </a:xfrm>
          <a:custGeom>
            <a:avLst/>
            <a:gdLst/>
            <a:ahLst/>
            <a:cxnLst>
              <a:cxn ang="0">
                <a:pos x="wd2" y="hd2"/>
              </a:cxn>
              <a:cxn ang="5400000">
                <a:pos x="wd2" y="hd2"/>
              </a:cxn>
              <a:cxn ang="10800000">
                <a:pos x="wd2" y="hd2"/>
              </a:cxn>
              <a:cxn ang="16200000">
                <a:pos x="wd2" y="hd2"/>
              </a:cxn>
            </a:cxnLst>
            <a:rect l="0" t="0" r="r" b="b"/>
            <a:pathLst>
              <a:path w="21600" h="21600" extrusionOk="0">
                <a:moveTo>
                  <a:pt x="16831" y="0"/>
                </a:moveTo>
                <a:cubicBezTo>
                  <a:pt x="15742" y="0"/>
                  <a:pt x="14740" y="822"/>
                  <a:pt x="13928" y="2230"/>
                </a:cubicBezTo>
                <a:cubicBezTo>
                  <a:pt x="13893" y="2309"/>
                  <a:pt x="13859" y="2387"/>
                  <a:pt x="13824" y="2426"/>
                </a:cubicBezTo>
                <a:cubicBezTo>
                  <a:pt x="13789" y="2504"/>
                  <a:pt x="13755" y="2583"/>
                  <a:pt x="13703" y="2622"/>
                </a:cubicBezTo>
                <a:cubicBezTo>
                  <a:pt x="12908" y="4030"/>
                  <a:pt x="11906" y="4852"/>
                  <a:pt x="10800" y="4852"/>
                </a:cubicBezTo>
                <a:cubicBezTo>
                  <a:pt x="9711" y="4852"/>
                  <a:pt x="8709" y="4030"/>
                  <a:pt x="7897" y="2622"/>
                </a:cubicBezTo>
                <a:cubicBezTo>
                  <a:pt x="7862" y="2543"/>
                  <a:pt x="7811" y="2504"/>
                  <a:pt x="7776" y="2426"/>
                </a:cubicBezTo>
                <a:cubicBezTo>
                  <a:pt x="7741" y="2348"/>
                  <a:pt x="7707" y="2270"/>
                  <a:pt x="7672" y="2230"/>
                </a:cubicBezTo>
                <a:cubicBezTo>
                  <a:pt x="6877" y="822"/>
                  <a:pt x="5875" y="0"/>
                  <a:pt x="4769" y="0"/>
                </a:cubicBezTo>
                <a:cubicBezTo>
                  <a:pt x="2143" y="0"/>
                  <a:pt x="0" y="4852"/>
                  <a:pt x="0" y="10800"/>
                </a:cubicBezTo>
                <a:cubicBezTo>
                  <a:pt x="0" y="13970"/>
                  <a:pt x="605" y="16865"/>
                  <a:pt x="1572" y="18822"/>
                </a:cubicBezTo>
                <a:cubicBezTo>
                  <a:pt x="1642" y="18939"/>
                  <a:pt x="1693" y="19017"/>
                  <a:pt x="1763" y="19135"/>
                </a:cubicBezTo>
                <a:cubicBezTo>
                  <a:pt x="1814" y="19252"/>
                  <a:pt x="1884" y="19370"/>
                  <a:pt x="1935" y="19487"/>
                </a:cubicBezTo>
                <a:cubicBezTo>
                  <a:pt x="2730" y="20817"/>
                  <a:pt x="3698" y="21600"/>
                  <a:pt x="4769" y="21600"/>
                </a:cubicBezTo>
                <a:cubicBezTo>
                  <a:pt x="5823" y="21600"/>
                  <a:pt x="6808" y="20817"/>
                  <a:pt x="7603" y="19487"/>
                </a:cubicBezTo>
                <a:cubicBezTo>
                  <a:pt x="7724" y="19252"/>
                  <a:pt x="7845" y="19017"/>
                  <a:pt x="7966" y="18822"/>
                </a:cubicBezTo>
                <a:cubicBezTo>
                  <a:pt x="8761" y="17491"/>
                  <a:pt x="9729" y="16709"/>
                  <a:pt x="10800" y="16709"/>
                </a:cubicBezTo>
                <a:cubicBezTo>
                  <a:pt x="11854" y="16709"/>
                  <a:pt x="12839" y="17491"/>
                  <a:pt x="13634" y="18822"/>
                </a:cubicBezTo>
                <a:cubicBezTo>
                  <a:pt x="13755" y="19017"/>
                  <a:pt x="13876" y="19252"/>
                  <a:pt x="13997" y="19487"/>
                </a:cubicBezTo>
                <a:cubicBezTo>
                  <a:pt x="14792" y="20817"/>
                  <a:pt x="15759" y="21600"/>
                  <a:pt x="16831" y="21600"/>
                </a:cubicBezTo>
                <a:cubicBezTo>
                  <a:pt x="17885" y="21600"/>
                  <a:pt x="18870" y="20817"/>
                  <a:pt x="19665" y="19487"/>
                </a:cubicBezTo>
                <a:cubicBezTo>
                  <a:pt x="19716" y="19370"/>
                  <a:pt x="19786" y="19252"/>
                  <a:pt x="19837" y="19135"/>
                </a:cubicBezTo>
                <a:cubicBezTo>
                  <a:pt x="19889" y="19017"/>
                  <a:pt x="19958" y="18900"/>
                  <a:pt x="20028" y="18822"/>
                </a:cubicBezTo>
                <a:cubicBezTo>
                  <a:pt x="20995" y="16865"/>
                  <a:pt x="21600" y="13970"/>
                  <a:pt x="21600" y="10800"/>
                </a:cubicBezTo>
                <a:cubicBezTo>
                  <a:pt x="21600" y="4813"/>
                  <a:pt x="19457" y="0"/>
                  <a:pt x="16831" y="0"/>
                </a:cubicBezTo>
                <a:close/>
              </a:path>
            </a:pathLst>
          </a:custGeom>
          <a:solidFill>
            <a:schemeClr val="accent6">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4" name="TextBox 53">
            <a:extLst>
              <a:ext uri="{FF2B5EF4-FFF2-40B4-BE49-F238E27FC236}">
                <a16:creationId xmlns:a16="http://schemas.microsoft.com/office/drawing/2014/main" id="{4AA46AC4-9592-260A-B768-89296B38C26A}"/>
              </a:ext>
            </a:extLst>
          </p:cNvPr>
          <p:cNvSpPr txBox="1"/>
          <p:nvPr/>
        </p:nvSpPr>
        <p:spPr>
          <a:xfrm>
            <a:off x="5289829" y="2108519"/>
            <a:ext cx="550151"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rPr>
              <a:t>02</a:t>
            </a:r>
          </a:p>
        </p:txBody>
      </p:sp>
      <p:pic>
        <p:nvPicPr>
          <p:cNvPr id="25" name="Graphic 67" descr="Trophy with solid fill">
            <a:extLst>
              <a:ext uri="{FF2B5EF4-FFF2-40B4-BE49-F238E27FC236}">
                <a16:creationId xmlns:a16="http://schemas.microsoft.com/office/drawing/2014/main" id="{37499B9F-11B2-1679-76A4-3282550930A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32081" y="2105369"/>
            <a:ext cx="529520" cy="529520"/>
          </a:xfrm>
          <a:prstGeom prst="rect">
            <a:avLst/>
          </a:prstGeom>
          <a:effectLst>
            <a:outerShdw blurRad="50800" dist="38100" dir="2700000" algn="tl" rotWithShape="0">
              <a:prstClr val="black">
                <a:alpha val="40000"/>
              </a:prstClr>
            </a:outerShdw>
          </a:effectLst>
        </p:spPr>
      </p:pic>
      <p:grpSp>
        <p:nvGrpSpPr>
          <p:cNvPr id="26" name="Group 33">
            <a:extLst>
              <a:ext uri="{FF2B5EF4-FFF2-40B4-BE49-F238E27FC236}">
                <a16:creationId xmlns:a16="http://schemas.microsoft.com/office/drawing/2014/main" id="{96E69E87-DBA9-2FF6-EEF1-691600561902}"/>
              </a:ext>
            </a:extLst>
          </p:cNvPr>
          <p:cNvGrpSpPr/>
          <p:nvPr/>
        </p:nvGrpSpPr>
        <p:grpSpPr>
          <a:xfrm>
            <a:off x="8710543" y="1532058"/>
            <a:ext cx="2926080" cy="1361571"/>
            <a:chOff x="8921977" y="1365720"/>
            <a:chExt cx="2926080" cy="1361571"/>
          </a:xfrm>
        </p:grpSpPr>
        <p:sp>
          <p:nvSpPr>
            <p:cNvPr id="27" name="TextBox 34">
              <a:extLst>
                <a:ext uri="{FF2B5EF4-FFF2-40B4-BE49-F238E27FC236}">
                  <a16:creationId xmlns:a16="http://schemas.microsoft.com/office/drawing/2014/main" id="{EFFEA1C1-D8A4-0C35-D9CB-6B20326FE9D1}"/>
                </a:ext>
              </a:extLst>
            </p:cNvPr>
            <p:cNvSpPr txBox="1"/>
            <p:nvPr/>
          </p:nvSpPr>
          <p:spPr>
            <a:xfrm>
              <a:off x="8921977" y="1365720"/>
              <a:ext cx="2926080" cy="400110"/>
            </a:xfrm>
            <a:prstGeom prst="rect">
              <a:avLst/>
            </a:prstGeom>
            <a:noFill/>
          </p:spPr>
          <p:txBody>
            <a:bodyPr wrap="square" lIns="0" rIns="0" rtlCol="0" anchor="b">
              <a:spAutoFit/>
            </a:bodyPr>
            <a:lstStyle/>
            <a:p>
              <a:r>
                <a:rPr lang="en-GB" sz="2000" b="1" dirty="0">
                  <a:solidFill>
                    <a:schemeClr val="accent6">
                      <a:lumMod val="75000"/>
                    </a:schemeClr>
                  </a:solidFill>
                </a:rPr>
                <a:t>Cybersecurity Measures</a:t>
              </a:r>
              <a:endParaRPr lang="en-US" sz="2000" b="1" noProof="1">
                <a:solidFill>
                  <a:schemeClr val="accent6">
                    <a:lumMod val="75000"/>
                  </a:schemeClr>
                </a:solidFill>
              </a:endParaRPr>
            </a:p>
          </p:txBody>
        </p:sp>
        <p:sp>
          <p:nvSpPr>
            <p:cNvPr id="28" name="TextBox 35">
              <a:extLst>
                <a:ext uri="{FF2B5EF4-FFF2-40B4-BE49-F238E27FC236}">
                  <a16:creationId xmlns:a16="http://schemas.microsoft.com/office/drawing/2014/main" id="{FA5BD2E6-A75F-6504-49D0-417F66B3292A}"/>
                </a:ext>
              </a:extLst>
            </p:cNvPr>
            <p:cNvSpPr txBox="1"/>
            <p:nvPr/>
          </p:nvSpPr>
          <p:spPr>
            <a:xfrm>
              <a:off x="8921977" y="1803961"/>
              <a:ext cx="2926080" cy="923330"/>
            </a:xfrm>
            <a:prstGeom prst="rect">
              <a:avLst/>
            </a:prstGeom>
            <a:noFill/>
          </p:spPr>
          <p:txBody>
            <a:bodyPr wrap="square" lIns="0" rIns="0" rtlCol="0" anchor="t">
              <a:spAutoFit/>
            </a:bodyPr>
            <a:lstStyle/>
            <a:p>
              <a:pPr algn="just"/>
              <a:r>
                <a:rPr lang="tr-TR" sz="1200" dirty="0">
                  <a:solidFill>
                    <a:schemeClr val="tx1">
                      <a:lumMod val="65000"/>
                      <a:lumOff val="35000"/>
                    </a:schemeClr>
                  </a:solidFill>
                </a:rPr>
                <a:t>I</a:t>
              </a:r>
              <a:r>
                <a:rPr lang="en-GB" sz="1200" dirty="0">
                  <a:solidFill>
                    <a:schemeClr val="tx1">
                      <a:lumMod val="65000"/>
                      <a:lumOff val="35000"/>
                    </a:schemeClr>
                  </a:solidFill>
                </a:rPr>
                <a:t>mplementing firewalls, encryption protocols, intrusion detection systems, and regular security audits to ensure compliance with data protection regulations</a:t>
              </a:r>
              <a:r>
                <a:rPr lang="en-GB" sz="1800" kern="0" dirty="0">
                  <a:effectLst/>
                  <a:latin typeface="Calibri" panose="020F0502020204030204" pitchFamily="34" charset="0"/>
                  <a:ea typeface="Calibri" panose="020F0502020204030204" pitchFamily="34" charset="0"/>
                </a:rPr>
                <a:t>.</a:t>
              </a:r>
              <a:endParaRPr lang="en-US" sz="1200" noProof="1">
                <a:solidFill>
                  <a:schemeClr val="tx1">
                    <a:lumMod val="65000"/>
                    <a:lumOff val="35000"/>
                  </a:schemeClr>
                </a:solidFill>
              </a:endParaRPr>
            </a:p>
          </p:txBody>
        </p:sp>
      </p:grpSp>
      <p:grpSp>
        <p:nvGrpSpPr>
          <p:cNvPr id="29" name="Group 36">
            <a:extLst>
              <a:ext uri="{FF2B5EF4-FFF2-40B4-BE49-F238E27FC236}">
                <a16:creationId xmlns:a16="http://schemas.microsoft.com/office/drawing/2014/main" id="{E396F471-E3E4-91DE-4103-3E38E987A549}"/>
              </a:ext>
            </a:extLst>
          </p:cNvPr>
          <p:cNvGrpSpPr/>
          <p:nvPr/>
        </p:nvGrpSpPr>
        <p:grpSpPr>
          <a:xfrm>
            <a:off x="871868" y="943116"/>
            <a:ext cx="2926080" cy="1351708"/>
            <a:chOff x="332936" y="2381545"/>
            <a:chExt cx="2926080" cy="1351708"/>
          </a:xfrm>
        </p:grpSpPr>
        <p:sp>
          <p:nvSpPr>
            <p:cNvPr id="30" name="TextBox 37">
              <a:extLst>
                <a:ext uri="{FF2B5EF4-FFF2-40B4-BE49-F238E27FC236}">
                  <a16:creationId xmlns:a16="http://schemas.microsoft.com/office/drawing/2014/main" id="{DD0FC0EC-0680-F090-C238-0BABE38ABB51}"/>
                </a:ext>
              </a:extLst>
            </p:cNvPr>
            <p:cNvSpPr txBox="1"/>
            <p:nvPr/>
          </p:nvSpPr>
          <p:spPr>
            <a:xfrm>
              <a:off x="332936" y="2381545"/>
              <a:ext cx="2926080" cy="707886"/>
            </a:xfrm>
            <a:prstGeom prst="rect">
              <a:avLst/>
            </a:prstGeom>
            <a:noFill/>
          </p:spPr>
          <p:txBody>
            <a:bodyPr wrap="square" lIns="0" rIns="0" rtlCol="0" anchor="b">
              <a:spAutoFit/>
            </a:bodyPr>
            <a:lstStyle/>
            <a:p>
              <a:pPr algn="r"/>
              <a:r>
                <a:rPr lang="en-GB" sz="2000" b="1" dirty="0">
                  <a:solidFill>
                    <a:schemeClr val="accent6">
                      <a:lumMod val="50000"/>
                    </a:schemeClr>
                  </a:solidFill>
                </a:rPr>
                <a:t>Investment in Compliance Technology</a:t>
              </a:r>
              <a:endParaRPr lang="en-US" sz="2000" b="1" noProof="1">
                <a:solidFill>
                  <a:schemeClr val="accent6">
                    <a:lumMod val="50000"/>
                  </a:schemeClr>
                </a:solidFill>
              </a:endParaRPr>
            </a:p>
          </p:txBody>
        </p:sp>
        <p:sp>
          <p:nvSpPr>
            <p:cNvPr id="31" name="TextBox 38">
              <a:extLst>
                <a:ext uri="{FF2B5EF4-FFF2-40B4-BE49-F238E27FC236}">
                  <a16:creationId xmlns:a16="http://schemas.microsoft.com/office/drawing/2014/main" id="{1351FCC3-48A6-539E-E430-EE8FB1B9F8F5}"/>
                </a:ext>
              </a:extLst>
            </p:cNvPr>
            <p:cNvSpPr txBox="1"/>
            <p:nvPr/>
          </p:nvSpPr>
          <p:spPr>
            <a:xfrm>
              <a:off x="332936" y="3086922"/>
              <a:ext cx="2926080" cy="646331"/>
            </a:xfrm>
            <a:prstGeom prst="rect">
              <a:avLst/>
            </a:prstGeom>
            <a:noFill/>
          </p:spPr>
          <p:txBody>
            <a:bodyPr wrap="square" lIns="0" rIns="0" rtlCol="0" anchor="t">
              <a:spAutoFit/>
            </a:bodyPr>
            <a:lstStyle/>
            <a:p>
              <a:pPr algn="just"/>
              <a:r>
                <a:rPr lang="tr-TR" sz="1200" dirty="0">
                  <a:solidFill>
                    <a:schemeClr val="tx1">
                      <a:lumMod val="65000"/>
                      <a:lumOff val="35000"/>
                    </a:schemeClr>
                  </a:solidFill>
                </a:rPr>
                <a:t>S</a:t>
              </a:r>
              <a:r>
                <a:rPr lang="en-GB" sz="1200" dirty="0">
                  <a:solidFill>
                    <a:schemeClr val="tx1">
                      <a:lumMod val="65000"/>
                      <a:lumOff val="35000"/>
                    </a:schemeClr>
                  </a:solidFill>
                </a:rPr>
                <a:t>oftware systems specifically designed to collect, manage, and transmit advance cargo information to customs authorities</a:t>
              </a:r>
              <a:endParaRPr lang="en-US" sz="1200" noProof="1">
                <a:solidFill>
                  <a:schemeClr val="tx1">
                    <a:lumMod val="65000"/>
                    <a:lumOff val="35000"/>
                  </a:schemeClr>
                </a:solidFill>
              </a:endParaRPr>
            </a:p>
          </p:txBody>
        </p:sp>
      </p:grpSp>
      <p:grpSp>
        <p:nvGrpSpPr>
          <p:cNvPr id="32" name="Group 39">
            <a:extLst>
              <a:ext uri="{FF2B5EF4-FFF2-40B4-BE49-F238E27FC236}">
                <a16:creationId xmlns:a16="http://schemas.microsoft.com/office/drawing/2014/main" id="{E5D4EBAD-8CEC-BF52-7F15-1EE881A45A22}"/>
              </a:ext>
            </a:extLst>
          </p:cNvPr>
          <p:cNvGrpSpPr/>
          <p:nvPr/>
        </p:nvGrpSpPr>
        <p:grpSpPr>
          <a:xfrm>
            <a:off x="811793" y="2374259"/>
            <a:ext cx="2926080" cy="1536374"/>
            <a:chOff x="8921977" y="1220504"/>
            <a:chExt cx="2926080" cy="1536374"/>
          </a:xfrm>
        </p:grpSpPr>
        <p:sp>
          <p:nvSpPr>
            <p:cNvPr id="33" name="TextBox 40">
              <a:extLst>
                <a:ext uri="{FF2B5EF4-FFF2-40B4-BE49-F238E27FC236}">
                  <a16:creationId xmlns:a16="http://schemas.microsoft.com/office/drawing/2014/main" id="{9A1A974F-7109-BCC0-2539-BAD50202B14F}"/>
                </a:ext>
              </a:extLst>
            </p:cNvPr>
            <p:cNvSpPr txBox="1"/>
            <p:nvPr/>
          </p:nvSpPr>
          <p:spPr>
            <a:xfrm>
              <a:off x="8921977" y="1220504"/>
              <a:ext cx="2926080" cy="707886"/>
            </a:xfrm>
            <a:prstGeom prst="rect">
              <a:avLst/>
            </a:prstGeom>
            <a:noFill/>
          </p:spPr>
          <p:txBody>
            <a:bodyPr wrap="square" lIns="0" rIns="0" rtlCol="0" anchor="b">
              <a:spAutoFit/>
            </a:bodyPr>
            <a:lstStyle/>
            <a:p>
              <a:pPr algn="r"/>
              <a:r>
                <a:rPr lang="en-GB" sz="2000" b="1" dirty="0">
                  <a:solidFill>
                    <a:schemeClr val="accent6"/>
                  </a:solidFill>
                </a:rPr>
                <a:t>Data Management and Accuracy</a:t>
              </a:r>
              <a:endParaRPr lang="en-US" sz="2000" b="1" noProof="1">
                <a:solidFill>
                  <a:schemeClr val="accent6"/>
                </a:solidFill>
              </a:endParaRPr>
            </a:p>
          </p:txBody>
        </p:sp>
        <p:sp>
          <p:nvSpPr>
            <p:cNvPr id="34" name="TextBox 41">
              <a:extLst>
                <a:ext uri="{FF2B5EF4-FFF2-40B4-BE49-F238E27FC236}">
                  <a16:creationId xmlns:a16="http://schemas.microsoft.com/office/drawing/2014/main" id="{E3864691-714A-ED2E-35FE-187F024016C3}"/>
                </a:ext>
              </a:extLst>
            </p:cNvPr>
            <p:cNvSpPr txBox="1"/>
            <p:nvPr/>
          </p:nvSpPr>
          <p:spPr>
            <a:xfrm>
              <a:off x="8921977" y="1925881"/>
              <a:ext cx="2926080" cy="830997"/>
            </a:xfrm>
            <a:prstGeom prst="rect">
              <a:avLst/>
            </a:prstGeom>
            <a:noFill/>
          </p:spPr>
          <p:txBody>
            <a:bodyPr wrap="square" lIns="0" rIns="0" rtlCol="0" anchor="t">
              <a:spAutoFit/>
            </a:bodyPr>
            <a:lstStyle/>
            <a:p>
              <a:pPr algn="just"/>
              <a:r>
                <a:rPr lang="tr-TR" sz="1200" dirty="0">
                  <a:solidFill>
                    <a:schemeClr val="tx1">
                      <a:lumMod val="65000"/>
                      <a:lumOff val="35000"/>
                    </a:schemeClr>
                  </a:solidFill>
                </a:rPr>
                <a:t>D</a:t>
              </a:r>
              <a:r>
                <a:rPr lang="en-GB" sz="1200" dirty="0">
                  <a:solidFill>
                    <a:schemeClr val="tx1">
                      <a:lumMod val="65000"/>
                      <a:lumOff val="35000"/>
                    </a:schemeClr>
                  </a:solidFill>
                </a:rPr>
                <a:t>ata validation algorithms, implementing quality control measures, and establishing protocols for data verification and reconciliation.</a:t>
              </a:r>
              <a:endParaRPr lang="en-US" sz="1200" noProof="1">
                <a:solidFill>
                  <a:schemeClr val="tx1">
                    <a:lumMod val="65000"/>
                    <a:lumOff val="35000"/>
                  </a:schemeClr>
                </a:solidFill>
              </a:endParaRPr>
            </a:p>
          </p:txBody>
        </p:sp>
      </p:grpSp>
      <p:grpSp>
        <p:nvGrpSpPr>
          <p:cNvPr id="35" name="Group 42">
            <a:extLst>
              <a:ext uri="{FF2B5EF4-FFF2-40B4-BE49-F238E27FC236}">
                <a16:creationId xmlns:a16="http://schemas.microsoft.com/office/drawing/2014/main" id="{BE994475-3FD7-C995-E79F-0DA694EE2878}"/>
              </a:ext>
            </a:extLst>
          </p:cNvPr>
          <p:cNvGrpSpPr/>
          <p:nvPr/>
        </p:nvGrpSpPr>
        <p:grpSpPr>
          <a:xfrm>
            <a:off x="8710543" y="3030884"/>
            <a:ext cx="2926080" cy="1905706"/>
            <a:chOff x="8921977" y="1220504"/>
            <a:chExt cx="2926080" cy="1905706"/>
          </a:xfrm>
        </p:grpSpPr>
        <p:sp>
          <p:nvSpPr>
            <p:cNvPr id="36" name="TextBox 43">
              <a:extLst>
                <a:ext uri="{FF2B5EF4-FFF2-40B4-BE49-F238E27FC236}">
                  <a16:creationId xmlns:a16="http://schemas.microsoft.com/office/drawing/2014/main" id="{E25BAD5F-4922-85AA-F994-911E210273DF}"/>
                </a:ext>
              </a:extLst>
            </p:cNvPr>
            <p:cNvSpPr txBox="1"/>
            <p:nvPr/>
          </p:nvSpPr>
          <p:spPr>
            <a:xfrm>
              <a:off x="8921977" y="1220504"/>
              <a:ext cx="2926080" cy="707886"/>
            </a:xfrm>
            <a:prstGeom prst="rect">
              <a:avLst/>
            </a:prstGeom>
            <a:noFill/>
          </p:spPr>
          <p:txBody>
            <a:bodyPr wrap="square" lIns="0" rIns="0" rtlCol="0" anchor="b">
              <a:spAutoFit/>
            </a:bodyPr>
            <a:lstStyle/>
            <a:p>
              <a:r>
                <a:rPr lang="en-GB" sz="2000" b="1" dirty="0">
                  <a:solidFill>
                    <a:schemeClr val="accent3">
                      <a:lumMod val="75000"/>
                    </a:schemeClr>
                  </a:solidFill>
                </a:rPr>
                <a:t>Process Optimization and Automation</a:t>
              </a:r>
              <a:endParaRPr lang="en-US" sz="2000" b="1" noProof="1">
                <a:solidFill>
                  <a:schemeClr val="accent3">
                    <a:lumMod val="75000"/>
                  </a:schemeClr>
                </a:solidFill>
              </a:endParaRPr>
            </a:p>
          </p:txBody>
        </p:sp>
        <p:sp>
          <p:nvSpPr>
            <p:cNvPr id="37" name="TextBox 44">
              <a:extLst>
                <a:ext uri="{FF2B5EF4-FFF2-40B4-BE49-F238E27FC236}">
                  <a16:creationId xmlns:a16="http://schemas.microsoft.com/office/drawing/2014/main" id="{D8CA53B7-1ADB-1A34-1B1E-E10E012CC968}"/>
                </a:ext>
              </a:extLst>
            </p:cNvPr>
            <p:cNvSpPr txBox="1"/>
            <p:nvPr/>
          </p:nvSpPr>
          <p:spPr>
            <a:xfrm>
              <a:off x="8921977" y="1925881"/>
              <a:ext cx="2926080" cy="1200329"/>
            </a:xfrm>
            <a:prstGeom prst="rect">
              <a:avLst/>
            </a:prstGeom>
            <a:noFill/>
          </p:spPr>
          <p:txBody>
            <a:bodyPr wrap="square" lIns="0" rIns="0" rtlCol="0" anchor="t">
              <a:spAutoFit/>
            </a:bodyPr>
            <a:lstStyle/>
            <a:p>
              <a:pPr algn="just"/>
              <a:r>
                <a:rPr lang="tr-TR" sz="1200" dirty="0">
                  <a:solidFill>
                    <a:schemeClr val="tx1">
                      <a:lumMod val="65000"/>
                      <a:lumOff val="35000"/>
                    </a:schemeClr>
                  </a:solidFill>
                </a:rPr>
                <a:t>D</a:t>
              </a:r>
              <a:r>
                <a:rPr lang="en-GB" sz="1200" dirty="0">
                  <a:solidFill>
                    <a:schemeClr val="tx1">
                      <a:lumMod val="65000"/>
                      <a:lumOff val="35000"/>
                    </a:schemeClr>
                  </a:solidFill>
                </a:rPr>
                <a:t>eploying workflow automation tools, adopting electronic document management systems, and integrating risk assessment processes with other logistics and supply chain management systems for </a:t>
              </a:r>
              <a:r>
                <a:rPr lang="en-GB" sz="1200" b="1" dirty="0">
                  <a:solidFill>
                    <a:schemeClr val="tx1">
                      <a:lumMod val="65000"/>
                      <a:lumOff val="35000"/>
                    </a:schemeClr>
                  </a:solidFill>
                </a:rPr>
                <a:t>seamless data flow and real-time visibility.</a:t>
              </a:r>
              <a:endParaRPr lang="tr-TR" sz="1200" b="1" dirty="0">
                <a:solidFill>
                  <a:schemeClr val="tx1">
                    <a:lumMod val="65000"/>
                    <a:lumOff val="35000"/>
                  </a:schemeClr>
                </a:solidFill>
              </a:endParaRPr>
            </a:p>
          </p:txBody>
        </p:sp>
      </p:grpSp>
      <p:grpSp>
        <p:nvGrpSpPr>
          <p:cNvPr id="38" name="Group 45">
            <a:extLst>
              <a:ext uri="{FF2B5EF4-FFF2-40B4-BE49-F238E27FC236}">
                <a16:creationId xmlns:a16="http://schemas.microsoft.com/office/drawing/2014/main" id="{0181FC0A-C1C6-84BF-91CA-B843D9B35504}"/>
              </a:ext>
            </a:extLst>
          </p:cNvPr>
          <p:cNvGrpSpPr/>
          <p:nvPr/>
        </p:nvGrpSpPr>
        <p:grpSpPr>
          <a:xfrm>
            <a:off x="691443" y="4027128"/>
            <a:ext cx="3072837" cy="1300762"/>
            <a:chOff x="9058043" y="1526807"/>
            <a:chExt cx="3072837" cy="1300762"/>
          </a:xfrm>
        </p:grpSpPr>
        <p:sp>
          <p:nvSpPr>
            <p:cNvPr id="39" name="TextBox 46">
              <a:extLst>
                <a:ext uri="{FF2B5EF4-FFF2-40B4-BE49-F238E27FC236}">
                  <a16:creationId xmlns:a16="http://schemas.microsoft.com/office/drawing/2014/main" id="{316DFE85-D58E-DA69-91BC-1788CD3C20F3}"/>
                </a:ext>
              </a:extLst>
            </p:cNvPr>
            <p:cNvSpPr txBox="1"/>
            <p:nvPr/>
          </p:nvSpPr>
          <p:spPr>
            <a:xfrm>
              <a:off x="9058043" y="1526807"/>
              <a:ext cx="2926080" cy="400110"/>
            </a:xfrm>
            <a:prstGeom prst="rect">
              <a:avLst/>
            </a:prstGeom>
            <a:noFill/>
          </p:spPr>
          <p:txBody>
            <a:bodyPr wrap="square" lIns="0" rIns="0" rtlCol="0" anchor="b">
              <a:spAutoFit/>
            </a:bodyPr>
            <a:lstStyle/>
            <a:p>
              <a:pPr algn="r"/>
              <a:r>
                <a:rPr lang="en-GB" sz="2000" b="1" dirty="0">
                  <a:solidFill>
                    <a:schemeClr val="accent4">
                      <a:lumMod val="50000"/>
                    </a:schemeClr>
                  </a:solidFill>
                </a:rPr>
                <a:t>IT Infrastructure Upgrades</a:t>
              </a:r>
              <a:endParaRPr lang="en-US" sz="2000" b="1" noProof="1">
                <a:solidFill>
                  <a:schemeClr val="accent4">
                    <a:lumMod val="50000"/>
                  </a:schemeClr>
                </a:solidFill>
              </a:endParaRPr>
            </a:p>
          </p:txBody>
        </p:sp>
        <p:sp>
          <p:nvSpPr>
            <p:cNvPr id="40" name="TextBox 47">
              <a:extLst>
                <a:ext uri="{FF2B5EF4-FFF2-40B4-BE49-F238E27FC236}">
                  <a16:creationId xmlns:a16="http://schemas.microsoft.com/office/drawing/2014/main" id="{C59648C0-1B6A-C546-8CAA-9A4E74D042FA}"/>
                </a:ext>
              </a:extLst>
            </p:cNvPr>
            <p:cNvSpPr txBox="1"/>
            <p:nvPr/>
          </p:nvSpPr>
          <p:spPr>
            <a:xfrm>
              <a:off x="9204800" y="1904239"/>
              <a:ext cx="2926080" cy="923330"/>
            </a:xfrm>
            <a:prstGeom prst="rect">
              <a:avLst/>
            </a:prstGeom>
            <a:noFill/>
          </p:spPr>
          <p:txBody>
            <a:bodyPr wrap="square" lIns="0" rIns="0" rtlCol="0" anchor="t">
              <a:spAutoFit/>
            </a:bodyPr>
            <a:lstStyle/>
            <a:p>
              <a:pPr algn="just"/>
              <a:r>
                <a:rPr lang="tr-TR" sz="1200" dirty="0">
                  <a:solidFill>
                    <a:schemeClr val="tx1">
                      <a:lumMod val="65000"/>
                      <a:lumOff val="35000"/>
                    </a:schemeClr>
                  </a:solidFill>
                </a:rPr>
                <a:t>I</a:t>
              </a:r>
              <a:r>
                <a:rPr lang="en-GB" sz="1200" dirty="0">
                  <a:solidFill>
                    <a:schemeClr val="tx1">
                      <a:lumMod val="65000"/>
                      <a:lumOff val="35000"/>
                    </a:schemeClr>
                  </a:solidFill>
                </a:rPr>
                <a:t>nvesting in hardware upgrades, such as servers and network equipment, as well as software upgrades to ensure compatibility with standards and protocols</a:t>
              </a:r>
              <a:r>
                <a:rPr lang="en-GB" sz="1800" dirty="0">
                  <a:effectLst/>
                  <a:latin typeface="Calibri" panose="020F0502020204030204" pitchFamily="34" charset="0"/>
                  <a:ea typeface="Calibri" panose="020F0502020204030204" pitchFamily="34" charset="0"/>
                </a:rPr>
                <a:t>.</a:t>
              </a:r>
              <a:endParaRPr lang="tr-TR" sz="1800" dirty="0">
                <a:effectLst/>
                <a:latin typeface="Calibri" panose="020F0502020204030204" pitchFamily="34" charset="0"/>
                <a:ea typeface="Calibri" panose="020F0502020204030204" pitchFamily="34" charset="0"/>
              </a:endParaRPr>
            </a:p>
          </p:txBody>
        </p:sp>
      </p:grpSp>
      <p:grpSp>
        <p:nvGrpSpPr>
          <p:cNvPr id="41" name="Group 48">
            <a:extLst>
              <a:ext uri="{FF2B5EF4-FFF2-40B4-BE49-F238E27FC236}">
                <a16:creationId xmlns:a16="http://schemas.microsoft.com/office/drawing/2014/main" id="{DA0CC088-6C55-533D-CA79-129AC7227EB9}"/>
              </a:ext>
            </a:extLst>
          </p:cNvPr>
          <p:cNvGrpSpPr/>
          <p:nvPr/>
        </p:nvGrpSpPr>
        <p:grpSpPr>
          <a:xfrm>
            <a:off x="8710543" y="4908606"/>
            <a:ext cx="2926080" cy="1351708"/>
            <a:chOff x="8921977" y="1444024"/>
            <a:chExt cx="2926080" cy="1351708"/>
          </a:xfrm>
        </p:grpSpPr>
        <p:sp>
          <p:nvSpPr>
            <p:cNvPr id="42" name="TextBox 49">
              <a:extLst>
                <a:ext uri="{FF2B5EF4-FFF2-40B4-BE49-F238E27FC236}">
                  <a16:creationId xmlns:a16="http://schemas.microsoft.com/office/drawing/2014/main" id="{582597DD-2F3C-9A5C-BFE3-C1F33CE8074E}"/>
                </a:ext>
              </a:extLst>
            </p:cNvPr>
            <p:cNvSpPr txBox="1"/>
            <p:nvPr/>
          </p:nvSpPr>
          <p:spPr>
            <a:xfrm>
              <a:off x="8921977" y="1444024"/>
              <a:ext cx="2926080" cy="707886"/>
            </a:xfrm>
            <a:prstGeom prst="rect">
              <a:avLst/>
            </a:prstGeom>
            <a:noFill/>
          </p:spPr>
          <p:txBody>
            <a:bodyPr wrap="square" lIns="0" rIns="0" rtlCol="0" anchor="b">
              <a:spAutoFit/>
            </a:bodyPr>
            <a:lstStyle/>
            <a:p>
              <a:r>
                <a:rPr lang="en-GB" sz="2000" b="1" dirty="0">
                  <a:solidFill>
                    <a:schemeClr val="accent2">
                      <a:lumMod val="75000"/>
                    </a:schemeClr>
                  </a:solidFill>
                </a:rPr>
                <a:t>Partnership and Collaboration</a:t>
              </a:r>
              <a:endParaRPr lang="tr-TR" sz="2000" b="1" noProof="1">
                <a:solidFill>
                  <a:schemeClr val="accent2">
                    <a:lumMod val="75000"/>
                  </a:schemeClr>
                </a:solidFill>
              </a:endParaRPr>
            </a:p>
          </p:txBody>
        </p:sp>
        <p:sp>
          <p:nvSpPr>
            <p:cNvPr id="43" name="TextBox 50">
              <a:extLst>
                <a:ext uri="{FF2B5EF4-FFF2-40B4-BE49-F238E27FC236}">
                  <a16:creationId xmlns:a16="http://schemas.microsoft.com/office/drawing/2014/main" id="{7850F180-42BE-01C2-09D6-317AA7389099}"/>
                </a:ext>
              </a:extLst>
            </p:cNvPr>
            <p:cNvSpPr txBox="1"/>
            <p:nvPr/>
          </p:nvSpPr>
          <p:spPr>
            <a:xfrm>
              <a:off x="8921977" y="2149401"/>
              <a:ext cx="2926080" cy="646331"/>
            </a:xfrm>
            <a:prstGeom prst="rect">
              <a:avLst/>
            </a:prstGeom>
            <a:noFill/>
          </p:spPr>
          <p:txBody>
            <a:bodyPr wrap="square" lIns="0" rIns="0" rtlCol="0" anchor="t">
              <a:spAutoFit/>
            </a:bodyPr>
            <a:lstStyle/>
            <a:p>
              <a:pPr algn="just"/>
              <a:r>
                <a:rPr lang="tr-TR" sz="1200" dirty="0">
                  <a:solidFill>
                    <a:schemeClr val="tx1">
                      <a:lumMod val="65000"/>
                      <a:lumOff val="35000"/>
                    </a:schemeClr>
                  </a:solidFill>
                </a:rPr>
                <a:t>P</a:t>
              </a:r>
              <a:r>
                <a:rPr lang="en-GB" sz="1200" dirty="0">
                  <a:solidFill>
                    <a:schemeClr val="tx1">
                      <a:lumMod val="65000"/>
                      <a:lumOff val="35000"/>
                    </a:schemeClr>
                  </a:solidFill>
                </a:rPr>
                <a:t>articipating in industry forums, joint initiatives, and information-sharing platforms dedicated to compliance and best practices.</a:t>
              </a:r>
              <a:endParaRPr lang="tr-TR" sz="1200" dirty="0">
                <a:solidFill>
                  <a:schemeClr val="tx1">
                    <a:lumMod val="65000"/>
                    <a:lumOff val="35000"/>
                  </a:schemeClr>
                </a:solidFill>
              </a:endParaRPr>
            </a:p>
          </p:txBody>
        </p:sp>
      </p:grpSp>
      <p:grpSp>
        <p:nvGrpSpPr>
          <p:cNvPr id="44" name="Group 51">
            <a:extLst>
              <a:ext uri="{FF2B5EF4-FFF2-40B4-BE49-F238E27FC236}">
                <a16:creationId xmlns:a16="http://schemas.microsoft.com/office/drawing/2014/main" id="{A67EB879-8026-F3A2-AD03-B0285C8FAD55}"/>
              </a:ext>
            </a:extLst>
          </p:cNvPr>
          <p:cNvGrpSpPr/>
          <p:nvPr/>
        </p:nvGrpSpPr>
        <p:grpSpPr>
          <a:xfrm>
            <a:off x="555377" y="5253105"/>
            <a:ext cx="3242571" cy="1346096"/>
            <a:chOff x="8921977" y="1372904"/>
            <a:chExt cx="3242571" cy="1346096"/>
          </a:xfrm>
        </p:grpSpPr>
        <p:sp>
          <p:nvSpPr>
            <p:cNvPr id="45" name="TextBox 52">
              <a:extLst>
                <a:ext uri="{FF2B5EF4-FFF2-40B4-BE49-F238E27FC236}">
                  <a16:creationId xmlns:a16="http://schemas.microsoft.com/office/drawing/2014/main" id="{46569FB3-C692-7FD0-CD1D-C062F409D1D0}"/>
                </a:ext>
              </a:extLst>
            </p:cNvPr>
            <p:cNvSpPr txBox="1"/>
            <p:nvPr/>
          </p:nvSpPr>
          <p:spPr>
            <a:xfrm>
              <a:off x="8921977" y="1372904"/>
              <a:ext cx="2926080" cy="707886"/>
            </a:xfrm>
            <a:prstGeom prst="rect">
              <a:avLst/>
            </a:prstGeom>
            <a:noFill/>
          </p:spPr>
          <p:txBody>
            <a:bodyPr wrap="square" lIns="0" rIns="0" rtlCol="0" anchor="b">
              <a:spAutoFit/>
            </a:bodyPr>
            <a:lstStyle/>
            <a:p>
              <a:pPr algn="r"/>
              <a:r>
                <a:rPr lang="en-GB" sz="2000" b="1" dirty="0">
                  <a:solidFill>
                    <a:schemeClr val="accent5"/>
                  </a:solidFill>
                </a:rPr>
                <a:t>Training and Skill Development</a:t>
              </a:r>
              <a:endParaRPr lang="en-US" sz="2000" b="1" noProof="1">
                <a:solidFill>
                  <a:schemeClr val="accent5"/>
                </a:solidFill>
              </a:endParaRPr>
            </a:p>
          </p:txBody>
        </p:sp>
        <p:sp>
          <p:nvSpPr>
            <p:cNvPr id="46" name="TextBox 53">
              <a:extLst>
                <a:ext uri="{FF2B5EF4-FFF2-40B4-BE49-F238E27FC236}">
                  <a16:creationId xmlns:a16="http://schemas.microsoft.com/office/drawing/2014/main" id="{75741321-8252-4DAE-8D85-D6EF36229B9F}"/>
                </a:ext>
              </a:extLst>
            </p:cNvPr>
            <p:cNvSpPr txBox="1"/>
            <p:nvPr/>
          </p:nvSpPr>
          <p:spPr>
            <a:xfrm>
              <a:off x="9238468" y="2072669"/>
              <a:ext cx="2926080" cy="646331"/>
            </a:xfrm>
            <a:prstGeom prst="rect">
              <a:avLst/>
            </a:prstGeom>
            <a:noFill/>
          </p:spPr>
          <p:txBody>
            <a:bodyPr wrap="square" lIns="0" rIns="0" rtlCol="0" anchor="t">
              <a:spAutoFit/>
            </a:bodyPr>
            <a:lstStyle/>
            <a:p>
              <a:pPr algn="just"/>
              <a:r>
                <a:rPr lang="tr-TR" sz="1200" dirty="0">
                  <a:solidFill>
                    <a:schemeClr val="tx1">
                      <a:lumMod val="65000"/>
                      <a:lumOff val="35000"/>
                    </a:schemeClr>
                  </a:solidFill>
                </a:rPr>
                <a:t>P</a:t>
              </a:r>
              <a:r>
                <a:rPr lang="en-GB" sz="1200" dirty="0">
                  <a:solidFill>
                    <a:schemeClr val="tx1">
                      <a:lumMod val="65000"/>
                      <a:lumOff val="35000"/>
                    </a:schemeClr>
                  </a:solidFill>
                </a:rPr>
                <a:t>roviding training on regulatory requirements, data management best practices, and the use of compliance technology tools</a:t>
              </a:r>
              <a:endParaRPr lang="en-US" sz="1200" noProof="1">
                <a:solidFill>
                  <a:schemeClr val="tx1">
                    <a:lumMod val="65000"/>
                    <a:lumOff val="35000"/>
                  </a:schemeClr>
                </a:solidFill>
              </a:endParaRPr>
            </a:p>
          </p:txBody>
        </p:sp>
      </p:grpSp>
      <p:sp>
        <p:nvSpPr>
          <p:cNvPr id="47" name="Metin kutusu 46">
            <a:extLst>
              <a:ext uri="{FF2B5EF4-FFF2-40B4-BE49-F238E27FC236}">
                <a16:creationId xmlns:a16="http://schemas.microsoft.com/office/drawing/2014/main" id="{EBE6C1B4-B3C4-4B3F-BD31-246D0E30BED4}"/>
              </a:ext>
            </a:extLst>
          </p:cNvPr>
          <p:cNvSpPr txBox="1"/>
          <p:nvPr/>
        </p:nvSpPr>
        <p:spPr>
          <a:xfrm>
            <a:off x="403458" y="306317"/>
            <a:ext cx="816669" cy="584775"/>
          </a:xfrm>
          <a:prstGeom prst="rect">
            <a:avLst/>
          </a:prstGeom>
          <a:noFill/>
        </p:spPr>
        <p:txBody>
          <a:bodyPr wrap="square">
            <a:spAutoFit/>
          </a:bodyPr>
          <a:lstStyle/>
          <a:p>
            <a:r>
              <a:rPr lang="en-US" sz="3200" dirty="0">
                <a:solidFill>
                  <a:schemeClr val="tx2"/>
                </a:solidFill>
              </a:rPr>
              <a:t>05</a:t>
            </a:r>
            <a:endParaRPr lang="en-US" sz="3200" dirty="0"/>
          </a:p>
        </p:txBody>
      </p:sp>
    </p:spTree>
    <p:extLst>
      <p:ext uri="{BB962C8B-B14F-4D97-AF65-F5344CB8AC3E}">
        <p14:creationId xmlns:p14="http://schemas.microsoft.com/office/powerpoint/2010/main" val="2447599158"/>
      </p:ext>
    </p:extLst>
  </p:cSld>
  <p:clrMapOvr>
    <a:masterClrMapping/>
  </p:clrMapOvr>
</p:sld>
</file>

<file path=ppt/theme/theme1.xml><?xml version="1.0" encoding="utf-8"?>
<a:theme xmlns:a="http://schemas.openxmlformats.org/drawingml/2006/main" name="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2402619F489142AF53EB74451B6FE6" ma:contentTypeVersion="1" ma:contentTypeDescription="Create a new document." ma:contentTypeScope="" ma:versionID="b5f0ab2932f22f320b5d47302f80b1a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1CDFBC-7B0D-4BB7-91D4-3DBCC09D2EAF}"/>
</file>

<file path=customXml/itemProps2.xml><?xml version="1.0" encoding="utf-8"?>
<ds:datastoreItem xmlns:ds="http://schemas.openxmlformats.org/officeDocument/2006/customXml" ds:itemID="{FAA3B7BE-1799-443D-B718-94557BC5C485}">
  <ds:schemaRefs>
    <ds:schemaRef ds:uri="http://www.w3.org/XML/1998/namespace"/>
    <ds:schemaRef ds:uri="http://purl.org/dc/terms/"/>
    <ds:schemaRef ds:uri="http://schemas.microsoft.com/office/infopath/2007/PartnerControls"/>
    <ds:schemaRef ds:uri="http://purl.org/dc/dcmitype/"/>
    <ds:schemaRef ds:uri="http://schemas.openxmlformats.org/package/2006/metadata/core-properties"/>
    <ds:schemaRef ds:uri="http://purl.org/dc/elements/1.1/"/>
    <ds:schemaRef ds:uri="http://schemas.microsoft.com/office/2006/documentManagement/types"/>
    <ds:schemaRef ds:uri="54d7ebe1-8bb4-46bd-bad4-44306c4e955d"/>
    <ds:schemaRef ds:uri="e525594f-72ac-4b2e-b838-1578de0d2916"/>
    <ds:schemaRef ds:uri="http://schemas.microsoft.com/office/2006/metadata/properties"/>
  </ds:schemaRefs>
</ds:datastoreItem>
</file>

<file path=customXml/itemProps3.xml><?xml version="1.0" encoding="utf-8"?>
<ds:datastoreItem xmlns:ds="http://schemas.openxmlformats.org/officeDocument/2006/customXml" ds:itemID="{4BE2C75D-67FE-4F83-A73F-90D2CBF8E4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1821</TotalTime>
  <Words>1259</Words>
  <Application>Microsoft Office PowerPoint</Application>
  <PresentationFormat>Geniş ekran</PresentationFormat>
  <Paragraphs>173</Paragraphs>
  <Slides>13</Slides>
  <Notes>5</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13</vt:i4>
      </vt:variant>
    </vt:vector>
  </HeadingPairs>
  <TitlesOfParts>
    <vt:vector size="22" baseType="lpstr">
      <vt:lpstr>Arial</vt:lpstr>
      <vt:lpstr>Arial Black</vt:lpstr>
      <vt:lpstr>Calibri</vt:lpstr>
      <vt:lpstr>Calibri Light</vt:lpstr>
      <vt:lpstr>DeepSeek-CJK-patch</vt:lpstr>
      <vt:lpstr>KaTeX_Main</vt:lpstr>
      <vt:lpstr>KaTeX_Math</vt:lpstr>
      <vt:lpstr>Wingdings</vt:lpstr>
      <vt:lpstr>Office Theme</vt:lpstr>
      <vt:lpstr>PowerPoint Sunusu</vt:lpstr>
      <vt:lpstr>Serkan Eren</vt:lpstr>
      <vt:lpstr>PowerPoint Sunusu</vt:lpstr>
      <vt:lpstr>The air cargo industry is undergoing rapid transformation, driven by globalization, e-commerce, and changing consumer expectations. Automation plays a key role in meeting these demands by optimizing processes, reducing costs, and enhancing compliance.</vt:lpstr>
      <vt:lpstr>PowerPoint Sunusu</vt:lpstr>
      <vt:lpstr>PowerPoint Sunusu</vt:lpstr>
      <vt:lpstr>PowerPoint Sunusu</vt:lpstr>
      <vt:lpstr>Advancements in Automation of Air Cargo Operations</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Atallah, Cynthia</dc:creator>
  <cp:lastModifiedBy>Serkan Eren</cp:lastModifiedBy>
  <cp:revision>99</cp:revision>
  <dcterms:created xsi:type="dcterms:W3CDTF">2020-01-08T15:21:02Z</dcterms:created>
  <dcterms:modified xsi:type="dcterms:W3CDTF">2025-04-07T22:34:44Z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0x010100C22402619F489142AF53EB74451B6FE6</vt:lpwstr>
  </property>
  <property fmtid="{D5CDD505-2E9C-101B-9397-08002B2CF9AE}" pid="3" name="MediaServiceImageTags">
    <vt:lpwstr/>
  </property>
  <property fmtid="{D5CDD505-2E9C-101B-9397-08002B2CF9AE}" pid="4" name="Order">
    <vt:r8>3231500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