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9.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slideMasters/slideMaster1.xml" ContentType="application/vnd.openxmlformats-officedocument.presentationml.slideMaster+xml"/>
  <Override PartName="/ppt/notesSlides/notesSlide10.xml" ContentType="application/vnd.openxmlformats-officedocument.presentationml.notesSlide+xml"/>
  <Override PartName="/ppt/notesSlides/notesSlide7.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6.xml" ContentType="application/vnd.openxmlformats-officedocument.presentationml.notesSlide+xml"/>
  <Override PartName="/ppt/notesSlides/notesSlide1.xml" ContentType="application/vnd.openxmlformats-officedocument.presentationml.notesSlide+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ppt/tags/tag1.xml" ContentType="application/vnd.openxmlformats-officedocument.presentationml.tag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313" r:id="rId3"/>
    <p:sldId id="268" r:id="rId4"/>
    <p:sldId id="305" r:id="rId5"/>
    <p:sldId id="306" r:id="rId6"/>
    <p:sldId id="316" r:id="rId7"/>
    <p:sldId id="314" r:id="rId8"/>
    <p:sldId id="308" r:id="rId9"/>
    <p:sldId id="311" r:id="rId10"/>
    <p:sldId id="331" r:id="rId11"/>
    <p:sldId id="312" r:id="rId12"/>
    <p:sldId id="318" r:id="rId13"/>
    <p:sldId id="332" r:id="rId14"/>
    <p:sldId id="333" r:id="rId15"/>
    <p:sldId id="330" r:id="rId16"/>
  </p:sldIdLst>
  <p:sldSz cx="9144000" cy="5715000" type="screen16x10"/>
  <p:notesSz cx="6858000" cy="9144000"/>
  <p:custDataLst>
    <p:tags r:id="rId19"/>
  </p:custDataLst>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615" autoAdjust="0"/>
    <p:restoredTop sz="50919" autoAdjust="0"/>
  </p:normalViewPr>
  <p:slideViewPr>
    <p:cSldViewPr>
      <p:cViewPr>
        <p:scale>
          <a:sx n="50" d="100"/>
          <a:sy n="50" d="100"/>
        </p:scale>
        <p:origin x="514" y="29"/>
      </p:cViewPr>
      <p:guideLst>
        <p:guide orient="horz" pos="1800"/>
        <p:guide pos="2880"/>
      </p:guideLst>
    </p:cSldViewPr>
  </p:slideViewPr>
  <p:outlineViewPr>
    <p:cViewPr>
      <p:scale>
        <a:sx n="25" d="100"/>
        <a:sy n="25" d="100"/>
      </p:scale>
      <p:origin x="0" y="-7742"/>
    </p:cViewPr>
  </p:outlineViewPr>
  <p:notesTextViewPr>
    <p:cViewPr>
      <p:scale>
        <a:sx n="1" d="1"/>
        <a:sy n="1" d="1"/>
      </p:scale>
      <p:origin x="0" y="0"/>
    </p:cViewPr>
  </p:notesTextViewPr>
  <p:notesViewPr>
    <p:cSldViewPr>
      <p:cViewPr varScale="1">
        <p:scale>
          <a:sx n="101" d="100"/>
          <a:sy n="101" d="100"/>
        </p:scale>
        <p:origin x="267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4FB755C-23F0-4978-B49E-4A69E7A4E983}" type="datetimeFigureOut">
              <a:rPr lang="tr-TR" smtClean="0"/>
              <a:t>19.10.2015</a:t>
            </a:fld>
            <a:endParaRPr lang="tr-T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A6C4479-9BBE-4FA3-B9B7-436B4717172B}" type="slidenum">
              <a:rPr lang="tr-TR" smtClean="0"/>
              <a:t>‹#›</a:t>
            </a:fld>
            <a:endParaRPr lang="tr-TR"/>
          </a:p>
        </p:txBody>
      </p:sp>
    </p:spTree>
    <p:extLst>
      <p:ext uri="{BB962C8B-B14F-4D97-AF65-F5344CB8AC3E}">
        <p14:creationId xmlns:p14="http://schemas.microsoft.com/office/powerpoint/2010/main" val="31113112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0980B8-E900-44F3-92A7-51E27C2510CE}" type="datetimeFigureOut">
              <a:rPr lang="tr-TR" smtClean="0"/>
              <a:pPr/>
              <a:t>19.10.2015</a:t>
            </a:fld>
            <a:endParaRPr lang="tr-TR"/>
          </a:p>
        </p:txBody>
      </p:sp>
      <p:sp>
        <p:nvSpPr>
          <p:cNvPr id="4" name="Slayt Görüntüsü Yer Tutucusu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C79A57-4604-43FD-8FAD-DB26F7450977}" type="slidenum">
              <a:rPr lang="tr-TR" smtClean="0"/>
              <a:pPr/>
              <a:t>‹#›</a:t>
            </a:fld>
            <a:endParaRPr lang="tr-TR"/>
          </a:p>
        </p:txBody>
      </p:sp>
    </p:spTree>
    <p:extLst>
      <p:ext uri="{BB962C8B-B14F-4D97-AF65-F5344CB8AC3E}">
        <p14:creationId xmlns:p14="http://schemas.microsoft.com/office/powerpoint/2010/main" val="2235516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sz="1400" kern="1200" dirty="0" smtClean="0">
                <a:solidFill>
                  <a:schemeClr val="tx1"/>
                </a:solidFill>
                <a:effectLst/>
                <a:latin typeface="+mn-lt"/>
                <a:ea typeface="+mn-ea"/>
                <a:cs typeface="+mn-cs"/>
              </a:rPr>
              <a:t>Good morning ladies and gentlemen, </a:t>
            </a:r>
            <a:endParaRPr lang="tr-TR" sz="1400" kern="1200" dirty="0" smtClean="0">
              <a:solidFill>
                <a:schemeClr val="tx1"/>
              </a:solidFill>
              <a:effectLst/>
              <a:latin typeface="+mn-lt"/>
              <a:ea typeface="+mn-ea"/>
              <a:cs typeface="+mn-cs"/>
            </a:endParaRPr>
          </a:p>
          <a:p>
            <a:r>
              <a:rPr lang="en-US" sz="1400" kern="1200" dirty="0" smtClean="0">
                <a:solidFill>
                  <a:schemeClr val="tx1"/>
                </a:solidFill>
                <a:effectLst/>
                <a:latin typeface="+mn-lt"/>
                <a:ea typeface="+mn-ea"/>
                <a:cs typeface="+mn-cs"/>
              </a:rPr>
              <a:t>It is my pleasure to welcome you to Panel #1: On </a:t>
            </a:r>
            <a:r>
              <a:rPr lang="en-US" sz="1400" b="1" kern="1200" dirty="0" smtClean="0">
                <a:solidFill>
                  <a:schemeClr val="tx1"/>
                </a:solidFill>
                <a:effectLst/>
                <a:latin typeface="+mn-lt"/>
                <a:ea typeface="+mn-ea"/>
                <a:cs typeface="+mn-cs"/>
              </a:rPr>
              <a:t>New Understandings and Approaches in Airline and Tourism Business.</a:t>
            </a:r>
            <a:endParaRPr lang="tr-TR" sz="1400" kern="1200" dirty="0" smtClean="0">
              <a:solidFill>
                <a:schemeClr val="tx1"/>
              </a:solidFill>
              <a:effectLst/>
              <a:latin typeface="+mn-lt"/>
              <a:ea typeface="+mn-ea"/>
              <a:cs typeface="+mn-cs"/>
            </a:endParaRPr>
          </a:p>
          <a:p>
            <a:endParaRPr lang="tr-TR" sz="1400" kern="1200" dirty="0" smtClean="0">
              <a:solidFill>
                <a:schemeClr val="tx1"/>
              </a:solidFill>
              <a:effectLst/>
              <a:latin typeface="+mn-lt"/>
              <a:ea typeface="+mn-ea"/>
              <a:cs typeface="+mn-cs"/>
            </a:endParaRPr>
          </a:p>
          <a:p>
            <a:r>
              <a:rPr lang="en-US" sz="1400" kern="1200" dirty="0" smtClean="0">
                <a:solidFill>
                  <a:schemeClr val="tx1"/>
                </a:solidFill>
                <a:effectLst/>
                <a:latin typeface="+mn-lt"/>
                <a:ea typeface="+mn-ea"/>
                <a:cs typeface="+mn-cs"/>
              </a:rPr>
              <a:t>Dear guests also, Welcome to Turkey, welcome to the lands of Anatolia which is one of the oldest civilization of the world. Welcome to this wonderful resort. </a:t>
            </a:r>
            <a:endParaRPr lang="tr-TR" sz="1400" kern="1200" dirty="0" smtClean="0">
              <a:solidFill>
                <a:schemeClr val="tx1"/>
              </a:solidFill>
              <a:effectLst/>
              <a:latin typeface="+mn-lt"/>
              <a:ea typeface="+mn-ea"/>
              <a:cs typeface="+mn-cs"/>
            </a:endParaRPr>
          </a:p>
          <a:p>
            <a:r>
              <a:rPr lang="en-US" sz="1400" kern="1200" dirty="0" smtClean="0">
                <a:solidFill>
                  <a:schemeClr val="tx1"/>
                </a:solidFill>
                <a:effectLst/>
                <a:latin typeface="+mn-lt"/>
                <a:ea typeface="+mn-ea"/>
                <a:cs typeface="+mn-cs"/>
              </a:rPr>
              <a:t>My name is Ender GEREDE and I work as an associate Professor Doctor at </a:t>
            </a:r>
            <a:r>
              <a:rPr lang="en-US" sz="1400" kern="1200" dirty="0" err="1" smtClean="0">
                <a:solidFill>
                  <a:schemeClr val="tx1"/>
                </a:solidFill>
                <a:effectLst/>
                <a:latin typeface="+mn-lt"/>
                <a:ea typeface="+mn-ea"/>
                <a:cs typeface="+mn-cs"/>
              </a:rPr>
              <a:t>Anadolu</a:t>
            </a:r>
            <a:r>
              <a:rPr lang="en-US" sz="1400" kern="1200" dirty="0" smtClean="0">
                <a:solidFill>
                  <a:schemeClr val="tx1"/>
                </a:solidFill>
                <a:effectLst/>
                <a:latin typeface="+mn-lt"/>
                <a:ea typeface="+mn-ea"/>
                <a:cs typeface="+mn-cs"/>
              </a:rPr>
              <a:t> University, Faculty of Aeronautics and Astronautics, Department of Air Transport Management. </a:t>
            </a:r>
            <a:endParaRPr lang="tr-TR" sz="1400" kern="1200" dirty="0" smtClean="0">
              <a:solidFill>
                <a:schemeClr val="tx1"/>
              </a:solidFill>
              <a:effectLst/>
              <a:latin typeface="+mn-lt"/>
              <a:ea typeface="+mn-ea"/>
              <a:cs typeface="+mn-cs"/>
            </a:endParaRPr>
          </a:p>
          <a:p>
            <a:endParaRPr lang="tr-TR" sz="1400" kern="1200" dirty="0" smtClean="0">
              <a:solidFill>
                <a:schemeClr val="tx1"/>
              </a:solidFill>
              <a:effectLst/>
              <a:latin typeface="+mn-lt"/>
              <a:ea typeface="+mn-ea"/>
              <a:cs typeface="+mn-cs"/>
            </a:endParaRPr>
          </a:p>
          <a:p>
            <a:r>
              <a:rPr lang="en-US" sz="1400" kern="1200" dirty="0" smtClean="0">
                <a:solidFill>
                  <a:schemeClr val="tx1"/>
                </a:solidFill>
                <a:effectLst/>
                <a:latin typeface="+mn-lt"/>
                <a:ea typeface="+mn-ea"/>
                <a:cs typeface="+mn-cs"/>
              </a:rPr>
              <a:t>I both study on strategic management and safety management issues. </a:t>
            </a:r>
            <a:endParaRPr lang="tr-TR" sz="1400" kern="1200" dirty="0" smtClean="0">
              <a:solidFill>
                <a:schemeClr val="tx1"/>
              </a:solidFill>
              <a:effectLst/>
              <a:latin typeface="+mn-lt"/>
              <a:ea typeface="+mn-ea"/>
              <a:cs typeface="+mn-cs"/>
            </a:endParaRPr>
          </a:p>
          <a:p>
            <a:r>
              <a:rPr lang="en-US" sz="1400" kern="1200" dirty="0" smtClean="0">
                <a:solidFill>
                  <a:schemeClr val="tx1"/>
                </a:solidFill>
                <a:effectLst/>
                <a:latin typeface="+mn-lt"/>
                <a:ea typeface="+mn-ea"/>
                <a:cs typeface="+mn-cs"/>
              </a:rPr>
              <a:t>It is really an honor for me to be here and to conduct this Panel. I would like to thank ICAO and Turkish CAA for bringing us together on this panel.  </a:t>
            </a:r>
            <a:endParaRPr lang="tr-TR" sz="1400" kern="1200" dirty="0" smtClean="0">
              <a:solidFill>
                <a:schemeClr val="tx1"/>
              </a:solidFill>
              <a:effectLst/>
              <a:latin typeface="+mn-lt"/>
              <a:ea typeface="+mn-ea"/>
              <a:cs typeface="+mn-cs"/>
            </a:endParaRPr>
          </a:p>
          <a:p>
            <a:endParaRPr lang="tr-TR" sz="1400" kern="1200" dirty="0" smtClean="0">
              <a:solidFill>
                <a:schemeClr val="tx1"/>
              </a:solidFill>
              <a:effectLst/>
              <a:latin typeface="+mn-lt"/>
              <a:ea typeface="+mn-ea"/>
              <a:cs typeface="+mn-cs"/>
            </a:endParaRPr>
          </a:p>
          <a:p>
            <a:r>
              <a:rPr lang="en-US" sz="1400" kern="1200" dirty="0" smtClean="0">
                <a:solidFill>
                  <a:schemeClr val="tx1"/>
                </a:solidFill>
                <a:effectLst/>
                <a:latin typeface="+mn-lt"/>
                <a:ea typeface="+mn-ea"/>
                <a:cs typeface="+mn-cs"/>
              </a:rPr>
              <a:t>Today, we have two wonderful distinguished panelists here. We do really appreciate their taking the time: Mr. </a:t>
            </a:r>
            <a:r>
              <a:rPr lang="en-US" sz="1400" kern="1200" dirty="0" err="1" smtClean="0">
                <a:solidFill>
                  <a:schemeClr val="tx1"/>
                </a:solidFill>
                <a:effectLst/>
                <a:latin typeface="+mn-lt"/>
                <a:ea typeface="+mn-ea"/>
                <a:cs typeface="+mn-cs"/>
              </a:rPr>
              <a:t>Favilla</a:t>
            </a:r>
            <a:r>
              <a:rPr lang="en-US" sz="1400" kern="1200" dirty="0" smtClean="0">
                <a:solidFill>
                  <a:schemeClr val="tx1"/>
                </a:solidFill>
                <a:effectLst/>
                <a:latin typeface="+mn-lt"/>
                <a:ea typeface="+mn-ea"/>
                <a:cs typeface="+mn-cs"/>
              </a:rPr>
              <a:t> and Mr. </a:t>
            </a:r>
            <a:r>
              <a:rPr lang="en-US" sz="1400" kern="1200" dirty="0" err="1" smtClean="0">
                <a:solidFill>
                  <a:schemeClr val="tx1"/>
                </a:solidFill>
                <a:effectLst/>
                <a:latin typeface="+mn-lt"/>
                <a:ea typeface="+mn-ea"/>
                <a:cs typeface="+mn-cs"/>
              </a:rPr>
              <a:t>Konukçu</a:t>
            </a:r>
            <a:r>
              <a:rPr lang="en-US" sz="1400" kern="1200" dirty="0" smtClean="0">
                <a:solidFill>
                  <a:schemeClr val="tx1"/>
                </a:solidFill>
                <a:effectLst/>
                <a:latin typeface="+mn-lt"/>
                <a:ea typeface="+mn-ea"/>
                <a:cs typeface="+mn-cs"/>
              </a:rPr>
              <a:t> </a:t>
            </a:r>
            <a:endParaRPr lang="tr-TR" sz="1400" kern="1200" dirty="0" smtClean="0">
              <a:solidFill>
                <a:schemeClr val="tx1"/>
              </a:solidFill>
              <a:effectLst/>
              <a:latin typeface="+mn-lt"/>
              <a:ea typeface="+mn-ea"/>
              <a:cs typeface="+mn-cs"/>
            </a:endParaRPr>
          </a:p>
          <a:p>
            <a:endParaRPr lang="tr-TR" sz="1400" kern="1200" dirty="0" smtClean="0">
              <a:solidFill>
                <a:schemeClr val="tx1"/>
              </a:solidFill>
              <a:effectLst/>
              <a:latin typeface="+mn-lt"/>
              <a:ea typeface="+mn-ea"/>
              <a:cs typeface="+mn-cs"/>
            </a:endParaRPr>
          </a:p>
          <a:p>
            <a:r>
              <a:rPr lang="en-US" sz="1400" kern="1200" dirty="0" smtClean="0">
                <a:solidFill>
                  <a:schemeClr val="tx1"/>
                </a:solidFill>
                <a:effectLst/>
                <a:latin typeface="+mn-lt"/>
                <a:ea typeface="+mn-ea"/>
                <a:cs typeface="+mn-cs"/>
              </a:rPr>
              <a:t>First of all</a:t>
            </a:r>
            <a:r>
              <a:rPr lang="tr-TR" sz="1400" kern="1200" dirty="0" smtClean="0">
                <a:solidFill>
                  <a:schemeClr val="tx1"/>
                </a:solidFill>
                <a:effectLst/>
                <a:latin typeface="+mn-lt"/>
                <a:ea typeface="+mn-ea"/>
                <a:cs typeface="+mn-cs"/>
              </a:rPr>
              <a:t>,</a:t>
            </a:r>
            <a:r>
              <a:rPr lang="en-US" sz="1400" kern="1200" dirty="0" smtClean="0">
                <a:solidFill>
                  <a:schemeClr val="tx1"/>
                </a:solidFill>
                <a:effectLst/>
                <a:latin typeface="+mn-lt"/>
                <a:ea typeface="+mn-ea"/>
                <a:cs typeface="+mn-cs"/>
              </a:rPr>
              <a:t> I would like to start with a brief presentation about the airline industry and then I will offer the floor to our panelists. Both of them they will make a short presentation and then we will continue with my and their questions. </a:t>
            </a:r>
            <a:endParaRPr lang="tr-TR" sz="1400" kern="1200" dirty="0" smtClean="0">
              <a:solidFill>
                <a:schemeClr val="tx1"/>
              </a:solidFill>
              <a:effectLst/>
              <a:latin typeface="+mn-lt"/>
              <a:ea typeface="+mn-ea"/>
              <a:cs typeface="+mn-cs"/>
            </a:endParaRPr>
          </a:p>
          <a:p>
            <a:endParaRPr lang="tr-TR" sz="1400" kern="1200" dirty="0" smtClean="0">
              <a:solidFill>
                <a:schemeClr val="tx1"/>
              </a:solidFill>
              <a:effectLst/>
              <a:latin typeface="+mn-lt"/>
              <a:ea typeface="+mn-ea"/>
              <a:cs typeface="+mn-cs"/>
            </a:endParaRPr>
          </a:p>
          <a:p>
            <a:r>
              <a:rPr lang="en-US" sz="1400" kern="1200" dirty="0" smtClean="0">
                <a:solidFill>
                  <a:schemeClr val="tx1"/>
                </a:solidFill>
                <a:effectLst/>
                <a:latin typeface="+mn-lt"/>
                <a:ea typeface="+mn-ea"/>
                <a:cs typeface="+mn-cs"/>
              </a:rPr>
              <a:t>I would like to ask that you the audience hold your questions until the panel discussion session please. </a:t>
            </a:r>
            <a:endParaRPr lang="tr-TR" sz="1400" kern="1200" dirty="0" smtClean="0">
              <a:solidFill>
                <a:schemeClr val="tx1"/>
              </a:solidFill>
              <a:effectLst/>
              <a:latin typeface="+mn-lt"/>
              <a:ea typeface="+mn-ea"/>
              <a:cs typeface="+mn-cs"/>
            </a:endParaRPr>
          </a:p>
          <a:p>
            <a:endParaRPr lang="tr-TR" sz="1400" dirty="0"/>
          </a:p>
        </p:txBody>
      </p:sp>
      <p:sp>
        <p:nvSpPr>
          <p:cNvPr id="4" name="Slayt Numarası Yer Tutucusu 3"/>
          <p:cNvSpPr>
            <a:spLocks noGrp="1"/>
          </p:cNvSpPr>
          <p:nvPr>
            <p:ph type="sldNum" sz="quarter" idx="10"/>
          </p:nvPr>
        </p:nvSpPr>
        <p:spPr/>
        <p:txBody>
          <a:bodyPr/>
          <a:lstStyle/>
          <a:p>
            <a:fld id="{80C79A57-4604-43FD-8FAD-DB26F7450977}" type="slidenum">
              <a:rPr lang="tr-TR" smtClean="0"/>
              <a:pPr/>
              <a:t>1</a:t>
            </a:fld>
            <a:endParaRPr lang="tr-TR"/>
          </a:p>
        </p:txBody>
      </p:sp>
    </p:spTree>
    <p:extLst>
      <p:ext uri="{BB962C8B-B14F-4D97-AF65-F5344CB8AC3E}">
        <p14:creationId xmlns:p14="http://schemas.microsoft.com/office/powerpoint/2010/main" val="11704317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sz="1400" kern="1200" dirty="0" smtClean="0">
                <a:solidFill>
                  <a:schemeClr val="tx1"/>
                </a:solidFill>
                <a:effectLst/>
                <a:latin typeface="+mn-lt"/>
                <a:ea typeface="+mn-ea"/>
                <a:cs typeface="+mn-cs"/>
              </a:rPr>
              <a:t>With these brief opening remarks, I now turn to our distinguished panelists for their remarks. </a:t>
            </a:r>
            <a:endParaRPr lang="tr-TR" sz="1400" kern="1200" dirty="0" smtClean="0">
              <a:solidFill>
                <a:schemeClr val="tx1"/>
              </a:solidFill>
              <a:effectLst/>
              <a:latin typeface="+mn-lt"/>
              <a:ea typeface="+mn-ea"/>
              <a:cs typeface="+mn-cs"/>
            </a:endParaRPr>
          </a:p>
          <a:p>
            <a:endParaRPr lang="tr-TR" sz="1400" kern="1200" dirty="0" smtClean="0">
              <a:solidFill>
                <a:schemeClr val="tx1"/>
              </a:solidFill>
              <a:effectLst/>
              <a:latin typeface="+mn-lt"/>
              <a:ea typeface="+mn-ea"/>
              <a:cs typeface="+mn-cs"/>
            </a:endParaRPr>
          </a:p>
          <a:p>
            <a:r>
              <a:rPr lang="en-US" sz="1400" kern="1200" dirty="0" smtClean="0">
                <a:solidFill>
                  <a:schemeClr val="tx1"/>
                </a:solidFill>
                <a:effectLst/>
                <a:latin typeface="+mn-lt"/>
                <a:ea typeface="+mn-ea"/>
                <a:cs typeface="+mn-cs"/>
              </a:rPr>
              <a:t>I would like first to introduce you our distinguished panelists. </a:t>
            </a:r>
            <a:endParaRPr lang="tr-TR" sz="14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tr-TR" sz="1400" dirty="0" err="1" smtClean="0"/>
              <a:t>Mr</a:t>
            </a:r>
            <a:r>
              <a:rPr lang="tr-TR" sz="1400" dirty="0" smtClean="0"/>
              <a:t>. </a:t>
            </a:r>
            <a:r>
              <a:rPr lang="tr-TR" sz="1400" dirty="0" err="1" smtClean="0"/>
              <a:t>Favilla</a:t>
            </a:r>
            <a:r>
              <a:rPr lang="tr-TR" sz="1400" dirty="0" smtClean="0"/>
              <a:t> </a:t>
            </a:r>
            <a:r>
              <a:rPr lang="en-US" sz="1400" dirty="0" smtClean="0"/>
              <a:t>, in 2010 joined the World Tourism Organization (UNWTO) in Madrid, Spain, as an Executive-Director, now in charge of the Operational </a:t>
            </a:r>
            <a:r>
              <a:rPr lang="en-US" sz="1400" dirty="0" err="1" smtClean="0"/>
              <a:t>Programmes</a:t>
            </a:r>
            <a:r>
              <a:rPr lang="en-US" sz="1400" dirty="0" smtClean="0"/>
              <a:t> and Institutional Relations of the Organization.</a:t>
            </a:r>
            <a:endParaRPr lang="tr-TR" sz="1400" dirty="0" smtClean="0"/>
          </a:p>
          <a:p>
            <a:endParaRPr lang="tr-TR" sz="1400" kern="1200" dirty="0" smtClean="0">
              <a:solidFill>
                <a:schemeClr val="tx1"/>
              </a:solidFill>
              <a:effectLst/>
              <a:latin typeface="+mn-lt"/>
              <a:ea typeface="+mn-ea"/>
              <a:cs typeface="+mn-cs"/>
            </a:endParaRPr>
          </a:p>
          <a:p>
            <a:r>
              <a:rPr lang="tr-TR" sz="1400" dirty="0" smtClean="0"/>
              <a:t>He </a:t>
            </a:r>
            <a:r>
              <a:rPr lang="tr-TR" sz="1400" dirty="0" err="1" smtClean="0"/>
              <a:t>will</a:t>
            </a:r>
            <a:r>
              <a:rPr lang="tr-TR" sz="1400" dirty="0" smtClean="0"/>
              <a:t> </a:t>
            </a:r>
            <a:r>
              <a:rPr lang="tr-TR" sz="1400" dirty="0" err="1" smtClean="0"/>
              <a:t>point</a:t>
            </a:r>
            <a:r>
              <a:rPr lang="tr-TR" sz="1400" dirty="0" smtClean="0"/>
              <a:t> </a:t>
            </a:r>
            <a:r>
              <a:rPr lang="tr-TR" sz="1400" dirty="0" err="1" smtClean="0"/>
              <a:t>out</a:t>
            </a:r>
            <a:r>
              <a:rPr lang="tr-TR" sz="1400" dirty="0" smtClean="0"/>
              <a:t> </a:t>
            </a:r>
            <a:r>
              <a:rPr lang="tr-TR" sz="1400" dirty="0" err="1" smtClean="0"/>
              <a:t>some</a:t>
            </a:r>
            <a:r>
              <a:rPr lang="tr-TR" sz="1400" dirty="0" smtClean="0"/>
              <a:t> </a:t>
            </a:r>
            <a:r>
              <a:rPr lang="tr-TR" sz="1400" dirty="0" err="1" smtClean="0"/>
              <a:t>issues</a:t>
            </a:r>
            <a:r>
              <a:rPr lang="tr-TR" sz="1400" dirty="0" smtClean="0"/>
              <a:t> on </a:t>
            </a:r>
            <a:r>
              <a:rPr lang="en-GB" sz="1400" kern="1200" dirty="0" smtClean="0">
                <a:solidFill>
                  <a:schemeClr val="tx1"/>
                </a:solidFill>
                <a:effectLst/>
                <a:latin typeface="+mn-lt"/>
                <a:ea typeface="+mn-ea"/>
                <a:cs typeface="+mn-cs"/>
              </a:rPr>
              <a:t>Tourism towards 2030: </a:t>
            </a:r>
            <a:endParaRPr lang="tr-TR" sz="1400" kern="1200" dirty="0" smtClean="0">
              <a:solidFill>
                <a:schemeClr val="tx1"/>
              </a:solidFill>
              <a:effectLst/>
              <a:latin typeface="+mn-lt"/>
              <a:ea typeface="+mn-ea"/>
              <a:cs typeface="+mn-cs"/>
            </a:endParaRPr>
          </a:p>
          <a:p>
            <a:endParaRPr lang="tr-TR" sz="1400" kern="1200" dirty="0" smtClean="0">
              <a:solidFill>
                <a:schemeClr val="tx1"/>
              </a:solidFill>
              <a:effectLst/>
              <a:latin typeface="+mn-lt"/>
              <a:ea typeface="+mn-ea"/>
              <a:cs typeface="+mn-cs"/>
            </a:endParaRPr>
          </a:p>
          <a:p>
            <a:pPr lvl="0"/>
            <a:r>
              <a:rPr lang="en-GB" sz="1400" kern="1200" dirty="0" smtClean="0">
                <a:solidFill>
                  <a:schemeClr val="tx1"/>
                </a:solidFill>
                <a:effectLst/>
                <a:latin typeface="+mn-lt"/>
                <a:ea typeface="+mn-ea"/>
                <a:cs typeface="+mn-cs"/>
              </a:rPr>
              <a:t>Centrality of (air) connectivity for tourism growth</a:t>
            </a:r>
            <a:endParaRPr lang="tr-TR" sz="1400" kern="1200" dirty="0" smtClean="0">
              <a:solidFill>
                <a:schemeClr val="tx1"/>
              </a:solidFill>
              <a:effectLst/>
              <a:latin typeface="+mn-lt"/>
              <a:ea typeface="+mn-ea"/>
              <a:cs typeface="+mn-cs"/>
            </a:endParaRPr>
          </a:p>
          <a:p>
            <a:pPr lvl="0"/>
            <a:r>
              <a:rPr lang="en-GB" sz="1400" kern="1200" dirty="0" smtClean="0">
                <a:solidFill>
                  <a:schemeClr val="tx1"/>
                </a:solidFill>
                <a:effectLst/>
                <a:latin typeface="+mn-lt"/>
                <a:ea typeface="+mn-ea"/>
                <a:cs typeface="+mn-cs"/>
              </a:rPr>
              <a:t>Diversification in tourism development:</a:t>
            </a:r>
            <a:endParaRPr lang="tr-TR" sz="1400" kern="1200" dirty="0" smtClean="0">
              <a:solidFill>
                <a:schemeClr val="tx1"/>
              </a:solidFill>
              <a:effectLst/>
              <a:latin typeface="+mn-lt"/>
              <a:ea typeface="+mn-ea"/>
              <a:cs typeface="+mn-cs"/>
            </a:endParaRPr>
          </a:p>
          <a:p>
            <a:pPr lvl="0"/>
            <a:r>
              <a:rPr lang="en-GB" sz="1400" kern="1200" dirty="0" smtClean="0">
                <a:solidFill>
                  <a:schemeClr val="tx1"/>
                </a:solidFill>
                <a:effectLst/>
                <a:latin typeface="+mn-lt"/>
                <a:ea typeface="+mn-ea"/>
                <a:cs typeface="+mn-cs"/>
              </a:rPr>
              <a:t>Disruption in tourism:</a:t>
            </a:r>
            <a:endParaRPr lang="tr-TR" sz="1400" kern="1200" dirty="0" smtClean="0">
              <a:solidFill>
                <a:schemeClr val="tx1"/>
              </a:solidFill>
              <a:effectLst/>
              <a:latin typeface="+mn-lt"/>
              <a:ea typeface="+mn-ea"/>
              <a:cs typeface="+mn-cs"/>
            </a:endParaRPr>
          </a:p>
          <a:p>
            <a:r>
              <a:rPr lang="tr-TR" sz="1400" kern="1200" dirty="0" smtClean="0">
                <a:solidFill>
                  <a:schemeClr val="tx1"/>
                </a:solidFill>
                <a:effectLst/>
                <a:latin typeface="+mn-lt"/>
                <a:ea typeface="+mn-ea"/>
                <a:cs typeface="+mn-cs"/>
              </a:rPr>
              <a:t>He </a:t>
            </a:r>
            <a:r>
              <a:rPr lang="en-GB" sz="1400" kern="1200" dirty="0" smtClean="0">
                <a:solidFill>
                  <a:schemeClr val="tx1"/>
                </a:solidFill>
                <a:effectLst/>
                <a:latin typeface="+mn-lt"/>
                <a:ea typeface="+mn-ea"/>
                <a:cs typeface="+mn-cs"/>
              </a:rPr>
              <a:t>will try to make the link </a:t>
            </a:r>
            <a:r>
              <a:rPr lang="tr-TR" sz="1400" kern="1200" dirty="0" err="1" smtClean="0">
                <a:solidFill>
                  <a:schemeClr val="tx1"/>
                </a:solidFill>
                <a:effectLst/>
                <a:latin typeface="+mn-lt"/>
                <a:ea typeface="+mn-ea"/>
                <a:cs typeface="+mn-cs"/>
              </a:rPr>
              <a:t>these</a:t>
            </a:r>
            <a:r>
              <a:rPr lang="tr-TR" sz="1400" kern="1200" dirty="0" smtClean="0">
                <a:solidFill>
                  <a:schemeClr val="tx1"/>
                </a:solidFill>
                <a:effectLst/>
                <a:latin typeface="+mn-lt"/>
                <a:ea typeface="+mn-ea"/>
                <a:cs typeface="+mn-cs"/>
              </a:rPr>
              <a:t> </a:t>
            </a:r>
            <a:r>
              <a:rPr lang="tr-TR" sz="1400" kern="1200" dirty="0" err="1" smtClean="0">
                <a:solidFill>
                  <a:schemeClr val="tx1"/>
                </a:solidFill>
                <a:effectLst/>
                <a:latin typeface="+mn-lt"/>
                <a:ea typeface="+mn-ea"/>
                <a:cs typeface="+mn-cs"/>
              </a:rPr>
              <a:t>issues</a:t>
            </a:r>
            <a:r>
              <a:rPr lang="tr-TR" sz="1400" kern="1200" dirty="0" smtClean="0">
                <a:solidFill>
                  <a:schemeClr val="tx1"/>
                </a:solidFill>
                <a:effectLst/>
                <a:latin typeface="+mn-lt"/>
                <a:ea typeface="+mn-ea"/>
                <a:cs typeface="+mn-cs"/>
              </a:rPr>
              <a:t> </a:t>
            </a:r>
            <a:r>
              <a:rPr lang="en-GB" sz="1400" kern="1200" dirty="0" smtClean="0">
                <a:solidFill>
                  <a:schemeClr val="tx1"/>
                </a:solidFill>
                <a:effectLst/>
                <a:latin typeface="+mn-lt"/>
                <a:ea typeface="+mn-ea"/>
                <a:cs typeface="+mn-cs"/>
              </a:rPr>
              <a:t>with air transport.</a:t>
            </a:r>
            <a:endParaRPr lang="tr-TR" sz="1400" kern="1200" dirty="0" smtClean="0">
              <a:solidFill>
                <a:schemeClr val="tx1"/>
              </a:solidFill>
              <a:effectLst/>
              <a:latin typeface="+mn-lt"/>
              <a:ea typeface="+mn-ea"/>
              <a:cs typeface="+mn-cs"/>
            </a:endParaRPr>
          </a:p>
          <a:p>
            <a:endParaRPr lang="tr-TR" sz="1400" dirty="0"/>
          </a:p>
        </p:txBody>
      </p:sp>
      <p:sp>
        <p:nvSpPr>
          <p:cNvPr id="4" name="Slayt Numarası Yer Tutucusu 3"/>
          <p:cNvSpPr>
            <a:spLocks noGrp="1"/>
          </p:cNvSpPr>
          <p:nvPr>
            <p:ph type="sldNum" sz="quarter" idx="10"/>
          </p:nvPr>
        </p:nvSpPr>
        <p:spPr/>
        <p:txBody>
          <a:bodyPr/>
          <a:lstStyle/>
          <a:p>
            <a:fld id="{80C79A57-4604-43FD-8FAD-DB26F7450977}" type="slidenum">
              <a:rPr lang="tr-TR" smtClean="0"/>
              <a:pPr/>
              <a:t>13</a:t>
            </a:fld>
            <a:endParaRPr lang="tr-TR"/>
          </a:p>
        </p:txBody>
      </p:sp>
    </p:spTree>
    <p:extLst>
      <p:ext uri="{BB962C8B-B14F-4D97-AF65-F5344CB8AC3E}">
        <p14:creationId xmlns:p14="http://schemas.microsoft.com/office/powerpoint/2010/main" val="40174399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400" kern="1200" dirty="0" err="1" smtClean="0">
                <a:solidFill>
                  <a:schemeClr val="tx1"/>
                </a:solidFill>
                <a:effectLst/>
              </a:rPr>
              <a:t>Mr</a:t>
            </a:r>
            <a:r>
              <a:rPr lang="tr-TR" sz="1400" kern="1200" dirty="0" smtClean="0">
                <a:solidFill>
                  <a:schemeClr val="tx1"/>
                </a:solidFill>
                <a:effectLst/>
              </a:rPr>
              <a:t>. Konukçu, </a:t>
            </a:r>
            <a:r>
              <a:rPr lang="en-US" sz="1400" kern="1200" dirty="0" smtClean="0">
                <a:solidFill>
                  <a:schemeClr val="tx1"/>
                </a:solidFill>
                <a:effectLst/>
              </a:rPr>
              <a:t>he </a:t>
            </a:r>
            <a:r>
              <a:rPr lang="tr-TR" sz="1400" kern="1200" dirty="0" smtClean="0">
                <a:solidFill>
                  <a:schemeClr val="tx1"/>
                </a:solidFill>
                <a:effectLst/>
              </a:rPr>
              <a:t>is </a:t>
            </a:r>
            <a:r>
              <a:rPr lang="tr-TR" sz="1400" kern="1200" dirty="0" err="1" smtClean="0">
                <a:solidFill>
                  <a:schemeClr val="tx1"/>
                </a:solidFill>
                <a:effectLst/>
              </a:rPr>
              <a:t>the</a:t>
            </a:r>
            <a:r>
              <a:rPr lang="tr-TR" sz="1400" kern="1200" baseline="0" dirty="0" smtClean="0">
                <a:solidFill>
                  <a:schemeClr val="tx1"/>
                </a:solidFill>
                <a:effectLst/>
              </a:rPr>
              <a:t> </a:t>
            </a:r>
            <a:r>
              <a:rPr lang="en-US" sz="1400" kern="1200" dirty="0" smtClean="0">
                <a:solidFill>
                  <a:schemeClr val="tx1"/>
                </a:solidFill>
                <a:effectLst/>
              </a:rPr>
              <a:t>Senior Vice President </a:t>
            </a:r>
            <a:r>
              <a:rPr lang="tr-TR" sz="1400" kern="1200" dirty="0" smtClean="0">
                <a:solidFill>
                  <a:schemeClr val="tx1"/>
                </a:solidFill>
                <a:effectLst/>
              </a:rPr>
              <a:t>of </a:t>
            </a:r>
            <a:r>
              <a:rPr lang="tr-TR" sz="1400" kern="1200" dirty="0" err="1" smtClean="0">
                <a:solidFill>
                  <a:schemeClr val="tx1"/>
                </a:solidFill>
                <a:effectLst/>
              </a:rPr>
              <a:t>Turkish</a:t>
            </a:r>
            <a:r>
              <a:rPr lang="tr-TR" sz="1400" kern="1200" dirty="0" smtClean="0">
                <a:solidFill>
                  <a:schemeClr val="tx1"/>
                </a:solidFill>
                <a:effectLst/>
              </a:rPr>
              <a:t> </a:t>
            </a:r>
            <a:r>
              <a:rPr lang="tr-TR" sz="1400" kern="1200" dirty="0" err="1" smtClean="0">
                <a:solidFill>
                  <a:schemeClr val="tx1"/>
                </a:solidFill>
                <a:effectLst/>
              </a:rPr>
              <a:t>Airlines</a:t>
            </a:r>
            <a:r>
              <a:rPr lang="tr-TR" sz="1400" kern="1200" dirty="0" smtClean="0">
                <a:solidFill>
                  <a:schemeClr val="tx1"/>
                </a:solidFill>
                <a:effectLst/>
              </a:rPr>
              <a:t> on </a:t>
            </a:r>
            <a:r>
              <a:rPr lang="en-US" sz="1400" kern="1200" dirty="0" smtClean="0">
                <a:solidFill>
                  <a:schemeClr val="tx1"/>
                </a:solidFill>
                <a:effectLst/>
              </a:rPr>
              <a:t>Investment Management</a:t>
            </a:r>
            <a:r>
              <a:rPr lang="tr-TR" sz="1400" kern="1200" dirty="0" smtClean="0">
                <a:solidFill>
                  <a:schemeClr val="tx1"/>
                </a:solidFill>
                <a:effectLst/>
              </a:rPr>
              <a:t>.</a:t>
            </a:r>
            <a:endParaRPr lang="tr-TR" sz="1400" kern="1200" dirty="0" smtClean="0">
              <a:solidFill>
                <a:schemeClr val="tx1"/>
              </a:solidFill>
              <a:effectLst/>
              <a:latin typeface="+mn-lt"/>
              <a:ea typeface="+mn-ea"/>
              <a:cs typeface="+mn-cs"/>
            </a:endParaRPr>
          </a:p>
          <a:p>
            <a:endParaRPr lang="tr-TR" sz="1400" kern="1200" dirty="0" smtClean="0">
              <a:solidFill>
                <a:schemeClr val="tx1"/>
              </a:solidFill>
              <a:effectLst/>
              <a:latin typeface="+mn-lt"/>
              <a:ea typeface="+mn-ea"/>
              <a:cs typeface="+mn-cs"/>
            </a:endParaRPr>
          </a:p>
          <a:p>
            <a:r>
              <a:rPr lang="tr-TR" sz="1400" kern="1200" dirty="0" smtClean="0">
                <a:solidFill>
                  <a:schemeClr val="tx1"/>
                </a:solidFill>
                <a:effectLst/>
                <a:latin typeface="+mn-lt"/>
                <a:ea typeface="+mn-ea"/>
                <a:cs typeface="+mn-cs"/>
              </a:rPr>
              <a:t>First he</a:t>
            </a:r>
            <a:r>
              <a:rPr lang="tr-TR" sz="1400" kern="1200" baseline="0" dirty="0" smtClean="0">
                <a:solidFill>
                  <a:schemeClr val="tx1"/>
                </a:solidFill>
                <a:effectLst/>
                <a:latin typeface="+mn-lt"/>
                <a:ea typeface="+mn-ea"/>
                <a:cs typeface="+mn-cs"/>
              </a:rPr>
              <a:t> </a:t>
            </a:r>
            <a:r>
              <a:rPr lang="tr-TR" sz="1400" kern="1200" baseline="0" dirty="0" err="1" smtClean="0">
                <a:solidFill>
                  <a:schemeClr val="tx1"/>
                </a:solidFill>
                <a:effectLst/>
                <a:latin typeface="+mn-lt"/>
                <a:ea typeface="+mn-ea"/>
                <a:cs typeface="+mn-cs"/>
              </a:rPr>
              <a:t>will</a:t>
            </a:r>
            <a:r>
              <a:rPr lang="tr-TR" sz="1400" kern="1200" baseline="0" dirty="0" smtClean="0">
                <a:solidFill>
                  <a:schemeClr val="tx1"/>
                </a:solidFill>
                <a:effectLst/>
                <a:latin typeface="+mn-lt"/>
                <a:ea typeface="+mn-ea"/>
                <a:cs typeface="+mn-cs"/>
              </a:rPr>
              <a:t> </a:t>
            </a:r>
            <a:r>
              <a:rPr lang="tr-TR" sz="1400" kern="1200" baseline="0" dirty="0" err="1" smtClean="0">
                <a:solidFill>
                  <a:schemeClr val="tx1"/>
                </a:solidFill>
                <a:effectLst/>
                <a:latin typeface="+mn-lt"/>
                <a:ea typeface="+mn-ea"/>
                <a:cs typeface="+mn-cs"/>
              </a:rPr>
              <a:t>point</a:t>
            </a:r>
            <a:r>
              <a:rPr lang="tr-TR" sz="1400" kern="1200" baseline="0" dirty="0" smtClean="0">
                <a:solidFill>
                  <a:schemeClr val="tx1"/>
                </a:solidFill>
                <a:effectLst/>
                <a:latin typeface="+mn-lt"/>
                <a:ea typeface="+mn-ea"/>
                <a:cs typeface="+mn-cs"/>
              </a:rPr>
              <a:t> </a:t>
            </a:r>
            <a:r>
              <a:rPr lang="tr-TR" sz="1400" kern="1200" baseline="0" dirty="0" err="1" smtClean="0">
                <a:solidFill>
                  <a:schemeClr val="tx1"/>
                </a:solidFill>
                <a:effectLst/>
                <a:latin typeface="+mn-lt"/>
                <a:ea typeface="+mn-ea"/>
                <a:cs typeface="+mn-cs"/>
              </a:rPr>
              <a:t>out</a:t>
            </a:r>
            <a:r>
              <a:rPr lang="tr-TR" sz="1400" kern="1200" baseline="0" dirty="0" smtClean="0">
                <a:solidFill>
                  <a:schemeClr val="tx1"/>
                </a:solidFill>
                <a:effectLst/>
                <a:latin typeface="+mn-lt"/>
                <a:ea typeface="+mn-ea"/>
                <a:cs typeface="+mn-cs"/>
              </a:rPr>
              <a:t> </a:t>
            </a:r>
            <a:r>
              <a:rPr lang="tr-TR" sz="1400" kern="1200" dirty="0" err="1" smtClean="0">
                <a:solidFill>
                  <a:schemeClr val="tx1"/>
                </a:solidFill>
                <a:effectLst/>
                <a:latin typeface="+mn-lt"/>
                <a:ea typeface="+mn-ea"/>
                <a:cs typeface="+mn-cs"/>
              </a:rPr>
              <a:t>three</a:t>
            </a:r>
            <a:r>
              <a:rPr lang="tr-TR" sz="1400" kern="1200" dirty="0" smtClean="0">
                <a:solidFill>
                  <a:schemeClr val="tx1"/>
                </a:solidFill>
                <a:effectLst/>
                <a:latin typeface="+mn-lt"/>
                <a:ea typeface="+mn-ea"/>
                <a:cs typeface="+mn-cs"/>
              </a:rPr>
              <a:t> </a:t>
            </a:r>
            <a:r>
              <a:rPr lang="tr-TR" sz="1400" kern="1200" dirty="0" err="1" smtClean="0">
                <a:solidFill>
                  <a:schemeClr val="tx1"/>
                </a:solidFill>
                <a:effectLst/>
                <a:latin typeface="+mn-lt"/>
                <a:ea typeface="+mn-ea"/>
                <a:cs typeface="+mn-cs"/>
              </a:rPr>
              <a:t>major</a:t>
            </a:r>
            <a:r>
              <a:rPr lang="tr-TR" sz="1400" kern="1200" dirty="0" smtClean="0">
                <a:solidFill>
                  <a:schemeClr val="tx1"/>
                </a:solidFill>
                <a:effectLst/>
                <a:latin typeface="+mn-lt"/>
                <a:ea typeface="+mn-ea"/>
                <a:cs typeface="+mn-cs"/>
              </a:rPr>
              <a:t> </a:t>
            </a:r>
            <a:r>
              <a:rPr lang="tr-TR" sz="1400" kern="1200" dirty="0" err="1" smtClean="0">
                <a:solidFill>
                  <a:schemeClr val="tx1"/>
                </a:solidFill>
                <a:effectLst/>
                <a:latin typeface="+mn-lt"/>
                <a:ea typeface="+mn-ea"/>
                <a:cs typeface="+mn-cs"/>
              </a:rPr>
              <a:t>priorities</a:t>
            </a:r>
            <a:r>
              <a:rPr lang="tr-TR" sz="1400" kern="1200" dirty="0" smtClean="0">
                <a:solidFill>
                  <a:schemeClr val="tx1"/>
                </a:solidFill>
                <a:effectLst/>
                <a:latin typeface="+mn-lt"/>
                <a:ea typeface="+mn-ea"/>
                <a:cs typeface="+mn-cs"/>
              </a:rPr>
              <a:t> </a:t>
            </a:r>
            <a:r>
              <a:rPr lang="tr-TR" sz="1400" kern="1200" dirty="0" err="1" smtClean="0">
                <a:solidFill>
                  <a:schemeClr val="tx1"/>
                </a:solidFill>
                <a:effectLst/>
                <a:latin typeface="+mn-lt"/>
                <a:ea typeface="+mn-ea"/>
                <a:cs typeface="+mn-cs"/>
              </a:rPr>
              <a:t>for</a:t>
            </a:r>
            <a:r>
              <a:rPr lang="tr-TR" sz="1400" kern="1200" dirty="0" smtClean="0">
                <a:solidFill>
                  <a:schemeClr val="tx1"/>
                </a:solidFill>
                <a:effectLst/>
                <a:latin typeface="+mn-lt"/>
                <a:ea typeface="+mn-ea"/>
                <a:cs typeface="+mn-cs"/>
              </a:rPr>
              <a:t> </a:t>
            </a:r>
            <a:r>
              <a:rPr lang="tr-TR" sz="1400" kern="1200" dirty="0" err="1" smtClean="0">
                <a:solidFill>
                  <a:schemeClr val="tx1"/>
                </a:solidFill>
                <a:effectLst/>
                <a:latin typeface="+mn-lt"/>
                <a:ea typeface="+mn-ea"/>
                <a:cs typeface="+mn-cs"/>
              </a:rPr>
              <a:t>airlines</a:t>
            </a:r>
            <a:r>
              <a:rPr lang="tr-TR" sz="1400" kern="1200" dirty="0" smtClean="0">
                <a:solidFill>
                  <a:schemeClr val="tx1"/>
                </a:solidFill>
                <a:effectLst/>
                <a:latin typeface="+mn-lt"/>
                <a:ea typeface="+mn-ea"/>
                <a:cs typeface="+mn-cs"/>
              </a:rPr>
              <a:t>: </a:t>
            </a:r>
            <a:r>
              <a:rPr lang="tr-TR" sz="1400" kern="1200" dirty="0" err="1" smtClean="0">
                <a:solidFill>
                  <a:schemeClr val="tx1"/>
                </a:solidFill>
                <a:effectLst/>
                <a:latin typeface="+mn-lt"/>
                <a:ea typeface="+mn-ea"/>
                <a:cs typeface="+mn-cs"/>
              </a:rPr>
              <a:t>Increasing</a:t>
            </a:r>
            <a:r>
              <a:rPr lang="tr-TR" sz="1400" kern="1200" dirty="0" smtClean="0">
                <a:solidFill>
                  <a:schemeClr val="tx1"/>
                </a:solidFill>
                <a:effectLst/>
                <a:latin typeface="+mn-lt"/>
                <a:ea typeface="+mn-ea"/>
                <a:cs typeface="+mn-cs"/>
              </a:rPr>
              <a:t> </a:t>
            </a:r>
            <a:r>
              <a:rPr lang="tr-TR" sz="1400" kern="1200" dirty="0" err="1" smtClean="0">
                <a:solidFill>
                  <a:schemeClr val="tx1"/>
                </a:solidFill>
                <a:effectLst/>
                <a:latin typeface="+mn-lt"/>
                <a:ea typeface="+mn-ea"/>
                <a:cs typeface="+mn-cs"/>
              </a:rPr>
              <a:t>customer</a:t>
            </a:r>
            <a:r>
              <a:rPr lang="tr-TR" sz="1400" kern="1200" dirty="0" smtClean="0">
                <a:solidFill>
                  <a:schemeClr val="tx1"/>
                </a:solidFill>
                <a:effectLst/>
                <a:latin typeface="+mn-lt"/>
                <a:ea typeface="+mn-ea"/>
                <a:cs typeface="+mn-cs"/>
              </a:rPr>
              <a:t> </a:t>
            </a:r>
            <a:r>
              <a:rPr lang="tr-TR" sz="1400" kern="1200" dirty="0" err="1" smtClean="0">
                <a:solidFill>
                  <a:schemeClr val="tx1"/>
                </a:solidFill>
                <a:effectLst/>
                <a:latin typeface="+mn-lt"/>
                <a:ea typeface="+mn-ea"/>
                <a:cs typeface="+mn-cs"/>
              </a:rPr>
              <a:t>satisfaction</a:t>
            </a:r>
            <a:r>
              <a:rPr lang="tr-TR" sz="1400" kern="1200" dirty="0" smtClean="0">
                <a:solidFill>
                  <a:schemeClr val="tx1"/>
                </a:solidFill>
                <a:effectLst/>
                <a:latin typeface="+mn-lt"/>
                <a:ea typeface="+mn-ea"/>
                <a:cs typeface="+mn-cs"/>
              </a:rPr>
              <a:t> &amp; </a:t>
            </a:r>
            <a:r>
              <a:rPr lang="tr-TR" sz="1400" kern="1200" dirty="0" err="1" smtClean="0">
                <a:solidFill>
                  <a:schemeClr val="tx1"/>
                </a:solidFill>
                <a:effectLst/>
                <a:latin typeface="+mn-lt"/>
                <a:ea typeface="+mn-ea"/>
                <a:cs typeface="+mn-cs"/>
              </a:rPr>
              <a:t>brand</a:t>
            </a:r>
            <a:r>
              <a:rPr lang="tr-TR" sz="1400" kern="1200" dirty="0" smtClean="0">
                <a:solidFill>
                  <a:schemeClr val="tx1"/>
                </a:solidFill>
                <a:effectLst/>
                <a:latin typeface="+mn-lt"/>
                <a:ea typeface="+mn-ea"/>
                <a:cs typeface="+mn-cs"/>
              </a:rPr>
              <a:t> </a:t>
            </a:r>
            <a:r>
              <a:rPr lang="tr-TR" sz="1400" kern="1200" dirty="0" err="1" smtClean="0">
                <a:solidFill>
                  <a:schemeClr val="tx1"/>
                </a:solidFill>
                <a:effectLst/>
                <a:latin typeface="+mn-lt"/>
                <a:ea typeface="+mn-ea"/>
                <a:cs typeface="+mn-cs"/>
              </a:rPr>
              <a:t>awareness</a:t>
            </a:r>
            <a:r>
              <a:rPr lang="tr-TR" sz="1400" kern="1200" dirty="0" smtClean="0">
                <a:solidFill>
                  <a:schemeClr val="tx1"/>
                </a:solidFill>
                <a:effectLst/>
                <a:latin typeface="+mn-lt"/>
                <a:ea typeface="+mn-ea"/>
                <a:cs typeface="+mn-cs"/>
              </a:rPr>
              <a:t> </a:t>
            </a:r>
            <a:r>
              <a:rPr lang="tr-TR" sz="1400" kern="1200" dirty="0" err="1" smtClean="0">
                <a:solidFill>
                  <a:schemeClr val="tx1"/>
                </a:solidFill>
                <a:effectLst/>
                <a:latin typeface="+mn-lt"/>
                <a:ea typeface="+mn-ea"/>
                <a:cs typeface="+mn-cs"/>
              </a:rPr>
              <a:t>and</a:t>
            </a:r>
            <a:r>
              <a:rPr lang="tr-TR" sz="1400" kern="1200" dirty="0" smtClean="0">
                <a:solidFill>
                  <a:schemeClr val="tx1"/>
                </a:solidFill>
                <a:effectLst/>
                <a:latin typeface="+mn-lt"/>
                <a:ea typeface="+mn-ea"/>
                <a:cs typeface="+mn-cs"/>
              </a:rPr>
              <a:t> </a:t>
            </a:r>
            <a:r>
              <a:rPr lang="tr-TR" sz="1400" kern="1200" dirty="0" err="1" smtClean="0">
                <a:solidFill>
                  <a:schemeClr val="tx1"/>
                </a:solidFill>
                <a:effectLst/>
                <a:latin typeface="+mn-lt"/>
                <a:ea typeface="+mn-ea"/>
                <a:cs typeface="+mn-cs"/>
              </a:rPr>
              <a:t>reducing</a:t>
            </a:r>
            <a:r>
              <a:rPr lang="tr-TR" sz="1400" kern="1200" dirty="0" smtClean="0">
                <a:solidFill>
                  <a:schemeClr val="tx1"/>
                </a:solidFill>
                <a:effectLst/>
                <a:latin typeface="+mn-lt"/>
                <a:ea typeface="+mn-ea"/>
                <a:cs typeface="+mn-cs"/>
              </a:rPr>
              <a:t> </a:t>
            </a:r>
            <a:r>
              <a:rPr lang="tr-TR" sz="1400" kern="1200" dirty="0" err="1" smtClean="0">
                <a:solidFill>
                  <a:schemeClr val="tx1"/>
                </a:solidFill>
                <a:effectLst/>
                <a:latin typeface="+mn-lt"/>
                <a:ea typeface="+mn-ea"/>
                <a:cs typeface="+mn-cs"/>
              </a:rPr>
              <a:t>costs</a:t>
            </a:r>
            <a:r>
              <a:rPr lang="tr-TR" sz="1400" kern="1200" dirty="0" smtClean="0">
                <a:solidFill>
                  <a:schemeClr val="tx1"/>
                </a:solidFill>
                <a:effectLst/>
                <a:latin typeface="+mn-lt"/>
                <a:ea typeface="+mn-ea"/>
                <a:cs typeface="+mn-cs"/>
              </a:rPr>
              <a:t>. </a:t>
            </a:r>
          </a:p>
          <a:p>
            <a:endParaRPr lang="tr-TR" sz="1400" kern="1200" dirty="0" smtClean="0">
              <a:solidFill>
                <a:schemeClr val="tx1"/>
              </a:solidFill>
              <a:effectLst/>
              <a:latin typeface="+mn-lt"/>
              <a:ea typeface="+mn-ea"/>
              <a:cs typeface="+mn-cs"/>
            </a:endParaRPr>
          </a:p>
          <a:p>
            <a:r>
              <a:rPr lang="tr-TR" sz="1400" kern="1200" dirty="0" err="1" smtClean="0">
                <a:solidFill>
                  <a:schemeClr val="tx1"/>
                </a:solidFill>
                <a:effectLst/>
                <a:latin typeface="+mn-lt"/>
                <a:ea typeface="+mn-ea"/>
                <a:cs typeface="+mn-cs"/>
              </a:rPr>
              <a:t>And</a:t>
            </a:r>
            <a:r>
              <a:rPr lang="tr-TR" sz="1400" kern="1200" dirty="0" smtClean="0">
                <a:solidFill>
                  <a:schemeClr val="tx1"/>
                </a:solidFill>
                <a:effectLst/>
                <a:latin typeface="+mn-lt"/>
                <a:ea typeface="+mn-ea"/>
                <a:cs typeface="+mn-cs"/>
              </a:rPr>
              <a:t> he </a:t>
            </a:r>
            <a:r>
              <a:rPr lang="tr-TR" sz="1400" kern="1200" dirty="0" err="1" smtClean="0">
                <a:solidFill>
                  <a:schemeClr val="tx1"/>
                </a:solidFill>
                <a:effectLst/>
                <a:latin typeface="+mn-lt"/>
                <a:ea typeface="+mn-ea"/>
                <a:cs typeface="+mn-cs"/>
              </a:rPr>
              <a:t>also</a:t>
            </a:r>
            <a:r>
              <a:rPr lang="tr-TR" sz="1400" kern="1200" dirty="0" smtClean="0">
                <a:solidFill>
                  <a:schemeClr val="tx1"/>
                </a:solidFill>
                <a:effectLst/>
                <a:latin typeface="+mn-lt"/>
                <a:ea typeface="+mn-ea"/>
                <a:cs typeface="+mn-cs"/>
              </a:rPr>
              <a:t> </a:t>
            </a:r>
            <a:r>
              <a:rPr lang="tr-TR" sz="1400" kern="1200" dirty="0" err="1" smtClean="0">
                <a:solidFill>
                  <a:schemeClr val="tx1"/>
                </a:solidFill>
                <a:effectLst/>
                <a:latin typeface="+mn-lt"/>
                <a:ea typeface="+mn-ea"/>
                <a:cs typeface="+mn-cs"/>
              </a:rPr>
              <a:t>will</a:t>
            </a:r>
            <a:r>
              <a:rPr lang="tr-TR" sz="1400" kern="1200" dirty="0" smtClean="0">
                <a:solidFill>
                  <a:schemeClr val="tx1"/>
                </a:solidFill>
                <a:effectLst/>
                <a:latin typeface="+mn-lt"/>
                <a:ea typeface="+mn-ea"/>
                <a:cs typeface="+mn-cs"/>
              </a:rPr>
              <a:t> </a:t>
            </a:r>
            <a:r>
              <a:rPr lang="tr-TR" sz="1400" kern="1200" dirty="0" err="1" smtClean="0">
                <a:solidFill>
                  <a:schemeClr val="tx1"/>
                </a:solidFill>
                <a:effectLst/>
                <a:latin typeface="+mn-lt"/>
                <a:ea typeface="+mn-ea"/>
                <a:cs typeface="+mn-cs"/>
              </a:rPr>
              <a:t>give</a:t>
            </a:r>
            <a:r>
              <a:rPr lang="tr-TR" sz="1400" kern="1200" baseline="0" dirty="0" smtClean="0">
                <a:solidFill>
                  <a:schemeClr val="tx1"/>
                </a:solidFill>
                <a:effectLst/>
                <a:latin typeface="+mn-lt"/>
                <a:ea typeface="+mn-ea"/>
                <a:cs typeface="+mn-cs"/>
              </a:rPr>
              <a:t> us </a:t>
            </a:r>
            <a:r>
              <a:rPr lang="tr-TR" sz="1400" kern="1200" baseline="0" dirty="0" err="1" smtClean="0">
                <a:solidFill>
                  <a:schemeClr val="tx1"/>
                </a:solidFill>
                <a:effectLst/>
                <a:latin typeface="+mn-lt"/>
                <a:ea typeface="+mn-ea"/>
                <a:cs typeface="+mn-cs"/>
              </a:rPr>
              <a:t>some</a:t>
            </a:r>
            <a:r>
              <a:rPr lang="tr-TR" sz="1400" kern="1200" baseline="0" dirty="0" smtClean="0">
                <a:solidFill>
                  <a:schemeClr val="tx1"/>
                </a:solidFill>
                <a:effectLst/>
                <a:latin typeface="+mn-lt"/>
                <a:ea typeface="+mn-ea"/>
                <a:cs typeface="+mn-cs"/>
              </a:rPr>
              <a:t> </a:t>
            </a:r>
            <a:r>
              <a:rPr lang="tr-TR" sz="1400" kern="1200" baseline="0" dirty="0" err="1" smtClean="0">
                <a:solidFill>
                  <a:schemeClr val="tx1"/>
                </a:solidFill>
                <a:effectLst/>
                <a:latin typeface="+mn-lt"/>
                <a:ea typeface="+mn-ea"/>
                <a:cs typeface="+mn-cs"/>
              </a:rPr>
              <a:t>information</a:t>
            </a:r>
            <a:r>
              <a:rPr lang="tr-TR" sz="1400" kern="1200" baseline="0" dirty="0" smtClean="0">
                <a:solidFill>
                  <a:schemeClr val="tx1"/>
                </a:solidFill>
                <a:effectLst/>
                <a:latin typeface="+mn-lt"/>
                <a:ea typeface="+mn-ea"/>
                <a:cs typeface="+mn-cs"/>
              </a:rPr>
              <a:t> </a:t>
            </a:r>
            <a:r>
              <a:rPr lang="tr-TR" sz="1400" kern="1200" baseline="0" dirty="0" err="1" smtClean="0">
                <a:solidFill>
                  <a:schemeClr val="tx1"/>
                </a:solidFill>
                <a:effectLst/>
                <a:latin typeface="+mn-lt"/>
                <a:ea typeface="+mn-ea"/>
                <a:cs typeface="+mn-cs"/>
              </a:rPr>
              <a:t>about</a:t>
            </a:r>
            <a:r>
              <a:rPr lang="tr-TR" sz="1400" kern="1200" baseline="0" dirty="0" smtClean="0">
                <a:solidFill>
                  <a:schemeClr val="tx1"/>
                </a:solidFill>
                <a:effectLst/>
                <a:latin typeface="+mn-lt"/>
                <a:ea typeface="+mn-ea"/>
                <a:cs typeface="+mn-cs"/>
              </a:rPr>
              <a:t>:</a:t>
            </a:r>
            <a:endParaRPr lang="tr-TR" sz="1400" kern="1200" dirty="0" smtClean="0">
              <a:solidFill>
                <a:schemeClr val="tx1"/>
              </a:solidFill>
              <a:effectLst/>
              <a:latin typeface="+mn-lt"/>
              <a:ea typeface="+mn-ea"/>
              <a:cs typeface="+mn-cs"/>
            </a:endParaRPr>
          </a:p>
          <a:p>
            <a:r>
              <a:rPr lang="tr-TR" sz="1400" kern="1200" dirty="0" smtClean="0">
                <a:solidFill>
                  <a:schemeClr val="tx1"/>
                </a:solidFill>
                <a:effectLst/>
                <a:latin typeface="+mn-lt"/>
                <a:ea typeface="+mn-ea"/>
                <a:cs typeface="+mn-cs"/>
              </a:rPr>
              <a:t>Network </a:t>
            </a:r>
            <a:r>
              <a:rPr lang="tr-TR" sz="1400" kern="1200" dirty="0" err="1" smtClean="0">
                <a:solidFill>
                  <a:schemeClr val="tx1"/>
                </a:solidFill>
                <a:effectLst/>
                <a:latin typeface="+mn-lt"/>
                <a:ea typeface="+mn-ea"/>
                <a:cs typeface="+mn-cs"/>
              </a:rPr>
              <a:t>and</a:t>
            </a:r>
            <a:r>
              <a:rPr lang="tr-TR" sz="1400" kern="1200" dirty="0" smtClean="0">
                <a:solidFill>
                  <a:schemeClr val="tx1"/>
                </a:solidFill>
                <a:effectLst/>
                <a:latin typeface="+mn-lt"/>
                <a:ea typeface="+mn-ea"/>
                <a:cs typeface="+mn-cs"/>
              </a:rPr>
              <a:t> </a:t>
            </a:r>
            <a:r>
              <a:rPr lang="tr-TR" sz="1400" kern="1200" dirty="0" err="1" smtClean="0">
                <a:solidFill>
                  <a:schemeClr val="tx1"/>
                </a:solidFill>
                <a:effectLst/>
                <a:latin typeface="+mn-lt"/>
                <a:ea typeface="+mn-ea"/>
                <a:cs typeface="+mn-cs"/>
              </a:rPr>
              <a:t>fleet</a:t>
            </a:r>
            <a:r>
              <a:rPr lang="tr-TR" sz="1400" kern="1200" dirty="0" smtClean="0">
                <a:solidFill>
                  <a:schemeClr val="tx1"/>
                </a:solidFill>
                <a:effectLst/>
                <a:latin typeface="+mn-lt"/>
                <a:ea typeface="+mn-ea"/>
                <a:cs typeface="+mn-cs"/>
              </a:rPr>
              <a:t> </a:t>
            </a:r>
            <a:r>
              <a:rPr lang="tr-TR" sz="1400" kern="1200" dirty="0" err="1" smtClean="0">
                <a:solidFill>
                  <a:schemeClr val="tx1"/>
                </a:solidFill>
                <a:effectLst/>
                <a:latin typeface="+mn-lt"/>
                <a:ea typeface="+mn-ea"/>
                <a:cs typeface="+mn-cs"/>
              </a:rPr>
              <a:t>investments</a:t>
            </a:r>
            <a:r>
              <a:rPr lang="tr-TR" sz="1400" kern="1200" dirty="0" smtClean="0">
                <a:solidFill>
                  <a:schemeClr val="tx1"/>
                </a:solidFill>
                <a:effectLst/>
                <a:latin typeface="+mn-lt"/>
                <a:ea typeface="+mn-ea"/>
                <a:cs typeface="+mn-cs"/>
              </a:rPr>
              <a:t>,</a:t>
            </a:r>
          </a:p>
          <a:p>
            <a:endParaRPr lang="tr-TR" sz="1400" kern="1200" dirty="0" smtClean="0">
              <a:solidFill>
                <a:schemeClr val="tx1"/>
              </a:solidFill>
              <a:effectLst/>
              <a:latin typeface="+mn-lt"/>
              <a:ea typeface="+mn-ea"/>
              <a:cs typeface="+mn-cs"/>
            </a:endParaRPr>
          </a:p>
          <a:p>
            <a:r>
              <a:rPr lang="tr-TR" sz="1400" kern="1200" dirty="0" smtClean="0">
                <a:solidFill>
                  <a:schemeClr val="tx1"/>
                </a:solidFill>
                <a:effectLst/>
                <a:latin typeface="+mn-lt"/>
                <a:ea typeface="+mn-ea"/>
                <a:cs typeface="+mn-cs"/>
              </a:rPr>
              <a:t>Product </a:t>
            </a:r>
            <a:r>
              <a:rPr lang="tr-TR" sz="1400" kern="1200" dirty="0" err="1" smtClean="0">
                <a:solidFill>
                  <a:schemeClr val="tx1"/>
                </a:solidFill>
                <a:effectLst/>
                <a:latin typeface="+mn-lt"/>
                <a:ea typeface="+mn-ea"/>
                <a:cs typeface="+mn-cs"/>
              </a:rPr>
              <a:t>improvements</a:t>
            </a:r>
            <a:r>
              <a:rPr lang="tr-TR" sz="1400" kern="1200" dirty="0" smtClean="0">
                <a:solidFill>
                  <a:schemeClr val="tx1"/>
                </a:solidFill>
                <a:effectLst/>
                <a:latin typeface="+mn-lt"/>
                <a:ea typeface="+mn-ea"/>
                <a:cs typeface="+mn-cs"/>
              </a:rPr>
              <a:t>,</a:t>
            </a:r>
          </a:p>
          <a:p>
            <a:endParaRPr lang="tr-TR" sz="1400" kern="1200" dirty="0" smtClean="0">
              <a:solidFill>
                <a:schemeClr val="tx1"/>
              </a:solidFill>
              <a:effectLst/>
              <a:latin typeface="+mn-lt"/>
              <a:ea typeface="+mn-ea"/>
              <a:cs typeface="+mn-cs"/>
            </a:endParaRPr>
          </a:p>
          <a:p>
            <a:r>
              <a:rPr lang="tr-TR" sz="1400" kern="1200" dirty="0" err="1" smtClean="0">
                <a:solidFill>
                  <a:schemeClr val="tx1"/>
                </a:solidFill>
                <a:effectLst/>
                <a:latin typeface="+mn-lt"/>
                <a:ea typeface="+mn-ea"/>
                <a:cs typeface="+mn-cs"/>
              </a:rPr>
              <a:t>Brand</a:t>
            </a:r>
            <a:r>
              <a:rPr lang="tr-TR" sz="1400" kern="1200" dirty="0" smtClean="0">
                <a:solidFill>
                  <a:schemeClr val="tx1"/>
                </a:solidFill>
                <a:effectLst/>
                <a:latin typeface="+mn-lt"/>
                <a:ea typeface="+mn-ea"/>
                <a:cs typeface="+mn-cs"/>
              </a:rPr>
              <a:t> </a:t>
            </a:r>
            <a:r>
              <a:rPr lang="tr-TR" sz="1400" kern="1200" dirty="0" err="1" smtClean="0">
                <a:solidFill>
                  <a:schemeClr val="tx1"/>
                </a:solidFill>
                <a:effectLst/>
                <a:latin typeface="+mn-lt"/>
                <a:ea typeface="+mn-ea"/>
                <a:cs typeface="+mn-cs"/>
              </a:rPr>
              <a:t>investments</a:t>
            </a:r>
            <a:r>
              <a:rPr lang="tr-TR" sz="1400" kern="1200" dirty="0" smtClean="0">
                <a:solidFill>
                  <a:schemeClr val="tx1"/>
                </a:solidFill>
                <a:effectLst/>
                <a:latin typeface="+mn-lt"/>
                <a:ea typeface="+mn-ea"/>
                <a:cs typeface="+mn-cs"/>
              </a:rPr>
              <a:t> </a:t>
            </a:r>
            <a:r>
              <a:rPr lang="tr-TR" sz="1400" kern="1200" dirty="0" err="1" smtClean="0">
                <a:solidFill>
                  <a:schemeClr val="tx1"/>
                </a:solidFill>
                <a:effectLst/>
                <a:latin typeface="+mn-lt"/>
                <a:ea typeface="+mn-ea"/>
                <a:cs typeface="+mn-cs"/>
              </a:rPr>
              <a:t>and</a:t>
            </a:r>
            <a:r>
              <a:rPr lang="tr-TR" sz="1400" kern="1200" dirty="0" smtClean="0">
                <a:solidFill>
                  <a:schemeClr val="tx1"/>
                </a:solidFill>
                <a:effectLst/>
                <a:latin typeface="+mn-lt"/>
                <a:ea typeface="+mn-ea"/>
                <a:cs typeface="+mn-cs"/>
              </a:rPr>
              <a:t> </a:t>
            </a:r>
            <a:r>
              <a:rPr lang="tr-TR" sz="1400" kern="1200" dirty="0" err="1" smtClean="0">
                <a:solidFill>
                  <a:schemeClr val="tx1"/>
                </a:solidFill>
                <a:effectLst/>
                <a:latin typeface="+mn-lt"/>
                <a:ea typeface="+mn-ea"/>
                <a:cs typeface="+mn-cs"/>
              </a:rPr>
              <a:t>communications</a:t>
            </a:r>
            <a:endParaRPr lang="tr-TR" sz="1400" kern="1200" dirty="0" smtClean="0">
              <a:solidFill>
                <a:schemeClr val="tx1"/>
              </a:solidFill>
              <a:effectLst/>
              <a:latin typeface="+mn-lt"/>
              <a:ea typeface="+mn-ea"/>
              <a:cs typeface="+mn-cs"/>
            </a:endParaRPr>
          </a:p>
          <a:p>
            <a:endParaRPr lang="tr-TR" sz="1400" dirty="0"/>
          </a:p>
        </p:txBody>
      </p:sp>
      <p:sp>
        <p:nvSpPr>
          <p:cNvPr id="4" name="Slayt Numarası Yer Tutucusu 3"/>
          <p:cNvSpPr>
            <a:spLocks noGrp="1"/>
          </p:cNvSpPr>
          <p:nvPr>
            <p:ph type="sldNum" sz="quarter" idx="10"/>
          </p:nvPr>
        </p:nvSpPr>
        <p:spPr/>
        <p:txBody>
          <a:bodyPr/>
          <a:lstStyle/>
          <a:p>
            <a:fld id="{80C79A57-4604-43FD-8FAD-DB26F7450977}" type="slidenum">
              <a:rPr lang="tr-TR" smtClean="0"/>
              <a:pPr/>
              <a:t>14</a:t>
            </a:fld>
            <a:endParaRPr lang="tr-TR"/>
          </a:p>
        </p:txBody>
      </p:sp>
    </p:spTree>
    <p:extLst>
      <p:ext uri="{BB962C8B-B14F-4D97-AF65-F5344CB8AC3E}">
        <p14:creationId xmlns:p14="http://schemas.microsoft.com/office/powerpoint/2010/main" val="21379740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sz="1200" kern="1200" dirty="0" smtClean="0">
                <a:solidFill>
                  <a:schemeClr val="tx1"/>
                </a:solidFill>
                <a:effectLst/>
                <a:latin typeface="+mn-lt"/>
                <a:ea typeface="+mn-ea"/>
                <a:cs typeface="+mn-cs"/>
              </a:rPr>
              <a:t>I think I’d start with Mr. </a:t>
            </a:r>
            <a:r>
              <a:rPr lang="en-US" sz="1200" kern="1200" dirty="0" err="1" smtClean="0">
                <a:solidFill>
                  <a:schemeClr val="tx1"/>
                </a:solidFill>
                <a:effectLst/>
                <a:latin typeface="+mn-lt"/>
                <a:ea typeface="+mn-ea"/>
                <a:cs typeface="+mn-cs"/>
              </a:rPr>
              <a:t>Favilla</a:t>
            </a:r>
            <a:r>
              <a:rPr lang="en-US" sz="1200" kern="1200" dirty="0" smtClean="0">
                <a:solidFill>
                  <a:schemeClr val="tx1"/>
                </a:solidFill>
                <a:effectLst/>
                <a:latin typeface="+mn-lt"/>
                <a:ea typeface="+mn-ea"/>
                <a:cs typeface="+mn-cs"/>
              </a:rPr>
              <a:t> since tourism industry is one of the most important generator of the airline demand. </a:t>
            </a:r>
            <a:endParaRPr lang="tr-TR" sz="1200" kern="1200" dirty="0" smtClean="0">
              <a:solidFill>
                <a:schemeClr val="tx1"/>
              </a:solidFill>
              <a:effectLst/>
              <a:latin typeface="+mn-lt"/>
              <a:ea typeface="+mn-ea"/>
              <a:cs typeface="+mn-cs"/>
            </a:endParaRPr>
          </a:p>
          <a:p>
            <a:endParaRPr lang="tr-T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 would like to offer the floor to Mr. </a:t>
            </a:r>
            <a:r>
              <a:rPr lang="en-US" sz="1200" kern="1200" dirty="0" err="1" smtClean="0">
                <a:solidFill>
                  <a:schemeClr val="tx1"/>
                </a:solidFill>
                <a:effectLst/>
                <a:latin typeface="+mn-lt"/>
                <a:ea typeface="+mn-ea"/>
                <a:cs typeface="+mn-cs"/>
              </a:rPr>
              <a:t>Favilla</a:t>
            </a:r>
            <a:r>
              <a:rPr lang="en-US" sz="1200" kern="1200" dirty="0" smtClean="0">
                <a:solidFill>
                  <a:schemeClr val="tx1"/>
                </a:solidFill>
                <a:effectLst/>
                <a:latin typeface="+mn-lt"/>
                <a:ea typeface="+mn-ea"/>
                <a:cs typeface="+mn-cs"/>
              </a:rPr>
              <a:t>. Mr. </a:t>
            </a:r>
            <a:r>
              <a:rPr lang="en-US" sz="1200" kern="1200" dirty="0" err="1" smtClean="0">
                <a:solidFill>
                  <a:schemeClr val="tx1"/>
                </a:solidFill>
                <a:effectLst/>
                <a:latin typeface="+mn-lt"/>
                <a:ea typeface="+mn-ea"/>
                <a:cs typeface="+mn-cs"/>
              </a:rPr>
              <a:t>Favilla</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please</a:t>
            </a:r>
            <a:r>
              <a:rPr lang="en-US" sz="1200" kern="1200" dirty="0" smtClean="0">
                <a:solidFill>
                  <a:schemeClr val="tx1"/>
                </a:solidFill>
                <a:effectLst/>
                <a:latin typeface="+mn-lt"/>
                <a:ea typeface="+mn-ea"/>
                <a:cs typeface="+mn-cs"/>
              </a:rPr>
              <a:t>, you have the floor. </a:t>
            </a:r>
            <a:endParaRPr lang="tr-TR" sz="1200" kern="1200" dirty="0" smtClean="0">
              <a:solidFill>
                <a:schemeClr val="tx1"/>
              </a:solidFill>
              <a:effectLst/>
              <a:latin typeface="+mn-lt"/>
              <a:ea typeface="+mn-ea"/>
              <a:cs typeface="+mn-cs"/>
            </a:endParaRPr>
          </a:p>
          <a:p>
            <a:endParaRPr lang="tr-TR" dirty="0"/>
          </a:p>
        </p:txBody>
      </p:sp>
      <p:sp>
        <p:nvSpPr>
          <p:cNvPr id="4" name="Slayt Numarası Yer Tutucusu 3"/>
          <p:cNvSpPr>
            <a:spLocks noGrp="1"/>
          </p:cNvSpPr>
          <p:nvPr>
            <p:ph type="sldNum" sz="quarter" idx="10"/>
          </p:nvPr>
        </p:nvSpPr>
        <p:spPr/>
        <p:txBody>
          <a:bodyPr/>
          <a:lstStyle/>
          <a:p>
            <a:fld id="{80C79A57-4604-43FD-8FAD-DB26F7450977}" type="slidenum">
              <a:rPr lang="tr-TR" smtClean="0"/>
              <a:pPr/>
              <a:t>15</a:t>
            </a:fld>
            <a:endParaRPr lang="tr-TR"/>
          </a:p>
        </p:txBody>
      </p:sp>
    </p:spTree>
    <p:extLst>
      <p:ext uri="{BB962C8B-B14F-4D97-AF65-F5344CB8AC3E}">
        <p14:creationId xmlns:p14="http://schemas.microsoft.com/office/powerpoint/2010/main" val="1125614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sz="1400" kern="1200" noProof="0" dirty="0" smtClean="0">
                <a:solidFill>
                  <a:schemeClr val="tx1"/>
                </a:solidFill>
                <a:effectLst/>
                <a:latin typeface="+mn-lt"/>
                <a:ea typeface="+mn-ea"/>
                <a:cs typeface="+mn-cs"/>
              </a:rPr>
              <a:t>Our panel takes place in the context of new approaches in airline business. </a:t>
            </a:r>
          </a:p>
          <a:p>
            <a:r>
              <a:rPr lang="en-US" sz="1400" kern="1200" noProof="0" dirty="0" smtClean="0">
                <a:solidFill>
                  <a:schemeClr val="tx1"/>
                </a:solidFill>
                <a:effectLst/>
                <a:latin typeface="+mn-lt"/>
                <a:ea typeface="+mn-ea"/>
                <a:cs typeface="+mn-cs"/>
              </a:rPr>
              <a:t>This is why I would like to share some facts and figures with some current trends in airline business. </a:t>
            </a:r>
            <a:endParaRPr lang="tr-TR" sz="1400" kern="1200" noProof="0" dirty="0" smtClean="0">
              <a:solidFill>
                <a:schemeClr val="tx1"/>
              </a:solidFill>
              <a:effectLst/>
              <a:latin typeface="+mn-lt"/>
              <a:ea typeface="+mn-ea"/>
              <a:cs typeface="+mn-cs"/>
            </a:endParaRPr>
          </a:p>
          <a:p>
            <a:endParaRPr lang="tr-TR" sz="1400" kern="1200" noProof="0" dirty="0" smtClean="0">
              <a:solidFill>
                <a:schemeClr val="tx1"/>
              </a:solidFill>
              <a:effectLst/>
              <a:latin typeface="+mn-lt"/>
              <a:ea typeface="+mn-ea"/>
              <a:cs typeface="+mn-cs"/>
            </a:endParaRPr>
          </a:p>
          <a:p>
            <a:r>
              <a:rPr lang="en-US" sz="1400" kern="1200" noProof="0" dirty="0" smtClean="0">
                <a:solidFill>
                  <a:schemeClr val="tx1"/>
                </a:solidFill>
                <a:effectLst/>
                <a:latin typeface="+mn-lt"/>
                <a:ea typeface="+mn-ea"/>
                <a:cs typeface="+mn-cs"/>
              </a:rPr>
              <a:t>In fact</a:t>
            </a:r>
            <a:r>
              <a:rPr lang="tr-TR" sz="1400" kern="1200" noProof="0" dirty="0" smtClean="0">
                <a:solidFill>
                  <a:schemeClr val="tx1"/>
                </a:solidFill>
                <a:effectLst/>
                <a:latin typeface="+mn-lt"/>
                <a:ea typeface="+mn-ea"/>
                <a:cs typeface="+mn-cs"/>
              </a:rPr>
              <a:t>,</a:t>
            </a:r>
            <a:r>
              <a:rPr lang="en-US" sz="1400" kern="1200" noProof="0" dirty="0" smtClean="0">
                <a:solidFill>
                  <a:schemeClr val="tx1"/>
                </a:solidFill>
                <a:effectLst/>
                <a:latin typeface="+mn-lt"/>
                <a:ea typeface="+mn-ea"/>
                <a:cs typeface="+mn-cs"/>
              </a:rPr>
              <a:t> yesterday morning the experts gave some facts and figures on it in the information session. But still</a:t>
            </a:r>
            <a:r>
              <a:rPr lang="tr-TR" sz="1400" kern="1200" noProof="0" dirty="0" smtClean="0">
                <a:solidFill>
                  <a:schemeClr val="tx1"/>
                </a:solidFill>
                <a:effectLst/>
                <a:latin typeface="+mn-lt"/>
                <a:ea typeface="+mn-ea"/>
                <a:cs typeface="+mn-cs"/>
              </a:rPr>
              <a:t>,</a:t>
            </a:r>
            <a:r>
              <a:rPr lang="en-US" sz="1400" kern="1200" noProof="0" dirty="0" smtClean="0">
                <a:solidFill>
                  <a:schemeClr val="tx1"/>
                </a:solidFill>
                <a:effectLst/>
                <a:latin typeface="+mn-lt"/>
                <a:ea typeface="+mn-ea"/>
                <a:cs typeface="+mn-cs"/>
              </a:rPr>
              <a:t> I think that it would be better to start with this. </a:t>
            </a:r>
          </a:p>
          <a:p>
            <a:endParaRPr lang="en-US" sz="1400" kern="1200" noProof="0" dirty="0" smtClean="0">
              <a:solidFill>
                <a:schemeClr val="tx1"/>
              </a:solidFill>
              <a:effectLst/>
              <a:latin typeface="+mn-lt"/>
              <a:ea typeface="+mn-ea"/>
              <a:cs typeface="+mn-cs"/>
            </a:endParaRPr>
          </a:p>
          <a:p>
            <a:r>
              <a:rPr lang="en-US" sz="1400" kern="1200" noProof="0" dirty="0" smtClean="0">
                <a:solidFill>
                  <a:schemeClr val="tx1"/>
                </a:solidFill>
                <a:effectLst/>
                <a:latin typeface="+mn-lt"/>
                <a:ea typeface="+mn-ea"/>
                <a:cs typeface="+mn-cs"/>
              </a:rPr>
              <a:t>As you see in the graphics, Since the 1980s, air travel has grown on average 5 percent annually, despite numerous shocks to the aviation system and the global economy. </a:t>
            </a:r>
            <a:endParaRPr lang="en-US" sz="1400" noProof="0" dirty="0"/>
          </a:p>
        </p:txBody>
      </p:sp>
      <p:sp>
        <p:nvSpPr>
          <p:cNvPr id="4" name="Slayt Numarası Yer Tutucusu 3"/>
          <p:cNvSpPr>
            <a:spLocks noGrp="1"/>
          </p:cNvSpPr>
          <p:nvPr>
            <p:ph type="sldNum" sz="quarter" idx="10"/>
          </p:nvPr>
        </p:nvSpPr>
        <p:spPr/>
        <p:txBody>
          <a:bodyPr/>
          <a:lstStyle/>
          <a:p>
            <a:fld id="{80C79A57-4604-43FD-8FAD-DB26F7450977}" type="slidenum">
              <a:rPr lang="tr-TR" smtClean="0"/>
              <a:pPr/>
              <a:t>2</a:t>
            </a:fld>
            <a:endParaRPr lang="tr-TR"/>
          </a:p>
        </p:txBody>
      </p:sp>
    </p:spTree>
    <p:extLst>
      <p:ext uri="{BB962C8B-B14F-4D97-AF65-F5344CB8AC3E}">
        <p14:creationId xmlns:p14="http://schemas.microsoft.com/office/powerpoint/2010/main" val="2033206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effectLst/>
                <a:latin typeface="+mn-lt"/>
                <a:ea typeface="+mn-ea"/>
                <a:cs typeface="+mn-cs"/>
              </a:rPr>
              <a:t>We know that some economic and politic crisis decreased the commercial air transport demand.</a:t>
            </a:r>
            <a:endParaRPr lang="tr-TR" sz="14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tr-TR" sz="14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effectLst/>
                <a:latin typeface="+mn-lt"/>
                <a:ea typeface="+mn-ea"/>
                <a:cs typeface="+mn-cs"/>
              </a:rPr>
              <a:t>But</a:t>
            </a:r>
            <a:r>
              <a:rPr lang="tr-TR" sz="1400" kern="1200" dirty="0" smtClean="0">
                <a:solidFill>
                  <a:schemeClr val="tx1"/>
                </a:solidFill>
                <a:effectLst/>
                <a:latin typeface="+mn-lt"/>
                <a:ea typeface="+mn-ea"/>
                <a:cs typeface="+mn-cs"/>
              </a:rPr>
              <a:t>,</a:t>
            </a:r>
            <a:r>
              <a:rPr lang="en-US" sz="1400" kern="1200" dirty="0" smtClean="0">
                <a:solidFill>
                  <a:schemeClr val="tx1"/>
                </a:solidFill>
                <a:effectLst/>
                <a:latin typeface="+mn-lt"/>
                <a:ea typeface="+mn-ea"/>
                <a:cs typeface="+mn-cs"/>
              </a:rPr>
              <a:t> if we monitor and evaluate the demand in a long term we always see that the demand is resilient and has been growing over time. </a:t>
            </a:r>
            <a:endParaRPr lang="tr-TR" sz="1400" kern="1200" dirty="0" smtClean="0">
              <a:solidFill>
                <a:schemeClr val="tx1"/>
              </a:solidFill>
              <a:effectLst/>
              <a:latin typeface="+mn-lt"/>
              <a:ea typeface="+mn-ea"/>
              <a:cs typeface="+mn-cs"/>
            </a:endParaRPr>
          </a:p>
          <a:p>
            <a:endParaRPr lang="tr-TR" dirty="0"/>
          </a:p>
        </p:txBody>
      </p:sp>
      <p:sp>
        <p:nvSpPr>
          <p:cNvPr id="4" name="Slayt Numarası Yer Tutucusu 3"/>
          <p:cNvSpPr>
            <a:spLocks noGrp="1"/>
          </p:cNvSpPr>
          <p:nvPr>
            <p:ph type="sldNum" sz="quarter" idx="10"/>
          </p:nvPr>
        </p:nvSpPr>
        <p:spPr/>
        <p:txBody>
          <a:bodyPr/>
          <a:lstStyle/>
          <a:p>
            <a:fld id="{80C79A57-4604-43FD-8FAD-DB26F7450977}" type="slidenum">
              <a:rPr lang="tr-TR" smtClean="0"/>
              <a:pPr/>
              <a:t>3</a:t>
            </a:fld>
            <a:endParaRPr lang="tr-TR"/>
          </a:p>
        </p:txBody>
      </p:sp>
    </p:spTree>
    <p:extLst>
      <p:ext uri="{BB962C8B-B14F-4D97-AF65-F5344CB8AC3E}">
        <p14:creationId xmlns:p14="http://schemas.microsoft.com/office/powerpoint/2010/main" val="30826250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sz="1400" kern="1200" dirty="0" smtClean="0">
                <a:solidFill>
                  <a:schemeClr val="tx1"/>
                </a:solidFill>
                <a:effectLst/>
                <a:latin typeface="+mn-lt"/>
                <a:ea typeface="+mn-ea"/>
                <a:cs typeface="+mn-cs"/>
              </a:rPr>
              <a:t>And here as we see in the graphics, airplane utilization rate is also rising. </a:t>
            </a:r>
            <a:endParaRPr lang="tr-TR" sz="1400" kern="1200" dirty="0" smtClean="0">
              <a:solidFill>
                <a:schemeClr val="tx1"/>
              </a:solidFill>
              <a:effectLst/>
              <a:latin typeface="+mn-lt"/>
              <a:ea typeface="+mn-ea"/>
              <a:cs typeface="+mn-cs"/>
            </a:endParaRPr>
          </a:p>
          <a:p>
            <a:endParaRPr lang="tr-TR" dirty="0"/>
          </a:p>
        </p:txBody>
      </p:sp>
      <p:sp>
        <p:nvSpPr>
          <p:cNvPr id="4" name="Slayt Numarası Yer Tutucusu 3"/>
          <p:cNvSpPr>
            <a:spLocks noGrp="1"/>
          </p:cNvSpPr>
          <p:nvPr>
            <p:ph type="sldNum" sz="quarter" idx="10"/>
          </p:nvPr>
        </p:nvSpPr>
        <p:spPr/>
        <p:txBody>
          <a:bodyPr/>
          <a:lstStyle/>
          <a:p>
            <a:fld id="{80C79A57-4604-43FD-8FAD-DB26F7450977}" type="slidenum">
              <a:rPr lang="tr-TR" smtClean="0"/>
              <a:pPr/>
              <a:t>4</a:t>
            </a:fld>
            <a:endParaRPr lang="tr-TR"/>
          </a:p>
        </p:txBody>
      </p:sp>
    </p:spTree>
    <p:extLst>
      <p:ext uri="{BB962C8B-B14F-4D97-AF65-F5344CB8AC3E}">
        <p14:creationId xmlns:p14="http://schemas.microsoft.com/office/powerpoint/2010/main" val="3470670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effectLst/>
                <a:latin typeface="+mn-lt"/>
                <a:ea typeface="+mn-ea"/>
                <a:cs typeface="+mn-cs"/>
              </a:rPr>
              <a:t>And here as we see in the graphics, passenger load factor is also rising.</a:t>
            </a:r>
            <a:endParaRPr lang="tr-TR" sz="1400" kern="1200" dirty="0" smtClean="0">
              <a:solidFill>
                <a:schemeClr val="tx1"/>
              </a:solidFill>
              <a:effectLst/>
              <a:latin typeface="+mn-lt"/>
              <a:ea typeface="+mn-ea"/>
              <a:cs typeface="+mn-cs"/>
            </a:endParaRPr>
          </a:p>
        </p:txBody>
      </p:sp>
      <p:sp>
        <p:nvSpPr>
          <p:cNvPr id="4" name="Slayt Numarası Yer Tutucusu 3"/>
          <p:cNvSpPr>
            <a:spLocks noGrp="1"/>
          </p:cNvSpPr>
          <p:nvPr>
            <p:ph type="sldNum" sz="quarter" idx="10"/>
          </p:nvPr>
        </p:nvSpPr>
        <p:spPr/>
        <p:txBody>
          <a:bodyPr/>
          <a:lstStyle/>
          <a:p>
            <a:fld id="{80C79A57-4604-43FD-8FAD-DB26F7450977}" type="slidenum">
              <a:rPr lang="tr-TR" smtClean="0"/>
              <a:pPr/>
              <a:t>5</a:t>
            </a:fld>
            <a:endParaRPr lang="tr-TR"/>
          </a:p>
        </p:txBody>
      </p:sp>
    </p:spTree>
    <p:extLst>
      <p:ext uri="{BB962C8B-B14F-4D97-AF65-F5344CB8AC3E}">
        <p14:creationId xmlns:p14="http://schemas.microsoft.com/office/powerpoint/2010/main" val="13835843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sz="1400" kern="1200" dirty="0" smtClean="0">
                <a:solidFill>
                  <a:schemeClr val="tx1"/>
                </a:solidFill>
                <a:effectLst/>
                <a:latin typeface="+mn-lt"/>
                <a:ea typeface="+mn-ea"/>
                <a:cs typeface="+mn-cs"/>
              </a:rPr>
              <a:t>The studies show us that the schedule based features-components of airline product is getting more and more important nowadays:</a:t>
            </a:r>
            <a:endParaRPr lang="tr-TR" sz="1400" kern="1200" dirty="0" smtClean="0">
              <a:solidFill>
                <a:schemeClr val="tx1"/>
              </a:solidFill>
              <a:effectLst/>
              <a:latin typeface="+mn-lt"/>
              <a:ea typeface="+mn-ea"/>
              <a:cs typeface="+mn-cs"/>
            </a:endParaRPr>
          </a:p>
          <a:p>
            <a:endParaRPr lang="tr-TR" sz="1400" kern="1200" dirty="0" smtClean="0">
              <a:solidFill>
                <a:schemeClr val="tx1"/>
              </a:solidFill>
              <a:effectLst/>
              <a:latin typeface="+mn-lt"/>
              <a:ea typeface="+mn-ea"/>
              <a:cs typeface="+mn-cs"/>
            </a:endParaRPr>
          </a:p>
          <a:p>
            <a:r>
              <a:rPr lang="en-US" sz="1400" kern="1200" dirty="0" smtClean="0">
                <a:solidFill>
                  <a:schemeClr val="tx1"/>
                </a:solidFill>
                <a:effectLst/>
                <a:latin typeface="+mn-lt"/>
                <a:ea typeface="+mn-ea"/>
                <a:cs typeface="+mn-cs"/>
              </a:rPr>
              <a:t>Especially frequency, number of city or airport pairs, direct flights, better connections etc. As you know these are the determiners of the average speed of the trip (between the origin and the final destination) and of course the total time of this trip. This is why these are really important components of the airline product. </a:t>
            </a:r>
            <a:endParaRPr lang="tr-TR" sz="1400" kern="1200" dirty="0" smtClean="0">
              <a:solidFill>
                <a:schemeClr val="tx1"/>
              </a:solidFill>
              <a:effectLst/>
              <a:latin typeface="+mn-lt"/>
              <a:ea typeface="+mn-ea"/>
              <a:cs typeface="+mn-cs"/>
            </a:endParaRPr>
          </a:p>
          <a:p>
            <a:endParaRPr lang="tr-TR" dirty="0"/>
          </a:p>
        </p:txBody>
      </p:sp>
      <p:sp>
        <p:nvSpPr>
          <p:cNvPr id="4" name="Slayt Numarası Yer Tutucusu 3"/>
          <p:cNvSpPr>
            <a:spLocks noGrp="1"/>
          </p:cNvSpPr>
          <p:nvPr>
            <p:ph type="sldNum" sz="quarter" idx="10"/>
          </p:nvPr>
        </p:nvSpPr>
        <p:spPr/>
        <p:txBody>
          <a:bodyPr/>
          <a:lstStyle/>
          <a:p>
            <a:fld id="{80C79A57-4604-43FD-8FAD-DB26F7450977}" type="slidenum">
              <a:rPr lang="tr-TR" smtClean="0"/>
              <a:pPr/>
              <a:t>6</a:t>
            </a:fld>
            <a:endParaRPr lang="tr-TR"/>
          </a:p>
        </p:txBody>
      </p:sp>
    </p:spTree>
    <p:extLst>
      <p:ext uri="{BB962C8B-B14F-4D97-AF65-F5344CB8AC3E}">
        <p14:creationId xmlns:p14="http://schemas.microsoft.com/office/powerpoint/2010/main" val="38551873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sz="1200" kern="1200" dirty="0" smtClean="0">
                <a:solidFill>
                  <a:schemeClr val="tx1"/>
                </a:solidFill>
                <a:effectLst/>
                <a:latin typeface="+mn-lt"/>
                <a:ea typeface="+mn-ea"/>
                <a:cs typeface="+mn-cs"/>
              </a:rPr>
              <a:t>Even so, we continue to see an emphasis on increased nonstop flights and greater frequency to meet traveler demands. </a:t>
            </a:r>
            <a:endParaRPr lang="tr-T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tr-T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Expanding nonstop route networks and growing frequency levels will continue to be the primary means of growth and development. </a:t>
            </a:r>
            <a:endParaRPr lang="tr-TR"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tr-TR" sz="1200" kern="1200" dirty="0" smtClean="0">
              <a:solidFill>
                <a:schemeClr val="tx1"/>
              </a:solidFill>
              <a:effectLst/>
              <a:latin typeface="+mn-lt"/>
              <a:ea typeface="+mn-ea"/>
              <a:cs typeface="+mn-cs"/>
            </a:endParaRPr>
          </a:p>
        </p:txBody>
      </p:sp>
      <p:sp>
        <p:nvSpPr>
          <p:cNvPr id="4" name="Slayt Numarası Yer Tutucusu 3"/>
          <p:cNvSpPr>
            <a:spLocks noGrp="1"/>
          </p:cNvSpPr>
          <p:nvPr>
            <p:ph type="sldNum" sz="quarter" idx="10"/>
          </p:nvPr>
        </p:nvSpPr>
        <p:spPr/>
        <p:txBody>
          <a:bodyPr/>
          <a:lstStyle/>
          <a:p>
            <a:fld id="{80C79A57-4604-43FD-8FAD-DB26F7450977}" type="slidenum">
              <a:rPr lang="tr-TR" smtClean="0"/>
              <a:pPr/>
              <a:t>7</a:t>
            </a:fld>
            <a:endParaRPr lang="tr-TR"/>
          </a:p>
        </p:txBody>
      </p:sp>
    </p:spTree>
    <p:extLst>
      <p:ext uri="{BB962C8B-B14F-4D97-AF65-F5344CB8AC3E}">
        <p14:creationId xmlns:p14="http://schemas.microsoft.com/office/powerpoint/2010/main" val="36413884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sz="1200" kern="1200" dirty="0" smtClean="0">
                <a:solidFill>
                  <a:schemeClr val="tx1"/>
                </a:solidFill>
                <a:effectLst/>
                <a:latin typeface="+mn-lt"/>
                <a:ea typeface="+mn-ea"/>
                <a:cs typeface="+mn-cs"/>
              </a:rPr>
              <a:t>Low oil prices and increased consumer confidence will be key near-term drivers, </a:t>
            </a:r>
            <a:endParaRPr lang="tr-TR" dirty="0"/>
          </a:p>
        </p:txBody>
      </p:sp>
      <p:sp>
        <p:nvSpPr>
          <p:cNvPr id="4" name="Slayt Numarası Yer Tutucusu 3"/>
          <p:cNvSpPr>
            <a:spLocks noGrp="1"/>
          </p:cNvSpPr>
          <p:nvPr>
            <p:ph type="sldNum" sz="quarter" idx="10"/>
          </p:nvPr>
        </p:nvSpPr>
        <p:spPr/>
        <p:txBody>
          <a:bodyPr/>
          <a:lstStyle/>
          <a:p>
            <a:fld id="{80C79A57-4604-43FD-8FAD-DB26F7450977}" type="slidenum">
              <a:rPr lang="tr-TR" smtClean="0"/>
              <a:pPr/>
              <a:t>8</a:t>
            </a:fld>
            <a:endParaRPr lang="tr-TR"/>
          </a:p>
        </p:txBody>
      </p:sp>
    </p:spTree>
    <p:extLst>
      <p:ext uri="{BB962C8B-B14F-4D97-AF65-F5344CB8AC3E}">
        <p14:creationId xmlns:p14="http://schemas.microsoft.com/office/powerpoint/2010/main" val="12107087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sz="1400" dirty="0"/>
          </a:p>
        </p:txBody>
      </p:sp>
      <p:sp>
        <p:nvSpPr>
          <p:cNvPr id="4" name="Slayt Numarası Yer Tutucusu 3"/>
          <p:cNvSpPr>
            <a:spLocks noGrp="1"/>
          </p:cNvSpPr>
          <p:nvPr>
            <p:ph type="sldNum" sz="quarter" idx="10"/>
          </p:nvPr>
        </p:nvSpPr>
        <p:spPr/>
        <p:txBody>
          <a:bodyPr/>
          <a:lstStyle/>
          <a:p>
            <a:fld id="{80C79A57-4604-43FD-8FAD-DB26F7450977}" type="slidenum">
              <a:rPr lang="tr-TR" smtClean="0"/>
              <a:pPr/>
              <a:t>12</a:t>
            </a:fld>
            <a:endParaRPr lang="tr-TR"/>
          </a:p>
        </p:txBody>
      </p:sp>
    </p:spTree>
    <p:extLst>
      <p:ext uri="{BB962C8B-B14F-4D97-AF65-F5344CB8AC3E}">
        <p14:creationId xmlns:p14="http://schemas.microsoft.com/office/powerpoint/2010/main" val="29537013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şlık Slaydı">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Başlık 9"/>
          <p:cNvSpPr>
            <a:spLocks noGrp="1"/>
          </p:cNvSpPr>
          <p:nvPr>
            <p:ph type="title" hasCustomPrompt="1"/>
          </p:nvPr>
        </p:nvSpPr>
        <p:spPr>
          <a:xfrm>
            <a:off x="611560" y="2353444"/>
            <a:ext cx="7848872" cy="432048"/>
          </a:xfrm>
          <a:prstGeom prst="rect">
            <a:avLst/>
          </a:prstGeom>
        </p:spPr>
        <p:txBody>
          <a:bodyPr>
            <a:noAutofit/>
          </a:bodyPr>
          <a:lstStyle>
            <a:lvl1pPr algn="ctr">
              <a:defRPr sz="3200" i="0" baseline="0"/>
            </a:lvl1pPr>
          </a:lstStyle>
          <a:p>
            <a:r>
              <a:rPr lang="tr-TR" dirty="0" smtClean="0"/>
              <a:t>[ KONU BAŞLIĞI ]</a:t>
            </a:r>
            <a:endParaRPr lang="tr-TR" dirty="0"/>
          </a:p>
        </p:txBody>
      </p:sp>
      <p:sp>
        <p:nvSpPr>
          <p:cNvPr id="6" name="Metin Yer Tutucusu 5"/>
          <p:cNvSpPr>
            <a:spLocks noGrp="1"/>
          </p:cNvSpPr>
          <p:nvPr>
            <p:ph type="body" sz="quarter" idx="14" hasCustomPrompt="1"/>
          </p:nvPr>
        </p:nvSpPr>
        <p:spPr>
          <a:xfrm>
            <a:off x="1223628" y="4801716"/>
            <a:ext cx="6624736" cy="288032"/>
          </a:xfrm>
          <a:prstGeom prst="rect">
            <a:avLst/>
          </a:prstGeom>
        </p:spPr>
        <p:txBody>
          <a:bodyPr anchor="ctr">
            <a:noAutofit/>
          </a:bodyPr>
          <a:lstStyle>
            <a:lvl1pPr marL="0" marR="0" indent="0" algn="ctr" defTabSz="914400" rtl="0" eaLnBrk="1" fontAlgn="auto" latinLnBrk="0" hangingPunct="1">
              <a:lnSpc>
                <a:spcPct val="100000"/>
              </a:lnSpc>
              <a:spcBef>
                <a:spcPct val="20000"/>
              </a:spcBef>
              <a:spcAft>
                <a:spcPts val="0"/>
              </a:spcAft>
              <a:buClrTx/>
              <a:buSzTx/>
              <a:buFont typeface="Arial" pitchFamily="34" charset="0"/>
              <a:buNone/>
              <a:tabLst/>
              <a:defRPr sz="1800" baseline="0">
                <a:solidFill>
                  <a:schemeClr val="bg1">
                    <a:lumMod val="50000"/>
                  </a:schemeClr>
                </a:solidFill>
              </a:defRPr>
            </a:lvl1pPr>
          </a:lstStyle>
          <a:p>
            <a:pPr lvl="0"/>
            <a:r>
              <a:rPr lang="tr-TR" dirty="0" smtClean="0"/>
              <a:t>[</a:t>
            </a:r>
            <a:r>
              <a:rPr lang="tr-TR" dirty="0" err="1" smtClean="0"/>
              <a:t>Ünvan</a:t>
            </a:r>
            <a:r>
              <a:rPr lang="tr-TR" dirty="0" smtClean="0"/>
              <a:t>] [Ad] [</a:t>
            </a:r>
            <a:r>
              <a:rPr lang="tr-TR" dirty="0" err="1" smtClean="0"/>
              <a:t>Soyad</a:t>
            </a:r>
            <a:r>
              <a:rPr lang="tr-TR" dirty="0" smtClean="0"/>
              <a:t>]</a:t>
            </a:r>
            <a:endParaRPr lang="tr-TR" dirty="0"/>
          </a:p>
        </p:txBody>
      </p:sp>
      <p:sp>
        <p:nvSpPr>
          <p:cNvPr id="2" name="TextBox 1"/>
          <p:cNvSpPr txBox="1"/>
          <p:nvPr userDrawn="1"/>
        </p:nvSpPr>
        <p:spPr>
          <a:xfrm>
            <a:off x="3959932" y="4441676"/>
            <a:ext cx="1152128" cy="276999"/>
          </a:xfrm>
          <a:prstGeom prst="rect">
            <a:avLst/>
          </a:prstGeom>
          <a:noFill/>
        </p:spPr>
        <p:txBody>
          <a:bodyPr wrap="square" rtlCol="0">
            <a:spAutoFit/>
          </a:bodyPr>
          <a:lstStyle/>
          <a:p>
            <a:pPr algn="ctr"/>
            <a:r>
              <a:rPr lang="tr-TR" sz="1200" dirty="0" smtClean="0">
                <a:solidFill>
                  <a:schemeClr val="bg1"/>
                </a:solidFill>
              </a:rPr>
              <a:t>Hazırlayan</a:t>
            </a:r>
            <a:endParaRPr lang="tr-TR" sz="1200" dirty="0">
              <a:solidFill>
                <a:schemeClr val="bg1"/>
              </a:solidFill>
            </a:endParaRP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83471" y="432845"/>
            <a:ext cx="2305050" cy="628650"/>
          </a:xfrm>
          <a:prstGeom prst="rect">
            <a:avLst/>
          </a:prstGeom>
        </p:spPr>
      </p:pic>
    </p:spTree>
    <p:extLst>
      <p:ext uri="{BB962C8B-B14F-4D97-AF65-F5344CB8AC3E}">
        <p14:creationId xmlns:p14="http://schemas.microsoft.com/office/powerpoint/2010/main" val="363468351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şlık ve İçeri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78396" y="743769"/>
            <a:ext cx="7776864" cy="432048"/>
          </a:xfrm>
          <a:prstGeom prst="rect">
            <a:avLst/>
          </a:prstGeom>
        </p:spPr>
        <p:txBody>
          <a:bodyPr/>
          <a:lstStyle>
            <a:lvl1pPr algn="ctr">
              <a:defRPr/>
            </a:lvl1pPr>
          </a:lstStyle>
          <a:p>
            <a:r>
              <a:rPr lang="tr-TR" smtClean="0"/>
              <a:t>Asıl başlık stili için tıklatın</a:t>
            </a:r>
            <a:endParaRPr lang="tr-TR" dirty="0"/>
          </a:p>
        </p:txBody>
      </p:sp>
      <p:sp>
        <p:nvSpPr>
          <p:cNvPr id="3" name="İçerik Yer Tutucusu 2"/>
          <p:cNvSpPr>
            <a:spLocks noGrp="1"/>
          </p:cNvSpPr>
          <p:nvPr>
            <p:ph idx="1"/>
          </p:nvPr>
        </p:nvSpPr>
        <p:spPr>
          <a:xfrm>
            <a:off x="457200" y="1633364"/>
            <a:ext cx="8219256" cy="3672408"/>
          </a:xfrm>
          <a:prstGeom prst="rect">
            <a:avLst/>
          </a:prstGeo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Metin Yer Tutucusu 16"/>
          <p:cNvSpPr>
            <a:spLocks noGrp="1"/>
          </p:cNvSpPr>
          <p:nvPr>
            <p:ph type="body" sz="quarter" idx="13" hasCustomPrompt="1"/>
          </p:nvPr>
        </p:nvSpPr>
        <p:spPr>
          <a:xfrm>
            <a:off x="179512" y="121196"/>
            <a:ext cx="5977408" cy="288106"/>
          </a:xfrm>
          <a:prstGeom prst="rect">
            <a:avLst/>
          </a:prstGeom>
        </p:spPr>
        <p:txBody>
          <a:bodyPr>
            <a:normAutofit/>
          </a:bodyPr>
          <a:lstStyle>
            <a:lvl1pPr marL="0" indent="0">
              <a:buNone/>
              <a:defRPr sz="1200" baseline="0">
                <a:solidFill>
                  <a:schemeClr val="bg1"/>
                </a:solidFill>
              </a:defRPr>
            </a:lvl1pPr>
          </a:lstStyle>
          <a:p>
            <a:pPr lvl="0"/>
            <a:r>
              <a:rPr lang="tr-TR" dirty="0" smtClean="0"/>
              <a:t>[Konu Başlığı]</a:t>
            </a:r>
            <a:endParaRPr lang="tr-TR" dirty="0"/>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26338" y="387995"/>
            <a:ext cx="438150" cy="647700"/>
          </a:xfrm>
          <a:prstGeom prst="rect">
            <a:avLst/>
          </a:prstGeom>
        </p:spPr>
      </p:pic>
      <p:sp>
        <p:nvSpPr>
          <p:cNvPr id="6" name="Slayt Numarası Yer Tutucusu 5"/>
          <p:cNvSpPr>
            <a:spLocks noGrp="1"/>
          </p:cNvSpPr>
          <p:nvPr>
            <p:ph type="sldNum" sz="quarter" idx="12"/>
          </p:nvPr>
        </p:nvSpPr>
        <p:spPr>
          <a:xfrm>
            <a:off x="8529389" y="743769"/>
            <a:ext cx="432048" cy="152829"/>
          </a:xfrm>
          <a:prstGeom prst="rect">
            <a:avLst/>
          </a:prstGeom>
        </p:spPr>
        <p:txBody>
          <a:bodyPr/>
          <a:lstStyle>
            <a:lvl1pPr algn="ctr">
              <a:defRPr sz="900">
                <a:solidFill>
                  <a:schemeClr val="bg1"/>
                </a:solidFill>
              </a:defRPr>
            </a:lvl1pPr>
          </a:lstStyle>
          <a:p>
            <a:fld id="{3C2D36AE-22C2-4C8C-8DFD-5F97DB9B4972}" type="slidenum">
              <a:rPr lang="tr-TR" smtClean="0"/>
              <a:pPr/>
              <a:t>‹#›</a:t>
            </a:fld>
            <a:endParaRPr lang="tr-TR" dirty="0"/>
          </a:p>
        </p:txBody>
      </p:sp>
    </p:spTree>
    <p:extLst>
      <p:ext uri="{BB962C8B-B14F-4D97-AF65-F5344CB8AC3E}">
        <p14:creationId xmlns:p14="http://schemas.microsoft.com/office/powerpoint/2010/main" val="286546830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Başlık ve İçeri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78396" y="743769"/>
            <a:ext cx="7776864" cy="432048"/>
          </a:xfrm>
          <a:prstGeom prst="rect">
            <a:avLst/>
          </a:prstGeom>
        </p:spPr>
        <p:txBody>
          <a:bodyPr/>
          <a:lstStyle>
            <a:lvl1pPr algn="ctr">
              <a:defRPr/>
            </a:lvl1pPr>
          </a:lstStyle>
          <a:p>
            <a:r>
              <a:rPr lang="tr-TR" smtClean="0"/>
              <a:t>Asıl başlık stili için tıklatın</a:t>
            </a:r>
            <a:endParaRPr lang="tr-TR" dirty="0"/>
          </a:p>
        </p:txBody>
      </p:sp>
      <p:sp>
        <p:nvSpPr>
          <p:cNvPr id="7" name="Metin Yer Tutucusu 16"/>
          <p:cNvSpPr>
            <a:spLocks noGrp="1"/>
          </p:cNvSpPr>
          <p:nvPr>
            <p:ph type="body" sz="quarter" idx="13" hasCustomPrompt="1"/>
          </p:nvPr>
        </p:nvSpPr>
        <p:spPr>
          <a:xfrm>
            <a:off x="179512" y="121196"/>
            <a:ext cx="5977408" cy="288106"/>
          </a:xfrm>
          <a:prstGeom prst="rect">
            <a:avLst/>
          </a:prstGeom>
        </p:spPr>
        <p:txBody>
          <a:bodyPr>
            <a:normAutofit/>
          </a:bodyPr>
          <a:lstStyle>
            <a:lvl1pPr marL="0" indent="0">
              <a:buNone/>
              <a:defRPr sz="1200" baseline="0">
                <a:solidFill>
                  <a:schemeClr val="bg1"/>
                </a:solidFill>
              </a:defRPr>
            </a:lvl1pPr>
          </a:lstStyle>
          <a:p>
            <a:pPr lvl="0"/>
            <a:r>
              <a:rPr lang="tr-TR" dirty="0" smtClean="0"/>
              <a:t>[Konu Başlığı]</a:t>
            </a:r>
            <a:endParaRPr lang="tr-TR" dirty="0"/>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26338" y="387995"/>
            <a:ext cx="438150" cy="647700"/>
          </a:xfrm>
          <a:prstGeom prst="rect">
            <a:avLst/>
          </a:prstGeom>
        </p:spPr>
      </p:pic>
      <p:sp>
        <p:nvSpPr>
          <p:cNvPr id="6" name="Slayt Numarası Yer Tutucusu 5"/>
          <p:cNvSpPr>
            <a:spLocks noGrp="1"/>
          </p:cNvSpPr>
          <p:nvPr>
            <p:ph type="sldNum" sz="quarter" idx="12"/>
          </p:nvPr>
        </p:nvSpPr>
        <p:spPr>
          <a:xfrm>
            <a:off x="8529389" y="743769"/>
            <a:ext cx="432048" cy="152829"/>
          </a:xfrm>
          <a:prstGeom prst="rect">
            <a:avLst/>
          </a:prstGeom>
        </p:spPr>
        <p:txBody>
          <a:bodyPr/>
          <a:lstStyle>
            <a:lvl1pPr algn="ctr">
              <a:defRPr sz="900">
                <a:solidFill>
                  <a:schemeClr val="bg1"/>
                </a:solidFill>
              </a:defRPr>
            </a:lvl1pPr>
          </a:lstStyle>
          <a:p>
            <a:fld id="{3C2D36AE-22C2-4C8C-8DFD-5F97DB9B4972}" type="slidenum">
              <a:rPr lang="tr-TR" smtClean="0"/>
              <a:pPr/>
              <a:t>‹#›</a:t>
            </a:fld>
            <a:endParaRPr lang="tr-TR" dirty="0"/>
          </a:p>
        </p:txBody>
      </p:sp>
      <p:sp>
        <p:nvSpPr>
          <p:cNvPr id="9" name="İçerik Yer Tutucusu 2"/>
          <p:cNvSpPr>
            <a:spLocks noGrp="1"/>
          </p:cNvSpPr>
          <p:nvPr>
            <p:ph sz="half" idx="1"/>
          </p:nvPr>
        </p:nvSpPr>
        <p:spPr>
          <a:xfrm>
            <a:off x="457200" y="1633364"/>
            <a:ext cx="4038600" cy="367240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10" name="İçerik Yer Tutucusu 3"/>
          <p:cNvSpPr>
            <a:spLocks noGrp="1"/>
          </p:cNvSpPr>
          <p:nvPr>
            <p:ph sz="half" idx="2"/>
          </p:nvPr>
        </p:nvSpPr>
        <p:spPr>
          <a:xfrm>
            <a:off x="4648200" y="1633364"/>
            <a:ext cx="4038600" cy="367240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dirty="0"/>
          </a:p>
        </p:txBody>
      </p:sp>
    </p:spTree>
    <p:extLst>
      <p:ext uri="{BB962C8B-B14F-4D97-AF65-F5344CB8AC3E}">
        <p14:creationId xmlns:p14="http://schemas.microsoft.com/office/powerpoint/2010/main" val="112806370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Başlık ve İçeri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78396" y="743769"/>
            <a:ext cx="7776864" cy="432048"/>
          </a:xfrm>
          <a:prstGeom prst="rect">
            <a:avLst/>
          </a:prstGeom>
        </p:spPr>
        <p:txBody>
          <a:bodyPr/>
          <a:lstStyle>
            <a:lvl1pPr algn="ctr">
              <a:defRPr/>
            </a:lvl1pPr>
          </a:lstStyle>
          <a:p>
            <a:r>
              <a:rPr lang="tr-TR" smtClean="0"/>
              <a:t>Asıl başlık stili için tıklatın</a:t>
            </a:r>
            <a:endParaRPr lang="tr-TR" dirty="0"/>
          </a:p>
        </p:txBody>
      </p:sp>
      <p:sp>
        <p:nvSpPr>
          <p:cNvPr id="7" name="Metin Yer Tutucusu 16"/>
          <p:cNvSpPr>
            <a:spLocks noGrp="1"/>
          </p:cNvSpPr>
          <p:nvPr>
            <p:ph type="body" sz="quarter" idx="13" hasCustomPrompt="1"/>
          </p:nvPr>
        </p:nvSpPr>
        <p:spPr>
          <a:xfrm>
            <a:off x="179512" y="121196"/>
            <a:ext cx="5977408" cy="288106"/>
          </a:xfrm>
          <a:prstGeom prst="rect">
            <a:avLst/>
          </a:prstGeom>
        </p:spPr>
        <p:txBody>
          <a:bodyPr>
            <a:normAutofit/>
          </a:bodyPr>
          <a:lstStyle>
            <a:lvl1pPr marL="0" indent="0">
              <a:buNone/>
              <a:defRPr sz="1200" baseline="0">
                <a:solidFill>
                  <a:schemeClr val="bg1"/>
                </a:solidFill>
              </a:defRPr>
            </a:lvl1pPr>
          </a:lstStyle>
          <a:p>
            <a:pPr lvl="0"/>
            <a:r>
              <a:rPr lang="tr-TR" dirty="0" smtClean="0"/>
              <a:t>[Konu Başlığı]</a:t>
            </a:r>
            <a:endParaRPr lang="tr-TR" dirty="0"/>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26338" y="387995"/>
            <a:ext cx="438150" cy="647700"/>
          </a:xfrm>
          <a:prstGeom prst="rect">
            <a:avLst/>
          </a:prstGeom>
        </p:spPr>
      </p:pic>
      <p:sp>
        <p:nvSpPr>
          <p:cNvPr id="6" name="Slayt Numarası Yer Tutucusu 5"/>
          <p:cNvSpPr>
            <a:spLocks noGrp="1"/>
          </p:cNvSpPr>
          <p:nvPr>
            <p:ph type="sldNum" sz="quarter" idx="12"/>
          </p:nvPr>
        </p:nvSpPr>
        <p:spPr>
          <a:xfrm>
            <a:off x="8529389" y="743769"/>
            <a:ext cx="432048" cy="152829"/>
          </a:xfrm>
          <a:prstGeom prst="rect">
            <a:avLst/>
          </a:prstGeom>
        </p:spPr>
        <p:txBody>
          <a:bodyPr/>
          <a:lstStyle>
            <a:lvl1pPr algn="ctr">
              <a:defRPr sz="900">
                <a:solidFill>
                  <a:schemeClr val="bg1"/>
                </a:solidFill>
              </a:defRPr>
            </a:lvl1pPr>
          </a:lstStyle>
          <a:p>
            <a:fld id="{3C2D36AE-22C2-4C8C-8DFD-5F97DB9B4972}" type="slidenum">
              <a:rPr lang="tr-TR" smtClean="0"/>
              <a:pPr/>
              <a:t>‹#›</a:t>
            </a:fld>
            <a:endParaRPr lang="tr-TR" dirty="0"/>
          </a:p>
        </p:txBody>
      </p:sp>
      <p:sp>
        <p:nvSpPr>
          <p:cNvPr id="9" name="Metin Yer Tutucusu 2"/>
          <p:cNvSpPr>
            <a:spLocks noGrp="1"/>
          </p:cNvSpPr>
          <p:nvPr>
            <p:ph type="body" idx="1"/>
          </p:nvPr>
        </p:nvSpPr>
        <p:spPr>
          <a:xfrm>
            <a:off x="457200" y="1676293"/>
            <a:ext cx="4040188" cy="53313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İçerik Yer Tutucusu 3"/>
          <p:cNvSpPr>
            <a:spLocks noGrp="1"/>
          </p:cNvSpPr>
          <p:nvPr>
            <p:ph sz="half" idx="2"/>
          </p:nvPr>
        </p:nvSpPr>
        <p:spPr>
          <a:xfrm>
            <a:off x="457200" y="2209428"/>
            <a:ext cx="4040188" cy="3096344"/>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dirty="0"/>
          </a:p>
        </p:txBody>
      </p:sp>
      <p:sp>
        <p:nvSpPr>
          <p:cNvPr id="11" name="Metin Yer Tutucusu 4"/>
          <p:cNvSpPr>
            <a:spLocks noGrp="1"/>
          </p:cNvSpPr>
          <p:nvPr>
            <p:ph type="body" sz="quarter" idx="3"/>
          </p:nvPr>
        </p:nvSpPr>
        <p:spPr>
          <a:xfrm>
            <a:off x="4645026" y="1676293"/>
            <a:ext cx="4041775" cy="53313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İçerik Yer Tutucusu 5"/>
          <p:cNvSpPr>
            <a:spLocks noGrp="1"/>
          </p:cNvSpPr>
          <p:nvPr>
            <p:ph sz="quarter" idx="4"/>
          </p:nvPr>
        </p:nvSpPr>
        <p:spPr>
          <a:xfrm>
            <a:off x="4645026" y="2209428"/>
            <a:ext cx="4041775" cy="3096344"/>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dirty="0"/>
          </a:p>
        </p:txBody>
      </p:sp>
    </p:spTree>
    <p:extLst>
      <p:ext uri="{BB962C8B-B14F-4D97-AF65-F5344CB8AC3E}">
        <p14:creationId xmlns:p14="http://schemas.microsoft.com/office/powerpoint/2010/main" val="80066087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aşlık ve İçeri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678396" y="743769"/>
            <a:ext cx="7776864" cy="432048"/>
          </a:xfrm>
          <a:prstGeom prst="rect">
            <a:avLst/>
          </a:prstGeom>
        </p:spPr>
        <p:txBody>
          <a:bodyPr/>
          <a:lstStyle>
            <a:lvl1pPr algn="ctr">
              <a:defRPr/>
            </a:lvl1pPr>
          </a:lstStyle>
          <a:p>
            <a:r>
              <a:rPr lang="tr-TR" smtClean="0"/>
              <a:t>Asıl başlık stili için tıklatın</a:t>
            </a:r>
            <a:endParaRPr lang="tr-TR" dirty="0"/>
          </a:p>
        </p:txBody>
      </p:sp>
      <p:sp>
        <p:nvSpPr>
          <p:cNvPr id="7" name="Metin Yer Tutucusu 16"/>
          <p:cNvSpPr>
            <a:spLocks noGrp="1"/>
          </p:cNvSpPr>
          <p:nvPr>
            <p:ph type="body" sz="quarter" idx="13" hasCustomPrompt="1"/>
          </p:nvPr>
        </p:nvSpPr>
        <p:spPr>
          <a:xfrm>
            <a:off x="179512" y="121196"/>
            <a:ext cx="5977408" cy="288106"/>
          </a:xfrm>
          <a:prstGeom prst="rect">
            <a:avLst/>
          </a:prstGeom>
        </p:spPr>
        <p:txBody>
          <a:bodyPr>
            <a:normAutofit/>
          </a:bodyPr>
          <a:lstStyle>
            <a:lvl1pPr marL="0" indent="0">
              <a:buNone/>
              <a:defRPr sz="1200" baseline="0">
                <a:solidFill>
                  <a:schemeClr val="bg1"/>
                </a:solidFill>
              </a:defRPr>
            </a:lvl1pPr>
          </a:lstStyle>
          <a:p>
            <a:pPr lvl="0"/>
            <a:r>
              <a:rPr lang="tr-TR" dirty="0" smtClean="0"/>
              <a:t>[Konu Başlığı]</a:t>
            </a:r>
            <a:endParaRPr lang="tr-TR" dirty="0"/>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26338" y="387995"/>
            <a:ext cx="438150" cy="647700"/>
          </a:xfrm>
          <a:prstGeom prst="rect">
            <a:avLst/>
          </a:prstGeom>
        </p:spPr>
      </p:pic>
      <p:sp>
        <p:nvSpPr>
          <p:cNvPr id="6" name="Slayt Numarası Yer Tutucusu 5"/>
          <p:cNvSpPr>
            <a:spLocks noGrp="1"/>
          </p:cNvSpPr>
          <p:nvPr>
            <p:ph type="sldNum" sz="quarter" idx="12"/>
          </p:nvPr>
        </p:nvSpPr>
        <p:spPr>
          <a:xfrm>
            <a:off x="8529389" y="743769"/>
            <a:ext cx="432048" cy="152829"/>
          </a:xfrm>
          <a:prstGeom prst="rect">
            <a:avLst/>
          </a:prstGeom>
        </p:spPr>
        <p:txBody>
          <a:bodyPr/>
          <a:lstStyle>
            <a:lvl1pPr algn="ctr">
              <a:defRPr sz="900">
                <a:solidFill>
                  <a:schemeClr val="bg1"/>
                </a:solidFill>
              </a:defRPr>
            </a:lvl1pPr>
          </a:lstStyle>
          <a:p>
            <a:fld id="{3C2D36AE-22C2-4C8C-8DFD-5F97DB9B4972}" type="slidenum">
              <a:rPr lang="tr-TR" smtClean="0"/>
              <a:pPr/>
              <a:t>‹#›</a:t>
            </a:fld>
            <a:endParaRPr lang="tr-TR" dirty="0"/>
          </a:p>
        </p:txBody>
      </p:sp>
      <p:sp>
        <p:nvSpPr>
          <p:cNvPr id="9" name="İçerik Yer Tutucusu 2"/>
          <p:cNvSpPr>
            <a:spLocks noGrp="1"/>
          </p:cNvSpPr>
          <p:nvPr>
            <p:ph idx="1"/>
          </p:nvPr>
        </p:nvSpPr>
        <p:spPr>
          <a:xfrm>
            <a:off x="3575050" y="1633364"/>
            <a:ext cx="5111750" cy="3672408"/>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dirty="0"/>
          </a:p>
        </p:txBody>
      </p:sp>
      <p:sp>
        <p:nvSpPr>
          <p:cNvPr id="10" name="Metin Yer Tutucusu 3"/>
          <p:cNvSpPr>
            <a:spLocks noGrp="1"/>
          </p:cNvSpPr>
          <p:nvPr>
            <p:ph type="body" sz="half" idx="2"/>
          </p:nvPr>
        </p:nvSpPr>
        <p:spPr>
          <a:xfrm>
            <a:off x="457201" y="2713484"/>
            <a:ext cx="3008313" cy="259228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Metin Yer Tutucusu 2"/>
          <p:cNvSpPr>
            <a:spLocks noGrp="1"/>
          </p:cNvSpPr>
          <p:nvPr>
            <p:ph type="body" idx="14"/>
          </p:nvPr>
        </p:nvSpPr>
        <p:spPr>
          <a:xfrm>
            <a:off x="457200" y="1633364"/>
            <a:ext cx="3009600" cy="10800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Tree>
    <p:extLst>
      <p:ext uri="{BB962C8B-B14F-4D97-AF65-F5344CB8AC3E}">
        <p14:creationId xmlns:p14="http://schemas.microsoft.com/office/powerpoint/2010/main" val="102895742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oş">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080657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21262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7" r:id="rId3"/>
    <p:sldLayoutId id="2147483658" r:id="rId4"/>
    <p:sldLayoutId id="2147483659" r:id="rId5"/>
    <p:sldLayoutId id="2147483655" r:id="rId6"/>
  </p:sldLayoutIdLst>
  <p:timing>
    <p:tnLst>
      <p:par>
        <p:cTn id="1" dur="indefinite" restart="never" nodeType="tmRoot"/>
      </p:par>
    </p:tnLst>
  </p:timing>
  <p:hf hdr="0" ftr="0" dt="0"/>
  <p:txStyles>
    <p:titleStyle>
      <a:lvl1pPr algn="l" defTabSz="914400" rtl="0" eaLnBrk="1" latinLnBrk="0" hangingPunct="1">
        <a:spcBef>
          <a:spcPct val="0"/>
        </a:spcBef>
        <a:buNone/>
        <a:defRPr sz="2400" b="1" i="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anadolu.edu.tr/en"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linkedin.com/pub/ender-gerede/36/a22/a0b" TargetMode="External"/><Relationship Id="rId4" Type="http://schemas.openxmlformats.org/officeDocument/2006/relationships/hyperlink" Target="mailto:egerede@anadolu.edu.tr"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273324"/>
            <a:ext cx="7848872" cy="2664296"/>
          </a:xfrm>
        </p:spPr>
        <p:txBody>
          <a:bodyPr/>
          <a:lstStyle/>
          <a:p>
            <a:r>
              <a:rPr lang="en-GB" sz="2800" dirty="0"/>
              <a:t>World Statistics Day Workshop </a:t>
            </a:r>
            <a:r>
              <a:rPr lang="tr-TR" sz="2800" noProof="0" dirty="0" smtClean="0"/>
              <a:t/>
            </a:r>
            <a:br>
              <a:rPr lang="tr-TR" sz="2800" noProof="0" dirty="0" smtClean="0"/>
            </a:br>
            <a:r>
              <a:rPr lang="en-US" sz="2800" noProof="0" dirty="0" smtClean="0"/>
              <a:t>Panel-1</a:t>
            </a:r>
            <a:r>
              <a:rPr lang="tr-TR" sz="2800" noProof="0" dirty="0" smtClean="0"/>
              <a:t>: </a:t>
            </a:r>
            <a:r>
              <a:rPr lang="en-US" sz="2800" noProof="0" dirty="0" smtClean="0"/>
              <a:t>New </a:t>
            </a:r>
            <a:r>
              <a:rPr lang="en-US" sz="2800" noProof="0" dirty="0" smtClean="0"/>
              <a:t>Understandings and Approaches in Airline and Tourism Business</a:t>
            </a:r>
            <a:br>
              <a:rPr lang="en-US" sz="2800" noProof="0" dirty="0" smtClean="0"/>
            </a:br>
            <a:r>
              <a:rPr lang="tr-TR" sz="2800" noProof="0" dirty="0" smtClean="0"/>
              <a:t/>
            </a:r>
            <a:br>
              <a:rPr lang="tr-TR" sz="2800" noProof="0" dirty="0" smtClean="0"/>
            </a:br>
            <a:r>
              <a:rPr lang="en-US" sz="2800" noProof="0" dirty="0" smtClean="0"/>
              <a:t>Airline </a:t>
            </a:r>
            <a:r>
              <a:rPr lang="en-US" sz="2800" noProof="0" dirty="0" smtClean="0"/>
              <a:t>Business - Market </a:t>
            </a:r>
            <a:r>
              <a:rPr lang="en-US" sz="2800" noProof="0" dirty="0" smtClean="0"/>
              <a:t>Outlook</a:t>
            </a:r>
            <a:r>
              <a:rPr lang="tr-TR" sz="2800" noProof="0" dirty="0" smtClean="0"/>
              <a:t/>
            </a:r>
            <a:br>
              <a:rPr lang="tr-TR" sz="2800" noProof="0" dirty="0" smtClean="0"/>
            </a:br>
            <a:r>
              <a:rPr lang="tr-TR" sz="2400" dirty="0" smtClean="0"/>
              <a:t>Source: Boeing </a:t>
            </a:r>
            <a:endParaRPr lang="en-US" sz="2800" noProof="0" dirty="0"/>
          </a:p>
        </p:txBody>
      </p:sp>
      <p:sp>
        <p:nvSpPr>
          <p:cNvPr id="3" name="Text Placeholder 2"/>
          <p:cNvSpPr>
            <a:spLocks noGrp="1"/>
          </p:cNvSpPr>
          <p:nvPr>
            <p:ph type="body" sz="quarter" idx="14"/>
          </p:nvPr>
        </p:nvSpPr>
        <p:spPr>
          <a:xfrm>
            <a:off x="1223628" y="4801716"/>
            <a:ext cx="6624736" cy="576064"/>
          </a:xfrm>
        </p:spPr>
        <p:txBody>
          <a:bodyPr/>
          <a:lstStyle/>
          <a:p>
            <a:r>
              <a:rPr lang="en-US" dirty="0" smtClean="0"/>
              <a:t> Moderator: Assoc. Prof. Dr. Ender GEREDE</a:t>
            </a:r>
          </a:p>
          <a:p>
            <a:r>
              <a:rPr lang="en-US" dirty="0" err="1" smtClean="0"/>
              <a:t>Anadolu</a:t>
            </a:r>
            <a:r>
              <a:rPr lang="en-US" dirty="0" smtClean="0"/>
              <a:t> University Faculty of Aeronautics and Astronautics</a:t>
            </a:r>
            <a:endParaRPr lang="en-US" dirty="0"/>
          </a:p>
        </p:txBody>
      </p:sp>
    </p:spTree>
    <p:extLst>
      <p:ext uri="{BB962C8B-B14F-4D97-AF65-F5344CB8AC3E}">
        <p14:creationId xmlns:p14="http://schemas.microsoft.com/office/powerpoint/2010/main" val="12950840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noProof="0" dirty="0" err="1" smtClean="0"/>
              <a:t>LCCs</a:t>
            </a:r>
            <a:endParaRPr lang="en-US" noProof="0" dirty="0"/>
          </a:p>
        </p:txBody>
      </p:sp>
      <p:sp>
        <p:nvSpPr>
          <p:cNvPr id="3" name="İçerik Yer Tutucusu 2"/>
          <p:cNvSpPr>
            <a:spLocks noGrp="1"/>
          </p:cNvSpPr>
          <p:nvPr>
            <p:ph idx="1"/>
          </p:nvPr>
        </p:nvSpPr>
        <p:spPr>
          <a:xfrm>
            <a:off x="251520" y="1633364"/>
            <a:ext cx="8640960" cy="3672408"/>
          </a:xfrm>
        </p:spPr>
        <p:txBody>
          <a:bodyPr/>
          <a:lstStyle/>
          <a:p>
            <a:r>
              <a:rPr lang="en-US" sz="2800" kern="1200" noProof="0" dirty="0" smtClean="0">
                <a:solidFill>
                  <a:schemeClr val="tx1"/>
                </a:solidFill>
                <a:effectLst/>
                <a:latin typeface="+mn-lt"/>
                <a:ea typeface="+mn-ea"/>
                <a:cs typeface="+mn-cs"/>
              </a:rPr>
              <a:t>As the LCC business model continues to grow, more point-to-point flying is occurring. </a:t>
            </a:r>
          </a:p>
          <a:p>
            <a:pPr lvl="1"/>
            <a:r>
              <a:rPr lang="en-US" sz="2400" kern="1200" noProof="0" dirty="0" smtClean="0">
                <a:solidFill>
                  <a:schemeClr val="tx1"/>
                </a:solidFill>
                <a:effectLst/>
                <a:latin typeface="+mn-lt"/>
                <a:ea typeface="+mn-ea"/>
                <a:cs typeface="+mn-cs"/>
              </a:rPr>
              <a:t>In 1994, LCCs provided less than 10 percent of all short-haul flights (less than 3,000 miles), the majority of which Southwest flew. </a:t>
            </a:r>
          </a:p>
          <a:p>
            <a:r>
              <a:rPr lang="en-US" sz="2800" kern="1200" noProof="0" dirty="0" smtClean="0">
                <a:solidFill>
                  <a:schemeClr val="tx1"/>
                </a:solidFill>
                <a:effectLst/>
                <a:latin typeface="+mn-lt"/>
                <a:ea typeface="+mn-ea"/>
                <a:cs typeface="+mn-cs"/>
              </a:rPr>
              <a:t>Today, LCCs fly almost 30 percent of short-haul flights. </a:t>
            </a:r>
          </a:p>
          <a:p>
            <a:pPr lvl="1"/>
            <a:r>
              <a:rPr lang="en-US" sz="2400" kern="1200" noProof="0" dirty="0" smtClean="0">
                <a:solidFill>
                  <a:schemeClr val="tx1"/>
                </a:solidFill>
                <a:effectLst/>
                <a:latin typeface="+mn-lt"/>
                <a:ea typeface="+mn-ea"/>
                <a:cs typeface="+mn-cs"/>
              </a:rPr>
              <a:t>There are regions of the world—such as Europe, Southeast Asia, and North America—where this trend is more common</a:t>
            </a:r>
            <a:r>
              <a:rPr lang="en-US" sz="2400" kern="1200" noProof="0" dirty="0" smtClean="0">
                <a:solidFill>
                  <a:schemeClr val="tx1"/>
                </a:solidFill>
                <a:effectLst/>
                <a:latin typeface="+mn-lt"/>
                <a:ea typeface="+mn-ea"/>
                <a:cs typeface="+mn-cs"/>
              </a:rPr>
              <a:t>.</a:t>
            </a:r>
            <a:endParaRPr lang="tr-TR" sz="2400" kern="1200" noProof="0" dirty="0" smtClean="0">
              <a:solidFill>
                <a:schemeClr val="tx1"/>
              </a:solidFill>
              <a:effectLst/>
              <a:latin typeface="+mn-lt"/>
              <a:ea typeface="+mn-ea"/>
              <a:cs typeface="+mn-cs"/>
            </a:endParaRPr>
          </a:p>
          <a:p>
            <a:r>
              <a:rPr lang="tr-TR" sz="1800" dirty="0" smtClean="0"/>
              <a:t>Source: Boeing</a:t>
            </a:r>
            <a:r>
              <a:rPr lang="en-US" kern="1200" noProof="0" dirty="0" smtClean="0">
                <a:solidFill>
                  <a:schemeClr val="tx1"/>
                </a:solidFill>
                <a:effectLst/>
                <a:latin typeface="+mn-lt"/>
                <a:ea typeface="+mn-ea"/>
                <a:cs typeface="+mn-cs"/>
              </a:rPr>
              <a:t> </a:t>
            </a:r>
            <a:endParaRPr lang="en-US" noProof="0" dirty="0"/>
          </a:p>
        </p:txBody>
      </p:sp>
      <p:sp>
        <p:nvSpPr>
          <p:cNvPr id="4" name="Metin Yer Tutucusu 3"/>
          <p:cNvSpPr>
            <a:spLocks noGrp="1"/>
          </p:cNvSpPr>
          <p:nvPr>
            <p:ph type="body" sz="quarter" idx="13"/>
          </p:nvPr>
        </p:nvSpPr>
        <p:spPr/>
        <p:txBody>
          <a:bodyPr/>
          <a:lstStyle/>
          <a:p>
            <a:r>
              <a:rPr lang="en-US" dirty="0" err="1"/>
              <a:t>Anadolu</a:t>
            </a:r>
            <a:r>
              <a:rPr lang="en-US" dirty="0"/>
              <a:t> University Faculty of Aeronautics and Astronautics, Associate Prof. Dr. Ender GEREDE</a:t>
            </a:r>
            <a:endParaRPr lang="tr-TR" dirty="0"/>
          </a:p>
        </p:txBody>
      </p:sp>
      <p:sp>
        <p:nvSpPr>
          <p:cNvPr id="5" name="Slayt Numarası Yer Tutucusu 4"/>
          <p:cNvSpPr>
            <a:spLocks noGrp="1"/>
          </p:cNvSpPr>
          <p:nvPr>
            <p:ph type="sldNum" sz="quarter" idx="12"/>
          </p:nvPr>
        </p:nvSpPr>
        <p:spPr/>
        <p:txBody>
          <a:bodyPr/>
          <a:lstStyle/>
          <a:p>
            <a:fld id="{3C2D36AE-22C2-4C8C-8DFD-5F97DB9B4972}" type="slidenum">
              <a:rPr lang="tr-TR" smtClean="0"/>
              <a:pPr/>
              <a:t>10</a:t>
            </a:fld>
            <a:endParaRPr lang="tr-TR" dirty="0"/>
          </a:p>
        </p:txBody>
      </p:sp>
    </p:spTree>
    <p:extLst>
      <p:ext uri="{BB962C8B-B14F-4D97-AF65-F5344CB8AC3E}">
        <p14:creationId xmlns:p14="http://schemas.microsoft.com/office/powerpoint/2010/main" val="41094137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noProof="0" dirty="0" err="1" smtClean="0"/>
              <a:t>LCCs</a:t>
            </a:r>
            <a:endParaRPr lang="en-US" noProof="0" dirty="0"/>
          </a:p>
        </p:txBody>
      </p:sp>
      <p:sp>
        <p:nvSpPr>
          <p:cNvPr id="3" name="İçerik Yer Tutucusu 2"/>
          <p:cNvSpPr>
            <a:spLocks noGrp="1"/>
          </p:cNvSpPr>
          <p:nvPr>
            <p:ph idx="1"/>
          </p:nvPr>
        </p:nvSpPr>
        <p:spPr/>
        <p:txBody>
          <a:bodyPr/>
          <a:lstStyle/>
          <a:p>
            <a: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kern="1200" dirty="0" smtClean="0">
                <a:solidFill>
                  <a:schemeClr val="tx1"/>
                </a:solidFill>
                <a:effectLst/>
                <a:latin typeface="+mn-lt"/>
                <a:ea typeface="+mn-ea"/>
                <a:cs typeface="+mn-cs"/>
              </a:rPr>
              <a:t>The low-cost business model continues to drive growth in short to medium haul markets. </a:t>
            </a:r>
          </a:p>
          <a:p>
            <a: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kern="1200" dirty="0" smtClean="0">
                <a:solidFill>
                  <a:schemeClr val="tx1"/>
                </a:solidFill>
                <a:effectLst/>
                <a:latin typeface="+mn-lt"/>
                <a:ea typeface="+mn-ea"/>
                <a:cs typeface="+mn-cs"/>
              </a:rPr>
              <a:t>Passengers have access to a wider range of destinations and the benefit of the speed and convenience that flying offers over traditional modes of transportation. </a:t>
            </a:r>
            <a:endParaRPr lang="tr-TR" sz="2800" kern="1200" dirty="0" smtClean="0">
              <a:solidFill>
                <a:schemeClr val="tx1"/>
              </a:solidFill>
              <a:effectLst/>
              <a:latin typeface="+mn-lt"/>
              <a:ea typeface="+mn-ea"/>
              <a:cs typeface="+mn-cs"/>
            </a:endParaRPr>
          </a:p>
          <a:p>
            <a:pPr>
              <a:defRPr/>
            </a:pPr>
            <a:endParaRPr lang="tr-TR" sz="1600" dirty="0" smtClean="0"/>
          </a:p>
          <a:p>
            <a:pPr>
              <a:defRPr/>
            </a:pPr>
            <a:r>
              <a:rPr lang="tr-TR" sz="1800" dirty="0" smtClean="0"/>
              <a:t>Source</a:t>
            </a:r>
            <a:r>
              <a:rPr lang="tr-TR" sz="1800" dirty="0"/>
              <a:t>: Boeing</a:t>
            </a:r>
            <a:r>
              <a:rPr lang="en-US" sz="1800" dirty="0"/>
              <a:t> </a:t>
            </a:r>
          </a:p>
        </p:txBody>
      </p:sp>
      <p:sp>
        <p:nvSpPr>
          <p:cNvPr id="4" name="Metin Yer Tutucusu 3"/>
          <p:cNvSpPr>
            <a:spLocks noGrp="1"/>
          </p:cNvSpPr>
          <p:nvPr>
            <p:ph type="body" sz="quarter" idx="13"/>
          </p:nvPr>
        </p:nvSpPr>
        <p:spPr/>
        <p:txBody>
          <a:bodyPr/>
          <a:lstStyle/>
          <a:p>
            <a:r>
              <a:rPr lang="en-US" dirty="0" err="1"/>
              <a:t>Anadolu</a:t>
            </a:r>
            <a:r>
              <a:rPr lang="en-US" dirty="0"/>
              <a:t> University Faculty of Aeronautics and Astronautics, Associate Prof. Dr. Ender GEREDE</a:t>
            </a:r>
            <a:endParaRPr lang="tr-TR" dirty="0"/>
          </a:p>
        </p:txBody>
      </p:sp>
      <p:sp>
        <p:nvSpPr>
          <p:cNvPr id="5" name="Slayt Numarası Yer Tutucusu 4"/>
          <p:cNvSpPr>
            <a:spLocks noGrp="1"/>
          </p:cNvSpPr>
          <p:nvPr>
            <p:ph type="sldNum" sz="quarter" idx="12"/>
          </p:nvPr>
        </p:nvSpPr>
        <p:spPr/>
        <p:txBody>
          <a:bodyPr/>
          <a:lstStyle/>
          <a:p>
            <a:fld id="{3C2D36AE-22C2-4C8C-8DFD-5F97DB9B4972}" type="slidenum">
              <a:rPr lang="tr-TR" smtClean="0"/>
              <a:pPr/>
              <a:t>11</a:t>
            </a:fld>
            <a:endParaRPr lang="tr-TR" dirty="0"/>
          </a:p>
        </p:txBody>
      </p:sp>
    </p:spTree>
    <p:extLst>
      <p:ext uri="{BB962C8B-B14F-4D97-AF65-F5344CB8AC3E}">
        <p14:creationId xmlns:p14="http://schemas.microsoft.com/office/powerpoint/2010/main" val="2084194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noProof="0" dirty="0" smtClean="0"/>
              <a:t>GDP</a:t>
            </a:r>
            <a:r>
              <a:rPr lang="tr-TR" baseline="0" noProof="0" dirty="0" smtClean="0"/>
              <a:t> </a:t>
            </a:r>
            <a:r>
              <a:rPr lang="tr-TR" baseline="0" noProof="0" dirty="0" err="1" smtClean="0"/>
              <a:t>and</a:t>
            </a:r>
            <a:r>
              <a:rPr lang="tr-TR" baseline="0" noProof="0" dirty="0" smtClean="0"/>
              <a:t> </a:t>
            </a:r>
            <a:r>
              <a:rPr lang="tr-TR" baseline="0" noProof="0" dirty="0" err="1" smtClean="0"/>
              <a:t>demand</a:t>
            </a:r>
            <a:r>
              <a:rPr lang="tr-TR" baseline="0" noProof="0" dirty="0" smtClean="0"/>
              <a:t>  </a:t>
            </a:r>
            <a:r>
              <a:rPr lang="tr-TR" baseline="0" noProof="0" dirty="0" err="1" smtClean="0"/>
              <a:t>forecast</a:t>
            </a:r>
            <a:endParaRPr lang="en-US" noProof="0" dirty="0"/>
          </a:p>
        </p:txBody>
      </p:sp>
      <p:sp>
        <p:nvSpPr>
          <p:cNvPr id="3" name="İçerik Yer Tutucusu 2"/>
          <p:cNvSpPr>
            <a:spLocks noGrp="1"/>
          </p:cNvSpPr>
          <p:nvPr>
            <p:ph idx="1"/>
          </p:nvPr>
        </p:nvSpPr>
        <p:spPr/>
        <p:txBody>
          <a:bodyPr/>
          <a:lstStyle/>
          <a:p>
            <a:r>
              <a:rPr lang="en-US" sz="2800" kern="1200" noProof="0" dirty="0" smtClean="0">
                <a:solidFill>
                  <a:schemeClr val="tx1"/>
                </a:solidFill>
                <a:effectLst/>
                <a:latin typeface="+mn-lt"/>
                <a:ea typeface="+mn-ea"/>
                <a:cs typeface="+mn-cs"/>
              </a:rPr>
              <a:t>Based on what has happened historically and what is expected to occur, world GDP is anticipated to grow at 3.1 percent annually over the next 20 years. </a:t>
            </a:r>
          </a:p>
          <a:p>
            <a:r>
              <a:rPr lang="en-US" sz="2800" kern="1200" noProof="0" dirty="0" smtClean="0">
                <a:solidFill>
                  <a:schemeClr val="tx1"/>
                </a:solidFill>
                <a:effectLst/>
                <a:latin typeface="+mn-lt"/>
                <a:ea typeface="+mn-ea"/>
                <a:cs typeface="+mn-cs"/>
              </a:rPr>
              <a:t>During the same period, passenger traffic is forecast to grow by 4.9 percent and air cargo traffic by 4.7 percent. </a:t>
            </a:r>
            <a:endParaRPr lang="tr-TR" sz="2800" kern="1200" noProof="0" dirty="0" smtClean="0">
              <a:solidFill>
                <a:schemeClr val="tx1"/>
              </a:solidFill>
              <a:effectLst/>
              <a:latin typeface="+mn-lt"/>
              <a:ea typeface="+mn-ea"/>
              <a:cs typeface="+mn-cs"/>
            </a:endParaRPr>
          </a:p>
          <a:p>
            <a:endParaRPr lang="tr-TR" sz="2800" dirty="0"/>
          </a:p>
          <a:p>
            <a:r>
              <a:rPr lang="tr-TR" sz="1800" dirty="0"/>
              <a:t>Source: Boeing</a:t>
            </a:r>
            <a:r>
              <a:rPr lang="en-US" sz="1800" dirty="0"/>
              <a:t> </a:t>
            </a:r>
            <a:endParaRPr lang="en-US" sz="2800" dirty="0"/>
          </a:p>
        </p:txBody>
      </p:sp>
      <p:sp>
        <p:nvSpPr>
          <p:cNvPr id="4" name="Metin Yer Tutucusu 3"/>
          <p:cNvSpPr>
            <a:spLocks noGrp="1"/>
          </p:cNvSpPr>
          <p:nvPr>
            <p:ph type="body" sz="quarter" idx="13"/>
          </p:nvPr>
        </p:nvSpPr>
        <p:spPr/>
        <p:txBody>
          <a:bodyPr/>
          <a:lstStyle/>
          <a:p>
            <a:r>
              <a:rPr lang="en-US" dirty="0" err="1"/>
              <a:t>Anadolu</a:t>
            </a:r>
            <a:r>
              <a:rPr lang="en-US" dirty="0"/>
              <a:t> University Faculty of Aeronautics and Astronautics, Associate Prof. Dr. Ender </a:t>
            </a:r>
            <a:r>
              <a:rPr lang="en-US" dirty="0" smtClean="0"/>
              <a:t>GEREDE</a:t>
            </a:r>
            <a:endParaRPr lang="tr-TR" dirty="0" smtClean="0"/>
          </a:p>
        </p:txBody>
      </p:sp>
      <p:sp>
        <p:nvSpPr>
          <p:cNvPr id="5" name="Slayt Numarası Yer Tutucusu 4"/>
          <p:cNvSpPr>
            <a:spLocks noGrp="1"/>
          </p:cNvSpPr>
          <p:nvPr>
            <p:ph type="sldNum" sz="quarter" idx="12"/>
          </p:nvPr>
        </p:nvSpPr>
        <p:spPr/>
        <p:txBody>
          <a:bodyPr/>
          <a:lstStyle/>
          <a:p>
            <a:fld id="{3C2D36AE-22C2-4C8C-8DFD-5F97DB9B4972}" type="slidenum">
              <a:rPr lang="tr-TR" smtClean="0"/>
              <a:pPr/>
              <a:t>12</a:t>
            </a:fld>
            <a:endParaRPr lang="tr-TR" dirty="0"/>
          </a:p>
        </p:txBody>
      </p:sp>
    </p:spTree>
    <p:extLst>
      <p:ext uri="{BB962C8B-B14F-4D97-AF65-F5344CB8AC3E}">
        <p14:creationId xmlns:p14="http://schemas.microsoft.com/office/powerpoint/2010/main" val="20931515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Mr. </a:t>
            </a:r>
            <a:r>
              <a:rPr lang="en-US" dirty="0" err="1"/>
              <a:t>Márcio</a:t>
            </a:r>
            <a:r>
              <a:rPr lang="en-US" dirty="0"/>
              <a:t> </a:t>
            </a:r>
            <a:r>
              <a:rPr lang="en-US" dirty="0" err="1"/>
              <a:t>Favilla</a:t>
            </a:r>
            <a:endParaRPr lang="tr-TR" dirty="0"/>
          </a:p>
        </p:txBody>
      </p:sp>
      <p:sp>
        <p:nvSpPr>
          <p:cNvPr id="3" name="İçerik Yer Tutucusu 2"/>
          <p:cNvSpPr>
            <a:spLocks noGrp="1"/>
          </p:cNvSpPr>
          <p:nvPr>
            <p:ph idx="1"/>
          </p:nvPr>
        </p:nvSpPr>
        <p:spPr/>
        <p:txBody>
          <a:bodyPr/>
          <a:lstStyle/>
          <a:p>
            <a:r>
              <a:rPr lang="en-US" sz="2200" dirty="0"/>
              <a:t>He graduated in Economics at the Federal University of Minas </a:t>
            </a:r>
            <a:r>
              <a:rPr lang="en-US" sz="2200" dirty="0" err="1"/>
              <a:t>Gerais</a:t>
            </a:r>
            <a:r>
              <a:rPr lang="en-US" sz="2200" dirty="0"/>
              <a:t> (Belo Horizonte / Brazil) and Master in Development Studies (Regional Development and Planning) at the Institute of Social Studies (The Hague / Netherlands).</a:t>
            </a:r>
            <a:endParaRPr lang="tr-TR" sz="2200" dirty="0"/>
          </a:p>
          <a:p>
            <a:r>
              <a:rPr lang="en-US" sz="2200" dirty="0"/>
              <a:t>After an extensive career in the public sector in Brazil, including seven years as Vice-Minister of Tourism and Vice-Minister of Institutional Relations of the Presidency, in 2010 joined the World Tourism Organization (UNWTO) in Madrid, Spain, as an Executive-Director, now in charge of the Operational </a:t>
            </a:r>
            <a:r>
              <a:rPr lang="en-US" sz="2200" dirty="0" err="1"/>
              <a:t>Programmes</a:t>
            </a:r>
            <a:r>
              <a:rPr lang="en-US" sz="2200" dirty="0"/>
              <a:t> and Institutional Relations of the Organization.</a:t>
            </a:r>
            <a:endParaRPr lang="tr-TR" sz="2200" dirty="0"/>
          </a:p>
        </p:txBody>
      </p:sp>
      <p:sp>
        <p:nvSpPr>
          <p:cNvPr id="4" name="Metin Yer Tutucusu 3"/>
          <p:cNvSpPr>
            <a:spLocks noGrp="1"/>
          </p:cNvSpPr>
          <p:nvPr>
            <p:ph type="body" sz="quarter" idx="13"/>
          </p:nvPr>
        </p:nvSpPr>
        <p:spPr/>
        <p:txBody>
          <a:bodyPr/>
          <a:lstStyle/>
          <a:p>
            <a:endParaRPr lang="tr-TR"/>
          </a:p>
        </p:txBody>
      </p:sp>
      <p:sp>
        <p:nvSpPr>
          <p:cNvPr id="5" name="Slayt Numarası Yer Tutucusu 4"/>
          <p:cNvSpPr>
            <a:spLocks noGrp="1"/>
          </p:cNvSpPr>
          <p:nvPr>
            <p:ph type="sldNum" sz="quarter" idx="12"/>
          </p:nvPr>
        </p:nvSpPr>
        <p:spPr/>
        <p:txBody>
          <a:bodyPr/>
          <a:lstStyle/>
          <a:p>
            <a:fld id="{3C2D36AE-22C2-4C8C-8DFD-5F97DB9B4972}" type="slidenum">
              <a:rPr lang="tr-TR" smtClean="0"/>
              <a:pPr/>
              <a:t>13</a:t>
            </a:fld>
            <a:endParaRPr lang="tr-TR" dirty="0"/>
          </a:p>
        </p:txBody>
      </p:sp>
    </p:spTree>
    <p:extLst>
      <p:ext uri="{BB962C8B-B14F-4D97-AF65-F5344CB8AC3E}">
        <p14:creationId xmlns:p14="http://schemas.microsoft.com/office/powerpoint/2010/main" val="1183112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Mr</a:t>
            </a:r>
            <a:r>
              <a:rPr lang="tr-TR" dirty="0" smtClean="0"/>
              <a:t>. Levent Konukçu</a:t>
            </a:r>
            <a:endParaRPr lang="tr-TR" dirty="0"/>
          </a:p>
        </p:txBody>
      </p:sp>
      <p:sp>
        <p:nvSpPr>
          <p:cNvPr id="3" name="İçerik Yer Tutucusu 2"/>
          <p:cNvSpPr>
            <a:spLocks noGrp="1"/>
          </p:cNvSpPr>
          <p:nvPr>
            <p:ph idx="1"/>
          </p:nvPr>
        </p:nvSpPr>
        <p:spPr>
          <a:xfrm>
            <a:off x="0" y="1510284"/>
            <a:ext cx="9143999" cy="3795488"/>
          </a:xfrm>
        </p:spPr>
        <p:txBody>
          <a:bodyPr/>
          <a:lstStyle/>
          <a:p>
            <a:r>
              <a:rPr lang="en-US" sz="2000" kern="1200" dirty="0" err="1" smtClean="0">
                <a:solidFill>
                  <a:schemeClr val="tx1"/>
                </a:solidFill>
                <a:effectLst/>
              </a:rPr>
              <a:t>Levent</a:t>
            </a:r>
            <a:r>
              <a:rPr lang="en-US" sz="2000" kern="1200" dirty="0" smtClean="0">
                <a:solidFill>
                  <a:schemeClr val="tx1"/>
                </a:solidFill>
                <a:effectLst/>
              </a:rPr>
              <a:t> </a:t>
            </a:r>
            <a:r>
              <a:rPr lang="en-US" sz="2000" kern="1200" dirty="0" err="1" smtClean="0">
                <a:solidFill>
                  <a:schemeClr val="tx1"/>
                </a:solidFill>
                <a:effectLst/>
              </a:rPr>
              <a:t>Konukcu</a:t>
            </a:r>
            <a:r>
              <a:rPr lang="en-US" sz="2000" kern="1200" dirty="0" smtClean="0">
                <a:solidFill>
                  <a:schemeClr val="tx1"/>
                </a:solidFill>
                <a:effectLst/>
              </a:rPr>
              <a:t> has been working at Turkish Airlines for 12 years. After holding different positions, 4 years ago he was promoted to be the Senior Vice President of Investment Management. </a:t>
            </a:r>
            <a:endParaRPr lang="tr-TR" sz="2000" kern="1200" dirty="0" smtClean="0">
              <a:solidFill>
                <a:schemeClr val="tx1"/>
              </a:solidFill>
              <a:effectLst/>
            </a:endParaRPr>
          </a:p>
          <a:p>
            <a:r>
              <a:rPr lang="en-US" sz="2000" kern="1200" dirty="0" smtClean="0">
                <a:solidFill>
                  <a:schemeClr val="tx1"/>
                </a:solidFill>
                <a:effectLst/>
              </a:rPr>
              <a:t>He is responsible for managing the investment decisions of all aircraft and aircraft related equipment and parts such as all types of engine, simulator, aircraft interior parts, etc. </a:t>
            </a:r>
            <a:endParaRPr lang="tr-TR" sz="2000" kern="1200" dirty="0" smtClean="0">
              <a:solidFill>
                <a:schemeClr val="tx1"/>
              </a:solidFill>
              <a:effectLst/>
            </a:endParaRPr>
          </a:p>
          <a:p>
            <a:r>
              <a:rPr lang="en-US" sz="2000" kern="1200" dirty="0" smtClean="0">
                <a:solidFill>
                  <a:schemeClr val="tx1"/>
                </a:solidFill>
                <a:effectLst/>
              </a:rPr>
              <a:t>He is also responsible for preparing the long term strategic plans and fleet plans of the company. Accordingly, he coordinates all types of aircraft acquisitions contracts. </a:t>
            </a:r>
            <a:endParaRPr lang="tr-TR" sz="2000" kern="1200" dirty="0" smtClean="0">
              <a:solidFill>
                <a:schemeClr val="tx1"/>
              </a:solidFill>
              <a:effectLst/>
            </a:endParaRPr>
          </a:p>
          <a:p>
            <a:r>
              <a:rPr lang="en-US" sz="2000" kern="1200" dirty="0" smtClean="0">
                <a:solidFill>
                  <a:schemeClr val="tx1"/>
                </a:solidFill>
                <a:effectLst/>
              </a:rPr>
              <a:t>He supervises the department preparing business intelligence reports analyzing all major KPIs supporting the decisions of the company executives and managers. He graduated from Aeronautical Engineering Department of Istanbul Technical University. </a:t>
            </a:r>
            <a:endParaRPr lang="tr-TR" sz="2000" dirty="0"/>
          </a:p>
        </p:txBody>
      </p:sp>
      <p:sp>
        <p:nvSpPr>
          <p:cNvPr id="4" name="Metin Yer Tutucusu 3"/>
          <p:cNvSpPr>
            <a:spLocks noGrp="1"/>
          </p:cNvSpPr>
          <p:nvPr>
            <p:ph type="body" sz="quarter" idx="13"/>
          </p:nvPr>
        </p:nvSpPr>
        <p:spPr/>
        <p:txBody>
          <a:bodyPr/>
          <a:lstStyle/>
          <a:p>
            <a:endParaRPr lang="tr-TR"/>
          </a:p>
        </p:txBody>
      </p:sp>
      <p:sp>
        <p:nvSpPr>
          <p:cNvPr id="5" name="Slayt Numarası Yer Tutucusu 4"/>
          <p:cNvSpPr>
            <a:spLocks noGrp="1"/>
          </p:cNvSpPr>
          <p:nvPr>
            <p:ph type="sldNum" sz="quarter" idx="12"/>
          </p:nvPr>
        </p:nvSpPr>
        <p:spPr/>
        <p:txBody>
          <a:bodyPr/>
          <a:lstStyle/>
          <a:p>
            <a:fld id="{3C2D36AE-22C2-4C8C-8DFD-5F97DB9B4972}" type="slidenum">
              <a:rPr lang="tr-TR" smtClean="0"/>
              <a:pPr/>
              <a:t>14</a:t>
            </a:fld>
            <a:endParaRPr lang="tr-TR" dirty="0"/>
          </a:p>
        </p:txBody>
      </p:sp>
    </p:spTree>
    <p:extLst>
      <p:ext uri="{BB962C8B-B14F-4D97-AF65-F5344CB8AC3E}">
        <p14:creationId xmlns:p14="http://schemas.microsoft.com/office/powerpoint/2010/main" val="677988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noProof="0" dirty="0" smtClean="0"/>
              <a:t>Communication</a:t>
            </a:r>
            <a:endParaRPr lang="en-US" noProof="0" dirty="0"/>
          </a:p>
        </p:txBody>
      </p:sp>
      <p:sp>
        <p:nvSpPr>
          <p:cNvPr id="3" name="İçerik Yer Tutucusu 2"/>
          <p:cNvSpPr>
            <a:spLocks noGrp="1"/>
          </p:cNvSpPr>
          <p:nvPr>
            <p:ph idx="1"/>
          </p:nvPr>
        </p:nvSpPr>
        <p:spPr>
          <a:xfrm>
            <a:off x="395536" y="1561356"/>
            <a:ext cx="8059724" cy="3960439"/>
          </a:xfrm>
        </p:spPr>
        <p:txBody>
          <a:bodyPr/>
          <a:lstStyle/>
          <a:p>
            <a:r>
              <a:rPr lang="en-US" sz="2400" kern="1200" noProof="0" dirty="0" err="1" smtClean="0">
                <a:solidFill>
                  <a:schemeClr val="tx1"/>
                </a:solidFill>
                <a:effectLst/>
              </a:rPr>
              <a:t>Assoc</a:t>
            </a:r>
            <a:r>
              <a:rPr lang="tr-TR" sz="2400" kern="1200" noProof="0" dirty="0" smtClean="0">
                <a:solidFill>
                  <a:schemeClr val="tx1"/>
                </a:solidFill>
                <a:effectLst/>
              </a:rPr>
              <a:t>. </a:t>
            </a:r>
            <a:r>
              <a:rPr lang="en-US" sz="2400" kern="1200" noProof="0" dirty="0" smtClean="0">
                <a:solidFill>
                  <a:schemeClr val="tx1"/>
                </a:solidFill>
                <a:effectLst/>
              </a:rPr>
              <a:t>Prof</a:t>
            </a:r>
            <a:r>
              <a:rPr lang="en-US" sz="2400" kern="1200" noProof="0" dirty="0" smtClean="0">
                <a:solidFill>
                  <a:schemeClr val="tx1"/>
                </a:solidFill>
                <a:effectLst/>
              </a:rPr>
              <a:t>. Dr. Ender GEREDE</a:t>
            </a:r>
          </a:p>
          <a:p>
            <a:r>
              <a:rPr lang="en-US" sz="2400" noProof="0" dirty="0" err="1" smtClean="0"/>
              <a:t>Anadolu</a:t>
            </a:r>
            <a:r>
              <a:rPr lang="en-US" sz="2400" noProof="0" dirty="0" smtClean="0"/>
              <a:t> University Faculty of Aeronautics and Astronautics</a:t>
            </a:r>
          </a:p>
          <a:p>
            <a:pPr lvl="1"/>
            <a:r>
              <a:rPr lang="en-US" sz="2400" noProof="0" dirty="0" smtClean="0">
                <a:hlinkClick r:id="rId3"/>
              </a:rPr>
              <a:t>http://www.anadolu.edu.tr/en</a:t>
            </a:r>
            <a:r>
              <a:rPr lang="en-US" sz="2400" noProof="0" dirty="0" smtClean="0"/>
              <a:t> </a:t>
            </a:r>
          </a:p>
          <a:p>
            <a:pPr lvl="1"/>
            <a:r>
              <a:rPr lang="en-US" sz="2400" kern="1200" noProof="0" dirty="0" smtClean="0">
                <a:solidFill>
                  <a:schemeClr val="tx1"/>
                </a:solidFill>
                <a:effectLst/>
                <a:hlinkClick r:id="rId4"/>
              </a:rPr>
              <a:t>egerede@anadolu.edu.tr</a:t>
            </a:r>
            <a:endParaRPr lang="en-US" sz="2400" kern="1200" noProof="0" dirty="0" smtClean="0">
              <a:solidFill>
                <a:schemeClr val="tx1"/>
              </a:solidFill>
              <a:effectLst/>
            </a:endParaRPr>
          </a:p>
          <a:p>
            <a:pPr lvl="1"/>
            <a:r>
              <a:rPr lang="en-US" sz="2400" noProof="0" dirty="0" smtClean="0">
                <a:hlinkClick r:id="rId5"/>
              </a:rPr>
              <a:t>http</a:t>
            </a:r>
            <a:r>
              <a:rPr lang="en-US" sz="2400" noProof="0" dirty="0" smtClean="0">
                <a:hlinkClick r:id="rId5"/>
              </a:rPr>
              <a:t>://www.linkedin.com/pub/ender-gerede/36/a22/a0b</a:t>
            </a:r>
            <a:r>
              <a:rPr lang="en-US" sz="2400" baseline="0" noProof="0" dirty="0" smtClean="0"/>
              <a:t> </a:t>
            </a:r>
            <a:endParaRPr lang="en-US" sz="2400" noProof="0" dirty="0" smtClean="0"/>
          </a:p>
          <a:p>
            <a:r>
              <a:rPr lang="en-US" sz="2400" noProof="0" dirty="0" smtClean="0"/>
              <a:t>Postal Address: </a:t>
            </a:r>
            <a:r>
              <a:rPr lang="en-US" sz="2400" noProof="0" dirty="0" err="1" smtClean="0"/>
              <a:t>Anadolu</a:t>
            </a:r>
            <a:r>
              <a:rPr lang="en-US" sz="2400" noProof="0" dirty="0" smtClean="0"/>
              <a:t> </a:t>
            </a:r>
            <a:r>
              <a:rPr lang="en-US" sz="2400" noProof="0" dirty="0" err="1" smtClean="0"/>
              <a:t>Universitesi</a:t>
            </a:r>
            <a:r>
              <a:rPr lang="en-US" sz="2400" noProof="0" dirty="0" smtClean="0"/>
              <a:t>, </a:t>
            </a:r>
            <a:r>
              <a:rPr lang="en-US" sz="2400" noProof="0" dirty="0" err="1" smtClean="0"/>
              <a:t>Havacılık</a:t>
            </a:r>
            <a:r>
              <a:rPr lang="en-US" sz="2400" noProof="0" dirty="0" smtClean="0"/>
              <a:t> </a:t>
            </a:r>
            <a:r>
              <a:rPr lang="en-US" sz="2400" noProof="0" dirty="0" err="1" smtClean="0"/>
              <a:t>ve</a:t>
            </a:r>
            <a:r>
              <a:rPr lang="en-US" sz="2400" noProof="0" dirty="0" smtClean="0"/>
              <a:t> </a:t>
            </a:r>
            <a:r>
              <a:rPr lang="en-US" sz="2400" noProof="0" dirty="0" err="1" smtClean="0"/>
              <a:t>Uzay</a:t>
            </a:r>
            <a:r>
              <a:rPr lang="en-US" sz="2400" noProof="0" dirty="0" smtClean="0"/>
              <a:t> </a:t>
            </a:r>
            <a:r>
              <a:rPr lang="en-US" sz="2400" noProof="0" dirty="0" err="1" smtClean="0"/>
              <a:t>Bilimleri</a:t>
            </a:r>
            <a:r>
              <a:rPr lang="en-US" sz="2400" noProof="0" dirty="0" smtClean="0"/>
              <a:t> </a:t>
            </a:r>
            <a:r>
              <a:rPr lang="en-US" sz="2400" noProof="0" dirty="0" err="1" smtClean="0"/>
              <a:t>Fakultesi</a:t>
            </a:r>
            <a:r>
              <a:rPr lang="en-US" sz="2400" noProof="0" dirty="0" smtClean="0"/>
              <a:t>, </a:t>
            </a:r>
            <a:r>
              <a:rPr lang="en-US" sz="2400" noProof="0" dirty="0" err="1" smtClean="0"/>
              <a:t>Ikieylul</a:t>
            </a:r>
            <a:r>
              <a:rPr lang="en-US" sz="2400" noProof="0" dirty="0" smtClean="0"/>
              <a:t> </a:t>
            </a:r>
            <a:r>
              <a:rPr lang="en-US" sz="2400" noProof="0" dirty="0" err="1" smtClean="0"/>
              <a:t>Kampusu</a:t>
            </a:r>
            <a:r>
              <a:rPr lang="en-US" sz="2400" noProof="0" dirty="0" smtClean="0"/>
              <a:t>,</a:t>
            </a:r>
            <a:r>
              <a:rPr lang="en-US" sz="2400" baseline="0" noProof="0" dirty="0" smtClean="0"/>
              <a:t> 26470 </a:t>
            </a:r>
            <a:r>
              <a:rPr lang="en-US" sz="2400" noProof="0" dirty="0" smtClean="0"/>
              <a:t>Eskisehir / Turkey </a:t>
            </a:r>
          </a:p>
        </p:txBody>
      </p:sp>
      <p:sp>
        <p:nvSpPr>
          <p:cNvPr id="4" name="Metin Yer Tutucusu 3"/>
          <p:cNvSpPr>
            <a:spLocks noGrp="1"/>
          </p:cNvSpPr>
          <p:nvPr>
            <p:ph type="body" sz="quarter" idx="13"/>
          </p:nvPr>
        </p:nvSpPr>
        <p:spPr/>
        <p:txBody>
          <a:bodyPr/>
          <a:lstStyle/>
          <a:p>
            <a:r>
              <a:rPr lang="en-US" dirty="0" err="1"/>
              <a:t>Anadolu</a:t>
            </a:r>
            <a:r>
              <a:rPr lang="en-US" dirty="0"/>
              <a:t> University Faculty of Aeronautics and Astronautics, Associate Prof. Dr. Ender GEREDE</a:t>
            </a:r>
          </a:p>
        </p:txBody>
      </p:sp>
      <p:sp>
        <p:nvSpPr>
          <p:cNvPr id="5" name="Slayt Numarası Yer Tutucusu 4"/>
          <p:cNvSpPr>
            <a:spLocks noGrp="1"/>
          </p:cNvSpPr>
          <p:nvPr>
            <p:ph type="sldNum" sz="quarter" idx="12"/>
          </p:nvPr>
        </p:nvSpPr>
        <p:spPr/>
        <p:txBody>
          <a:bodyPr/>
          <a:lstStyle/>
          <a:p>
            <a:fld id="{3C2D36AE-22C2-4C8C-8DFD-5F97DB9B4972}" type="slidenum">
              <a:rPr lang="tr-TR" smtClean="0"/>
              <a:pPr/>
              <a:t>15</a:t>
            </a:fld>
            <a:endParaRPr lang="tr-TR" dirty="0"/>
          </a:p>
        </p:txBody>
      </p:sp>
    </p:spTree>
    <p:extLst>
      <p:ext uri="{BB962C8B-B14F-4D97-AF65-F5344CB8AC3E}">
        <p14:creationId xmlns:p14="http://schemas.microsoft.com/office/powerpoint/2010/main" val="1932217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0" i="0" noProof="0" dirty="0" smtClean="0"/>
              <a:t>Air travel is growing</a:t>
            </a:r>
            <a:endParaRPr lang="en-US" noProof="0" dirty="0"/>
          </a:p>
        </p:txBody>
      </p:sp>
      <p:sp>
        <p:nvSpPr>
          <p:cNvPr id="4" name="Metin Yer Tutucusu 3"/>
          <p:cNvSpPr>
            <a:spLocks noGrp="1"/>
          </p:cNvSpPr>
          <p:nvPr>
            <p:ph type="body" sz="quarter" idx="13"/>
          </p:nvPr>
        </p:nvSpPr>
        <p:spPr/>
        <p:txBody>
          <a:bodyPr/>
          <a:lstStyle/>
          <a:p>
            <a:r>
              <a:rPr lang="en-US" dirty="0" err="1"/>
              <a:t>Anadolu</a:t>
            </a:r>
            <a:r>
              <a:rPr lang="en-US" dirty="0"/>
              <a:t> University Faculty of Aeronautics and Astronautics, Associate Prof. Dr. Ender GEREDE</a:t>
            </a:r>
            <a:endParaRPr lang="tr-TR" dirty="0"/>
          </a:p>
        </p:txBody>
      </p:sp>
      <p:sp>
        <p:nvSpPr>
          <p:cNvPr id="5" name="Slayt Numarası Yer Tutucusu 4"/>
          <p:cNvSpPr>
            <a:spLocks noGrp="1"/>
          </p:cNvSpPr>
          <p:nvPr>
            <p:ph type="sldNum" sz="quarter" idx="12"/>
          </p:nvPr>
        </p:nvSpPr>
        <p:spPr/>
        <p:txBody>
          <a:bodyPr/>
          <a:lstStyle/>
          <a:p>
            <a:fld id="{3C2D36AE-22C2-4C8C-8DFD-5F97DB9B4972}" type="slidenum">
              <a:rPr lang="tr-TR" smtClean="0"/>
              <a:pPr/>
              <a:t>2</a:t>
            </a:fld>
            <a:endParaRPr lang="tr-TR" dirty="0"/>
          </a:p>
        </p:txBody>
      </p:sp>
      <p:pic>
        <p:nvPicPr>
          <p:cNvPr id="7" name="Resim 6"/>
          <p:cNvPicPr>
            <a:picLocks noChangeAspect="1"/>
          </p:cNvPicPr>
          <p:nvPr/>
        </p:nvPicPr>
        <p:blipFill>
          <a:blip r:embed="rId3"/>
          <a:stretch>
            <a:fillRect/>
          </a:stretch>
        </p:blipFill>
        <p:spPr>
          <a:xfrm>
            <a:off x="179512" y="1633364"/>
            <a:ext cx="8781925" cy="3729848"/>
          </a:xfrm>
          <a:prstGeom prst="rect">
            <a:avLst/>
          </a:prstGeom>
        </p:spPr>
      </p:pic>
    </p:spTree>
    <p:extLst>
      <p:ext uri="{BB962C8B-B14F-4D97-AF65-F5344CB8AC3E}">
        <p14:creationId xmlns:p14="http://schemas.microsoft.com/office/powerpoint/2010/main" val="33765526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sz="2400" b="0" i="0" u="none" strike="noStrike" kern="1200" baseline="0" noProof="0" dirty="0" smtClean="0">
                <a:solidFill>
                  <a:schemeClr val="tx1"/>
                </a:solidFill>
                <a:latin typeface="+mj-lt"/>
                <a:ea typeface="+mj-ea"/>
                <a:cs typeface="+mj-cs"/>
              </a:rPr>
              <a:t>Passenger traffic is resilient</a:t>
            </a:r>
            <a:endParaRPr lang="en-US" noProof="0" dirty="0"/>
          </a:p>
        </p:txBody>
      </p:sp>
      <p:sp>
        <p:nvSpPr>
          <p:cNvPr id="4" name="Metin Yer Tutucusu 3"/>
          <p:cNvSpPr>
            <a:spLocks noGrp="1"/>
          </p:cNvSpPr>
          <p:nvPr>
            <p:ph type="body" sz="quarter" idx="13"/>
          </p:nvPr>
        </p:nvSpPr>
        <p:spPr/>
        <p:txBody>
          <a:bodyPr/>
          <a:lstStyle/>
          <a:p>
            <a:r>
              <a:rPr lang="en-US" dirty="0" err="1"/>
              <a:t>Anadolu</a:t>
            </a:r>
            <a:r>
              <a:rPr lang="en-US" dirty="0"/>
              <a:t> University Faculty of Aeronautics and Astronautics, Associate Prof. Dr. Ender GEREDE</a:t>
            </a:r>
          </a:p>
        </p:txBody>
      </p:sp>
      <p:sp>
        <p:nvSpPr>
          <p:cNvPr id="5" name="Slayt Numarası Yer Tutucusu 4"/>
          <p:cNvSpPr>
            <a:spLocks noGrp="1"/>
          </p:cNvSpPr>
          <p:nvPr>
            <p:ph type="sldNum" sz="quarter" idx="12"/>
          </p:nvPr>
        </p:nvSpPr>
        <p:spPr/>
        <p:txBody>
          <a:bodyPr/>
          <a:lstStyle/>
          <a:p>
            <a:fld id="{3C2D36AE-22C2-4C8C-8DFD-5F97DB9B4972}" type="slidenum">
              <a:rPr lang="tr-TR" smtClean="0"/>
              <a:pPr/>
              <a:t>3</a:t>
            </a:fld>
            <a:endParaRPr lang="tr-TR" dirty="0"/>
          </a:p>
        </p:txBody>
      </p:sp>
      <p:pic>
        <p:nvPicPr>
          <p:cNvPr id="6" name="Resim 5"/>
          <p:cNvPicPr>
            <a:picLocks noChangeAspect="1"/>
          </p:cNvPicPr>
          <p:nvPr/>
        </p:nvPicPr>
        <p:blipFill>
          <a:blip r:embed="rId3"/>
          <a:stretch>
            <a:fillRect/>
          </a:stretch>
        </p:blipFill>
        <p:spPr>
          <a:xfrm>
            <a:off x="56224" y="1606144"/>
            <a:ext cx="9052280" cy="3699628"/>
          </a:xfrm>
          <a:prstGeom prst="rect">
            <a:avLst/>
          </a:prstGeom>
        </p:spPr>
      </p:pic>
    </p:spTree>
    <p:extLst>
      <p:ext uri="{BB962C8B-B14F-4D97-AF65-F5344CB8AC3E}">
        <p14:creationId xmlns:p14="http://schemas.microsoft.com/office/powerpoint/2010/main" val="747741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0" i="0" noProof="0" dirty="0" smtClean="0"/>
              <a:t>Airline productivity rising</a:t>
            </a:r>
            <a:endParaRPr lang="en-US" noProof="0" dirty="0"/>
          </a:p>
        </p:txBody>
      </p:sp>
      <p:sp>
        <p:nvSpPr>
          <p:cNvPr id="4" name="Metin Yer Tutucusu 3"/>
          <p:cNvSpPr>
            <a:spLocks noGrp="1"/>
          </p:cNvSpPr>
          <p:nvPr>
            <p:ph type="body" sz="quarter" idx="13"/>
          </p:nvPr>
        </p:nvSpPr>
        <p:spPr/>
        <p:txBody>
          <a:bodyPr/>
          <a:lstStyle/>
          <a:p>
            <a:r>
              <a:rPr lang="en-US" dirty="0" err="1"/>
              <a:t>Anadolu</a:t>
            </a:r>
            <a:r>
              <a:rPr lang="en-US" dirty="0"/>
              <a:t> University Faculty of Aeronautics and Astronautics, Associate Prof. Dr. Ender GEREDE</a:t>
            </a:r>
            <a:endParaRPr lang="tr-TR" dirty="0"/>
          </a:p>
        </p:txBody>
      </p:sp>
      <p:sp>
        <p:nvSpPr>
          <p:cNvPr id="5" name="Slayt Numarası Yer Tutucusu 4"/>
          <p:cNvSpPr>
            <a:spLocks noGrp="1"/>
          </p:cNvSpPr>
          <p:nvPr>
            <p:ph type="sldNum" sz="quarter" idx="12"/>
          </p:nvPr>
        </p:nvSpPr>
        <p:spPr/>
        <p:txBody>
          <a:bodyPr/>
          <a:lstStyle/>
          <a:p>
            <a:fld id="{3C2D36AE-22C2-4C8C-8DFD-5F97DB9B4972}" type="slidenum">
              <a:rPr lang="tr-TR" smtClean="0"/>
              <a:pPr/>
              <a:t>4</a:t>
            </a:fld>
            <a:endParaRPr lang="tr-TR" dirty="0"/>
          </a:p>
        </p:txBody>
      </p:sp>
      <p:pic>
        <p:nvPicPr>
          <p:cNvPr id="6" name="Resim 5"/>
          <p:cNvPicPr>
            <a:picLocks noChangeAspect="1"/>
          </p:cNvPicPr>
          <p:nvPr/>
        </p:nvPicPr>
        <p:blipFill>
          <a:blip r:embed="rId3"/>
          <a:stretch>
            <a:fillRect/>
          </a:stretch>
        </p:blipFill>
        <p:spPr>
          <a:xfrm>
            <a:off x="1691680" y="1258895"/>
            <a:ext cx="5468498" cy="4441981"/>
          </a:xfrm>
          <a:prstGeom prst="rect">
            <a:avLst/>
          </a:prstGeom>
        </p:spPr>
      </p:pic>
    </p:spTree>
    <p:extLst>
      <p:ext uri="{BB962C8B-B14F-4D97-AF65-F5344CB8AC3E}">
        <p14:creationId xmlns:p14="http://schemas.microsoft.com/office/powerpoint/2010/main" val="35589169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sz="2400" b="0" i="0" kern="1200" noProof="0" dirty="0" smtClean="0">
                <a:solidFill>
                  <a:schemeClr val="tx1"/>
                </a:solidFill>
                <a:effectLst/>
                <a:latin typeface="+mj-lt"/>
                <a:ea typeface="+mj-ea"/>
                <a:cs typeface="+mj-cs"/>
              </a:rPr>
              <a:t>Airline productivity rising</a:t>
            </a:r>
            <a:endParaRPr lang="en-US" noProof="0" dirty="0"/>
          </a:p>
        </p:txBody>
      </p:sp>
      <p:sp>
        <p:nvSpPr>
          <p:cNvPr id="4" name="Metin Yer Tutucusu 3"/>
          <p:cNvSpPr>
            <a:spLocks noGrp="1"/>
          </p:cNvSpPr>
          <p:nvPr>
            <p:ph type="body" sz="quarter" idx="13"/>
          </p:nvPr>
        </p:nvSpPr>
        <p:spPr/>
        <p:txBody>
          <a:bodyPr/>
          <a:lstStyle/>
          <a:p>
            <a:r>
              <a:rPr lang="en-US" dirty="0" err="1"/>
              <a:t>Anadolu</a:t>
            </a:r>
            <a:r>
              <a:rPr lang="en-US" dirty="0"/>
              <a:t> University Faculty of Aeronautics and Astronautics, Associate Prof. Dr. Ender GEREDE</a:t>
            </a:r>
            <a:endParaRPr lang="tr-TR" dirty="0"/>
          </a:p>
        </p:txBody>
      </p:sp>
      <p:sp>
        <p:nvSpPr>
          <p:cNvPr id="5" name="Slayt Numarası Yer Tutucusu 4"/>
          <p:cNvSpPr>
            <a:spLocks noGrp="1"/>
          </p:cNvSpPr>
          <p:nvPr>
            <p:ph type="sldNum" sz="quarter" idx="12"/>
          </p:nvPr>
        </p:nvSpPr>
        <p:spPr/>
        <p:txBody>
          <a:bodyPr/>
          <a:lstStyle/>
          <a:p>
            <a:fld id="{3C2D36AE-22C2-4C8C-8DFD-5F97DB9B4972}" type="slidenum">
              <a:rPr lang="tr-TR" smtClean="0"/>
              <a:pPr/>
              <a:t>5</a:t>
            </a:fld>
            <a:endParaRPr lang="tr-TR" dirty="0"/>
          </a:p>
        </p:txBody>
      </p:sp>
      <p:pic>
        <p:nvPicPr>
          <p:cNvPr id="6" name="Resim 5"/>
          <p:cNvPicPr>
            <a:picLocks noChangeAspect="1"/>
          </p:cNvPicPr>
          <p:nvPr/>
        </p:nvPicPr>
        <p:blipFill>
          <a:blip r:embed="rId3"/>
          <a:stretch>
            <a:fillRect/>
          </a:stretch>
        </p:blipFill>
        <p:spPr>
          <a:xfrm>
            <a:off x="2123728" y="1510284"/>
            <a:ext cx="5018962" cy="4171928"/>
          </a:xfrm>
          <a:prstGeom prst="rect">
            <a:avLst/>
          </a:prstGeom>
        </p:spPr>
      </p:pic>
    </p:spTree>
    <p:extLst>
      <p:ext uri="{BB962C8B-B14F-4D97-AF65-F5344CB8AC3E}">
        <p14:creationId xmlns:p14="http://schemas.microsoft.com/office/powerpoint/2010/main" val="3854823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sz="2400" b="0" i="0" kern="1200" baseline="0" noProof="0" dirty="0" smtClean="0">
                <a:solidFill>
                  <a:schemeClr val="tx1"/>
                </a:solidFill>
                <a:effectLst/>
                <a:latin typeface="+mj-lt"/>
                <a:ea typeface="+mj-ea"/>
                <a:cs typeface="+mj-cs"/>
              </a:rPr>
              <a:t>Increased frequencies and </a:t>
            </a:r>
            <a:r>
              <a:rPr lang="en-US" sz="2400" b="0" i="0" kern="1200" baseline="0" noProof="0" dirty="0" err="1" smtClean="0">
                <a:solidFill>
                  <a:schemeClr val="tx1"/>
                </a:solidFill>
                <a:effectLst/>
                <a:latin typeface="+mj-lt"/>
                <a:ea typeface="+mj-ea"/>
                <a:cs typeface="+mj-cs"/>
              </a:rPr>
              <a:t>nonstops</a:t>
            </a:r>
            <a:r>
              <a:rPr lang="en-US" sz="2400" b="0" i="0" kern="1200" baseline="0" noProof="0" dirty="0" smtClean="0">
                <a:solidFill>
                  <a:schemeClr val="tx1"/>
                </a:solidFill>
                <a:effectLst/>
                <a:latin typeface="+mj-lt"/>
                <a:ea typeface="+mj-ea"/>
                <a:cs typeface="+mj-cs"/>
              </a:rPr>
              <a:t> markets</a:t>
            </a:r>
            <a:endParaRPr lang="en-US" noProof="0" dirty="0"/>
          </a:p>
        </p:txBody>
      </p:sp>
      <p:sp>
        <p:nvSpPr>
          <p:cNvPr id="3" name="İçerik Yer Tutucusu 2"/>
          <p:cNvSpPr>
            <a:spLocks noGrp="1"/>
          </p:cNvSpPr>
          <p:nvPr>
            <p:ph idx="1"/>
          </p:nvPr>
        </p:nvSpPr>
        <p:spPr>
          <a:xfrm>
            <a:off x="179511" y="1510284"/>
            <a:ext cx="8781925" cy="3795488"/>
          </a:xfrm>
        </p:spPr>
        <p:txBody>
          <a:bodyPr/>
          <a:lstStyle/>
          <a:p>
            <a:r>
              <a:rPr lang="en-US" sz="2800" kern="1200" noProof="0" dirty="0" smtClean="0">
                <a:solidFill>
                  <a:schemeClr val="tx1"/>
                </a:solidFill>
                <a:effectLst/>
                <a:latin typeface="+mn-lt"/>
                <a:ea typeface="+mn-ea"/>
                <a:cs typeface="+mn-cs"/>
              </a:rPr>
              <a:t>As air travel continues to grow, airlines have a choice about how they want to grow their business.</a:t>
            </a:r>
          </a:p>
          <a:p>
            <a:r>
              <a:rPr lang="en-US" sz="2800" kern="1200" noProof="0" dirty="0" smtClean="0">
                <a:solidFill>
                  <a:schemeClr val="tx1"/>
                </a:solidFill>
                <a:effectLst/>
                <a:latin typeface="+mn-lt"/>
                <a:ea typeface="+mn-ea"/>
                <a:cs typeface="+mn-cs"/>
              </a:rPr>
              <a:t>How to </a:t>
            </a:r>
            <a:r>
              <a:rPr lang="en-US" sz="2800" kern="1200" noProof="0" dirty="0" smtClean="0">
                <a:solidFill>
                  <a:schemeClr val="tx1"/>
                </a:solidFill>
                <a:effectLst/>
                <a:latin typeface="+mn-lt"/>
                <a:ea typeface="+mn-ea"/>
                <a:cs typeface="+mn-cs"/>
              </a:rPr>
              <a:t>accommodate</a:t>
            </a:r>
            <a:r>
              <a:rPr lang="en-US" sz="2800" kern="1200" baseline="0" noProof="0" dirty="0" smtClean="0">
                <a:solidFill>
                  <a:schemeClr val="tx1"/>
                </a:solidFill>
                <a:effectLst/>
                <a:latin typeface="+mn-lt"/>
                <a:ea typeface="+mn-ea"/>
                <a:cs typeface="+mn-cs"/>
              </a:rPr>
              <a:t> </a:t>
            </a:r>
            <a:r>
              <a:rPr lang="en-US" sz="2800" kern="1200" noProof="0" dirty="0" smtClean="0">
                <a:solidFill>
                  <a:schemeClr val="tx1"/>
                </a:solidFill>
                <a:effectLst/>
                <a:latin typeface="+mn-lt"/>
                <a:ea typeface="+mn-ea"/>
                <a:cs typeface="+mn-cs"/>
              </a:rPr>
              <a:t>the growth? </a:t>
            </a:r>
          </a:p>
          <a:p>
            <a:pPr lvl="1"/>
            <a:r>
              <a:rPr lang="en-US" sz="2400" kern="1200" noProof="0" dirty="0" smtClean="0">
                <a:solidFill>
                  <a:schemeClr val="tx1"/>
                </a:solidFill>
                <a:effectLst/>
                <a:latin typeface="+mn-lt"/>
                <a:ea typeface="+mn-ea"/>
                <a:cs typeface="+mn-cs"/>
              </a:rPr>
              <a:t>Increasing airplane capacity and/or size </a:t>
            </a:r>
            <a:endParaRPr lang="tr-TR" sz="2400" kern="1200" noProof="0" dirty="0" smtClean="0">
              <a:solidFill>
                <a:schemeClr val="tx1"/>
              </a:solidFill>
              <a:effectLst/>
              <a:latin typeface="+mn-lt"/>
              <a:ea typeface="+mn-ea"/>
              <a:cs typeface="+mn-cs"/>
            </a:endParaRPr>
          </a:p>
          <a:p>
            <a:pPr lvl="1"/>
            <a:r>
              <a:rPr lang="en-US" sz="2400" kern="1200" noProof="0" dirty="0" smtClean="0">
                <a:solidFill>
                  <a:schemeClr val="tx1"/>
                </a:solidFill>
                <a:effectLst/>
                <a:latin typeface="+mn-lt"/>
                <a:ea typeface="+mn-ea"/>
                <a:cs typeface="+mn-cs"/>
              </a:rPr>
              <a:t>or </a:t>
            </a:r>
            <a:endParaRPr lang="tr-TR" sz="2400" kern="1200" noProof="0" dirty="0" smtClean="0">
              <a:solidFill>
                <a:schemeClr val="tx1"/>
              </a:solidFill>
              <a:effectLst/>
              <a:latin typeface="+mn-lt"/>
              <a:ea typeface="+mn-ea"/>
              <a:cs typeface="+mn-cs"/>
            </a:endParaRPr>
          </a:p>
          <a:p>
            <a:pPr lvl="1"/>
            <a:r>
              <a:rPr lang="en-US" sz="2400" kern="1200" noProof="0" dirty="0" smtClean="0">
                <a:solidFill>
                  <a:schemeClr val="tx1"/>
                </a:solidFill>
                <a:effectLst/>
                <a:latin typeface="+mn-lt"/>
                <a:ea typeface="+mn-ea"/>
                <a:cs typeface="+mn-cs"/>
              </a:rPr>
              <a:t>adding more frequencies and nonstop markets to networks. </a:t>
            </a:r>
          </a:p>
          <a:p>
            <a:pPr lvl="1"/>
            <a:r>
              <a:rPr lang="en-US" sz="2400" kern="1200" noProof="0" dirty="0" smtClean="0">
                <a:solidFill>
                  <a:schemeClr val="tx1"/>
                </a:solidFill>
                <a:effectLst/>
                <a:latin typeface="+mn-lt"/>
                <a:ea typeface="+mn-ea"/>
                <a:cs typeface="+mn-cs"/>
              </a:rPr>
              <a:t>Which one do passengers prefer? </a:t>
            </a:r>
          </a:p>
          <a:p>
            <a:pPr lvl="2"/>
            <a:r>
              <a:rPr lang="en-US" sz="2000" kern="1200" noProof="0" dirty="0" smtClean="0">
                <a:solidFill>
                  <a:schemeClr val="tx1"/>
                </a:solidFill>
                <a:effectLst/>
                <a:latin typeface="+mn-lt"/>
                <a:ea typeface="+mn-ea"/>
                <a:cs typeface="+mn-cs"/>
              </a:rPr>
              <a:t>Increasing frequency and</a:t>
            </a:r>
            <a:r>
              <a:rPr lang="en-US" sz="2000" kern="1200" baseline="0" noProof="0" dirty="0" smtClean="0">
                <a:solidFill>
                  <a:schemeClr val="tx1"/>
                </a:solidFill>
                <a:effectLst/>
                <a:latin typeface="+mn-lt"/>
                <a:ea typeface="+mn-ea"/>
                <a:cs typeface="+mn-cs"/>
              </a:rPr>
              <a:t> new nonstop markets.</a:t>
            </a:r>
          </a:p>
        </p:txBody>
      </p:sp>
      <p:sp>
        <p:nvSpPr>
          <p:cNvPr id="4" name="Metin Yer Tutucusu 3"/>
          <p:cNvSpPr>
            <a:spLocks noGrp="1"/>
          </p:cNvSpPr>
          <p:nvPr>
            <p:ph type="body" sz="quarter" idx="13"/>
          </p:nvPr>
        </p:nvSpPr>
        <p:spPr/>
        <p:txBody>
          <a:bodyPr/>
          <a:lstStyle/>
          <a:p>
            <a:r>
              <a:rPr lang="en-US" noProof="0" dirty="0" err="1" smtClean="0"/>
              <a:t>Anadolu</a:t>
            </a:r>
            <a:r>
              <a:rPr lang="en-US" noProof="0" dirty="0" smtClean="0"/>
              <a:t> University Faculty of Aeronautics and Astronautics, Associate Prof. Dr. Ender GEREDE</a:t>
            </a:r>
            <a:endParaRPr lang="en-US" noProof="0" dirty="0"/>
          </a:p>
        </p:txBody>
      </p:sp>
      <p:sp>
        <p:nvSpPr>
          <p:cNvPr id="5" name="Slayt Numarası Yer Tutucusu 4"/>
          <p:cNvSpPr>
            <a:spLocks noGrp="1"/>
          </p:cNvSpPr>
          <p:nvPr>
            <p:ph type="sldNum" sz="quarter" idx="12"/>
          </p:nvPr>
        </p:nvSpPr>
        <p:spPr/>
        <p:txBody>
          <a:bodyPr/>
          <a:lstStyle/>
          <a:p>
            <a:fld id="{3C2D36AE-22C2-4C8C-8DFD-5F97DB9B4972}" type="slidenum">
              <a:rPr lang="tr-TR" smtClean="0"/>
              <a:pPr/>
              <a:t>6</a:t>
            </a:fld>
            <a:endParaRPr lang="tr-TR" dirty="0"/>
          </a:p>
        </p:txBody>
      </p:sp>
    </p:spTree>
    <p:extLst>
      <p:ext uri="{BB962C8B-B14F-4D97-AF65-F5344CB8AC3E}">
        <p14:creationId xmlns:p14="http://schemas.microsoft.com/office/powerpoint/2010/main" val="14439365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sz="2400" b="0" i="0" u="none" strike="noStrike" kern="1200" baseline="0" noProof="0" dirty="0" smtClean="0">
                <a:solidFill>
                  <a:schemeClr val="tx1"/>
                </a:solidFill>
                <a:latin typeface="+mj-lt"/>
                <a:ea typeface="+mj-ea"/>
                <a:cs typeface="+mj-cs"/>
              </a:rPr>
              <a:t>Increased frequencies and </a:t>
            </a:r>
            <a:r>
              <a:rPr lang="en-US" sz="2400" b="0" i="0" u="none" strike="noStrike" kern="1200" baseline="0" noProof="0" dirty="0" err="1" smtClean="0">
                <a:solidFill>
                  <a:schemeClr val="tx1"/>
                </a:solidFill>
                <a:latin typeface="+mj-lt"/>
                <a:ea typeface="+mj-ea"/>
                <a:cs typeface="+mj-cs"/>
              </a:rPr>
              <a:t>nonstops</a:t>
            </a:r>
            <a:r>
              <a:rPr lang="en-US" sz="2400" b="0" i="0" u="none" strike="noStrike" kern="1200" baseline="0" noProof="0" dirty="0" smtClean="0">
                <a:solidFill>
                  <a:schemeClr val="tx1"/>
                </a:solidFill>
                <a:latin typeface="+mj-lt"/>
                <a:ea typeface="+mj-ea"/>
                <a:cs typeface="+mj-cs"/>
              </a:rPr>
              <a:t> markets</a:t>
            </a:r>
            <a:endParaRPr lang="en-US" noProof="0" dirty="0"/>
          </a:p>
        </p:txBody>
      </p:sp>
      <p:sp>
        <p:nvSpPr>
          <p:cNvPr id="4" name="Metin Yer Tutucusu 3"/>
          <p:cNvSpPr>
            <a:spLocks noGrp="1"/>
          </p:cNvSpPr>
          <p:nvPr>
            <p:ph type="body" sz="quarter" idx="13"/>
          </p:nvPr>
        </p:nvSpPr>
        <p:spPr/>
        <p:txBody>
          <a:bodyPr/>
          <a:lstStyle/>
          <a:p>
            <a:r>
              <a:rPr lang="en-US" dirty="0" err="1"/>
              <a:t>Anadolu</a:t>
            </a:r>
            <a:r>
              <a:rPr lang="en-US" dirty="0"/>
              <a:t> University Faculty of Aeronautics and Astronautics, Associate Prof. Dr. Ender GEREDE</a:t>
            </a:r>
            <a:endParaRPr lang="tr-TR" dirty="0"/>
          </a:p>
        </p:txBody>
      </p:sp>
      <p:sp>
        <p:nvSpPr>
          <p:cNvPr id="5" name="Slayt Numarası Yer Tutucusu 4"/>
          <p:cNvSpPr>
            <a:spLocks noGrp="1"/>
          </p:cNvSpPr>
          <p:nvPr>
            <p:ph type="sldNum" sz="quarter" idx="12"/>
          </p:nvPr>
        </p:nvSpPr>
        <p:spPr/>
        <p:txBody>
          <a:bodyPr/>
          <a:lstStyle/>
          <a:p>
            <a:fld id="{3C2D36AE-22C2-4C8C-8DFD-5F97DB9B4972}" type="slidenum">
              <a:rPr lang="tr-TR" smtClean="0"/>
              <a:pPr/>
              <a:t>7</a:t>
            </a:fld>
            <a:endParaRPr lang="tr-TR" dirty="0"/>
          </a:p>
        </p:txBody>
      </p:sp>
      <p:pic>
        <p:nvPicPr>
          <p:cNvPr id="6" name="Resim 5"/>
          <p:cNvPicPr>
            <a:picLocks noChangeAspect="1"/>
          </p:cNvPicPr>
          <p:nvPr/>
        </p:nvPicPr>
        <p:blipFill>
          <a:blip r:embed="rId3"/>
          <a:stretch>
            <a:fillRect/>
          </a:stretch>
        </p:blipFill>
        <p:spPr>
          <a:xfrm>
            <a:off x="35496" y="1527971"/>
            <a:ext cx="9057998" cy="3921817"/>
          </a:xfrm>
          <a:prstGeom prst="rect">
            <a:avLst/>
          </a:prstGeom>
        </p:spPr>
      </p:pic>
    </p:spTree>
    <p:extLst>
      <p:ext uri="{BB962C8B-B14F-4D97-AF65-F5344CB8AC3E}">
        <p14:creationId xmlns:p14="http://schemas.microsoft.com/office/powerpoint/2010/main" val="10726894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sz="2400" b="0" i="0" u="none" strike="noStrike" kern="1200" baseline="0" noProof="0" dirty="0" smtClean="0">
                <a:solidFill>
                  <a:schemeClr val="tx1"/>
                </a:solidFill>
                <a:latin typeface="+mj-lt"/>
                <a:ea typeface="+mj-ea"/>
                <a:cs typeface="+mj-cs"/>
              </a:rPr>
              <a:t>High Oil price </a:t>
            </a:r>
            <a:r>
              <a:rPr lang="en-US" sz="2400" b="0" i="0" u="none" strike="noStrike" kern="1200" baseline="0" noProof="0" dirty="0" smtClean="0">
                <a:solidFill>
                  <a:schemeClr val="tx1"/>
                </a:solidFill>
                <a:latin typeface="+mj-lt"/>
                <a:ea typeface="+mj-ea"/>
                <a:cs typeface="+mj-cs"/>
              </a:rPr>
              <a:t>volatility</a:t>
            </a:r>
            <a:r>
              <a:rPr lang="tr-TR" sz="2400" b="0" i="0" u="none" strike="noStrike" kern="1200" baseline="0" noProof="0" dirty="0" smtClean="0">
                <a:solidFill>
                  <a:schemeClr val="tx1"/>
                </a:solidFill>
                <a:latin typeface="+mj-lt"/>
                <a:ea typeface="+mj-ea"/>
                <a:cs typeface="+mj-cs"/>
              </a:rPr>
              <a:t> - </a:t>
            </a:r>
            <a:r>
              <a:rPr lang="en-US" sz="2400" b="0" i="0" u="none" strike="noStrike" kern="1200" baseline="0" noProof="0" dirty="0" smtClean="0">
                <a:solidFill>
                  <a:schemeClr val="tx1"/>
                </a:solidFill>
                <a:latin typeface="+mj-lt"/>
                <a:ea typeface="+mj-ea"/>
                <a:cs typeface="+mj-cs"/>
              </a:rPr>
              <a:t>low </a:t>
            </a:r>
            <a:r>
              <a:rPr lang="en-US" sz="2400" b="0" i="0" u="none" strike="noStrike" kern="1200" baseline="0" noProof="0" dirty="0" smtClean="0">
                <a:solidFill>
                  <a:schemeClr val="tx1"/>
                </a:solidFill>
                <a:latin typeface="+mj-lt"/>
                <a:ea typeface="+mj-ea"/>
                <a:cs typeface="+mj-cs"/>
              </a:rPr>
              <a:t>oil prices </a:t>
            </a:r>
            <a:endParaRPr lang="en-US" noProof="0" dirty="0"/>
          </a:p>
        </p:txBody>
      </p:sp>
      <p:sp>
        <p:nvSpPr>
          <p:cNvPr id="4" name="Metin Yer Tutucusu 3"/>
          <p:cNvSpPr>
            <a:spLocks noGrp="1"/>
          </p:cNvSpPr>
          <p:nvPr>
            <p:ph type="body" sz="quarter" idx="13"/>
          </p:nvPr>
        </p:nvSpPr>
        <p:spPr/>
        <p:txBody>
          <a:bodyPr/>
          <a:lstStyle/>
          <a:p>
            <a:r>
              <a:rPr lang="en-US" dirty="0" err="1"/>
              <a:t>Anadolu</a:t>
            </a:r>
            <a:r>
              <a:rPr lang="en-US" dirty="0"/>
              <a:t> University Faculty of Aeronautics and Astronautics, Associate Prof. Dr. Ender GEREDE</a:t>
            </a:r>
            <a:endParaRPr lang="tr-TR" dirty="0"/>
          </a:p>
        </p:txBody>
      </p:sp>
      <p:sp>
        <p:nvSpPr>
          <p:cNvPr id="5" name="Slayt Numarası Yer Tutucusu 4"/>
          <p:cNvSpPr>
            <a:spLocks noGrp="1"/>
          </p:cNvSpPr>
          <p:nvPr>
            <p:ph type="sldNum" sz="quarter" idx="12"/>
          </p:nvPr>
        </p:nvSpPr>
        <p:spPr/>
        <p:txBody>
          <a:bodyPr/>
          <a:lstStyle/>
          <a:p>
            <a:fld id="{3C2D36AE-22C2-4C8C-8DFD-5F97DB9B4972}" type="slidenum">
              <a:rPr lang="tr-TR" smtClean="0"/>
              <a:pPr/>
              <a:t>8</a:t>
            </a:fld>
            <a:endParaRPr lang="tr-TR" dirty="0"/>
          </a:p>
        </p:txBody>
      </p:sp>
      <p:pic>
        <p:nvPicPr>
          <p:cNvPr id="6" name="Resim 5"/>
          <p:cNvPicPr>
            <a:picLocks noChangeAspect="1"/>
          </p:cNvPicPr>
          <p:nvPr/>
        </p:nvPicPr>
        <p:blipFill>
          <a:blip r:embed="rId3"/>
          <a:stretch>
            <a:fillRect/>
          </a:stretch>
        </p:blipFill>
        <p:spPr>
          <a:xfrm>
            <a:off x="38227" y="1900414"/>
            <a:ext cx="8927754" cy="3814586"/>
          </a:xfrm>
          <a:prstGeom prst="rect">
            <a:avLst/>
          </a:prstGeom>
        </p:spPr>
      </p:pic>
    </p:spTree>
    <p:extLst>
      <p:ext uri="{BB962C8B-B14F-4D97-AF65-F5344CB8AC3E}">
        <p14:creationId xmlns:p14="http://schemas.microsoft.com/office/powerpoint/2010/main" val="12624112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9188" y="743769"/>
            <a:ext cx="8455260" cy="432048"/>
          </a:xfrm>
        </p:spPr>
        <p:txBody>
          <a:bodyPr/>
          <a:lstStyle/>
          <a:p>
            <a:r>
              <a:rPr lang="en-US" sz="2400" b="1" i="1" kern="1200" noProof="0" dirty="0" smtClean="0">
                <a:solidFill>
                  <a:schemeClr val="tx1"/>
                </a:solidFill>
                <a:effectLst/>
                <a:latin typeface="+mj-lt"/>
                <a:ea typeface="+mj-ea"/>
                <a:cs typeface="+mj-cs"/>
              </a:rPr>
              <a:t>Significant trends </a:t>
            </a:r>
            <a:r>
              <a:rPr lang="en-US" sz="2400" b="1" i="1" kern="1200" baseline="0" noProof="0" dirty="0" smtClean="0">
                <a:solidFill>
                  <a:schemeClr val="tx1"/>
                </a:solidFill>
                <a:effectLst/>
                <a:latin typeface="+mj-lt"/>
                <a:ea typeface="+mj-ea"/>
                <a:cs typeface="+mj-cs"/>
              </a:rPr>
              <a:t>in airline business </a:t>
            </a:r>
            <a:r>
              <a:rPr lang="en-US" sz="2400" b="1" i="1" kern="1200" noProof="0" dirty="0" smtClean="0">
                <a:solidFill>
                  <a:schemeClr val="tx1"/>
                </a:solidFill>
                <a:effectLst/>
                <a:latin typeface="+mj-lt"/>
                <a:ea typeface="+mj-ea"/>
                <a:cs typeface="+mj-cs"/>
              </a:rPr>
              <a:t>in last two decades </a:t>
            </a:r>
            <a:endParaRPr lang="en-US" noProof="0" dirty="0"/>
          </a:p>
        </p:txBody>
      </p:sp>
      <p:sp>
        <p:nvSpPr>
          <p:cNvPr id="3" name="İçerik Yer Tutucusu 2"/>
          <p:cNvSpPr>
            <a:spLocks noGrp="1"/>
          </p:cNvSpPr>
          <p:nvPr>
            <p:ph idx="1"/>
          </p:nvPr>
        </p:nvSpPr>
        <p:spPr>
          <a:xfrm>
            <a:off x="179511" y="1510284"/>
            <a:ext cx="8781925" cy="4011512"/>
          </a:xfrm>
        </p:spPr>
        <p:txBody>
          <a:bodyPr/>
          <a:lstStyle/>
          <a:p>
            <a:r>
              <a:rPr lang="en-US" sz="2400" dirty="0" smtClean="0"/>
              <a:t>Privatization of airlines, deregulation</a:t>
            </a:r>
            <a:r>
              <a:rPr lang="en-US" sz="2400" noProof="0" dirty="0" smtClean="0"/>
              <a:t>, </a:t>
            </a:r>
            <a:r>
              <a:rPr lang="en-US" sz="2400" dirty="0" smtClean="0"/>
              <a:t>bilateral and multilateral </a:t>
            </a:r>
            <a:r>
              <a:rPr lang="en-US" sz="2400" noProof="0" dirty="0" smtClean="0"/>
              <a:t>liberalization of the markets, open sky agreements, </a:t>
            </a:r>
          </a:p>
          <a:p>
            <a:pPr lvl="1"/>
            <a:r>
              <a:rPr lang="en-US" sz="2000" dirty="0" smtClean="0"/>
              <a:t>G</a:t>
            </a:r>
            <a:r>
              <a:rPr lang="en-US" sz="2000" baseline="0" noProof="0" dirty="0" err="1" smtClean="0"/>
              <a:t>lobalization</a:t>
            </a:r>
            <a:r>
              <a:rPr lang="en-US" sz="2000" baseline="0" noProof="0" dirty="0" smtClean="0"/>
              <a:t>, more airlines in the market and higher competition, </a:t>
            </a:r>
          </a:p>
          <a:p>
            <a:pPr lvl="1"/>
            <a:r>
              <a:rPr lang="en-US" sz="2000" dirty="0" smtClean="0"/>
              <a:t>More complex and dynamic industry: Higher uncertainty in the business environment.</a:t>
            </a:r>
            <a:endParaRPr lang="en-US" sz="2000" baseline="0" noProof="0" dirty="0" smtClean="0"/>
          </a:p>
          <a:p>
            <a:pPr lvl="0"/>
            <a:r>
              <a:rPr lang="en-US" sz="2400" baseline="0" noProof="0" dirty="0" smtClean="0"/>
              <a:t>Higher service quality, bigger and wider networks, lower ticket prices </a:t>
            </a:r>
          </a:p>
          <a:p>
            <a:pPr lvl="1"/>
            <a:r>
              <a:rPr lang="en-US" sz="2000" baseline="0" noProof="0" dirty="0" smtClean="0"/>
              <a:t>Higher air travel demand </a:t>
            </a:r>
          </a:p>
          <a:p>
            <a:pPr lvl="0"/>
            <a:r>
              <a:rPr lang="en-US" sz="2400" dirty="0" smtClean="0"/>
              <a:t>T</a:t>
            </a:r>
            <a:r>
              <a:rPr lang="en-US" sz="2400" baseline="0" noProof="0" dirty="0" smtClean="0"/>
              <a:t>rends in airline business :</a:t>
            </a:r>
          </a:p>
          <a:p>
            <a:pPr lvl="1"/>
            <a:r>
              <a:rPr lang="en-US" sz="2000" noProof="0" dirty="0" smtClean="0"/>
              <a:t>LCCs, airlines within airlines, strategic alliances, </a:t>
            </a:r>
            <a:r>
              <a:rPr lang="en-US" sz="2000" dirty="0" smtClean="0"/>
              <a:t>o</a:t>
            </a:r>
            <a:r>
              <a:rPr lang="en-US" sz="2000" noProof="0" dirty="0" err="1" smtClean="0"/>
              <a:t>utsorcing</a:t>
            </a:r>
            <a:r>
              <a:rPr lang="en-US" sz="2000" noProof="0" dirty="0" smtClean="0"/>
              <a:t>, </a:t>
            </a:r>
            <a:r>
              <a:rPr lang="en-US" sz="2000" dirty="0" smtClean="0"/>
              <a:t>v</a:t>
            </a:r>
            <a:r>
              <a:rPr lang="en-US" sz="2000" noProof="0" dirty="0" err="1" smtClean="0"/>
              <a:t>irtual</a:t>
            </a:r>
            <a:r>
              <a:rPr lang="en-US" sz="2000" baseline="0" noProof="0" dirty="0" smtClean="0"/>
              <a:t> airlines,</a:t>
            </a:r>
            <a:r>
              <a:rPr lang="en-US" sz="2000" noProof="0" dirty="0" smtClean="0"/>
              <a:t> </a:t>
            </a:r>
            <a:r>
              <a:rPr lang="en-US" sz="2000" baseline="0" noProof="0" dirty="0" smtClean="0"/>
              <a:t> aviation business airlines </a:t>
            </a:r>
            <a:endParaRPr lang="en-US" sz="2000" noProof="0" dirty="0"/>
          </a:p>
        </p:txBody>
      </p:sp>
      <p:sp>
        <p:nvSpPr>
          <p:cNvPr id="4" name="Metin Yer Tutucusu 3"/>
          <p:cNvSpPr>
            <a:spLocks noGrp="1"/>
          </p:cNvSpPr>
          <p:nvPr>
            <p:ph type="body" sz="quarter" idx="13"/>
          </p:nvPr>
        </p:nvSpPr>
        <p:spPr/>
        <p:txBody>
          <a:bodyPr/>
          <a:lstStyle/>
          <a:p>
            <a:r>
              <a:rPr lang="en-US" dirty="0" err="1"/>
              <a:t>Anadolu</a:t>
            </a:r>
            <a:r>
              <a:rPr lang="en-US" dirty="0"/>
              <a:t> University Faculty of Aeronautics and Astronautics, Associate Prof. Dr. Ender GEREDE</a:t>
            </a:r>
            <a:endParaRPr lang="tr-TR" dirty="0"/>
          </a:p>
        </p:txBody>
      </p:sp>
      <p:sp>
        <p:nvSpPr>
          <p:cNvPr id="5" name="Slayt Numarası Yer Tutucusu 4"/>
          <p:cNvSpPr>
            <a:spLocks noGrp="1"/>
          </p:cNvSpPr>
          <p:nvPr>
            <p:ph type="sldNum" sz="quarter" idx="12"/>
          </p:nvPr>
        </p:nvSpPr>
        <p:spPr/>
        <p:txBody>
          <a:bodyPr/>
          <a:lstStyle/>
          <a:p>
            <a:fld id="{3C2D36AE-22C2-4C8C-8DFD-5F97DB9B4972}" type="slidenum">
              <a:rPr lang="tr-TR" smtClean="0"/>
              <a:pPr/>
              <a:t>9</a:t>
            </a:fld>
            <a:endParaRPr lang="tr-TR" dirty="0"/>
          </a:p>
        </p:txBody>
      </p:sp>
    </p:spTree>
    <p:extLst>
      <p:ext uri="{BB962C8B-B14F-4D97-AF65-F5344CB8AC3E}">
        <p14:creationId xmlns:p14="http://schemas.microsoft.com/office/powerpoint/2010/main" val="352701911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6&quot;/&gt;&lt;/object&gt;&lt;/object&gt;&lt;/object&gt;&lt;/database&gt;"/>
  <p:tag name="SECTOMILLISECCONVERTED" val="1"/>
</p:tagLst>
</file>

<file path=ppt/theme/theme1.xml><?xml version="1.0" encoding="utf-8"?>
<a:theme xmlns:a="http://schemas.openxmlformats.org/drawingml/2006/main" name="AÖF_Sunu_Şablon">
  <a:themeElements>
    <a:clrScheme name="e-Ders Not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Ders Notu">
      <a:majorFont>
        <a:latin typeface="Myriad Pro"/>
        <a:ea typeface=""/>
        <a:cs typeface=""/>
      </a:majorFont>
      <a:minorFont>
        <a:latin typeface="Calibri"/>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1A717D3C2ABD24BB77AEAE402F3884E" ma:contentTypeVersion="0" ma:contentTypeDescription="Create a new document." ma:contentTypeScope="" ma:versionID="c80854913a2040e40291b3972f7c4513">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E595EC7-E9C9-4A5D-AA6E-E51346CF74B3}"/>
</file>

<file path=customXml/itemProps2.xml><?xml version="1.0" encoding="utf-8"?>
<ds:datastoreItem xmlns:ds="http://schemas.openxmlformats.org/officeDocument/2006/customXml" ds:itemID="{14BB5A46-1658-4E55-A57A-8E91DE39B666}"/>
</file>

<file path=customXml/itemProps3.xml><?xml version="1.0" encoding="utf-8"?>
<ds:datastoreItem xmlns:ds="http://schemas.openxmlformats.org/officeDocument/2006/customXml" ds:itemID="{50B4C32E-42D6-4C96-A3A1-4D0A313F6E23}"/>
</file>

<file path=docProps/app.xml><?xml version="1.0" encoding="utf-8"?>
<Properties xmlns="http://schemas.openxmlformats.org/officeDocument/2006/extended-properties" xmlns:vt="http://schemas.openxmlformats.org/officeDocument/2006/docPropsVTypes">
  <Template>AÖF_Sunu_Şablon</Template>
  <TotalTime>698</TotalTime>
  <Words>1591</Words>
  <Application>Microsoft Office PowerPoint</Application>
  <PresentationFormat>Ekran Gösterisi (16:10)</PresentationFormat>
  <Paragraphs>150</Paragraphs>
  <Slides>15</Slides>
  <Notes>12</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Calibri</vt:lpstr>
      <vt:lpstr>Myriad Pro</vt:lpstr>
      <vt:lpstr>AÖF_Sunu_Şablon</vt:lpstr>
      <vt:lpstr>World Statistics Day Workshop  Panel-1: New Understandings and Approaches in Airline and Tourism Business  Airline Business - Market Outlook Source: Boeing </vt:lpstr>
      <vt:lpstr>Air travel is growing</vt:lpstr>
      <vt:lpstr>Passenger traffic is resilient</vt:lpstr>
      <vt:lpstr>Airline productivity rising</vt:lpstr>
      <vt:lpstr>Airline productivity rising</vt:lpstr>
      <vt:lpstr>Increased frequencies and nonstops markets</vt:lpstr>
      <vt:lpstr>Increased frequencies and nonstops markets</vt:lpstr>
      <vt:lpstr>High Oil price volatility - low oil prices </vt:lpstr>
      <vt:lpstr>Significant trends in airline business in last two decades </vt:lpstr>
      <vt:lpstr>LCCs</vt:lpstr>
      <vt:lpstr>LCCs</vt:lpstr>
      <vt:lpstr>GDP and demand  forecast</vt:lpstr>
      <vt:lpstr>Mr. Márcio Favilla</vt:lpstr>
      <vt:lpstr>Mr. Levent Konukçu</vt:lpstr>
      <vt:lpstr>Communication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AnadoluUni.EnderGerede</dc:title>
  <dc:creator>User</dc:creator>
  <cp:lastModifiedBy>Ender</cp:lastModifiedBy>
  <cp:revision>126</cp:revision>
  <dcterms:created xsi:type="dcterms:W3CDTF">2013-05-27T08:37:56Z</dcterms:created>
  <dcterms:modified xsi:type="dcterms:W3CDTF">2015-10-19T13:38:32Z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0x01010061A717D3C2ABD24BB77AEAE402F3884E</vt:lpwstr>
  </property>
</Properties>
</file>