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465" r:id="rId2"/>
    <p:sldId id="536" r:id="rId3"/>
    <p:sldId id="528" r:id="rId4"/>
    <p:sldId id="526" r:id="rId5"/>
    <p:sldId id="527" r:id="rId6"/>
    <p:sldId id="525" r:id="rId7"/>
    <p:sldId id="524" r:id="rId8"/>
    <p:sldId id="535" r:id="rId9"/>
    <p:sldId id="534" r:id="rId10"/>
    <p:sldId id="531" r:id="rId11"/>
    <p:sldId id="530" r:id="rId12"/>
    <p:sldId id="473" r:id="rId13"/>
    <p:sldId id="516" r:id="rId14"/>
    <p:sldId id="529" r:id="rId15"/>
    <p:sldId id="532" r:id="rId16"/>
    <p:sldId id="533" r:id="rId17"/>
  </p:sldIdLst>
  <p:sldSz cx="9144000" cy="6858000" type="screen4x3"/>
  <p:notesSz cx="6669088" cy="9926638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250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3600" y="174"/>
      </p:cViewPr>
      <p:guideLst>
        <p:guide orient="horz" pos="3128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90458" cy="496649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074" y="2"/>
            <a:ext cx="2890458" cy="496649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41B1910D-EF96-46FF-9ABC-1B3860A27B21}" type="datetime1">
              <a:rPr lang="en-US" smtClean="0"/>
              <a:t>20-Oct-15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403"/>
            <a:ext cx="2890458" cy="496649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074" y="9428403"/>
            <a:ext cx="2890458" cy="496649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2A65434D-49FC-4391-ABDA-084DD59DA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260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1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9" y="1"/>
            <a:ext cx="2889938" cy="496331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5AB06C70-80A2-40F6-94F3-B68BB213CCCD}" type="datetime1">
              <a:rPr lang="en-US" smtClean="0"/>
              <a:t>20-Oct-15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8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6331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9" y="9428585"/>
            <a:ext cx="2889938" cy="496331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B37B7AEA-0F67-4260-9BA7-807D44F46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410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4583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NB COMPARE WITH OTHER INDUSTRIES</a:t>
            </a:r>
            <a:r>
              <a:rPr lang="en-US" baseline="0" dirty="0" smtClean="0"/>
              <a:t> ROIC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Airlines need to invest in fleet to meet demand and environmental commitments (emissions reduction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7AEA-0F67-4260-9BA7-807D44F46F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1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41977" y="4658665"/>
            <a:ext cx="5335270" cy="4466988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04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62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Airline profitability recently has been strongest in the US and for some European airlines, particularly those with exposure to the N Atlantic market.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These markets are the most consolidated, by domestic merger in the US and metal-neutral immunized JVs in the N Atlantic.</a:t>
            </a:r>
            <a:r>
              <a:rPr lang="en-US" dirty="0"/>
              <a:t> </a:t>
            </a:r>
            <a:r>
              <a:rPr lang="en-US" dirty="0" smtClean="0"/>
              <a:t> These cooperative arrangement have allowed airlines to consolidate passenger flows and achieve economies of density, cutting costs and improving returns.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In most other regions markets remain very fragmented.</a:t>
            </a:r>
          </a:p>
        </p:txBody>
      </p:sp>
    </p:spTree>
    <p:extLst>
      <p:ext uri="{BB962C8B-B14F-4D97-AF65-F5344CB8AC3E}">
        <p14:creationId xmlns:p14="http://schemas.microsoft.com/office/powerpoint/2010/main" val="2285976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we said when discussing the demand forecasts, there are countries who have a proactive strategy towards attracting aviation, and these are well placed to benefit from growth.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are these countries? Well, the World Economic Forum constructs a Travel and Tourism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Competititiveness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Index covering 140 countries. One of the pillars is Air Transport.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you can see, none of the top 5 are in Europe and only 4 of the top 10 are. Countries in Middle-East and Asia Pacific are stealing a march….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index covers Network, connectivity, infrastructure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D811A3-2AF3-4518-BC97-06159AB831D5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937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Today…</a:t>
            </a:r>
          </a:p>
          <a:p>
            <a:endParaRPr lang="en-US" dirty="0" smtClean="0"/>
          </a:p>
          <a:p>
            <a:r>
              <a:rPr lang="en-US" dirty="0" smtClean="0"/>
              <a:t>we see 49,000 routes operated around the world,</a:t>
            </a:r>
            <a:r>
              <a:rPr lang="en-US" baseline="0" dirty="0" smtClean="0"/>
              <a:t> </a:t>
            </a:r>
          </a:p>
          <a:p>
            <a:r>
              <a:rPr lang="en-US" dirty="0" smtClean="0">
                <a:effectLst/>
              </a:rPr>
              <a:t>Over 40,000 city pairs connect people and businesses worldwide</a:t>
            </a:r>
          </a:p>
          <a:p>
            <a:r>
              <a:rPr lang="en-US" dirty="0" smtClean="0">
                <a:effectLst/>
              </a:rPr>
              <a:t>Air transport connects nearly 4,000 airports through 1,500 airlines covering every country on the planet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effectLst/>
              </a:rPr>
              <a:t>Every 60 seconds: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>
                <a:effectLst/>
              </a:rPr>
              <a:t>52 aircraft take off</a:t>
            </a:r>
          </a:p>
          <a:p>
            <a:r>
              <a:rPr lang="en-US" dirty="0" smtClean="0">
                <a:effectLst/>
              </a:rPr>
              <a:t>$12.1 million worth of cargo is delivered</a:t>
            </a:r>
          </a:p>
          <a:p>
            <a:r>
              <a:rPr lang="en-US" dirty="0" smtClean="0">
                <a:effectLst/>
              </a:rPr>
              <a:t>5,700 passengers will board aircraft somewhere in the world</a:t>
            </a:r>
          </a:p>
          <a:p>
            <a:r>
              <a:rPr lang="en-US" dirty="0" smtClean="0">
                <a:effectLst/>
              </a:rPr>
              <a:t>The global fleet crosses over 70,000km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D811A3-2AF3-4518-BC97-06159AB831D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773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in just one year, over 3.1 billion passengers fly on 36.4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million flights, a distance of some 5.7 trillion passenger </a:t>
            </a:r>
            <a:r>
              <a:rPr lang="en-US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kilometres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(that’s nearly 20 million return trips to the sun)</a:t>
            </a:r>
          </a:p>
          <a:p>
            <a:endParaRPr lang="en-US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effectLst/>
              </a:rPr>
              <a:t>On average, every day more than 8 million people fly. In 2013 total passenger numbers were </a:t>
            </a:r>
            <a:r>
              <a:rPr lang="en-US" b="1" dirty="0" smtClean="0">
                <a:effectLst/>
              </a:rPr>
              <a:t>3.1 billion</a:t>
            </a:r>
            <a:r>
              <a:rPr lang="en-US" dirty="0" smtClean="0">
                <a:effectLst/>
              </a:rPr>
              <a:t>—surpassing the 3 billion mark for the first time ever. That number is expected to grow to 3.3 billion in 2014 (equivalent to 44% of the world’s population).</a:t>
            </a:r>
          </a:p>
          <a:p>
            <a:endParaRPr lang="en-US" dirty="0" smtClean="0">
              <a:effectLst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2014 the forecast is 37.4 million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commercial flights worldwide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(in 2013, there were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36.4 million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Counting just scheduled airlines, there were 31 million flights in 2012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endParaRPr lang="en-GB" sz="1200" b="0" i="0" u="none" strike="noStrike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5.7 trillion passenger kilometres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flown in 2013</a:t>
            </a:r>
          </a:p>
          <a:p>
            <a:endParaRPr lang="en-GB" sz="1200" b="0" i="0" u="none" strike="noStrike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49.871 routes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served globally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D811A3-2AF3-4518-BC97-06159AB831D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75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Air transport facilitates world trade, helping countries participate in the global economy by increasing access to international markets and allowing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globalisation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production.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Air freight is mostly used to deliver goods that are light, compact, perishable and have a high unit value.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Therefore, while accounting for less than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0.5% of the tonnage of global trade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air freight makes up over a third of the value of international trade.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value of goods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transported by air represents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35%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all international trade.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$6.4 trillion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goods were transported internationally by air in 2012.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D811A3-2AF3-4518-BC97-06159AB831D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317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Aviation is indispensable for tourism, which is a major engine of economic growth, particularly in developing economies. Globally,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53% of international tourists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travel by air.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 direct, indirect, and induced effects, air transport supports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35 million jobs within tourism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contributing around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$807 billion a year to world GDP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D811A3-2AF3-4518-BC97-06159AB831D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827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41978" y="4658665"/>
            <a:ext cx="5335270" cy="4466987"/>
          </a:xfrm>
        </p:spPr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The two key enablers of this unique economic benefit from connectivity are the physical city pair connections through the scheduled service and the cost of transport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Over the past 20 years the number of unique city pair connections has doubled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The real cost of air transport (i.e. relative to other consumer prices) has halved.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Both of these trends will have given a dramatic stimulus to the economic flows (people, goods, investment, ideas) that generate wider economic value for the cities and countries connected by air transport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7AEA-0F67-4260-9BA7-807D44F46F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5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79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41350" y="4659313"/>
            <a:ext cx="5335588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 typeface="+mj-lt"/>
              <a:buNone/>
            </a:pPr>
            <a:endParaRPr lang="en-US" alt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E677202-7014-47CF-BFD2-730999B09289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115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Anyone using forecasts must be aware that they are usually wrong!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Economic and transport system are complex and this makes accurate forecasting difficult if not impossible.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implication for those investing in long-lived airport or ATM assets is that construction should be modular and flexible.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But decisions have to take some view of the future into account and so forecasts have to be used….carefully.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One thing to do is to explore the bounds of some of the uncertainties by using scenarios.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We do this above: one scenario takes and optimistic view of economic and transport policies while the other is a more pessimistic view of closing borders and protectionism.  The scenario in the middle is a continuation of current policies.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This produces a range of outcomes for passenger travel market size: an expansion of between 1.8x and 2.8x.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This allows the decision maker to see whether their planned investment works throughout the range of potential outcomes.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NB</a:t>
            </a:r>
            <a:r>
              <a:rPr lang="en-US" baseline="0" dirty="0" smtClean="0"/>
              <a:t>  The demand is there, if a country looses the momentum to attract airlines to fly there, airlines will go somewhere else where there is infrastructure friendly business environment and they can offer competitive prices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7AEA-0F67-4260-9BA7-807D44F46F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28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studio/WIP%20(134GB)/ATAG%20(ATA)/ATAG_6909_Power_Point_%202014/3_Links/Powerpoint%20Slides/ABBB%20Logo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CC1BA1-2A08-44E9-9B17-7EBAFF65ABB8}" type="datetime1">
              <a:rPr lang="en-US" smtClean="0">
                <a:solidFill>
                  <a:prstClr val="black"/>
                </a:solidFill>
              </a:rPr>
              <a:pPr/>
              <a:t>20-Oct-15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IATA Economics  www.iata.org/economics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0DE4-987F-4788-B311-1D9E0181D8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40A54-2E0C-40D3-B9D2-05B178C04BE7}" type="datetime1">
              <a:rPr lang="en-US" smtClean="0">
                <a:solidFill>
                  <a:prstClr val="black"/>
                </a:solidFill>
              </a:rPr>
              <a:pPr/>
              <a:t>20-Oct-15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IATA Economics  www.iata.org/economics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0DE4-987F-4788-B311-1D9E0181D8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2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A48670-92C4-4160-A874-3B87FAD31420}" type="datetime1">
              <a:rPr lang="en-US" smtClean="0">
                <a:solidFill>
                  <a:prstClr val="black"/>
                </a:solidFill>
              </a:rPr>
              <a:pPr/>
              <a:t>20-Oct-15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IATA Economics  www.iata.org/economics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0DE4-987F-4788-B311-1D9E0181D8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7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941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ando2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"/>
          <a:stretch>
            <a:fillRect/>
          </a:stretch>
        </p:blipFill>
        <p:spPr bwMode="auto">
          <a:xfrm>
            <a:off x="0" y="0"/>
            <a:ext cx="90678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planefac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9" t="21875" r="3308" b="13419"/>
          <a:stretch>
            <a:fillRect/>
          </a:stretch>
        </p:blipFill>
        <p:spPr bwMode="auto">
          <a:xfrm>
            <a:off x="6296025" y="3505200"/>
            <a:ext cx="28479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"/>
          <p:cNvSpPr txBox="1">
            <a:spLocks noChangeArrowheads="1"/>
          </p:cNvSpPr>
          <p:nvPr userDrawn="1"/>
        </p:nvSpPr>
        <p:spPr bwMode="auto">
          <a:xfrm>
            <a:off x="304800" y="6172200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8FC1E8"/>
                </a:solidFill>
              </a:rPr>
              <a:t>To represent, lead and serve the airline industry</a:t>
            </a:r>
          </a:p>
        </p:txBody>
      </p:sp>
      <p:pic>
        <p:nvPicPr>
          <p:cNvPr id="6" name="Picture 11" descr="micrmanagemen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5" t="30208" r="15625" b="48959"/>
          <a:stretch>
            <a:fillRect/>
          </a:stretch>
        </p:blipFill>
        <p:spPr bwMode="auto">
          <a:xfrm>
            <a:off x="6172200" y="3429000"/>
            <a:ext cx="990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28600" y="3868738"/>
            <a:ext cx="5334000" cy="1541462"/>
          </a:xfrm>
        </p:spPr>
        <p:txBody>
          <a:bodyPr/>
          <a:lstStyle>
            <a:lvl1pPr marL="60325">
              <a:defRPr/>
            </a:lvl1pPr>
          </a:lstStyle>
          <a:p>
            <a:pPr lvl="0"/>
            <a:endParaRPr lang="fr-FR" noProof="0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FE8C37A-5CA2-4AAC-82BC-C010FC31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09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5"/>
          </p:nvPr>
        </p:nvSpPr>
        <p:spPr>
          <a:xfrm>
            <a:off x="461434" y="1228458"/>
            <a:ext cx="2686050" cy="2209536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/>
            </a:lvl1pPr>
            <a:lvl2pPr>
              <a:defRPr sz="1500" b="0"/>
            </a:lvl2pPr>
            <a:lvl3pPr>
              <a:defRPr sz="1500" b="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3249613" y="1228458"/>
            <a:ext cx="2673350" cy="2209536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6013450" y="1228458"/>
            <a:ext cx="2673350" cy="2209536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lIns="0" tIns="0" rIns="0" bIns="0"/>
          <a:lstStyle>
            <a:lvl1pPr>
              <a:defRPr cap="none">
                <a:latin typeface="Georgia"/>
                <a:cs typeface="Georgia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470959" y="964672"/>
            <a:ext cx="2676525" cy="16986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defRPr sz="1000" b="0" i="0">
                <a:solidFill>
                  <a:schemeClr val="accent1"/>
                </a:solidFill>
                <a:latin typeface="Georgia"/>
                <a:cs typeface="Georgia"/>
              </a:defRPr>
            </a:lvl1pPr>
            <a:lvl2pPr>
              <a:defRPr sz="1000" b="0" i="0">
                <a:latin typeface="Georgia"/>
                <a:cs typeface="Georgia"/>
              </a:defRPr>
            </a:lvl2pPr>
            <a:lvl3pPr>
              <a:defRPr sz="1000" b="0" i="0">
                <a:latin typeface="Georgia"/>
                <a:cs typeface="Georgia"/>
              </a:defRPr>
            </a:lvl3pPr>
            <a:lvl4pPr>
              <a:defRPr sz="1000" b="0" i="0">
                <a:latin typeface="Georgia"/>
                <a:cs typeface="Georgia"/>
              </a:defRPr>
            </a:lvl4pPr>
            <a:lvl5pPr>
              <a:defRPr sz="1000" b="0" i="0">
                <a:latin typeface="Georgia"/>
                <a:cs typeface="Georgia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3246438" y="964672"/>
            <a:ext cx="2676525" cy="16986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defRPr sz="1000" b="0" i="0">
                <a:solidFill>
                  <a:schemeClr val="accent1"/>
                </a:solidFill>
                <a:latin typeface="Georgia"/>
                <a:cs typeface="Georgia"/>
              </a:defRPr>
            </a:lvl1pPr>
            <a:lvl2pPr>
              <a:defRPr sz="1000" b="0" i="0">
                <a:latin typeface="Georgia"/>
                <a:cs typeface="Georgia"/>
              </a:defRPr>
            </a:lvl2pPr>
            <a:lvl3pPr>
              <a:defRPr sz="1000" b="0" i="0">
                <a:latin typeface="Georgia"/>
                <a:cs typeface="Georgia"/>
              </a:defRPr>
            </a:lvl3pPr>
            <a:lvl4pPr>
              <a:defRPr sz="1000" b="0" i="0">
                <a:latin typeface="Georgia"/>
                <a:cs typeface="Georgia"/>
              </a:defRPr>
            </a:lvl4pPr>
            <a:lvl5pPr>
              <a:defRPr sz="1000" b="0" i="0">
                <a:latin typeface="Georgia"/>
                <a:cs typeface="Georgia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3"/>
          </p:nvPr>
        </p:nvSpPr>
        <p:spPr>
          <a:xfrm>
            <a:off x="6013450" y="964672"/>
            <a:ext cx="2676525" cy="16986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defRPr sz="1000" b="0" i="0">
                <a:solidFill>
                  <a:schemeClr val="accent1"/>
                </a:solidFill>
                <a:latin typeface="Georgia"/>
                <a:cs typeface="Georgia"/>
              </a:defRPr>
            </a:lvl1pPr>
            <a:lvl2pPr>
              <a:defRPr sz="1000" b="0" i="0">
                <a:latin typeface="Georgia"/>
                <a:cs typeface="Georgia"/>
              </a:defRPr>
            </a:lvl2pPr>
            <a:lvl3pPr>
              <a:defRPr sz="1000" b="0" i="0">
                <a:latin typeface="Georgia"/>
                <a:cs typeface="Georgia"/>
              </a:defRPr>
            </a:lvl3pPr>
            <a:lvl4pPr>
              <a:defRPr sz="1000" b="0" i="0">
                <a:latin typeface="Georgia"/>
                <a:cs typeface="Georgia"/>
              </a:defRPr>
            </a:lvl4pPr>
            <a:lvl5pPr>
              <a:defRPr sz="1000" b="0" i="0">
                <a:latin typeface="Georgia"/>
                <a:cs typeface="Georgia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6016625" y="3836717"/>
            <a:ext cx="2673350" cy="2209536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5"/>
          </p:nvPr>
        </p:nvSpPr>
        <p:spPr>
          <a:xfrm>
            <a:off x="6016625" y="3572931"/>
            <a:ext cx="2676525" cy="16986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defRPr sz="1000" b="0" i="0">
                <a:solidFill>
                  <a:schemeClr val="accent1"/>
                </a:solidFill>
                <a:latin typeface="Georgia"/>
                <a:cs typeface="Georgia"/>
              </a:defRPr>
            </a:lvl1pPr>
            <a:lvl2pPr>
              <a:defRPr sz="1000" b="0" i="0">
                <a:latin typeface="Georgia"/>
                <a:cs typeface="Georgia"/>
              </a:defRPr>
            </a:lvl2pPr>
            <a:lvl3pPr>
              <a:defRPr sz="1000" b="0" i="0">
                <a:latin typeface="Georgia"/>
                <a:cs typeface="Georgia"/>
              </a:defRPr>
            </a:lvl3pPr>
            <a:lvl4pPr>
              <a:defRPr sz="1000" b="0" i="0">
                <a:latin typeface="Georgia"/>
                <a:cs typeface="Georgia"/>
              </a:defRPr>
            </a:lvl4pPr>
            <a:lvl5pPr>
              <a:defRPr sz="1000" b="0" i="0">
                <a:latin typeface="Georgia"/>
                <a:cs typeface="Georgia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3255963" y="3836717"/>
            <a:ext cx="2673350" cy="2209536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27"/>
          </p:nvPr>
        </p:nvSpPr>
        <p:spPr>
          <a:xfrm>
            <a:off x="3255963" y="3572931"/>
            <a:ext cx="2676525" cy="16986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defRPr sz="1000" b="0" i="0">
                <a:solidFill>
                  <a:schemeClr val="accent1"/>
                </a:solidFill>
                <a:latin typeface="Georgia"/>
                <a:cs typeface="Georgia"/>
              </a:defRPr>
            </a:lvl1pPr>
            <a:lvl2pPr>
              <a:defRPr sz="1000" b="0" i="0">
                <a:latin typeface="Georgia"/>
                <a:cs typeface="Georgia"/>
              </a:defRPr>
            </a:lvl2pPr>
            <a:lvl3pPr>
              <a:defRPr sz="1000" b="0" i="0">
                <a:latin typeface="Georgia"/>
                <a:cs typeface="Georgia"/>
              </a:defRPr>
            </a:lvl3pPr>
            <a:lvl4pPr>
              <a:defRPr sz="1000" b="0" i="0">
                <a:latin typeface="Georgia"/>
                <a:cs typeface="Georgia"/>
              </a:defRPr>
            </a:lvl4pPr>
            <a:lvl5pPr>
              <a:defRPr sz="1000" b="0" i="0">
                <a:latin typeface="Georgia"/>
                <a:cs typeface="Georgia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61434" y="3836717"/>
            <a:ext cx="2673350" cy="2209536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9"/>
          </p:nvPr>
        </p:nvSpPr>
        <p:spPr>
          <a:xfrm>
            <a:off x="461434" y="3572931"/>
            <a:ext cx="2676525" cy="16986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defRPr sz="1000" b="0" i="0">
                <a:solidFill>
                  <a:schemeClr val="accent1"/>
                </a:solidFill>
                <a:latin typeface="Georgia"/>
                <a:cs typeface="Georgia"/>
              </a:defRPr>
            </a:lvl1pPr>
            <a:lvl2pPr>
              <a:defRPr sz="1000" b="0" i="0">
                <a:latin typeface="Georgia"/>
                <a:cs typeface="Georgia"/>
              </a:defRPr>
            </a:lvl2pPr>
            <a:lvl3pPr>
              <a:defRPr sz="1000" b="0" i="0">
                <a:latin typeface="Georgia"/>
                <a:cs typeface="Georgia"/>
              </a:defRPr>
            </a:lvl3pPr>
            <a:lvl4pPr>
              <a:defRPr sz="1000" b="0" i="0">
                <a:latin typeface="Georgia"/>
                <a:cs typeface="Georgia"/>
              </a:defRPr>
            </a:lvl4pPr>
            <a:lvl5pPr>
              <a:defRPr sz="1000" b="0" i="0">
                <a:latin typeface="Georgia"/>
                <a:cs typeface="Georgia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782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ic tex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b="1" cap="none">
                <a:latin typeface="Georgia"/>
                <a:cs typeface="Georgia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472114" cy="45259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 typeface="Lucida Grande"/>
              <a:buNone/>
              <a:defRPr sz="1500" b="0"/>
            </a:lvl1pPr>
            <a:lvl2pPr marL="0" indent="0">
              <a:buFont typeface="Lucida Grande"/>
              <a:buChar char="»"/>
              <a:defRPr sz="1500"/>
            </a:lvl2pPr>
            <a:lvl3pPr marL="0" indent="0">
              <a:buFont typeface="Lucida Grande"/>
              <a:buChar char="»"/>
              <a:defRPr sz="1500"/>
            </a:lvl3pPr>
            <a:lvl4pPr marL="0" indent="0">
              <a:buFont typeface="Lucida Grande"/>
              <a:buChar char="»"/>
              <a:defRPr sz="1500"/>
            </a:lvl4pPr>
            <a:lvl5pPr marL="0" indent="0">
              <a:buFont typeface="Lucida Grande"/>
              <a:buChar char="»"/>
              <a:defRPr sz="15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 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0275" y="1600202"/>
            <a:ext cx="2676526" cy="4525963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500" b="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838200"/>
            <a:ext cx="8229600" cy="4699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500" b="0" i="0">
                <a:solidFill>
                  <a:srgbClr val="7F7F7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6226175"/>
            <a:ext cx="8229600" cy="1588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7451518" y="6286500"/>
            <a:ext cx="957263" cy="158750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en-US" sz="700" dirty="0" smtClean="0">
                <a:solidFill>
                  <a:srgbClr val="7F7F7F"/>
                </a:solidFill>
              </a:rPr>
              <a:t>© ATAG 2014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212110" y="6286500"/>
            <a:ext cx="1981724" cy="1587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cap="all" dirty="0" err="1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www.aviationbenefits.org</a:t>
            </a:r>
            <a:endParaRPr lang="en-US" sz="700" cap="all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729538" y="6289675"/>
            <a:ext cx="957262" cy="158750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1" hangingPunct="1">
              <a:defRPr/>
            </a:pPr>
            <a:fld id="{95C49F9D-D530-4DA6-AFF5-E619815D6B9A}" type="slidenum">
              <a:rPr lang="en-US" sz="700">
                <a:solidFill>
                  <a:srgbClr val="7F7F7F"/>
                </a:solidFill>
                <a:cs typeface="+mn-cs"/>
              </a:rPr>
              <a:pPr algn="r" eaLnBrk="1" hangingPunct="1">
                <a:defRPr/>
              </a:pPr>
              <a:t>‹#›</a:t>
            </a:fld>
            <a:endParaRPr lang="en-US" sz="700" dirty="0">
              <a:solidFill>
                <a:srgbClr val="7F7F7F"/>
              </a:solidFill>
              <a:cs typeface="+mn-cs"/>
            </a:endParaRPr>
          </a:p>
        </p:txBody>
      </p:sp>
      <p:pic>
        <p:nvPicPr>
          <p:cNvPr id="11" name="ABBB Logo.png" descr="/Volumes/studio/WIP (134GB)/ATAG (ATA)/ATAG_6909_Power_Point_ 2014/3_Links/Powerpoint Slides/ABBB Logo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92645"/>
            <a:ext cx="1352704" cy="20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308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5"/>
          </p:nvPr>
        </p:nvSpPr>
        <p:spPr>
          <a:xfrm>
            <a:off x="461434" y="1600203"/>
            <a:ext cx="2686050" cy="1828797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/>
            </a:lvl1pPr>
            <a:lvl2pPr>
              <a:defRPr sz="1500" b="0"/>
            </a:lvl2pPr>
            <a:lvl3pPr>
              <a:defRPr sz="1500" b="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3249613" y="1600203"/>
            <a:ext cx="2673350" cy="1828797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6013450" y="1600203"/>
            <a:ext cx="2673350" cy="1828797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lIns="0" tIns="0" rIns="0" bIns="0"/>
          <a:lstStyle>
            <a:lvl1pPr>
              <a:defRPr b="1" cap="none">
                <a:latin typeface="Georgia"/>
                <a:cs typeface="Georgia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838200"/>
            <a:ext cx="8229600" cy="46990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7F7F7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470959" y="3479007"/>
            <a:ext cx="2676525" cy="16986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defRPr sz="1000" b="0" i="0">
                <a:latin typeface="Georgia"/>
                <a:cs typeface="Georgia"/>
              </a:defRPr>
            </a:lvl1pPr>
            <a:lvl2pPr>
              <a:defRPr sz="1000" b="0" i="0">
                <a:latin typeface="Georgia"/>
                <a:cs typeface="Georgia"/>
              </a:defRPr>
            </a:lvl2pPr>
            <a:lvl3pPr>
              <a:defRPr sz="1000" b="0" i="0">
                <a:latin typeface="Georgia"/>
                <a:cs typeface="Georgia"/>
              </a:defRPr>
            </a:lvl3pPr>
            <a:lvl4pPr>
              <a:defRPr sz="1000" b="0" i="0">
                <a:latin typeface="Georgia"/>
                <a:cs typeface="Georgia"/>
              </a:defRPr>
            </a:lvl4pPr>
            <a:lvl5pPr>
              <a:defRPr sz="1000" b="0" i="0">
                <a:latin typeface="Georgia"/>
                <a:cs typeface="Georgia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3246438" y="3479007"/>
            <a:ext cx="2676525" cy="16986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defRPr sz="1000" b="0" i="0">
                <a:latin typeface="Georgia"/>
                <a:cs typeface="Georgia"/>
              </a:defRPr>
            </a:lvl1pPr>
            <a:lvl2pPr>
              <a:defRPr sz="1000" b="0" i="0">
                <a:latin typeface="Georgia"/>
                <a:cs typeface="Georgia"/>
              </a:defRPr>
            </a:lvl2pPr>
            <a:lvl3pPr>
              <a:defRPr sz="1000" b="0" i="0">
                <a:latin typeface="Georgia"/>
                <a:cs typeface="Georgia"/>
              </a:defRPr>
            </a:lvl3pPr>
            <a:lvl4pPr>
              <a:defRPr sz="1000" b="0" i="0">
                <a:latin typeface="Georgia"/>
                <a:cs typeface="Georgia"/>
              </a:defRPr>
            </a:lvl4pPr>
            <a:lvl5pPr>
              <a:defRPr sz="1000" b="0" i="0">
                <a:latin typeface="Georgia"/>
                <a:cs typeface="Georgia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3"/>
          </p:nvPr>
        </p:nvSpPr>
        <p:spPr>
          <a:xfrm>
            <a:off x="6013450" y="3479007"/>
            <a:ext cx="2676525" cy="16986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defRPr sz="1000" b="0" i="0">
                <a:latin typeface="Georgia"/>
                <a:cs typeface="Georgia"/>
              </a:defRPr>
            </a:lvl1pPr>
            <a:lvl2pPr>
              <a:defRPr sz="1000" b="0" i="0">
                <a:latin typeface="Georgia"/>
                <a:cs typeface="Georgia"/>
              </a:defRPr>
            </a:lvl2pPr>
            <a:lvl3pPr>
              <a:defRPr sz="1000" b="0" i="0">
                <a:latin typeface="Georgia"/>
                <a:cs typeface="Georgia"/>
              </a:defRPr>
            </a:lvl3pPr>
            <a:lvl4pPr>
              <a:defRPr sz="1000" b="0" i="0">
                <a:latin typeface="Georgia"/>
                <a:cs typeface="Georgia"/>
              </a:defRPr>
            </a:lvl4pPr>
            <a:lvl5pPr>
              <a:defRPr sz="1000" b="0" i="0">
                <a:latin typeface="Georgia"/>
                <a:cs typeface="Georgia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6016625" y="3953669"/>
            <a:ext cx="2673350" cy="1828797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5"/>
          </p:nvPr>
        </p:nvSpPr>
        <p:spPr>
          <a:xfrm>
            <a:off x="6016625" y="5832473"/>
            <a:ext cx="2676525" cy="16986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defRPr sz="1000" b="0" i="0">
                <a:latin typeface="Georgia"/>
                <a:cs typeface="Georgia"/>
              </a:defRPr>
            </a:lvl1pPr>
            <a:lvl2pPr>
              <a:defRPr sz="1000" b="0" i="0">
                <a:latin typeface="Georgia"/>
                <a:cs typeface="Georgia"/>
              </a:defRPr>
            </a:lvl2pPr>
            <a:lvl3pPr>
              <a:defRPr sz="1000" b="0" i="0">
                <a:latin typeface="Georgia"/>
                <a:cs typeface="Georgia"/>
              </a:defRPr>
            </a:lvl3pPr>
            <a:lvl4pPr>
              <a:defRPr sz="1000" b="0" i="0">
                <a:latin typeface="Georgia"/>
                <a:cs typeface="Georgia"/>
              </a:defRPr>
            </a:lvl4pPr>
            <a:lvl5pPr>
              <a:defRPr sz="1000" b="0" i="0">
                <a:latin typeface="Georgia"/>
                <a:cs typeface="Georgia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3255963" y="3953669"/>
            <a:ext cx="2673350" cy="1828797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27"/>
          </p:nvPr>
        </p:nvSpPr>
        <p:spPr>
          <a:xfrm>
            <a:off x="3255963" y="5832473"/>
            <a:ext cx="2676525" cy="16986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defRPr sz="1000" b="0" i="0">
                <a:latin typeface="Georgia"/>
                <a:cs typeface="Georgia"/>
              </a:defRPr>
            </a:lvl1pPr>
            <a:lvl2pPr>
              <a:defRPr sz="1000" b="0" i="0">
                <a:latin typeface="Georgia"/>
                <a:cs typeface="Georgia"/>
              </a:defRPr>
            </a:lvl2pPr>
            <a:lvl3pPr>
              <a:defRPr sz="1000" b="0" i="0">
                <a:latin typeface="Georgia"/>
                <a:cs typeface="Georgia"/>
              </a:defRPr>
            </a:lvl3pPr>
            <a:lvl4pPr>
              <a:defRPr sz="1000" b="0" i="0">
                <a:latin typeface="Georgia"/>
                <a:cs typeface="Georgia"/>
              </a:defRPr>
            </a:lvl4pPr>
            <a:lvl5pPr>
              <a:defRPr sz="1000" b="0" i="0">
                <a:latin typeface="Georgia"/>
                <a:cs typeface="Georgia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61434" y="3953669"/>
            <a:ext cx="2673350" cy="1828797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9"/>
          </p:nvPr>
        </p:nvSpPr>
        <p:spPr>
          <a:xfrm>
            <a:off x="461434" y="5832473"/>
            <a:ext cx="2676525" cy="16986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defRPr sz="1000" b="0" i="0">
                <a:latin typeface="Georgia"/>
                <a:cs typeface="Georgia"/>
              </a:defRPr>
            </a:lvl1pPr>
            <a:lvl2pPr>
              <a:defRPr sz="1000" b="0" i="0">
                <a:latin typeface="Georgia"/>
                <a:cs typeface="Georgia"/>
              </a:defRPr>
            </a:lvl2pPr>
            <a:lvl3pPr>
              <a:defRPr sz="1000" b="0" i="0">
                <a:latin typeface="Georgia"/>
                <a:cs typeface="Georgia"/>
              </a:defRPr>
            </a:lvl3pPr>
            <a:lvl4pPr>
              <a:defRPr sz="1000" b="0" i="0">
                <a:latin typeface="Georgia"/>
                <a:cs typeface="Georgia"/>
              </a:defRPr>
            </a:lvl4pPr>
            <a:lvl5pPr>
              <a:defRPr sz="1000" b="0" i="0">
                <a:latin typeface="Georgia"/>
                <a:cs typeface="Georgia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562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5"/>
          </p:nvPr>
        </p:nvSpPr>
        <p:spPr>
          <a:xfrm>
            <a:off x="461434" y="1600203"/>
            <a:ext cx="2686050" cy="1828797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/>
            </a:lvl1pPr>
            <a:lvl2pPr>
              <a:defRPr sz="1500" b="0"/>
            </a:lvl2pPr>
            <a:lvl3pPr>
              <a:defRPr sz="1500" b="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3249613" y="1600203"/>
            <a:ext cx="2673350" cy="1828797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6013450" y="1600203"/>
            <a:ext cx="2673350" cy="1828797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lIns="0" tIns="0" rIns="0" bIns="0"/>
          <a:lstStyle>
            <a:lvl1pPr>
              <a:defRPr b="1" cap="none">
                <a:latin typeface="Georgia"/>
                <a:cs typeface="Georgia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838200"/>
            <a:ext cx="8229600" cy="46990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1">
                <a:solidFill>
                  <a:srgbClr val="7F7F7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470959" y="3479007"/>
            <a:ext cx="2676525" cy="16986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defRPr sz="1000" b="0" i="0">
                <a:latin typeface="Georgia"/>
                <a:cs typeface="Georgia"/>
              </a:defRPr>
            </a:lvl1pPr>
            <a:lvl2pPr>
              <a:defRPr sz="1000" b="0" i="0">
                <a:latin typeface="Georgia"/>
                <a:cs typeface="Georgia"/>
              </a:defRPr>
            </a:lvl2pPr>
            <a:lvl3pPr>
              <a:defRPr sz="1000" b="0" i="0">
                <a:latin typeface="Georgia"/>
                <a:cs typeface="Georgia"/>
              </a:defRPr>
            </a:lvl3pPr>
            <a:lvl4pPr>
              <a:defRPr sz="1000" b="0" i="0">
                <a:latin typeface="Georgia"/>
                <a:cs typeface="Georgia"/>
              </a:defRPr>
            </a:lvl4pPr>
            <a:lvl5pPr>
              <a:defRPr sz="1000" b="0" i="0">
                <a:latin typeface="Georgia"/>
                <a:cs typeface="Georgia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2"/>
          </p:nvPr>
        </p:nvSpPr>
        <p:spPr>
          <a:xfrm>
            <a:off x="3246438" y="3479007"/>
            <a:ext cx="2676525" cy="16986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defRPr sz="1000" b="0" i="0">
                <a:latin typeface="Georgia"/>
                <a:cs typeface="Georgia"/>
              </a:defRPr>
            </a:lvl1pPr>
            <a:lvl2pPr>
              <a:defRPr sz="1000" b="0" i="0">
                <a:latin typeface="Georgia"/>
                <a:cs typeface="Georgia"/>
              </a:defRPr>
            </a:lvl2pPr>
            <a:lvl3pPr>
              <a:defRPr sz="1000" b="0" i="0">
                <a:latin typeface="Georgia"/>
                <a:cs typeface="Georgia"/>
              </a:defRPr>
            </a:lvl3pPr>
            <a:lvl4pPr>
              <a:defRPr sz="1000" b="0" i="0">
                <a:latin typeface="Georgia"/>
                <a:cs typeface="Georgia"/>
              </a:defRPr>
            </a:lvl4pPr>
            <a:lvl5pPr>
              <a:defRPr sz="1000" b="0" i="0">
                <a:latin typeface="Georgia"/>
                <a:cs typeface="Georgia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3"/>
          </p:nvPr>
        </p:nvSpPr>
        <p:spPr>
          <a:xfrm>
            <a:off x="6013450" y="3479007"/>
            <a:ext cx="2676525" cy="16986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defRPr sz="1000" b="0" i="0">
                <a:latin typeface="Georgia"/>
                <a:cs typeface="Georgia"/>
              </a:defRPr>
            </a:lvl1pPr>
            <a:lvl2pPr>
              <a:defRPr sz="1000" b="0" i="0">
                <a:latin typeface="Georgia"/>
                <a:cs typeface="Georgia"/>
              </a:defRPr>
            </a:lvl2pPr>
            <a:lvl3pPr>
              <a:defRPr sz="1000" b="0" i="0">
                <a:latin typeface="Georgia"/>
                <a:cs typeface="Georgia"/>
              </a:defRPr>
            </a:lvl3pPr>
            <a:lvl4pPr>
              <a:defRPr sz="1000" b="0" i="0">
                <a:latin typeface="Georgia"/>
                <a:cs typeface="Georgia"/>
              </a:defRPr>
            </a:lvl4pPr>
            <a:lvl5pPr>
              <a:defRPr sz="1000" b="0" i="0">
                <a:latin typeface="Georgia"/>
                <a:cs typeface="Georgia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6016625" y="3953669"/>
            <a:ext cx="2673350" cy="1828797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5"/>
          </p:nvPr>
        </p:nvSpPr>
        <p:spPr>
          <a:xfrm>
            <a:off x="6016625" y="5832473"/>
            <a:ext cx="2676525" cy="16986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defRPr sz="1000" b="0" i="0">
                <a:latin typeface="Georgia"/>
                <a:cs typeface="Georgia"/>
              </a:defRPr>
            </a:lvl1pPr>
            <a:lvl2pPr>
              <a:defRPr sz="1000" b="0" i="0">
                <a:latin typeface="Georgia"/>
                <a:cs typeface="Georgia"/>
              </a:defRPr>
            </a:lvl2pPr>
            <a:lvl3pPr>
              <a:defRPr sz="1000" b="0" i="0">
                <a:latin typeface="Georgia"/>
                <a:cs typeface="Georgia"/>
              </a:defRPr>
            </a:lvl3pPr>
            <a:lvl4pPr>
              <a:defRPr sz="1000" b="0" i="0">
                <a:latin typeface="Georgia"/>
                <a:cs typeface="Georgia"/>
              </a:defRPr>
            </a:lvl4pPr>
            <a:lvl5pPr>
              <a:defRPr sz="1000" b="0" i="0">
                <a:latin typeface="Georgia"/>
                <a:cs typeface="Georgia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3255963" y="3953669"/>
            <a:ext cx="2673350" cy="1828797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27"/>
          </p:nvPr>
        </p:nvSpPr>
        <p:spPr>
          <a:xfrm>
            <a:off x="3255963" y="5832473"/>
            <a:ext cx="2676525" cy="16986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defRPr sz="1000" b="0" i="0">
                <a:latin typeface="Georgia"/>
                <a:cs typeface="Georgia"/>
              </a:defRPr>
            </a:lvl1pPr>
            <a:lvl2pPr>
              <a:defRPr sz="1000" b="0" i="0">
                <a:latin typeface="Georgia"/>
                <a:cs typeface="Georgia"/>
              </a:defRPr>
            </a:lvl2pPr>
            <a:lvl3pPr>
              <a:defRPr sz="1000" b="0" i="0">
                <a:latin typeface="Georgia"/>
                <a:cs typeface="Georgia"/>
              </a:defRPr>
            </a:lvl3pPr>
            <a:lvl4pPr>
              <a:defRPr sz="1000" b="0" i="0">
                <a:latin typeface="Georgia"/>
                <a:cs typeface="Georgia"/>
              </a:defRPr>
            </a:lvl4pPr>
            <a:lvl5pPr>
              <a:defRPr sz="1000" b="0" i="0">
                <a:latin typeface="Georgia"/>
                <a:cs typeface="Georgia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61434" y="3953669"/>
            <a:ext cx="2673350" cy="1828797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9"/>
          </p:nvPr>
        </p:nvSpPr>
        <p:spPr>
          <a:xfrm>
            <a:off x="461434" y="5832473"/>
            <a:ext cx="2676525" cy="16986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defRPr sz="1000" b="0" i="0">
                <a:latin typeface="Georgia"/>
                <a:cs typeface="Georgia"/>
              </a:defRPr>
            </a:lvl1pPr>
            <a:lvl2pPr>
              <a:defRPr sz="1000" b="0" i="0">
                <a:latin typeface="Georgia"/>
                <a:cs typeface="Georgia"/>
              </a:defRPr>
            </a:lvl2pPr>
            <a:lvl3pPr>
              <a:defRPr sz="1000" b="0" i="0">
                <a:latin typeface="Georgia"/>
                <a:cs typeface="Georgia"/>
              </a:defRPr>
            </a:lvl3pPr>
            <a:lvl4pPr>
              <a:defRPr sz="1000" b="0" i="0">
                <a:latin typeface="Georgia"/>
                <a:cs typeface="Georgia"/>
              </a:defRPr>
            </a:lvl4pPr>
            <a:lvl5pPr>
              <a:defRPr sz="1000" b="0" i="0">
                <a:latin typeface="Georgia"/>
                <a:cs typeface="Georgia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908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cap="none">
                <a:latin typeface="Georgia"/>
                <a:cs typeface="Georgia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5427663" cy="5135563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500" b="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0275" y="990602"/>
            <a:ext cx="2676526" cy="5135563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500" b="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err="1" smtClean="0"/>
              <a:t>Fwourth</a:t>
            </a:r>
            <a:r>
              <a:rPr lang="en-AU" dirty="0" smtClean="0"/>
              <a:t>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852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0E3027-2555-4133-BBFB-F892D9872364}" type="datetime1">
              <a:rPr lang="en-US" smtClean="0">
                <a:solidFill>
                  <a:prstClr val="black"/>
                </a:solidFill>
              </a:rPr>
              <a:pPr/>
              <a:t>20-Oct-15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IATA Economics  www.iata.org/economics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0DE4-987F-4788-B311-1D9E0181D8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B4C0BA-2D20-427C-9CFF-5E97C4928618}" type="datetime1">
              <a:rPr lang="en-US" smtClean="0">
                <a:solidFill>
                  <a:prstClr val="black"/>
                </a:solidFill>
              </a:rPr>
              <a:pPr/>
              <a:t>20-Oct-15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IATA Economics  www.iata.org/economics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0DE4-987F-4788-B311-1D9E0181D8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8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2930B6-701B-422D-BDA0-83ABDCB8D176}" type="datetime1">
              <a:rPr lang="en-US" smtClean="0">
                <a:solidFill>
                  <a:prstClr val="black"/>
                </a:solidFill>
              </a:rPr>
              <a:pPr/>
              <a:t>20-Oct-15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IATA Economics  www.iata.org/economics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0DE4-987F-4788-B311-1D9E0181D8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2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6E039-9044-4574-AA31-4E026BB651ED}" type="datetime1">
              <a:rPr lang="en-US" smtClean="0">
                <a:solidFill>
                  <a:prstClr val="black"/>
                </a:solidFill>
              </a:rPr>
              <a:pPr/>
              <a:t>20-Oct-15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IATA Economics  www.iata.org/economics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0DE4-987F-4788-B311-1D9E0181D8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7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rmAutofit/>
          </a:bodyPr>
          <a:lstStyle>
            <a:lvl1pPr algn="l"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753092-F075-4F14-BBAB-3750481A9372}" type="datetime1">
              <a:rPr lang="en-US" smtClean="0">
                <a:solidFill>
                  <a:prstClr val="black"/>
                </a:solidFill>
              </a:rPr>
              <a:pPr/>
              <a:t>20-Oct-15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b="1" smtClean="0">
                <a:solidFill>
                  <a:prstClr val="black"/>
                </a:solidFill>
              </a:rPr>
              <a:t>IATA Economics  </a:t>
            </a:r>
            <a:r>
              <a:rPr lang="en-US" smtClean="0">
                <a:solidFill>
                  <a:prstClr val="black"/>
                </a:solidFill>
              </a:rPr>
              <a:t>www.iata.org/economics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0DE4-987F-4788-B311-1D9E0181D8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3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5CADCA-02D8-4503-BF5C-1E667DF24E66}" type="datetime1">
              <a:rPr lang="en-US" smtClean="0">
                <a:solidFill>
                  <a:prstClr val="black"/>
                </a:solidFill>
              </a:rPr>
              <a:pPr/>
              <a:t>20-Oct-15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IATA Economics  www.iata.org/economics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0DE4-987F-4788-B311-1D9E0181D8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51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7358F1-C6C5-47EC-832D-FA4453DE3E52}" type="datetime1">
              <a:rPr lang="en-US" smtClean="0">
                <a:solidFill>
                  <a:prstClr val="black"/>
                </a:solidFill>
              </a:rPr>
              <a:pPr/>
              <a:t>20-Oct-15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IATA Economics  www.iata.org/economics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0DE4-987F-4788-B311-1D9E0181D8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5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828AEC-7901-4A47-AB2B-3963E4AF2D1D}" type="datetime1">
              <a:rPr lang="en-US" smtClean="0">
                <a:solidFill>
                  <a:prstClr val="black"/>
                </a:solidFill>
              </a:rPr>
              <a:pPr/>
              <a:t>20-Oct-15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IATA Economics  www.iata.org/economics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0DE4-987F-4788-B311-1D9E0181D8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04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4092480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7010400" cy="3651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IATA Economics  www.iata.org/economics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2838" y="6492875"/>
            <a:ext cx="2133600" cy="3651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0BF0DE4-987F-4788-B311-1D9E0181D87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8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ta.org/economic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iata.org/economic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iata.org/economics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slideLayout" Target="../slideLayouts/slideLayout6.xml"/><Relationship Id="rId7" Type="http://schemas.openxmlformats.org/officeDocument/2006/relationships/hyperlink" Target="http://www.iata.org/economics" TargetMode="Externa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ta.org/economic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ta.org/economic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6.jpg"/><Relationship Id="rId7" Type="http://schemas.openxmlformats.org/officeDocument/2006/relationships/image" Target="file://localhost/Volumes/studio/WIP%20(134GB)/ATAG%20(ATA)/ATAG_6909_Power_Point_%202014/3_Links/Powerpoint%20Slides/ATAG_6906_Powerpoint_Blue%20Square.p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file://localhost/Volumes/studio/WIP%20(134GB)/ATAG%20(ATA)/ATAG_6909_Power_Point_%202014/3_Links/Powerpoint%20Slides/ATAG_6906_Powerpoint_Purple%20Square.png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iata.org/economic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emf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Volumes/studio/WIP%20(134GB)/ATAG%20(ATA)/ATAG_6909_Power_Point_%202014/3_Links/Powerpoint%20Slides/ATAG_6906_Powerpoint_Blue%20Square.png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file://localhost/Volumes/studio/WIP%20(134GB)/ATAG%20(ATA)/ATAG_6909_Power_Point_%202014/3_Links/Powerpoint%20Slides/ATAG_6906_Powerpoint_Purple%20Square.png" TargetMode="External"/><Relationship Id="rId5" Type="http://schemas.openxmlformats.org/officeDocument/2006/relationships/image" Target="../media/image7.png"/><Relationship Id="rId4" Type="http://schemas.openxmlformats.org/officeDocument/2006/relationships/image" Target="file://localhost/Volumes/studio/WIP%20(134GB)/ATAG%20(ATA)/ATAG_6909_Power_Point_%202014/3_Links/Powerpoint%20Slides/ATAG_6906_Global%20Reach%2002.png" TargetMode="Externa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file://localhost/Volumes/studio/WIP%20(134GB)/ATAG%20(ATA)/ATAG_6909_Power_Point_%202014/3_Links/Powerpoint%20Slides/ATAG_6906_Powerpoint_Title%20Scope.pn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jpeg"/><Relationship Id="rId7" Type="http://schemas.openxmlformats.org/officeDocument/2006/relationships/image" Target="file://localhost/Volumes/studio/WIP%20(134GB)/ATAG%20(ATA)/ATAG_6909_Power_Point_%202014/3_Links/Powerpoint%20Slides/ATAG_6906_Powerpoint_Blue%20Square.png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file://localhost/Volumes/studio/WIP%20(134GB)/ATAG%20(ATA)/ATAG_6909_Power_Point_%202014/3_Links/Powerpoint%20Slides/ATAG_6906_Powerpoint_Purple%20Square.png" TargetMode="External"/><Relationship Id="rId10" Type="http://schemas.openxmlformats.org/officeDocument/2006/relationships/image" Target="file://localhost/Volumes/studio/WIP%20(134GB)/ATAG%20(ATA)/ATAG_6909_Power_Point_%202014/3_Links/Powerpoint%20Slides/ATAG_6906_Economy%20Icon.png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Volumes/studio/WIP%20(134GB)/ATAG%20(ATA)/ATAG_6909_Power_Point_%202014/3_Links/Powerpoint%20Slides/ATAG_6906_Powerpoint_Purple%20Square.png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11" Type="http://schemas.openxmlformats.org/officeDocument/2006/relationships/image" Target="../media/image9.png"/><Relationship Id="rId5" Type="http://schemas.openxmlformats.org/officeDocument/2006/relationships/image" Target="file://localhost/Volumes/studio/WIP%20(134GB)/ATAG%20(ATA)/ATAG_6909_Power_Point_%202014/3_Links/Powerpoint%20Slides/ATAG_6906_Economy%20Icon.png" TargetMode="External"/><Relationship Id="rId10" Type="http://schemas.openxmlformats.org/officeDocument/2006/relationships/image" Target="file://localhost/Volumes/studio/WIP%20(134GB)/ATAG%20(ATA)/ATAG_6909_Power_Point_%202014/3_Links/Powerpoint%20Slides/ATAG_6906_Powerpoint_Blue%20Square.png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ta.org/economic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ta.org/economic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ta.org/economic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ta.org/economics" TargetMode="Externa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419600"/>
            <a:ext cx="8077200" cy="9144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b="1" dirty="0" smtClean="0">
                <a:solidFill>
                  <a:srgbClr val="002060"/>
                </a:solidFill>
              </a:rPr>
              <a:t>Aviation </a:t>
            </a:r>
            <a:r>
              <a:rPr lang="en-US" b="1" dirty="0" smtClean="0">
                <a:solidFill>
                  <a:srgbClr val="002060"/>
                </a:solidFill>
              </a:rPr>
              <a:t>insight through analysis</a:t>
            </a:r>
            <a:r>
              <a:rPr lang="en-US" sz="2000" b="1" dirty="0" smtClean="0">
                <a:solidFill>
                  <a:srgbClr val="002060"/>
                </a:solidFill>
              </a:rPr>
              <a:t/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600" dirty="0">
                <a:solidFill>
                  <a:srgbClr val="002060"/>
                </a:solidFill>
              </a:rPr>
              <a:t/>
            </a:r>
            <a:br>
              <a:rPr lang="en-US" sz="2600" dirty="0">
                <a:solidFill>
                  <a:srgbClr val="002060"/>
                </a:solidFill>
              </a:rPr>
            </a:br>
            <a:r>
              <a:rPr lang="en-US" sz="2600" dirty="0" smtClean="0">
                <a:solidFill>
                  <a:srgbClr val="002060"/>
                </a:solidFill>
              </a:rPr>
              <a:t>ICAN World Statistics Day, </a:t>
            </a:r>
            <a:br>
              <a:rPr lang="en-US" sz="2600" dirty="0" smtClean="0">
                <a:solidFill>
                  <a:srgbClr val="002060"/>
                </a:solidFill>
              </a:rPr>
            </a:br>
            <a:r>
              <a:rPr lang="en-US" sz="2600" dirty="0" smtClean="0">
                <a:solidFill>
                  <a:srgbClr val="002060"/>
                </a:solidFill>
              </a:rPr>
              <a:t>20</a:t>
            </a:r>
            <a:r>
              <a:rPr lang="en-US" sz="2600" baseline="30000" dirty="0" smtClean="0">
                <a:solidFill>
                  <a:srgbClr val="002060"/>
                </a:solidFill>
              </a:rPr>
              <a:t>th</a:t>
            </a:r>
            <a:r>
              <a:rPr lang="en-US" sz="2600" dirty="0" smtClean="0">
                <a:solidFill>
                  <a:srgbClr val="002060"/>
                </a:solidFill>
              </a:rPr>
              <a:t> October 2015</a:t>
            </a:r>
            <a:r>
              <a:rPr lang="en-US" sz="2000" dirty="0">
                <a:solidFill>
                  <a:srgbClr val="080808"/>
                </a:solidFill>
              </a:rPr>
              <a:t/>
            </a:r>
            <a:br>
              <a:rPr lang="en-US" sz="2000" dirty="0">
                <a:solidFill>
                  <a:srgbClr val="080808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James Wiltshire, Senior Economist</a:t>
            </a:r>
            <a:r>
              <a:rPr lang="en-US" sz="2600" dirty="0" smtClean="0">
                <a:solidFill>
                  <a:srgbClr val="002060"/>
                </a:solidFill>
              </a:rPr>
              <a:t/>
            </a:r>
            <a:br>
              <a:rPr lang="en-US" sz="26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80808"/>
                </a:solidFill>
                <a:hlinkClick r:id="rId3"/>
              </a:rPr>
              <a:t>www.iata.org/economics</a:t>
            </a:r>
            <a:r>
              <a:rPr lang="en-US" sz="1600" dirty="0" smtClean="0">
                <a:solidFill>
                  <a:srgbClr val="080808"/>
                </a:solidFill>
              </a:rPr>
              <a:t/>
            </a:r>
            <a:br>
              <a:rPr lang="en-US" sz="1600" dirty="0" smtClean="0">
                <a:solidFill>
                  <a:srgbClr val="080808"/>
                </a:solidFill>
              </a:rPr>
            </a:br>
            <a:r>
              <a:rPr lang="en-US" sz="1600" dirty="0" smtClean="0">
                <a:solidFill>
                  <a:srgbClr val="080808"/>
                </a:solidFill>
              </a:rPr>
              <a:t/>
            </a:r>
            <a:br>
              <a:rPr lang="en-US" sz="1600" dirty="0" smtClean="0">
                <a:solidFill>
                  <a:srgbClr val="080808"/>
                </a:solidFill>
              </a:rPr>
            </a:br>
            <a:endParaRPr lang="en-US" sz="1600" dirty="0" smtClean="0">
              <a:solidFill>
                <a:srgbClr val="080808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9522" y="3244334"/>
            <a:ext cx="3584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 one year of commercial aviation…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091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533400"/>
          </a:xfrm>
        </p:spPr>
        <p:txBody>
          <a:bodyPr>
            <a:noAutofit/>
          </a:bodyPr>
          <a:lstStyle/>
          <a:p>
            <a:r>
              <a:rPr lang="es-ES" sz="2800" b="1" cap="none" dirty="0" err="1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Demand</a:t>
            </a:r>
            <a:r>
              <a:rPr lang="es-ES" sz="2800" b="1" cap="none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lang="es-ES" sz="2800" b="1" cap="none" dirty="0" err="1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for</a:t>
            </a:r>
            <a:r>
              <a:rPr lang="es-ES" sz="2800" b="1" cap="none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 air </a:t>
            </a:r>
            <a:r>
              <a:rPr lang="es-ES" sz="2800" b="1" cap="none" dirty="0" err="1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travel</a:t>
            </a:r>
            <a:r>
              <a:rPr lang="es-ES" sz="2800" b="1" cap="none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 to </a:t>
            </a:r>
            <a:r>
              <a:rPr lang="es-ES" sz="2800" b="1" cap="none" dirty="0" err="1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double</a:t>
            </a:r>
            <a:r>
              <a:rPr lang="es-ES" sz="2800" b="1" cap="none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lang="es-ES" sz="2800" b="1" cap="none" dirty="0" err="1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over</a:t>
            </a:r>
            <a:r>
              <a:rPr lang="es-ES" sz="2800" b="1" cap="none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 20 </a:t>
            </a:r>
            <a:r>
              <a:rPr lang="es-ES" sz="2800" b="1" cap="none" dirty="0" err="1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years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0DE4-987F-4788-B311-1D9E0181D87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IATA/Tourism Economics ‘Air Passenger Forecasts’ </a:t>
            </a:r>
            <a:endParaRPr lang="en-US" sz="1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4" y="638112"/>
            <a:ext cx="8576396" cy="561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0104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prstClr val="black"/>
                </a:solidFill>
              </a:rPr>
              <a:t>IATA Economics  </a:t>
            </a:r>
            <a:r>
              <a:rPr lang="en-US" dirty="0" smtClean="0">
                <a:solidFill>
                  <a:prstClr val="black"/>
                </a:solidFill>
                <a:hlinkClick r:id="rId4"/>
              </a:rPr>
              <a:t>www.iata.org/economics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>
            <a:noAutofit/>
          </a:bodyPr>
          <a:lstStyle/>
          <a:p>
            <a:r>
              <a:rPr lang="es-ES" sz="2800" b="1" cap="none" dirty="0" err="1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Which</a:t>
            </a:r>
            <a:r>
              <a:rPr lang="es-ES" sz="2800" b="1" cap="none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lang="es-ES" sz="2800" b="1" cap="none" dirty="0" err="1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will</a:t>
            </a:r>
            <a:r>
              <a:rPr lang="es-ES" sz="2800" b="1" cap="none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lang="es-ES" sz="2800" b="1" cap="none" dirty="0" err="1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require</a:t>
            </a:r>
            <a:r>
              <a:rPr lang="es-ES" sz="2800" b="1" cap="none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lang="es-ES" sz="2800" b="1" cap="none" dirty="0" err="1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significant</a:t>
            </a:r>
            <a:r>
              <a:rPr lang="es-ES" sz="2800" b="1" cap="none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 </a:t>
            </a:r>
            <a:r>
              <a:rPr lang="es-ES" sz="2800" b="1" cap="none" dirty="0" err="1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investment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0DE4-987F-4788-B311-1D9E0181D87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051270"/>
            <a:ext cx="7378699" cy="50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0104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prstClr val="black"/>
                </a:solidFill>
              </a:rPr>
              <a:t>IATA Economics  </a:t>
            </a:r>
            <a:r>
              <a:rPr lang="en-US" dirty="0" smtClean="0">
                <a:solidFill>
                  <a:prstClr val="black"/>
                </a:solidFill>
                <a:hlinkClick r:id="rId4"/>
              </a:rPr>
              <a:t>www.iata.org/economics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63993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63846"/>
            <a:ext cx="8991600" cy="685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Paying investors (for 1st time!)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prstClr val="black"/>
                </a:solidFill>
              </a:rPr>
              <a:t>IATA Economics  </a:t>
            </a:r>
            <a:r>
              <a:rPr lang="en-US" dirty="0" smtClean="0">
                <a:solidFill>
                  <a:prstClr val="black"/>
                </a:solidFill>
                <a:hlinkClick r:id="rId7"/>
              </a:rPr>
              <a:t>www.iata.org/economics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0DE4-987F-4788-B311-1D9E0181D87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IATA, McKinsey</a:t>
            </a:r>
            <a:endParaRPr lang="en-US" sz="14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40121"/>
            <a:ext cx="8382000" cy="547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24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09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But only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some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airlines are paying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investors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prstClr val="black"/>
                </a:solidFill>
              </a:rPr>
              <a:t>IATA Economics  </a:t>
            </a:r>
            <a:r>
              <a:rPr lang="en-US" dirty="0" smtClean="0">
                <a:solidFill>
                  <a:prstClr val="black"/>
                </a:solidFill>
                <a:hlinkClick r:id="rId3"/>
              </a:rPr>
              <a:t>www.iata.org/economics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0DE4-987F-4788-B311-1D9E0181D87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2" y="1295400"/>
            <a:ext cx="8923904" cy="500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29718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Average cost of capital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484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The Airline Analyst, IATA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9139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371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The industry remains fragmented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</a:b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Market share of top-4 airlines/JVs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prstClr val="black"/>
                </a:solidFill>
              </a:rPr>
              <a:t>IATA Economics  </a:t>
            </a:r>
            <a:r>
              <a:rPr lang="en-US" dirty="0" smtClean="0">
                <a:solidFill>
                  <a:prstClr val="black"/>
                </a:solidFill>
                <a:hlinkClick r:id="rId3"/>
              </a:rPr>
              <a:t>www.iata.org/economics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0DE4-987F-4788-B311-1D9E0181D87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73939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SRS </a:t>
            </a:r>
            <a:r>
              <a:rPr lang="en-US" sz="1400" dirty="0" err="1" smtClean="0"/>
              <a:t>Analyser</a:t>
            </a:r>
            <a:endParaRPr lang="en-US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" y="1538288"/>
            <a:ext cx="8890921" cy="424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27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933"/>
          <a:stretch/>
        </p:blipFill>
        <p:spPr>
          <a:xfrm flipH="1">
            <a:off x="-1" y="0"/>
            <a:ext cx="9144000" cy="6858000"/>
          </a:xfrm>
          <a:prstGeom prst="rect">
            <a:avLst/>
          </a:prstGeom>
        </p:spPr>
      </p:pic>
      <p:pic>
        <p:nvPicPr>
          <p:cNvPr id="7" name="ATAG_6906_Powerpoint_Purple Square.png" descr="/Volumes/studio/WIP (134GB)/ATAG (ATA)/ATAG_6909_Power_Point_ 2014/3_Links/Powerpoint Slides/ATAG_6906_Powerpoint_Purple Square.png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0000" cy="360000"/>
          </a:xfrm>
          <a:prstGeom prst="rect">
            <a:avLst/>
          </a:prstGeom>
        </p:spPr>
      </p:pic>
      <p:pic>
        <p:nvPicPr>
          <p:cNvPr id="8" name="ATAG_6906_Powerpoint_Blue Square.png" descr="/Volumes/studio/WIP (134GB)/ATAG (ATA)/ATAG_6909_Power_Point_ 2014/3_Links/Powerpoint Slides/ATAG_6906_Powerpoint_Blue Square.png"/>
          <p:cNvPicPr>
            <a:picLocks noChangeAspect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000" y="6498000"/>
            <a:ext cx="360000" cy="360000"/>
          </a:xfrm>
          <a:prstGeom prst="rect">
            <a:avLst/>
          </a:prstGeom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xfrm>
            <a:off x="179999" y="274638"/>
            <a:ext cx="8963999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sz="3200" cap="none" dirty="0" smtClean="0">
                <a:solidFill>
                  <a:srgbClr val="FFFFFF"/>
                </a:solidFill>
              </a:rPr>
              <a:t>Competitiveness: A global challenge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29538" y="6289675"/>
            <a:ext cx="957262" cy="158750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1" hangingPunct="1">
              <a:defRPr/>
            </a:pPr>
            <a:fld id="{95C49F9D-D530-4DA6-AFF5-E619815D6B9A}" type="slidenum">
              <a:rPr lang="en-US" sz="700">
                <a:solidFill>
                  <a:srgbClr val="FFFFFF"/>
                </a:solidFill>
                <a:cs typeface="+mn-cs"/>
              </a:rPr>
              <a:pPr algn="r" eaLnBrk="1" hangingPunct="1">
                <a:defRPr/>
              </a:pPr>
              <a:t>15</a:t>
            </a:fld>
            <a:endParaRPr lang="en-US" sz="700" dirty="0">
              <a:solidFill>
                <a:srgbClr val="FFFFFF"/>
              </a:solidFill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496" y="6108172"/>
            <a:ext cx="1000504" cy="65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44" y="1360042"/>
            <a:ext cx="7907710" cy="445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8144" y="5912997"/>
            <a:ext cx="6406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Source: </a:t>
            </a:r>
            <a:r>
              <a:rPr lang="en-US" sz="1400" b="1" dirty="0" smtClean="0">
                <a:solidFill>
                  <a:schemeClr val="bg1"/>
                </a:solidFill>
              </a:rPr>
              <a:t>World Economic Forum Travel &amp; Tourism Competitiveness Index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422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ctrTitle"/>
          </p:nvPr>
        </p:nvSpPr>
        <p:spPr>
          <a:xfrm>
            <a:off x="588963" y="0"/>
            <a:ext cx="7772400" cy="147002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accent1"/>
                </a:solidFill>
              </a:rPr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101123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hlinkClick r:id="rId2"/>
              </a:rPr>
              <a:t>www.iata.org/economics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b="1"/>
              <a:t>IATA Economics  </a:t>
            </a:r>
            <a:r>
              <a:rPr lang="en-US">
                <a:hlinkClick r:id="rId2"/>
              </a:rPr>
              <a:t>www.iata.org/economics</a:t>
            </a:r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AF51A7D-8ABD-489C-9E41-DB660B7D40C6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90118" name="Group 5"/>
          <p:cNvGrpSpPr>
            <a:grpSpLocks/>
          </p:cNvGrpSpPr>
          <p:nvPr/>
        </p:nvGrpSpPr>
        <p:grpSpPr bwMode="auto">
          <a:xfrm>
            <a:off x="4495800" y="3729038"/>
            <a:ext cx="4346575" cy="2209800"/>
            <a:chOff x="228600" y="1657350"/>
            <a:chExt cx="3663483" cy="1817575"/>
          </a:xfrm>
        </p:grpSpPr>
        <p:grpSp>
          <p:nvGrpSpPr>
            <p:cNvPr id="90122" name="Group 6"/>
            <p:cNvGrpSpPr>
              <a:grpSpLocks/>
            </p:cNvGrpSpPr>
            <p:nvPr/>
          </p:nvGrpSpPr>
          <p:grpSpPr bwMode="auto">
            <a:xfrm>
              <a:off x="228600" y="1657350"/>
              <a:ext cx="3663483" cy="1339334"/>
              <a:chOff x="685800" y="1918216"/>
              <a:chExt cx="3663483" cy="1339334"/>
            </a:xfrm>
          </p:grpSpPr>
          <p:pic>
            <p:nvPicPr>
              <p:cNvPr id="90124" name="Picture 2" descr="C:\Users\OxleyD\AppData\Local\Microsoft\Windows\Temporary Internet Files\Content.Outlook\21VTHMAG\iata_logo_cmyk_small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2354934"/>
                <a:ext cx="1219200" cy="877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125" name="Picture 3" descr="C:\Users\OxleyD\AppData\Local\Microsoft\Windows\Temporary Internet Files\Content.Outlook\21VTHMAG\TE Hi Res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1200" y="2294382"/>
                <a:ext cx="2368083" cy="963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26" name="TextBox 10"/>
              <p:cNvSpPr txBox="1">
                <a:spLocks noChangeArrowheads="1"/>
              </p:cNvSpPr>
              <p:nvPr/>
            </p:nvSpPr>
            <p:spPr bwMode="auto">
              <a:xfrm>
                <a:off x="762000" y="1918216"/>
                <a:ext cx="31242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A joint partnership between:</a:t>
                </a:r>
              </a:p>
            </p:txBody>
          </p:sp>
        </p:grpSp>
        <p:sp>
          <p:nvSpPr>
            <p:cNvPr id="90123" name="TextBox 7"/>
            <p:cNvSpPr txBox="1">
              <a:spLocks noChangeArrowheads="1"/>
            </p:cNvSpPr>
            <p:nvPr/>
          </p:nvSpPr>
          <p:spPr bwMode="auto">
            <a:xfrm>
              <a:off x="304799" y="3105593"/>
              <a:ext cx="35872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www.iata.org/pax-forecast</a:t>
              </a:r>
            </a:p>
          </p:txBody>
        </p:sp>
      </p:grpSp>
      <p:pic>
        <p:nvPicPr>
          <p:cNvPr id="9011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586">
            <a:off x="1557338" y="2900363"/>
            <a:ext cx="2371725" cy="333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2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9824">
            <a:off x="622300" y="2860675"/>
            <a:ext cx="2362200" cy="333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0121" name="TextBox 13"/>
          <p:cNvSpPr txBox="1">
            <a:spLocks noChangeArrowheads="1"/>
          </p:cNvSpPr>
          <p:nvPr/>
        </p:nvSpPr>
        <p:spPr bwMode="auto">
          <a:xfrm>
            <a:off x="500063" y="1981200"/>
            <a:ext cx="816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solidFill>
                  <a:srgbClr val="1F497D"/>
                </a:solidFill>
                <a:latin typeface="Arial" panose="020B0604020202020204" pitchFamily="34" charset="0"/>
              </a:rPr>
              <a:t>Check out our new passenger forecast service</a:t>
            </a:r>
            <a:r>
              <a:rPr lang="en-US" altLang="en-US">
                <a:solidFill>
                  <a:srgbClr val="00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766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AG_6906_Global Reach 02.png" descr="/Volumes/studio/WIP (134GB)/ATAG (ATA)/ATAG_6909_Power_Point_ 2014/3_Links/Powerpoint Slides/ATAG_6906_Global Reach 02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29538" y="6289675"/>
            <a:ext cx="957262" cy="158750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1" hangingPunct="1">
              <a:defRPr/>
            </a:pPr>
            <a:fld id="{95C49F9D-D530-4DA6-AFF5-E619815D6B9A}" type="slidenum">
              <a:rPr lang="en-US" sz="700">
                <a:solidFill>
                  <a:srgbClr val="FFFFFF"/>
                </a:solidFill>
                <a:cs typeface="+mn-cs"/>
              </a:rPr>
              <a:pPr algn="r" eaLnBrk="1" hangingPunct="1">
                <a:defRPr/>
              </a:pPr>
              <a:t>2</a:t>
            </a:fld>
            <a:endParaRPr lang="en-US" sz="700" dirty="0">
              <a:solidFill>
                <a:srgbClr val="FFFFFF"/>
              </a:solidFill>
              <a:cs typeface="+mn-cs"/>
            </a:endParaRPr>
          </a:p>
        </p:txBody>
      </p:sp>
      <p:pic>
        <p:nvPicPr>
          <p:cNvPr id="4" name="ATAG_6906_Powerpoint_Purple Square.png" descr="/Volumes/studio/WIP (134GB)/ATAG (ATA)/ATAG_6909_Power_Point_ 2014/3_Links/Powerpoint Slides/ATAG_6906_Powerpoint_Purple Square.png"/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0000" cy="360000"/>
          </a:xfrm>
          <a:prstGeom prst="rect">
            <a:avLst/>
          </a:prstGeom>
        </p:spPr>
      </p:pic>
      <p:pic>
        <p:nvPicPr>
          <p:cNvPr id="5" name="ATAG_6906_Powerpoint_Blue Square.png" descr="/Volumes/studio/WIP (134GB)/ATAG (ATA)/ATAG_6909_Power_Point_ 2014/3_Links/Powerpoint Slides/ATAG_6906_Powerpoint_Blue Square.png"/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000" y="6498000"/>
            <a:ext cx="360000" cy="360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The real world wide web?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497" y="79806"/>
            <a:ext cx="1000504" cy="65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7995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AG_6906_Powerpoint_Title Scope.png" descr="/Volumes/studio/WIP (134GB)/ATAG (ATA)/ATAG_6909_Power_Point_ 2014/3_Links/Powerpoint Slides/ATAG_6906_Powerpoint_Title Scop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sz="2800" cap="none" dirty="0" smtClean="0">
                <a:solidFill>
                  <a:schemeClr val="bg1"/>
                </a:solidFill>
              </a:rPr>
              <a:t>In one year of commercial aviation…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29538" y="6289675"/>
            <a:ext cx="957262" cy="158750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1" hangingPunct="1">
              <a:defRPr/>
            </a:pPr>
            <a:fld id="{95C49F9D-D530-4DA6-AFF5-E619815D6B9A}" type="slidenum">
              <a:rPr lang="en-US" sz="700">
                <a:solidFill>
                  <a:schemeClr val="bg1"/>
                </a:solidFill>
                <a:cs typeface="+mn-cs"/>
              </a:rPr>
              <a:pPr algn="r" eaLnBrk="1" hangingPunct="1">
                <a:defRPr/>
              </a:pPr>
              <a:t>3</a:t>
            </a:fld>
            <a:endParaRPr lang="en-US" sz="700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360000" cy="360000"/>
            <a:chOff x="0" y="0"/>
            <a:chExt cx="360000" cy="360000"/>
          </a:xfrm>
        </p:grpSpPr>
        <p:sp>
          <p:nvSpPr>
            <p:cNvPr id="13" name="Rectangle 12"/>
            <p:cNvSpPr/>
            <p:nvPr/>
          </p:nvSpPr>
          <p:spPr>
            <a:xfrm flipH="1">
              <a:off x="0" y="0"/>
              <a:ext cx="360000" cy="104775"/>
            </a:xfrm>
            <a:prstGeom prst="rect">
              <a:avLst/>
            </a:prstGeom>
            <a:solidFill>
              <a:srgbClr val="6633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 rot="5400000" flipH="1">
              <a:off x="-127612" y="127612"/>
              <a:ext cx="360000" cy="104775"/>
            </a:xfrm>
            <a:prstGeom prst="rect">
              <a:avLst/>
            </a:prstGeom>
            <a:solidFill>
              <a:srgbClr val="6633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790879" y="6501042"/>
            <a:ext cx="360000" cy="360000"/>
            <a:chOff x="3098800" y="1083734"/>
            <a:chExt cx="360000" cy="360000"/>
          </a:xfrm>
        </p:grpSpPr>
        <p:sp>
          <p:nvSpPr>
            <p:cNvPr id="19" name="Rectangle 18"/>
            <p:cNvSpPr/>
            <p:nvPr/>
          </p:nvSpPr>
          <p:spPr>
            <a:xfrm rot="10800000" flipH="1">
              <a:off x="3098800" y="1338958"/>
              <a:ext cx="360000" cy="104775"/>
            </a:xfrm>
            <a:prstGeom prst="rect">
              <a:avLst/>
            </a:prstGeom>
            <a:solidFill>
              <a:srgbClr val="00C0F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 rot="16200000" flipH="1">
              <a:off x="3226412" y="1211346"/>
              <a:ext cx="360000" cy="104775"/>
            </a:xfrm>
            <a:prstGeom prst="rect">
              <a:avLst/>
            </a:prstGeom>
            <a:solidFill>
              <a:srgbClr val="00C0F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496" y="6108172"/>
            <a:ext cx="1000504" cy="65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1141413"/>
            <a:ext cx="3812875" cy="4888340"/>
          </a:xfrm>
          <a:prstGeom prst="rect">
            <a:avLst/>
          </a:prstGeom>
          <a:solidFill>
            <a:srgbClr val="01A9D6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 billion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passengers</a:t>
            </a:r>
          </a:p>
          <a:p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33.6 million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flights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6.2 million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passenger kilometres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16.485 cities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 directly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723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2771" name="Title 4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sz="3200" b="1" cap="none" dirty="0" smtClean="0">
                <a:solidFill>
                  <a:schemeClr val="bg1"/>
                </a:solidFill>
              </a:rPr>
              <a:t>Aviation: world trade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29538" y="6289675"/>
            <a:ext cx="957262" cy="158750"/>
          </a:xfrm>
          <a:prstGeom prst="rect">
            <a:avLst/>
          </a:prstGeom>
          <a:noFill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1" hangingPunct="1">
              <a:defRPr/>
            </a:pPr>
            <a:fld id="{95C49F9D-D530-4DA6-AFF5-E619815D6B9A}" type="slidenum">
              <a:rPr lang="en-US" sz="700">
                <a:solidFill>
                  <a:srgbClr val="FFFFFF"/>
                </a:solidFill>
                <a:cs typeface="+mn-cs"/>
              </a:rPr>
              <a:pPr algn="r" eaLnBrk="1" hangingPunct="1">
                <a:defRPr/>
              </a:pPr>
              <a:t>4</a:t>
            </a:fld>
            <a:endParaRPr lang="en-US" sz="700" dirty="0">
              <a:solidFill>
                <a:srgbClr val="FFFFFF"/>
              </a:solidFill>
              <a:cs typeface="+mn-cs"/>
            </a:endParaRPr>
          </a:p>
        </p:txBody>
      </p:sp>
      <p:pic>
        <p:nvPicPr>
          <p:cNvPr id="7" name="ATAG_6906_Powerpoint_Purple Square.png" descr="/Volumes/studio/WIP (134GB)/ATAG (ATA)/ATAG_6909_Power_Point_ 2014/3_Links/Powerpoint Slides/ATAG_6906_Powerpoint_Purple Square.png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0000" cy="360000"/>
          </a:xfrm>
          <a:prstGeom prst="rect">
            <a:avLst/>
          </a:prstGeom>
        </p:spPr>
      </p:pic>
      <p:pic>
        <p:nvPicPr>
          <p:cNvPr id="9" name="ATAG_6906_Powerpoint_Blue Square.png" descr="/Volumes/studio/WIP (134GB)/ATAG (ATA)/ATAG_6909_Power_Point_ 2014/3_Links/Powerpoint Slides/ATAG_6906_Powerpoint_Blue Square.png"/>
          <p:cNvPicPr>
            <a:picLocks noChangeAspect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000" y="6498000"/>
            <a:ext cx="360000" cy="360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5617" y="2949496"/>
            <a:ext cx="5834526" cy="308281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Georgia"/>
              <a:cs typeface="Georg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3099055"/>
            <a:ext cx="2809875" cy="1104900"/>
          </a:xfrm>
          <a:prstGeom prst="rect">
            <a:avLst/>
          </a:prstGeom>
        </p:spPr>
      </p:pic>
      <p:pic>
        <p:nvPicPr>
          <p:cNvPr id="15" name="ATAG_6906_Economy Icon.png" descr="/Volumes/studio/WIP (134GB)/ATAG (ATA)/ATAG_6909_Power_Point_ 2014/3_Links/Powerpoint Slides/ATAG_6906_Economy Icon.png"/>
          <p:cNvPicPr>
            <a:picLocks noChangeAspect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861" y="2458192"/>
            <a:ext cx="1187602" cy="1543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80" y="4595885"/>
            <a:ext cx="3705225" cy="11049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496" y="6108172"/>
            <a:ext cx="1000504" cy="65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4983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402641"/>
            <a:ext cx="8229600" cy="5635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Aviation and tourism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3787" y="3079630"/>
            <a:ext cx="7855767" cy="303616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Georgia"/>
              <a:cs typeface="Georgia"/>
            </a:endParaRPr>
          </a:p>
        </p:txBody>
      </p:sp>
      <p:pic>
        <p:nvPicPr>
          <p:cNvPr id="8" name="ATAG_6906_Economy Icon.png" descr="/Volumes/studio/WIP (134GB)/ATAG (ATA)/ATAG_6909_Power_Point_ 2014/3_Links/Powerpoint Slides/ATAG_6906_Economy Icon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205" y="2543501"/>
            <a:ext cx="1187602" cy="15438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0950" y="4715617"/>
            <a:ext cx="5424757" cy="1400175"/>
          </a:xfrm>
          <a:prstGeom prst="rect">
            <a:avLst/>
          </a:prstGeom>
        </p:spPr>
      </p:pic>
      <p:pic>
        <p:nvPicPr>
          <p:cNvPr id="14" name="ATAG_6906_Powerpoint_Purple Square.png" descr="/Volumes/studio/WIP (134GB)/ATAG (ATA)/ATAG_6909_Power_Point_ 2014/3_Links/Powerpoint Slides/ATAG_6906_Powerpoint_Purple Square.png"/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0000" cy="360000"/>
          </a:xfrm>
          <a:prstGeom prst="rect">
            <a:avLst/>
          </a:prstGeom>
        </p:spPr>
      </p:pic>
      <p:pic>
        <p:nvPicPr>
          <p:cNvPr id="15" name="ATAG_6906_Powerpoint_Blue Square.png" descr="/Volumes/studio/WIP (134GB)/ATAG (ATA)/ATAG_6909_Power_Point_ 2014/3_Links/Powerpoint Slides/ATAG_6906_Powerpoint_Blue Square.png"/>
          <p:cNvPicPr>
            <a:picLocks noChangeAspect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000" y="6498000"/>
            <a:ext cx="360000" cy="36000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496" y="6108172"/>
            <a:ext cx="1000504" cy="65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510950" y="2343801"/>
            <a:ext cx="2866279" cy="268816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53% </a:t>
            </a:r>
          </a:p>
          <a:p>
            <a:pPr lvl="0"/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of international tourists travel by air</a:t>
            </a:r>
            <a:endParaRPr lang="en-GB" sz="2000" b="1" dirty="0">
              <a:solidFill>
                <a:prstClr val="white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129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685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City-pairs doubled – transport costs halved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prstClr val="black"/>
                </a:solidFill>
              </a:rPr>
              <a:t>IATA Economics  </a:t>
            </a:r>
            <a:r>
              <a:rPr lang="en-US" dirty="0" smtClean="0">
                <a:solidFill>
                  <a:prstClr val="black"/>
                </a:solidFill>
                <a:hlinkClick r:id="rId3"/>
              </a:rPr>
              <a:t>www.iata.org/economics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0DE4-987F-4788-B311-1D9E0181D87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IATA, ICAO, OAG</a:t>
            </a:r>
            <a:endParaRPr lang="en-US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78208"/>
            <a:ext cx="8385175" cy="547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4572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Air travel boom continues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prstClr val="black"/>
                </a:solidFill>
              </a:rPr>
              <a:t>IATA Economics  </a:t>
            </a:r>
            <a:r>
              <a:rPr lang="en-US" dirty="0" smtClean="0">
                <a:solidFill>
                  <a:prstClr val="black"/>
                </a:solidFill>
                <a:hlinkClick r:id="rId3"/>
              </a:rPr>
              <a:t>www.iata.org/economics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0DE4-987F-4788-B311-1D9E0181D87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8266"/>
            <a:ext cx="8763000" cy="573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56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685800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Business travel also linked to trade activity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IATA Economics  </a:t>
            </a:r>
            <a:r>
              <a:rPr lang="en-US" b="0">
                <a:hlinkClick r:id="rId3"/>
              </a:rPr>
              <a:t>www.iata.org/economics</a:t>
            </a:r>
            <a:r>
              <a:rPr lang="en-US" b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33CF55E-6B60-42D1-A756-208CA4CBA365}" type="slidenum">
              <a:rPr lang="en-US" altLang="en-US">
                <a:solidFill>
                  <a:srgbClr val="000000"/>
                </a:solidFill>
              </a:rPr>
              <a:pPr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81925" name="Group 7"/>
          <p:cNvGrpSpPr>
            <a:grpSpLocks/>
          </p:cNvGrpSpPr>
          <p:nvPr/>
        </p:nvGrpSpPr>
        <p:grpSpPr bwMode="auto">
          <a:xfrm>
            <a:off x="228600" y="958850"/>
            <a:ext cx="8610600" cy="5334000"/>
            <a:chOff x="1333500" y="1123950"/>
            <a:chExt cx="6515100" cy="3733800"/>
          </a:xfrm>
        </p:grpSpPr>
        <p:pic>
          <p:nvPicPr>
            <p:cNvPr id="81927" name="Picture 8" descr="&lt;Chart&gt;&lt;ImageInfo Version=&quot;5.2.1877.2450&quot; GUID=&quot;3d16ea54cd7e4926a4246f897c97c65d&quot; DsId=&quot;ZXAG003&quot; T1SubID=&quot;&quot; Width=&quot;378&quot; Height=&quot;231&quot; Format=&quot;emf&quot; ChartGroupUID=&quot;4205d8af-12aa-4240-b76a-83ade17cee2a&quot; GroupName=&quot;Premium monitor&quot; ChartName=&quot;Premium Passengers and World Trade Growth&quot; ChartStyleName=&quot;&quot; GroupNameEncoded=&quot;Premium+monitor&quot; ChartNameEncoded=&quot;Premium+Passengers+and+World+Trade+Growth&quot; ChartStyleNameEncoded=&quot;&quot; ShortCode=&quot;&quot; ChartOwner=&quot;ZXAG003&quot; TemplateId=&quot;&quot; TemplateName=&quot;&quot; TemplateNameEncoded=&quot;&quot; EditionId=&quot;&quot; EditionGenerationDate=&quot;&quot; RefreshDate=&quot;9/17/2014 6:02:03 PM&quot; ExportChartsIn=&quot;CurrentDoc&quot; ExportChartsTo=&quot; &quot; ExportChartAs=&quot; &quot; SpecifiedCellRow=&quot;0&quot; SpecifiedCellCol=&quot;0&quot; NoofColumns=&quot;1&quot; NoofChartPerPage=&quot;0&quot; SpaceBetweenCharts=&quot;2&quot; SpaceBetweenRowChart=&quot;2&quot; Transparent=&quot;0&quot; NoofRows=&quot;1&quot; LeftMargin=&quot;0&quot; RightMargin=&quot;0&quot; TopMargin=&quot;0&quot; FootMargin=&quot;0&quot; Orientation=&quot;&quot; FileNameTemplate=&quot;&quot; ImageFileName=&quot;&quot; ChartTitle=&quot;Premium Passengers and World Trade Growth&quot; /&gt;&lt;/Chart&gt;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0" y="1123950"/>
              <a:ext cx="6515100" cy="37338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333500" y="4673283"/>
              <a:ext cx="2019153" cy="184468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0" kern="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81926" name="TextBox 5"/>
          <p:cNvSpPr txBox="1">
            <a:spLocks noChangeArrowheads="1"/>
          </p:cNvSpPr>
          <p:nvPr/>
        </p:nvSpPr>
        <p:spPr bwMode="auto">
          <a:xfrm>
            <a:off x="0" y="6172200"/>
            <a:ext cx="441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/>
              <a:t>Source: IATA, CPB Netherlands</a:t>
            </a:r>
          </a:p>
        </p:txBody>
      </p:sp>
    </p:spTree>
    <p:extLst>
      <p:ext uri="{BB962C8B-B14F-4D97-AF65-F5344CB8AC3E}">
        <p14:creationId xmlns:p14="http://schemas.microsoft.com/office/powerpoint/2010/main" val="20703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Propensity to travel increases </a:t>
            </a: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with 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Georgia"/>
                <a:cs typeface="Georgia"/>
              </a:rPr>
              <a:t>income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83F1B11-2E72-4096-8282-95C6A5EC98DA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826611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010400" cy="3651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prstClr val="black"/>
                </a:solidFill>
              </a:rPr>
              <a:t>IATA Economics  </a:t>
            </a:r>
            <a:r>
              <a:rPr lang="en-US" dirty="0" smtClean="0">
                <a:solidFill>
                  <a:prstClr val="black"/>
                </a:solidFill>
                <a:hlinkClick r:id="rId3"/>
              </a:rPr>
              <a:t>www.iata.org/economics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25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A717D3C2ABD24BB77AEAE402F3884E" ma:contentTypeVersion="0" ma:contentTypeDescription="Create a new document." ma:contentTypeScope="" ma:versionID="c80854913a2040e40291b3972f7c451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256F49-D2E9-4FBF-BDD1-1406577BAA9D}"/>
</file>

<file path=customXml/itemProps2.xml><?xml version="1.0" encoding="utf-8"?>
<ds:datastoreItem xmlns:ds="http://schemas.openxmlformats.org/officeDocument/2006/customXml" ds:itemID="{D126BB2C-A366-4DA7-8D9F-3853C7272600}"/>
</file>

<file path=customXml/itemProps3.xml><?xml version="1.0" encoding="utf-8"?>
<ds:datastoreItem xmlns:ds="http://schemas.openxmlformats.org/officeDocument/2006/customXml" ds:itemID="{F3E17C83-03DD-4CF8-9172-C8FD5075A632}"/>
</file>

<file path=docProps/app.xml><?xml version="1.0" encoding="utf-8"?>
<Properties xmlns="http://schemas.openxmlformats.org/officeDocument/2006/extended-properties" xmlns:vt="http://schemas.openxmlformats.org/officeDocument/2006/docPropsVTypes">
  <TotalTime>13061</TotalTime>
  <Words>1100</Words>
  <Application>Microsoft Office PowerPoint</Application>
  <PresentationFormat>On-screen Show (4:3)</PresentationFormat>
  <Paragraphs>133</Paragraphs>
  <Slides>16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MS PGothic</vt:lpstr>
      <vt:lpstr>Arial</vt:lpstr>
      <vt:lpstr>Calibri</vt:lpstr>
      <vt:lpstr>Georgia</vt:lpstr>
      <vt:lpstr>Lucida Grande</vt:lpstr>
      <vt:lpstr>Times New Roman</vt:lpstr>
      <vt:lpstr>1_Office Theme</vt:lpstr>
      <vt:lpstr>think-cell Slide</vt:lpstr>
      <vt:lpstr>Aviation insight through analysis  ICAN World Statistics Day,  20th October 2015 James Wiltshire, Senior Economist www.iata.org/economics  </vt:lpstr>
      <vt:lpstr>The real world wide web?</vt:lpstr>
      <vt:lpstr>In one year of commercial aviation…</vt:lpstr>
      <vt:lpstr>Aviation: world trade</vt:lpstr>
      <vt:lpstr>Aviation and tourism</vt:lpstr>
      <vt:lpstr>City-pairs doubled – transport costs halved</vt:lpstr>
      <vt:lpstr>Air travel boom continues</vt:lpstr>
      <vt:lpstr>Business travel also linked to trade activity</vt:lpstr>
      <vt:lpstr>Propensity to travel increases with income</vt:lpstr>
      <vt:lpstr>Demand for air travel to double over 20 years</vt:lpstr>
      <vt:lpstr>Which will require significant investment</vt:lpstr>
      <vt:lpstr>Paying investors (for 1st time!)</vt:lpstr>
      <vt:lpstr>But only some airlines are paying investors</vt:lpstr>
      <vt:lpstr>The industry remains fragmented  Market share of top-4 airlines/JVs</vt:lpstr>
      <vt:lpstr>Competitiveness: A global challenge </vt:lpstr>
      <vt:lpstr>Thank you!</vt:lpstr>
    </vt:vector>
  </TitlesOfParts>
  <Company>IATA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IATA.JamesWiltshire</dc:title>
  <dc:creator>THIEBAUD Lawrence</dc:creator>
  <cp:lastModifiedBy>WILTSHIRE James</cp:lastModifiedBy>
  <cp:revision>816</cp:revision>
  <cp:lastPrinted>2015-06-16T14:34:35Z</cp:lastPrinted>
  <dcterms:created xsi:type="dcterms:W3CDTF">2013-05-31T16:31:11Z</dcterms:created>
  <dcterms:modified xsi:type="dcterms:W3CDTF">2015-10-20T06:47:04Z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0x01010061A717D3C2ABD24BB77AEAE402F3884E</vt:lpwstr>
  </property>
</Properties>
</file>