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3" r:id="rId2"/>
    <p:sldMasterId id="2147483903" r:id="rId3"/>
  </p:sldMasterIdLst>
  <p:notesMasterIdLst>
    <p:notesMasterId r:id="rId20"/>
  </p:notesMasterIdLst>
  <p:handoutMasterIdLst>
    <p:handoutMasterId r:id="rId21"/>
  </p:handoutMasterIdLst>
  <p:sldIdLst>
    <p:sldId id="363" r:id="rId4"/>
    <p:sldId id="653" r:id="rId5"/>
    <p:sldId id="654" r:id="rId6"/>
    <p:sldId id="341" r:id="rId7"/>
    <p:sldId id="574" r:id="rId8"/>
    <p:sldId id="655" r:id="rId9"/>
    <p:sldId id="569" r:id="rId10"/>
    <p:sldId id="576" r:id="rId11"/>
    <p:sldId id="647" r:id="rId12"/>
    <p:sldId id="648" r:id="rId13"/>
    <p:sldId id="657" r:id="rId14"/>
    <p:sldId id="649" r:id="rId15"/>
    <p:sldId id="650" r:id="rId16"/>
    <p:sldId id="651" r:id="rId17"/>
    <p:sldId id="656" r:id="rId18"/>
    <p:sldId id="658" r:id="rId19"/>
  </p:sldIdLst>
  <p:sldSz cx="9144000" cy="6858000" type="screen4x3"/>
  <p:notesSz cx="6669088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0">
          <p15:clr>
            <a:srgbClr val="A4A3A4"/>
          </p15:clr>
        </p15:guide>
        <p15:guide id="2" orient="horz" pos="3478">
          <p15:clr>
            <a:srgbClr val="A4A3A4"/>
          </p15:clr>
        </p15:guide>
        <p15:guide id="3" orient="horz" pos="3390">
          <p15:clr>
            <a:srgbClr val="A4A3A4"/>
          </p15:clr>
        </p15:guide>
        <p15:guide id="4" pos="286">
          <p15:clr>
            <a:srgbClr val="A4A3A4"/>
          </p15:clr>
        </p15:guide>
        <p15:guide id="5" pos="1588">
          <p15:clr>
            <a:srgbClr val="A4A3A4"/>
          </p15:clr>
        </p15:guide>
        <p15:guide id="6" pos="2876">
          <p15:clr>
            <a:srgbClr val="A4A3A4"/>
          </p15:clr>
        </p15:guide>
        <p15:guide id="7" pos="4172">
          <p15:clr>
            <a:srgbClr val="A4A3A4"/>
          </p15:clr>
        </p15:guide>
        <p15:guide id="8" pos="5476">
          <p15:clr>
            <a:srgbClr val="A4A3A4"/>
          </p15:clr>
        </p15:guide>
        <p15:guide id="9" pos="1982">
          <p15:clr>
            <a:srgbClr val="A4A3A4"/>
          </p15:clr>
        </p15:guide>
        <p15:guide id="10" pos="2046">
          <p15:clr>
            <a:srgbClr val="A4A3A4"/>
          </p15:clr>
        </p15:guide>
        <p15:guide id="11" pos="37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67AE"/>
    <a:srgbClr val="E15028"/>
    <a:srgbClr val="01A9D6"/>
    <a:srgbClr val="0177D6"/>
    <a:srgbClr val="70377F"/>
    <a:srgbClr val="8DC63F"/>
    <a:srgbClr val="00C0F3"/>
    <a:srgbClr val="B5232B"/>
    <a:srgbClr val="663399"/>
    <a:srgbClr val="AFA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88686" autoAdjust="0"/>
  </p:normalViewPr>
  <p:slideViewPr>
    <p:cSldViewPr snapToGrid="0" snapToObjects="1">
      <p:cViewPr varScale="1">
        <p:scale>
          <a:sx n="94" d="100"/>
          <a:sy n="94" d="100"/>
        </p:scale>
        <p:origin x="204" y="90"/>
      </p:cViewPr>
      <p:guideLst>
        <p:guide orient="horz" pos="4150"/>
        <p:guide orient="horz" pos="3478"/>
        <p:guide orient="horz" pos="3390"/>
        <p:guide pos="286"/>
        <p:guide pos="1588"/>
        <p:guide pos="2876"/>
        <p:guide pos="4172"/>
        <p:guide pos="5476"/>
        <p:guide pos="1982"/>
        <p:guide pos="2046"/>
        <p:guide pos="37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414" y="2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BB127EC8-9964-44F1-8E49-061E4539D275}" type="datetimeFigureOut">
              <a:rPr lang="en-GB"/>
              <a:pPr>
                <a:defRPr/>
              </a:pPr>
              <a:t>15/10/2015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323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414" y="9429323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F282CEF2-E05A-4A1A-B91C-9E7C60F3CE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022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414" y="2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EE83B2DE-DD12-4F33-9555-2112B2FB8FB8}" type="datetimeFigureOut">
              <a:rPr lang="en-GB"/>
              <a:pPr>
                <a:defRPr/>
              </a:pPr>
              <a:t>15/10/2015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199" y="4715483"/>
            <a:ext cx="5334691" cy="4466002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323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414" y="9429323"/>
            <a:ext cx="2890228" cy="49567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16D811A3-2AF3-4518-BC97-06159AB83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31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four cornerstones of aviation – airlines, airports, aircraft and air traffic management.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37155" indent="-28352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34085" indent="-22681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87718" indent="-22681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41352" indent="-22681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494986" indent="-226817" defTabSz="453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48620" indent="-226817" defTabSz="453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02254" indent="-226817" defTabSz="453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55888" indent="-226817" defTabSz="453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fld id="{07AFA1D7-B572-4085-B41F-004691F8ACD6}" type="slidenum">
              <a:rPr lang="en-GB">
                <a:solidFill>
                  <a:prstClr val="black"/>
                </a:solidFill>
              </a:rPr>
              <a:pPr eaLnBrk="1" hangingPunct="1"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98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2013, over 3.1 billion passengers flew on 36.4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million flights, flying some 5.7 trillion passenger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(that’s nearly 20 million return trips to the sun) over nearly 50,000 routes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811A3-2AF3-4518-BC97-06159AB831D5}" type="slidenum">
              <a:rPr lang="en-GB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="1" dirty="0" smtClean="0"/>
              <a:t>But</a:t>
            </a:r>
            <a:r>
              <a:rPr lang="en-GB" b="1" baseline="0" dirty="0" smtClean="0"/>
              <a:t> there are some obstacles</a:t>
            </a:r>
          </a:p>
          <a:p>
            <a:pPr marL="171450" indent="-171450">
              <a:buFontTx/>
              <a:buChar char="-"/>
            </a:pPr>
            <a:r>
              <a:rPr lang="en-GB" b="1" baseline="0" dirty="0" smtClean="0"/>
              <a:t>For example, a lack of available connectivity by air: 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Focus of our ‘value of aviation’ campaign in Africa. 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At the heart of today’s discussion.</a:t>
            </a:r>
          </a:p>
          <a:p>
            <a:pPr marL="171450" indent="-171450">
              <a:buFontTx/>
              <a:buChar char="-"/>
            </a:pPr>
            <a:r>
              <a:rPr lang="en-GB" b="1" baseline="0" dirty="0" smtClean="0"/>
              <a:t>Potential lack of infrastructure development needed to meet demand growth: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Focus of campaigns in Latin America and Asia Pacific</a:t>
            </a:r>
          </a:p>
          <a:p>
            <a:pPr marL="171450" lvl="0" indent="-171450">
              <a:buFontTx/>
              <a:buChar char="-"/>
            </a:pPr>
            <a:r>
              <a:rPr lang="en-GB" b="1" baseline="0" dirty="0" smtClean="0"/>
              <a:t>Proliferation of taxes on aviation: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Something else we will be looking at in LATM in the context of the value of aviation</a:t>
            </a:r>
          </a:p>
          <a:p>
            <a:pPr marL="171450" lvl="0" indent="-171450">
              <a:buFontTx/>
              <a:buChar char="-"/>
            </a:pPr>
            <a:r>
              <a:rPr lang="en-GB" b="1" baseline="0" dirty="0" smtClean="0"/>
              <a:t>Inefficient use of airspace. Leading to: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unnecessary delays and costs for businesses and individuals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unnecessary emissions</a:t>
            </a:r>
          </a:p>
          <a:p>
            <a:pPr marL="628608" lvl="1" indent="-171450">
              <a:buFontTx/>
              <a:buChar char="-"/>
            </a:pPr>
            <a:r>
              <a:rPr lang="en-GB" b="1" baseline="0" dirty="0" smtClean="0"/>
              <a:t>Focus of upcoming campaign in Europe</a:t>
            </a:r>
          </a:p>
          <a:p>
            <a:pPr marL="171450" lvl="0" indent="-171450">
              <a:buFontTx/>
              <a:buChar char="-"/>
            </a:pPr>
            <a:endParaRPr lang="en-GB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862" y="9377007"/>
            <a:ext cx="2946275" cy="493971"/>
          </a:xfrm>
          <a:prstGeom prst="rect">
            <a:avLst/>
          </a:prstGeom>
        </p:spPr>
        <p:txBody>
          <a:bodyPr/>
          <a:lstStyle/>
          <a:p>
            <a:fld id="{54E47DA4-19E3-4551-88C2-01164D5A15E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="0" dirty="0" smtClean="0"/>
              <a:t>So how do we remove these obstacles?</a:t>
            </a:r>
          </a:p>
          <a:p>
            <a:pPr marL="171450" indent="-171450">
              <a:buFontTx/>
              <a:buChar char="-"/>
            </a:pPr>
            <a:r>
              <a:rPr lang="en-GB" b="0" dirty="0" smtClean="0"/>
              <a:t>Answer: Work</a:t>
            </a:r>
            <a:r>
              <a:rPr lang="en-GB" b="0" baseline="0" dirty="0" smtClean="0"/>
              <a:t> collaboratively with governments to ensure they take a </a:t>
            </a:r>
            <a:r>
              <a:rPr lang="en-GB" b="0" dirty="0" smtClean="0"/>
              <a:t>Smarter Regulation approach.</a:t>
            </a:r>
            <a:r>
              <a:rPr lang="en-GB" b="0" baseline="0" dirty="0" smtClean="0"/>
              <a:t> Many governments have launched smarter or better regulation initiatives</a:t>
            </a:r>
            <a:endParaRPr lang="en-GB" b="0" dirty="0" smtClean="0"/>
          </a:p>
          <a:p>
            <a:pPr marL="171450" indent="-171450">
              <a:buFontTx/>
              <a:buChar char="-"/>
            </a:pPr>
            <a:r>
              <a:rPr lang="en-GB" b="0" dirty="0" smtClean="0"/>
              <a:t>Policy design: 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Consistency and clarity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Proportionality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Targeted at risk</a:t>
            </a:r>
          </a:p>
          <a:p>
            <a:pPr marL="171450" lvl="0" indent="-171450">
              <a:buFontTx/>
              <a:buChar char="-"/>
            </a:pPr>
            <a:r>
              <a:rPr lang="en-US" b="0" dirty="0" smtClean="0"/>
              <a:t>Regulatory Process: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Clear objectives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Consultative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Impact analysis</a:t>
            </a:r>
          </a:p>
          <a:p>
            <a:pPr marL="628608" lvl="1" indent="-171450">
              <a:buFontTx/>
              <a:buChar char="-"/>
            </a:pPr>
            <a:r>
              <a:rPr lang="en-US" b="0" dirty="0" smtClean="0"/>
              <a:t>Regular review</a:t>
            </a:r>
          </a:p>
          <a:p>
            <a:pPr marL="171450" lvl="0" indent="-171450">
              <a:buFontTx/>
              <a:buChar char="-"/>
            </a:pPr>
            <a:r>
              <a:rPr lang="en-US" b="0" dirty="0" smtClean="0"/>
              <a:t>‘Smarter Regulation’ is not the same as LESS regulation</a:t>
            </a:r>
            <a:endParaRPr lang="en-GB" b="0" dirty="0" smtClean="0"/>
          </a:p>
          <a:p>
            <a:pPr marL="171450" indent="-171450">
              <a:buFontTx/>
              <a:buChar char="-"/>
            </a:pPr>
            <a:r>
              <a:rPr lang="en-GB" b="0" dirty="0" smtClean="0"/>
              <a:t>If governments take such an approach to our industry, they will create an environment where aviation is free to deliver its full value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862" y="9377007"/>
            <a:ext cx="2946275" cy="493971"/>
          </a:xfrm>
          <a:prstGeom prst="rect">
            <a:avLst/>
          </a:prstGeom>
        </p:spPr>
        <p:txBody>
          <a:bodyPr/>
          <a:lstStyle/>
          <a:p>
            <a:fld id="{54E47DA4-19E3-4551-88C2-01164D5A15E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811A3-2AF3-4518-BC97-06159AB831D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50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Passenger Rights: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Over</a:t>
            </a:r>
            <a:r>
              <a:rPr lang="en-US" b="0" baseline="0" dirty="0" smtClean="0"/>
              <a:t> 60 countries have aviation-specific regimes in place today – and these are not coordinated.</a:t>
            </a:r>
            <a:endParaRPr lang="en-US" b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NOT</a:t>
            </a:r>
            <a:r>
              <a:rPr lang="en-US" b="0" baseline="0" dirty="0" smtClean="0"/>
              <a:t> consistent, not clear, not SMART.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We hope the recently published ICAO policy guidance will bring about a more coherent approach for the benefit of both passengers and airlines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0" baseline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baseline="0" dirty="0" smtClean="0"/>
              <a:t>Commercial &amp; Operational Licensing: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One of the main reasons for being here this week is to negotiate traffic rights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But that is only the start of the process for the airlines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When routes are available, airlines then need to secure licenses to operate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But many obstacles: many documents to be translated and reviewed, onsite inspections, public hearings, and legal declarations.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And all vary by State, and not always in a reciprocal manner.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Again, not clear, not coherent, not proportional, not SMART.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="0" baseline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baseline="0" dirty="0" smtClean="0"/>
              <a:t>Climate Change: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A patchwork of national and regional ‘solutions’ to a global problem is not SMART.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862" y="9377007"/>
            <a:ext cx="2946275" cy="493971"/>
          </a:xfrm>
          <a:prstGeom prst="rect">
            <a:avLst/>
          </a:prstGeom>
        </p:spPr>
        <p:txBody>
          <a:bodyPr/>
          <a:lstStyle/>
          <a:p>
            <a:fld id="{54E47DA4-19E3-4551-88C2-01164D5A15E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Turkish aviation market is booming in the last 12 years. Turkish government supported the growth of aviation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liberalizing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domestic market. 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country with almost 80 million population , more than 65% economically active with a median age of 30.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country’s unique geographical position is a key contributor for the making of the Istanbul airport an international Hub. Additionally, the massive domestic market of country also plays a significant role.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 the airport capacity remains a challenge for rapid growth.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Turkish Government supports aviation ; 3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/new airport would aim to be the largest airport in the world. It is a giant investment for Turkish aviation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growth of GDP, tourism and trade: The government simplified processes such as Visa requirements to support the tourism, but it takes long to simplify the processes for Cargo…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standards:  TK is a country that embraces international aviation standards such as IOSA safety audit,  ISAGO and Secure Freight. 7 out of 13 carriers are IATA members.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personnel:  government and aviation stakeholders have invested in training.  It remains another challenge together with the airport capacity and the infrastructure.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862" y="9377007"/>
            <a:ext cx="2946275" cy="493971"/>
          </a:xfrm>
          <a:prstGeom prst="rect">
            <a:avLst/>
          </a:prstGeom>
        </p:spPr>
        <p:txBody>
          <a:bodyPr/>
          <a:lstStyle/>
          <a:p>
            <a:fld id="{54E47DA4-19E3-4551-88C2-01164D5A15E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8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Not just about airlines, or governments or infrastructure providers working</a:t>
            </a:r>
            <a:r>
              <a:rPr lang="en-GB" b="0" baseline="0" dirty="0" smtClean="0"/>
              <a:t> in isolation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We</a:t>
            </a:r>
            <a:r>
              <a:rPr lang="en-GB" b="0" baseline="0" dirty="0" smtClean="0"/>
              <a:t> all need to work together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Great to see all of the different stakeholder groups represented on this panel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That is a good 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Because if we work together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We all help deliver the full value of aviation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smtClean="0"/>
              <a:t>And we all benefit from it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862" y="9377007"/>
            <a:ext cx="2946275" cy="493971"/>
          </a:xfrm>
          <a:prstGeom prst="rect">
            <a:avLst/>
          </a:prstGeom>
        </p:spPr>
        <p:txBody>
          <a:bodyPr/>
          <a:lstStyle/>
          <a:p>
            <a:fld id="{54E47DA4-19E3-4551-88C2-01164D5A15E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It’s sometimes good to step back and consider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the scope of the aviation sector</a:t>
            </a:r>
          </a:p>
          <a:p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 smtClean="0"/>
              <a:t>Aviation has the ability to generate tremendous value for a whole range of people and 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 smtClean="0"/>
              <a:t>It drives economic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 smtClean="0"/>
              <a:t>It</a:t>
            </a:r>
            <a:r>
              <a:rPr lang="en-GB" b="1" baseline="0" dirty="0" smtClean="0"/>
              <a:t> facilitates the export of goods to new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It makes humanitarian programs and disaster relief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It drives tourism, which leads to the discovery and understanding of new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And it does something as ‘simple’ as re-uniting grandparents with their grandchildren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So this value is enjoyed by governments, businesses, humanitarian bodies and us…as individuals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It is truly a force for good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Turkey as a good example:</a:t>
            </a:r>
          </a:p>
          <a:p>
            <a:pPr marL="628608" lvl="1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Forward thinking government</a:t>
            </a:r>
          </a:p>
          <a:p>
            <a:pPr marL="628608" lvl="1" indent="-171450">
              <a:buFont typeface="Arial" panose="020B0604020202020204" pitchFamily="34" charset="0"/>
              <a:buChar char="•"/>
            </a:pPr>
            <a:r>
              <a:rPr lang="en-GB" b="1" baseline="0" dirty="0" smtClean="0"/>
              <a:t>And an airline that now has more destinations than any other airline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811A3-2AF3-4518-BC97-06159AB831D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90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TAG_6906_Powerpoint_Slides.jp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TAG_6906_Powerpoint_Slides.jp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TAG_6906_Powerpoint_Slides.jp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Powerpoint%20Slides/ABBB%20Logo%20White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AG_6906_Powerpoint_Slides.jpg" descr="/Volumes/studio/WIP (134GB)/ATAG (ATA)/ATAG_6909_Power_Point_ 2014/3_Links/Powerpoint Slides/ATAG_6906_Powerpoint_Slides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717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0838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228458"/>
            <a:ext cx="2686050" cy="2209536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228458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228458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53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4025" y="2654300"/>
            <a:ext cx="5475288" cy="3471865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1500" b="0"/>
            </a:lvl4pPr>
            <a:lvl5pPr>
              <a:defRPr sz="15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5513" y="1600202"/>
            <a:ext cx="2681287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1500" b="0"/>
            </a:lvl4pPr>
            <a:lvl5pPr>
              <a:defRPr sz="15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4025" y="1587500"/>
            <a:ext cx="1349375" cy="8683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63219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6623050" y="2725738"/>
            <a:ext cx="2070100" cy="3370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  <a:cs typeface="+mn-cs"/>
            </a:endParaRP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4578350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30"/>
          </p:nvPr>
        </p:nvSpPr>
        <p:spPr>
          <a:xfrm>
            <a:off x="454025" y="1485900"/>
            <a:ext cx="5478463" cy="7620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1pPr>
            <a:lvl2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2pPr>
            <a:lvl3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3pPr>
            <a:lvl4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4pPr>
            <a:lvl5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70165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5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2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2520950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3" name="Text Placeholder 20"/>
          <p:cNvSpPr>
            <a:spLocks noGrp="1"/>
          </p:cNvSpPr>
          <p:nvPr>
            <p:ph type="body" sz="quarter" idx="32"/>
          </p:nvPr>
        </p:nvSpPr>
        <p:spPr>
          <a:xfrm>
            <a:off x="4583245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2529680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35"/>
          </p:nvPr>
        </p:nvSpPr>
        <p:spPr>
          <a:xfrm>
            <a:off x="6623050" y="2739230"/>
            <a:ext cx="2070100" cy="3356771"/>
          </a:xfrm>
          <a:prstGeom prst="rect">
            <a:avLst/>
          </a:prstGeom>
        </p:spPr>
        <p:txBody>
          <a:bodyPr vert="horz" lIns="180000" tIns="180000" rIns="180000" bIns="180000"/>
          <a:lstStyle>
            <a:lvl1pPr marL="0" indent="0">
              <a:spcAft>
                <a:spcPts val="600"/>
              </a:spcAft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458608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National analysis: Edit country name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935163" y="2470150"/>
            <a:ext cx="7208837" cy="338455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4579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614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6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9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76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2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DD0FB10-776B-4B2A-9D5E-71B264711C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3DD730F7-EE13-484E-AA28-FC25AFC40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9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8BE80F6-7493-484D-AE02-5C2C484FFC0F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799495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AG_6906_Powerpoint_Slides.jpg" descr="/Volumes/studio/WIP (134GB)/ATAG (ATA)/ATAG_6909_Power_Point_ 2014/3_Links/Powerpoint Slides/ATAG_6906_Powerpoint_Slides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82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eading page PURPLE">
    <p:bg>
      <p:bgPr>
        <a:solidFill>
          <a:srgbClr val="70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 rot="10800000">
            <a:off x="6150770" y="3919653"/>
            <a:ext cx="1054609" cy="1054609"/>
            <a:chOff x="1685823" y="1756503"/>
            <a:chExt cx="1054609" cy="1054609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685824" y="1756503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 rot="5400000">
              <a:off x="1329176" y="2113151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1685823" y="1756503"/>
            <a:ext cx="1054609" cy="1054609"/>
            <a:chOff x="1685823" y="1756503"/>
            <a:chExt cx="1054609" cy="1054609"/>
          </a:xfrm>
        </p:grpSpPr>
        <p:sp>
          <p:nvSpPr>
            <p:cNvPr id="23" name="Rectangle 22"/>
            <p:cNvSpPr/>
            <p:nvPr userDrawn="1"/>
          </p:nvSpPr>
          <p:spPr>
            <a:xfrm>
              <a:off x="1685824" y="1756503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5400000">
              <a:off x="1329176" y="2113151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758106" y="6501042"/>
            <a:ext cx="385894" cy="356958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7425" y="1756503"/>
            <a:ext cx="3690056" cy="341313"/>
          </a:xfrm>
          <a:prstGeom prst="rect">
            <a:avLst/>
          </a:prstGeo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Date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974" y="2416029"/>
            <a:ext cx="4001549" cy="1820411"/>
          </a:xfrm>
          <a:prstGeom prst="rect">
            <a:avLst/>
          </a:prstGeom>
        </p:spPr>
        <p:txBody>
          <a:bodyPr/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name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2373910" y="4655148"/>
            <a:ext cx="3716338" cy="319087"/>
          </a:xfrm>
          <a:prstGeom prst="rect">
            <a:avLst/>
          </a:prstGeom>
        </p:spPr>
        <p:txBody>
          <a:bodyPr/>
          <a:lstStyle>
            <a:lvl1pPr algn="r"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616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eading page PURPLE">
    <p:bg>
      <p:bgPr>
        <a:solidFill>
          <a:srgbClr val="70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 rot="10800000">
            <a:off x="6150770" y="3919653"/>
            <a:ext cx="1054609" cy="1054609"/>
            <a:chOff x="1685823" y="1756503"/>
            <a:chExt cx="1054609" cy="1054609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685824" y="1756503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 userDrawn="1"/>
          </p:nvSpPr>
          <p:spPr>
            <a:xfrm rot="5400000">
              <a:off x="1329176" y="2113151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1685823" y="1756503"/>
            <a:ext cx="1054609" cy="1054609"/>
            <a:chOff x="1685823" y="1756503"/>
            <a:chExt cx="1054609" cy="1054609"/>
          </a:xfrm>
        </p:grpSpPr>
        <p:sp>
          <p:nvSpPr>
            <p:cNvPr id="23" name="Rectangle 22"/>
            <p:cNvSpPr/>
            <p:nvPr userDrawn="1"/>
          </p:nvSpPr>
          <p:spPr>
            <a:xfrm>
              <a:off x="1685824" y="1756503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 userDrawn="1"/>
          </p:nvSpPr>
          <p:spPr>
            <a:xfrm rot="5400000">
              <a:off x="1329176" y="2113151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758106" y="6501042"/>
            <a:ext cx="385894" cy="356958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7425" y="1756503"/>
            <a:ext cx="3690056" cy="341313"/>
          </a:xfrm>
          <a:prstGeom prst="rect">
            <a:avLst/>
          </a:prstGeo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Date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974" y="2416029"/>
            <a:ext cx="4001549" cy="1820411"/>
          </a:xfrm>
          <a:prstGeom prst="rect">
            <a:avLst/>
          </a:prstGeom>
        </p:spPr>
        <p:txBody>
          <a:bodyPr/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name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2373910" y="4655148"/>
            <a:ext cx="3716338" cy="319087"/>
          </a:xfrm>
          <a:prstGeom prst="rect">
            <a:avLst/>
          </a:prstGeom>
        </p:spPr>
        <p:txBody>
          <a:bodyPr/>
          <a:lstStyle>
            <a:lvl1pPr algn="r"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8796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793" y="2329358"/>
            <a:ext cx="8330724" cy="196552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80000"/>
              </a:lnSpc>
              <a:defRPr sz="5000" b="0" cap="none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section heading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58793" y="1742535"/>
            <a:ext cx="8330724" cy="2308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FF0000"/>
                </a:solidFill>
                <a:latin typeface="Georgia"/>
                <a:cs typeface="Georgia"/>
              </a:rPr>
              <a:t>!! Insert full background image and ‘send to back’ !!</a:t>
            </a:r>
            <a:endParaRPr lang="en-GB" sz="1500" b="1" i="1" dirty="0">
              <a:solidFill>
                <a:srgbClr val="FF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70033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472114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Lucida Grande"/>
              <a:buNone/>
              <a:defRPr sz="1500" b="0"/>
            </a:lvl1pPr>
            <a:lvl2pPr marL="0" indent="0">
              <a:buFont typeface="Lucida Grande"/>
              <a:buChar char="»"/>
              <a:defRPr sz="1500"/>
            </a:lvl2pPr>
            <a:lvl3pPr marL="0" indent="0">
              <a:buFont typeface="Lucida Grande"/>
              <a:buChar char="»"/>
              <a:defRPr sz="1500"/>
            </a:lvl3pPr>
            <a:lvl4pPr marL="0" indent="0">
              <a:buFont typeface="Lucida Grande"/>
              <a:buChar char="»"/>
              <a:defRPr sz="1500"/>
            </a:lvl4pPr>
            <a:lvl5pPr marL="0" indent="0">
              <a:buFont typeface="Lucida Grande"/>
              <a:buChar char="»"/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1600202"/>
            <a:ext cx="2676526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7F7F7F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rgbClr val="7F7F7F"/>
              </a:solidFill>
            </a:endParaRPr>
          </a:p>
        </p:txBody>
      </p:sp>
      <p:pic>
        <p:nvPicPr>
          <p:cNvPr id="11" name="ABBB Logo.png" descr="/Volumes/studio/WIP (134GB)/ATAG (ATA)/ATAG_6909_Power_Point_ 2014/3_Links/Powerpoint Slides/ABBB Logo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92645"/>
            <a:ext cx="1352704" cy="2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069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PURPLE">
    <p:bg>
      <p:bgPr>
        <a:solidFill>
          <a:srgbClr val="70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prstClr val="white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/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8784000" y="6501042"/>
            <a:ext cx="360000" cy="360000"/>
            <a:chOff x="152400" y="152400"/>
            <a:chExt cx="360000" cy="360000"/>
          </a:xfrm>
        </p:grpSpPr>
        <p:sp>
          <p:nvSpPr>
            <p:cNvPr id="17" name="Rectangle 16"/>
            <p:cNvSpPr/>
            <p:nvPr userDrawn="1"/>
          </p:nvSpPr>
          <p:spPr>
            <a:xfrm flipH="1">
              <a:off x="152400" y="152400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 flipH="1">
              <a:off x="24788" y="28001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5078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BLUE">
    <p:bg>
      <p:bgPr>
        <a:solidFill>
          <a:srgbClr val="01A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prstClr val="white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/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8794472" y="6501042"/>
            <a:ext cx="360000" cy="360000"/>
            <a:chOff x="5319622" y="3758242"/>
            <a:chExt cx="360000" cy="360000"/>
          </a:xfrm>
        </p:grpSpPr>
        <p:sp>
          <p:nvSpPr>
            <p:cNvPr id="11" name="Rectangle 10"/>
            <p:cNvSpPr/>
            <p:nvPr userDrawn="1"/>
          </p:nvSpPr>
          <p:spPr>
            <a:xfrm rot="10800000" flipH="1">
              <a:off x="5319622" y="375824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 flipH="1">
              <a:off x="5192010" y="3885854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488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prstClr val="white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/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8794472" y="6501042"/>
            <a:ext cx="360000" cy="360000"/>
            <a:chOff x="5319622" y="3758242"/>
            <a:chExt cx="360000" cy="360000"/>
          </a:xfrm>
        </p:grpSpPr>
        <p:sp>
          <p:nvSpPr>
            <p:cNvPr id="11" name="Rectangle 10"/>
            <p:cNvSpPr/>
            <p:nvPr userDrawn="1"/>
          </p:nvSpPr>
          <p:spPr>
            <a:xfrm rot="10800000" flipH="1">
              <a:off x="5319622" y="375824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 flipH="1">
              <a:off x="5192010" y="3885854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4877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5427663" cy="51355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990602"/>
            <a:ext cx="2676526" cy="51355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err="1" smtClean="0"/>
              <a:t>Fwourth</a:t>
            </a:r>
            <a:r>
              <a:rPr lang="en-AU" dirty="0" smtClean="0"/>
              <a:t>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31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00965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520950" y="2155824"/>
            <a:ext cx="6172200" cy="3889375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795651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34070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228458"/>
            <a:ext cx="2686050" cy="2209536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228458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228458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445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4025" y="2654300"/>
            <a:ext cx="5475288" cy="3471865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1500" b="0"/>
            </a:lvl4pPr>
            <a:lvl5pPr>
              <a:defRPr sz="15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5513" y="1600202"/>
            <a:ext cx="2681287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1500" b="0"/>
            </a:lvl4pPr>
            <a:lvl5pPr>
              <a:defRPr sz="15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4025" y="1587500"/>
            <a:ext cx="1349375" cy="8683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35213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793" y="2329358"/>
            <a:ext cx="8330724" cy="196552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80000"/>
              </a:lnSpc>
              <a:defRPr sz="5000" b="0" cap="none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section heading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58793" y="1742535"/>
            <a:ext cx="8330724" cy="2308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FF0000"/>
                </a:solidFill>
                <a:latin typeface="Georgia"/>
                <a:cs typeface="Georgia"/>
              </a:rPr>
              <a:t>!! Insert full background image and ‘send</a:t>
            </a:r>
            <a:r>
              <a:rPr lang="en-US" sz="1500" b="1" i="1" baseline="0" dirty="0" smtClean="0">
                <a:solidFill>
                  <a:srgbClr val="FF0000"/>
                </a:solidFill>
                <a:latin typeface="Georgia"/>
                <a:cs typeface="Georgia"/>
              </a:rPr>
              <a:t> to back’ !!</a:t>
            </a:r>
            <a:endParaRPr lang="en-GB" sz="1500" b="1" i="1" dirty="0">
              <a:solidFill>
                <a:srgbClr val="FF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836132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6623050" y="2725738"/>
            <a:ext cx="2070100" cy="3370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4578350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30"/>
          </p:nvPr>
        </p:nvSpPr>
        <p:spPr>
          <a:xfrm>
            <a:off x="454025" y="1485900"/>
            <a:ext cx="5478463" cy="7620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1pPr>
            <a:lvl2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2pPr>
            <a:lvl3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3pPr>
            <a:lvl4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4pPr>
            <a:lvl5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70165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5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2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2520950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3" name="Text Placeholder 20"/>
          <p:cNvSpPr>
            <a:spLocks noGrp="1"/>
          </p:cNvSpPr>
          <p:nvPr>
            <p:ph type="body" sz="quarter" idx="32"/>
          </p:nvPr>
        </p:nvSpPr>
        <p:spPr>
          <a:xfrm>
            <a:off x="4583245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2529680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35"/>
          </p:nvPr>
        </p:nvSpPr>
        <p:spPr>
          <a:xfrm>
            <a:off x="6623050" y="2739230"/>
            <a:ext cx="2070100" cy="3356771"/>
          </a:xfrm>
          <a:prstGeom prst="rect">
            <a:avLst/>
          </a:prstGeom>
        </p:spPr>
        <p:txBody>
          <a:bodyPr vert="horz" lIns="180000" tIns="180000" rIns="180000" bIns="180000"/>
          <a:lstStyle>
            <a:lvl1pPr marL="0" indent="0">
              <a:spcAft>
                <a:spcPts val="600"/>
              </a:spcAft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963701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35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385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343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National analysis: Edit country name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935163" y="2470150"/>
            <a:ext cx="7208837" cy="338455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21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16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472114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Lucida Grande"/>
              <a:buNone/>
              <a:defRPr sz="1500" b="0"/>
            </a:lvl1pPr>
            <a:lvl2pPr marL="0" indent="0">
              <a:buFont typeface="Lucida Grande"/>
              <a:buChar char="»"/>
              <a:defRPr sz="1500"/>
            </a:lvl2pPr>
            <a:lvl3pPr marL="0" indent="0">
              <a:buFont typeface="Lucida Grande"/>
              <a:buChar char="»"/>
              <a:defRPr sz="1500"/>
            </a:lvl3pPr>
            <a:lvl4pPr marL="0" indent="0">
              <a:buFont typeface="Lucida Grande"/>
              <a:buChar char="»"/>
              <a:defRPr sz="1500"/>
            </a:lvl4pPr>
            <a:lvl5pPr marL="0" indent="0">
              <a:buFont typeface="Lucida Grande"/>
              <a:buChar char="»"/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1600202"/>
            <a:ext cx="2676526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1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AG_6906_Powerpoint_Slides.jpg" descr="/Volumes/studio/WIP (134GB)/ATAG (ATA)/ATAG_6909_Power_Point_ 2014/3_Links/Powerpoint Slides/ATAG_6906_Powerpoint_Slides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8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eading page PURPLE">
    <p:bg>
      <p:bgPr>
        <a:solidFill>
          <a:srgbClr val="70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 rot="10800000">
            <a:off x="6150770" y="3919653"/>
            <a:ext cx="1054609" cy="1054609"/>
            <a:chOff x="1685823" y="1756503"/>
            <a:chExt cx="1054609" cy="1054609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685824" y="1756503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 rot="5400000">
              <a:off x="1329176" y="2113151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1685823" y="1756503"/>
            <a:ext cx="1054609" cy="1054609"/>
            <a:chOff x="1685823" y="1756503"/>
            <a:chExt cx="1054609" cy="1054609"/>
          </a:xfrm>
        </p:grpSpPr>
        <p:sp>
          <p:nvSpPr>
            <p:cNvPr id="23" name="Rectangle 22"/>
            <p:cNvSpPr/>
            <p:nvPr userDrawn="1"/>
          </p:nvSpPr>
          <p:spPr>
            <a:xfrm>
              <a:off x="1685824" y="1756503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5400000">
              <a:off x="1329176" y="2113151"/>
              <a:ext cx="1054608" cy="34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758106" y="6501042"/>
            <a:ext cx="385894" cy="356958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7425" y="1756503"/>
            <a:ext cx="3690056" cy="341313"/>
          </a:xfrm>
          <a:prstGeom prst="rect">
            <a:avLst/>
          </a:prstGeo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Date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974" y="2416029"/>
            <a:ext cx="4001549" cy="1820411"/>
          </a:xfrm>
          <a:prstGeom prst="rect">
            <a:avLst/>
          </a:prstGeom>
        </p:spPr>
        <p:txBody>
          <a:bodyPr/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name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2373910" y="4655148"/>
            <a:ext cx="3716338" cy="319087"/>
          </a:xfrm>
          <a:prstGeom prst="rect">
            <a:avLst/>
          </a:prstGeom>
        </p:spPr>
        <p:txBody>
          <a:bodyPr/>
          <a:lstStyle>
            <a:lvl1pPr algn="r"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032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793" y="2329358"/>
            <a:ext cx="8330724" cy="196552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80000"/>
              </a:lnSpc>
              <a:defRPr sz="5000" b="0" cap="none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section heading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58793" y="1742535"/>
            <a:ext cx="8330724" cy="2308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FF0000"/>
                </a:solidFill>
                <a:latin typeface="Georgia"/>
                <a:cs typeface="Georgia"/>
              </a:rPr>
              <a:t>!! Insert full background image and ‘send to back’ !!</a:t>
            </a:r>
            <a:endParaRPr lang="en-GB" sz="1500" b="1" i="1" dirty="0">
              <a:solidFill>
                <a:srgbClr val="FF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666059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472114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Lucida Grande"/>
              <a:buNone/>
              <a:defRPr sz="1500" b="0"/>
            </a:lvl1pPr>
            <a:lvl2pPr marL="0" indent="0">
              <a:buFont typeface="Lucida Grande"/>
              <a:buChar char="»"/>
              <a:defRPr sz="1500"/>
            </a:lvl2pPr>
            <a:lvl3pPr marL="0" indent="0">
              <a:buFont typeface="Lucida Grande"/>
              <a:buChar char="»"/>
              <a:defRPr sz="1500"/>
            </a:lvl3pPr>
            <a:lvl4pPr marL="0" indent="0">
              <a:buFont typeface="Lucida Grande"/>
              <a:buChar char="»"/>
              <a:defRPr sz="1500"/>
            </a:lvl4pPr>
            <a:lvl5pPr marL="0" indent="0">
              <a:buFont typeface="Lucida Grande"/>
              <a:buChar char="»"/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1600202"/>
            <a:ext cx="2676526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7F7F7F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www.aviationbenefits.org</a:t>
            </a:r>
            <a:endParaRPr lang="en-US" sz="700" cap="all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7F7F7F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rgbClr val="7F7F7F"/>
              </a:solidFill>
              <a:cs typeface="+mn-cs"/>
            </a:endParaRPr>
          </a:p>
        </p:txBody>
      </p:sp>
      <p:pic>
        <p:nvPicPr>
          <p:cNvPr id="11" name="ABBB Logo.png" descr="/Volumes/studio/WIP (134GB)/ATAG (ATA)/ATAG_6909_Power_Point_ 2014/3_Links/Powerpoint Slides/ABBB Logo.pn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92645"/>
            <a:ext cx="1352704" cy="2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19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472114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Lucida Grande"/>
              <a:buNone/>
              <a:defRPr sz="1500" b="0"/>
            </a:lvl1pPr>
            <a:lvl2pPr marL="0" indent="0">
              <a:buFont typeface="Lucida Grande"/>
              <a:buChar char="»"/>
              <a:defRPr sz="1500"/>
            </a:lvl2pPr>
            <a:lvl3pPr marL="0" indent="0">
              <a:buFont typeface="Lucida Grande"/>
              <a:buChar char="»"/>
              <a:defRPr sz="1500"/>
            </a:lvl3pPr>
            <a:lvl4pPr marL="0" indent="0">
              <a:buFont typeface="Lucida Grande"/>
              <a:buChar char="»"/>
              <a:defRPr sz="1500"/>
            </a:lvl4pPr>
            <a:lvl5pPr marL="0" indent="0">
              <a:buFont typeface="Lucida Grande"/>
              <a:buChar char="»"/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1600202"/>
            <a:ext cx="2676526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7F7F7F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rgbClr val="7F7F7F"/>
              </a:solidFill>
            </a:endParaRPr>
          </a:p>
        </p:txBody>
      </p:sp>
      <p:pic>
        <p:nvPicPr>
          <p:cNvPr id="11" name="ABBB Logo.png" descr="/Volumes/studio/WIP (134GB)/ATAG (ATA)/ATAG_6909_Power_Point_ 2014/3_Links/Powerpoint Slides/ABBB Logo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92645"/>
            <a:ext cx="1352704" cy="2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75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PURPLE">
    <p:bg>
      <p:bgPr>
        <a:solidFill>
          <a:srgbClr val="70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prstClr val="white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/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8784000" y="6501042"/>
            <a:ext cx="360000" cy="360000"/>
            <a:chOff x="152400" y="152400"/>
            <a:chExt cx="360000" cy="360000"/>
          </a:xfrm>
        </p:grpSpPr>
        <p:sp>
          <p:nvSpPr>
            <p:cNvPr id="17" name="Rectangle 16"/>
            <p:cNvSpPr/>
            <p:nvPr userDrawn="1"/>
          </p:nvSpPr>
          <p:spPr>
            <a:xfrm flipH="1">
              <a:off x="152400" y="152400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 flipH="1">
              <a:off x="24788" y="28001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460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BLUE">
    <p:bg>
      <p:bgPr>
        <a:solidFill>
          <a:srgbClr val="01A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prstClr val="white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/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8794472" y="6501042"/>
            <a:ext cx="360000" cy="360000"/>
            <a:chOff x="5319622" y="3758242"/>
            <a:chExt cx="360000" cy="360000"/>
          </a:xfrm>
        </p:grpSpPr>
        <p:sp>
          <p:nvSpPr>
            <p:cNvPr id="11" name="Rectangle 10"/>
            <p:cNvSpPr/>
            <p:nvPr userDrawn="1"/>
          </p:nvSpPr>
          <p:spPr>
            <a:xfrm rot="10800000" flipH="1">
              <a:off x="5319622" y="375824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 flipH="1">
              <a:off x="5192010" y="3885854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8702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prstClr val="white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prstClr val="white"/>
                </a:solidFill>
                <a:latin typeface="Arial"/>
                <a:cs typeface="Arial"/>
              </a:rPr>
              <a:t>www.aviationbenefits.org</a:t>
            </a:r>
            <a:endParaRPr lang="en-US" sz="700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8794472" y="6501042"/>
            <a:ext cx="360000" cy="360000"/>
            <a:chOff x="5319622" y="3758242"/>
            <a:chExt cx="360000" cy="360000"/>
          </a:xfrm>
        </p:grpSpPr>
        <p:sp>
          <p:nvSpPr>
            <p:cNvPr id="11" name="Rectangle 10"/>
            <p:cNvSpPr/>
            <p:nvPr userDrawn="1"/>
          </p:nvSpPr>
          <p:spPr>
            <a:xfrm rot="10800000" flipH="1">
              <a:off x="5319622" y="375824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 flipH="1">
              <a:off x="5192010" y="3885854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573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5427663" cy="51355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990602"/>
            <a:ext cx="2676526" cy="51355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err="1" smtClean="0"/>
              <a:t>Fwourth</a:t>
            </a:r>
            <a:r>
              <a:rPr lang="en-AU" dirty="0" smtClean="0"/>
              <a:t>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487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00965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520950" y="2155824"/>
            <a:ext cx="6172200" cy="3889375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98341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00892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228458"/>
            <a:ext cx="2686050" cy="2209536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228458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228458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964672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836717"/>
            <a:ext cx="2673350" cy="2209536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3572931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912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4025" y="2654300"/>
            <a:ext cx="5475288" cy="3471865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1500" b="0"/>
            </a:lvl4pPr>
            <a:lvl5pPr>
              <a:defRPr sz="15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5513" y="1600202"/>
            <a:ext cx="2681287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1500" b="0"/>
            </a:lvl4pPr>
            <a:lvl5pPr>
              <a:defRPr sz="15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4025" y="1587500"/>
            <a:ext cx="1349375" cy="8683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78362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6623050" y="2725738"/>
            <a:ext cx="2070100" cy="3370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4578350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30"/>
          </p:nvPr>
        </p:nvSpPr>
        <p:spPr>
          <a:xfrm>
            <a:off x="454025" y="1485900"/>
            <a:ext cx="5478463" cy="7620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1pPr>
            <a:lvl2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2pPr>
            <a:lvl3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3pPr>
            <a:lvl4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4pPr>
            <a:lvl5pPr marL="0" indent="0">
              <a:defRPr b="0" i="1">
                <a:solidFill>
                  <a:schemeClr val="accent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70165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5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2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2520950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3" name="Text Placeholder 20"/>
          <p:cNvSpPr>
            <a:spLocks noGrp="1"/>
          </p:cNvSpPr>
          <p:nvPr>
            <p:ph type="body" sz="quarter" idx="32"/>
          </p:nvPr>
        </p:nvSpPr>
        <p:spPr>
          <a:xfrm>
            <a:off x="4583245" y="2726530"/>
            <a:ext cx="1948494" cy="537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solidFill>
                  <a:schemeClr val="accent1"/>
                </a:solidFill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2529680" y="3263900"/>
            <a:ext cx="1939764" cy="24003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35"/>
          </p:nvPr>
        </p:nvSpPr>
        <p:spPr>
          <a:xfrm>
            <a:off x="6623050" y="2739230"/>
            <a:ext cx="2070100" cy="3356771"/>
          </a:xfrm>
          <a:prstGeom prst="rect">
            <a:avLst/>
          </a:prstGeom>
        </p:spPr>
        <p:txBody>
          <a:bodyPr vert="horz" lIns="180000" tIns="180000" rIns="180000" bIns="180000"/>
          <a:lstStyle>
            <a:lvl1pPr marL="0" indent="0">
              <a:spcAft>
                <a:spcPts val="600"/>
              </a:spcAft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87821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PURPLE">
    <p:bg>
      <p:bgPr>
        <a:solidFill>
          <a:srgbClr val="70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chemeClr val="bg1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www.aviationbenefits.org</a:t>
            </a:r>
            <a:endParaRPr lang="en-US" sz="700" cap="all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8784000" y="6501042"/>
            <a:ext cx="360000" cy="360000"/>
            <a:chOff x="152400" y="152400"/>
            <a:chExt cx="360000" cy="360000"/>
          </a:xfrm>
        </p:grpSpPr>
        <p:sp>
          <p:nvSpPr>
            <p:cNvPr id="17" name="Rectangle 16"/>
            <p:cNvSpPr/>
            <p:nvPr userDrawn="1"/>
          </p:nvSpPr>
          <p:spPr>
            <a:xfrm flipH="1">
              <a:off x="152400" y="152400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 flipH="1">
              <a:off x="24788" y="28001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218673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510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5372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391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National analysis: Edit country name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935163" y="2470150"/>
            <a:ext cx="7208837" cy="338455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5137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5"/>
          </p:nvPr>
        </p:nvSpPr>
        <p:spPr>
          <a:xfrm>
            <a:off x="461434" y="1600203"/>
            <a:ext cx="2686050" cy="1828797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/>
            </a:lvl1pPr>
            <a:lvl2pPr>
              <a:defRPr sz="1500" b="0"/>
            </a:lvl2pPr>
            <a:lvl3pPr>
              <a:defRPr sz="1500" b="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249613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13450" y="1600203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b="1"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70959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246438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013450" y="3479007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16625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16625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55963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3255963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61434" y="3953669"/>
            <a:ext cx="2673350" cy="1828797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61434" y="5832473"/>
            <a:ext cx="2676525" cy="16986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defRPr sz="1000" b="0" i="0">
                <a:latin typeface="Georgia"/>
                <a:cs typeface="Georgia"/>
              </a:defRPr>
            </a:lvl1pPr>
            <a:lvl2pPr>
              <a:defRPr sz="1000" b="0" i="0">
                <a:latin typeface="Georgia"/>
                <a:cs typeface="Georgia"/>
              </a:defRPr>
            </a:lvl2pPr>
            <a:lvl3pPr>
              <a:defRPr sz="1000" b="0" i="0">
                <a:latin typeface="Georgia"/>
                <a:cs typeface="Georgia"/>
              </a:defRPr>
            </a:lvl3pPr>
            <a:lvl4pPr>
              <a:defRPr sz="1000" b="0" i="0">
                <a:latin typeface="Georgia"/>
                <a:cs typeface="Georgia"/>
              </a:defRPr>
            </a:lvl4pPr>
            <a:lvl5pPr>
              <a:defRPr sz="1000" b="0" i="0">
                <a:latin typeface="Georgia"/>
                <a:cs typeface="Georgi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087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472114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Lucida Grande"/>
              <a:buNone/>
              <a:defRPr sz="1500" b="0"/>
            </a:lvl1pPr>
            <a:lvl2pPr marL="0" indent="0">
              <a:buFont typeface="Lucida Grande"/>
              <a:buChar char="»"/>
              <a:defRPr sz="1500"/>
            </a:lvl2pPr>
            <a:lvl3pPr marL="0" indent="0">
              <a:buFont typeface="Lucida Grande"/>
              <a:buChar char="»"/>
              <a:defRPr sz="1500"/>
            </a:lvl3pPr>
            <a:lvl4pPr marL="0" indent="0">
              <a:buFont typeface="Lucida Grande"/>
              <a:buChar char="»"/>
              <a:defRPr sz="1500"/>
            </a:lvl4pPr>
            <a:lvl5pPr marL="0" indent="0">
              <a:buFont typeface="Lucida Grande"/>
              <a:buChar char="»"/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1600202"/>
            <a:ext cx="2676526" cy="45259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1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0782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BLUE">
    <p:bg>
      <p:bgPr>
        <a:solidFill>
          <a:srgbClr val="01A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chemeClr val="bg1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www.aviationbenefits.org</a:t>
            </a:r>
            <a:endParaRPr lang="en-US" sz="700" cap="all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8794472" y="6501042"/>
            <a:ext cx="360000" cy="360000"/>
            <a:chOff x="5319622" y="3758242"/>
            <a:chExt cx="360000" cy="360000"/>
          </a:xfrm>
        </p:grpSpPr>
        <p:sp>
          <p:nvSpPr>
            <p:cNvPr id="11" name="Rectangle 10"/>
            <p:cNvSpPr/>
            <p:nvPr userDrawn="1"/>
          </p:nvSpPr>
          <p:spPr>
            <a:xfrm rot="10800000" flipH="1">
              <a:off x="5319622" y="375824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 flipH="1">
              <a:off x="5192010" y="3885854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93498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 page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226175"/>
            <a:ext cx="8229600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451518" y="6286500"/>
            <a:ext cx="957263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chemeClr val="bg1"/>
                </a:solidFill>
              </a:rPr>
              <a:t>© ATAG 2014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12110" y="6286500"/>
            <a:ext cx="1981724" cy="1587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cap="all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www.aviationbenefits.org</a:t>
            </a:r>
            <a:endParaRPr lang="en-US" sz="700" cap="all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sz="7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2" name="ABBB Logo White.png" descr="/Volumes/studio/WIP (134GB)/ATAG (ATA)/ATAG_6909_Power_Point_ 2014/3_Links/Powerpoint Slides/ABBB Logo White.pn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cap="none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8200"/>
            <a:ext cx="8229600" cy="4699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8794472" y="6501042"/>
            <a:ext cx="360000" cy="360000"/>
            <a:chOff x="5319622" y="3758242"/>
            <a:chExt cx="360000" cy="360000"/>
          </a:xfrm>
        </p:grpSpPr>
        <p:sp>
          <p:nvSpPr>
            <p:cNvPr id="11" name="Rectangle 10"/>
            <p:cNvSpPr/>
            <p:nvPr userDrawn="1"/>
          </p:nvSpPr>
          <p:spPr>
            <a:xfrm rot="10800000" flipH="1">
              <a:off x="5319622" y="3758242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 flipH="1">
              <a:off x="5192010" y="3885854"/>
              <a:ext cx="3600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735778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5427663" cy="51355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0275" y="990602"/>
            <a:ext cx="2676526" cy="513556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err="1" smtClean="0"/>
              <a:t>Fwourth</a:t>
            </a:r>
            <a:r>
              <a:rPr lang="en-AU" dirty="0" smtClean="0"/>
              <a:t>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321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009650"/>
            <a:ext cx="8229600" cy="46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>
                <a:latin typeface="Georgia"/>
                <a:cs typeface="Georgi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520950" y="2155824"/>
            <a:ext cx="6172200" cy="3889375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304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790879" y="6501042"/>
            <a:ext cx="360000" cy="360000"/>
            <a:chOff x="3098800" y="1083734"/>
            <a:chExt cx="360000" cy="360000"/>
          </a:xfrm>
        </p:grpSpPr>
        <p:sp>
          <p:nvSpPr>
            <p:cNvPr id="16" name="Rectangle 15"/>
            <p:cNvSpPr/>
            <p:nvPr/>
          </p:nvSpPr>
          <p:spPr>
            <a:xfrm rot="10800000" flipH="1">
              <a:off x="3098800" y="1338958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 rot="16200000" flipH="1">
              <a:off x="3226412" y="1211346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8" r:id="rId2"/>
    <p:sldLayoutId id="2147483876" r:id="rId3"/>
    <p:sldLayoutId id="2147483877" r:id="rId4"/>
    <p:sldLayoutId id="2147483848" r:id="rId5"/>
    <p:sldLayoutId id="2147483879" r:id="rId6"/>
    <p:sldLayoutId id="2147483880" r:id="rId7"/>
    <p:sldLayoutId id="2147483849" r:id="rId8"/>
    <p:sldLayoutId id="2147483852" r:id="rId9"/>
    <p:sldLayoutId id="2147483854" r:id="rId10"/>
    <p:sldLayoutId id="2147483855" r:id="rId11"/>
    <p:sldLayoutId id="2147483873" r:id="rId12"/>
    <p:sldLayoutId id="2147483874" r:id="rId13"/>
    <p:sldLayoutId id="2147483865" r:id="rId14"/>
    <p:sldLayoutId id="2147483866" r:id="rId15"/>
    <p:sldLayoutId id="2147483882" r:id="rId16"/>
    <p:sldLayoutId id="2147483923" r:id="rId17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kern="1200" cap="all">
          <a:solidFill>
            <a:schemeClr val="accent1"/>
          </a:solidFill>
          <a:latin typeface="Arial"/>
          <a:ea typeface="ＭＳ Ｐゴシック" pitchFamily="1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2000" b="1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" charset="0"/>
        <a:buChar char="»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790879" y="6501042"/>
            <a:ext cx="360000" cy="360000"/>
            <a:chOff x="3098800" y="1083734"/>
            <a:chExt cx="360000" cy="360000"/>
          </a:xfrm>
        </p:grpSpPr>
        <p:sp>
          <p:nvSpPr>
            <p:cNvPr id="16" name="Rectangle 15"/>
            <p:cNvSpPr/>
            <p:nvPr/>
          </p:nvSpPr>
          <p:spPr>
            <a:xfrm rot="10800000" flipH="1">
              <a:off x="3098800" y="1338958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 flipH="1">
              <a:off x="3226412" y="1211346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69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kern="1200" cap="all">
          <a:solidFill>
            <a:schemeClr val="accent1"/>
          </a:solidFill>
          <a:latin typeface="Arial"/>
          <a:ea typeface="ＭＳ Ｐゴシック" pitchFamily="1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2000" b="1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" charset="0"/>
        <a:buChar char="»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0" y="0"/>
            <a:ext cx="360000" cy="104775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5400000" flipH="1">
            <a:off x="-127612" y="127612"/>
            <a:ext cx="360000" cy="104775"/>
          </a:xfrm>
          <a:prstGeom prst="rect">
            <a:avLst/>
          </a:prstGeom>
          <a:solidFill>
            <a:srgbClr val="70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790879" y="6501042"/>
            <a:ext cx="360000" cy="360000"/>
            <a:chOff x="3098800" y="1083734"/>
            <a:chExt cx="360000" cy="360000"/>
          </a:xfrm>
        </p:grpSpPr>
        <p:sp>
          <p:nvSpPr>
            <p:cNvPr id="16" name="Rectangle 15"/>
            <p:cNvSpPr/>
            <p:nvPr/>
          </p:nvSpPr>
          <p:spPr>
            <a:xfrm rot="10800000" flipH="1">
              <a:off x="3098800" y="1338958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 flipH="1">
              <a:off x="3226412" y="1211346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14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kern="1200" cap="all">
          <a:solidFill>
            <a:schemeClr val="accent1"/>
          </a:solidFill>
          <a:latin typeface="Arial"/>
          <a:ea typeface="ＭＳ Ｐゴシック" pitchFamily="1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pitchFamily="1" charset="0"/>
          <a:ea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2000" b="1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" charset="0"/>
        <a:buChar char="»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eorgia"/>
          <a:ea typeface="ＭＳ Ｐゴシック" pitchFamily="1" charset="-128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studio/WIP%20(134GB)/ATAG%20(ATA)/ATAG_6909_Power_Point_%202014/3_Links/Report%20Comp%20Flat%2001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file://localhost/Volumes/studio/WIP%20(134GB)/ATAG%20(ATA)/ATAG_6909_Power_Point_%202014/3_Links/Powerpoint%20Slides/ABBB%20Logo%20White.png" TargetMode="External"/><Relationship Id="rId5" Type="http://schemas.openxmlformats.org/officeDocument/2006/relationships/image" Target="../media/image2.png"/><Relationship Id="rId4" Type="http://schemas.openxmlformats.org/officeDocument/2006/relationships/image" Target="file://localhost/Volumes/studio/WIP%20(134GB)/ATAG%20(ATA)/ATAG_6909_Power_Point_%202014/3_Links/Powerpoint%20Slides/ATAG_6906_Powerpoint_Slides3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file://localhost/Volumes/studio/WIP%20(134GB)/ATAG%20(ATA)/ATAG_6909_Power_Point_%202014/3_Links/Powerpoint%20Slides/ABBB%20Logo%20White.png" TargetMode="External"/><Relationship Id="rId5" Type="http://schemas.openxmlformats.org/officeDocument/2006/relationships/image" Target="../media/image4.png"/><Relationship Id="rId4" Type="http://schemas.openxmlformats.org/officeDocument/2006/relationships/image" Target="file://localhost/Volumes/studio/WIP%20(134GB)/ATAG%20(ATA)/ATAG_6909_Power_Point_%202014/3_Links/Powerpoint%20Slides/ATAG_6906_Powerpoint_Title%20One%20Year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file://localhost/Volumes/studio/WIP%20(134GB)/ATAG%20(ATA)/ATAG_6909_Power_Point_%202014/3_Links/Powerpoint%20Slides/ABBB%20Logo%20White.png" TargetMode="External"/><Relationship Id="rId5" Type="http://schemas.openxmlformats.org/officeDocument/2006/relationships/image" Target="../media/image4.png"/><Relationship Id="rId4" Type="http://schemas.openxmlformats.org/officeDocument/2006/relationships/image" Target="file://localhost/Volumes/studio/WIP%20(134GB)/ATAG%20(ATA)/ATAG_6909_Power_Point_%202014/3_Links/Powerpoint%20Slides/ATAG_6906_Powerpoint_Title%20Scope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studio/WIP%20(134GB)/ATAG%20(ATA)/ATAG_6909_Power_Point_%202014/3_Links/Powerpoint%20Slides/ABBB%20Logo%20White.png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file://localhost/Volumes/studio/WIP%20(134GB)/ATAG%20(ATA)/ATAG_6909_Power_Point_%202014/3_Links/Powerpoint%20Slides/ATAG_6906_Powerpoint_Blue%20Square.png" TargetMode="External"/><Relationship Id="rId11" Type="http://schemas.openxmlformats.org/officeDocument/2006/relationships/image" Target="file://localhost/Volumes/studio/WIP%20(134GB)/ATAG%20(ATA)/ATAG_6909_Power_Point_%202014/3_Links/Powerpoint%20Slides/ATAG_6906_Economy%20Icon.png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file://localhost/Volumes/studio/WIP%20(134GB)/ATAG%20(ATA)/ATAG_6909_Power_Point_%202014/3_Links/Powerpoint%20Slides/ATAG_6906_Powerpoint_Purple%20Square.png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studio/WIP%20(134GB)/ATAG%20(ATA)/ATAG_6909_Power_Point_%202014/3_Links/Powerpoint%20Slides/ABBB%20Logo%20White.png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file://localhost/Volumes/studio/WIP%20(134GB)/ATAG%20(ATA)/ATAG_6909_Power_Point_%202014/3_Links/Powerpoint%20Slides/ATAG_6906_Powerpoint_Blue%20Square.png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file://localhost/Volumes/studio/WIP%20(134GB)/ATAG%20(ATA)/ATAG_6909_Power_Point_%202014/3_Links/Powerpoint%20Slides/ATAG_6906_Economy%20Icon.png" TargetMode="External"/><Relationship Id="rId4" Type="http://schemas.openxmlformats.org/officeDocument/2006/relationships/image" Target="file://localhost/Volumes/studio/WIP%20(134GB)/ATAG%20(ATA)/ATAG_6909_Power_Point_%202014/3_Links/Powerpoint%20Slides/ATAG_6906_Powerpoint_Purple%20Square.png" TargetMode="Externa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studio/WIP%20(134GB)/ATAG%20(ATA)/ATAG_6909_Power_Point_%202014/3_Links/Powerpoint%20Slides/ABBB%20Logo%20White.png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file://localhost/Volumes/studio/WIP%20(134GB)/ATAG%20(ATA)/ATAG_6909_Power_Point_%202014/3_Links/Powerpoint%20Slides/ATAG_6906_Powerpoint_Blue%20Square.pn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file://localhost/Volumes/studio/WIP%20(134GB)/ATAG%20(ATA)/ATAG_6909_Power_Point_%202014/3_Links/Powerpoint%20Slides/ATAG_6906_Powerpoint_Purple%20Square.png" TargetMode="External"/><Relationship Id="rId4" Type="http://schemas.openxmlformats.org/officeDocument/2006/relationships/image" Target="file://localhost/Volumes/studio/WIP%20(134GB)/ATAG%20(ATA)/ATAG_6909_Power_Point_%202014/3_Links/Powerpoint%20Slides/ATAG_6906_Economy%20Icon.png" TargetMode="Externa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studio/WIP%20(134GB)/ATAG%20(ATA)/ATAG_6909_Power_Point_%202014/3_Links/Powerpoint%20Slides/ATAG_6906_Powerpoint_Blue%20Square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file://localhost/Volumes/studio/WIP%20(134GB)/ATAG%20(ATA)/ATAG_6909_Power_Point_%202014/3_Links/Powerpoint%20Slides/ATAG_6906_Powerpoint_Purple%20Square.png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0" Type="http://schemas.openxmlformats.org/officeDocument/2006/relationships/image" Target="file://localhost/Volumes/studio/WIP%20(134GB)/ATAG%20(ATA)/ATAG_6909_Power_Point_%202014/3_Links/Powerpoint%20Slides/ATAG_6906_Powerpoint_Social%20Benefits.png" TargetMode="External"/><Relationship Id="rId4" Type="http://schemas.openxmlformats.org/officeDocument/2006/relationships/image" Target="file://localhost/Volumes/studio/WIP%20(134GB)/ATAG%20(ATA)/ATAG_6909_Power_Point_%202014/3_Links/Powerpoint%20Slides/ABBB%20Logo%20White.png" TargetMode="Externa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image" Target="file://localhost/Volumes/studio/WIP%20(134GB)/ATAG%20(ATA)/ATAG_6909_Power_Point_%202014/3_Links/Powerpoint%20Slides/ATAG_6906_Powerpoint_Slides6.jpg" TargetMode="External"/><Relationship Id="rId7" Type="http://schemas.openxmlformats.org/officeDocument/2006/relationships/image" Target="file://localhost/Volumes/studio/WIP%20(134GB)/ATAG%20(ATA)/ATAG_6909_Power_Point_%202014/3_Links/Powerpoint%20Slides/ATAG_6906_Powerpoint_Purple%20Square.png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file://localhost/Volumes/studio/WIP%20(134GB)/ATAG%20(ATA)/ATAG_6909_Power_Point_%202014/3_Links/Powerpoint%20Slides/ATAG_6906_Environment%20Icon.png" TargetMode="External"/><Relationship Id="rId5" Type="http://schemas.openxmlformats.org/officeDocument/2006/relationships/image" Target="file://localhost/Volumes/studio/WIP%20(134GB)/ATAG%20(ATA)/ATAG_6909_Power_Point_%202014/3_Links/Powerpoint%20Slides/ABBB%20Logo%20White.png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file://localhost/Volumes/studio/WIP%20(134GB)/ATAG%20(ATA)/ATAG_6909_Power_Point_%202014/3_Links/Powerpoint%20Slides/ATAG_6906_Powerpoint_Blue%20Square.png" TargetMode="Externa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 txBox="1">
            <a:spLocks/>
          </p:cNvSpPr>
          <p:nvPr/>
        </p:nvSpPr>
        <p:spPr bwMode="auto">
          <a:xfrm>
            <a:off x="457200" y="4708525"/>
            <a:ext cx="493776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AU" sz="2200" b="1" dirty="0" smtClean="0">
                <a:solidFill>
                  <a:srgbClr val="0D3856"/>
                </a:solidFill>
                <a:latin typeface="Georgia"/>
                <a:cs typeface="Georgia"/>
              </a:rPr>
              <a:t>Preserving the value of aviation</a:t>
            </a:r>
            <a:endParaRPr lang="en-AU" sz="2200" b="1" dirty="0">
              <a:solidFill>
                <a:srgbClr val="0D3856"/>
              </a:solidFill>
              <a:latin typeface="Georgia"/>
              <a:cs typeface="Georgia"/>
            </a:endParaRPr>
          </a:p>
          <a:p>
            <a:r>
              <a:rPr lang="en-AU" sz="2200" dirty="0" smtClean="0">
                <a:solidFill>
                  <a:srgbClr val="0D3856"/>
                </a:solidFill>
                <a:latin typeface="Georgia"/>
                <a:cs typeface="Georgia"/>
              </a:rPr>
              <a:t>Paul Steele</a:t>
            </a:r>
          </a:p>
          <a:p>
            <a:r>
              <a:rPr lang="en-AU" dirty="0" smtClean="0">
                <a:solidFill>
                  <a:srgbClr val="0D3856"/>
                </a:solidFill>
                <a:latin typeface="Georgia"/>
                <a:cs typeface="Georgia"/>
              </a:rPr>
              <a:t>Senior Vice President, Member and External Relations</a:t>
            </a:r>
            <a:endParaRPr lang="en-US" dirty="0">
              <a:solidFill>
                <a:srgbClr val="0D3856"/>
              </a:solidFill>
              <a:latin typeface="Georgia"/>
              <a:cs typeface="Georgi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619" y="6159500"/>
            <a:ext cx="2790825" cy="6985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7F7F7F"/>
                </a:solidFill>
              </a:defRPr>
            </a:lvl1pPr>
          </a:lstStyle>
          <a:p>
            <a:pPr algn="l" eaLnBrk="0" hangingPunct="0">
              <a:defRPr/>
            </a:pPr>
            <a:r>
              <a:rPr lang="en-US" sz="1600" dirty="0" smtClean="0">
                <a:solidFill>
                  <a:srgbClr val="0D3856"/>
                </a:solidFill>
                <a:latin typeface="Georgia"/>
                <a:cs typeface="Georgia"/>
              </a:rPr>
              <a:t>October 2015</a:t>
            </a:r>
            <a:endParaRPr lang="en-US" sz="1600" i="0" dirty="0" smtClean="0">
              <a:solidFill>
                <a:srgbClr val="0D3856"/>
              </a:solidFill>
              <a:latin typeface="Georgia"/>
              <a:cs typeface="Georgi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99272" y="660129"/>
            <a:ext cx="2790825" cy="6985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7F7F7F"/>
                </a:solidFill>
              </a:defRPr>
            </a:lvl1pPr>
          </a:lstStyle>
          <a:p>
            <a:pPr algn="r" rtl="0"/>
            <a:r>
              <a:rPr lang="en-GB" sz="2000" b="0" i="0" u="none" strike="noStrike" kern="1200" baseline="30000" dirty="0" smtClean="0">
                <a:solidFill>
                  <a:srgbClr val="0D3856"/>
                </a:solidFill>
                <a:latin typeface="Georgia"/>
                <a:ea typeface="ＭＳ Ｐゴシック" pitchFamily="1" charset="-128"/>
                <a:cs typeface="Georgia"/>
              </a:rPr>
              <a:t>Powering global economic growth, employment, trade links, tourism and support for sustainable development through air transport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110" y="5591175"/>
            <a:ext cx="1325880" cy="97163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441" b="82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168772" y="701338"/>
            <a:ext cx="8750709" cy="57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772" tIns="44480" rIns="31772" bIns="44480" numCol="1" anchor="t" anchorCtr="0" compatLnSpc="1">
            <a:prstTxWarp prst="textNoShape">
              <a:avLst/>
            </a:prstTxWarp>
          </a:bodyPr>
          <a:lstStyle>
            <a:lvl1pPr algn="ctr" defTabSz="98124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866046" fontAlgn="auto">
              <a:spcAft>
                <a:spcPts val="0"/>
              </a:spcAft>
              <a:defRPr/>
            </a:pPr>
            <a:r>
              <a:rPr lang="en-GB" sz="4236" dirty="0">
                <a:solidFill>
                  <a:schemeClr val="bg1"/>
                </a:solidFill>
              </a:rPr>
              <a:t>‘Smarter Regulation’</a:t>
            </a:r>
            <a:endParaRPr lang="en-GB" sz="4236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7707" y="1606084"/>
            <a:ext cx="4635118" cy="3651034"/>
          </a:xfrm>
          <a:prstGeom prst="rect">
            <a:avLst/>
          </a:prstGeom>
        </p:spPr>
        <p:txBody>
          <a:bodyPr vert="horz" lIns="80699" tIns="41303" rIns="80699" bIns="40350" rtlCol="0" anchor="t" anchorCtr="0">
            <a:noAutofit/>
          </a:bodyPr>
          <a:lstStyle>
            <a:lvl1pPr marL="358742" marR="0" indent="-358742" algn="l" defTabSz="980984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Wingdings" pitchFamily="2" charset="2"/>
              <a:buChar char="ä"/>
              <a:tabLst/>
              <a:defRPr kumimoji="0" lang="en-US" altLang="zh-CN" sz="2600" b="0" i="0" u="none" strike="noStrike" kern="1200" cap="none" spc="0" normalizeH="0" baseline="0" noProof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  <a:lvl2pPr marL="807964" marR="0" indent="-352393" algn="l" defTabSz="9809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Wingdings" pitchFamily="2" charset="2"/>
              <a:buChar char="ä"/>
              <a:tabLst/>
              <a:defRPr lang="en-CA" altLang="zh-CN" sz="2200" kern="1200" baseline="0" noProof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65118" marR="0" indent="-400014" algn="l" defTabSz="9809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Wingdings" pitchFamily="2" charset="2"/>
              <a:buChar char="ä"/>
              <a:tabLst/>
              <a:defRPr lang="zh-CN" altLang="en-US" sz="2200" kern="1200" noProof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15926" marR="0" indent="-373028" algn="l" defTabSz="9812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ä"/>
              <a:tabLst/>
              <a:defRPr lang="en-CA" altLang="zh-CN" sz="2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207799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421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043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79665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287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6046" fontAlgn="auto">
              <a:spcBef>
                <a:spcPts val="1059"/>
              </a:spcBef>
              <a:spcAft>
                <a:spcPts val="0"/>
              </a:spcAft>
              <a:buClrTx/>
              <a:buSzTx/>
              <a:defRPr/>
            </a:pPr>
            <a:r>
              <a:rPr lang="en-GB" altLang="ja-JP" sz="3177" dirty="0">
                <a:solidFill>
                  <a:schemeClr val="bg1"/>
                </a:solidFill>
                <a:ea typeface="+mj-ea"/>
              </a:rPr>
              <a:t> </a:t>
            </a:r>
            <a:r>
              <a:rPr lang="en-GB" altLang="ja-JP" sz="3530" dirty="0">
                <a:solidFill>
                  <a:schemeClr val="bg1"/>
                </a:solidFill>
                <a:ea typeface="+mj-ea"/>
              </a:rPr>
              <a:t>Policy design</a:t>
            </a:r>
          </a:p>
          <a:p>
            <a:pPr defTabSz="866046" fontAlgn="auto">
              <a:spcBef>
                <a:spcPts val="1059"/>
              </a:spcBef>
              <a:spcAft>
                <a:spcPts val="0"/>
              </a:spcAft>
              <a:buClrTx/>
              <a:buSzTx/>
              <a:defRPr/>
            </a:pPr>
            <a:r>
              <a:rPr lang="en-GB" altLang="ja-JP" sz="3530" dirty="0">
                <a:solidFill>
                  <a:schemeClr val="bg1"/>
                </a:solidFill>
                <a:ea typeface="+mj-ea"/>
              </a:rPr>
              <a:t> Regulatory Process</a:t>
            </a:r>
          </a:p>
          <a:p>
            <a:pPr marL="315254" indent="-315254" defTabSz="866046" fontAlgn="auto">
              <a:spcBef>
                <a:spcPts val="1059"/>
              </a:spcBef>
              <a:spcAft>
                <a:spcPts val="0"/>
              </a:spcAft>
              <a:buClrTx/>
              <a:buSzTx/>
              <a:defRPr/>
            </a:pPr>
            <a:r>
              <a:rPr lang="en-GB" altLang="ja-JP" sz="3530" dirty="0">
                <a:solidFill>
                  <a:schemeClr val="bg1"/>
                </a:solidFill>
                <a:ea typeface="+mj-ea"/>
              </a:rPr>
              <a:t> Not the same as   ‘less’ regulation</a:t>
            </a:r>
          </a:p>
          <a:p>
            <a:pPr marL="0" indent="0" defTabSz="865816">
              <a:spcBef>
                <a:spcPts val="0"/>
              </a:spcBef>
              <a:spcAft>
                <a:spcPts val="530"/>
              </a:spcAft>
              <a:buClr>
                <a:srgbClr val="0A4279"/>
              </a:buClr>
              <a:buNone/>
              <a:defRPr/>
            </a:pPr>
            <a:endParaRPr lang="en-GB" altLang="ja-JP" sz="1765" dirty="0">
              <a:solidFill>
                <a:schemeClr val="bg1"/>
              </a:solidFill>
            </a:endParaRPr>
          </a:p>
          <a:p>
            <a:pPr marL="316626" indent="-316626" defTabSz="865816">
              <a:spcBef>
                <a:spcPts val="0"/>
              </a:spcBef>
              <a:spcAft>
                <a:spcPts val="530"/>
              </a:spcAft>
              <a:buClr>
                <a:srgbClr val="0A4279"/>
              </a:buClr>
              <a:defRPr/>
            </a:pPr>
            <a:endParaRPr lang="en-GB" altLang="ja-JP" sz="176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9520" y="3137279"/>
            <a:ext cx="5283695" cy="2977754"/>
          </a:xfrm>
          <a:prstGeom prst="rect">
            <a:avLst/>
          </a:prstGeom>
          <a:extLst/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6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MC </a:t>
            </a:r>
            <a:r>
              <a:rPr lang="en-GB" sz="26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99 Ratification</a:t>
            </a:r>
          </a:p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New Distribution Capability</a:t>
            </a:r>
          </a:p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Passenger Data and Border Control</a:t>
            </a:r>
          </a:p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Passenger </a:t>
            </a:r>
            <a:r>
              <a:rPr lang="en-GB" sz="26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Rights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012" y="1160748"/>
            <a:ext cx="51396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sz="3000" cap="all" dirty="0" err="1" smtClean="0">
                <a:solidFill>
                  <a:srgbClr val="01A9D6"/>
                </a:solidFill>
                <a:latin typeface="Arial"/>
                <a:cs typeface="Arial"/>
              </a:rPr>
              <a:t>SMARTer</a:t>
            </a:r>
            <a:r>
              <a:rPr lang="en-US" sz="3000" cap="all" dirty="0" smtClean="0">
                <a:solidFill>
                  <a:srgbClr val="01A9D6"/>
                </a:solidFill>
                <a:latin typeface="Arial"/>
                <a:cs typeface="Arial"/>
              </a:rPr>
              <a:t> </a:t>
            </a:r>
            <a:r>
              <a:rPr lang="en-US" sz="3000" cap="all" dirty="0">
                <a:solidFill>
                  <a:srgbClr val="01A9D6"/>
                </a:solidFill>
                <a:latin typeface="Arial"/>
                <a:cs typeface="Arial"/>
              </a:rPr>
              <a:t>REGULATION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60916" y="3113549"/>
            <a:ext cx="5283695" cy="2977754"/>
          </a:xfrm>
          <a:prstGeom prst="rect">
            <a:avLst/>
          </a:prstGeom>
          <a:extLst/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6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Safety</a:t>
            </a:r>
          </a:p>
          <a:p>
            <a:pPr fontAlgn="auto">
              <a:spcAft>
                <a:spcPts val="0"/>
              </a:spcAft>
            </a:pPr>
            <a:r>
              <a:rPr lang="en-GB" sz="26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Security</a:t>
            </a: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Slots &amp; Infrastructure</a:t>
            </a:r>
          </a:p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Taxation</a:t>
            </a:r>
          </a:p>
          <a:p>
            <a:pPr fontAlgn="auto">
              <a:spcAft>
                <a:spcPts val="0"/>
              </a:spcAft>
            </a:pPr>
            <a:r>
              <a:rPr lang="en-GB" sz="26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Unruly Passengers</a:t>
            </a: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GB" sz="26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71056"/>
            <a:ext cx="4279910" cy="23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4179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168772" y="759350"/>
            <a:ext cx="4375355" cy="105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772" tIns="44480" rIns="31772" bIns="44480" numCol="1" anchor="t" anchorCtr="0" compatLnSpc="1">
            <a:prstTxWarp prst="textNoShape">
              <a:avLst/>
            </a:prstTxWarp>
          </a:bodyPr>
          <a:lstStyle>
            <a:lvl1pPr algn="ctr" defTabSz="98124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866046" fontAlgn="auto">
              <a:spcAft>
                <a:spcPts val="0"/>
              </a:spcAft>
              <a:defRPr/>
            </a:pPr>
            <a:r>
              <a:rPr lang="en-GB" sz="2824" b="1" dirty="0">
                <a:solidFill>
                  <a:srgbClr val="0A4279"/>
                </a:solidFill>
              </a:rPr>
              <a:t>Some ‘Not-So-Good’ Examples</a:t>
            </a:r>
            <a:endParaRPr lang="en-GB" sz="2824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8991" y="2093701"/>
            <a:ext cx="4289809" cy="3194104"/>
          </a:xfrm>
          <a:prstGeom prst="rect">
            <a:avLst/>
          </a:prstGeom>
        </p:spPr>
        <p:txBody>
          <a:bodyPr vert="horz" lIns="80699" tIns="41303" rIns="80699" bIns="40350" rtlCol="0" anchor="t" anchorCtr="0">
            <a:noAutofit/>
          </a:bodyPr>
          <a:lstStyle>
            <a:lvl1pPr marL="358742" marR="0" indent="-358742" algn="l" defTabSz="980984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Wingdings" pitchFamily="2" charset="2"/>
              <a:buChar char="ä"/>
              <a:tabLst/>
              <a:defRPr kumimoji="0" lang="en-US" altLang="zh-CN" sz="2600" b="0" i="0" u="none" strike="noStrike" kern="1200" cap="none" spc="0" normalizeH="0" baseline="0" noProof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  <a:lvl2pPr marL="807964" marR="0" indent="-352393" algn="l" defTabSz="9809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Wingdings" pitchFamily="2" charset="2"/>
              <a:buChar char="ä"/>
              <a:tabLst/>
              <a:defRPr lang="en-CA" altLang="zh-CN" sz="2200" kern="1200" baseline="0" noProof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65118" marR="0" indent="-400014" algn="l" defTabSz="9809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Wingdings" pitchFamily="2" charset="2"/>
              <a:buChar char="ä"/>
              <a:tabLst/>
              <a:defRPr lang="zh-CN" altLang="en-US" sz="2200" kern="1200" noProof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15926" marR="0" indent="-373028" algn="l" defTabSz="9812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ä"/>
              <a:tabLst/>
              <a:defRPr lang="en-CA" altLang="zh-CN" sz="2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207799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421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043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79665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287" indent="-245311" algn="l" defTabSz="981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59"/>
              </a:spcAft>
              <a:buClr>
                <a:srgbClr val="0A4279"/>
              </a:buClr>
              <a:defRPr/>
            </a:pPr>
            <a:r>
              <a:rPr lang="en-GB" altLang="ja-JP" sz="2824" b="1" dirty="0">
                <a:solidFill>
                  <a:srgbClr val="0075BD"/>
                </a:solidFill>
              </a:rPr>
              <a:t>Passenger </a:t>
            </a:r>
            <a:r>
              <a:rPr lang="en-GB" altLang="ja-JP" sz="2824" b="1" dirty="0" smtClean="0">
                <a:solidFill>
                  <a:srgbClr val="0075BD"/>
                </a:solidFill>
              </a:rPr>
              <a:t>Rights</a:t>
            </a:r>
          </a:p>
          <a:p>
            <a:pPr>
              <a:spcBef>
                <a:spcPts val="0"/>
              </a:spcBef>
              <a:spcAft>
                <a:spcPts val="1059"/>
              </a:spcAft>
              <a:buClr>
                <a:srgbClr val="0A4279"/>
              </a:buClr>
              <a:defRPr/>
            </a:pPr>
            <a:endParaRPr lang="en-GB" altLang="ja-JP" sz="2824" b="1" dirty="0">
              <a:solidFill>
                <a:srgbClr val="0075BD"/>
              </a:solidFill>
            </a:endParaRPr>
          </a:p>
          <a:p>
            <a:pPr>
              <a:spcBef>
                <a:spcPts val="0"/>
              </a:spcBef>
              <a:spcAft>
                <a:spcPts val="1059"/>
              </a:spcAft>
              <a:buClr>
                <a:srgbClr val="0A4279"/>
              </a:buClr>
              <a:defRPr/>
            </a:pPr>
            <a:r>
              <a:rPr lang="en-GB" altLang="ja-JP" sz="2824" b="1" dirty="0">
                <a:solidFill>
                  <a:srgbClr val="0075BD"/>
                </a:solidFill>
              </a:rPr>
              <a:t>Commercial &amp; Operational </a:t>
            </a:r>
            <a:r>
              <a:rPr lang="en-GB" altLang="ja-JP" sz="2824" b="1" dirty="0" smtClean="0">
                <a:solidFill>
                  <a:srgbClr val="0075BD"/>
                </a:solidFill>
              </a:rPr>
              <a:t>Licensing</a:t>
            </a:r>
          </a:p>
          <a:p>
            <a:pPr>
              <a:spcBef>
                <a:spcPts val="0"/>
              </a:spcBef>
              <a:spcAft>
                <a:spcPts val="1059"/>
              </a:spcAft>
              <a:buClr>
                <a:srgbClr val="0A4279"/>
              </a:buClr>
              <a:defRPr/>
            </a:pPr>
            <a:endParaRPr lang="en-GB" altLang="ja-JP" sz="2824" b="1" dirty="0">
              <a:solidFill>
                <a:srgbClr val="0075BD"/>
              </a:solidFill>
            </a:endParaRPr>
          </a:p>
          <a:p>
            <a:pPr>
              <a:spcBef>
                <a:spcPts val="0"/>
              </a:spcBef>
              <a:spcAft>
                <a:spcPts val="1059"/>
              </a:spcAft>
              <a:buClr>
                <a:srgbClr val="0A4279"/>
              </a:buClr>
              <a:defRPr/>
            </a:pPr>
            <a:r>
              <a:rPr lang="en-GB" altLang="ja-JP" sz="2824" b="1" dirty="0">
                <a:solidFill>
                  <a:srgbClr val="0075BD"/>
                </a:solidFill>
              </a:rPr>
              <a:t>Climate Change</a:t>
            </a:r>
          </a:p>
          <a:p>
            <a:pPr marL="316626" indent="-316626" defTabSz="865816">
              <a:spcBef>
                <a:spcPts val="0"/>
              </a:spcBef>
              <a:spcAft>
                <a:spcPts val="530"/>
              </a:spcAft>
              <a:buClr>
                <a:srgbClr val="0A4279"/>
              </a:buClr>
              <a:defRPr/>
            </a:pPr>
            <a:endParaRPr lang="en-GB" altLang="ja-JP" sz="1765" dirty="0">
              <a:solidFill>
                <a:srgbClr val="0075B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00" y="241351"/>
            <a:ext cx="4345201" cy="63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168772" y="697564"/>
            <a:ext cx="5317628" cy="57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772" tIns="44480" rIns="31772" bIns="44480" numCol="1" anchor="t" anchorCtr="0" compatLnSpc="1">
            <a:prstTxWarp prst="textNoShape">
              <a:avLst/>
            </a:prstTxWarp>
          </a:bodyPr>
          <a:lstStyle>
            <a:lvl1pPr algn="ctr" defTabSz="98124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 defTabSz="866046" fontAlgn="auto">
              <a:spcAft>
                <a:spcPts val="1059"/>
              </a:spcAft>
              <a:defRPr/>
            </a:pPr>
            <a:r>
              <a:rPr lang="en-GB" sz="3530" dirty="0" smtClean="0">
                <a:solidFill>
                  <a:srgbClr val="7A67AE"/>
                </a:solidFill>
              </a:rPr>
              <a:t>National View: Turkey</a:t>
            </a:r>
            <a:endParaRPr lang="en-GB" sz="3530" b="1" dirty="0">
              <a:solidFill>
                <a:srgbClr val="7A67A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118" y="851539"/>
            <a:ext cx="1273628" cy="849085"/>
          </a:xfrm>
          <a:prstGeom prst="rect">
            <a:avLst/>
          </a:prstGeom>
        </p:spPr>
      </p:pic>
      <p:sp>
        <p:nvSpPr>
          <p:cNvPr id="3" name="AutoShape 2" descr="Image result for turkey pla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218" y="4042794"/>
            <a:ext cx="4211782" cy="2815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771" y="2101171"/>
            <a:ext cx="6813919" cy="258532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Georgia"/>
              </a:rPr>
              <a:t>Strategic priority of the Turkish 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 smtClean="0">
              <a:solidFill>
                <a:schemeClr val="bg1">
                  <a:lumMod val="50000"/>
                </a:schemeClr>
              </a:solidFill>
              <a:latin typeface="+mn-lt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Georgia"/>
              </a:rPr>
              <a:t>Simplified processes for visas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 smtClean="0">
              <a:solidFill>
                <a:schemeClr val="bg1">
                  <a:lumMod val="50000"/>
                </a:schemeClr>
              </a:solidFill>
              <a:latin typeface="+mn-lt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Georgia"/>
              </a:rPr>
              <a:t>Embraces international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 smtClean="0">
              <a:solidFill>
                <a:schemeClr val="bg1">
                  <a:lumMod val="50000"/>
                </a:schemeClr>
              </a:solidFill>
              <a:latin typeface="+mn-lt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i="1" dirty="0" smtClean="0">
              <a:solidFill>
                <a:schemeClr val="bg1">
                  <a:lumMod val="50000"/>
                </a:schemeClr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i="1" dirty="0">
              <a:solidFill>
                <a:schemeClr val="bg1">
                  <a:lumMod val="50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063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roup of business people assembling jigsaw p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168772" y="352327"/>
            <a:ext cx="4403228" cy="57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772" tIns="44480" rIns="31772" bIns="44480" numCol="1" anchor="t" anchorCtr="0" compatLnSpc="1">
            <a:prstTxWarp prst="textNoShape">
              <a:avLst/>
            </a:prstTxWarp>
          </a:bodyPr>
          <a:lstStyle>
            <a:lvl1pPr algn="ctr" defTabSz="98124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866046" fontAlgn="auto">
              <a:spcAft>
                <a:spcPts val="0"/>
              </a:spcAft>
              <a:defRPr/>
            </a:pPr>
            <a:r>
              <a:rPr lang="en-GB" sz="4236" b="1" dirty="0">
                <a:solidFill>
                  <a:schemeClr val="bg1"/>
                </a:solidFill>
              </a:rPr>
              <a:t>The Importance of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20128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" name="Report Comp Flat 01.jpg" descr="/Volumes/studio/WIP (134GB)/ATAG (ATA)/ATAG_6909_Power_Point_ 2014/3_Links/Report Comp Flat 01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039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TAG_6906_Powerpoint_Slides3.jpg" descr="/Volumes/studio/WIP (134GB)/ATAG (ATA)/ATAG_6909_Power_Point_ 2014/3_Links/Powerpoint Slides/ATAG_6906_Powerpoint_Slides3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57765"/>
            <a:ext cx="9144000" cy="1371600"/>
          </a:xfrm>
          <a:prstGeom prst="rect">
            <a:avLst/>
          </a:prstGeom>
          <a:solidFill>
            <a:srgbClr val="70377F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16</a:t>
            </a:fld>
            <a:endParaRPr lang="en-US" sz="7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1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337758" y="1599323"/>
            <a:ext cx="6251758" cy="137160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Thank You!	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360000" cy="360000"/>
            <a:chOff x="0" y="0"/>
            <a:chExt cx="360000" cy="360000"/>
          </a:xfrm>
        </p:grpSpPr>
        <p:sp>
          <p:nvSpPr>
            <p:cNvPr id="12" name="Rectangle 11"/>
            <p:cNvSpPr/>
            <p:nvPr/>
          </p:nvSpPr>
          <p:spPr>
            <a:xfrm flipH="1">
              <a:off x="0" y="0"/>
              <a:ext cx="360000" cy="104775"/>
            </a:xfrm>
            <a:prstGeom prst="rect">
              <a:avLst/>
            </a:prstGeom>
            <a:solidFill>
              <a:srgbClr val="66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 rot="5400000" flipH="1">
              <a:off x="-127612" y="127612"/>
              <a:ext cx="360000" cy="104775"/>
            </a:xfrm>
            <a:prstGeom prst="rect">
              <a:avLst/>
            </a:prstGeom>
            <a:solidFill>
              <a:srgbClr val="66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90879" y="6501042"/>
            <a:ext cx="360000" cy="360000"/>
            <a:chOff x="3098800" y="1083734"/>
            <a:chExt cx="360000" cy="360000"/>
          </a:xfrm>
        </p:grpSpPr>
        <p:sp>
          <p:nvSpPr>
            <p:cNvPr id="15" name="Rectangle 14"/>
            <p:cNvSpPr/>
            <p:nvPr/>
          </p:nvSpPr>
          <p:spPr>
            <a:xfrm rot="10800000" flipH="1">
              <a:off x="3098800" y="1338958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 rot="16200000" flipH="1">
              <a:off x="3226412" y="1211346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30" y="1773187"/>
            <a:ext cx="1332939" cy="90704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2339" y="3366023"/>
            <a:ext cx="4311794" cy="1828800"/>
            <a:chOff x="-12339" y="3366023"/>
            <a:chExt cx="4311794" cy="1828800"/>
          </a:xfrm>
        </p:grpSpPr>
        <p:sp>
          <p:nvSpPr>
            <p:cNvPr id="22" name="Rectangle 21"/>
            <p:cNvSpPr/>
            <p:nvPr/>
          </p:nvSpPr>
          <p:spPr>
            <a:xfrm>
              <a:off x="-12339" y="3366023"/>
              <a:ext cx="4311794" cy="1828800"/>
            </a:xfrm>
            <a:prstGeom prst="rect">
              <a:avLst/>
            </a:prstGeom>
            <a:solidFill>
              <a:srgbClr val="70377F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Georgia" panose="02040502050405020303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7287" y="3854411"/>
              <a:ext cx="3889716" cy="112338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 dirty="0">
                  <a:solidFill>
                    <a:schemeClr val="bg1"/>
                  </a:solidFill>
                  <a:latin typeface="Georgia"/>
                  <a:cs typeface="Georgia"/>
                </a:rPr>
                <a:t>Paul Steele</a:t>
              </a:r>
            </a:p>
            <a:p>
              <a:r>
                <a:rPr lang="en-US" sz="1500" i="1" dirty="0">
                  <a:solidFill>
                    <a:schemeClr val="bg1"/>
                  </a:solidFill>
                  <a:latin typeface="Georgia"/>
                  <a:cs typeface="Georgia"/>
                </a:rPr>
                <a:t>IATA</a:t>
              </a:r>
            </a:p>
            <a:p>
              <a:r>
                <a:rPr lang="en-US" sz="1500" i="1" dirty="0">
                  <a:solidFill>
                    <a:schemeClr val="bg1"/>
                  </a:solidFill>
                  <a:latin typeface="Georgia"/>
                  <a:cs typeface="Georgia"/>
                </a:rPr>
                <a:t>Senior Vice President Member and External Relations &amp; Corporate Secretary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71084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AG_6906_Powerpoint_Title One Year.png" descr="/Volumes/studio/WIP (134GB)/ATAG (ATA)/ATAG_6909_Power_Point_ 2014/3_Links/Powerpoint Slides/ATAG_6906_Powerpoint_Title One Year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8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cap="none" dirty="0" smtClean="0">
                <a:solidFill>
                  <a:srgbClr val="FFFFFF"/>
                </a:solidFill>
              </a:rPr>
              <a:t>Commercial aviation:</a:t>
            </a:r>
            <a:endParaRPr lang="en-US" i="1" cap="none" dirty="0" smtClean="0">
              <a:solidFill>
                <a:srgbClr val="FFFFFF"/>
              </a:solidFill>
            </a:endParaRPr>
          </a:p>
        </p:txBody>
      </p:sp>
      <p:pic>
        <p:nvPicPr>
          <p:cNvPr id="14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FFFFFF"/>
                </a:solidFill>
              </a:rPr>
              <a:pPr algn="r" eaLnBrk="1" hangingPunct="1">
                <a:defRPr/>
              </a:pPr>
              <a:t>2</a:t>
            </a:fld>
            <a:endParaRPr lang="en-US" sz="700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360000" cy="360000"/>
            <a:chOff x="0" y="0"/>
            <a:chExt cx="360000" cy="360000"/>
          </a:xfrm>
        </p:grpSpPr>
        <p:sp>
          <p:nvSpPr>
            <p:cNvPr id="11" name="Rectangle 10"/>
            <p:cNvSpPr/>
            <p:nvPr/>
          </p:nvSpPr>
          <p:spPr>
            <a:xfrm flipH="1">
              <a:off x="0" y="0"/>
              <a:ext cx="360000" cy="104775"/>
            </a:xfrm>
            <a:prstGeom prst="rect">
              <a:avLst/>
            </a:prstGeom>
            <a:solidFill>
              <a:srgbClr val="66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 flipH="1">
              <a:off x="-127612" y="127612"/>
              <a:ext cx="360000" cy="104775"/>
            </a:xfrm>
            <a:prstGeom prst="rect">
              <a:avLst/>
            </a:prstGeom>
            <a:solidFill>
              <a:srgbClr val="66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90879" y="6501042"/>
            <a:ext cx="360000" cy="360000"/>
            <a:chOff x="3098800" y="1083734"/>
            <a:chExt cx="360000" cy="360000"/>
          </a:xfrm>
        </p:grpSpPr>
        <p:sp>
          <p:nvSpPr>
            <p:cNvPr id="19" name="Rectangle 18"/>
            <p:cNvSpPr/>
            <p:nvPr/>
          </p:nvSpPr>
          <p:spPr>
            <a:xfrm rot="10800000" flipH="1">
              <a:off x="3098800" y="1338958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6200000" flipH="1">
              <a:off x="3226412" y="1211346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86264" y="4727275"/>
            <a:ext cx="9237143" cy="1397480"/>
          </a:xfrm>
          <a:prstGeom prst="rect">
            <a:avLst/>
          </a:prstGeom>
          <a:solidFill>
            <a:srgbClr val="01A9D6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4878995"/>
            <a:ext cx="80867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915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AG_6906_Powerpoint_Title Scope.png" descr="/Volumes/studio/WIP (134GB)/ATAG (ATA)/ATAG_6909_Power_Point_ 2014/3_Links/Powerpoint Slides/ATAG_6906_Powerpoint_Title Scop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cap="none" dirty="0" smtClean="0">
                <a:solidFill>
                  <a:schemeClr val="bg1"/>
                </a:solidFill>
              </a:rPr>
              <a:t>In one year of commercial aviation…</a:t>
            </a:r>
          </a:p>
        </p:txBody>
      </p:sp>
      <p:pic>
        <p:nvPicPr>
          <p:cNvPr id="14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prstClr val="white"/>
                </a:solidFill>
              </a:rPr>
              <a:pPr algn="r" eaLnBrk="1" hangingPunct="1">
                <a:defRPr/>
              </a:pPr>
              <a:t>3</a:t>
            </a:fld>
            <a:endParaRPr lang="en-US" sz="700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360000" cy="360000"/>
            <a:chOff x="0" y="0"/>
            <a:chExt cx="360000" cy="360000"/>
          </a:xfrm>
        </p:grpSpPr>
        <p:sp>
          <p:nvSpPr>
            <p:cNvPr id="13" name="Rectangle 12"/>
            <p:cNvSpPr/>
            <p:nvPr/>
          </p:nvSpPr>
          <p:spPr>
            <a:xfrm flipH="1">
              <a:off x="0" y="0"/>
              <a:ext cx="360000" cy="104775"/>
            </a:xfrm>
            <a:prstGeom prst="rect">
              <a:avLst/>
            </a:prstGeom>
            <a:solidFill>
              <a:srgbClr val="66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 flipH="1">
              <a:off x="-127612" y="127612"/>
              <a:ext cx="360000" cy="104775"/>
            </a:xfrm>
            <a:prstGeom prst="rect">
              <a:avLst/>
            </a:prstGeom>
            <a:solidFill>
              <a:srgbClr val="66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90879" y="6501042"/>
            <a:ext cx="360000" cy="360000"/>
            <a:chOff x="3098800" y="1083734"/>
            <a:chExt cx="360000" cy="360000"/>
          </a:xfrm>
        </p:grpSpPr>
        <p:sp>
          <p:nvSpPr>
            <p:cNvPr id="19" name="Rectangle 18"/>
            <p:cNvSpPr/>
            <p:nvPr/>
          </p:nvSpPr>
          <p:spPr>
            <a:xfrm rot="10800000" flipH="1">
              <a:off x="3098800" y="1338958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6200000" flipH="1">
              <a:off x="3226412" y="1211346"/>
              <a:ext cx="360000" cy="104775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86264" y="1095555"/>
            <a:ext cx="3812875" cy="4888340"/>
          </a:xfrm>
          <a:prstGeom prst="rect">
            <a:avLst/>
          </a:prstGeom>
          <a:solidFill>
            <a:srgbClr val="01A9D6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32503"/>
            <a:ext cx="28860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606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2771" name="Titl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cap="none" dirty="0" smtClean="0">
                <a:solidFill>
                  <a:schemeClr val="bg1"/>
                </a:solidFill>
              </a:rPr>
              <a:t>Aviation: world trade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FFFFFF"/>
                </a:solidFill>
                <a:cs typeface="+mn-cs"/>
              </a:rPr>
              <a:pPr algn="r" eaLnBrk="1" hangingPunct="1">
                <a:defRPr/>
              </a:pPr>
              <a:t>4</a:t>
            </a:fld>
            <a:endParaRPr lang="en-US" sz="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" name="ATAG_6906_Powerpoint_Purple Square.png" descr="/Volumes/studio/WIP (134GB)/ATAG (ATA)/ATAG_6909_Power_Point_ 2014/3_Links/Powerpoint Slides/ATAG_6906_Powerpoint_Purple Square.png"/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9" name="ATAG_6906_Powerpoint_Blue Square.png" descr="/Volumes/studio/WIP (134GB)/ATAG (ATA)/ATAG_6909_Power_Point_ 2014/3_Links/Powerpoint Slides/ATAG_6906_Powerpoint_Blue Square.png"/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6498000"/>
            <a:ext cx="360000" cy="360000"/>
          </a:xfrm>
          <a:prstGeom prst="rect">
            <a:avLst/>
          </a:prstGeom>
        </p:spPr>
      </p:pic>
      <p:pic>
        <p:nvPicPr>
          <p:cNvPr id="10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5617" y="2949496"/>
            <a:ext cx="5834526" cy="30828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eorgia"/>
              <a:cs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099055"/>
            <a:ext cx="2809875" cy="1104900"/>
          </a:xfrm>
          <a:prstGeom prst="rect">
            <a:avLst/>
          </a:prstGeom>
        </p:spPr>
      </p:pic>
      <p:pic>
        <p:nvPicPr>
          <p:cNvPr id="15" name="ATAG_6906_Economy Icon.png" descr="/Volumes/studio/WIP (134GB)/ATAG (ATA)/ATAG_6909_Power_Point_ 2014/3_Links/Powerpoint Slides/ATAG_6906_Economy Icon.png"/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61" y="2458192"/>
            <a:ext cx="1187602" cy="1543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80" y="4595885"/>
            <a:ext cx="3705225" cy="11049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77830"/>
          </a:xfrm>
          <a:prstGeom prst="rect">
            <a:avLst/>
          </a:prstGeom>
        </p:spPr>
      </p:pic>
      <p:sp>
        <p:nvSpPr>
          <p:cNvPr id="31748" name="Titl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cap="none" dirty="0" smtClean="0">
                <a:solidFill>
                  <a:schemeClr val="bg1"/>
                </a:solidFill>
              </a:rPr>
              <a:t>Aviation: employment supported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FFFFFF"/>
                </a:solidFill>
                <a:cs typeface="+mn-cs"/>
              </a:rPr>
              <a:pPr algn="r" eaLnBrk="1" hangingPunct="1">
                <a:defRPr/>
              </a:pPr>
              <a:t>5</a:t>
            </a:fld>
            <a:endParaRPr lang="en-US" sz="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8" name="ATAG_6906_Powerpoint_Purple Square.png" descr="/Volumes/studio/WIP (134GB)/ATAG (ATA)/ATAG_6909_Power_Point_ 2014/3_Links/Powerpoint Slides/ATAG_6906_Powerpoint_Purple Square.png"/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10" name="ATAG_6906_Powerpoint_Blue Square.png" descr="/Volumes/studio/WIP (134GB)/ATAG (ATA)/ATAG_6909_Power_Point_ 2014/3_Links/Powerpoint Slides/ATAG_6906_Powerpoint_Blue Square.png"/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6498000"/>
            <a:ext cx="360000" cy="360000"/>
          </a:xfrm>
          <a:prstGeom prst="rect">
            <a:avLst/>
          </a:prstGeom>
        </p:spPr>
      </p:pic>
      <p:pic>
        <p:nvPicPr>
          <p:cNvPr id="11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4251366"/>
            <a:ext cx="9143999" cy="186442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eorgia"/>
              <a:cs typeface="Georgia"/>
            </a:endParaRPr>
          </a:p>
        </p:txBody>
      </p:sp>
      <p:pic>
        <p:nvPicPr>
          <p:cNvPr id="16" name="ATAG_6906_Economy Icon.png" descr="/Volumes/studio/WIP (134GB)/ATAG (ATA)/ATAG_6909_Power_Point_ 2014/3_Links/Powerpoint Slides/ATAG_6906_Economy Icon.png"/>
          <p:cNvPicPr>
            <a:picLocks noChangeAspect="1"/>
          </p:cNvPicPr>
          <p:nvPr/>
        </p:nvPicPr>
        <p:blipFill>
          <a:blip r:embed="rId9" r:link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368" y="3773295"/>
            <a:ext cx="1187602" cy="1543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4726627"/>
            <a:ext cx="68865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9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280"/>
            <a:ext cx="8229600" cy="5635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Aviation and tourism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3787" y="3079630"/>
            <a:ext cx="7855767" cy="303616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ATAG_6906_Economy Icon.png" descr="/Volumes/studio/WIP (134GB)/ATAG (ATA)/ATAG_6909_Power_Point_ 2014/3_Links/Powerpoint Slides/ATAG_6906_Economy Icon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05" y="2543501"/>
            <a:ext cx="1187602" cy="1543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950" y="4715617"/>
            <a:ext cx="5424757" cy="1400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972" y="3315442"/>
            <a:ext cx="2330749" cy="1400175"/>
          </a:xfrm>
          <a:prstGeom prst="rect">
            <a:avLst/>
          </a:prstGeom>
        </p:spPr>
      </p:pic>
      <p:pic>
        <p:nvPicPr>
          <p:cNvPr id="13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pic>
        <p:nvPicPr>
          <p:cNvPr id="14" name="ATAG_6906_Powerpoint_Purple Square.png" descr="/Volumes/studio/WIP (134GB)/ATAG (ATA)/ATAG_6909_Power_Point_ 2014/3_Links/Powerpoint Slides/ATAG_6906_Powerpoint_Purple Square.png"/>
          <p:cNvPicPr>
            <a:picLocks noChangeAspect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15" name="ATAG_6906_Powerpoint_Blue Square.png" descr="/Volumes/studio/WIP (134GB)/ATAG (ATA)/ATAG_6909_Power_Point_ 2014/3_Links/Powerpoint Slides/ATAG_6906_Powerpoint_Blue Square.png"/>
          <p:cNvPicPr>
            <a:picLocks noChangeAspect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5121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78926" y="1132764"/>
            <a:ext cx="7165074" cy="48313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eorgia"/>
              <a:cs typeface="Georgia"/>
            </a:endParaRPr>
          </a:p>
        </p:txBody>
      </p:sp>
      <p:pic>
        <p:nvPicPr>
          <p:cNvPr id="20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cap="none" dirty="0" smtClean="0">
                <a:solidFill>
                  <a:srgbClr val="FFFFFF"/>
                </a:solidFill>
              </a:rPr>
              <a:t>Aviation: social benefits</a:t>
            </a:r>
            <a:endParaRPr lang="en-US" b="1" cap="none" dirty="0" smtClean="0">
              <a:solidFill>
                <a:srgbClr val="FFFFFF"/>
              </a:solidFill>
            </a:endParaRPr>
          </a:p>
        </p:txBody>
      </p:sp>
      <p:pic>
        <p:nvPicPr>
          <p:cNvPr id="29" name="ATAG_6906_Powerpoint_Purple Square.png" descr="/Volumes/studio/WIP (134GB)/ATAG (ATA)/ATAG_6909_Power_Point_ 2014/3_Links/Powerpoint Slides/ATAG_6906_Powerpoint_Purple Square.png"/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30" name="ATAG_6906_Powerpoint_Blue Square.png" descr="/Volumes/studio/WIP (134GB)/ATAG (ATA)/ATAG_6909_Power_Point_ 2014/3_Links/Powerpoint Slides/ATAG_6906_Powerpoint_Blue Square.png"/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6498000"/>
            <a:ext cx="360000" cy="36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FFFFFF"/>
                </a:solidFill>
                <a:cs typeface="+mn-cs"/>
              </a:rPr>
              <a:pPr algn="r" eaLnBrk="1" hangingPunct="1">
                <a:defRPr/>
              </a:pPr>
              <a:t>7</a:t>
            </a:fld>
            <a:endParaRPr lang="en-US" sz="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3" name="ATAG_6906_Powerpoint_Social Benefits.png" descr="/Volumes/studio/WIP (134GB)/ATAG (ATA)/ATAG_6909_Power_Point_ 2014/3_Links/Powerpoint Slides/ATAG_6906_Powerpoint_Social Benefits.png"/>
          <p:cNvPicPr>
            <a:picLocks noChangeAspect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096" y="838200"/>
            <a:ext cx="1178824" cy="1696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786" y="1388853"/>
            <a:ext cx="5038336" cy="44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691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TAG_6906_Powerpoint_Slides6.jpg" descr="/Volumes/studio/WIP (134GB)/ATAG (ATA)/ATAG_6909_Power_Point_ 2014/3_Links/Powerpoint Slides/ATAG_6906_Powerpoint_Slides6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25192"/>
            <a:ext cx="9144000" cy="37288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eorgia"/>
              <a:cs typeface="Georgia"/>
            </a:endParaRPr>
          </a:p>
        </p:txBody>
      </p:sp>
      <p:pic>
        <p:nvPicPr>
          <p:cNvPr id="7" name="ABBB Logo White.png" descr="/Volumes/studio/WIP (134GB)/ATAG (ATA)/ATAG_6909_Power_Point_ 2014/3_Links/Powerpoint Slides/ABBB Logo White.png"/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5" y="6293365"/>
            <a:ext cx="1368000" cy="207677"/>
          </a:xfrm>
          <a:prstGeom prst="rect">
            <a:avLst/>
          </a:prstGeom>
        </p:spPr>
      </p:pic>
      <p:pic>
        <p:nvPicPr>
          <p:cNvPr id="8" name="ATAG_6906_Powerpoint_Purple Square.png" descr="/Volumes/studio/WIP (134GB)/ATAG (ATA)/ATAG_6909_Power_Point_ 2014/3_Links/Powerpoint Slides/ATAG_6906_Powerpoint_Purple Square.png"/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9" name="ATAG_6906_Powerpoint_Blue Square.png" descr="/Volumes/studio/WIP (134GB)/ATAG (ATA)/ATAG_6909_Power_Point_ 2014/3_Links/Powerpoint Slides/ATAG_6906_Powerpoint_Blue Square.png"/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6498000"/>
            <a:ext cx="360000" cy="3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9538" y="6289675"/>
            <a:ext cx="957262" cy="158750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 eaLnBrk="1" hangingPunct="1">
              <a:defRPr/>
            </a:pPr>
            <a:fld id="{95C49F9D-D530-4DA6-AFF5-E619815D6B9A}" type="slidenum">
              <a:rPr lang="en-US" sz="700">
                <a:solidFill>
                  <a:srgbClr val="FFFFFF"/>
                </a:solidFill>
                <a:cs typeface="+mn-cs"/>
              </a:rPr>
              <a:pPr algn="r" eaLnBrk="1" hangingPunct="1">
                <a:defRPr/>
              </a:pPr>
              <a:t>8</a:t>
            </a:fld>
            <a:endParaRPr lang="en-US" sz="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6868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2900" b="1" cap="none" dirty="0" smtClean="0">
                <a:solidFill>
                  <a:srgbClr val="FFFFFF"/>
                </a:solidFill>
              </a:rPr>
              <a:t>Aviation: climate action</a:t>
            </a:r>
            <a:endParaRPr lang="en-US" sz="2900" b="1" cap="none" dirty="0" smtClean="0">
              <a:solidFill>
                <a:srgbClr val="FFFFFF"/>
              </a:solidFill>
            </a:endParaRPr>
          </a:p>
        </p:txBody>
      </p:sp>
      <p:pic>
        <p:nvPicPr>
          <p:cNvPr id="12" name="ATAG_6906_Environment Icon.png" descr="/Volumes/studio/WIP (134GB)/ATAG (ATA)/ATAG_6909_Power_Point_ 2014/3_Links/Powerpoint Slides/ATAG_6906_Environment Icon.png"/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277200"/>
            <a:ext cx="1412398" cy="1543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461" y="1824831"/>
            <a:ext cx="2566404" cy="3400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90" y="1824831"/>
            <a:ext cx="2566404" cy="3400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19" y="1824831"/>
            <a:ext cx="1845685" cy="34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18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eelengineering.com/wp-content/uploads/2015/06/Obsta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1351"/>
            <a:ext cx="9144000" cy="63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168772" y="4340366"/>
            <a:ext cx="4058742" cy="57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772" tIns="44480" rIns="31772" bIns="44480" numCol="1" anchor="t" anchorCtr="0" compatLnSpc="1">
            <a:prstTxWarp prst="textNoShape">
              <a:avLst/>
            </a:prstTxWarp>
          </a:bodyPr>
          <a:lstStyle>
            <a:lvl1pPr algn="ctr" defTabSz="98124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866046" fontAlgn="auto">
              <a:spcAft>
                <a:spcPts val="0"/>
              </a:spcAft>
              <a:defRPr/>
            </a:pPr>
            <a:r>
              <a:rPr lang="en-GB" sz="4236" dirty="0">
                <a:solidFill>
                  <a:schemeClr val="bg1"/>
                </a:solidFill>
              </a:rPr>
              <a:t>Obstacles to Delivering This Value</a:t>
            </a:r>
            <a:endParaRPr lang="en-GB" sz="423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1A9D6"/>
      </a:accent1>
      <a:accent2>
        <a:srgbClr val="214E92"/>
      </a:accent2>
      <a:accent3>
        <a:srgbClr val="A2BD30"/>
      </a:accent3>
      <a:accent4>
        <a:srgbClr val="B9D989"/>
      </a:accent4>
      <a:accent5>
        <a:srgbClr val="8CD6EC"/>
      </a:accent5>
      <a:accent6>
        <a:srgbClr val="007C9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sz="1500" i="1" dirty="0">
            <a:solidFill>
              <a:schemeClr val="bg1">
                <a:lumMod val="50000"/>
              </a:schemeClr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1A9D6"/>
      </a:accent1>
      <a:accent2>
        <a:srgbClr val="214E92"/>
      </a:accent2>
      <a:accent3>
        <a:srgbClr val="A2BD30"/>
      </a:accent3>
      <a:accent4>
        <a:srgbClr val="B9D989"/>
      </a:accent4>
      <a:accent5>
        <a:srgbClr val="8CD6EC"/>
      </a:accent5>
      <a:accent6>
        <a:srgbClr val="007C9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sz="1500" i="1" dirty="0">
            <a:solidFill>
              <a:schemeClr val="bg1">
                <a:lumMod val="50000"/>
              </a:schemeClr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1A9D6"/>
      </a:accent1>
      <a:accent2>
        <a:srgbClr val="214E92"/>
      </a:accent2>
      <a:accent3>
        <a:srgbClr val="A2BD30"/>
      </a:accent3>
      <a:accent4>
        <a:srgbClr val="B9D989"/>
      </a:accent4>
      <a:accent5>
        <a:srgbClr val="8CD6EC"/>
      </a:accent5>
      <a:accent6>
        <a:srgbClr val="007C9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sz="1500" i="1" dirty="0">
            <a:solidFill>
              <a:schemeClr val="bg1">
                <a:lumMod val="50000"/>
              </a:schemeClr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A717D3C2ABD24BB77AEAE402F3884E" ma:contentTypeVersion="0" ma:contentTypeDescription="Create a new document." ma:contentTypeScope="" ma:versionID="c80854913a2040e40291b3972f7c451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026227-AA68-46C7-B806-EA0D4C3FB3EC}"/>
</file>

<file path=customXml/itemProps2.xml><?xml version="1.0" encoding="utf-8"?>
<ds:datastoreItem xmlns:ds="http://schemas.openxmlformats.org/officeDocument/2006/customXml" ds:itemID="{991FC074-C57D-4A52-98B0-100C07D8EC71}"/>
</file>

<file path=customXml/itemProps3.xml><?xml version="1.0" encoding="utf-8"?>
<ds:datastoreItem xmlns:ds="http://schemas.openxmlformats.org/officeDocument/2006/customXml" ds:itemID="{CA8FE2DD-B0C1-4D35-9348-A4217F463EB8}"/>
</file>

<file path=docProps/app.xml><?xml version="1.0" encoding="utf-8"?>
<Properties xmlns="http://schemas.openxmlformats.org/officeDocument/2006/extended-properties" xmlns:vt="http://schemas.openxmlformats.org/officeDocument/2006/docPropsVTypes">
  <TotalTime>13241</TotalTime>
  <Words>786</Words>
  <Application>Microsoft Office PowerPoint</Application>
  <PresentationFormat>On-screen Show (4:3)</PresentationFormat>
  <Paragraphs>132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Georgia</vt:lpstr>
      <vt:lpstr>Lucida Grande</vt:lpstr>
      <vt:lpstr>Wingdings</vt:lpstr>
      <vt:lpstr>Office Theme</vt:lpstr>
      <vt:lpstr>1_Office Theme</vt:lpstr>
      <vt:lpstr>2_Office Theme</vt:lpstr>
      <vt:lpstr>PowerPoint Presentation</vt:lpstr>
      <vt:lpstr>Commercial aviation:</vt:lpstr>
      <vt:lpstr>In one year of commercial aviation…</vt:lpstr>
      <vt:lpstr>Aviation: world trade</vt:lpstr>
      <vt:lpstr>Aviation: employment supported</vt:lpstr>
      <vt:lpstr>Aviation and tourism</vt:lpstr>
      <vt:lpstr>Aviation: social benefits</vt:lpstr>
      <vt:lpstr>Aviation: climate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Company>Studio Alexander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Steele - IATA</dc:title>
  <dc:creator>Design6</dc:creator>
  <cp:lastModifiedBy>JAIN Chaitan</cp:lastModifiedBy>
  <cp:revision>406</cp:revision>
  <cp:lastPrinted>2014-04-22T22:04:25Z</cp:lastPrinted>
  <dcterms:created xsi:type="dcterms:W3CDTF">2012-03-16T05:02:36Z</dcterms:created>
  <dcterms:modified xsi:type="dcterms:W3CDTF">2015-10-15T14:14:34Z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0x01010061A717D3C2ABD24BB77AEAE402F3884E</vt:lpwstr>
  </property>
</Properties>
</file>