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2" r:id="rId6"/>
    <p:sldMasterId id="2147483724" r:id="rId7"/>
    <p:sldMasterId id="2147483738" r:id="rId8"/>
    <p:sldMasterId id="2147483766" r:id="rId9"/>
  </p:sldMasterIdLst>
  <p:notesMasterIdLst>
    <p:notesMasterId r:id="rId24"/>
  </p:notesMasterIdLst>
  <p:sldIdLst>
    <p:sldId id="266" r:id="rId10"/>
    <p:sldId id="259" r:id="rId11"/>
    <p:sldId id="278" r:id="rId12"/>
    <p:sldId id="285" r:id="rId13"/>
    <p:sldId id="286" r:id="rId14"/>
    <p:sldId id="287" r:id="rId15"/>
    <p:sldId id="288" r:id="rId16"/>
    <p:sldId id="289" r:id="rId17"/>
    <p:sldId id="283" r:id="rId18"/>
    <p:sldId id="290" r:id="rId19"/>
    <p:sldId id="281" r:id="rId20"/>
    <p:sldId id="291" r:id="rId21"/>
    <p:sldId id="268" r:id="rId22"/>
    <p:sldId id="26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75"/>
    <a:srgbClr val="0054A4"/>
    <a:srgbClr val="7B0052"/>
    <a:srgbClr val="279DD9"/>
    <a:srgbClr val="CC8004"/>
    <a:srgbClr val="F37021"/>
    <a:srgbClr val="A74233"/>
    <a:srgbClr val="5A6870"/>
    <a:srgbClr val="006EB7"/>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99" autoAdjust="0"/>
  </p:normalViewPr>
  <p:slideViewPr>
    <p:cSldViewPr>
      <p:cViewPr>
        <p:scale>
          <a:sx n="90" d="100"/>
          <a:sy n="90" d="100"/>
        </p:scale>
        <p:origin x="-1336" y="-6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4.xml"/><Relationship Id="rId18" Type="http://schemas.openxmlformats.org/officeDocument/2006/relationships/slide" Target="slides/slide9.xml"/><Relationship Id="rId8" Type="http://schemas.openxmlformats.org/officeDocument/2006/relationships/slideMaster" Target="slideMasters/slideMaster4.xml"/><Relationship Id="rId21" Type="http://schemas.openxmlformats.org/officeDocument/2006/relationships/slide" Target="slides/slide12.xml"/><Relationship Id="rId3" Type="http://schemas.openxmlformats.org/officeDocument/2006/relationships/customXml" Target="../customXml/item3.xml"/><Relationship Id="rId25" Type="http://schemas.openxmlformats.org/officeDocument/2006/relationships/printerSettings" Target="printerSettings/printerSettings1.bin"/><Relationship Id="rId12" Type="http://schemas.openxmlformats.org/officeDocument/2006/relationships/slide" Target="slides/slide3.xml"/><Relationship Id="rId17" Type="http://schemas.openxmlformats.org/officeDocument/2006/relationships/slide" Target="slides/slide8.xml"/><Relationship Id="rId7" Type="http://schemas.openxmlformats.org/officeDocument/2006/relationships/slideMaster" Target="slideMasters/slideMaster3.xml"/><Relationship Id="rId20" Type="http://schemas.openxmlformats.org/officeDocument/2006/relationships/slide" Target="slides/slide11.xml"/><Relationship Id="rId29" Type="http://schemas.openxmlformats.org/officeDocument/2006/relationships/tableStyles" Target="tableStyles.xml"/><Relationship Id="rId16" Type="http://schemas.openxmlformats.org/officeDocument/2006/relationships/slide" Target="slides/slide7.xml"/><Relationship Id="rId2" Type="http://schemas.openxmlformats.org/officeDocument/2006/relationships/customXml" Target="../customXml/item2.xml"/><Relationship Id="rId24" Type="http://schemas.openxmlformats.org/officeDocument/2006/relationships/notesMaster" Target="notesMasters/notesMaster1.xml"/><Relationship Id="rId11" Type="http://schemas.openxmlformats.org/officeDocument/2006/relationships/slide" Target="slides/slide2.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4.xml"/><Relationship Id="rId28" Type="http://schemas.openxmlformats.org/officeDocument/2006/relationships/theme" Target="theme/theme1.xml"/><Relationship Id="rId15" Type="http://schemas.openxmlformats.org/officeDocument/2006/relationships/slide" Target="slides/slide6.xml"/><Relationship Id="rId5" Type="http://schemas.openxmlformats.org/officeDocument/2006/relationships/slideMaster" Target="slideMasters/slideMaster1.xml"/><Relationship Id="rId10" Type="http://schemas.openxmlformats.org/officeDocument/2006/relationships/slide" Target="slides/slide1.xml"/><Relationship Id="rId19" Type="http://schemas.openxmlformats.org/officeDocument/2006/relationships/slide" Target="slides/slide10.xml"/><Relationship Id="rId9" Type="http://schemas.openxmlformats.org/officeDocument/2006/relationships/slideMaster" Target="slideMasters/slideMaster5.xml"/><Relationship Id="rId22" Type="http://schemas.openxmlformats.org/officeDocument/2006/relationships/slide" Target="slides/slide13.xml"/><Relationship Id="rId27" Type="http://schemas.openxmlformats.org/officeDocument/2006/relationships/viewProps" Target="viewProps.xml"/><Relationship Id="rId14"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0C5B7-9914-4F86-B296-A39877EF2D4F}" type="doc">
      <dgm:prSet loTypeId="urn:microsoft.com/office/officeart/2005/8/layout/lProcess2" loCatId="list" qsTypeId="urn:microsoft.com/office/officeart/2005/8/quickstyle/simple2" qsCatId="simple" csTypeId="urn:microsoft.com/office/officeart/2005/8/colors/accent0_2" csCatId="mainScheme" phldr="1"/>
      <dgm:spPr/>
      <dgm:t>
        <a:bodyPr/>
        <a:lstStyle/>
        <a:p>
          <a:endParaRPr lang="en-GB"/>
        </a:p>
      </dgm:t>
    </dgm:pt>
    <dgm:pt modelId="{D156C3EB-7D42-4045-8E28-C1BE1E75F031}">
      <dgm:prSet phldrT="[Text]" custT="1">
        <dgm:style>
          <a:lnRef idx="2">
            <a:schemeClr val="accent5">
              <a:shade val="50000"/>
            </a:schemeClr>
          </a:lnRef>
          <a:fillRef idx="1">
            <a:schemeClr val="accent5"/>
          </a:fillRef>
          <a:effectRef idx="0">
            <a:schemeClr val="accent5"/>
          </a:effectRef>
          <a:fontRef idx="minor">
            <a:schemeClr val="lt1"/>
          </a:fontRef>
        </dgm:style>
      </dgm:prSet>
      <dgm:spPr>
        <a:ln/>
      </dgm:spPr>
      <dgm:t>
        <a:bodyPr anchor="t"/>
        <a:lstStyle/>
        <a:p>
          <a:r>
            <a:rPr lang="en-US" sz="1400" b="1" dirty="0" smtClean="0">
              <a:solidFill>
                <a:srgbClr val="FFFFFF"/>
              </a:solidFill>
            </a:rPr>
            <a:t>Competition Practices</a:t>
          </a:r>
          <a:endParaRPr lang="en-GB" sz="1400" dirty="0">
            <a:solidFill>
              <a:srgbClr val="FFFFFF"/>
            </a:solidFill>
          </a:endParaRPr>
        </a:p>
      </dgm:t>
    </dgm:pt>
    <dgm:pt modelId="{1D02426D-D25F-4621-A6A3-65EFB0771849}" type="parTrans" cxnId="{E97857A6-D7E4-4F92-BC07-B3906F2326BD}">
      <dgm:prSet/>
      <dgm:spPr/>
      <dgm:t>
        <a:bodyPr/>
        <a:lstStyle/>
        <a:p>
          <a:endParaRPr lang="en-GB" sz="1400"/>
        </a:p>
      </dgm:t>
    </dgm:pt>
    <dgm:pt modelId="{9C1308C9-4047-4F6C-824F-6959B11D76EA}" type="sibTrans" cxnId="{E97857A6-D7E4-4F92-BC07-B3906F2326BD}">
      <dgm:prSet/>
      <dgm:spPr/>
      <dgm:t>
        <a:bodyPr/>
        <a:lstStyle/>
        <a:p>
          <a:endParaRPr lang="en-GB" sz="1400"/>
        </a:p>
      </dgm:t>
    </dgm:pt>
    <dgm:pt modelId="{32448EEE-F832-4F94-A847-FB65AFFEF591}">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nchor="t"/>
        <a:lstStyle/>
        <a:p>
          <a:r>
            <a:rPr lang="en-US" sz="1400" b="1" dirty="0" smtClean="0">
              <a:solidFill>
                <a:srgbClr val="FFFFFF"/>
              </a:solidFill>
            </a:rPr>
            <a:t>Competition Policies</a:t>
          </a:r>
          <a:endParaRPr lang="en-GB" sz="1400" b="1" dirty="0">
            <a:solidFill>
              <a:srgbClr val="FFFFFF"/>
            </a:solidFill>
          </a:endParaRPr>
        </a:p>
      </dgm:t>
    </dgm:pt>
    <dgm:pt modelId="{36B2F271-51C6-4EBE-9F5F-8D1674873170}" type="parTrans" cxnId="{08FAD691-D55D-40A5-8DDD-44EF1AF3DFD6}">
      <dgm:prSet/>
      <dgm:spPr/>
      <dgm:t>
        <a:bodyPr/>
        <a:lstStyle/>
        <a:p>
          <a:endParaRPr lang="en-GB" sz="1400"/>
        </a:p>
      </dgm:t>
    </dgm:pt>
    <dgm:pt modelId="{C6EDBA9F-FB1D-4BB4-9B00-251B3EC0430B}" type="sibTrans" cxnId="{08FAD691-D55D-40A5-8DDD-44EF1AF3DFD6}">
      <dgm:prSet/>
      <dgm:spPr/>
      <dgm:t>
        <a:bodyPr/>
        <a:lstStyle/>
        <a:p>
          <a:endParaRPr lang="en-GB" sz="1400"/>
        </a:p>
      </dgm:t>
    </dgm:pt>
    <dgm:pt modelId="{3C63EFEF-8873-4DE3-BAA9-19039202CF2A}">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b="1" dirty="0" smtClean="0">
              <a:solidFill>
                <a:schemeClr val="tx2"/>
              </a:solidFill>
            </a:rPr>
            <a:t>Regional</a:t>
          </a:r>
          <a:r>
            <a:rPr lang="en-US" sz="1200" b="1" baseline="0" dirty="0" smtClean="0">
              <a:solidFill>
                <a:schemeClr val="tx2"/>
              </a:solidFill>
            </a:rPr>
            <a:t> </a:t>
          </a:r>
          <a:r>
            <a:rPr lang="en-US" sz="1200" b="1" dirty="0" smtClean="0">
              <a:solidFill>
                <a:schemeClr val="tx2"/>
              </a:solidFill>
            </a:rPr>
            <a:t>Organizations</a:t>
          </a:r>
          <a:r>
            <a:rPr lang="en-US" sz="1200" dirty="0" smtClean="0">
              <a:solidFill>
                <a:schemeClr val="tx2"/>
              </a:solidFill>
            </a:rPr>
            <a:t>:</a:t>
          </a:r>
        </a:p>
        <a:p>
          <a:r>
            <a:rPr lang="en-US" sz="1200" dirty="0" smtClean="0">
              <a:solidFill>
                <a:schemeClr val="tx2"/>
              </a:solidFill>
            </a:rPr>
            <a:t>COMESA-EAC-SADC; ACAC; ASEAN; EU; etc.</a:t>
          </a:r>
          <a:endParaRPr lang="en-GB" sz="1200" dirty="0">
            <a:solidFill>
              <a:schemeClr val="tx2"/>
            </a:solidFill>
          </a:endParaRPr>
        </a:p>
      </dgm:t>
    </dgm:pt>
    <dgm:pt modelId="{CD2DA545-1464-48A4-8C11-1BB50DC7D9FE}" type="parTrans" cxnId="{0ACE9AD3-785E-46D1-9127-3382C10CF0C5}">
      <dgm:prSet/>
      <dgm:spPr/>
      <dgm:t>
        <a:bodyPr/>
        <a:lstStyle/>
        <a:p>
          <a:endParaRPr lang="en-GB" sz="1400"/>
        </a:p>
      </dgm:t>
    </dgm:pt>
    <dgm:pt modelId="{077207F7-E84B-41FB-A384-5D5653B25BBF}" type="sibTrans" cxnId="{0ACE9AD3-785E-46D1-9127-3382C10CF0C5}">
      <dgm:prSet/>
      <dgm:spPr/>
      <dgm:t>
        <a:bodyPr/>
        <a:lstStyle/>
        <a:p>
          <a:endParaRPr lang="en-GB" sz="1400"/>
        </a:p>
      </dgm:t>
    </dgm:pt>
    <dgm:pt modelId="{C58BD53C-54F0-4384-9436-FA4077C05A8D}">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100" b="1" dirty="0" smtClean="0">
              <a:solidFill>
                <a:schemeClr val="tx2"/>
              </a:solidFill>
            </a:rPr>
            <a:t>Practices</a:t>
          </a:r>
          <a:r>
            <a:rPr lang="en-US" sz="1100" b="1" baseline="0" dirty="0" smtClean="0">
              <a:solidFill>
                <a:schemeClr val="tx2"/>
              </a:solidFill>
            </a:rPr>
            <a:t> emanating from </a:t>
          </a:r>
          <a:r>
            <a:rPr lang="en-US" sz="1100" b="1" dirty="0" smtClean="0">
              <a:solidFill>
                <a:schemeClr val="tx2"/>
              </a:solidFill>
            </a:rPr>
            <a:t>Regional competition </a:t>
          </a:r>
          <a:r>
            <a:rPr lang="en-US" sz="1050" b="1" dirty="0" smtClean="0">
              <a:solidFill>
                <a:schemeClr val="tx2"/>
              </a:solidFill>
            </a:rPr>
            <a:t>networks</a:t>
          </a:r>
          <a:r>
            <a:rPr lang="en-US" sz="1100" dirty="0" smtClean="0">
              <a:solidFill>
                <a:schemeClr val="tx2"/>
              </a:solidFill>
            </a:rPr>
            <a:t>: </a:t>
          </a:r>
        </a:p>
        <a:p>
          <a:r>
            <a:rPr lang="en-US" sz="1100" dirty="0" smtClean="0">
              <a:solidFill>
                <a:schemeClr val="tx2"/>
              </a:solidFill>
            </a:rPr>
            <a:t>European Union (EU); Common Market for Eastern and Southern Africa (COMESA)-</a:t>
          </a:r>
          <a:r>
            <a:rPr lang="en-US" sz="1100" baseline="0" dirty="0" smtClean="0">
              <a:solidFill>
                <a:schemeClr val="tx2"/>
              </a:solidFill>
            </a:rPr>
            <a:t> East Africa Community (EAC) - Southern African Development Community (</a:t>
          </a:r>
          <a:r>
            <a:rPr lang="en-US" sz="1100" dirty="0" smtClean="0">
              <a:solidFill>
                <a:schemeClr val="tx2"/>
              </a:solidFill>
            </a:rPr>
            <a:t>SADC), Association of Southeast Asian Nations (ASEAN)</a:t>
          </a:r>
          <a:endParaRPr lang="en-GB" sz="1100" dirty="0">
            <a:solidFill>
              <a:schemeClr val="tx2"/>
            </a:solidFill>
          </a:endParaRPr>
        </a:p>
      </dgm:t>
    </dgm:pt>
    <dgm:pt modelId="{53079400-254E-4FE0-A986-4D106E8AFCDC}" type="parTrans" cxnId="{0E47051F-1039-4E09-B9E9-4B774144BF8C}">
      <dgm:prSet/>
      <dgm:spPr/>
      <dgm:t>
        <a:bodyPr/>
        <a:lstStyle/>
        <a:p>
          <a:endParaRPr lang="en-GB" sz="1400"/>
        </a:p>
      </dgm:t>
    </dgm:pt>
    <dgm:pt modelId="{9D48CF82-9762-4194-A2EE-9877D5FBB33D}" type="sibTrans" cxnId="{0E47051F-1039-4E09-B9E9-4B774144BF8C}">
      <dgm:prSet/>
      <dgm:spPr/>
      <dgm:t>
        <a:bodyPr/>
        <a:lstStyle/>
        <a:p>
          <a:endParaRPr lang="en-GB" sz="1400"/>
        </a:p>
      </dgm:t>
    </dgm:pt>
    <dgm:pt modelId="{FFCD8C9E-C4A1-4379-BBC1-D869A3E6DF7F}">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100" b="1" dirty="0" smtClean="0">
              <a:solidFill>
                <a:schemeClr val="tx2"/>
              </a:solidFill>
            </a:rPr>
            <a:t>Practices emanating from International Organizations</a:t>
          </a:r>
          <a:r>
            <a:rPr lang="en-US" sz="1100" dirty="0" smtClean="0">
              <a:solidFill>
                <a:schemeClr val="tx2"/>
              </a:solidFill>
            </a:rPr>
            <a:t>:</a:t>
          </a:r>
        </a:p>
        <a:p>
          <a:r>
            <a:rPr lang="en-US" sz="1100" dirty="0" smtClean="0">
              <a:solidFill>
                <a:schemeClr val="tx2"/>
              </a:solidFill>
            </a:rPr>
            <a:t>ICAO policy guidance; Organization for Economic Co-operation and Development (OECD); United Nations Conference on Trade and Development (UNCTAD), World Trade Organization (WTO)</a:t>
          </a:r>
          <a:endParaRPr lang="en-GB" sz="1100" dirty="0">
            <a:solidFill>
              <a:schemeClr val="tx2"/>
            </a:solidFill>
          </a:endParaRPr>
        </a:p>
      </dgm:t>
    </dgm:pt>
    <dgm:pt modelId="{AAEA2854-2408-45CA-965C-3FC909E7332C}" type="parTrans" cxnId="{89A6F9B8-8A60-471E-8282-6D099DBEC578}">
      <dgm:prSet/>
      <dgm:spPr/>
      <dgm:t>
        <a:bodyPr/>
        <a:lstStyle/>
        <a:p>
          <a:endParaRPr lang="en-GB" sz="1400"/>
        </a:p>
      </dgm:t>
    </dgm:pt>
    <dgm:pt modelId="{B65AC1C8-FA9D-4507-B5E0-774E9AD7B511}" type="sibTrans" cxnId="{89A6F9B8-8A60-471E-8282-6D099DBEC578}">
      <dgm:prSet/>
      <dgm:spPr/>
      <dgm:t>
        <a:bodyPr/>
        <a:lstStyle/>
        <a:p>
          <a:endParaRPr lang="en-GB" sz="1400"/>
        </a:p>
      </dgm:t>
    </dgm:pt>
    <dgm:pt modelId="{ED8891D4-A967-4165-87D5-00D6914D4D01}">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1200" b="1" baseline="0" dirty="0" smtClean="0">
              <a:solidFill>
                <a:schemeClr val="tx2"/>
              </a:solidFill>
            </a:rPr>
            <a:t>Topics</a:t>
          </a:r>
          <a:r>
            <a:rPr lang="en-US" sz="1200" baseline="0" dirty="0" smtClean="0">
              <a:solidFill>
                <a:schemeClr val="tx2"/>
              </a:solidFill>
            </a:rPr>
            <a:t>: </a:t>
          </a:r>
        </a:p>
        <a:p>
          <a:r>
            <a:rPr lang="en-US" sz="1200" baseline="0" dirty="0" smtClean="0">
              <a:solidFill>
                <a:schemeClr val="tx2"/>
              </a:solidFill>
            </a:rPr>
            <a:t>Anticompetitive behaviors; abuse of dominance/monopoly; merger control; State aid</a:t>
          </a:r>
          <a:endParaRPr lang="en-GB" sz="1200" baseline="0" dirty="0">
            <a:solidFill>
              <a:schemeClr val="tx2"/>
            </a:solidFill>
          </a:endParaRPr>
        </a:p>
      </dgm:t>
    </dgm:pt>
    <dgm:pt modelId="{A1DCBAEF-7BE8-474B-8980-BE38CF4475DD}" type="parTrans" cxnId="{FCDB5216-6D0A-47AD-8E5A-6FB3773A7BF5}">
      <dgm:prSet/>
      <dgm:spPr/>
      <dgm:t>
        <a:bodyPr/>
        <a:lstStyle/>
        <a:p>
          <a:endParaRPr lang="en-GB" sz="1400"/>
        </a:p>
      </dgm:t>
    </dgm:pt>
    <dgm:pt modelId="{4EAA3591-B78F-4B8E-A687-54E1C88BB698}" type="sibTrans" cxnId="{FCDB5216-6D0A-47AD-8E5A-6FB3773A7BF5}">
      <dgm:prSet/>
      <dgm:spPr/>
      <dgm:t>
        <a:bodyPr/>
        <a:lstStyle/>
        <a:p>
          <a:endParaRPr lang="en-GB" sz="1400"/>
        </a:p>
      </dgm:t>
    </dgm:pt>
    <dgm:pt modelId="{77DF59F0-BDF1-4D1F-A921-6D970B3A7E31}" type="pres">
      <dgm:prSet presAssocID="{0E00C5B7-9914-4F86-B296-A39877EF2D4F}" presName="theList" presStyleCnt="0">
        <dgm:presLayoutVars>
          <dgm:dir/>
          <dgm:animLvl val="lvl"/>
          <dgm:resizeHandles val="exact"/>
        </dgm:presLayoutVars>
      </dgm:prSet>
      <dgm:spPr/>
      <dgm:t>
        <a:bodyPr/>
        <a:lstStyle/>
        <a:p>
          <a:endParaRPr lang="en-GB"/>
        </a:p>
      </dgm:t>
    </dgm:pt>
    <dgm:pt modelId="{F7043A3A-75CE-4048-A423-75E5E6E36280}" type="pres">
      <dgm:prSet presAssocID="{D156C3EB-7D42-4045-8E28-C1BE1E75F031}" presName="compNode" presStyleCnt="0"/>
      <dgm:spPr/>
    </dgm:pt>
    <dgm:pt modelId="{CD9B049E-9E74-471F-9D9F-BBB17C337858}" type="pres">
      <dgm:prSet presAssocID="{D156C3EB-7D42-4045-8E28-C1BE1E75F031}" presName="aNode" presStyleLbl="bgShp" presStyleIdx="0" presStyleCnt="2" custLinFactNeighborX="-104" custLinFactNeighborY="12963"/>
      <dgm:spPr/>
      <dgm:t>
        <a:bodyPr/>
        <a:lstStyle/>
        <a:p>
          <a:endParaRPr lang="en-GB"/>
        </a:p>
      </dgm:t>
    </dgm:pt>
    <dgm:pt modelId="{857EF562-E7F5-4F31-8B43-88BFCCDD9694}" type="pres">
      <dgm:prSet presAssocID="{D156C3EB-7D42-4045-8E28-C1BE1E75F031}" presName="textNode" presStyleLbl="bgShp" presStyleIdx="0" presStyleCnt="2"/>
      <dgm:spPr/>
      <dgm:t>
        <a:bodyPr/>
        <a:lstStyle/>
        <a:p>
          <a:endParaRPr lang="en-GB"/>
        </a:p>
      </dgm:t>
    </dgm:pt>
    <dgm:pt modelId="{1AEBA9C3-2B43-49FA-B4F4-E20EF655619F}" type="pres">
      <dgm:prSet presAssocID="{D156C3EB-7D42-4045-8E28-C1BE1E75F031}" presName="compChildNode" presStyleCnt="0"/>
      <dgm:spPr/>
    </dgm:pt>
    <dgm:pt modelId="{4497F59B-D262-4792-8106-8605863E7DB8}" type="pres">
      <dgm:prSet presAssocID="{D156C3EB-7D42-4045-8E28-C1BE1E75F031}" presName="theInnerList" presStyleCnt="0"/>
      <dgm:spPr/>
    </dgm:pt>
    <dgm:pt modelId="{390B117D-68C4-4054-BDFA-2D0F2EC54431}" type="pres">
      <dgm:prSet presAssocID="{C58BD53C-54F0-4384-9436-FA4077C05A8D}" presName="childNode" presStyleLbl="node1" presStyleIdx="0" presStyleCnt="4" custScaleX="121812" custScaleY="2000000" custLinFactY="-800000" custLinFactNeighborX="370" custLinFactNeighborY="-898870">
        <dgm:presLayoutVars>
          <dgm:bulletEnabled val="1"/>
        </dgm:presLayoutVars>
      </dgm:prSet>
      <dgm:spPr/>
      <dgm:t>
        <a:bodyPr/>
        <a:lstStyle/>
        <a:p>
          <a:endParaRPr lang="en-GB"/>
        </a:p>
      </dgm:t>
    </dgm:pt>
    <dgm:pt modelId="{BF7BC1D1-3DD4-4C4E-A103-4C45AC375B36}" type="pres">
      <dgm:prSet presAssocID="{C58BD53C-54F0-4384-9436-FA4077C05A8D}" presName="aSpace2" presStyleCnt="0"/>
      <dgm:spPr/>
    </dgm:pt>
    <dgm:pt modelId="{30FED09D-2347-4B69-BF48-954D920B2FFC}" type="pres">
      <dgm:prSet presAssocID="{FFCD8C9E-C4A1-4379-BBC1-D869A3E6DF7F}" presName="childNode" presStyleLbl="node1" presStyleIdx="1" presStyleCnt="4" custScaleX="117624" custScaleY="2000000" custLinFactY="-100000" custLinFactNeighborY="-107904">
        <dgm:presLayoutVars>
          <dgm:bulletEnabled val="1"/>
        </dgm:presLayoutVars>
      </dgm:prSet>
      <dgm:spPr/>
      <dgm:t>
        <a:bodyPr/>
        <a:lstStyle/>
        <a:p>
          <a:endParaRPr lang="en-GB"/>
        </a:p>
      </dgm:t>
    </dgm:pt>
    <dgm:pt modelId="{2D22BF83-2B67-42E0-8E93-6DC2264F18A4}" type="pres">
      <dgm:prSet presAssocID="{D156C3EB-7D42-4045-8E28-C1BE1E75F031}" presName="aSpace" presStyleCnt="0"/>
      <dgm:spPr/>
    </dgm:pt>
    <dgm:pt modelId="{6674CB31-3CEF-4002-B3DC-DB420891C7B8}" type="pres">
      <dgm:prSet presAssocID="{32448EEE-F832-4F94-A847-FB65AFFEF591}" presName="compNode" presStyleCnt="0"/>
      <dgm:spPr/>
    </dgm:pt>
    <dgm:pt modelId="{991F22B5-3915-406D-8C1A-C19B1AFA2BA7}" type="pres">
      <dgm:prSet presAssocID="{32448EEE-F832-4F94-A847-FB65AFFEF591}" presName="aNode" presStyleLbl="bgShp" presStyleIdx="1" presStyleCnt="2" custLinFactNeighborX="-4758"/>
      <dgm:spPr/>
      <dgm:t>
        <a:bodyPr/>
        <a:lstStyle/>
        <a:p>
          <a:endParaRPr lang="en-GB"/>
        </a:p>
      </dgm:t>
    </dgm:pt>
    <dgm:pt modelId="{0B8EB761-88F0-457E-B9D4-2E96DDBB71AA}" type="pres">
      <dgm:prSet presAssocID="{32448EEE-F832-4F94-A847-FB65AFFEF591}" presName="textNode" presStyleLbl="bgShp" presStyleIdx="1" presStyleCnt="2"/>
      <dgm:spPr/>
      <dgm:t>
        <a:bodyPr/>
        <a:lstStyle/>
        <a:p>
          <a:endParaRPr lang="en-GB"/>
        </a:p>
      </dgm:t>
    </dgm:pt>
    <dgm:pt modelId="{F7434C51-6A9B-43F4-8B77-C02CD7DD0EB8}" type="pres">
      <dgm:prSet presAssocID="{32448EEE-F832-4F94-A847-FB65AFFEF591}" presName="compChildNode" presStyleCnt="0"/>
      <dgm:spPr/>
    </dgm:pt>
    <dgm:pt modelId="{8F9B744E-2671-4A8D-8AEE-BD56290DC5C0}" type="pres">
      <dgm:prSet presAssocID="{32448EEE-F832-4F94-A847-FB65AFFEF591}" presName="theInnerList" presStyleCnt="0"/>
      <dgm:spPr/>
    </dgm:pt>
    <dgm:pt modelId="{C79D29AC-47C6-430B-8C68-D5650EE17E7D}" type="pres">
      <dgm:prSet presAssocID="{ED8891D4-A967-4165-87D5-00D6914D4D01}" presName="childNode" presStyleLbl="node1" presStyleIdx="2" presStyleCnt="4" custScaleX="109249" custScaleY="2000000" custLinFactY="-780008" custLinFactNeighborX="-6261" custLinFactNeighborY="-800000">
        <dgm:presLayoutVars>
          <dgm:bulletEnabled val="1"/>
        </dgm:presLayoutVars>
      </dgm:prSet>
      <dgm:spPr/>
      <dgm:t>
        <a:bodyPr/>
        <a:lstStyle/>
        <a:p>
          <a:endParaRPr lang="en-GB"/>
        </a:p>
      </dgm:t>
    </dgm:pt>
    <dgm:pt modelId="{8655B184-9F43-4809-8D85-04C13CD44EED}" type="pres">
      <dgm:prSet presAssocID="{ED8891D4-A967-4165-87D5-00D6914D4D01}" presName="aSpace2" presStyleCnt="0"/>
      <dgm:spPr/>
    </dgm:pt>
    <dgm:pt modelId="{B0DE51D6-7B75-4332-ABC4-45746CA1928F}" type="pres">
      <dgm:prSet presAssocID="{3C63EFEF-8873-4DE3-BAA9-19039202CF2A}" presName="childNode" presStyleLbl="node1" presStyleIdx="3" presStyleCnt="4" custScaleX="109249" custScaleY="2000000" custLinFactY="-194735" custLinFactNeighborX="-6261" custLinFactNeighborY="-200000">
        <dgm:presLayoutVars>
          <dgm:bulletEnabled val="1"/>
        </dgm:presLayoutVars>
      </dgm:prSet>
      <dgm:spPr/>
      <dgm:t>
        <a:bodyPr/>
        <a:lstStyle/>
        <a:p>
          <a:endParaRPr lang="en-GB"/>
        </a:p>
      </dgm:t>
    </dgm:pt>
  </dgm:ptLst>
  <dgm:cxnLst>
    <dgm:cxn modelId="{1B5283C2-CE01-469A-8739-B01E1F4CA7D7}" type="presOf" srcId="{32448EEE-F832-4F94-A847-FB65AFFEF591}" destId="{991F22B5-3915-406D-8C1A-C19B1AFA2BA7}" srcOrd="0" destOrd="0" presId="urn:microsoft.com/office/officeart/2005/8/layout/lProcess2"/>
    <dgm:cxn modelId="{0ACE9AD3-785E-46D1-9127-3382C10CF0C5}" srcId="{32448EEE-F832-4F94-A847-FB65AFFEF591}" destId="{3C63EFEF-8873-4DE3-BAA9-19039202CF2A}" srcOrd="1" destOrd="0" parTransId="{CD2DA545-1464-48A4-8C11-1BB50DC7D9FE}" sibTransId="{077207F7-E84B-41FB-A384-5D5653B25BBF}"/>
    <dgm:cxn modelId="{B1E707FF-1EED-42F3-8455-662B4AC8A46B}" type="presOf" srcId="{ED8891D4-A967-4165-87D5-00D6914D4D01}" destId="{C79D29AC-47C6-430B-8C68-D5650EE17E7D}" srcOrd="0" destOrd="0" presId="urn:microsoft.com/office/officeart/2005/8/layout/lProcess2"/>
    <dgm:cxn modelId="{08FAD691-D55D-40A5-8DDD-44EF1AF3DFD6}" srcId="{0E00C5B7-9914-4F86-B296-A39877EF2D4F}" destId="{32448EEE-F832-4F94-A847-FB65AFFEF591}" srcOrd="1" destOrd="0" parTransId="{36B2F271-51C6-4EBE-9F5F-8D1674873170}" sibTransId="{C6EDBA9F-FB1D-4BB4-9B00-251B3EC0430B}"/>
    <dgm:cxn modelId="{FCDB5216-6D0A-47AD-8E5A-6FB3773A7BF5}" srcId="{32448EEE-F832-4F94-A847-FB65AFFEF591}" destId="{ED8891D4-A967-4165-87D5-00D6914D4D01}" srcOrd="0" destOrd="0" parTransId="{A1DCBAEF-7BE8-474B-8980-BE38CF4475DD}" sibTransId="{4EAA3591-B78F-4B8E-A687-54E1C88BB698}"/>
    <dgm:cxn modelId="{06489F89-C9A5-43E3-9BF8-2BB9F98E53E4}" type="presOf" srcId="{D156C3EB-7D42-4045-8E28-C1BE1E75F031}" destId="{CD9B049E-9E74-471F-9D9F-BBB17C337858}" srcOrd="0" destOrd="0" presId="urn:microsoft.com/office/officeart/2005/8/layout/lProcess2"/>
    <dgm:cxn modelId="{75809508-6DCA-4B8E-B9EA-2D1EB8664624}" type="presOf" srcId="{C58BD53C-54F0-4384-9436-FA4077C05A8D}" destId="{390B117D-68C4-4054-BDFA-2D0F2EC54431}" srcOrd="0" destOrd="0" presId="urn:microsoft.com/office/officeart/2005/8/layout/lProcess2"/>
    <dgm:cxn modelId="{0E47051F-1039-4E09-B9E9-4B774144BF8C}" srcId="{D156C3EB-7D42-4045-8E28-C1BE1E75F031}" destId="{C58BD53C-54F0-4384-9436-FA4077C05A8D}" srcOrd="0" destOrd="0" parTransId="{53079400-254E-4FE0-A986-4D106E8AFCDC}" sibTransId="{9D48CF82-9762-4194-A2EE-9877D5FBB33D}"/>
    <dgm:cxn modelId="{89911395-0D45-4EB3-AD6C-F1B06712F58B}" type="presOf" srcId="{0E00C5B7-9914-4F86-B296-A39877EF2D4F}" destId="{77DF59F0-BDF1-4D1F-A921-6D970B3A7E31}" srcOrd="0" destOrd="0" presId="urn:microsoft.com/office/officeart/2005/8/layout/lProcess2"/>
    <dgm:cxn modelId="{42B14EAF-D35D-449F-831E-407371C04B0E}" type="presOf" srcId="{FFCD8C9E-C4A1-4379-BBC1-D869A3E6DF7F}" destId="{30FED09D-2347-4B69-BF48-954D920B2FFC}" srcOrd="0" destOrd="0" presId="urn:microsoft.com/office/officeart/2005/8/layout/lProcess2"/>
    <dgm:cxn modelId="{E97857A6-D7E4-4F92-BC07-B3906F2326BD}" srcId="{0E00C5B7-9914-4F86-B296-A39877EF2D4F}" destId="{D156C3EB-7D42-4045-8E28-C1BE1E75F031}" srcOrd="0" destOrd="0" parTransId="{1D02426D-D25F-4621-A6A3-65EFB0771849}" sibTransId="{9C1308C9-4047-4F6C-824F-6959B11D76EA}"/>
    <dgm:cxn modelId="{89A6F9B8-8A60-471E-8282-6D099DBEC578}" srcId="{D156C3EB-7D42-4045-8E28-C1BE1E75F031}" destId="{FFCD8C9E-C4A1-4379-BBC1-D869A3E6DF7F}" srcOrd="1" destOrd="0" parTransId="{AAEA2854-2408-45CA-965C-3FC909E7332C}" sibTransId="{B65AC1C8-FA9D-4507-B5E0-774E9AD7B511}"/>
    <dgm:cxn modelId="{0B1D720E-A53F-4550-9236-BC8503DFA61D}" type="presOf" srcId="{32448EEE-F832-4F94-A847-FB65AFFEF591}" destId="{0B8EB761-88F0-457E-B9D4-2E96DDBB71AA}" srcOrd="1" destOrd="0" presId="urn:microsoft.com/office/officeart/2005/8/layout/lProcess2"/>
    <dgm:cxn modelId="{140CD35D-D1C5-49C2-88DC-45BBFEBC1BDF}" type="presOf" srcId="{D156C3EB-7D42-4045-8E28-C1BE1E75F031}" destId="{857EF562-E7F5-4F31-8B43-88BFCCDD9694}" srcOrd="1" destOrd="0" presId="urn:microsoft.com/office/officeart/2005/8/layout/lProcess2"/>
    <dgm:cxn modelId="{54401F80-0103-45FB-A6F7-F819A3310F87}" type="presOf" srcId="{3C63EFEF-8873-4DE3-BAA9-19039202CF2A}" destId="{B0DE51D6-7B75-4332-ABC4-45746CA1928F}" srcOrd="0" destOrd="0" presId="urn:microsoft.com/office/officeart/2005/8/layout/lProcess2"/>
    <dgm:cxn modelId="{83CC3A10-685D-48B4-85EE-0D1EEFAF1CCC}" type="presParOf" srcId="{77DF59F0-BDF1-4D1F-A921-6D970B3A7E31}" destId="{F7043A3A-75CE-4048-A423-75E5E6E36280}" srcOrd="0" destOrd="0" presId="urn:microsoft.com/office/officeart/2005/8/layout/lProcess2"/>
    <dgm:cxn modelId="{1FCB098F-4C41-4390-BE95-60FAEF4FD5A5}" type="presParOf" srcId="{F7043A3A-75CE-4048-A423-75E5E6E36280}" destId="{CD9B049E-9E74-471F-9D9F-BBB17C337858}" srcOrd="0" destOrd="0" presId="urn:microsoft.com/office/officeart/2005/8/layout/lProcess2"/>
    <dgm:cxn modelId="{2BF82400-5018-4DB3-AB0D-05B29E5C52C9}" type="presParOf" srcId="{F7043A3A-75CE-4048-A423-75E5E6E36280}" destId="{857EF562-E7F5-4F31-8B43-88BFCCDD9694}" srcOrd="1" destOrd="0" presId="urn:microsoft.com/office/officeart/2005/8/layout/lProcess2"/>
    <dgm:cxn modelId="{41BAB8B4-091F-4BC2-9BFB-A50DB424D241}" type="presParOf" srcId="{F7043A3A-75CE-4048-A423-75E5E6E36280}" destId="{1AEBA9C3-2B43-49FA-B4F4-E20EF655619F}" srcOrd="2" destOrd="0" presId="urn:microsoft.com/office/officeart/2005/8/layout/lProcess2"/>
    <dgm:cxn modelId="{27D7D8F5-45E2-4A42-9C5A-15B95D721284}" type="presParOf" srcId="{1AEBA9C3-2B43-49FA-B4F4-E20EF655619F}" destId="{4497F59B-D262-4792-8106-8605863E7DB8}" srcOrd="0" destOrd="0" presId="urn:microsoft.com/office/officeart/2005/8/layout/lProcess2"/>
    <dgm:cxn modelId="{1305DDAD-4715-4124-9D00-4DBB71C95401}" type="presParOf" srcId="{4497F59B-D262-4792-8106-8605863E7DB8}" destId="{390B117D-68C4-4054-BDFA-2D0F2EC54431}" srcOrd="0" destOrd="0" presId="urn:microsoft.com/office/officeart/2005/8/layout/lProcess2"/>
    <dgm:cxn modelId="{25173CB5-DE75-4CAE-94EC-D5AC588B8BC3}" type="presParOf" srcId="{4497F59B-D262-4792-8106-8605863E7DB8}" destId="{BF7BC1D1-3DD4-4C4E-A103-4C45AC375B36}" srcOrd="1" destOrd="0" presId="urn:microsoft.com/office/officeart/2005/8/layout/lProcess2"/>
    <dgm:cxn modelId="{53ABD888-CF88-4D51-B718-43A7E40E34B1}" type="presParOf" srcId="{4497F59B-D262-4792-8106-8605863E7DB8}" destId="{30FED09D-2347-4B69-BF48-954D920B2FFC}" srcOrd="2" destOrd="0" presId="urn:microsoft.com/office/officeart/2005/8/layout/lProcess2"/>
    <dgm:cxn modelId="{C9753D5F-B88D-43C3-AFDF-9FEDBC2B9EB4}" type="presParOf" srcId="{77DF59F0-BDF1-4D1F-A921-6D970B3A7E31}" destId="{2D22BF83-2B67-42E0-8E93-6DC2264F18A4}" srcOrd="1" destOrd="0" presId="urn:microsoft.com/office/officeart/2005/8/layout/lProcess2"/>
    <dgm:cxn modelId="{7EAF97E3-0461-47FC-876F-04081269AB0D}" type="presParOf" srcId="{77DF59F0-BDF1-4D1F-A921-6D970B3A7E31}" destId="{6674CB31-3CEF-4002-B3DC-DB420891C7B8}" srcOrd="2" destOrd="0" presId="urn:microsoft.com/office/officeart/2005/8/layout/lProcess2"/>
    <dgm:cxn modelId="{A3FFFDDF-C126-44AE-A9F6-AD9029A0E889}" type="presParOf" srcId="{6674CB31-3CEF-4002-B3DC-DB420891C7B8}" destId="{991F22B5-3915-406D-8C1A-C19B1AFA2BA7}" srcOrd="0" destOrd="0" presId="urn:microsoft.com/office/officeart/2005/8/layout/lProcess2"/>
    <dgm:cxn modelId="{AD440C73-E6F6-4B87-88CD-640032D55524}" type="presParOf" srcId="{6674CB31-3CEF-4002-B3DC-DB420891C7B8}" destId="{0B8EB761-88F0-457E-B9D4-2E96DDBB71AA}" srcOrd="1" destOrd="0" presId="urn:microsoft.com/office/officeart/2005/8/layout/lProcess2"/>
    <dgm:cxn modelId="{E42691EF-F21C-4ADB-9ACC-08C796CB0BD3}" type="presParOf" srcId="{6674CB31-3CEF-4002-B3DC-DB420891C7B8}" destId="{F7434C51-6A9B-43F4-8B77-C02CD7DD0EB8}" srcOrd="2" destOrd="0" presId="urn:microsoft.com/office/officeart/2005/8/layout/lProcess2"/>
    <dgm:cxn modelId="{B837E7C4-6F59-4A66-B12E-4E45AFC24401}" type="presParOf" srcId="{F7434C51-6A9B-43F4-8B77-C02CD7DD0EB8}" destId="{8F9B744E-2671-4A8D-8AEE-BD56290DC5C0}" srcOrd="0" destOrd="0" presId="urn:microsoft.com/office/officeart/2005/8/layout/lProcess2"/>
    <dgm:cxn modelId="{6C58F9AC-E614-4875-91BB-4FAE01FFFEB4}" type="presParOf" srcId="{8F9B744E-2671-4A8D-8AEE-BD56290DC5C0}" destId="{C79D29AC-47C6-430B-8C68-D5650EE17E7D}" srcOrd="0" destOrd="0" presId="urn:microsoft.com/office/officeart/2005/8/layout/lProcess2"/>
    <dgm:cxn modelId="{63D1233B-1A7F-49CB-8DE3-5CB6B6F86D9C}" type="presParOf" srcId="{8F9B744E-2671-4A8D-8AEE-BD56290DC5C0}" destId="{8655B184-9F43-4809-8D85-04C13CD44EED}" srcOrd="1" destOrd="0" presId="urn:microsoft.com/office/officeart/2005/8/layout/lProcess2"/>
    <dgm:cxn modelId="{66E2443E-C8F5-480F-B265-74B4CEBC5A45}" type="presParOf" srcId="{8F9B744E-2671-4A8D-8AEE-BD56290DC5C0}" destId="{B0DE51D6-7B75-4332-ABC4-45746CA1928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B049E-9E74-471F-9D9F-BBB17C337858}">
      <dsp:nvSpPr>
        <dsp:cNvPr id="0" name=""/>
        <dsp:cNvSpPr/>
      </dsp:nvSpPr>
      <dsp:spPr>
        <a:xfrm>
          <a:off x="0" y="0"/>
          <a:ext cx="3686425" cy="2635682"/>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solidFill>
                <a:srgbClr val="FFFFFF"/>
              </a:solidFill>
            </a:rPr>
            <a:t>Competition Practices</a:t>
          </a:r>
          <a:endParaRPr lang="en-GB" sz="1400" kern="1200" dirty="0">
            <a:solidFill>
              <a:srgbClr val="FFFFFF"/>
            </a:solidFill>
          </a:endParaRPr>
        </a:p>
      </dsp:txBody>
      <dsp:txXfrm>
        <a:off x="0" y="0"/>
        <a:ext cx="3686425" cy="790704"/>
      </dsp:txXfrm>
    </dsp:sp>
    <dsp:sp modelId="{390B117D-68C4-4054-BDFA-2D0F2EC54431}">
      <dsp:nvSpPr>
        <dsp:cNvPr id="0" name=""/>
        <dsp:cNvSpPr/>
      </dsp:nvSpPr>
      <dsp:spPr>
        <a:xfrm>
          <a:off x="61753" y="390471"/>
          <a:ext cx="3592406" cy="8532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2"/>
              </a:solidFill>
            </a:rPr>
            <a:t>Practices</a:t>
          </a:r>
          <a:r>
            <a:rPr lang="en-US" sz="1100" b="1" kern="1200" baseline="0" dirty="0" smtClean="0">
              <a:solidFill>
                <a:schemeClr val="tx2"/>
              </a:solidFill>
            </a:rPr>
            <a:t> emanating from </a:t>
          </a:r>
          <a:r>
            <a:rPr lang="en-US" sz="1100" b="1" kern="1200" dirty="0" smtClean="0">
              <a:solidFill>
                <a:schemeClr val="tx2"/>
              </a:solidFill>
            </a:rPr>
            <a:t>Regional competition </a:t>
          </a:r>
          <a:r>
            <a:rPr lang="en-US" sz="1050" b="1" kern="1200" dirty="0" smtClean="0">
              <a:solidFill>
                <a:schemeClr val="tx2"/>
              </a:solidFill>
            </a:rPr>
            <a:t>networks</a:t>
          </a:r>
          <a:r>
            <a:rPr lang="en-US" sz="1100" kern="1200" dirty="0" smtClean="0">
              <a:solidFill>
                <a:schemeClr val="tx2"/>
              </a:solidFill>
            </a:rPr>
            <a:t>: </a:t>
          </a:r>
        </a:p>
        <a:p>
          <a:pPr lvl="0" algn="ctr" defTabSz="488950">
            <a:lnSpc>
              <a:spcPct val="90000"/>
            </a:lnSpc>
            <a:spcBef>
              <a:spcPct val="0"/>
            </a:spcBef>
            <a:spcAft>
              <a:spcPct val="35000"/>
            </a:spcAft>
          </a:pPr>
          <a:r>
            <a:rPr lang="en-US" sz="1100" kern="1200" dirty="0" smtClean="0">
              <a:solidFill>
                <a:schemeClr val="tx2"/>
              </a:solidFill>
            </a:rPr>
            <a:t>European Union (EU); Common Market for Eastern and Southern Africa (COMESA)-</a:t>
          </a:r>
          <a:r>
            <a:rPr lang="en-US" sz="1100" kern="1200" baseline="0" dirty="0" smtClean="0">
              <a:solidFill>
                <a:schemeClr val="tx2"/>
              </a:solidFill>
            </a:rPr>
            <a:t> East Africa Community (EAC) - Southern African Development Community (</a:t>
          </a:r>
          <a:r>
            <a:rPr lang="en-US" sz="1100" kern="1200" dirty="0" smtClean="0">
              <a:solidFill>
                <a:schemeClr val="tx2"/>
              </a:solidFill>
            </a:rPr>
            <a:t>SADC), Association of Southeast Asian Nations (ASEAN)</a:t>
          </a:r>
          <a:endParaRPr lang="en-GB" sz="1100" kern="1200" dirty="0">
            <a:solidFill>
              <a:schemeClr val="tx2"/>
            </a:solidFill>
          </a:endParaRPr>
        </a:p>
      </dsp:txBody>
      <dsp:txXfrm>
        <a:off x="86744" y="415462"/>
        <a:ext cx="3542424" cy="803268"/>
      </dsp:txXfrm>
    </dsp:sp>
    <dsp:sp modelId="{30FED09D-2347-4B69-BF48-954D920B2FFC}">
      <dsp:nvSpPr>
        <dsp:cNvPr id="0" name=""/>
        <dsp:cNvSpPr/>
      </dsp:nvSpPr>
      <dsp:spPr>
        <a:xfrm>
          <a:off x="112596" y="1600838"/>
          <a:ext cx="3468896" cy="8532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2"/>
              </a:solidFill>
            </a:rPr>
            <a:t>Practices emanating from International Organizations</a:t>
          </a:r>
          <a:r>
            <a:rPr lang="en-US" sz="1100" kern="1200" dirty="0" smtClean="0">
              <a:solidFill>
                <a:schemeClr val="tx2"/>
              </a:solidFill>
            </a:rPr>
            <a:t>:</a:t>
          </a:r>
        </a:p>
        <a:p>
          <a:pPr lvl="0" algn="ctr" defTabSz="488950">
            <a:lnSpc>
              <a:spcPct val="90000"/>
            </a:lnSpc>
            <a:spcBef>
              <a:spcPct val="0"/>
            </a:spcBef>
            <a:spcAft>
              <a:spcPct val="35000"/>
            </a:spcAft>
          </a:pPr>
          <a:r>
            <a:rPr lang="en-US" sz="1100" kern="1200" dirty="0" smtClean="0">
              <a:solidFill>
                <a:schemeClr val="tx2"/>
              </a:solidFill>
            </a:rPr>
            <a:t>ICAO policy guidance; Organization for Economic Co-operation and Development (OECD); United Nations Conference on Trade and Development (UNCTAD), World Trade Organization (WTO)</a:t>
          </a:r>
          <a:endParaRPr lang="en-GB" sz="1100" kern="1200" dirty="0">
            <a:solidFill>
              <a:schemeClr val="tx2"/>
            </a:solidFill>
          </a:endParaRPr>
        </a:p>
      </dsp:txBody>
      <dsp:txXfrm>
        <a:off x="137587" y="1625829"/>
        <a:ext cx="3418914" cy="803268"/>
      </dsp:txXfrm>
    </dsp:sp>
    <dsp:sp modelId="{991F22B5-3915-406D-8C1A-C19B1AFA2BA7}">
      <dsp:nvSpPr>
        <dsp:cNvPr id="0" name=""/>
        <dsp:cNvSpPr/>
      </dsp:nvSpPr>
      <dsp:spPr>
        <a:xfrm>
          <a:off x="3791339" y="0"/>
          <a:ext cx="3686425" cy="2635682"/>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solidFill>
                <a:srgbClr val="FFFFFF"/>
              </a:solidFill>
            </a:rPr>
            <a:t>Competition Policies</a:t>
          </a:r>
          <a:endParaRPr lang="en-GB" sz="1400" b="1" kern="1200" dirty="0">
            <a:solidFill>
              <a:srgbClr val="FFFFFF"/>
            </a:solidFill>
          </a:endParaRPr>
        </a:p>
      </dsp:txBody>
      <dsp:txXfrm>
        <a:off x="3791339" y="0"/>
        <a:ext cx="3686425" cy="790704"/>
      </dsp:txXfrm>
    </dsp:sp>
    <dsp:sp modelId="{C79D29AC-47C6-430B-8C68-D5650EE17E7D}">
      <dsp:nvSpPr>
        <dsp:cNvPr id="0" name=""/>
        <dsp:cNvSpPr/>
      </dsp:nvSpPr>
      <dsp:spPr>
        <a:xfrm>
          <a:off x="4014353" y="405490"/>
          <a:ext cx="3221906" cy="8532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chemeClr val="tx2"/>
              </a:solidFill>
            </a:rPr>
            <a:t>Topics</a:t>
          </a:r>
          <a:r>
            <a:rPr lang="en-US" sz="1200" kern="1200" baseline="0" dirty="0" smtClean="0">
              <a:solidFill>
                <a:schemeClr val="tx2"/>
              </a:solidFill>
            </a:rPr>
            <a:t>: </a:t>
          </a:r>
        </a:p>
        <a:p>
          <a:pPr lvl="0" algn="ctr" defTabSz="533400">
            <a:lnSpc>
              <a:spcPct val="90000"/>
            </a:lnSpc>
            <a:spcBef>
              <a:spcPct val="0"/>
            </a:spcBef>
            <a:spcAft>
              <a:spcPct val="35000"/>
            </a:spcAft>
          </a:pPr>
          <a:r>
            <a:rPr lang="en-US" sz="1200" kern="1200" baseline="0" dirty="0" smtClean="0">
              <a:solidFill>
                <a:schemeClr val="tx2"/>
              </a:solidFill>
            </a:rPr>
            <a:t>Anticompetitive behaviors; abuse of dominance/monopoly; merger control; State aid</a:t>
          </a:r>
          <a:endParaRPr lang="en-GB" sz="1200" kern="1200" baseline="0" dirty="0">
            <a:solidFill>
              <a:schemeClr val="tx2"/>
            </a:solidFill>
          </a:endParaRPr>
        </a:p>
      </dsp:txBody>
      <dsp:txXfrm>
        <a:off x="4039344" y="430481"/>
        <a:ext cx="3171924" cy="803268"/>
      </dsp:txXfrm>
    </dsp:sp>
    <dsp:sp modelId="{B0DE51D6-7B75-4332-ABC4-45746CA1928F}">
      <dsp:nvSpPr>
        <dsp:cNvPr id="0" name=""/>
        <dsp:cNvSpPr/>
      </dsp:nvSpPr>
      <dsp:spPr>
        <a:xfrm>
          <a:off x="4014353" y="1554377"/>
          <a:ext cx="3221906" cy="8532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2"/>
              </a:solidFill>
            </a:rPr>
            <a:t>Regional</a:t>
          </a:r>
          <a:r>
            <a:rPr lang="en-US" sz="1200" b="1" kern="1200" baseline="0" dirty="0" smtClean="0">
              <a:solidFill>
                <a:schemeClr val="tx2"/>
              </a:solidFill>
            </a:rPr>
            <a:t> </a:t>
          </a:r>
          <a:r>
            <a:rPr lang="en-US" sz="1200" b="1" kern="1200" dirty="0" smtClean="0">
              <a:solidFill>
                <a:schemeClr val="tx2"/>
              </a:solidFill>
            </a:rPr>
            <a:t>Organizations</a:t>
          </a:r>
          <a:r>
            <a:rPr lang="en-US" sz="1200" kern="1200" dirty="0" smtClean="0">
              <a:solidFill>
                <a:schemeClr val="tx2"/>
              </a:solidFill>
            </a:rPr>
            <a:t>:</a:t>
          </a:r>
        </a:p>
        <a:p>
          <a:pPr lvl="0" algn="ctr" defTabSz="533400">
            <a:lnSpc>
              <a:spcPct val="90000"/>
            </a:lnSpc>
            <a:spcBef>
              <a:spcPct val="0"/>
            </a:spcBef>
            <a:spcAft>
              <a:spcPct val="35000"/>
            </a:spcAft>
          </a:pPr>
          <a:r>
            <a:rPr lang="en-US" sz="1200" kern="1200" dirty="0" smtClean="0">
              <a:solidFill>
                <a:schemeClr val="tx2"/>
              </a:solidFill>
            </a:rPr>
            <a:t>COMESA-EAC-SADC; ACAC; ASEAN; EU; etc.</a:t>
          </a:r>
          <a:endParaRPr lang="en-GB" sz="1200" kern="1200" dirty="0">
            <a:solidFill>
              <a:schemeClr val="tx2"/>
            </a:solidFill>
          </a:endParaRPr>
        </a:p>
      </dsp:txBody>
      <dsp:txXfrm>
        <a:off x="4039344" y="1579368"/>
        <a:ext cx="3171924" cy="8032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29F7E-5565-44A4-AC0A-6117A6F51D89}" type="datetimeFigureOut">
              <a:rPr lang="en-GB" smtClean="0"/>
              <a:t>15-10-18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428D31-499C-47B6-B4DA-174AC0BC1534}" type="slidenum">
              <a:rPr lang="en-GB" smtClean="0"/>
              <a:t>‹#›</a:t>
            </a:fld>
            <a:endParaRPr lang="en-GB"/>
          </a:p>
        </p:txBody>
      </p:sp>
    </p:spTree>
    <p:extLst>
      <p:ext uri="{BB962C8B-B14F-4D97-AF65-F5344CB8AC3E}">
        <p14:creationId xmlns:p14="http://schemas.microsoft.com/office/powerpoint/2010/main" val="171922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1</a:t>
            </a:fld>
            <a:endParaRPr lang="en-GB"/>
          </a:p>
        </p:txBody>
      </p:sp>
    </p:spTree>
    <p:extLst>
      <p:ext uri="{BB962C8B-B14F-4D97-AF65-F5344CB8AC3E}">
        <p14:creationId xmlns:p14="http://schemas.microsoft.com/office/powerpoint/2010/main" val="51816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smtClean="0"/>
              <a:t>Compendium on </a:t>
            </a:r>
            <a:r>
              <a:rPr lang="en-GB" dirty="0"/>
              <a:t>national and regional competition policies and practices.</a:t>
            </a:r>
          </a:p>
          <a:p>
            <a:endParaRPr lang="en-GB" dirty="0"/>
          </a:p>
          <a:p>
            <a:r>
              <a:rPr lang="en-GB" dirty="0" smtClean="0"/>
              <a:t>It</a:t>
            </a:r>
            <a:r>
              <a:rPr lang="en-GB" baseline="0" dirty="0" smtClean="0"/>
              <a:t> </a:t>
            </a:r>
            <a:r>
              <a:rPr lang="en-GB" dirty="0" smtClean="0"/>
              <a:t>covers</a:t>
            </a:r>
            <a:r>
              <a:rPr lang="en-GB" dirty="0"/>
              <a:t>:</a:t>
            </a:r>
          </a:p>
          <a:p>
            <a:pPr marL="172070" indent="-172070" defTabSz="917704">
              <a:buFont typeface="Arial" panose="020B0604020202020204" pitchFamily="34" charset="0"/>
              <a:buChar char="•"/>
            </a:pPr>
            <a:r>
              <a:rPr lang="en-GB" dirty="0"/>
              <a:t>competition policies, including </a:t>
            </a:r>
            <a:r>
              <a:rPr lang="en-US" dirty="0" smtClean="0"/>
              <a:t>anticompetitive behaviors;</a:t>
            </a:r>
            <a:r>
              <a:rPr lang="en-US" baseline="0" dirty="0" smtClean="0"/>
              <a:t> abuse of dominance/monopoly; merger control; State aid</a:t>
            </a:r>
            <a:r>
              <a:rPr lang="en-CA" baseline="0" dirty="0" smtClean="0"/>
              <a:t> (each of these topics are reviewed by region, therefore covering policies developed by the work of regional entities</a:t>
            </a:r>
            <a:r>
              <a:rPr lang="en-US" dirty="0" smtClean="0"/>
              <a:t>)</a:t>
            </a:r>
            <a:endParaRPr lang="en-GB" dirty="0" smtClean="0"/>
          </a:p>
          <a:p>
            <a:pPr marL="172070" indent="-172070">
              <a:buFont typeface="Arial" panose="020B0604020202020204" pitchFamily="34" charset="0"/>
              <a:buChar char="•"/>
            </a:pPr>
            <a:r>
              <a:rPr lang="en-GB" dirty="0" smtClean="0"/>
              <a:t>competition practices, including the insertion of fair competition provisions in bilateral air services agreements; the establishment of regional competition networks; and relevant material produced by international organizations (ICAO, OECD, UNCTAD, WTO).</a:t>
            </a:r>
          </a:p>
          <a:p>
            <a:pPr marL="172070" indent="-172070">
              <a:buFont typeface="Arial" panose="020B0604020202020204" pitchFamily="34" charset="0"/>
              <a:buChar char="•"/>
            </a:pPr>
            <a:endParaRPr lang="en-GB" dirty="0" smtClean="0"/>
          </a:p>
          <a:p>
            <a:pPr marL="172070" indent="-172070">
              <a:buFont typeface="Arial" panose="020B0604020202020204" pitchFamily="34" charset="0"/>
              <a:buChar char="•"/>
            </a:pPr>
            <a:r>
              <a:rPr lang="en-US" b="1" dirty="0" smtClean="0">
                <a:solidFill>
                  <a:srgbClr val="FF0000"/>
                </a:solidFill>
              </a:rPr>
              <a:t>To</a:t>
            </a:r>
            <a:r>
              <a:rPr lang="en-US" b="1" baseline="0" dirty="0" smtClean="0">
                <a:solidFill>
                  <a:srgbClr val="FF0000"/>
                </a:solidFill>
              </a:rPr>
              <a:t> be noted: </a:t>
            </a:r>
            <a:r>
              <a:rPr lang="en-US" b="0" baseline="0" dirty="0" smtClean="0">
                <a:solidFill>
                  <a:srgbClr val="FF0000"/>
                </a:solidFill>
              </a:rPr>
              <a:t>an e</a:t>
            </a:r>
            <a:r>
              <a:rPr lang="en-US" b="0" dirty="0" smtClean="0">
                <a:solidFill>
                  <a:srgbClr val="FF0000"/>
                </a:solidFill>
              </a:rPr>
              <a:t>nhanced version of the compendium has been developed by ICAO, following survey of States competition practices and policies (June 2015): this new online tool provides details and documents, on a State-by-State</a:t>
            </a:r>
            <a:r>
              <a:rPr lang="en-US" b="0" baseline="0" dirty="0" smtClean="0">
                <a:solidFill>
                  <a:srgbClr val="FF0000"/>
                </a:solidFill>
              </a:rPr>
              <a:t> basis, on competition policies and practices. It is available at the link above, or simply by Googling: “ICAO COMPENDIUM”. </a:t>
            </a:r>
            <a:endParaRPr lang="en-CA" b="0" dirty="0"/>
          </a:p>
        </p:txBody>
      </p:sp>
      <p:sp>
        <p:nvSpPr>
          <p:cNvPr id="4" name="Slide Number Placeholder 3"/>
          <p:cNvSpPr>
            <a:spLocks noGrp="1"/>
          </p:cNvSpPr>
          <p:nvPr>
            <p:ph type="sldNum" sz="quarter" idx="10"/>
          </p:nvPr>
        </p:nvSpPr>
        <p:spPr/>
        <p:txBody>
          <a:bodyPr/>
          <a:lstStyle/>
          <a:p>
            <a:fld id="{6F3CC0DF-AB5C-4662-92B1-D237FBE3DB8D}"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26501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13</a:t>
            </a:fld>
            <a:endParaRPr lang="en-GB"/>
          </a:p>
        </p:txBody>
      </p:sp>
    </p:spTree>
    <p:extLst>
      <p:ext uri="{BB962C8B-B14F-4D97-AF65-F5344CB8AC3E}">
        <p14:creationId xmlns:p14="http://schemas.microsoft.com/office/powerpoint/2010/main" val="336898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2</a:t>
            </a:fld>
            <a:endParaRPr lang="en-GB"/>
          </a:p>
        </p:txBody>
      </p:sp>
    </p:spTree>
    <p:extLst>
      <p:ext uri="{BB962C8B-B14F-4D97-AF65-F5344CB8AC3E}">
        <p14:creationId xmlns:p14="http://schemas.microsoft.com/office/powerpoint/2010/main" val="377028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4</a:t>
            </a:fld>
            <a:endParaRPr lang="en-GB"/>
          </a:p>
        </p:txBody>
      </p:sp>
    </p:spTree>
    <p:extLst>
      <p:ext uri="{BB962C8B-B14F-4D97-AF65-F5344CB8AC3E}">
        <p14:creationId xmlns:p14="http://schemas.microsoft.com/office/powerpoint/2010/main" val="377028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t>5</a:t>
            </a:fld>
            <a:endParaRPr lang="en-GB"/>
          </a:p>
        </p:txBody>
      </p:sp>
    </p:spTree>
    <p:extLst>
      <p:ext uri="{BB962C8B-B14F-4D97-AF65-F5344CB8AC3E}">
        <p14:creationId xmlns:p14="http://schemas.microsoft.com/office/powerpoint/2010/main" val="377028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8690"/>
            <a:ext cx="5486400" cy="4674618"/>
          </a:xfrm>
        </p:spPr>
        <p:txBody>
          <a:bodyPr/>
          <a:lstStyle/>
          <a:p>
            <a:endParaRPr lang="en-US" sz="1100" dirty="0"/>
          </a:p>
          <a:p>
            <a:r>
              <a:rPr lang="en-CA" sz="1100" dirty="0">
                <a:ea typeface="Times New Roman"/>
                <a:cs typeface="Times New Roman"/>
              </a:rPr>
              <a:t>The core principles address 3 different phases of the passenger’s relationship with the carrier:</a:t>
            </a:r>
          </a:p>
          <a:p>
            <a:endParaRPr lang="en-CA" sz="1100" dirty="0">
              <a:ea typeface="Times New Roman"/>
              <a:cs typeface="Times New Roman"/>
            </a:endParaRPr>
          </a:p>
          <a:p>
            <a:pPr marL="168861" indent="-168861">
              <a:buFont typeface="Arial" panose="020B0604020202020204" pitchFamily="34" charset="0"/>
              <a:buChar char="•"/>
            </a:pPr>
            <a:r>
              <a:rPr lang="en-CA" sz="1100" dirty="0">
                <a:ea typeface="Times New Roman"/>
                <a:cs typeface="Times New Roman"/>
              </a:rPr>
              <a:t>Before the travel</a:t>
            </a:r>
          </a:p>
          <a:p>
            <a:r>
              <a:rPr lang="en-CA" sz="1100" dirty="0">
                <a:ea typeface="Times New Roman"/>
                <a:cs typeface="Times New Roman"/>
              </a:rPr>
              <a:t>The principle of balance between passengers rights and industry competitiveness is emphasized, as per ATConf/6. </a:t>
            </a:r>
            <a:r>
              <a:rPr lang="en-CA" sz="1100" dirty="0">
                <a:ea typeface="SimSun"/>
                <a:cs typeface="Times New Roman"/>
              </a:rPr>
              <a:t> Besides, t</a:t>
            </a:r>
            <a:r>
              <a:rPr lang="en-CA" sz="1100" dirty="0">
                <a:ea typeface="Times New Roman"/>
                <a:cs typeface="Times New Roman"/>
              </a:rPr>
              <a:t>he passenger should benefit from accurate and complete pre-travel information, incl. transparency on the different elements included in the price (such as fare, taxes, charges, surcharges, fees).</a:t>
            </a:r>
            <a:endParaRPr lang="en-CA" sz="1100" dirty="0">
              <a:ea typeface="SimSun"/>
              <a:cs typeface="Times New Roman"/>
            </a:endParaRPr>
          </a:p>
          <a:p>
            <a:endParaRPr lang="en-CA" sz="1100" dirty="0">
              <a:ea typeface="Times New Roman"/>
              <a:cs typeface="Times New Roman"/>
            </a:endParaRPr>
          </a:p>
          <a:p>
            <a:pPr marL="168861" indent="-168861">
              <a:buFont typeface="Arial" panose="020B0604020202020204" pitchFamily="34" charset="0"/>
              <a:buChar char="•"/>
            </a:pPr>
            <a:r>
              <a:rPr lang="en-CA" sz="1100" dirty="0">
                <a:ea typeface="Times New Roman"/>
                <a:cs typeface="Times New Roman"/>
              </a:rPr>
              <a:t>During the travel</a:t>
            </a:r>
          </a:p>
          <a:p>
            <a:pPr defTabSz="900593">
              <a:defRPr/>
            </a:pPr>
            <a:r>
              <a:rPr lang="en-CA" sz="1100" dirty="0">
                <a:ea typeface="Times New Roman"/>
                <a:cs typeface="Times New Roman"/>
              </a:rPr>
              <a:t>The passenger should receive adequate assistance, care and/or compensation, as provided by regulations or contract of carriage, especially in cases of disruptions.</a:t>
            </a:r>
            <a:endParaRPr lang="en-CA" sz="1100" dirty="0">
              <a:ea typeface="SimSun"/>
              <a:cs typeface="Times New Roman"/>
            </a:endParaRPr>
          </a:p>
          <a:p>
            <a:pPr defTabSz="900593">
              <a:defRPr/>
            </a:pPr>
            <a:r>
              <a:rPr lang="en-CA" sz="1100" dirty="0">
                <a:ea typeface="SimSun"/>
                <a:cs typeface="Times New Roman"/>
              </a:rPr>
              <a:t>To address instances of </a:t>
            </a:r>
            <a:r>
              <a:rPr lang="en-CA" sz="1100" dirty="0">
                <a:ea typeface="Times New Roman"/>
                <a:cs typeface="Times New Roman"/>
              </a:rPr>
              <a:t>"massive disruptions“</a:t>
            </a:r>
            <a:r>
              <a:rPr lang="en-CA" sz="1100" dirty="0">
                <a:ea typeface="SimSun"/>
                <a:cs typeface="Times New Roman"/>
              </a:rPr>
              <a:t>, the principle is established that c</a:t>
            </a:r>
            <a:r>
              <a:rPr lang="en-CA" sz="1100" dirty="0">
                <a:ea typeface="Times New Roman"/>
                <a:cs typeface="Times New Roman"/>
              </a:rPr>
              <a:t>oordination should take place between stakeholders (airlines, airports, government authorities) to plan contingency mechanisms </a:t>
            </a:r>
          </a:p>
          <a:p>
            <a:pPr defTabSz="900593">
              <a:defRPr/>
            </a:pPr>
            <a:endParaRPr lang="en-CA" sz="1100" dirty="0">
              <a:ea typeface="Times New Roman"/>
              <a:cs typeface="Times New Roman"/>
            </a:endParaRPr>
          </a:p>
          <a:p>
            <a:pPr marL="168861" indent="-168861" defTabSz="900593">
              <a:buFont typeface="Arial" panose="020B0604020202020204" pitchFamily="34" charset="0"/>
              <a:buChar char="•"/>
              <a:defRPr/>
            </a:pPr>
            <a:r>
              <a:rPr lang="en-CA" sz="1100" dirty="0">
                <a:ea typeface="Times New Roman"/>
                <a:cs typeface="Times New Roman"/>
              </a:rPr>
              <a:t>After the travel</a:t>
            </a:r>
          </a:p>
          <a:p>
            <a:pPr defTabSz="900593">
              <a:defRPr/>
            </a:pPr>
            <a:r>
              <a:rPr lang="en-CA" sz="1100" dirty="0">
                <a:ea typeface="Times New Roman"/>
                <a:cs typeface="Times New Roman"/>
              </a:rPr>
              <a:t>The passenger should be in a position to rely on efficient complaint handling procedures.</a:t>
            </a:r>
          </a:p>
          <a:p>
            <a:pPr defTabSz="900593">
              <a:defRPr/>
            </a:pPr>
            <a:endParaRPr lang="en-US" sz="1100" dirty="0">
              <a:ea typeface="SimSun"/>
              <a:cs typeface="Times New Roman"/>
            </a:endParaRPr>
          </a:p>
          <a:p>
            <a:pPr marL="168861" indent="-168861" defTabSz="900593">
              <a:buFont typeface="Arial" panose="020B0604020202020204" pitchFamily="34" charset="0"/>
              <a:buChar char="•"/>
              <a:defRPr/>
            </a:pPr>
            <a:r>
              <a:rPr lang="en-US" sz="1100" dirty="0">
                <a:ea typeface="SimSun"/>
                <a:cs typeface="Times New Roman"/>
              </a:rPr>
              <a:t>It is very important to point out that these core principles – as requested by ATConf/6 -- are a first high-level foundation for the development of more precise and comprehensive guidance to address consumer protection issues. Additional guidance could be developed (i) to further refine the definition of “massive disruptions”, (ii) with respect to contingency mechanisms to address situations of massive disruptions, in cooperation with all stakeholders involved, (iii) to take into account scheduled and non-scheduled traffic.</a:t>
            </a:r>
            <a:endParaRPr lang="en-CA" sz="1100" dirty="0">
              <a:ea typeface="SimSun"/>
              <a:cs typeface="Times New Roman"/>
            </a:endParaRPr>
          </a:p>
          <a:p>
            <a:endParaRPr lang="en-GB" sz="1100" dirty="0"/>
          </a:p>
        </p:txBody>
      </p:sp>
      <p:sp>
        <p:nvSpPr>
          <p:cNvPr id="4" name="Slide Number Placeholder 3"/>
          <p:cNvSpPr>
            <a:spLocks noGrp="1"/>
          </p:cNvSpPr>
          <p:nvPr>
            <p:ph type="sldNum" sz="quarter" idx="10"/>
          </p:nvPr>
        </p:nvSpPr>
        <p:spPr/>
        <p:txBody>
          <a:bodyPr/>
          <a:lstStyle/>
          <a:p>
            <a:fld id="{6F3CC0DF-AB5C-4662-92B1-D237FBE3DB8D}"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04428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C5428D31-499C-47B6-B4DA-174AC0BC153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77028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15-10-18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399139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79171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983007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32477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01183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410438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8" name="Footer Placeholder 7"/>
          <p:cNvSpPr>
            <a:spLocks noGrp="1"/>
          </p:cNvSpPr>
          <p:nvPr>
            <p:ph type="ftr" sz="quarter" idx="11"/>
          </p:nvPr>
        </p:nvSpPr>
        <p:spPr/>
        <p:txBody>
          <a:bodyPr/>
          <a:lstStyle/>
          <a:p>
            <a:endParaRPr lang="en-CA">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45153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807872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solidFill>
                  <a:srgbClr val="C40075"/>
                </a:solidFill>
              </a:defRPr>
            </a:lvl1pPr>
            <a:lvl2pPr>
              <a:defRPr sz="2800">
                <a:solidFill>
                  <a:srgbClr val="7B0052"/>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8311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solidFill>
                  <a:srgbClr val="C4007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06172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2" name="Picture 1" descr="1523057.jpg"/>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13611" b="16091"/>
          <a:stretch/>
        </p:blipFill>
        <p:spPr>
          <a:xfrm>
            <a:off x="0" y="771550"/>
            <a:ext cx="9324528" cy="4096783"/>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9436"/>
            <a:ext cx="9144000" cy="3810000"/>
          </a:xfrm>
          <a:prstGeom prst="rect">
            <a:avLst/>
          </a:prstGeom>
        </p:spPr>
      </p:pic>
    </p:spTree>
    <p:extLst>
      <p:ext uri="{BB962C8B-B14F-4D97-AF65-F5344CB8AC3E}">
        <p14:creationId xmlns:p14="http://schemas.microsoft.com/office/powerpoint/2010/main" val="212670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29283"/>
            <a:ext cx="9180512" cy="4169483"/>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8" name="Rectangle 2"/>
          <p:cNvSpPr>
            <a:spLocks noGrp="1" noChangeArrowheads="1"/>
          </p:cNvSpPr>
          <p:nvPr>
            <p:ph type="ctrTitle" idx="4294967295"/>
          </p:nvPr>
        </p:nvSpPr>
        <p:spPr>
          <a:xfrm>
            <a:off x="250825" y="1001713"/>
            <a:ext cx="5748338" cy="777950"/>
          </a:xfrm>
          <a:prstGeom prst="rect">
            <a:avLst/>
          </a:prstGeom>
        </p:spPr>
        <p:txBody>
          <a:bodyPr/>
          <a:lstStyle/>
          <a:p>
            <a:pPr algn="l" eaLnBrk="1" hangingPunct="1">
              <a:lnSpc>
                <a:spcPts val="3600"/>
              </a:lnSpc>
              <a:tabLst>
                <a:tab pos="1255713" algn="l"/>
              </a:tabLst>
              <a:defRPr/>
            </a:pPr>
            <a:r>
              <a:rPr lang="en-GB" sz="4000" spc="-20" dirty="0" smtClean="0">
                <a:solidFill>
                  <a:schemeClr val="bg1"/>
                </a:solidFill>
              </a:rPr>
              <a:t>Presentation title</a:t>
            </a:r>
            <a:endParaRPr lang="en-US" sz="4000" spc="-20" dirty="0" smtClean="0">
              <a:solidFill>
                <a:schemeClr val="bg1"/>
              </a:solidFill>
            </a:endParaRPr>
          </a:p>
        </p:txBody>
      </p:sp>
    </p:spTree>
    <p:extLst>
      <p:ext uri="{BB962C8B-B14F-4D97-AF65-F5344CB8AC3E}">
        <p14:creationId xmlns:p14="http://schemas.microsoft.com/office/powerpoint/2010/main" val="1369371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a:xfrm>
            <a:off x="3124200" y="4948014"/>
            <a:ext cx="2895600" cy="273844"/>
          </a:xfrm>
        </p:spPr>
        <p:txBody>
          <a:bodyPr/>
          <a:lstStyle/>
          <a:p>
            <a:endParaRPr lang="en-CA">
              <a:solidFill>
                <a:prstClr val="white"/>
              </a:solidFill>
            </a:endParaRPr>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51282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1518189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497364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326509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057983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143576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253431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8" name="Footer Placeholder 7"/>
          <p:cNvSpPr>
            <a:spLocks noGrp="1"/>
          </p:cNvSpPr>
          <p:nvPr>
            <p:ph type="ftr" sz="quarter" idx="11"/>
          </p:nvPr>
        </p:nvSpPr>
        <p:spPr/>
        <p:txBody>
          <a:bodyPr/>
          <a:lstStyle/>
          <a:p>
            <a:endParaRPr lang="en-CA">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00838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884021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solidFill>
                  <a:srgbClr val="C40075"/>
                </a:solidFill>
              </a:defRPr>
            </a:lvl1pPr>
            <a:lvl2pPr>
              <a:defRPr sz="2800">
                <a:solidFill>
                  <a:srgbClr val="7B0052"/>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760520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solidFill>
                  <a:srgbClr val="C4007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739111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9436"/>
            <a:ext cx="9144000" cy="3810000"/>
          </a:xfrm>
          <a:prstGeom prst="rect">
            <a:avLst/>
          </a:prstGeom>
        </p:spPr>
      </p:pic>
    </p:spTree>
    <p:extLst>
      <p:ext uri="{BB962C8B-B14F-4D97-AF65-F5344CB8AC3E}">
        <p14:creationId xmlns:p14="http://schemas.microsoft.com/office/powerpoint/2010/main" val="4106639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29283"/>
            <a:ext cx="9180512" cy="4169483"/>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8" name="Rectangle 2"/>
          <p:cNvSpPr>
            <a:spLocks noGrp="1" noChangeArrowheads="1"/>
          </p:cNvSpPr>
          <p:nvPr>
            <p:ph type="ctrTitle" idx="4294967295"/>
          </p:nvPr>
        </p:nvSpPr>
        <p:spPr>
          <a:xfrm>
            <a:off x="250825" y="1001713"/>
            <a:ext cx="5748338" cy="777950"/>
          </a:xfrm>
          <a:prstGeom prst="rect">
            <a:avLst/>
          </a:prstGeom>
        </p:spPr>
        <p:txBody>
          <a:bodyPr/>
          <a:lstStyle/>
          <a:p>
            <a:pPr algn="l" eaLnBrk="1" hangingPunct="1">
              <a:lnSpc>
                <a:spcPts val="3600"/>
              </a:lnSpc>
              <a:tabLst>
                <a:tab pos="1255713" algn="l"/>
              </a:tabLst>
              <a:defRPr/>
            </a:pPr>
            <a:r>
              <a:rPr lang="en-GB" sz="4000" spc="-20" dirty="0" smtClean="0">
                <a:solidFill>
                  <a:schemeClr val="bg1"/>
                </a:solidFill>
              </a:rPr>
              <a:t>Presentation title</a:t>
            </a:r>
            <a:endParaRPr lang="en-US" sz="4000" spc="-20" dirty="0" smtClean="0">
              <a:solidFill>
                <a:schemeClr val="bg1"/>
              </a:solidFill>
            </a:endParaRPr>
          </a:p>
        </p:txBody>
      </p:sp>
    </p:spTree>
    <p:extLst>
      <p:ext uri="{BB962C8B-B14F-4D97-AF65-F5344CB8AC3E}">
        <p14:creationId xmlns:p14="http://schemas.microsoft.com/office/powerpoint/2010/main" val="1599077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a:xfrm>
            <a:off x="3124200" y="4948014"/>
            <a:ext cx="2895600" cy="273844"/>
          </a:xfrm>
        </p:spPr>
        <p:txBody>
          <a:bodyPr/>
          <a:lstStyle/>
          <a:p>
            <a:endParaRPr lang="en-CA">
              <a:solidFill>
                <a:prstClr val="white"/>
              </a:solidFill>
            </a:endParaRPr>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845115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2263653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683550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84790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7B0052"/>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lvl1pPr>
              <a:defRPr>
                <a:solidFill>
                  <a:srgbClr val="C40075"/>
                </a:solidFill>
              </a:defRPr>
            </a:lvl1pPr>
            <a:lvl2pPr>
              <a:defRPr>
                <a:solidFill>
                  <a:srgbClr val="7B005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1276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704689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995686"/>
            <a:ext cx="4038600" cy="2778956"/>
          </a:xfrm>
        </p:spPr>
        <p:txBody>
          <a:bodyPr/>
          <a:lstStyle>
            <a:lvl1pPr>
              <a:defRPr sz="2800">
                <a:solidFill>
                  <a:srgbClr val="C40075"/>
                </a:solidFill>
              </a:defRPr>
            </a:lvl1pPr>
            <a:lvl2pPr>
              <a:defRPr sz="2400">
                <a:solidFill>
                  <a:srgbClr val="7B005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569133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solidFill>
                  <a:srgbClr val="C40075"/>
                </a:solidFill>
              </a:defRPr>
            </a:lvl1pPr>
            <a:lvl2pPr>
              <a:defRPr sz="2000">
                <a:solidFill>
                  <a:srgbClr val="7B005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8" name="Footer Placeholder 7"/>
          <p:cNvSpPr>
            <a:spLocks noGrp="1"/>
          </p:cNvSpPr>
          <p:nvPr>
            <p:ph type="ftr" sz="quarter" idx="11"/>
          </p:nvPr>
        </p:nvSpPr>
        <p:spPr/>
        <p:txBody>
          <a:bodyPr/>
          <a:lstStyle/>
          <a:p>
            <a:endParaRPr lang="en-CA">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619916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240576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solidFill>
                  <a:srgbClr val="C40075"/>
                </a:solidFill>
              </a:defRPr>
            </a:lvl1pPr>
            <a:lvl2pPr>
              <a:defRPr sz="2800">
                <a:solidFill>
                  <a:srgbClr val="7B0052"/>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20837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solidFill>
                  <a:srgbClr val="C4007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C400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6" name="Footer Placeholder 5"/>
          <p:cNvSpPr>
            <a:spLocks noGrp="1"/>
          </p:cNvSpPr>
          <p:nvPr>
            <p:ph type="ftr" sz="quarter" idx="11"/>
          </p:nvPr>
        </p:nvSpPr>
        <p:spPr/>
        <p:txBody>
          <a:bodyPr/>
          <a:lstStyle/>
          <a:p>
            <a:endParaRPr lang="en-CA">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3548793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9436"/>
            <a:ext cx="9144000" cy="3810000"/>
          </a:xfrm>
          <a:prstGeom prst="rect">
            <a:avLst/>
          </a:prstGeom>
        </p:spPr>
      </p:pic>
    </p:spTree>
    <p:extLst>
      <p:ext uri="{BB962C8B-B14F-4D97-AF65-F5344CB8AC3E}">
        <p14:creationId xmlns:p14="http://schemas.microsoft.com/office/powerpoint/2010/main" val="529524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29283"/>
            <a:ext cx="9180512" cy="4169483"/>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
        <p:nvSpPr>
          <p:cNvPr id="8" name="Rectangle 2"/>
          <p:cNvSpPr>
            <a:spLocks noGrp="1" noChangeArrowheads="1"/>
          </p:cNvSpPr>
          <p:nvPr>
            <p:ph type="ctrTitle" idx="4294967295"/>
          </p:nvPr>
        </p:nvSpPr>
        <p:spPr>
          <a:xfrm>
            <a:off x="250825" y="1001713"/>
            <a:ext cx="5748338" cy="777950"/>
          </a:xfrm>
          <a:prstGeom prst="rect">
            <a:avLst/>
          </a:prstGeom>
        </p:spPr>
        <p:txBody>
          <a:bodyPr/>
          <a:lstStyle/>
          <a:p>
            <a:pPr algn="l" eaLnBrk="1" hangingPunct="1">
              <a:lnSpc>
                <a:spcPts val="3600"/>
              </a:lnSpc>
              <a:tabLst>
                <a:tab pos="1255713" algn="l"/>
              </a:tabLst>
              <a:defRPr/>
            </a:pPr>
            <a:r>
              <a:rPr lang="en-GB" sz="4000" spc="-20" dirty="0" smtClean="0">
                <a:solidFill>
                  <a:schemeClr val="bg1"/>
                </a:solidFill>
              </a:rPr>
              <a:t>Presentation title</a:t>
            </a:r>
            <a:endParaRPr lang="en-US" sz="4000" spc="-20" dirty="0" smtClean="0">
              <a:solidFill>
                <a:schemeClr val="bg1"/>
              </a:solidFill>
            </a:endParaRPr>
          </a:p>
        </p:txBody>
      </p:sp>
    </p:spTree>
    <p:extLst>
      <p:ext uri="{BB962C8B-B14F-4D97-AF65-F5344CB8AC3E}">
        <p14:creationId xmlns:p14="http://schemas.microsoft.com/office/powerpoint/2010/main" val="3558793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p:txBody>
          <a:bodyPr/>
          <a:lstStyle/>
          <a:p>
            <a:endParaRPr lang="en-CA">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1057408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351753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descr="1523057.jpg"/>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t="13611" b="16091"/>
          <a:stretch/>
        </p:blipFill>
        <p:spPr>
          <a:xfrm>
            <a:off x="0" y="771550"/>
            <a:ext cx="9324528" cy="4096783"/>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839527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463127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67412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3927439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2657370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4" name="Footer Placeholder 3"/>
          <p:cNvSpPr>
            <a:spLocks noGrp="1"/>
          </p:cNvSpPr>
          <p:nvPr>
            <p:ph type="ftr" sz="quarter" idx="11"/>
          </p:nvPr>
        </p:nvSpPr>
        <p:spPr/>
        <p:txBody>
          <a:bodyPr/>
          <a:lstStyle/>
          <a:p>
            <a:endParaRPr lang="en-CA">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18913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8" name="Picture 7" descr="3081048-modern-airplane-isolated-on-white-background.jpg"/>
          <p:cNvPicPr>
            <a:picLocks noChangeAspect="1"/>
          </p:cNvPicPr>
          <p:nvPr userDrawn="1"/>
        </p:nvPicPr>
        <p:blipFill rotWithShape="1">
          <a:blip r:embed="rId2">
            <a:extLst>
              <a:ext uri="{28A0092B-C50C-407E-A947-70E740481C1C}">
                <a14:useLocalDpi xmlns:a14="http://schemas.microsoft.com/office/drawing/2010/main" val="0"/>
              </a:ext>
            </a:extLst>
          </a:blip>
          <a:srcRect t="26505" b="57445"/>
          <a:stretch/>
        </p:blipFill>
        <p:spPr>
          <a:xfrm>
            <a:off x="467544" y="4050506"/>
            <a:ext cx="7720075" cy="825500"/>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15-10-18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7B0052"/>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solidFill>
                  <a:prstClr val="white"/>
                </a:solidFill>
              </a:rPr>
              <a:pPr/>
              <a:t>15-10-18</a:t>
            </a:fld>
            <a:endParaRPr lang="en-CA">
              <a:solidFill>
                <a:prstClr val="white"/>
              </a:solidFill>
            </a:endParaRPr>
          </a:p>
        </p:txBody>
      </p:sp>
      <p:sp>
        <p:nvSpPr>
          <p:cNvPr id="5" name="Footer Placeholder 4"/>
          <p:cNvSpPr>
            <a:spLocks noGrp="1"/>
          </p:cNvSpPr>
          <p:nvPr>
            <p:ph type="ftr" sz="quarter" idx="11"/>
          </p:nvPr>
        </p:nvSpPr>
        <p:spPr>
          <a:xfrm>
            <a:off x="3124200" y="4948014"/>
            <a:ext cx="2895600" cy="273844"/>
          </a:xfrm>
        </p:spPr>
        <p:txBody>
          <a:bodyPr/>
          <a:lstStyle/>
          <a:p>
            <a:endParaRPr lang="en-CA">
              <a:solidFill>
                <a:prstClr val="white"/>
              </a:solidFill>
            </a:endParaRPr>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solidFill>
                  <a:prstClr val="white"/>
                </a:solidFill>
              </a:rPr>
              <a:pPr/>
              <a:t>‹#›</a:t>
            </a:fld>
            <a:endParaRPr lang="en-CA">
              <a:solidFill>
                <a:prstClr val="white"/>
              </a:solidFill>
            </a:endParaRPr>
          </a:p>
        </p:txBody>
      </p:sp>
    </p:spTree>
    <p:extLst>
      <p:ext uri="{BB962C8B-B14F-4D97-AF65-F5344CB8AC3E}">
        <p14:creationId xmlns:p14="http://schemas.microsoft.com/office/powerpoint/2010/main" val="909907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2.xml"/><Relationship Id="rId15"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theme" Target="../theme/theme3.xml"/><Relationship Id="rId15" Type="http://schemas.openxmlformats.org/officeDocument/2006/relationships/image" Target="../media/image8.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4.xml"/><Relationship Id="rId15" Type="http://schemas.openxmlformats.org/officeDocument/2006/relationships/image" Target="../media/image8.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theme" Target="../theme/theme5.xml"/><Relationship Id="rId10" Type="http://schemas.openxmlformats.org/officeDocument/2006/relationships/image" Target="../media/image1.png"/><Relationship Id="rId1" Type="http://schemas.openxmlformats.org/officeDocument/2006/relationships/slideLayout" Target="../slideLayouts/slideLayout48.xml"/><Relationship Id="rId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 y="-1"/>
            <a:ext cx="9143981"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15-10-18</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6" r:id="rId3"/>
    <p:sldLayoutId id="2147483661" r:id="rId4"/>
    <p:sldLayoutId id="2147483663" r:id="rId5"/>
    <p:sldLayoutId id="2147483664" r:id="rId6"/>
    <p:sldLayoutId id="2147483665" r:id="rId7"/>
    <p:sldLayoutId id="214748366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Footer</a:t>
            </a:r>
            <a:endParaRPr lang="en-CA" dirty="0">
              <a:solidFill>
                <a:prstClr val="white"/>
              </a:solidFill>
            </a:endParaRPr>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8053498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4007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7B00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Footer</a:t>
            </a:r>
            <a:endParaRPr lang="en-CA" dirty="0">
              <a:solidFill>
                <a:prstClr val="white"/>
              </a:solidFill>
            </a:endParaRPr>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090743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4007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7B00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Footer</a:t>
            </a:r>
            <a:endParaRPr lang="en-CA" dirty="0">
              <a:solidFill>
                <a:prstClr val="white"/>
              </a:solidFill>
            </a:endParaRPr>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1890522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4007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7B005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 y="-1"/>
            <a:ext cx="9143981"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solidFill>
                  <a:prstClr val="white"/>
                </a:solidFill>
              </a:rPr>
              <a:pPr/>
              <a:t>15-10-18</a:t>
            </a:fld>
            <a:endParaRPr lang="en-CA" dirty="0">
              <a:solidFill>
                <a:prstClr val="white"/>
              </a:solidFill>
            </a:endParaRPr>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solidFill>
                  <a:prstClr val="white"/>
                </a:solidFill>
              </a:rPr>
              <a:t>Footer</a:t>
            </a:r>
            <a:endParaRPr lang="en-CA" dirty="0">
              <a:solidFill>
                <a:prstClr val="white"/>
              </a:solidFill>
            </a:endParaRPr>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19610805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hyperlink" Target="https://authoring2016.icao.int/sustainability/Compendium/Pages/0-default.aspx"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6" Type="http://schemas.openxmlformats.org/officeDocument/2006/relationships/diagramColors" Target="../diagrams/colors1.xml"/><Relationship Id="rId1" Type="http://schemas.openxmlformats.org/officeDocument/2006/relationships/slideLayout" Target="../slideLayouts/slideLayout24.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6592" y="628080"/>
            <a:ext cx="10953598" cy="1871662"/>
          </a:xfrm>
          <a:prstGeom prst="rect">
            <a:avLst/>
          </a:prstGeom>
        </p:spPr>
        <p:txBody>
          <a:bodyPr/>
          <a:lstStyle/>
          <a:p>
            <a:r>
              <a:rPr lang="en-US" sz="3200" b="1" dirty="0" smtClean="0"/>
              <a:t/>
            </a:r>
            <a:br>
              <a:rPr lang="en-US" sz="3200" b="1" dirty="0" smtClean="0"/>
            </a:br>
            <a:r>
              <a:rPr lang="en-US" sz="3200" b="1" dirty="0" smtClean="0"/>
              <a:t>Facilitating</a:t>
            </a:r>
            <a:br>
              <a:rPr lang="en-US" sz="3200" b="1" dirty="0" smtClean="0"/>
            </a:br>
            <a:r>
              <a:rPr lang="en-US" sz="3200" b="1" dirty="0" smtClean="0"/>
              <a:t>Air Transport Liberalization</a:t>
            </a:r>
            <a:br>
              <a:rPr lang="en-US" sz="3200" b="1" dirty="0" smtClean="0"/>
            </a:br>
            <a:r>
              <a:rPr lang="en-US" sz="3200" b="1" dirty="0" smtClean="0"/>
              <a:t>And Broader Economic Development</a:t>
            </a:r>
            <a:r>
              <a:rPr lang="en-US" sz="3200" b="1" dirty="0"/>
              <a:t/>
            </a:r>
            <a:br>
              <a:rPr lang="en-US" sz="3200" b="1" dirty="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endParaRPr lang="en-GB" sz="3600" b="1" dirty="0"/>
          </a:p>
        </p:txBody>
      </p:sp>
      <p:sp>
        <p:nvSpPr>
          <p:cNvPr id="3" name="Content Placeholder 2"/>
          <p:cNvSpPr>
            <a:spLocks noGrp="1"/>
          </p:cNvSpPr>
          <p:nvPr>
            <p:ph idx="4294967295"/>
          </p:nvPr>
        </p:nvSpPr>
        <p:spPr>
          <a:xfrm>
            <a:off x="590872" y="2476003"/>
            <a:ext cx="8229600" cy="3840163"/>
          </a:xfrm>
        </p:spPr>
        <p:txBody>
          <a:bodyPr>
            <a:normAutofit/>
          </a:bodyPr>
          <a:lstStyle/>
          <a:p>
            <a:pPr marL="0" indent="0" algn="ctr">
              <a:buNone/>
            </a:pPr>
            <a:endParaRPr lang="en-US" sz="1600" dirty="0" smtClean="0"/>
          </a:p>
          <a:p>
            <a:pPr marL="0" indent="0" algn="ctr">
              <a:buNone/>
            </a:pPr>
            <a:r>
              <a:rPr lang="en-US" sz="1600" dirty="0" err="1" smtClean="0"/>
              <a:t>Yuanzheng</a:t>
            </a:r>
            <a:r>
              <a:rPr lang="en-US" sz="1600" dirty="0" smtClean="0"/>
              <a:t> Wang</a:t>
            </a:r>
          </a:p>
          <a:p>
            <a:pPr marL="0" indent="0" algn="ctr">
              <a:buNone/>
            </a:pPr>
            <a:r>
              <a:rPr lang="en-US" sz="1600" dirty="0" smtClean="0"/>
              <a:t>Chief, Economic Regulatory Framework Section</a:t>
            </a:r>
          </a:p>
          <a:p>
            <a:pPr marL="0" indent="0" algn="ctr">
              <a:buNone/>
            </a:pPr>
            <a:r>
              <a:rPr lang="en-US" sz="1600" dirty="0" smtClean="0"/>
              <a:t>Air Transport Bureau, ICAO</a:t>
            </a:r>
          </a:p>
          <a:p>
            <a:pPr marL="0" indent="0" algn="ctr">
              <a:buNone/>
            </a:pPr>
            <a:endParaRPr lang="en-GB" dirty="0"/>
          </a:p>
        </p:txBody>
      </p:sp>
    </p:spTree>
    <p:extLst>
      <p:ext uri="{BB962C8B-B14F-4D97-AF65-F5344CB8AC3E}">
        <p14:creationId xmlns:p14="http://schemas.microsoft.com/office/powerpoint/2010/main" val="23951210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43558"/>
            <a:ext cx="8928992" cy="648072"/>
          </a:xfrm>
        </p:spPr>
        <p:txBody>
          <a:bodyPr/>
          <a:lstStyle/>
          <a:p>
            <a:r>
              <a:rPr lang="en-US" sz="3200" b="1" dirty="0" smtClean="0">
                <a:solidFill>
                  <a:srgbClr val="C40075"/>
                </a:solidFill>
              </a:rPr>
              <a:t>Work on Competition and Safeguards Issues</a:t>
            </a:r>
            <a:r>
              <a:rPr lang="en-US" sz="3600" b="1" dirty="0" smtClean="0">
                <a:solidFill>
                  <a:srgbClr val="C40075"/>
                </a:solidFill>
              </a:rPr>
              <a:t/>
            </a:r>
            <a:br>
              <a:rPr lang="en-US" sz="3600" b="1" dirty="0" smtClean="0">
                <a:solidFill>
                  <a:srgbClr val="C40075"/>
                </a:solidFill>
              </a:rPr>
            </a:br>
            <a:endParaRPr lang="en-US" sz="2400" dirty="0">
              <a:solidFill>
                <a:srgbClr val="C40075"/>
              </a:solidFill>
            </a:endParaRPr>
          </a:p>
        </p:txBody>
      </p:sp>
      <p:sp>
        <p:nvSpPr>
          <p:cNvPr id="3" name="Content Placeholder 2"/>
          <p:cNvSpPr>
            <a:spLocks noGrp="1"/>
          </p:cNvSpPr>
          <p:nvPr>
            <p:ph idx="1"/>
          </p:nvPr>
        </p:nvSpPr>
        <p:spPr>
          <a:xfrm>
            <a:off x="734888" y="1563638"/>
            <a:ext cx="8229600" cy="3456384"/>
          </a:xfrm>
        </p:spPr>
        <p:txBody>
          <a:bodyPr>
            <a:normAutofit fontScale="55000" lnSpcReduction="20000"/>
          </a:bodyPr>
          <a:lstStyle/>
          <a:p>
            <a:r>
              <a:rPr lang="en-US" dirty="0" smtClean="0">
                <a:solidFill>
                  <a:srgbClr val="0054A4"/>
                </a:solidFill>
              </a:rPr>
              <a:t>Liberalization to be accompanied with safeguards</a:t>
            </a:r>
          </a:p>
          <a:p>
            <a:r>
              <a:rPr lang="en-US" dirty="0" smtClean="0">
                <a:solidFill>
                  <a:srgbClr val="0054A4"/>
                </a:solidFill>
              </a:rPr>
              <a:t>Issues: Application of competition laws; Fair competition; State aid/subsidies; </a:t>
            </a:r>
            <a:r>
              <a:rPr lang="en-US" dirty="0" err="1">
                <a:solidFill>
                  <a:srgbClr val="0054A4"/>
                </a:solidFill>
              </a:rPr>
              <a:t>L</a:t>
            </a:r>
            <a:r>
              <a:rPr lang="en-US" dirty="0" err="1" smtClean="0">
                <a:solidFill>
                  <a:srgbClr val="0054A4"/>
                </a:solidFill>
              </a:rPr>
              <a:t>abour</a:t>
            </a:r>
            <a:r>
              <a:rPr lang="en-US" dirty="0" smtClean="0">
                <a:solidFill>
                  <a:srgbClr val="0054A4"/>
                </a:solidFill>
              </a:rPr>
              <a:t> concerns; Essential services </a:t>
            </a:r>
          </a:p>
          <a:p>
            <a:r>
              <a:rPr lang="en-US" dirty="0" smtClean="0">
                <a:solidFill>
                  <a:srgbClr val="0054A4"/>
                </a:solidFill>
              </a:rPr>
              <a:t>Examined by </a:t>
            </a:r>
            <a:r>
              <a:rPr lang="en-US" dirty="0" err="1" smtClean="0">
                <a:solidFill>
                  <a:srgbClr val="0054A4"/>
                </a:solidFill>
              </a:rPr>
              <a:t>ATConf</a:t>
            </a:r>
            <a:r>
              <a:rPr lang="en-US" dirty="0" smtClean="0">
                <a:solidFill>
                  <a:srgbClr val="0054A4"/>
                </a:solidFill>
              </a:rPr>
              <a:t>/6, and ATRP/12, ATRP/13 meetings</a:t>
            </a:r>
          </a:p>
          <a:p>
            <a:pPr marL="0" indent="0">
              <a:buNone/>
            </a:pPr>
            <a:r>
              <a:rPr lang="en-US" b="1" dirty="0" smtClean="0">
                <a:solidFill>
                  <a:srgbClr val="0054A4"/>
                </a:solidFill>
              </a:rPr>
              <a:t>ICAO’s work</a:t>
            </a:r>
            <a:r>
              <a:rPr lang="en-US" dirty="0" smtClean="0">
                <a:solidFill>
                  <a:srgbClr val="0054A4"/>
                </a:solidFill>
              </a:rPr>
              <a:t>: </a:t>
            </a:r>
          </a:p>
          <a:p>
            <a:r>
              <a:rPr lang="en-US" dirty="0" smtClean="0">
                <a:solidFill>
                  <a:srgbClr val="0054A4"/>
                </a:solidFill>
              </a:rPr>
              <a:t>Compendium on States competition policies and practice, developed and made available online (help transparency on various regimes)</a:t>
            </a:r>
            <a:endParaRPr lang="en-US" dirty="0">
              <a:solidFill>
                <a:srgbClr val="0054A4"/>
              </a:solidFill>
            </a:endParaRPr>
          </a:p>
          <a:p>
            <a:r>
              <a:rPr lang="en-US" dirty="0">
                <a:solidFill>
                  <a:srgbClr val="0054A4"/>
                </a:solidFill>
              </a:rPr>
              <a:t>States </a:t>
            </a:r>
            <a:r>
              <a:rPr lang="en-US" dirty="0" smtClean="0">
                <a:solidFill>
                  <a:srgbClr val="0054A4"/>
                </a:solidFill>
              </a:rPr>
              <a:t>encouraged to provide input to the Compendium</a:t>
            </a:r>
          </a:p>
          <a:p>
            <a:r>
              <a:rPr lang="en-US" dirty="0" smtClean="0">
                <a:solidFill>
                  <a:srgbClr val="0054A4"/>
                </a:solidFill>
              </a:rPr>
              <a:t>Forum for exchanges (e.g. ICANs, IATS on competition-March 2016)</a:t>
            </a:r>
          </a:p>
          <a:p>
            <a:r>
              <a:rPr lang="en-US" dirty="0" smtClean="0">
                <a:solidFill>
                  <a:srgbClr val="0054A4"/>
                </a:solidFill>
              </a:rPr>
              <a:t>ATRP to further examine safeguards (fair competition, </a:t>
            </a:r>
            <a:r>
              <a:rPr lang="en-US" dirty="0" err="1" smtClean="0">
                <a:solidFill>
                  <a:srgbClr val="0054A4"/>
                </a:solidFill>
              </a:rPr>
              <a:t>labour</a:t>
            </a:r>
            <a:r>
              <a:rPr lang="en-US" dirty="0" smtClean="0">
                <a:solidFill>
                  <a:srgbClr val="0054A4"/>
                </a:solidFill>
              </a:rPr>
              <a:t> provisions) in context of draft international agreement for liberalization</a:t>
            </a:r>
          </a:p>
          <a:p>
            <a:r>
              <a:rPr lang="en-US" dirty="0" smtClean="0">
                <a:solidFill>
                  <a:srgbClr val="0054A4"/>
                </a:solidFill>
              </a:rPr>
              <a:t>ICAO to monitor developments and update guidance material</a:t>
            </a:r>
            <a:endParaRPr lang="en-GB" dirty="0">
              <a:solidFill>
                <a:srgbClr val="0054A4"/>
              </a:solidFill>
            </a:endParaRPr>
          </a:p>
        </p:txBody>
      </p:sp>
    </p:spTree>
    <p:extLst>
      <p:ext uri="{BB962C8B-B14F-4D97-AF65-F5344CB8AC3E}">
        <p14:creationId xmlns:p14="http://schemas.microsoft.com/office/powerpoint/2010/main" val="128383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7716" y="4894008"/>
            <a:ext cx="2133600" cy="249492"/>
          </a:xfrm>
        </p:spPr>
        <p:txBody>
          <a:bodyPr/>
          <a:lstStyle/>
          <a:p>
            <a:fld id="{3FF909EE-2C65-48BC-95E5-26F3591A45A6}" type="slidenum">
              <a:rPr lang="en-CA" smtClean="0">
                <a:solidFill>
                  <a:prstClr val="white"/>
                </a:solidFill>
              </a:rPr>
              <a:pPr/>
              <a:t>11</a:t>
            </a:fld>
            <a:endParaRPr lang="en-CA" dirty="0">
              <a:solidFill>
                <a:prstClr val="white"/>
              </a:solidFill>
            </a:endParaRPr>
          </a:p>
        </p:txBody>
      </p:sp>
      <p:sp>
        <p:nvSpPr>
          <p:cNvPr id="5" name="Title 1"/>
          <p:cNvSpPr txBox="1">
            <a:spLocks/>
          </p:cNvSpPr>
          <p:nvPr/>
        </p:nvSpPr>
        <p:spPr>
          <a:xfrm>
            <a:off x="4337624" y="51470"/>
            <a:ext cx="4770880" cy="611882"/>
          </a:xfrm>
          <a:prstGeom prst="rect">
            <a:avLst/>
          </a:prstGeom>
        </p:spPr>
        <p:txBody>
          <a:bodyPr anchor="ctr"/>
          <a:lstStyle>
            <a:defPPr>
              <a:defRPr lang="en-US"/>
            </a:defPPr>
            <a:lvl1pPr algn="ctr">
              <a:spcBef>
                <a:spcPct val="0"/>
              </a:spcBef>
              <a:buNone/>
              <a:defRPr sz="2400" b="1">
                <a:solidFill>
                  <a:srgbClr val="C40075"/>
                </a:solidFill>
                <a:latin typeface="Arial" panose="020B0604020202020204" pitchFamily="34" charset="0"/>
                <a:ea typeface="+mj-ea"/>
                <a:cs typeface="Arial" panose="020B0604020202020204" pitchFamily="34" charset="0"/>
              </a:defRPr>
            </a:lvl1pPr>
          </a:lstStyle>
          <a:p>
            <a:pPr algn="r"/>
            <a:r>
              <a:rPr lang="en-US" sz="2000" dirty="0"/>
              <a:t>Compendium </a:t>
            </a:r>
            <a:r>
              <a:rPr lang="en-US" sz="2000" dirty="0" smtClean="0"/>
              <a:t>on </a:t>
            </a:r>
            <a:r>
              <a:rPr lang="en-US" sz="2000" dirty="0"/>
              <a:t>C</a:t>
            </a:r>
            <a:r>
              <a:rPr lang="en-US" sz="2000" dirty="0" smtClean="0"/>
              <a:t>ompetition </a:t>
            </a:r>
            <a:r>
              <a:rPr lang="en-US" sz="2000" dirty="0"/>
              <a:t>P</a:t>
            </a:r>
            <a:r>
              <a:rPr lang="en-US" sz="2000" dirty="0" smtClean="0"/>
              <a:t>olicies</a:t>
            </a:r>
            <a:endParaRPr lang="en-CA" sz="2000" dirty="0"/>
          </a:p>
        </p:txBody>
      </p:sp>
      <p:graphicFrame>
        <p:nvGraphicFramePr>
          <p:cNvPr id="6" name="Diagram 5"/>
          <p:cNvGraphicFramePr/>
          <p:nvPr>
            <p:extLst>
              <p:ext uri="{D42A27DB-BD31-4B8C-83A1-F6EECF244321}">
                <p14:modId xmlns:p14="http://schemas.microsoft.com/office/powerpoint/2010/main" val="149820260"/>
              </p:ext>
            </p:extLst>
          </p:nvPr>
        </p:nvGraphicFramePr>
        <p:xfrm>
          <a:off x="899592" y="1275606"/>
          <a:ext cx="7656997" cy="263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55576" y="4109336"/>
            <a:ext cx="7344816" cy="187219"/>
          </a:xfrm>
          <a:prstGeom prst="rect">
            <a:avLst/>
          </a:prstGeom>
          <a:noFill/>
        </p:spPr>
        <p:txBody>
          <a:bodyPr wrap="square" rtlCol="0">
            <a:spAutoFit/>
          </a:bodyPr>
          <a:lstStyle/>
          <a:p>
            <a:r>
              <a:rPr lang="en-US" b="1" dirty="0" smtClean="0">
                <a:solidFill>
                  <a:srgbClr val="0054A4"/>
                </a:solidFill>
              </a:rPr>
              <a:t>The Compendium website: </a:t>
            </a:r>
            <a:r>
              <a:rPr lang="en-US" dirty="0" smtClean="0">
                <a:solidFill>
                  <a:schemeClr val="bg2"/>
                </a:solidFill>
                <a:hlinkClick r:id="rId8"/>
              </a:rPr>
              <a:t>http</a:t>
            </a:r>
            <a:r>
              <a:rPr lang="en-US" dirty="0">
                <a:solidFill>
                  <a:schemeClr val="bg2"/>
                </a:solidFill>
                <a:hlinkClick r:id="rId8"/>
              </a:rPr>
              <a:t>://</a:t>
            </a:r>
            <a:r>
              <a:rPr lang="en-US" dirty="0" smtClean="0">
                <a:solidFill>
                  <a:schemeClr val="bg2"/>
                </a:solidFill>
                <a:hlinkClick r:id="rId8"/>
              </a:rPr>
              <a:t>www.icao.int/sustainability/compendium/Pages/default.aspx</a:t>
            </a:r>
            <a:r>
              <a:rPr lang="en-US" dirty="0" smtClean="0">
                <a:solidFill>
                  <a:schemeClr val="bg2"/>
                </a:solidFill>
              </a:rPr>
              <a:t> </a:t>
            </a:r>
            <a:endParaRPr lang="en-CA" dirty="0">
              <a:solidFill>
                <a:schemeClr val="bg2"/>
              </a:solidFill>
            </a:endParaRPr>
          </a:p>
        </p:txBody>
      </p:sp>
    </p:spTree>
    <p:extLst>
      <p:ext uri="{BB962C8B-B14F-4D97-AF65-F5344CB8AC3E}">
        <p14:creationId xmlns:p14="http://schemas.microsoft.com/office/powerpoint/2010/main" val="2137011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71550"/>
            <a:ext cx="8928992" cy="648072"/>
          </a:xfrm>
        </p:spPr>
        <p:txBody>
          <a:bodyPr/>
          <a:lstStyle/>
          <a:p>
            <a:r>
              <a:rPr lang="en-US" sz="3200" b="1" dirty="0" smtClean="0"/>
              <a:t>Support and assistance to States</a:t>
            </a:r>
            <a:r>
              <a:rPr lang="en-US" sz="3600" b="1" dirty="0" smtClean="0"/>
              <a:t/>
            </a:r>
            <a:br>
              <a:rPr lang="en-US" sz="3600" b="1" dirty="0" smtClean="0"/>
            </a:br>
            <a:endParaRPr lang="en-US" sz="2400" dirty="0"/>
          </a:p>
        </p:txBody>
      </p:sp>
      <p:sp>
        <p:nvSpPr>
          <p:cNvPr id="3" name="Content Placeholder 2"/>
          <p:cNvSpPr>
            <a:spLocks noGrp="1"/>
          </p:cNvSpPr>
          <p:nvPr>
            <p:ph idx="1"/>
          </p:nvPr>
        </p:nvSpPr>
        <p:spPr>
          <a:xfrm>
            <a:off x="467544" y="1419622"/>
            <a:ext cx="8229600" cy="3312368"/>
          </a:xfrm>
        </p:spPr>
        <p:txBody>
          <a:bodyPr>
            <a:normAutofit fontScale="85000" lnSpcReduction="10000"/>
          </a:bodyPr>
          <a:lstStyle/>
          <a:p>
            <a:r>
              <a:rPr lang="en-US" dirty="0" smtClean="0">
                <a:solidFill>
                  <a:srgbClr val="0054A4"/>
                </a:solidFill>
              </a:rPr>
              <a:t>Facilitate liberalization and help capacity building</a:t>
            </a:r>
          </a:p>
          <a:p>
            <a:r>
              <a:rPr lang="en-US" dirty="0" smtClean="0">
                <a:solidFill>
                  <a:srgbClr val="0054A4"/>
                </a:solidFill>
              </a:rPr>
              <a:t>Assist States with local issues and developmental needs, for example:</a:t>
            </a:r>
          </a:p>
          <a:p>
            <a:pPr lvl="1"/>
            <a:r>
              <a:rPr lang="en-US" sz="2400" dirty="0" smtClean="0">
                <a:solidFill>
                  <a:srgbClr val="0054A4"/>
                </a:solidFill>
              </a:rPr>
              <a:t>Air Cargo Development in Africa (Togo meeting action plan 2014)</a:t>
            </a:r>
          </a:p>
          <a:p>
            <a:pPr lvl="1"/>
            <a:r>
              <a:rPr lang="en-US" sz="2400" dirty="0" smtClean="0">
                <a:solidFill>
                  <a:srgbClr val="0054A4"/>
                </a:solidFill>
              </a:rPr>
              <a:t>Co-development of LCCs and legacy airlines in China (symposiums in 2013 and 2014)</a:t>
            </a:r>
          </a:p>
          <a:p>
            <a:pPr lvl="1"/>
            <a:r>
              <a:rPr lang="en-US" sz="2400" dirty="0" smtClean="0">
                <a:solidFill>
                  <a:srgbClr val="0054A4"/>
                </a:solidFill>
              </a:rPr>
              <a:t>Air transport development in the Caribbean and South America (Jamaica conference 2014)</a:t>
            </a:r>
          </a:p>
        </p:txBody>
      </p:sp>
    </p:spTree>
    <p:extLst>
      <p:ext uri="{BB962C8B-B14F-4D97-AF65-F5344CB8AC3E}">
        <p14:creationId xmlns:p14="http://schemas.microsoft.com/office/powerpoint/2010/main" val="266685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648072"/>
          </a:xfrm>
        </p:spPr>
        <p:txBody>
          <a:bodyPr/>
          <a:lstStyle/>
          <a:p>
            <a:pPr algn="l"/>
            <a:r>
              <a:rPr lang="en-US" sz="3200" b="1" dirty="0" smtClean="0"/>
              <a:t>Other activities for Economic Development</a:t>
            </a:r>
            <a:r>
              <a:rPr lang="en-US" sz="3600" b="1" dirty="0"/>
              <a:t/>
            </a:r>
            <a:br>
              <a:rPr lang="en-US" sz="3600" b="1" dirty="0"/>
            </a:br>
            <a:endParaRPr lang="en-GB" sz="3600" b="1" dirty="0"/>
          </a:p>
        </p:txBody>
      </p:sp>
      <p:sp>
        <p:nvSpPr>
          <p:cNvPr id="3" name="Content Placeholder 2"/>
          <p:cNvSpPr>
            <a:spLocks noGrp="1"/>
          </p:cNvSpPr>
          <p:nvPr>
            <p:ph idx="1"/>
          </p:nvPr>
        </p:nvSpPr>
        <p:spPr>
          <a:xfrm>
            <a:off x="467544" y="1779662"/>
            <a:ext cx="8229600" cy="2886968"/>
          </a:xfrm>
        </p:spPr>
        <p:txBody>
          <a:bodyPr>
            <a:normAutofit fontScale="70000" lnSpcReduction="20000"/>
          </a:bodyPr>
          <a:lstStyle/>
          <a:p>
            <a:r>
              <a:rPr lang="en-US" sz="2800" dirty="0" smtClean="0"/>
              <a:t>Updating ICAO policies and guidance</a:t>
            </a:r>
          </a:p>
          <a:p>
            <a:r>
              <a:rPr lang="en-US" sz="2800" dirty="0" smtClean="0"/>
              <a:t>ICAN facilities (new features: country profile re ASAs and traffic data)</a:t>
            </a:r>
          </a:p>
          <a:p>
            <a:r>
              <a:rPr lang="en-US" sz="2800" dirty="0" smtClean="0"/>
              <a:t>Info, data and guidance material available online:</a:t>
            </a:r>
          </a:p>
          <a:p>
            <a:pPr marL="0" indent="0">
              <a:buNone/>
            </a:pPr>
            <a:r>
              <a:rPr lang="en-US" sz="2800" dirty="0">
                <a:solidFill>
                  <a:srgbClr val="C40075"/>
                </a:solidFill>
              </a:rPr>
              <a:t> </a:t>
            </a:r>
            <a:r>
              <a:rPr lang="en-US" sz="2800" dirty="0" smtClean="0">
                <a:solidFill>
                  <a:srgbClr val="C40075"/>
                </a:solidFill>
              </a:rPr>
              <a:t>      </a:t>
            </a:r>
            <a:r>
              <a:rPr lang="en-US" sz="2600" dirty="0" smtClean="0">
                <a:solidFill>
                  <a:srgbClr val="C40075"/>
                </a:solidFill>
              </a:rPr>
              <a:t>http</a:t>
            </a:r>
            <a:r>
              <a:rPr lang="en-US" sz="2600" dirty="0">
                <a:solidFill>
                  <a:srgbClr val="C40075"/>
                </a:solidFill>
              </a:rPr>
              <a:t>://www.icao.int/sustainability/Pages/default.aspx</a:t>
            </a:r>
            <a:endParaRPr lang="en-US" sz="2600" dirty="0" smtClean="0">
              <a:solidFill>
                <a:srgbClr val="C40075"/>
              </a:solidFill>
            </a:endParaRPr>
          </a:p>
          <a:p>
            <a:pPr marL="0" indent="0">
              <a:buNone/>
            </a:pPr>
            <a:endParaRPr lang="en-US" sz="2800" dirty="0"/>
          </a:p>
          <a:p>
            <a:pPr marL="0" indent="0">
              <a:buNone/>
            </a:pPr>
            <a:r>
              <a:rPr lang="en-US" sz="2800" b="1" dirty="0" smtClean="0"/>
              <a:t>Preparation for A39:</a:t>
            </a:r>
          </a:p>
          <a:p>
            <a:r>
              <a:rPr lang="en-GB" sz="2400" dirty="0" smtClean="0"/>
              <a:t>A39 takes place at ICAO Headquarters in Montreal</a:t>
            </a:r>
            <a:r>
              <a:rPr lang="en-GB" sz="2400" dirty="0"/>
              <a:t>, </a:t>
            </a:r>
            <a:r>
              <a:rPr lang="en-GB" sz="2400" dirty="0" smtClean="0"/>
              <a:t>27 Sep. to 6 Oct. 2016</a:t>
            </a:r>
          </a:p>
          <a:p>
            <a:r>
              <a:rPr lang="en-GB" sz="2400" dirty="0" smtClean="0"/>
              <a:t>Council reviews reports(WPs) </a:t>
            </a:r>
            <a:r>
              <a:rPr lang="en-GB" sz="2400" dirty="0"/>
              <a:t>on </a:t>
            </a:r>
            <a:r>
              <a:rPr lang="en-GB" sz="2400" dirty="0" smtClean="0"/>
              <a:t>achievements, policy proposals and future work plans for presentation to A39 (4Q 2015 to June 2016)</a:t>
            </a:r>
            <a:endParaRPr lang="en-US" sz="2800" dirty="0" smtClean="0"/>
          </a:p>
        </p:txBody>
      </p:sp>
    </p:spTree>
    <p:extLst>
      <p:ext uri="{BB962C8B-B14F-4D97-AF65-F5344CB8AC3E}">
        <p14:creationId xmlns:p14="http://schemas.microsoft.com/office/powerpoint/2010/main" val="51541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87574"/>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600" b="1" dirty="0"/>
          </a:p>
        </p:txBody>
      </p:sp>
    </p:spTree>
    <p:extLst>
      <p:ext uri="{BB962C8B-B14F-4D97-AF65-F5344CB8AC3E}">
        <p14:creationId xmlns:p14="http://schemas.microsoft.com/office/powerpoint/2010/main" val="282788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872" y="843558"/>
            <a:ext cx="8229600" cy="857250"/>
          </a:xfrm>
          <a:prstGeom prst="rect">
            <a:avLst/>
          </a:prstGeom>
        </p:spPr>
        <p:txBody>
          <a:bodyPr/>
          <a:lstStyle/>
          <a:p>
            <a:pPr algn="l"/>
            <a:r>
              <a:rPr lang="en-US" sz="3600" b="1" dirty="0" smtClean="0"/>
              <a:t>Focus on:</a:t>
            </a:r>
            <a:endParaRPr lang="en-GB" sz="3600" b="1" dirty="0"/>
          </a:p>
        </p:txBody>
      </p:sp>
      <p:sp>
        <p:nvSpPr>
          <p:cNvPr id="3" name="Content Placeholder 2"/>
          <p:cNvSpPr>
            <a:spLocks noGrp="1"/>
          </p:cNvSpPr>
          <p:nvPr>
            <p:ph idx="4294967295"/>
          </p:nvPr>
        </p:nvSpPr>
        <p:spPr>
          <a:xfrm>
            <a:off x="539552" y="1563638"/>
            <a:ext cx="9957816" cy="2887663"/>
          </a:xfrm>
        </p:spPr>
        <p:txBody>
          <a:bodyPr>
            <a:normAutofit/>
          </a:bodyPr>
          <a:lstStyle/>
          <a:p>
            <a:r>
              <a:rPr lang="en-US" sz="2400" dirty="0" smtClean="0"/>
              <a:t>Action plan for implementing </a:t>
            </a:r>
            <a:r>
              <a:rPr lang="en-US" sz="2400" dirty="0" err="1" smtClean="0"/>
              <a:t>ATConf</a:t>
            </a:r>
            <a:r>
              <a:rPr lang="en-US" sz="2400" dirty="0" smtClean="0"/>
              <a:t>/6 recommendations</a:t>
            </a:r>
          </a:p>
          <a:p>
            <a:r>
              <a:rPr lang="en-US" sz="2400" dirty="0" smtClean="0"/>
              <a:t>ICAO long-term vision for liberalization</a:t>
            </a:r>
          </a:p>
          <a:p>
            <a:r>
              <a:rPr lang="en-US" sz="2400" dirty="0" smtClean="0"/>
              <a:t>Developing international agreements for liberalization</a:t>
            </a:r>
          </a:p>
          <a:p>
            <a:r>
              <a:rPr lang="en-US" sz="2400" dirty="0" smtClean="0"/>
              <a:t>Guidance on consumer protection</a:t>
            </a:r>
          </a:p>
          <a:p>
            <a:r>
              <a:rPr lang="en-US" sz="2400" dirty="0" smtClean="0"/>
              <a:t>Addressing competition and safeguards issues</a:t>
            </a:r>
          </a:p>
          <a:p>
            <a:r>
              <a:rPr lang="en-US" sz="2400" dirty="0" smtClean="0"/>
              <a:t>Support and assistance to States</a:t>
            </a:r>
          </a:p>
        </p:txBody>
      </p:sp>
    </p:spTree>
    <p:extLst>
      <p:ext uri="{BB962C8B-B14F-4D97-AF65-F5344CB8AC3E}">
        <p14:creationId xmlns:p14="http://schemas.microsoft.com/office/powerpoint/2010/main" val="37239863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987574"/>
            <a:ext cx="8229600" cy="3816424"/>
          </a:xfrm>
        </p:spPr>
        <p:txBody>
          <a:bodyPr>
            <a:normAutofit lnSpcReduction="10000"/>
          </a:bodyPr>
          <a:lstStyle/>
          <a:p>
            <a:pPr marL="0" indent="0">
              <a:buNone/>
            </a:pPr>
            <a:r>
              <a:rPr lang="en-US" sz="2600" dirty="0">
                <a:solidFill>
                  <a:srgbClr val="0054A4"/>
                </a:solidFill>
              </a:rPr>
              <a:t>ICAO’s air transport policy and </a:t>
            </a:r>
            <a:r>
              <a:rPr lang="en-US" sz="2600" dirty="0" smtClean="0">
                <a:solidFill>
                  <a:srgbClr val="0054A4"/>
                </a:solidFill>
              </a:rPr>
              <a:t>regulation </a:t>
            </a:r>
            <a:r>
              <a:rPr lang="en-US" sz="2600" dirty="0" err="1">
                <a:solidFill>
                  <a:srgbClr val="0054A4"/>
                </a:solidFill>
              </a:rPr>
              <a:t>programme</a:t>
            </a:r>
            <a:r>
              <a:rPr lang="en-US" sz="2600" dirty="0">
                <a:solidFill>
                  <a:srgbClr val="0054A4"/>
                </a:solidFill>
              </a:rPr>
              <a:t> is designed to:  </a:t>
            </a:r>
          </a:p>
          <a:p>
            <a:pPr marL="1073150" indent="-514350">
              <a:buFont typeface="+mj-lt"/>
              <a:buAutoNum type="alphaLcParenR"/>
            </a:pPr>
            <a:r>
              <a:rPr lang="en-US" sz="2300" dirty="0">
                <a:solidFill>
                  <a:srgbClr val="0054A4"/>
                </a:solidFill>
              </a:rPr>
              <a:t>reduce State’s costs in performing its economic regulatory </a:t>
            </a:r>
            <a:r>
              <a:rPr lang="en-US" sz="2300" dirty="0" smtClean="0">
                <a:solidFill>
                  <a:srgbClr val="0054A4"/>
                </a:solidFill>
              </a:rPr>
              <a:t>functions</a:t>
            </a:r>
          </a:p>
          <a:p>
            <a:pPr marL="1073150" indent="-514350">
              <a:buFont typeface="+mj-lt"/>
              <a:buAutoNum type="alphaLcParenR"/>
            </a:pPr>
            <a:r>
              <a:rPr lang="en-US" sz="2300" dirty="0" smtClean="0">
                <a:solidFill>
                  <a:srgbClr val="0054A4"/>
                </a:solidFill>
              </a:rPr>
              <a:t>increase </a:t>
            </a:r>
            <a:r>
              <a:rPr lang="en-US" sz="2300" dirty="0">
                <a:solidFill>
                  <a:srgbClr val="0054A4"/>
                </a:solidFill>
              </a:rPr>
              <a:t>consumer’s benefits and </a:t>
            </a:r>
            <a:r>
              <a:rPr lang="en-US" sz="2300" dirty="0" smtClean="0">
                <a:solidFill>
                  <a:srgbClr val="0054A4"/>
                </a:solidFill>
              </a:rPr>
              <a:t>choices;</a:t>
            </a:r>
          </a:p>
          <a:p>
            <a:pPr marL="1073150" indent="-514350">
              <a:buFont typeface="+mj-lt"/>
              <a:buAutoNum type="alphaLcParenR"/>
            </a:pPr>
            <a:r>
              <a:rPr lang="en-US" sz="2300" dirty="0" smtClean="0">
                <a:solidFill>
                  <a:srgbClr val="0054A4"/>
                </a:solidFill>
              </a:rPr>
              <a:t>improve </a:t>
            </a:r>
            <a:r>
              <a:rPr lang="en-US" sz="2300" dirty="0">
                <a:solidFill>
                  <a:srgbClr val="0054A4"/>
                </a:solidFill>
              </a:rPr>
              <a:t>air connectivity; </a:t>
            </a:r>
            <a:r>
              <a:rPr lang="en-US" sz="2300" dirty="0" smtClean="0">
                <a:solidFill>
                  <a:srgbClr val="0054A4"/>
                </a:solidFill>
              </a:rPr>
              <a:t>and</a:t>
            </a:r>
          </a:p>
          <a:p>
            <a:pPr marL="1073150" indent="-514350">
              <a:buFont typeface="+mj-lt"/>
              <a:buAutoNum type="alphaLcParenR"/>
            </a:pPr>
            <a:r>
              <a:rPr lang="en-US" sz="2300" dirty="0" smtClean="0">
                <a:solidFill>
                  <a:srgbClr val="0054A4"/>
                </a:solidFill>
              </a:rPr>
              <a:t>create </a:t>
            </a:r>
            <a:r>
              <a:rPr lang="en-US" sz="2300" dirty="0">
                <a:solidFill>
                  <a:srgbClr val="0054A4"/>
                </a:solidFill>
              </a:rPr>
              <a:t>more competitive business opportunities in the </a:t>
            </a:r>
            <a:r>
              <a:rPr lang="en-US" sz="2300" dirty="0" smtClean="0">
                <a:solidFill>
                  <a:srgbClr val="0054A4"/>
                </a:solidFill>
              </a:rPr>
              <a:t>marketplace</a:t>
            </a:r>
            <a:r>
              <a:rPr lang="en-US" sz="2300" dirty="0" smtClean="0">
                <a:solidFill>
                  <a:srgbClr val="0054A4"/>
                </a:solidFill>
              </a:rPr>
              <a:t>;</a:t>
            </a:r>
          </a:p>
          <a:p>
            <a:pPr lvl="1">
              <a:buFont typeface="Wingdings" charset="0"/>
              <a:buChar char="à"/>
            </a:pPr>
            <a:r>
              <a:rPr lang="en-US" sz="2300" dirty="0" smtClean="0">
                <a:solidFill>
                  <a:srgbClr val="0054A4"/>
                </a:solidFill>
              </a:rPr>
              <a:t>Sustainable Economic Development</a:t>
            </a:r>
          </a:p>
          <a:p>
            <a:pPr lvl="1">
              <a:buFont typeface="Wingdings" charset="0"/>
              <a:buChar char="à"/>
            </a:pPr>
            <a:r>
              <a:rPr lang="en-US" sz="2300" dirty="0" smtClean="0">
                <a:solidFill>
                  <a:srgbClr val="0054A4"/>
                </a:solidFill>
                <a:latin typeface="Wingdings"/>
                <a:ea typeface="Wingdings"/>
                <a:cs typeface="Wingdings"/>
                <a:sym typeface="Wingdings"/>
              </a:rPr>
              <a:t></a:t>
            </a:r>
            <a:r>
              <a:rPr lang="en-US" sz="2300" dirty="0" smtClean="0">
                <a:solidFill>
                  <a:srgbClr val="0054A4"/>
                </a:solidFill>
                <a:sym typeface="Wingdings"/>
              </a:rPr>
              <a:t>T</a:t>
            </a:r>
            <a:r>
              <a:rPr lang="en-US" sz="2300" dirty="0" smtClean="0">
                <a:solidFill>
                  <a:srgbClr val="0054A4"/>
                </a:solidFill>
              </a:rPr>
              <a:t>rade and Tourism.</a:t>
            </a:r>
            <a:endParaRPr lang="en-CA" sz="2300" dirty="0">
              <a:solidFill>
                <a:srgbClr val="0054A4"/>
              </a:solidFill>
            </a:endParaRPr>
          </a:p>
        </p:txBody>
      </p:sp>
      <p:sp>
        <p:nvSpPr>
          <p:cNvPr id="4" name="Slide Number Placeholder 3"/>
          <p:cNvSpPr>
            <a:spLocks noGrp="1"/>
          </p:cNvSpPr>
          <p:nvPr>
            <p:ph type="sldNum" sz="quarter" idx="12"/>
          </p:nvPr>
        </p:nvSpPr>
        <p:spPr/>
        <p:txBody>
          <a:bodyPr/>
          <a:lstStyle/>
          <a:p>
            <a:fld id="{3FF909EE-2C65-48BC-95E5-26F3591A45A6}" type="slidenum">
              <a:rPr lang="en-CA" smtClean="0">
                <a:solidFill>
                  <a:prstClr val="white"/>
                </a:solidFill>
              </a:rPr>
              <a:pPr/>
              <a:t>3</a:t>
            </a:fld>
            <a:endParaRPr lang="en-CA" dirty="0">
              <a:solidFill>
                <a:prstClr val="white"/>
              </a:solidFill>
            </a:endParaRPr>
          </a:p>
        </p:txBody>
      </p:sp>
      <p:sp>
        <p:nvSpPr>
          <p:cNvPr id="5" name="Title 1"/>
          <p:cNvSpPr txBox="1">
            <a:spLocks/>
          </p:cNvSpPr>
          <p:nvPr/>
        </p:nvSpPr>
        <p:spPr>
          <a:xfrm>
            <a:off x="2051720" y="0"/>
            <a:ext cx="6878329" cy="719354"/>
          </a:xfrm>
          <a:prstGeom prst="rect">
            <a:avLst/>
          </a:prstGeom>
        </p:spPr>
        <p:txBody>
          <a:bodyPr anchor="ctr"/>
          <a:lstStyle>
            <a:lvl1pPr algn="ctr" defTabSz="914400" rtl="0" eaLnBrk="1" latinLnBrk="0" hangingPunct="1">
              <a:spcBef>
                <a:spcPct val="0"/>
              </a:spcBef>
              <a:buNone/>
              <a:defRPr sz="4400" kern="1200">
                <a:solidFill>
                  <a:srgbClr val="0054A4"/>
                </a:solidFill>
                <a:latin typeface="+mj-lt"/>
                <a:ea typeface="+mj-ea"/>
                <a:cs typeface="+mj-cs"/>
              </a:defRPr>
            </a:lvl1pPr>
          </a:lstStyle>
          <a:p>
            <a:pPr algn="r"/>
            <a:r>
              <a:rPr lang="en-GB" sz="2000" b="1" dirty="0" smtClean="0">
                <a:solidFill>
                  <a:srgbClr val="C40075"/>
                </a:solidFill>
                <a:latin typeface="Arial" panose="020B0604020202020204" pitchFamily="34" charset="0"/>
                <a:cs typeface="Arial" panose="020B0604020202020204" pitchFamily="34" charset="0"/>
              </a:rPr>
              <a:t>Air Transport Policy and Regulation</a:t>
            </a:r>
            <a:endParaRPr lang="en-CA" sz="2000" dirty="0"/>
          </a:p>
        </p:txBody>
      </p:sp>
    </p:spTree>
    <p:extLst>
      <p:ext uri="{BB962C8B-B14F-4D97-AF65-F5344CB8AC3E}">
        <p14:creationId xmlns:p14="http://schemas.microsoft.com/office/powerpoint/2010/main" val="620051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15988"/>
            <a:ext cx="8229600" cy="857250"/>
          </a:xfrm>
          <a:prstGeom prst="rect">
            <a:avLst/>
          </a:prstGeom>
        </p:spPr>
        <p:txBody>
          <a:bodyPr/>
          <a:lstStyle/>
          <a:p>
            <a:pPr algn="l"/>
            <a:r>
              <a:rPr lang="en-US" sz="3200" b="1" dirty="0"/>
              <a:t>Mandate for the current work</a:t>
            </a:r>
          </a:p>
        </p:txBody>
      </p:sp>
      <p:sp>
        <p:nvSpPr>
          <p:cNvPr id="3" name="Content Placeholder 2"/>
          <p:cNvSpPr>
            <a:spLocks noGrp="1"/>
          </p:cNvSpPr>
          <p:nvPr>
            <p:ph idx="4294967295"/>
          </p:nvPr>
        </p:nvSpPr>
        <p:spPr>
          <a:xfrm>
            <a:off x="1243013" y="1625600"/>
            <a:ext cx="7900987" cy="2386013"/>
          </a:xfrm>
        </p:spPr>
        <p:txBody>
          <a:bodyPr>
            <a:normAutofit/>
          </a:bodyPr>
          <a:lstStyle/>
          <a:p>
            <a:pPr>
              <a:spcAft>
                <a:spcPts val="600"/>
              </a:spcAft>
            </a:pPr>
            <a:r>
              <a:rPr lang="en-US" sz="2400" dirty="0" smtClean="0"/>
              <a:t>Recommendations </a:t>
            </a:r>
            <a:r>
              <a:rPr lang="en-US" sz="2400" dirty="0"/>
              <a:t>of </a:t>
            </a:r>
            <a:r>
              <a:rPr lang="en-US" sz="2400" dirty="0" err="1" smtClean="0"/>
              <a:t>ATConf</a:t>
            </a:r>
            <a:r>
              <a:rPr lang="en-US" sz="2400" dirty="0" smtClean="0"/>
              <a:t>/6 </a:t>
            </a:r>
            <a:endParaRPr lang="en-US" sz="2400" dirty="0"/>
          </a:p>
          <a:p>
            <a:pPr>
              <a:spcAft>
                <a:spcPts val="600"/>
              </a:spcAft>
            </a:pPr>
            <a:r>
              <a:rPr lang="en-US" sz="2400" dirty="0"/>
              <a:t>Council’s action plan </a:t>
            </a:r>
            <a:r>
              <a:rPr lang="en-US" sz="2400" dirty="0" smtClean="0"/>
              <a:t>for implementation with </a:t>
            </a:r>
            <a:r>
              <a:rPr lang="en-US" sz="2400" dirty="0"/>
              <a:t>prioritization, endorsed by </a:t>
            </a:r>
            <a:r>
              <a:rPr lang="en-US" sz="2400" dirty="0" smtClean="0"/>
              <a:t>Assembly</a:t>
            </a:r>
            <a:endParaRPr lang="en-US" sz="2400" dirty="0"/>
          </a:p>
          <a:p>
            <a:pPr>
              <a:spcAft>
                <a:spcPts val="600"/>
              </a:spcAft>
            </a:pPr>
            <a:r>
              <a:rPr lang="en-US" sz="2400" dirty="0"/>
              <a:t>Assembly Resolution A38-14 </a:t>
            </a:r>
            <a:r>
              <a:rPr lang="en-US" sz="2400" dirty="0" smtClean="0"/>
              <a:t>on continuing </a:t>
            </a:r>
            <a:r>
              <a:rPr lang="en-US" sz="2400" dirty="0"/>
              <a:t>ICAO policies in the </a:t>
            </a:r>
            <a:r>
              <a:rPr lang="en-US" sz="2400" dirty="0" smtClean="0"/>
              <a:t>air transport field</a:t>
            </a:r>
            <a:endParaRPr lang="en-US" sz="2400" dirty="0"/>
          </a:p>
          <a:p>
            <a:pPr>
              <a:buFont typeface="Wingdings" panose="05000000000000000000" pitchFamily="2" charset="2"/>
              <a:buChar char="Ø"/>
            </a:pPr>
            <a:endParaRPr lang="en-GB" sz="2400" dirty="0"/>
          </a:p>
        </p:txBody>
      </p:sp>
    </p:spTree>
    <p:extLst>
      <p:ext uri="{BB962C8B-B14F-4D97-AF65-F5344CB8AC3E}">
        <p14:creationId xmlns:p14="http://schemas.microsoft.com/office/powerpoint/2010/main" val="8974382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3558"/>
            <a:ext cx="8229600" cy="857250"/>
          </a:xfrm>
        </p:spPr>
        <p:txBody>
          <a:bodyPr/>
          <a:lstStyle/>
          <a:p>
            <a:r>
              <a:rPr lang="en-US" sz="3600" b="1" dirty="0" smtClean="0"/>
              <a:t>ICAO Long-term Vision for Liberalization</a:t>
            </a:r>
            <a:br>
              <a:rPr lang="en-US" sz="3600" b="1" dirty="0" smtClean="0"/>
            </a:br>
            <a:r>
              <a:rPr lang="en-US" sz="2400" dirty="0" smtClean="0"/>
              <a:t>(adopted by Council in June 2015)</a:t>
            </a:r>
            <a:endParaRPr lang="en-US" sz="2400" dirty="0"/>
          </a:p>
        </p:txBody>
      </p:sp>
      <p:sp>
        <p:nvSpPr>
          <p:cNvPr id="3" name="Content Placeholder 2"/>
          <p:cNvSpPr>
            <a:spLocks noGrp="1"/>
          </p:cNvSpPr>
          <p:nvPr>
            <p:ph idx="1"/>
          </p:nvPr>
        </p:nvSpPr>
        <p:spPr>
          <a:xfrm>
            <a:off x="467544" y="1995686"/>
            <a:ext cx="8229600" cy="2886968"/>
          </a:xfrm>
        </p:spPr>
        <p:txBody>
          <a:bodyPr>
            <a:normAutofit fontScale="77500" lnSpcReduction="20000"/>
          </a:bodyPr>
          <a:lstStyle/>
          <a:p>
            <a:pPr marL="0" indent="0">
              <a:buNone/>
            </a:pPr>
            <a:r>
              <a:rPr lang="en-US" sz="3100" b="1" i="1" dirty="0">
                <a:solidFill>
                  <a:srgbClr val="7B0052"/>
                </a:solidFill>
              </a:rPr>
              <a:t>We, the Member States of the International Civil Aviation Organization, resolve to actively pursue the continuous liberalization of international air transport to the benefit of all stakeholders and the economy at large. </a:t>
            </a:r>
            <a:endParaRPr lang="en-US" sz="3100" b="1" dirty="0">
              <a:solidFill>
                <a:srgbClr val="7B0052"/>
              </a:solidFill>
            </a:endParaRPr>
          </a:p>
          <a:p>
            <a:pPr marL="0" indent="0">
              <a:buNone/>
            </a:pPr>
            <a:r>
              <a:rPr lang="en-US" sz="3100" b="1" i="1" dirty="0">
                <a:solidFill>
                  <a:srgbClr val="7B0052"/>
                </a:solidFill>
              </a:rPr>
              <a:t>We will be guided by the need to ensure respect for the highest levels of safety and security and the principle of fair and equal opportunity for all States and their stakeholders.</a:t>
            </a:r>
            <a:endParaRPr lang="en-US" sz="3100" b="1" dirty="0">
              <a:solidFill>
                <a:srgbClr val="7B0052"/>
              </a:solidFill>
            </a:endParaRPr>
          </a:p>
          <a:p>
            <a:pPr marL="0" indent="0">
              <a:buNone/>
            </a:pPr>
            <a:endParaRPr lang="en-GB" dirty="0"/>
          </a:p>
        </p:txBody>
      </p:sp>
    </p:spTree>
    <p:extLst>
      <p:ext uri="{BB962C8B-B14F-4D97-AF65-F5344CB8AC3E}">
        <p14:creationId xmlns:p14="http://schemas.microsoft.com/office/powerpoint/2010/main" val="1143046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7574"/>
            <a:ext cx="8229600" cy="720080"/>
          </a:xfrm>
        </p:spPr>
        <p:txBody>
          <a:bodyPr/>
          <a:lstStyle/>
          <a:p>
            <a:pPr algn="l"/>
            <a:r>
              <a:rPr lang="en-US" sz="3600" b="1" dirty="0" smtClean="0"/>
              <a:t>ICAO Long-term Vision: follow-up action</a:t>
            </a:r>
            <a:br>
              <a:rPr lang="en-US" sz="3600" b="1" dirty="0" smtClean="0"/>
            </a:br>
            <a:endParaRPr lang="en-US" sz="2400" dirty="0"/>
          </a:p>
        </p:txBody>
      </p:sp>
      <p:sp>
        <p:nvSpPr>
          <p:cNvPr id="3" name="Content Placeholder 2"/>
          <p:cNvSpPr>
            <a:spLocks noGrp="1"/>
          </p:cNvSpPr>
          <p:nvPr>
            <p:ph idx="1"/>
          </p:nvPr>
        </p:nvSpPr>
        <p:spPr>
          <a:xfrm>
            <a:off x="467544" y="1779662"/>
            <a:ext cx="8229600" cy="2886968"/>
          </a:xfrm>
        </p:spPr>
        <p:txBody>
          <a:bodyPr>
            <a:normAutofit fontScale="85000" lnSpcReduction="20000"/>
          </a:bodyPr>
          <a:lstStyle/>
          <a:p>
            <a:r>
              <a:rPr lang="en-US" dirty="0" smtClean="0">
                <a:solidFill>
                  <a:schemeClr val="tx2"/>
                </a:solidFill>
              </a:rPr>
              <a:t>Disseminated to all Member </a:t>
            </a:r>
            <a:r>
              <a:rPr lang="en-US" dirty="0">
                <a:solidFill>
                  <a:schemeClr val="tx2"/>
                </a:solidFill>
              </a:rPr>
              <a:t>States </a:t>
            </a:r>
            <a:r>
              <a:rPr lang="en-US" dirty="0" smtClean="0">
                <a:solidFill>
                  <a:schemeClr val="tx2"/>
                </a:solidFill>
              </a:rPr>
              <a:t>in July 2015</a:t>
            </a:r>
          </a:p>
          <a:p>
            <a:r>
              <a:rPr lang="en-US" dirty="0" smtClean="0">
                <a:solidFill>
                  <a:schemeClr val="tx2"/>
                </a:solidFill>
              </a:rPr>
              <a:t>States to give regard to the Vision in policy-making and regulatory practice; provide feedback on experience gained or issues encountered</a:t>
            </a:r>
          </a:p>
          <a:p>
            <a:r>
              <a:rPr lang="en-US" dirty="0" smtClean="0">
                <a:solidFill>
                  <a:schemeClr val="tx2"/>
                </a:solidFill>
              </a:rPr>
              <a:t>ICAO to promote, monitor implementation; provide support and assistance</a:t>
            </a:r>
          </a:p>
          <a:p>
            <a:r>
              <a:rPr lang="en-US" dirty="0" smtClean="0">
                <a:solidFill>
                  <a:schemeClr val="tx2"/>
                </a:solidFill>
              </a:rPr>
              <a:t>Will be reflected in A39 Assembly resolution</a:t>
            </a:r>
          </a:p>
          <a:p>
            <a:pPr>
              <a:buFont typeface="Wingdings" panose="05000000000000000000" pitchFamily="2" charset="2"/>
              <a:buChar char="Ø"/>
            </a:pPr>
            <a:endParaRPr lang="en-US" i="1" dirty="0" smtClean="0">
              <a:solidFill>
                <a:srgbClr val="FF0000"/>
              </a:solidFill>
            </a:endParaRPr>
          </a:p>
          <a:p>
            <a:pPr marL="0" indent="0">
              <a:buNone/>
            </a:pPr>
            <a:endParaRPr lang="en-GB" dirty="0"/>
          </a:p>
        </p:txBody>
      </p:sp>
    </p:spTree>
    <p:extLst>
      <p:ext uri="{BB962C8B-B14F-4D97-AF65-F5344CB8AC3E}">
        <p14:creationId xmlns:p14="http://schemas.microsoft.com/office/powerpoint/2010/main" val="2419768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900" y="1276350"/>
            <a:ext cx="8928100" cy="647700"/>
          </a:xfrm>
          <a:prstGeom prst="rect">
            <a:avLst/>
          </a:prstGeom>
        </p:spPr>
        <p:txBody>
          <a:bodyPr/>
          <a:lstStyle/>
          <a:p>
            <a:pPr algn="l"/>
            <a:r>
              <a:rPr lang="en-US" sz="3200" b="1" dirty="0" smtClean="0"/>
              <a:t>Develop international agreement for liberalization</a:t>
            </a:r>
            <a:r>
              <a:rPr lang="en-US" sz="3600" b="1" dirty="0" smtClean="0"/>
              <a:t/>
            </a:r>
            <a:br>
              <a:rPr lang="en-US" sz="3600" b="1" dirty="0" smtClean="0"/>
            </a:br>
            <a:endParaRPr lang="en-US" sz="2400" dirty="0"/>
          </a:p>
        </p:txBody>
      </p:sp>
      <p:sp>
        <p:nvSpPr>
          <p:cNvPr id="3" name="Content Placeholder 2"/>
          <p:cNvSpPr>
            <a:spLocks noGrp="1"/>
          </p:cNvSpPr>
          <p:nvPr>
            <p:ph idx="4294967295"/>
          </p:nvPr>
        </p:nvSpPr>
        <p:spPr>
          <a:xfrm>
            <a:off x="576263" y="2211388"/>
            <a:ext cx="8567737" cy="2489200"/>
          </a:xfrm>
        </p:spPr>
        <p:txBody>
          <a:bodyPr>
            <a:normAutofit/>
          </a:bodyPr>
          <a:lstStyle/>
          <a:p>
            <a:r>
              <a:rPr lang="en-US" sz="2400" dirty="0" smtClean="0">
                <a:solidFill>
                  <a:schemeClr val="tx2"/>
                </a:solidFill>
              </a:rPr>
              <a:t>Covering: Market access, Air cargo, and Air carrier ownership and control, </a:t>
            </a:r>
            <a:r>
              <a:rPr lang="en-US" sz="2400" i="1" dirty="0" smtClean="0">
                <a:solidFill>
                  <a:schemeClr val="tx2"/>
                </a:solidFill>
              </a:rPr>
              <a:t>for Willing and Ready States</a:t>
            </a:r>
          </a:p>
          <a:p>
            <a:r>
              <a:rPr lang="en-US" sz="2400" dirty="0" smtClean="0">
                <a:solidFill>
                  <a:schemeClr val="tx2"/>
                </a:solidFill>
              </a:rPr>
              <a:t>Draft being developed by ATRP (WG)</a:t>
            </a:r>
          </a:p>
          <a:p>
            <a:r>
              <a:rPr lang="en-US" sz="2400" dirty="0" smtClean="0">
                <a:solidFill>
                  <a:schemeClr val="tx2"/>
                </a:solidFill>
              </a:rPr>
              <a:t>Process: prepare draft text; consult States; report to governing bodies; finalize agreement; States to sign (2015, 2016 to 2017)</a:t>
            </a:r>
          </a:p>
          <a:p>
            <a:pPr marL="0" indent="0">
              <a:buNone/>
            </a:pPr>
            <a:endParaRPr lang="en-GB" sz="2400" dirty="0"/>
          </a:p>
        </p:txBody>
      </p:sp>
    </p:spTree>
    <p:extLst>
      <p:ext uri="{BB962C8B-B14F-4D97-AF65-F5344CB8AC3E}">
        <p14:creationId xmlns:p14="http://schemas.microsoft.com/office/powerpoint/2010/main" val="29625408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7574"/>
            <a:ext cx="8928992" cy="648072"/>
          </a:xfrm>
        </p:spPr>
        <p:txBody>
          <a:bodyPr/>
          <a:lstStyle/>
          <a:p>
            <a:pPr algn="l"/>
            <a:r>
              <a:rPr lang="en-US" sz="2800" b="1" dirty="0" smtClean="0"/>
              <a:t>Core Principles on Consumer </a:t>
            </a:r>
            <a:r>
              <a:rPr lang="en-US" sz="2800" b="1" dirty="0"/>
              <a:t>P</a:t>
            </a:r>
            <a:r>
              <a:rPr lang="en-US" sz="2800" b="1" dirty="0" smtClean="0"/>
              <a:t>rotection</a:t>
            </a:r>
            <a:r>
              <a:rPr lang="en-US" sz="3200" b="1" dirty="0" smtClean="0"/>
              <a:t/>
            </a:r>
            <a:br>
              <a:rPr lang="en-US" sz="3200" b="1" dirty="0" smtClean="0"/>
            </a:br>
            <a:endParaRPr lang="en-US" sz="2000" dirty="0"/>
          </a:p>
        </p:txBody>
      </p:sp>
      <p:sp>
        <p:nvSpPr>
          <p:cNvPr id="3" name="Content Placeholder 2"/>
          <p:cNvSpPr>
            <a:spLocks noGrp="1"/>
          </p:cNvSpPr>
          <p:nvPr>
            <p:ph idx="1"/>
          </p:nvPr>
        </p:nvSpPr>
        <p:spPr>
          <a:xfrm>
            <a:off x="734888" y="1779662"/>
            <a:ext cx="8229600" cy="3312368"/>
          </a:xfrm>
        </p:spPr>
        <p:txBody>
          <a:bodyPr>
            <a:normAutofit fontScale="62500" lnSpcReduction="20000"/>
          </a:bodyPr>
          <a:lstStyle/>
          <a:p>
            <a:pPr>
              <a:buFont typeface="Arial" panose="020B0604020202020204" pitchFamily="34" charset="0"/>
              <a:buChar char="-"/>
            </a:pPr>
            <a:r>
              <a:rPr lang="en-US" dirty="0">
                <a:solidFill>
                  <a:schemeClr val="tx2"/>
                </a:solidFill>
              </a:rPr>
              <a:t>Guidance developed by ICAO Secretariat and ATRP; States consulted; adopted by Council in June 2015</a:t>
            </a:r>
          </a:p>
          <a:p>
            <a:pPr>
              <a:buFont typeface="Arial" panose="020B0604020202020204" pitchFamily="34" charset="0"/>
              <a:buChar char="-"/>
            </a:pPr>
            <a:r>
              <a:rPr lang="en-US" dirty="0" smtClean="0">
                <a:solidFill>
                  <a:schemeClr val="tx2"/>
                </a:solidFill>
              </a:rPr>
              <a:t>Aimed at providing guidance to States and industry stakeholders; fostering convergence and compatibility</a:t>
            </a:r>
          </a:p>
          <a:p>
            <a:pPr marL="0" indent="0">
              <a:buNone/>
            </a:pPr>
            <a:endParaRPr lang="en-US" b="1" dirty="0" smtClean="0">
              <a:solidFill>
                <a:schemeClr val="tx2"/>
              </a:solidFill>
            </a:endParaRPr>
          </a:p>
          <a:p>
            <a:pPr marL="0" indent="0">
              <a:buNone/>
            </a:pPr>
            <a:r>
              <a:rPr lang="en-US" b="1" dirty="0" smtClean="0">
                <a:solidFill>
                  <a:schemeClr val="tx2"/>
                </a:solidFill>
              </a:rPr>
              <a:t>Follow-up action</a:t>
            </a:r>
            <a:r>
              <a:rPr lang="en-US" dirty="0" smtClean="0">
                <a:solidFill>
                  <a:schemeClr val="tx2"/>
                </a:solidFill>
              </a:rPr>
              <a:t>:</a:t>
            </a:r>
          </a:p>
          <a:p>
            <a:pPr>
              <a:buFont typeface="Arial" panose="020B0604020202020204" pitchFamily="34" charset="0"/>
              <a:buChar char="-"/>
            </a:pPr>
            <a:r>
              <a:rPr lang="en-US" dirty="0">
                <a:solidFill>
                  <a:schemeClr val="tx2"/>
                </a:solidFill>
              </a:rPr>
              <a:t>Disseminated to </a:t>
            </a:r>
            <a:r>
              <a:rPr lang="en-US" dirty="0" smtClean="0">
                <a:solidFill>
                  <a:schemeClr val="tx2"/>
                </a:solidFill>
              </a:rPr>
              <a:t>States/stakeholders </a:t>
            </a:r>
            <a:r>
              <a:rPr lang="en-US" dirty="0">
                <a:solidFill>
                  <a:schemeClr val="tx2"/>
                </a:solidFill>
              </a:rPr>
              <a:t>in July 2015</a:t>
            </a:r>
          </a:p>
          <a:p>
            <a:pPr>
              <a:buFont typeface="Arial" panose="020B0604020202020204" pitchFamily="34" charset="0"/>
              <a:buChar char="-"/>
            </a:pPr>
            <a:r>
              <a:rPr lang="en-US" dirty="0">
                <a:solidFill>
                  <a:schemeClr val="tx2"/>
                </a:solidFill>
              </a:rPr>
              <a:t>States to follow and </a:t>
            </a:r>
            <a:r>
              <a:rPr lang="en-US" dirty="0" smtClean="0">
                <a:solidFill>
                  <a:schemeClr val="tx2"/>
                </a:solidFill>
              </a:rPr>
              <a:t>apply; provide feedback</a:t>
            </a:r>
          </a:p>
          <a:p>
            <a:pPr>
              <a:buFont typeface="Arial" panose="020B0604020202020204" pitchFamily="34" charset="0"/>
              <a:buChar char="-"/>
            </a:pPr>
            <a:r>
              <a:rPr lang="en-US" dirty="0" smtClean="0">
                <a:solidFill>
                  <a:schemeClr val="tx2"/>
                </a:solidFill>
              </a:rPr>
              <a:t>ICAO to </a:t>
            </a:r>
            <a:r>
              <a:rPr lang="en-US" dirty="0">
                <a:solidFill>
                  <a:schemeClr val="tx2"/>
                </a:solidFill>
              </a:rPr>
              <a:t>promote </a:t>
            </a:r>
            <a:r>
              <a:rPr lang="en-US" dirty="0" smtClean="0">
                <a:solidFill>
                  <a:schemeClr val="tx2"/>
                </a:solidFill>
              </a:rPr>
              <a:t>implementation and monitor developments </a:t>
            </a:r>
          </a:p>
          <a:p>
            <a:pPr>
              <a:buFont typeface="Arial" panose="020B0604020202020204" pitchFamily="34" charset="0"/>
              <a:buChar char="-"/>
            </a:pPr>
            <a:r>
              <a:rPr lang="en-US" dirty="0" smtClean="0">
                <a:solidFill>
                  <a:schemeClr val="tx2"/>
                </a:solidFill>
              </a:rPr>
              <a:t>ATRP will review and update guidance as “living document” (2017)</a:t>
            </a:r>
            <a:endParaRPr lang="en-GB" dirty="0"/>
          </a:p>
        </p:txBody>
      </p:sp>
    </p:spTree>
    <p:extLst>
      <p:ext uri="{BB962C8B-B14F-4D97-AF65-F5344CB8AC3E}">
        <p14:creationId xmlns:p14="http://schemas.microsoft.com/office/powerpoint/2010/main" val="134850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3558"/>
            <a:ext cx="8229600" cy="577805"/>
          </a:xfrm>
        </p:spPr>
        <p:txBody>
          <a:bodyPr/>
          <a:lstStyle/>
          <a:p>
            <a:r>
              <a:rPr lang="en-US" sz="2800" dirty="0" smtClean="0"/>
              <a:t>Guidance available on ICAO website, covering:</a:t>
            </a:r>
            <a:br>
              <a:rPr lang="en-US" sz="2800" dirty="0" smtClean="0"/>
            </a:br>
            <a:endParaRPr lang="en-GB" sz="2800" dirty="0"/>
          </a:p>
        </p:txBody>
      </p:sp>
      <p:sp>
        <p:nvSpPr>
          <p:cNvPr id="3" name="Slide Number Placeholder 2"/>
          <p:cNvSpPr>
            <a:spLocks noGrp="1"/>
          </p:cNvSpPr>
          <p:nvPr>
            <p:ph type="sldNum" sz="quarter" idx="12"/>
          </p:nvPr>
        </p:nvSpPr>
        <p:spPr/>
        <p:txBody>
          <a:bodyPr/>
          <a:lstStyle/>
          <a:p>
            <a:fld id="{3FF909EE-2C65-48BC-95E5-26F3591A45A6}" type="slidenum">
              <a:rPr lang="en-CA" smtClean="0">
                <a:solidFill>
                  <a:prstClr val="white"/>
                </a:solidFill>
              </a:rPr>
              <a:pPr/>
              <a:t>9</a:t>
            </a:fld>
            <a:endParaRPr lang="en-CA" dirty="0">
              <a:solidFill>
                <a:prstClr val="white"/>
              </a:solidFill>
            </a:endParaRPr>
          </a:p>
        </p:txBody>
      </p:sp>
      <p:sp>
        <p:nvSpPr>
          <p:cNvPr id="6" name="TextBox 5"/>
          <p:cNvSpPr txBox="1"/>
          <p:nvPr/>
        </p:nvSpPr>
        <p:spPr>
          <a:xfrm>
            <a:off x="467544" y="4434666"/>
            <a:ext cx="10945216" cy="369332"/>
          </a:xfrm>
          <a:prstGeom prst="rect">
            <a:avLst/>
          </a:prstGeom>
          <a:noFill/>
          <a:ln>
            <a:noFill/>
          </a:ln>
        </p:spPr>
        <p:txBody>
          <a:bodyPr wrap="square" rtlCol="0">
            <a:spAutoFit/>
          </a:bodyPr>
          <a:lstStyle/>
          <a:p>
            <a:pPr>
              <a:spcBef>
                <a:spcPct val="0"/>
              </a:spcBef>
            </a:pPr>
            <a:r>
              <a:rPr lang="en-US" dirty="0">
                <a:solidFill>
                  <a:srgbClr val="7B0052"/>
                </a:solidFill>
                <a:latin typeface="+mj-lt"/>
                <a:ea typeface="+mj-ea"/>
                <a:cs typeface="+mj-cs"/>
              </a:rPr>
              <a:t>Further work:  (i) definition of “massive </a:t>
            </a:r>
            <a:r>
              <a:rPr lang="en-US" dirty="0" smtClean="0">
                <a:solidFill>
                  <a:srgbClr val="7B0052"/>
                </a:solidFill>
                <a:latin typeface="+mj-lt"/>
                <a:ea typeface="+mj-ea"/>
                <a:cs typeface="+mj-cs"/>
              </a:rPr>
              <a:t>disruptions”;  (ii) principle of proportionality.</a:t>
            </a:r>
            <a:endParaRPr lang="en-US" dirty="0">
              <a:solidFill>
                <a:srgbClr val="7B0052"/>
              </a:solidFill>
              <a:latin typeface="+mj-lt"/>
              <a:ea typeface="+mj-ea"/>
              <a:cs typeface="+mj-cs"/>
            </a:endParaRPr>
          </a:p>
        </p:txBody>
      </p:sp>
      <p:sp>
        <p:nvSpPr>
          <p:cNvPr id="7" name="Title 1"/>
          <p:cNvSpPr txBox="1">
            <a:spLocks/>
          </p:cNvSpPr>
          <p:nvPr/>
        </p:nvSpPr>
        <p:spPr>
          <a:xfrm>
            <a:off x="4316638" y="0"/>
            <a:ext cx="4343445" cy="720080"/>
          </a:xfrm>
          <a:prstGeom prst="rect">
            <a:avLst/>
          </a:prstGeom>
          <a:ln>
            <a:noFill/>
          </a:ln>
        </p:spPr>
        <p:txBody>
          <a:bodyPr anchor="ctr"/>
          <a:lstStyle>
            <a:defPPr>
              <a:defRPr lang="en-US"/>
            </a:defPPr>
            <a:lvl1pPr algn="ctr">
              <a:spcBef>
                <a:spcPct val="0"/>
              </a:spcBef>
              <a:buNone/>
              <a:defRPr sz="2400" b="1">
                <a:solidFill>
                  <a:srgbClr val="C40075"/>
                </a:solidFill>
                <a:latin typeface="Arial" panose="020B0604020202020204" pitchFamily="34" charset="0"/>
                <a:ea typeface="+mj-ea"/>
                <a:cs typeface="Arial" panose="020B0604020202020204" pitchFamily="34" charset="0"/>
              </a:defRPr>
            </a:lvl1pPr>
          </a:lstStyle>
          <a:p>
            <a:pPr algn="r"/>
            <a:r>
              <a:rPr lang="en-US" sz="2000" dirty="0" smtClean="0"/>
              <a:t>Core Principles </a:t>
            </a:r>
            <a:endParaRPr lang="en-CA" sz="2000" dirty="0"/>
          </a:p>
        </p:txBody>
      </p:sp>
      <p:grpSp>
        <p:nvGrpSpPr>
          <p:cNvPr id="17" name="Group 16"/>
          <p:cNvGrpSpPr/>
          <p:nvPr/>
        </p:nvGrpSpPr>
        <p:grpSpPr>
          <a:xfrm>
            <a:off x="364675" y="1563638"/>
            <a:ext cx="8599813" cy="2736304"/>
            <a:chOff x="323528" y="1203598"/>
            <a:chExt cx="8640960" cy="3024336"/>
          </a:xfrm>
          <a:solidFill>
            <a:srgbClr val="FF99FF"/>
          </a:solidFill>
        </p:grpSpPr>
        <p:sp>
          <p:nvSpPr>
            <p:cNvPr id="10" name="Rounded Rectangle 9"/>
            <p:cNvSpPr/>
            <p:nvPr/>
          </p:nvSpPr>
          <p:spPr>
            <a:xfrm>
              <a:off x="325423" y="1203598"/>
              <a:ext cx="8565163" cy="3024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54A4"/>
                </a:solidFill>
              </a:endParaRPr>
            </a:p>
          </p:txBody>
        </p:sp>
        <p:grpSp>
          <p:nvGrpSpPr>
            <p:cNvPr id="4" name="Group 3"/>
            <p:cNvGrpSpPr/>
            <p:nvPr/>
          </p:nvGrpSpPr>
          <p:grpSpPr>
            <a:xfrm>
              <a:off x="323528" y="1203598"/>
              <a:ext cx="8640960" cy="3024336"/>
              <a:chOff x="539552" y="1275606"/>
              <a:chExt cx="8208911" cy="2736304"/>
            </a:xfrm>
            <a:grpFill/>
          </p:grpSpPr>
          <p:sp>
            <p:nvSpPr>
              <p:cNvPr id="5" name="Freeform 4"/>
              <p:cNvSpPr/>
              <p:nvPr/>
            </p:nvSpPr>
            <p:spPr>
              <a:xfrm>
                <a:off x="539552" y="1275606"/>
                <a:ext cx="2605367" cy="2736304"/>
              </a:xfrm>
              <a:custGeom>
                <a:avLst/>
                <a:gdLst>
                  <a:gd name="connsiteX0" fmla="*/ 0 w 2605367"/>
                  <a:gd name="connsiteY0" fmla="*/ 260537 h 2736304"/>
                  <a:gd name="connsiteX1" fmla="*/ 260537 w 2605367"/>
                  <a:gd name="connsiteY1" fmla="*/ 0 h 2736304"/>
                  <a:gd name="connsiteX2" fmla="*/ 2344830 w 2605367"/>
                  <a:gd name="connsiteY2" fmla="*/ 0 h 2736304"/>
                  <a:gd name="connsiteX3" fmla="*/ 2605367 w 2605367"/>
                  <a:gd name="connsiteY3" fmla="*/ 260537 h 2736304"/>
                  <a:gd name="connsiteX4" fmla="*/ 2605367 w 2605367"/>
                  <a:gd name="connsiteY4" fmla="*/ 2475767 h 2736304"/>
                  <a:gd name="connsiteX5" fmla="*/ 2344830 w 2605367"/>
                  <a:gd name="connsiteY5" fmla="*/ 2736304 h 2736304"/>
                  <a:gd name="connsiteX6" fmla="*/ 260537 w 2605367"/>
                  <a:gd name="connsiteY6" fmla="*/ 2736304 h 2736304"/>
                  <a:gd name="connsiteX7" fmla="*/ 0 w 2605367"/>
                  <a:gd name="connsiteY7" fmla="*/ 2475767 h 2736304"/>
                  <a:gd name="connsiteX8" fmla="*/ 0 w 2605367"/>
                  <a:gd name="connsiteY8" fmla="*/ 260537 h 27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367" h="2736304">
                    <a:moveTo>
                      <a:pt x="0" y="260537"/>
                    </a:moveTo>
                    <a:cubicBezTo>
                      <a:pt x="0" y="116646"/>
                      <a:pt x="116646" y="0"/>
                      <a:pt x="260537" y="0"/>
                    </a:cubicBezTo>
                    <a:lnTo>
                      <a:pt x="2344830" y="0"/>
                    </a:lnTo>
                    <a:cubicBezTo>
                      <a:pt x="2488721" y="0"/>
                      <a:pt x="2605367" y="116646"/>
                      <a:pt x="2605367" y="260537"/>
                    </a:cubicBezTo>
                    <a:lnTo>
                      <a:pt x="2605367" y="2475767"/>
                    </a:lnTo>
                    <a:cubicBezTo>
                      <a:pt x="2605367" y="2619658"/>
                      <a:pt x="2488721" y="2736304"/>
                      <a:pt x="2344830" y="2736304"/>
                    </a:cubicBezTo>
                    <a:lnTo>
                      <a:pt x="260537" y="2736304"/>
                    </a:lnTo>
                    <a:cubicBezTo>
                      <a:pt x="116646" y="2736304"/>
                      <a:pt x="0" y="2619658"/>
                      <a:pt x="0" y="2475767"/>
                    </a:cubicBezTo>
                    <a:lnTo>
                      <a:pt x="0" y="260537"/>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8580" tIns="68580" rIns="68580" bIns="1983993" numCol="1" spcCol="1270" anchor="t" anchorCtr="0">
                <a:noAutofit/>
              </a:bodyPr>
              <a:lstStyle/>
              <a:p>
                <a:pPr algn="ctr" defTabSz="800100">
                  <a:lnSpc>
                    <a:spcPct val="90000"/>
                  </a:lnSpc>
                  <a:spcBef>
                    <a:spcPct val="0"/>
                  </a:spcBef>
                  <a:spcAft>
                    <a:spcPct val="35000"/>
                  </a:spcAft>
                </a:pPr>
                <a:r>
                  <a:rPr lang="en-US" dirty="0" smtClean="0">
                    <a:solidFill>
                      <a:schemeClr val="bg1"/>
                    </a:solidFill>
                  </a:rPr>
                  <a:t>Before the travel</a:t>
                </a:r>
                <a:endParaRPr lang="en-GB" dirty="0">
                  <a:solidFill>
                    <a:schemeClr val="bg1"/>
                  </a:solidFill>
                </a:endParaRPr>
              </a:p>
            </p:txBody>
          </p:sp>
          <p:sp>
            <p:nvSpPr>
              <p:cNvPr id="9" name="Freeform 8"/>
              <p:cNvSpPr/>
              <p:nvPr/>
            </p:nvSpPr>
            <p:spPr>
              <a:xfrm>
                <a:off x="801090" y="1780463"/>
                <a:ext cx="2084294" cy="935303"/>
              </a:xfrm>
              <a:custGeom>
                <a:avLst/>
                <a:gdLst>
                  <a:gd name="connsiteX0" fmla="*/ 0 w 2084294"/>
                  <a:gd name="connsiteY0" fmla="*/ 82503 h 825033"/>
                  <a:gd name="connsiteX1" fmla="*/ 82503 w 2084294"/>
                  <a:gd name="connsiteY1" fmla="*/ 0 h 825033"/>
                  <a:gd name="connsiteX2" fmla="*/ 2001791 w 2084294"/>
                  <a:gd name="connsiteY2" fmla="*/ 0 h 825033"/>
                  <a:gd name="connsiteX3" fmla="*/ 2084294 w 2084294"/>
                  <a:gd name="connsiteY3" fmla="*/ 82503 h 825033"/>
                  <a:gd name="connsiteX4" fmla="*/ 2084294 w 2084294"/>
                  <a:gd name="connsiteY4" fmla="*/ 742530 h 825033"/>
                  <a:gd name="connsiteX5" fmla="*/ 2001791 w 2084294"/>
                  <a:gd name="connsiteY5" fmla="*/ 825033 h 825033"/>
                  <a:gd name="connsiteX6" fmla="*/ 82503 w 2084294"/>
                  <a:gd name="connsiteY6" fmla="*/ 825033 h 825033"/>
                  <a:gd name="connsiteX7" fmla="*/ 0 w 2084294"/>
                  <a:gd name="connsiteY7" fmla="*/ 742530 h 825033"/>
                  <a:gd name="connsiteX8" fmla="*/ 0 w 2084294"/>
                  <a:gd name="connsiteY8" fmla="*/ 82503 h 8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825033">
                    <a:moveTo>
                      <a:pt x="0" y="82503"/>
                    </a:moveTo>
                    <a:cubicBezTo>
                      <a:pt x="0" y="36938"/>
                      <a:pt x="36938" y="0"/>
                      <a:pt x="82503" y="0"/>
                    </a:cubicBezTo>
                    <a:lnTo>
                      <a:pt x="2001791" y="0"/>
                    </a:lnTo>
                    <a:cubicBezTo>
                      <a:pt x="2047356" y="0"/>
                      <a:pt x="2084294" y="36938"/>
                      <a:pt x="2084294" y="82503"/>
                    </a:cubicBezTo>
                    <a:lnTo>
                      <a:pt x="2084294" y="742530"/>
                    </a:lnTo>
                    <a:cubicBezTo>
                      <a:pt x="2084294" y="788095"/>
                      <a:pt x="2047356" y="825033"/>
                      <a:pt x="2001791" y="825033"/>
                    </a:cubicBezTo>
                    <a:lnTo>
                      <a:pt x="82503" y="825033"/>
                    </a:lnTo>
                    <a:cubicBezTo>
                      <a:pt x="36938" y="825033"/>
                      <a:pt x="0" y="788095"/>
                      <a:pt x="0" y="742530"/>
                    </a:cubicBezTo>
                    <a:lnTo>
                      <a:pt x="0" y="8250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59724" tIns="50834" rIns="59724" bIns="50834"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Balance passenger rights/industry competitiveness </a:t>
                </a:r>
                <a:endParaRPr lang="en-GB" sz="1400" b="1" dirty="0">
                  <a:solidFill>
                    <a:srgbClr val="0054A4"/>
                  </a:solidFill>
                </a:endParaRPr>
              </a:p>
            </p:txBody>
          </p:sp>
          <p:sp>
            <p:nvSpPr>
              <p:cNvPr id="11" name="Freeform 10"/>
              <p:cNvSpPr/>
              <p:nvPr/>
            </p:nvSpPr>
            <p:spPr>
              <a:xfrm>
                <a:off x="801090" y="2859782"/>
                <a:ext cx="2084294" cy="936000"/>
              </a:xfrm>
              <a:custGeom>
                <a:avLst/>
                <a:gdLst>
                  <a:gd name="connsiteX0" fmla="*/ 0 w 2084294"/>
                  <a:gd name="connsiteY0" fmla="*/ 82503 h 825033"/>
                  <a:gd name="connsiteX1" fmla="*/ 82503 w 2084294"/>
                  <a:gd name="connsiteY1" fmla="*/ 0 h 825033"/>
                  <a:gd name="connsiteX2" fmla="*/ 2001791 w 2084294"/>
                  <a:gd name="connsiteY2" fmla="*/ 0 h 825033"/>
                  <a:gd name="connsiteX3" fmla="*/ 2084294 w 2084294"/>
                  <a:gd name="connsiteY3" fmla="*/ 82503 h 825033"/>
                  <a:gd name="connsiteX4" fmla="*/ 2084294 w 2084294"/>
                  <a:gd name="connsiteY4" fmla="*/ 742530 h 825033"/>
                  <a:gd name="connsiteX5" fmla="*/ 2001791 w 2084294"/>
                  <a:gd name="connsiteY5" fmla="*/ 825033 h 825033"/>
                  <a:gd name="connsiteX6" fmla="*/ 82503 w 2084294"/>
                  <a:gd name="connsiteY6" fmla="*/ 825033 h 825033"/>
                  <a:gd name="connsiteX7" fmla="*/ 0 w 2084294"/>
                  <a:gd name="connsiteY7" fmla="*/ 742530 h 825033"/>
                  <a:gd name="connsiteX8" fmla="*/ 0 w 2084294"/>
                  <a:gd name="connsiteY8" fmla="*/ 82503 h 8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825033">
                    <a:moveTo>
                      <a:pt x="0" y="82503"/>
                    </a:moveTo>
                    <a:cubicBezTo>
                      <a:pt x="0" y="36938"/>
                      <a:pt x="36938" y="0"/>
                      <a:pt x="82503" y="0"/>
                    </a:cubicBezTo>
                    <a:lnTo>
                      <a:pt x="2001791" y="0"/>
                    </a:lnTo>
                    <a:cubicBezTo>
                      <a:pt x="2047356" y="0"/>
                      <a:pt x="2084294" y="36938"/>
                      <a:pt x="2084294" y="82503"/>
                    </a:cubicBezTo>
                    <a:lnTo>
                      <a:pt x="2084294" y="742530"/>
                    </a:lnTo>
                    <a:cubicBezTo>
                      <a:pt x="2084294" y="788095"/>
                      <a:pt x="2047356" y="825033"/>
                      <a:pt x="2001791" y="825033"/>
                    </a:cubicBezTo>
                    <a:lnTo>
                      <a:pt x="82503" y="825033"/>
                    </a:lnTo>
                    <a:cubicBezTo>
                      <a:pt x="36938" y="825033"/>
                      <a:pt x="0" y="788095"/>
                      <a:pt x="0" y="742530"/>
                    </a:cubicBezTo>
                    <a:lnTo>
                      <a:pt x="0" y="8250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59724" tIns="50834" rIns="59724" bIns="50834"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Pre-travel information, including price transparency</a:t>
                </a:r>
                <a:endParaRPr lang="en-GB" sz="1400" b="1" dirty="0">
                  <a:solidFill>
                    <a:srgbClr val="0054A4"/>
                  </a:solidFill>
                </a:endParaRPr>
              </a:p>
            </p:txBody>
          </p:sp>
          <p:sp>
            <p:nvSpPr>
              <p:cNvPr id="12" name="Freeform 11"/>
              <p:cNvSpPr/>
              <p:nvPr/>
            </p:nvSpPr>
            <p:spPr>
              <a:xfrm>
                <a:off x="3341324" y="1275606"/>
                <a:ext cx="2605367" cy="2736304"/>
              </a:xfrm>
              <a:custGeom>
                <a:avLst/>
                <a:gdLst>
                  <a:gd name="connsiteX0" fmla="*/ 0 w 2605367"/>
                  <a:gd name="connsiteY0" fmla="*/ 260537 h 2736304"/>
                  <a:gd name="connsiteX1" fmla="*/ 260537 w 2605367"/>
                  <a:gd name="connsiteY1" fmla="*/ 0 h 2736304"/>
                  <a:gd name="connsiteX2" fmla="*/ 2344830 w 2605367"/>
                  <a:gd name="connsiteY2" fmla="*/ 0 h 2736304"/>
                  <a:gd name="connsiteX3" fmla="*/ 2605367 w 2605367"/>
                  <a:gd name="connsiteY3" fmla="*/ 260537 h 2736304"/>
                  <a:gd name="connsiteX4" fmla="*/ 2605367 w 2605367"/>
                  <a:gd name="connsiteY4" fmla="*/ 2475767 h 2736304"/>
                  <a:gd name="connsiteX5" fmla="*/ 2344830 w 2605367"/>
                  <a:gd name="connsiteY5" fmla="*/ 2736304 h 2736304"/>
                  <a:gd name="connsiteX6" fmla="*/ 260537 w 2605367"/>
                  <a:gd name="connsiteY6" fmla="*/ 2736304 h 2736304"/>
                  <a:gd name="connsiteX7" fmla="*/ 0 w 2605367"/>
                  <a:gd name="connsiteY7" fmla="*/ 2475767 h 2736304"/>
                  <a:gd name="connsiteX8" fmla="*/ 0 w 2605367"/>
                  <a:gd name="connsiteY8" fmla="*/ 260537 h 27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367" h="2736304">
                    <a:moveTo>
                      <a:pt x="0" y="260537"/>
                    </a:moveTo>
                    <a:cubicBezTo>
                      <a:pt x="0" y="116646"/>
                      <a:pt x="116646" y="0"/>
                      <a:pt x="260537" y="0"/>
                    </a:cubicBezTo>
                    <a:lnTo>
                      <a:pt x="2344830" y="0"/>
                    </a:lnTo>
                    <a:cubicBezTo>
                      <a:pt x="2488721" y="0"/>
                      <a:pt x="2605367" y="116646"/>
                      <a:pt x="2605367" y="260537"/>
                    </a:cubicBezTo>
                    <a:lnTo>
                      <a:pt x="2605367" y="2475767"/>
                    </a:lnTo>
                    <a:cubicBezTo>
                      <a:pt x="2605367" y="2619658"/>
                      <a:pt x="2488721" y="2736304"/>
                      <a:pt x="2344830" y="2736304"/>
                    </a:cubicBezTo>
                    <a:lnTo>
                      <a:pt x="260537" y="2736304"/>
                    </a:lnTo>
                    <a:cubicBezTo>
                      <a:pt x="116646" y="2736304"/>
                      <a:pt x="0" y="2619658"/>
                      <a:pt x="0" y="2475767"/>
                    </a:cubicBezTo>
                    <a:lnTo>
                      <a:pt x="0" y="260537"/>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8580" tIns="68580" rIns="68580" bIns="1983993" numCol="1" spcCol="1270" anchor="t" anchorCtr="0">
                <a:noAutofit/>
              </a:bodyPr>
              <a:lstStyle/>
              <a:p>
                <a:pPr algn="ctr" defTabSz="800100">
                  <a:lnSpc>
                    <a:spcPct val="90000"/>
                  </a:lnSpc>
                  <a:spcBef>
                    <a:spcPct val="0"/>
                  </a:spcBef>
                  <a:spcAft>
                    <a:spcPct val="35000"/>
                  </a:spcAft>
                </a:pPr>
                <a:r>
                  <a:rPr lang="en-US" dirty="0" smtClean="0">
                    <a:solidFill>
                      <a:srgbClr val="FFFFFF"/>
                    </a:solidFill>
                  </a:rPr>
                  <a:t>During the travel</a:t>
                </a:r>
                <a:endParaRPr lang="en-GB" dirty="0">
                  <a:solidFill>
                    <a:srgbClr val="FFFFFF"/>
                  </a:solidFill>
                </a:endParaRPr>
              </a:p>
            </p:txBody>
          </p:sp>
          <p:sp>
            <p:nvSpPr>
              <p:cNvPr id="13" name="Freeform 12"/>
              <p:cNvSpPr/>
              <p:nvPr/>
            </p:nvSpPr>
            <p:spPr>
              <a:xfrm>
                <a:off x="3601860" y="1780463"/>
                <a:ext cx="2084294" cy="935303"/>
              </a:xfrm>
              <a:custGeom>
                <a:avLst/>
                <a:gdLst>
                  <a:gd name="connsiteX0" fmla="*/ 0 w 2084294"/>
                  <a:gd name="connsiteY0" fmla="*/ 82503 h 825033"/>
                  <a:gd name="connsiteX1" fmla="*/ 82503 w 2084294"/>
                  <a:gd name="connsiteY1" fmla="*/ 0 h 825033"/>
                  <a:gd name="connsiteX2" fmla="*/ 2001791 w 2084294"/>
                  <a:gd name="connsiteY2" fmla="*/ 0 h 825033"/>
                  <a:gd name="connsiteX3" fmla="*/ 2084294 w 2084294"/>
                  <a:gd name="connsiteY3" fmla="*/ 82503 h 825033"/>
                  <a:gd name="connsiteX4" fmla="*/ 2084294 w 2084294"/>
                  <a:gd name="connsiteY4" fmla="*/ 742530 h 825033"/>
                  <a:gd name="connsiteX5" fmla="*/ 2001791 w 2084294"/>
                  <a:gd name="connsiteY5" fmla="*/ 825033 h 825033"/>
                  <a:gd name="connsiteX6" fmla="*/ 82503 w 2084294"/>
                  <a:gd name="connsiteY6" fmla="*/ 825033 h 825033"/>
                  <a:gd name="connsiteX7" fmla="*/ 0 w 2084294"/>
                  <a:gd name="connsiteY7" fmla="*/ 742530 h 825033"/>
                  <a:gd name="connsiteX8" fmla="*/ 0 w 2084294"/>
                  <a:gd name="connsiteY8" fmla="*/ 82503 h 8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825033">
                    <a:moveTo>
                      <a:pt x="0" y="82503"/>
                    </a:moveTo>
                    <a:cubicBezTo>
                      <a:pt x="0" y="36938"/>
                      <a:pt x="36938" y="0"/>
                      <a:pt x="82503" y="0"/>
                    </a:cubicBezTo>
                    <a:lnTo>
                      <a:pt x="2001791" y="0"/>
                    </a:lnTo>
                    <a:cubicBezTo>
                      <a:pt x="2047356" y="0"/>
                      <a:pt x="2084294" y="36938"/>
                      <a:pt x="2084294" y="82503"/>
                    </a:cubicBezTo>
                    <a:lnTo>
                      <a:pt x="2084294" y="742530"/>
                    </a:lnTo>
                    <a:cubicBezTo>
                      <a:pt x="2084294" y="788095"/>
                      <a:pt x="2047356" y="825033"/>
                      <a:pt x="2001791" y="825033"/>
                    </a:cubicBezTo>
                    <a:lnTo>
                      <a:pt x="82503" y="825033"/>
                    </a:lnTo>
                    <a:cubicBezTo>
                      <a:pt x="36938" y="825033"/>
                      <a:pt x="0" y="788095"/>
                      <a:pt x="0" y="742530"/>
                    </a:cubicBezTo>
                    <a:lnTo>
                      <a:pt x="0" y="8250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59724" tIns="50834" rIns="59724" bIns="50834"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Assistance/compensation, as provided by regulations or contract </a:t>
                </a:r>
                <a:endParaRPr lang="en-GB" sz="1400" b="1" dirty="0">
                  <a:solidFill>
                    <a:srgbClr val="0054A4"/>
                  </a:solidFill>
                </a:endParaRPr>
              </a:p>
            </p:txBody>
          </p:sp>
          <p:sp>
            <p:nvSpPr>
              <p:cNvPr id="14" name="Freeform 13"/>
              <p:cNvSpPr/>
              <p:nvPr/>
            </p:nvSpPr>
            <p:spPr>
              <a:xfrm>
                <a:off x="3601860" y="2859782"/>
                <a:ext cx="2084294" cy="936000"/>
              </a:xfrm>
              <a:custGeom>
                <a:avLst/>
                <a:gdLst>
                  <a:gd name="connsiteX0" fmla="*/ 0 w 2084294"/>
                  <a:gd name="connsiteY0" fmla="*/ 82503 h 825033"/>
                  <a:gd name="connsiteX1" fmla="*/ 82503 w 2084294"/>
                  <a:gd name="connsiteY1" fmla="*/ 0 h 825033"/>
                  <a:gd name="connsiteX2" fmla="*/ 2001791 w 2084294"/>
                  <a:gd name="connsiteY2" fmla="*/ 0 h 825033"/>
                  <a:gd name="connsiteX3" fmla="*/ 2084294 w 2084294"/>
                  <a:gd name="connsiteY3" fmla="*/ 82503 h 825033"/>
                  <a:gd name="connsiteX4" fmla="*/ 2084294 w 2084294"/>
                  <a:gd name="connsiteY4" fmla="*/ 742530 h 825033"/>
                  <a:gd name="connsiteX5" fmla="*/ 2001791 w 2084294"/>
                  <a:gd name="connsiteY5" fmla="*/ 825033 h 825033"/>
                  <a:gd name="connsiteX6" fmla="*/ 82503 w 2084294"/>
                  <a:gd name="connsiteY6" fmla="*/ 825033 h 825033"/>
                  <a:gd name="connsiteX7" fmla="*/ 0 w 2084294"/>
                  <a:gd name="connsiteY7" fmla="*/ 742530 h 825033"/>
                  <a:gd name="connsiteX8" fmla="*/ 0 w 2084294"/>
                  <a:gd name="connsiteY8" fmla="*/ 82503 h 8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825033">
                    <a:moveTo>
                      <a:pt x="0" y="82503"/>
                    </a:moveTo>
                    <a:cubicBezTo>
                      <a:pt x="0" y="36938"/>
                      <a:pt x="36938" y="0"/>
                      <a:pt x="82503" y="0"/>
                    </a:cubicBezTo>
                    <a:lnTo>
                      <a:pt x="2001791" y="0"/>
                    </a:lnTo>
                    <a:cubicBezTo>
                      <a:pt x="2047356" y="0"/>
                      <a:pt x="2084294" y="36938"/>
                      <a:pt x="2084294" y="82503"/>
                    </a:cubicBezTo>
                    <a:lnTo>
                      <a:pt x="2084294" y="742530"/>
                    </a:lnTo>
                    <a:cubicBezTo>
                      <a:pt x="2084294" y="788095"/>
                      <a:pt x="2047356" y="825033"/>
                      <a:pt x="2001791" y="825033"/>
                    </a:cubicBezTo>
                    <a:lnTo>
                      <a:pt x="82503" y="825033"/>
                    </a:lnTo>
                    <a:cubicBezTo>
                      <a:pt x="36938" y="825033"/>
                      <a:pt x="0" y="788095"/>
                      <a:pt x="0" y="742530"/>
                    </a:cubicBezTo>
                    <a:lnTo>
                      <a:pt x="0" y="8250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59724" tIns="50834" rIns="59724" bIns="50834"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Coordination between stakeholders to address "massive disruptions"</a:t>
                </a:r>
                <a:endParaRPr lang="en-CA" sz="1400" b="1" dirty="0" smtClean="0">
                  <a:solidFill>
                    <a:srgbClr val="0054A4"/>
                  </a:solidFill>
                  <a:ea typeface="SimSun"/>
                  <a:cs typeface="Times New Roman"/>
                </a:endParaRPr>
              </a:p>
            </p:txBody>
          </p:sp>
          <p:sp>
            <p:nvSpPr>
              <p:cNvPr id="15" name="Freeform 14"/>
              <p:cNvSpPr/>
              <p:nvPr/>
            </p:nvSpPr>
            <p:spPr>
              <a:xfrm>
                <a:off x="6143096" y="1275606"/>
                <a:ext cx="2605367" cy="2736304"/>
              </a:xfrm>
              <a:custGeom>
                <a:avLst/>
                <a:gdLst>
                  <a:gd name="connsiteX0" fmla="*/ 0 w 2605367"/>
                  <a:gd name="connsiteY0" fmla="*/ 260537 h 2736304"/>
                  <a:gd name="connsiteX1" fmla="*/ 260537 w 2605367"/>
                  <a:gd name="connsiteY1" fmla="*/ 0 h 2736304"/>
                  <a:gd name="connsiteX2" fmla="*/ 2344830 w 2605367"/>
                  <a:gd name="connsiteY2" fmla="*/ 0 h 2736304"/>
                  <a:gd name="connsiteX3" fmla="*/ 2605367 w 2605367"/>
                  <a:gd name="connsiteY3" fmla="*/ 260537 h 2736304"/>
                  <a:gd name="connsiteX4" fmla="*/ 2605367 w 2605367"/>
                  <a:gd name="connsiteY4" fmla="*/ 2475767 h 2736304"/>
                  <a:gd name="connsiteX5" fmla="*/ 2344830 w 2605367"/>
                  <a:gd name="connsiteY5" fmla="*/ 2736304 h 2736304"/>
                  <a:gd name="connsiteX6" fmla="*/ 260537 w 2605367"/>
                  <a:gd name="connsiteY6" fmla="*/ 2736304 h 2736304"/>
                  <a:gd name="connsiteX7" fmla="*/ 0 w 2605367"/>
                  <a:gd name="connsiteY7" fmla="*/ 2475767 h 2736304"/>
                  <a:gd name="connsiteX8" fmla="*/ 0 w 2605367"/>
                  <a:gd name="connsiteY8" fmla="*/ 260537 h 27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367" h="2736304">
                    <a:moveTo>
                      <a:pt x="0" y="260537"/>
                    </a:moveTo>
                    <a:cubicBezTo>
                      <a:pt x="0" y="116646"/>
                      <a:pt x="116646" y="0"/>
                      <a:pt x="260537" y="0"/>
                    </a:cubicBezTo>
                    <a:lnTo>
                      <a:pt x="2344830" y="0"/>
                    </a:lnTo>
                    <a:cubicBezTo>
                      <a:pt x="2488721" y="0"/>
                      <a:pt x="2605367" y="116646"/>
                      <a:pt x="2605367" y="260537"/>
                    </a:cubicBezTo>
                    <a:lnTo>
                      <a:pt x="2605367" y="2475767"/>
                    </a:lnTo>
                    <a:cubicBezTo>
                      <a:pt x="2605367" y="2619658"/>
                      <a:pt x="2488721" y="2736304"/>
                      <a:pt x="2344830" y="2736304"/>
                    </a:cubicBezTo>
                    <a:lnTo>
                      <a:pt x="260537" y="2736304"/>
                    </a:lnTo>
                    <a:cubicBezTo>
                      <a:pt x="116646" y="2736304"/>
                      <a:pt x="0" y="2619658"/>
                      <a:pt x="0" y="2475767"/>
                    </a:cubicBezTo>
                    <a:lnTo>
                      <a:pt x="0" y="260537"/>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8580" tIns="68580" rIns="68580" bIns="1983993" numCol="1" spcCol="1270" anchor="t" anchorCtr="0">
                <a:noAutofit/>
              </a:bodyPr>
              <a:lstStyle/>
              <a:p>
                <a:pPr algn="ctr" defTabSz="800100">
                  <a:lnSpc>
                    <a:spcPct val="90000"/>
                  </a:lnSpc>
                  <a:spcBef>
                    <a:spcPct val="0"/>
                  </a:spcBef>
                  <a:spcAft>
                    <a:spcPct val="35000"/>
                  </a:spcAft>
                </a:pPr>
                <a:r>
                  <a:rPr lang="en-US" dirty="0" smtClean="0">
                    <a:solidFill>
                      <a:srgbClr val="FFFFFF"/>
                    </a:solidFill>
                  </a:rPr>
                  <a:t>After the Travel</a:t>
                </a:r>
                <a:endParaRPr lang="en-GB" dirty="0">
                  <a:solidFill>
                    <a:srgbClr val="FFFFFF"/>
                  </a:solidFill>
                </a:endParaRPr>
              </a:p>
            </p:txBody>
          </p:sp>
          <p:sp>
            <p:nvSpPr>
              <p:cNvPr id="16" name="Freeform 15"/>
              <p:cNvSpPr/>
              <p:nvPr/>
            </p:nvSpPr>
            <p:spPr>
              <a:xfrm>
                <a:off x="6402631" y="1779662"/>
                <a:ext cx="2084294" cy="1944216"/>
              </a:xfrm>
              <a:custGeom>
                <a:avLst/>
                <a:gdLst>
                  <a:gd name="connsiteX0" fmla="*/ 0 w 2084294"/>
                  <a:gd name="connsiteY0" fmla="*/ 177860 h 1778597"/>
                  <a:gd name="connsiteX1" fmla="*/ 177860 w 2084294"/>
                  <a:gd name="connsiteY1" fmla="*/ 0 h 1778597"/>
                  <a:gd name="connsiteX2" fmla="*/ 1906434 w 2084294"/>
                  <a:gd name="connsiteY2" fmla="*/ 0 h 1778597"/>
                  <a:gd name="connsiteX3" fmla="*/ 2084294 w 2084294"/>
                  <a:gd name="connsiteY3" fmla="*/ 177860 h 1778597"/>
                  <a:gd name="connsiteX4" fmla="*/ 2084294 w 2084294"/>
                  <a:gd name="connsiteY4" fmla="*/ 1600737 h 1778597"/>
                  <a:gd name="connsiteX5" fmla="*/ 1906434 w 2084294"/>
                  <a:gd name="connsiteY5" fmla="*/ 1778597 h 1778597"/>
                  <a:gd name="connsiteX6" fmla="*/ 177860 w 2084294"/>
                  <a:gd name="connsiteY6" fmla="*/ 1778597 h 1778597"/>
                  <a:gd name="connsiteX7" fmla="*/ 0 w 2084294"/>
                  <a:gd name="connsiteY7" fmla="*/ 1600737 h 1778597"/>
                  <a:gd name="connsiteX8" fmla="*/ 0 w 2084294"/>
                  <a:gd name="connsiteY8" fmla="*/ 177860 h 177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294" h="1778597">
                    <a:moveTo>
                      <a:pt x="0" y="177860"/>
                    </a:moveTo>
                    <a:cubicBezTo>
                      <a:pt x="0" y="79631"/>
                      <a:pt x="79631" y="0"/>
                      <a:pt x="177860" y="0"/>
                    </a:cubicBezTo>
                    <a:lnTo>
                      <a:pt x="1906434" y="0"/>
                    </a:lnTo>
                    <a:cubicBezTo>
                      <a:pt x="2004663" y="0"/>
                      <a:pt x="2084294" y="79631"/>
                      <a:pt x="2084294" y="177860"/>
                    </a:cubicBezTo>
                    <a:lnTo>
                      <a:pt x="2084294" y="1600737"/>
                    </a:lnTo>
                    <a:cubicBezTo>
                      <a:pt x="2084294" y="1698966"/>
                      <a:pt x="2004663" y="1778597"/>
                      <a:pt x="1906434" y="1778597"/>
                    </a:cubicBezTo>
                    <a:lnTo>
                      <a:pt x="177860" y="1778597"/>
                    </a:lnTo>
                    <a:cubicBezTo>
                      <a:pt x="79631" y="1778597"/>
                      <a:pt x="0" y="1698966"/>
                      <a:pt x="0" y="1600737"/>
                    </a:cubicBezTo>
                    <a:lnTo>
                      <a:pt x="0" y="177860"/>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87653" tIns="78763" rIns="87653" bIns="78763" numCol="1" spcCol="1270" anchor="ctr" anchorCtr="0">
                <a:noAutofit/>
              </a:bodyPr>
              <a:lstStyle/>
              <a:p>
                <a:pPr algn="ctr" defTabSz="622300">
                  <a:lnSpc>
                    <a:spcPct val="90000"/>
                  </a:lnSpc>
                  <a:spcBef>
                    <a:spcPct val="0"/>
                  </a:spcBef>
                  <a:spcAft>
                    <a:spcPct val="35000"/>
                  </a:spcAft>
                </a:pPr>
                <a:r>
                  <a:rPr lang="en-CA" sz="1400" b="1" dirty="0" smtClean="0">
                    <a:solidFill>
                      <a:srgbClr val="0054A4"/>
                    </a:solidFill>
                    <a:ea typeface="Times New Roman"/>
                    <a:cs typeface="Times New Roman"/>
                  </a:rPr>
                  <a:t>Efficient complaint handling procedures</a:t>
                </a:r>
                <a:endParaRPr lang="en-GB" sz="1400" b="1" dirty="0">
                  <a:solidFill>
                    <a:srgbClr val="0054A4"/>
                  </a:solidFill>
                </a:endParaRPr>
              </a:p>
            </p:txBody>
          </p:sp>
        </p:grpSp>
      </p:grpSp>
    </p:spTree>
    <p:extLst>
      <p:ext uri="{BB962C8B-B14F-4D97-AF65-F5344CB8AC3E}">
        <p14:creationId xmlns:p14="http://schemas.microsoft.com/office/powerpoint/2010/main" val="34511932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A717D3C2ABD24BB77AEAE402F3884E" ma:contentTypeVersion="0" ma:contentTypeDescription="Create a new document." ma:contentTypeScope="" ma:versionID="5efa3882b6ce04310bf4697d629bd2b5">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17F62E-A233-4D09-A1D3-E459D5EA0987}"/>
</file>

<file path=customXml/itemProps2.xml><?xml version="1.0" encoding="utf-8"?>
<ds:datastoreItem xmlns:ds="http://schemas.openxmlformats.org/officeDocument/2006/customXml" ds:itemID="{FC15FF2A-0700-4651-8C9F-1454274DB62C}"/>
</file>

<file path=customXml/itemProps3.xml><?xml version="1.0" encoding="utf-8"?>
<ds:datastoreItem xmlns:ds="http://schemas.openxmlformats.org/officeDocument/2006/customXml" ds:itemID="{471FE45F-5827-40A0-A2F9-846A19640491}"/>
</file>

<file path=customXml/itemProps4.xml><?xml version="1.0" encoding="utf-8"?>
<ds:datastoreItem xmlns:ds="http://schemas.openxmlformats.org/officeDocument/2006/customXml" ds:itemID="{1FD66602-3DDB-48BF-B6DE-C85C1242822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831</TotalTime>
  <Words>1123</Words>
  <Application>Microsoft Macintosh PowerPoint</Application>
  <PresentationFormat>On-screen Show (16:9)</PresentationFormat>
  <Paragraphs>138</Paragraphs>
  <Slides>14</Slides>
  <Notes>12</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2_Office Theme</vt:lpstr>
      <vt:lpstr>5_Office Theme</vt:lpstr>
      <vt:lpstr>6_Office Theme</vt:lpstr>
      <vt:lpstr>1_Office Theme</vt:lpstr>
      <vt:lpstr> Facilitating Air Transport Liberalization And Broader Economic Development    </vt:lpstr>
      <vt:lpstr>Focus on:</vt:lpstr>
      <vt:lpstr>PowerPoint Presentation</vt:lpstr>
      <vt:lpstr>Mandate for the current work</vt:lpstr>
      <vt:lpstr>ICAO Long-term Vision for Liberalization (adopted by Council in June 2015)</vt:lpstr>
      <vt:lpstr>ICAO Long-term Vision: follow-up action </vt:lpstr>
      <vt:lpstr>Develop international agreement for liberalization </vt:lpstr>
      <vt:lpstr>Core Principles on Consumer Protection </vt:lpstr>
      <vt:lpstr>Guidance available on ICAO website, covering: </vt:lpstr>
      <vt:lpstr>Work on Competition and Safeguards Issues </vt:lpstr>
      <vt:lpstr>PowerPoint Presentation</vt:lpstr>
      <vt:lpstr>Support and assistance to States </vt:lpstr>
      <vt:lpstr>Other activities for Economic Development </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kak kaka</cp:lastModifiedBy>
  <cp:revision>89</cp:revision>
  <dcterms:created xsi:type="dcterms:W3CDTF">2013-08-20T15:49:37Z</dcterms:created>
  <dcterms:modified xsi:type="dcterms:W3CDTF">2015-10-18T19:06:36Z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0x01010061A717D3C2ABD24BB77AEAE402F3884E</vt:lpwstr>
  </property>
  <property fmtid="{D5CDD505-2E9C-101B-9397-08002B2CF9AE}" pid="3" name="_dlc_DocIdItemGuid">
    <vt:lpwstr>ecccf0c3-5038-4986-9b25-46e4b9b2e410</vt:lpwstr>
  </property>
</Properties>
</file>