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536" r:id="rId3"/>
    <p:sldId id="537" r:id="rId4"/>
    <p:sldId id="567" r:id="rId5"/>
    <p:sldId id="566" r:id="rId6"/>
    <p:sldId id="565" r:id="rId7"/>
    <p:sldId id="561" r:id="rId8"/>
    <p:sldId id="564" r:id="rId9"/>
    <p:sldId id="563" r:id="rId10"/>
    <p:sldId id="562" r:id="rId11"/>
    <p:sldId id="568" r:id="rId12"/>
    <p:sldId id="569" r:id="rId13"/>
  </p:sldIdLst>
  <p:sldSz cx="9144000" cy="6858000" type="screen4x3"/>
  <p:notesSz cx="6794500" cy="9906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E19"/>
    <a:srgbClr val="010000"/>
    <a:srgbClr val="276EBA"/>
    <a:srgbClr val="007DC3"/>
    <a:srgbClr val="7BC143"/>
    <a:srgbClr val="939598"/>
    <a:srgbClr val="003E7E"/>
    <a:srgbClr val="76AC1F"/>
    <a:srgbClr val="62A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057" autoAdjust="0"/>
  </p:normalViewPr>
  <p:slideViewPr>
    <p:cSldViewPr snapToObjects="1" showGuides="1">
      <p:cViewPr varScale="1">
        <p:scale>
          <a:sx n="73" d="100"/>
          <a:sy n="73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038074-A874-446C-8D97-1BC7D4A692C8}" type="datetime1">
              <a:rPr lang="en-US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00D85C-FBE1-4C5C-B395-AA18ACE20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9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277C2-FC77-412B-A809-779D3A8AFB34}" type="datetime1">
              <a:rPr lang="en-US"/>
              <a:pPr>
                <a:defRPr/>
              </a:pPr>
              <a:t>10/19/2015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0A12FD-E487-4B25-8209-3A9BBCE76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57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1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92D460-DEA5-4533-B5E1-C078A3EDEDEB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-65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0721" indent="-284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39571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595399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1228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07056" indent="-227914" defTabSz="4558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62885" indent="-227914" defTabSz="4558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18713" indent="-227914" defTabSz="4558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74541" indent="-227914" defTabSz="4558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180F48A-EDC1-4AAF-BC77-A51658A4B0E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-65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0721" indent="-284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39571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595399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1228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07056" indent="-227914" defTabSz="4558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62885" indent="-227914" defTabSz="4558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18713" indent="-227914" defTabSz="4558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74541" indent="-227914" defTabSz="4558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83AE69-4E62-48B8-8934-7332B05D072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13" y="1295400"/>
            <a:ext cx="8632825" cy="4057650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76EBA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413" y="1219200"/>
            <a:ext cx="8631237" cy="7620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3" y="5200650"/>
            <a:ext cx="6800850" cy="152400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53263" y="5200650"/>
            <a:ext cx="919162" cy="152400"/>
          </a:xfrm>
          <a:prstGeom prst="rect">
            <a:avLst/>
          </a:prstGeom>
          <a:solidFill>
            <a:srgbClr val="007D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972425" y="5200650"/>
            <a:ext cx="911225" cy="152400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53263" y="5505450"/>
            <a:ext cx="1830387" cy="1179513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1" name="Picture 16" descr="ITF_Logo_RGB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413" y="228600"/>
            <a:ext cx="32527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OECD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450" y="6018213"/>
            <a:ext cx="582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25150"/>
            <a:ext cx="7162800" cy="17800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7162800" cy="14478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914400"/>
            <a:ext cx="7905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90575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F8C8-F1DE-491E-A8B5-C4A912AE4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9" y="6249020"/>
            <a:ext cx="58384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28650" y="3429000"/>
            <a:ext cx="7905750" cy="1371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8650" y="1648950"/>
            <a:ext cx="7905750" cy="17800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BC3C-B943-48F6-8500-63FCB4151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867150" cy="4571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38862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BEAD-A6D0-4822-AC48-82EA4E7A9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905750" cy="1300154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7BCB-D5B4-48E5-9255-475FF8BE8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A58D-678C-4FE6-9082-B7B7C7835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413" y="1295400"/>
            <a:ext cx="8632825" cy="4057650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76EBA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3" y="1219200"/>
            <a:ext cx="8631237" cy="7620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6013" y="5200650"/>
            <a:ext cx="5937250" cy="152400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053263" y="5200650"/>
            <a:ext cx="919162" cy="152400"/>
          </a:xfrm>
          <a:prstGeom prst="rect">
            <a:avLst/>
          </a:prstGeom>
          <a:solidFill>
            <a:srgbClr val="007D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972425" y="5200650"/>
            <a:ext cx="911225" cy="152400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1" name="Picture 18" descr="ITF_Logo_RGB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413" y="228600"/>
            <a:ext cx="32527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OECD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450" y="6018213"/>
            <a:ext cx="582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053263" y="5505450"/>
            <a:ext cx="1830387" cy="1179513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09600" y="1725150"/>
            <a:ext cx="7924800" cy="17800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7924800" cy="14478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14400"/>
            <a:ext cx="7905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600200"/>
            <a:ext cx="7905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1963" y="112713"/>
            <a:ext cx="45243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E372D6D-C090-48D5-8410-F54D31D41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05613" y="571500"/>
            <a:ext cx="1728787" cy="36513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30" name="Picture 13" descr="ITF_Logo_RGB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8650" y="385763"/>
            <a:ext cx="16875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05613" y="6286500"/>
            <a:ext cx="865187" cy="71438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70800" y="6286500"/>
            <a:ext cx="431800" cy="71438"/>
          </a:xfrm>
          <a:prstGeom prst="rect">
            <a:avLst/>
          </a:prstGeom>
          <a:solidFill>
            <a:srgbClr val="007D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102600" y="6286500"/>
            <a:ext cx="431800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5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MS PGothic" pitchFamily="34" charset="-128"/>
          <a:cs typeface="Verdana" pitchFamily="-107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MS PGothic" pitchFamily="34" charset="-128"/>
          <a:cs typeface="Verdana" pitchFamily="-107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MS PGothic" pitchFamily="34" charset="-128"/>
          <a:cs typeface="Verdana" pitchFamily="-107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MS PGothic" pitchFamily="34" charset="-128"/>
          <a:cs typeface="Verdana" pitchFamily="-107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269875" indent="-179388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1pPr>
      <a:lvl2pPr marL="742950" indent="-179388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2pPr>
      <a:lvl3pPr marL="1143000" indent="-179388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3pPr>
      <a:lvl4pPr marL="1600200" indent="-179388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4pPr>
      <a:lvl5pPr marL="2057400" indent="-179388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09600" y="2564904"/>
            <a:ext cx="7922840" cy="2066900"/>
          </a:xfrm>
        </p:spPr>
        <p:txBody>
          <a:bodyPr bIns="0">
            <a:noAutofit/>
          </a:bodyPr>
          <a:lstStyle/>
          <a:p>
            <a:pPr eaLnBrk="1" hangingPunct="1">
              <a:defRPr/>
            </a:pPr>
            <a:r>
              <a:rPr lang="en-CA" dirty="0" smtClean="0"/>
              <a:t>Air Liberalisation for Tourism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400" dirty="0" smtClean="0"/>
              <a:t>Alain Lumbroso</a:t>
            </a:r>
            <a:r>
              <a:rPr lang="en-CA" sz="2800" dirty="0"/>
              <a:t/>
            </a:r>
            <a:br>
              <a:rPr lang="en-CA" sz="2800" dirty="0"/>
            </a:br>
            <a:r>
              <a:rPr lang="en-CA" sz="1200" dirty="0" smtClean="0"/>
              <a:t>ICAN Conference, Antalya , Oct 19 2015</a:t>
            </a:r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alaın.lumbroso@oecd.org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endParaRPr lang="en-CA" sz="2000" dirty="0" smtClean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tx2"/>
                </a:solidFill>
              </a:rPr>
              <a:t>Some</a:t>
            </a:r>
            <a:r>
              <a:rPr lang="fr-CA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fındıngs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fr-CA" dirty="0" err="1" smtClean="0">
                <a:solidFill>
                  <a:schemeClr val="tx2"/>
                </a:solidFill>
              </a:rPr>
              <a:t>with</a:t>
            </a:r>
            <a:r>
              <a:rPr lang="fr-CA" dirty="0" smtClean="0">
                <a:solidFill>
                  <a:schemeClr val="tx2"/>
                </a:solidFill>
              </a:rPr>
              <a:t> respect to </a:t>
            </a:r>
            <a:r>
              <a:rPr lang="fr-CA" dirty="0" err="1" smtClean="0">
                <a:solidFill>
                  <a:schemeClr val="tx2"/>
                </a:solidFill>
              </a:rPr>
              <a:t>tourism</a:t>
            </a:r>
            <a:r>
              <a:rPr lang="fr-CA" dirty="0" smtClean="0">
                <a:solidFill>
                  <a:schemeClr val="tx2"/>
                </a:solidFill>
              </a:rPr>
              <a:t>	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0099"/>
            <a:ext cx="8496944" cy="4572000"/>
          </a:xfrm>
        </p:spPr>
        <p:txBody>
          <a:bodyPr/>
          <a:lstStyle/>
          <a:p>
            <a:r>
              <a:rPr lang="en-CA" sz="2600" dirty="0" smtClean="0"/>
              <a:t>Liberalisation has always had a neutral or positive impact on demand;</a:t>
            </a:r>
          </a:p>
          <a:p>
            <a:r>
              <a:rPr lang="en-CA" sz="2600" dirty="0" smtClean="0"/>
              <a:t>Demand driven more by price (LCC) than capacity;</a:t>
            </a:r>
          </a:p>
          <a:p>
            <a:r>
              <a:rPr lang="en-CA" sz="2600" dirty="0" smtClean="0"/>
              <a:t>Markets with liberalised policy stance (US, UK, New Zealand, Morocco, Finland) all saw clear benefits to open markets;</a:t>
            </a:r>
          </a:p>
          <a:p>
            <a:r>
              <a:rPr lang="en-CA" sz="2600" dirty="0" smtClean="0"/>
              <a:t>Once markets are open, little desire to close them.</a:t>
            </a:r>
          </a:p>
          <a:p>
            <a:pPr marL="90487" indent="0">
              <a:buNone/>
            </a:pPr>
            <a:endParaRPr lang="en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2F8C8-F1DE-491E-A8B5-C4A912AE4EB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905750" cy="609600"/>
          </a:xfrm>
        </p:spPr>
        <p:txBody>
          <a:bodyPr/>
          <a:lstStyle/>
          <a:p>
            <a:r>
              <a:rPr lang="en-ZA" dirty="0" smtClean="0">
                <a:solidFill>
                  <a:schemeClr val="tx2"/>
                </a:solidFill>
              </a:rPr>
              <a:t>Morocco</a:t>
            </a:r>
            <a:r>
              <a:rPr lang="tr-TR" dirty="0" smtClean="0">
                <a:solidFill>
                  <a:schemeClr val="tx2"/>
                </a:solidFill>
              </a:rPr>
              <a:t> – A Case </a:t>
            </a:r>
            <a:r>
              <a:rPr lang="tr-TR" dirty="0" err="1" smtClean="0">
                <a:solidFill>
                  <a:schemeClr val="tx2"/>
                </a:solidFill>
              </a:rPr>
              <a:t>Study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ın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Lıberalısatıon</a:t>
            </a:r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21296"/>
            <a:ext cx="8640960" cy="4572000"/>
          </a:xfrm>
        </p:spPr>
        <p:txBody>
          <a:bodyPr/>
          <a:lstStyle/>
          <a:p>
            <a:r>
              <a:rPr lang="en-ZA" sz="2200" dirty="0" smtClean="0"/>
              <a:t>Tourism oriented aviation policy as part of </a:t>
            </a:r>
            <a:r>
              <a:rPr lang="en-ZA" sz="2200" i="1" dirty="0" smtClean="0"/>
              <a:t>Vision 2010- Vision 2020</a:t>
            </a:r>
            <a:r>
              <a:rPr lang="en-ZA" sz="2200" dirty="0" smtClean="0"/>
              <a:t>;</a:t>
            </a:r>
          </a:p>
          <a:p>
            <a:r>
              <a:rPr lang="en-ZA" sz="2200" dirty="0" smtClean="0"/>
              <a:t>Target: grow </a:t>
            </a:r>
            <a:r>
              <a:rPr lang="en-ZA" sz="2200" dirty="0" err="1" smtClean="0"/>
              <a:t>intl</a:t>
            </a:r>
            <a:r>
              <a:rPr lang="en-ZA" sz="2200" dirty="0" smtClean="0"/>
              <a:t> arrivals from 4.3M to 20M 2000-&gt;2020;</a:t>
            </a:r>
          </a:p>
          <a:p>
            <a:r>
              <a:rPr lang="en-ZA" sz="2200" i="1" dirty="0" smtClean="0"/>
              <a:t>Open skies (with limited 5th) </a:t>
            </a:r>
            <a:r>
              <a:rPr lang="en-ZA" sz="2200" dirty="0" smtClean="0"/>
              <a:t>with EU in 2006;</a:t>
            </a:r>
          </a:p>
          <a:p>
            <a:r>
              <a:rPr lang="en-ZA" sz="2200" dirty="0" smtClean="0"/>
              <a:t>70 new routes, 20 new carriers traffic grew from 6.6M to 11M 2006-&gt;2011;</a:t>
            </a:r>
          </a:p>
          <a:p>
            <a:r>
              <a:rPr lang="en-ZA" sz="2200" dirty="0" smtClean="0"/>
              <a:t>Increase in week-end tourism and repeat visits;</a:t>
            </a:r>
          </a:p>
          <a:p>
            <a:r>
              <a:rPr lang="en-ZA" sz="2200" dirty="0" smtClean="0"/>
              <a:t>RAM saw a drop in market share but increase in traffic;</a:t>
            </a:r>
          </a:p>
          <a:p>
            <a:r>
              <a:rPr lang="en-ZA" sz="2200" dirty="0" smtClean="0"/>
              <a:t>Morocco now #3 for flights to the EU</a:t>
            </a:r>
            <a:endParaRPr lang="en-Z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2F8C8-F1DE-491E-A8B5-C4A912AE4EB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09" y="691480"/>
            <a:ext cx="1171579" cy="6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6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731168"/>
            <a:ext cx="7905750" cy="609600"/>
          </a:xfrm>
        </p:spPr>
        <p:txBody>
          <a:bodyPr/>
          <a:lstStyle/>
          <a:p>
            <a:r>
              <a:rPr lang="fr-CA" dirty="0" err="1" smtClean="0">
                <a:solidFill>
                  <a:schemeClr val="tx2"/>
                </a:solidFill>
              </a:rPr>
              <a:t>Parting</a:t>
            </a:r>
            <a:r>
              <a:rPr lang="fr-CA" dirty="0" smtClean="0">
                <a:solidFill>
                  <a:schemeClr val="tx2"/>
                </a:solidFill>
              </a:rPr>
              <a:t> </a:t>
            </a:r>
            <a:r>
              <a:rPr lang="fr-CA" dirty="0" err="1" smtClean="0">
                <a:solidFill>
                  <a:schemeClr val="tx2"/>
                </a:solidFill>
              </a:rPr>
              <a:t>Thoughts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3960440"/>
          </a:xfrm>
        </p:spPr>
        <p:txBody>
          <a:bodyPr/>
          <a:lstStyle/>
          <a:p>
            <a:r>
              <a:rPr lang="en-ZA" sz="2800" dirty="0" smtClean="0"/>
              <a:t>Can’t grow tourism if tourists can’t get there!</a:t>
            </a:r>
          </a:p>
          <a:p>
            <a:r>
              <a:rPr lang="en-ZA" sz="2800" dirty="0" smtClean="0"/>
              <a:t>Connectivity is key for economic development. Includes also land access (last mile);</a:t>
            </a:r>
          </a:p>
          <a:p>
            <a:r>
              <a:rPr lang="en-ZA" sz="2800" dirty="0" smtClean="0"/>
              <a:t>We have yet to find a counter-example where liberalisation hurt the tourism market;</a:t>
            </a:r>
          </a:p>
          <a:p>
            <a:r>
              <a:rPr lang="en-ZA" sz="2800" dirty="0" smtClean="0"/>
              <a:t>Liberalisation not just with source country but also transit countries;</a:t>
            </a:r>
          </a:p>
          <a:p>
            <a:r>
              <a:rPr lang="en-ZA" sz="2800" dirty="0" smtClean="0"/>
              <a:t>Liberalisation starts at traffic rights but doesn’t end there!</a:t>
            </a:r>
          </a:p>
          <a:p>
            <a:pPr marL="90487" indent="0">
              <a:buNone/>
            </a:pP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2F8C8-F1DE-491E-A8B5-C4A912AE4EB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2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628650" y="914400"/>
            <a:ext cx="7905750" cy="609600"/>
          </a:xfrm>
          <a:ln/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2"/>
                </a:solidFill>
                <a:latin typeface="Verdana" pitchFamily="34" charset="0"/>
                <a:ea typeface="ＭＳ Ｐゴシック" pitchFamily="-65" charset="-128"/>
              </a:rPr>
              <a:t>What is the ITF?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A9497FC-DBEE-4BA2-9361-C8E1181177F8}" type="slidenum">
              <a:rPr lang="en-US" altLang="en-US" sz="1000" smtClean="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 dirty="0" smtClean="0">
              <a:solidFill>
                <a:srgbClr val="898989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5496" y="1941314"/>
            <a:ext cx="432048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57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member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countries </a:t>
            </a:r>
            <a:br>
              <a:rPr lang="en-US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(34 OECD + 23 non-OECD)</a:t>
            </a:r>
          </a:p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Active in all modes of transportation</a:t>
            </a:r>
          </a:p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Housed at the OECD </a:t>
            </a:r>
          </a:p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Council of Ministers of Transport, rotating annual presidency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Legal instruments: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European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Multilateral Quota System</a:t>
            </a:r>
          </a:p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82550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Presently preparing for expansion of membership </a:t>
            </a:r>
          </a:p>
          <a:p>
            <a:pPr marL="82550">
              <a:spcBef>
                <a:spcPts val="0"/>
              </a:spcBef>
              <a:defRPr/>
            </a:pPr>
            <a:endParaRPr lang="en-US" sz="1400" dirty="0">
              <a:latin typeface="+mn-lt"/>
              <a:ea typeface="MS PGothic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54964"/>
            <a:ext cx="1169281" cy="11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umbroso_a\AppData\Local\Microsoft\Windows\INetCache\Content.Outlook\9MS3WYTB\world-map-member-countries_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15771"/>
            <a:ext cx="4591108" cy="331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internationaltransportforum.org/2016/images/key-visu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3" t="87027" r="40298" b="6762"/>
          <a:stretch/>
        </p:blipFill>
        <p:spPr bwMode="auto">
          <a:xfrm>
            <a:off x="7169060" y="4095750"/>
            <a:ext cx="1003340" cy="5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D0E6EDC-1141-4E8C-A796-EF9348702579}" type="slidenum">
              <a:rPr lang="en-US" altLang="en-US" sz="1000" smtClean="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 dirty="0" smtClean="0">
              <a:solidFill>
                <a:srgbClr val="898989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5262" y="831478"/>
            <a:ext cx="387268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tx2"/>
                </a:solidFill>
                <a:latin typeface="Verdana"/>
                <a:ea typeface="ＭＳ Ｐゴシック" pitchFamily="-107" charset="-128"/>
                <a:cs typeface="ＭＳ Ｐゴシック" pitchFamily="-65" charset="-128"/>
              </a:rPr>
              <a:t>Annual Summit</a:t>
            </a:r>
          </a:p>
          <a:p>
            <a:pPr marL="180975" indent="-180975">
              <a:spcBef>
                <a:spcPts val="0"/>
              </a:spcBef>
              <a:buClr>
                <a:srgbClr val="FF0000"/>
              </a:buClr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180975" indent="-180975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Ministerial Meeting and </a:t>
            </a:r>
            <a:br>
              <a:rPr lang="en-US" dirty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</a:br>
            <a:r>
              <a:rPr lang="en-US" dirty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Declaration from Ministers</a:t>
            </a:r>
          </a:p>
          <a:p>
            <a:pPr marL="180975" indent="-180975">
              <a:spcBef>
                <a:spcPts val="0"/>
              </a:spcBef>
              <a:buClr>
                <a:srgbClr val="FF0000"/>
              </a:buClr>
              <a:defRPr/>
            </a:pPr>
            <a:endParaRPr lang="en-US" dirty="0"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180975" indent="-180975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Ministers’ Roundtables</a:t>
            </a:r>
          </a:p>
          <a:p>
            <a:pPr marL="180975" indent="-180975">
              <a:spcBef>
                <a:spcPts val="0"/>
              </a:spcBef>
              <a:buClr>
                <a:srgbClr val="FF0000"/>
              </a:buClr>
              <a:defRPr/>
            </a:pPr>
            <a:endParaRPr lang="en-US" dirty="0"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180975" indent="-180975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Panel Discussions with Ministers, Industry, Research, Civil Society</a:t>
            </a:r>
          </a:p>
          <a:p>
            <a:pPr marL="180975" indent="-180975">
              <a:spcBef>
                <a:spcPts val="0"/>
              </a:spcBef>
              <a:buClr>
                <a:srgbClr val="FF0000"/>
              </a:buClr>
              <a:defRPr/>
            </a:pPr>
            <a:endParaRPr lang="en-US" dirty="0"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180975" indent="-180975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Bilaterals and Networking</a:t>
            </a:r>
          </a:p>
          <a:p>
            <a:pPr marL="180975" indent="-180975">
              <a:spcBef>
                <a:spcPts val="0"/>
              </a:spcBef>
              <a:buClr>
                <a:srgbClr val="FF0000"/>
              </a:buClr>
              <a:defRPr/>
            </a:pPr>
            <a:endParaRPr lang="en-US" dirty="0"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 marL="180975" indent="-180975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Exhibition</a:t>
            </a:r>
          </a:p>
          <a:p>
            <a:pPr marL="180975" indent="-180975">
              <a:spcBef>
                <a:spcPts val="0"/>
              </a:spcBef>
              <a:buClr>
                <a:srgbClr val="FF0000"/>
              </a:buClr>
              <a:defRPr/>
            </a:pPr>
            <a:endParaRPr lang="en-US" dirty="0"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1100 participants (</a:t>
            </a:r>
            <a:r>
              <a:rPr lang="en-US" dirty="0" smtClean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2015)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>
              <a:spcBef>
                <a:spcPts val="0"/>
              </a:spcBef>
              <a:defRPr/>
            </a:pPr>
            <a:r>
              <a:rPr lang="fr-CA" dirty="0" smtClean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2015 </a:t>
            </a:r>
            <a:r>
              <a:rPr lang="fr-CA" dirty="0" err="1" smtClean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Summit</a:t>
            </a:r>
            <a:r>
              <a:rPr lang="fr-CA" dirty="0" smtClean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 </a:t>
            </a:r>
            <a:r>
              <a:rPr lang="fr-CA" dirty="0" err="1" smtClean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theme</a:t>
            </a:r>
            <a:r>
              <a:rPr lang="fr-CA" dirty="0" smtClean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: </a:t>
            </a:r>
            <a:r>
              <a:rPr lang="fr-CA" dirty="0" err="1" smtClean="0">
                <a:solidFill>
                  <a:srgbClr val="FF0000"/>
                </a:solidFill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Tourism</a:t>
            </a:r>
            <a:r>
              <a:rPr lang="fr-CA" dirty="0" smtClean="0">
                <a:latin typeface="Verdana" pitchFamily="34" charset="0"/>
                <a:ea typeface="ＭＳ Ｐゴシック" pitchFamily="80" charset="-128"/>
                <a:cs typeface="ＭＳ Ｐゴシック" pitchFamily="-65" charset="-128"/>
              </a:rPr>
              <a:t>, Trade and Transportation</a:t>
            </a:r>
            <a:endParaRPr lang="en-US" dirty="0">
              <a:latin typeface="Verdana" pitchFamily="34" charset="0"/>
              <a:ea typeface="ＭＳ Ｐゴシック" pitchFamily="80" charset="-128"/>
              <a:cs typeface="ＭＳ Ｐゴシック" pitchFamily="-65" charset="-128"/>
            </a:endParaRPr>
          </a:p>
          <a:p>
            <a:pPr>
              <a:spcBef>
                <a:spcPts val="0"/>
              </a:spcBef>
              <a:defRPr/>
            </a:pPr>
            <a:endParaRPr lang="en-GB" sz="1400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571999" cy="434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internationaltransportforum.org/2016/images/key-visu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34121"/>
            <a:ext cx="1872208" cy="29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tx2"/>
                </a:solidFill>
              </a:rPr>
              <a:t>What</a:t>
            </a:r>
            <a:r>
              <a:rPr lang="fr-CA" dirty="0" smtClean="0">
                <a:solidFill>
                  <a:schemeClr val="tx2"/>
                </a:solidFill>
              </a:rPr>
              <a:t> </a:t>
            </a:r>
            <a:r>
              <a:rPr lang="fr-CA" dirty="0" err="1" smtClean="0">
                <a:solidFill>
                  <a:schemeClr val="tx2"/>
                </a:solidFill>
              </a:rPr>
              <a:t>is</a:t>
            </a:r>
            <a:r>
              <a:rPr lang="fr-CA" dirty="0" smtClean="0">
                <a:solidFill>
                  <a:schemeClr val="tx2"/>
                </a:solidFill>
              </a:rPr>
              <a:t> a </a:t>
            </a:r>
            <a:r>
              <a:rPr lang="fr-CA" dirty="0" err="1" smtClean="0">
                <a:solidFill>
                  <a:schemeClr val="tx2"/>
                </a:solidFill>
              </a:rPr>
              <a:t>Tourist</a:t>
            </a:r>
            <a:r>
              <a:rPr lang="fr-CA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2F8C8-F1DE-491E-A8B5-C4A912AE4E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1628800"/>
            <a:ext cx="8335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Tourism</a:t>
            </a:r>
            <a:r>
              <a:rPr lang="en-US" sz="2000" dirty="0"/>
              <a:t> is travel for recreation, leisure, religious, family or business purposes, usually for a limited </a:t>
            </a:r>
            <a:r>
              <a:rPr lang="en-US" sz="2000" dirty="0" smtClean="0"/>
              <a:t>duration  -- </a:t>
            </a:r>
            <a:r>
              <a:rPr lang="en-US" sz="2000" i="1" dirty="0" smtClean="0"/>
              <a:t>Wikipedia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8651" y="2564904"/>
            <a:ext cx="7905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In </a:t>
            </a:r>
            <a:r>
              <a:rPr lang="fr-CA" sz="2400" dirty="0" err="1" smtClean="0"/>
              <a:t>other</a:t>
            </a:r>
            <a:r>
              <a:rPr lang="fr-CA" sz="2400" dirty="0" smtClean="0"/>
              <a:t> </a:t>
            </a:r>
            <a:r>
              <a:rPr lang="fr-CA" sz="2400" dirty="0" err="1" smtClean="0"/>
              <a:t>words</a:t>
            </a:r>
            <a:r>
              <a:rPr lang="fr-CA" sz="2400" dirty="0" smtClean="0"/>
              <a:t>, </a:t>
            </a:r>
            <a:r>
              <a:rPr lang="fr-CA" sz="2400" dirty="0" err="1" smtClean="0"/>
              <a:t>except</a:t>
            </a:r>
            <a:r>
              <a:rPr lang="fr-CA" sz="2400" dirty="0" smtClean="0"/>
              <a:t> for migration, all air </a:t>
            </a:r>
            <a:r>
              <a:rPr lang="fr-CA" sz="2400" dirty="0" err="1" smtClean="0"/>
              <a:t>passengers</a:t>
            </a:r>
            <a:r>
              <a:rPr lang="fr-CA" sz="2400" dirty="0" smtClean="0"/>
              <a:t> are </a:t>
            </a:r>
            <a:r>
              <a:rPr lang="fr-CA" sz="2400" dirty="0" err="1" smtClean="0"/>
              <a:t>tourists</a:t>
            </a:r>
            <a:r>
              <a:rPr lang="fr-CA" sz="2400" dirty="0" smtClean="0"/>
              <a:t>!</a:t>
            </a:r>
            <a:br>
              <a:rPr lang="fr-CA" sz="2400" dirty="0" smtClean="0"/>
            </a:br>
            <a:endParaRPr lang="fr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err="1" smtClean="0"/>
              <a:t>Tourism</a:t>
            </a:r>
            <a:r>
              <a:rPr lang="fr-CA" sz="2400" dirty="0" smtClean="0"/>
              <a:t> </a:t>
            </a:r>
            <a:r>
              <a:rPr lang="fr-CA" sz="2400" dirty="0" err="1" smtClean="0"/>
              <a:t>is</a:t>
            </a:r>
            <a:r>
              <a:rPr lang="fr-CA" sz="2400" dirty="0" smtClean="0"/>
              <a:t> </a:t>
            </a:r>
            <a:r>
              <a:rPr lang="fr-CA" sz="2400" dirty="0" err="1" smtClean="0"/>
              <a:t>growing</a:t>
            </a:r>
            <a:r>
              <a:rPr lang="fr-CA" sz="2400" dirty="0" smtClean="0"/>
              <a:t> </a:t>
            </a:r>
            <a:r>
              <a:rPr lang="fr-CA" sz="2400" dirty="0" err="1" smtClean="0"/>
              <a:t>worldwide</a:t>
            </a:r>
            <a:r>
              <a:rPr lang="fr-CA" sz="2400" dirty="0" smtClean="0"/>
              <a:t> </a:t>
            </a:r>
            <a:r>
              <a:rPr lang="fr-CA" sz="2400" dirty="0" err="1" smtClean="0"/>
              <a:t>because</a:t>
            </a:r>
            <a:r>
              <a:rPr lang="fr-CA" sz="2400" dirty="0" smtClean="0"/>
              <a:t>:</a:t>
            </a:r>
            <a:br>
              <a:rPr lang="fr-CA" sz="2400" dirty="0" smtClean="0"/>
            </a:br>
            <a:endParaRPr lang="fr-CA" sz="24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CA" sz="2400" dirty="0" err="1" smtClean="0"/>
              <a:t>Income</a:t>
            </a:r>
            <a:r>
              <a:rPr lang="fr-CA" sz="2400" dirty="0" smtClean="0"/>
              <a:t> </a:t>
            </a:r>
            <a:r>
              <a:rPr lang="fr-CA" sz="2400" dirty="0" err="1" smtClean="0"/>
              <a:t>growth</a:t>
            </a:r>
            <a:r>
              <a:rPr lang="fr-CA" sz="2400" dirty="0" smtClean="0"/>
              <a:t> in </a:t>
            </a:r>
            <a:r>
              <a:rPr lang="fr-CA" sz="2400" dirty="0" err="1" smtClean="0"/>
              <a:t>develloping</a:t>
            </a:r>
            <a:r>
              <a:rPr lang="fr-CA" sz="2400" dirty="0" smtClean="0"/>
              <a:t> and  </a:t>
            </a:r>
            <a:r>
              <a:rPr lang="fr-CA" sz="2400" dirty="0" err="1" smtClean="0"/>
              <a:t>emerging</a:t>
            </a:r>
            <a:r>
              <a:rPr lang="fr-CA" sz="2400" dirty="0" smtClean="0"/>
              <a:t> </a:t>
            </a:r>
            <a:r>
              <a:rPr lang="fr-CA" sz="2400" dirty="0" err="1" smtClean="0"/>
              <a:t>economies</a:t>
            </a:r>
            <a:r>
              <a:rPr lang="fr-CA" sz="2400" dirty="0" smtClean="0"/>
              <a:t>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CA" sz="2400" dirty="0" err="1" smtClean="0"/>
              <a:t>Lower</a:t>
            </a:r>
            <a:r>
              <a:rPr lang="fr-CA" sz="2400" dirty="0" smtClean="0"/>
              <a:t> air </a:t>
            </a:r>
            <a:r>
              <a:rPr lang="fr-CA" sz="2400" dirty="0" err="1" smtClean="0"/>
              <a:t>fares</a:t>
            </a:r>
            <a:r>
              <a:rPr lang="fr-CA" sz="2400" dirty="0" smtClean="0"/>
              <a:t>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CA" sz="2400" dirty="0" err="1" smtClean="0"/>
              <a:t>Better</a:t>
            </a:r>
            <a:r>
              <a:rPr lang="fr-CA" sz="2400" dirty="0" smtClean="0"/>
              <a:t> </a:t>
            </a:r>
            <a:r>
              <a:rPr lang="fr-CA" sz="2400" dirty="0" err="1" smtClean="0"/>
              <a:t>connectivity</a:t>
            </a:r>
            <a:r>
              <a:rPr lang="fr-CA" sz="2400" dirty="0" smtClean="0"/>
              <a:t>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CA" sz="2400" dirty="0" err="1" smtClean="0"/>
              <a:t>Ease</a:t>
            </a:r>
            <a:r>
              <a:rPr lang="fr-CA" sz="2400" dirty="0" smtClean="0"/>
              <a:t> of </a:t>
            </a:r>
            <a:r>
              <a:rPr lang="fr-CA" sz="2400" dirty="0" err="1" smtClean="0"/>
              <a:t>travel</a:t>
            </a:r>
            <a:r>
              <a:rPr lang="fr-CA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68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tx2"/>
                </a:solidFill>
              </a:rPr>
              <a:t>Tourism</a:t>
            </a:r>
            <a:r>
              <a:rPr lang="fr-CA" dirty="0" smtClean="0">
                <a:solidFill>
                  <a:schemeClr val="tx2"/>
                </a:solidFill>
              </a:rPr>
              <a:t>: </a:t>
            </a:r>
            <a:r>
              <a:rPr lang="fr-CA" dirty="0" err="1" smtClean="0">
                <a:solidFill>
                  <a:schemeClr val="tx2"/>
                </a:solidFill>
              </a:rPr>
              <a:t>Does</a:t>
            </a:r>
            <a:r>
              <a:rPr lang="fr-CA" dirty="0" smtClean="0">
                <a:solidFill>
                  <a:schemeClr val="tx2"/>
                </a:solidFill>
              </a:rPr>
              <a:t> </a:t>
            </a:r>
            <a:r>
              <a:rPr lang="fr-CA" dirty="0" err="1" smtClean="0">
                <a:solidFill>
                  <a:schemeClr val="tx2"/>
                </a:solidFill>
              </a:rPr>
              <a:t>it</a:t>
            </a:r>
            <a:r>
              <a:rPr lang="fr-CA" dirty="0" smtClean="0">
                <a:solidFill>
                  <a:schemeClr val="tx2"/>
                </a:solidFill>
              </a:rPr>
              <a:t> </a:t>
            </a:r>
            <a:r>
              <a:rPr lang="fr-CA" dirty="0" err="1" smtClean="0">
                <a:solidFill>
                  <a:schemeClr val="tx2"/>
                </a:solidFill>
              </a:rPr>
              <a:t>matter</a:t>
            </a:r>
            <a:r>
              <a:rPr lang="fr-CA" dirty="0" smtClean="0">
                <a:solidFill>
                  <a:schemeClr val="tx2"/>
                </a:solidFill>
              </a:rPr>
              <a:t>?</a:t>
            </a:r>
            <a:br>
              <a:rPr lang="fr-CA" dirty="0" smtClean="0">
                <a:solidFill>
                  <a:schemeClr val="tx2"/>
                </a:solidFill>
              </a:rPr>
            </a:br>
            <a:r>
              <a:rPr lang="fr-CA" sz="1400" dirty="0" err="1" smtClean="0">
                <a:solidFill>
                  <a:schemeClr val="tx2"/>
                </a:solidFill>
              </a:rPr>
              <a:t>Hint</a:t>
            </a:r>
            <a:r>
              <a:rPr lang="fr-CA" sz="1400" dirty="0" smtClean="0">
                <a:solidFill>
                  <a:schemeClr val="tx2"/>
                </a:solidFill>
              </a:rPr>
              <a:t>: </a:t>
            </a:r>
            <a:r>
              <a:rPr lang="fr-CA" sz="1400" dirty="0" err="1" smtClean="0">
                <a:solidFill>
                  <a:schemeClr val="tx2"/>
                </a:solidFill>
              </a:rPr>
              <a:t>yes</a:t>
            </a:r>
            <a:r>
              <a:rPr lang="fr-CA" sz="1400" dirty="0" smtClean="0">
                <a:solidFill>
                  <a:schemeClr val="tx2"/>
                </a:solidFill>
              </a:rPr>
              <a:t>!!!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905750" cy="4572000"/>
          </a:xfrm>
        </p:spPr>
        <p:txBody>
          <a:bodyPr/>
          <a:lstStyle/>
          <a:p>
            <a:r>
              <a:rPr lang="en-GB" sz="2800" dirty="0" smtClean="0"/>
              <a:t>In 2012, it represented in the OECD:</a:t>
            </a:r>
          </a:p>
          <a:p>
            <a:pPr lvl="1"/>
            <a:r>
              <a:rPr lang="en-GB" dirty="0" smtClean="0"/>
              <a:t>4.7</a:t>
            </a:r>
            <a:r>
              <a:rPr lang="en-GB" dirty="0"/>
              <a:t>% of </a:t>
            </a:r>
            <a:r>
              <a:rPr lang="en-GB" dirty="0" smtClean="0"/>
              <a:t>GDP (direct);</a:t>
            </a:r>
          </a:p>
          <a:p>
            <a:pPr lvl="1"/>
            <a:r>
              <a:rPr lang="en-GB" dirty="0" smtClean="0"/>
              <a:t>9% of GDP (direct + indirect + induced) – globally: 10%</a:t>
            </a:r>
          </a:p>
          <a:p>
            <a:pPr lvl="1"/>
            <a:r>
              <a:rPr lang="en-GB" dirty="0" smtClean="0"/>
              <a:t>6</a:t>
            </a:r>
            <a:r>
              <a:rPr lang="en-GB" dirty="0"/>
              <a:t>% of </a:t>
            </a:r>
            <a:r>
              <a:rPr lang="en-GB" dirty="0" smtClean="0"/>
              <a:t>employment  - globally: 9%</a:t>
            </a:r>
          </a:p>
          <a:p>
            <a:pPr lvl="1"/>
            <a:r>
              <a:rPr lang="en-GB" dirty="0" smtClean="0"/>
              <a:t>21</a:t>
            </a:r>
            <a:r>
              <a:rPr lang="en-GB" dirty="0"/>
              <a:t>% of exports of services </a:t>
            </a:r>
            <a:endParaRPr lang="en-GB" dirty="0" smtClean="0"/>
          </a:p>
          <a:p>
            <a:pPr marL="355600" lvl="1">
              <a:buFont typeface="Arial" panose="020B0604020202020204" pitchFamily="34" charset="0"/>
              <a:buChar char="•"/>
            </a:pPr>
            <a:r>
              <a:rPr lang="en-GB" sz="2800" dirty="0" smtClean="0"/>
              <a:t>1.1 B arrivals in 2014 to 1.4B in 2020 and 1.8B in 2030 (UNWTO); </a:t>
            </a:r>
          </a:p>
          <a:p>
            <a:pPr marL="355600" lvl="1">
              <a:buFont typeface="Arial" panose="020B0604020202020204" pitchFamily="34" charset="0"/>
              <a:buChar char="•"/>
            </a:pPr>
            <a:r>
              <a:rPr lang="en-GB" sz="2800" dirty="0" smtClean="0"/>
              <a:t>Air’s market share </a:t>
            </a:r>
            <a:br>
              <a:rPr lang="en-GB" sz="2800" dirty="0" smtClean="0"/>
            </a:br>
            <a:r>
              <a:rPr lang="en-GB" sz="2800" dirty="0" smtClean="0"/>
              <a:t>expected to grow to</a:t>
            </a:r>
            <a:br>
              <a:rPr lang="en-GB" sz="2800" dirty="0" smtClean="0"/>
            </a:br>
            <a:r>
              <a:rPr lang="en-GB" sz="2800" dirty="0" smtClean="0"/>
              <a:t>65% by 2030.</a:t>
            </a:r>
          </a:p>
          <a:p>
            <a:pPr marL="355600"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2F8C8-F1DE-491E-A8B5-C4A912AE4E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3607777" cy="2084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96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340768"/>
            <a:ext cx="7905750" cy="609600"/>
          </a:xfrm>
        </p:spPr>
        <p:txBody>
          <a:bodyPr/>
          <a:lstStyle/>
          <a:p>
            <a:r>
              <a:rPr lang="fr-CA" sz="2800" dirty="0" err="1" smtClean="0">
                <a:solidFill>
                  <a:schemeClr val="tx2"/>
                </a:solidFill>
              </a:rPr>
              <a:t>What</a:t>
            </a:r>
            <a:r>
              <a:rPr lang="fr-CA" sz="2800" dirty="0" smtClean="0">
                <a:solidFill>
                  <a:schemeClr val="tx2"/>
                </a:solidFill>
              </a:rPr>
              <a:t> </a:t>
            </a:r>
            <a:r>
              <a:rPr lang="fr-CA" sz="2800" dirty="0" err="1" smtClean="0">
                <a:solidFill>
                  <a:schemeClr val="tx2"/>
                </a:solidFill>
              </a:rPr>
              <a:t>is</a:t>
            </a:r>
            <a:r>
              <a:rPr lang="fr-CA" sz="2800" dirty="0" smtClean="0">
                <a:solidFill>
                  <a:schemeClr val="tx2"/>
                </a:solidFill>
              </a:rPr>
              <a:t> the </a:t>
            </a:r>
            <a:r>
              <a:rPr lang="fr-CA" sz="2800" dirty="0" err="1" smtClean="0">
                <a:solidFill>
                  <a:schemeClr val="tx2"/>
                </a:solidFill>
              </a:rPr>
              <a:t>tourist</a:t>
            </a:r>
            <a:r>
              <a:rPr lang="fr-CA" sz="2800" dirty="0" smtClean="0">
                <a:solidFill>
                  <a:schemeClr val="tx2"/>
                </a:solidFill>
              </a:rPr>
              <a:t> </a:t>
            </a:r>
            <a:r>
              <a:rPr lang="fr-CA" sz="2800" dirty="0" err="1" smtClean="0">
                <a:solidFill>
                  <a:schemeClr val="tx2"/>
                </a:solidFill>
              </a:rPr>
              <a:t>looking</a:t>
            </a:r>
            <a:r>
              <a:rPr lang="fr-CA" sz="2800" dirty="0" smtClean="0">
                <a:solidFill>
                  <a:schemeClr val="tx2"/>
                </a:solidFill>
              </a:rPr>
              <a:t> for?</a:t>
            </a:r>
            <a:br>
              <a:rPr lang="fr-CA" sz="2800" dirty="0" smtClean="0">
                <a:solidFill>
                  <a:schemeClr val="tx2"/>
                </a:solidFill>
              </a:rPr>
            </a:br>
            <a:r>
              <a:rPr lang="fr-CA" sz="2800" dirty="0" err="1" smtClean="0">
                <a:solidFill>
                  <a:schemeClr val="tx2"/>
                </a:solidFill>
              </a:rPr>
              <a:t>Freedom</a:t>
            </a:r>
            <a:r>
              <a:rPr lang="fr-CA" sz="2800" dirty="0" smtClean="0">
                <a:solidFill>
                  <a:schemeClr val="tx2"/>
                </a:solidFill>
              </a:rPr>
              <a:t>!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2F8C8-F1DE-491E-A8B5-C4A912AE4EB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9"/>
            <a:ext cx="2880320" cy="2160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929021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Tourists are looking for the freedom to: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ZA" sz="2400" dirty="0" smtClean="0"/>
              <a:t>Fly when they want;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ZA" sz="2400" dirty="0" smtClean="0"/>
              <a:t>Fly from where they want;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ZA" sz="2400" dirty="0" smtClean="0"/>
              <a:t>Fly to where they want;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ZA" sz="2400" dirty="0" smtClean="0"/>
              <a:t>Fly with whom they want;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ZA" sz="2400" dirty="0" smtClean="0"/>
              <a:t>Trade price for quality;</a:t>
            </a:r>
          </a:p>
          <a:p>
            <a:r>
              <a:rPr lang="en-ZA" sz="2400" dirty="0" smtClean="0"/>
              <a:t>	</a:t>
            </a:r>
            <a:br>
              <a:rPr lang="en-ZA" sz="2400" dirty="0" smtClean="0"/>
            </a:br>
            <a:r>
              <a:rPr lang="en-ZA" sz="2400" dirty="0" smtClean="0"/>
              <a:t>Whilst enjoying the highest levels of safety</a:t>
            </a:r>
          </a:p>
          <a:p>
            <a:endParaRPr lang="en-Z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There is only one freedom for tourists: </a:t>
            </a:r>
            <a:br>
              <a:rPr lang="en-ZA" sz="2400" dirty="0" smtClean="0"/>
            </a:br>
            <a:r>
              <a:rPr lang="en-ZA" sz="2400" dirty="0" smtClean="0"/>
              <a:t>	Freedom to fly! </a:t>
            </a:r>
            <a:endParaRPr lang="en-ZA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6372200" y="21328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Freedom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!!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98" y="1023352"/>
            <a:ext cx="7905750" cy="609600"/>
          </a:xfrm>
        </p:spPr>
        <p:txBody>
          <a:bodyPr/>
          <a:lstStyle/>
          <a:p>
            <a:r>
              <a:rPr lang="en-ZA" dirty="0" smtClean="0">
                <a:solidFill>
                  <a:schemeClr val="tx2"/>
                </a:solidFill>
              </a:rPr>
              <a:t>How does aviation compare to other tourism services?</a:t>
            </a:r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2F8C8-F1DE-491E-A8B5-C4A912AE4EB9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17323"/>
              </p:ext>
            </p:extLst>
          </p:nvPr>
        </p:nvGraphicFramePr>
        <p:xfrm>
          <a:off x="251520" y="1610206"/>
          <a:ext cx="8282881" cy="402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365"/>
                <a:gridCol w="1280955"/>
                <a:gridCol w="1261121"/>
                <a:gridCol w="1380480"/>
                <a:gridCol w="1380480"/>
                <a:gridCol w="1380480"/>
              </a:tblGrid>
              <a:tr h="57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Aviation</a:t>
                      </a:r>
                      <a:br>
                        <a:rPr lang="fr-CA" sz="1400" dirty="0" smtClean="0"/>
                      </a:br>
                      <a:r>
                        <a:rPr lang="fr-CA" sz="1400" dirty="0" smtClean="0"/>
                        <a:t>(Not OSA)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err="1" smtClean="0"/>
                        <a:t>Hotel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Restaurant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Commercial Attractions</a:t>
                      </a:r>
                      <a:endParaRPr lang="en-US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National Monument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State-</a:t>
                      </a:r>
                      <a:r>
                        <a:rPr lang="fr-CA" sz="1400" dirty="0" err="1" smtClean="0"/>
                        <a:t>Managed</a:t>
                      </a:r>
                      <a:r>
                        <a:rPr lang="fr-CA" sz="1400" baseline="0" dirty="0" smtClean="0"/>
                        <a:t> </a:t>
                      </a:r>
                      <a:r>
                        <a:rPr lang="fr-CA" sz="1400" baseline="0" dirty="0" err="1" smtClean="0"/>
                        <a:t>Capacity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State </a:t>
                      </a:r>
                      <a:r>
                        <a:rPr lang="fr-CA" sz="1400" dirty="0" err="1" smtClean="0"/>
                        <a:t>approval</a:t>
                      </a:r>
                      <a:r>
                        <a:rPr lang="fr-CA" sz="1400" dirty="0" smtClean="0"/>
                        <a:t> of </a:t>
                      </a:r>
                      <a:r>
                        <a:rPr lang="fr-CA" sz="1400" dirty="0" err="1" smtClean="0"/>
                        <a:t>prices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r-CA" sz="1400" dirty="0" err="1" smtClean="0"/>
                        <a:t>Foreign</a:t>
                      </a:r>
                      <a:r>
                        <a:rPr lang="fr-CA" sz="1400" dirty="0" smtClean="0"/>
                        <a:t> </a:t>
                      </a:r>
                      <a:r>
                        <a:rPr lang="fr-CA" sz="1400" dirty="0" err="1" smtClean="0"/>
                        <a:t>ownership</a:t>
                      </a:r>
                      <a:r>
                        <a:rPr lang="fr-CA" sz="1400" dirty="0" smtClean="0"/>
                        <a:t> </a:t>
                      </a:r>
                      <a:r>
                        <a:rPr lang="fr-CA" sz="1400" dirty="0" err="1" smtClean="0"/>
                        <a:t>allowed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Limited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r-CA" sz="1400" dirty="0" err="1" smtClean="0"/>
                        <a:t>Foreign</a:t>
                      </a:r>
                      <a:r>
                        <a:rPr lang="fr-CA" sz="1400" dirty="0" smtClean="0"/>
                        <a:t> control </a:t>
                      </a:r>
                      <a:r>
                        <a:rPr lang="fr-CA" sz="1400" dirty="0" err="1" smtClean="0"/>
                        <a:t>allowed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r-CA" sz="1400" dirty="0" err="1" smtClean="0"/>
                        <a:t>Foreign</a:t>
                      </a:r>
                      <a:r>
                        <a:rPr lang="fr-CA" sz="1400" dirty="0" smtClean="0"/>
                        <a:t> f</a:t>
                      </a:r>
                      <a:r>
                        <a:rPr lang="tr-TR" sz="1400" dirty="0" smtClean="0"/>
                        <a:t>ı</a:t>
                      </a:r>
                      <a:r>
                        <a:rPr lang="fr-CA" sz="1400" dirty="0" err="1" smtClean="0"/>
                        <a:t>rm</a:t>
                      </a:r>
                      <a:r>
                        <a:rPr lang="fr-CA" sz="1400" dirty="0" smtClean="0"/>
                        <a:t> on </a:t>
                      </a:r>
                      <a:r>
                        <a:rPr lang="fr-CA" sz="1400" dirty="0" err="1" smtClean="0"/>
                        <a:t>domestic</a:t>
                      </a:r>
                      <a:r>
                        <a:rPr lang="fr-CA" sz="1400" dirty="0" smtClean="0"/>
                        <a:t> </a:t>
                      </a:r>
                      <a:r>
                        <a:rPr lang="fr-CA" sz="1400" dirty="0" err="1" smtClean="0"/>
                        <a:t>market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N.A.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r-CA" sz="1400" dirty="0" err="1" smtClean="0"/>
                        <a:t>Subsidised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306" y="5755322"/>
            <a:ext cx="82828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Air transport still seen as a State-owned asset -Traffic rights belong to States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634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2"/>
                </a:solidFill>
              </a:rPr>
              <a:t>Air transport </a:t>
            </a:r>
            <a:r>
              <a:rPr lang="fr-CA" dirty="0" err="1" smtClean="0">
                <a:solidFill>
                  <a:schemeClr val="tx2"/>
                </a:solidFill>
              </a:rPr>
              <a:t>liberalisation</a:t>
            </a:r>
            <a:r>
              <a:rPr lang="fr-CA" dirty="0" smtClean="0">
                <a:solidFill>
                  <a:schemeClr val="tx2"/>
                </a:solidFill>
              </a:rPr>
              <a:t> and </a:t>
            </a:r>
            <a:r>
              <a:rPr lang="fr-CA" dirty="0" err="1" smtClean="0">
                <a:solidFill>
                  <a:schemeClr val="tx2"/>
                </a:solidFill>
              </a:rPr>
              <a:t>policy</a:t>
            </a:r>
            <a:r>
              <a:rPr lang="fr-CA" dirty="0" smtClean="0">
                <a:solidFill>
                  <a:schemeClr val="tx2"/>
                </a:solidFill>
              </a:rPr>
              <a:t> goals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210874" cy="4205064"/>
          </a:xfrm>
        </p:spPr>
        <p:txBody>
          <a:bodyPr/>
          <a:lstStyle/>
          <a:p>
            <a:r>
              <a:rPr lang="en-ZA" sz="2600" dirty="0" smtClean="0"/>
              <a:t>Tourism development is one policy goal; there are others!!</a:t>
            </a:r>
          </a:p>
          <a:p>
            <a:r>
              <a:rPr lang="en-ZA" sz="2600" dirty="0" smtClean="0"/>
              <a:t>Tourism must compete with other priorities;</a:t>
            </a:r>
          </a:p>
          <a:p>
            <a:r>
              <a:rPr lang="en-ZA" sz="2600" dirty="0" smtClean="0"/>
              <a:t>Weak voice for outbound tourism;</a:t>
            </a:r>
          </a:p>
          <a:p>
            <a:r>
              <a:rPr lang="en-ZA" sz="2600" dirty="0" smtClean="0"/>
              <a:t>Challenge for policy-makers is aligning several diverging and conflicting policy goals;</a:t>
            </a:r>
          </a:p>
          <a:p>
            <a:r>
              <a:rPr lang="en-ZA" sz="2600" dirty="0" smtClean="0"/>
              <a:t>A tourism lens applied to aviation liberalisation is very demand-centric; what about the supply side?</a:t>
            </a:r>
          </a:p>
          <a:p>
            <a:endParaRPr lang="en-Z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2F8C8-F1DE-491E-A8B5-C4A912AE4EB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8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tx2"/>
                </a:solidFill>
              </a:rPr>
              <a:t>Research</a:t>
            </a:r>
            <a:r>
              <a:rPr lang="fr-CA" dirty="0" smtClean="0">
                <a:solidFill>
                  <a:schemeClr val="tx2"/>
                </a:solidFill>
              </a:rPr>
              <a:t> in Aviation </a:t>
            </a:r>
            <a:r>
              <a:rPr lang="fr-CA" dirty="0" err="1" smtClean="0">
                <a:solidFill>
                  <a:schemeClr val="tx2"/>
                </a:solidFill>
              </a:rPr>
              <a:t>Liberalisation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72000"/>
          </a:xfrm>
        </p:spPr>
        <p:txBody>
          <a:bodyPr/>
          <a:lstStyle/>
          <a:p>
            <a:r>
              <a:rPr lang="en-CA" sz="2400" dirty="0" smtClean="0"/>
              <a:t>Examined the issue of liberalised air markets from a wide variety of angles;</a:t>
            </a:r>
          </a:p>
          <a:p>
            <a:r>
              <a:rPr lang="en-CA" sz="2400" dirty="0" smtClean="0"/>
              <a:t>Contracted 4 papers, formed a global working group, one discussion paper, one major research paper;</a:t>
            </a:r>
          </a:p>
          <a:p>
            <a:r>
              <a:rPr lang="en-CA" sz="2400" dirty="0" smtClean="0"/>
              <a:t>Researched looked at all aspects of liberalisation, including traffic rights, ownership and control, subsidies, labour and the environment;</a:t>
            </a:r>
          </a:p>
          <a:p>
            <a:r>
              <a:rPr lang="en-CA" sz="2400" dirty="0" smtClean="0"/>
              <a:t>Presentation of our research </a:t>
            </a:r>
            <a:r>
              <a:rPr lang="en-CA" sz="2400" b="1" dirty="0" smtClean="0">
                <a:solidFill>
                  <a:schemeClr val="accent3"/>
                </a:solidFill>
              </a:rPr>
              <a:t>tomorrow afternoon.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2F8C8-F1DE-491E-A8B5-C4A912AE4EB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43958"/>
      </p:ext>
    </p:extLst>
  </p:cSld>
  <p:clrMapOvr>
    <a:masterClrMapping/>
  </p:clrMapOvr>
</p:sld>
</file>

<file path=ppt/theme/theme1.xml><?xml version="1.0" encoding="utf-8"?>
<a:theme xmlns:a="http://schemas.openxmlformats.org/drawingml/2006/main" name="PPT_Research">
  <a:themeElements>
    <a:clrScheme name="ITF 1">
      <a:dk1>
        <a:sysClr val="windowText" lastClr="000000"/>
      </a:dk1>
      <a:lt1>
        <a:sysClr val="window" lastClr="FFFFFF"/>
      </a:lt1>
      <a:dk2>
        <a:srgbClr val="01336A"/>
      </a:dk2>
      <a:lt2>
        <a:srgbClr val="8B8B8E"/>
      </a:lt2>
      <a:accent1>
        <a:srgbClr val="0085D0"/>
      </a:accent1>
      <a:accent2>
        <a:srgbClr val="76AE21"/>
      </a:accent2>
      <a:accent3>
        <a:srgbClr val="821C4B"/>
      </a:accent3>
      <a:accent4>
        <a:srgbClr val="E96E19"/>
      </a:accent4>
      <a:accent5>
        <a:srgbClr val="FFCF00"/>
      </a:accent5>
      <a:accent6>
        <a:srgbClr val="76AE21"/>
      </a:accent6>
      <a:hlink>
        <a:srgbClr val="0085D0"/>
      </a:hlink>
      <a:folHlink>
        <a:srgbClr val="8B8B8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717D3C2ABD24BB77AEAE402F3884E" ma:contentTypeVersion="0" ma:contentTypeDescription="Create a new document." ma:contentTypeScope="" ma:versionID="c80854913a2040e40291b3972f7c45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E2C1ED-20E0-4EC7-9FF4-E157A57FF9E3}"/>
</file>

<file path=customXml/itemProps2.xml><?xml version="1.0" encoding="utf-8"?>
<ds:datastoreItem xmlns:ds="http://schemas.openxmlformats.org/officeDocument/2006/customXml" ds:itemID="{AEBF9F94-9FF7-48C3-92DF-CCFA1C738BD1}"/>
</file>

<file path=customXml/itemProps3.xml><?xml version="1.0" encoding="utf-8"?>
<ds:datastoreItem xmlns:ds="http://schemas.openxmlformats.org/officeDocument/2006/customXml" ds:itemID="{A2AB52DC-951E-4C43-9DC3-FD4B6E1E8819}"/>
</file>

<file path=docProps/app.xml><?xml version="1.0" encoding="utf-8"?>
<Properties xmlns="http://schemas.openxmlformats.org/officeDocument/2006/extended-properties" xmlns:vt="http://schemas.openxmlformats.org/officeDocument/2006/docPropsVTypes">
  <Template>PPT_Research</Template>
  <TotalTime>11104</TotalTime>
  <Words>612</Words>
  <Application>Microsoft Office PowerPoint</Application>
  <PresentationFormat>Ekran Gösterisi (4:3)</PresentationFormat>
  <Paragraphs>143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PPT_Research</vt:lpstr>
      <vt:lpstr>Air Liberalisation for Tourism Alain Lumbroso ICAN Conference, Antalya , Oct 19 2015 alaın.lumbroso@oecd.org  </vt:lpstr>
      <vt:lpstr>What is the ITF?</vt:lpstr>
      <vt:lpstr>PowerPoint Sunusu</vt:lpstr>
      <vt:lpstr>What is a Tourist?</vt:lpstr>
      <vt:lpstr>Tourism: Does it matter? Hint: yes!!!</vt:lpstr>
      <vt:lpstr>What is the tourist looking for? Freedom!</vt:lpstr>
      <vt:lpstr>How does aviation compare to other tourism services?</vt:lpstr>
      <vt:lpstr>Air transport liberalisation and policy goals</vt:lpstr>
      <vt:lpstr>Research in Aviation Liberalisation</vt:lpstr>
      <vt:lpstr>Some fındıngs with respect to tourism </vt:lpstr>
      <vt:lpstr>Morocco – A Case Study ın Lıberalısatıon</vt:lpstr>
      <vt:lpstr>Parting Thoughts</vt:lpstr>
    </vt:vector>
  </TitlesOfParts>
  <Company>ECMT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ITF.OECD.AlainLumbroso</dc:title>
  <dc:creator>KAUPPILA Jari, ITF/JTRC</dc:creator>
  <cp:lastModifiedBy>NB Teknik 1</cp:lastModifiedBy>
  <cp:revision>853</cp:revision>
  <cp:lastPrinted>2014-10-17T18:53:54Z</cp:lastPrinted>
  <dcterms:created xsi:type="dcterms:W3CDTF">2011-10-10T09:36:58Z</dcterms:created>
  <dcterms:modified xsi:type="dcterms:W3CDTF">2015-10-19T12:04:42Z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0x01010061A717D3C2ABD24BB77AEAE402F3884E</vt:lpwstr>
  </property>
</Properties>
</file>