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83" r:id="rId3"/>
    <p:sldId id="259" r:id="rId4"/>
    <p:sldId id="258" r:id="rId5"/>
    <p:sldId id="290" r:id="rId6"/>
    <p:sldId id="292" r:id="rId7"/>
    <p:sldId id="261" r:id="rId8"/>
    <p:sldId id="262" r:id="rId9"/>
    <p:sldId id="269" r:id="rId10"/>
    <p:sldId id="288" r:id="rId11"/>
    <p:sldId id="272" r:id="rId12"/>
    <p:sldId id="286" r:id="rId13"/>
    <p:sldId id="270" r:id="rId14"/>
    <p:sldId id="275" r:id="rId15"/>
    <p:sldId id="291" r:id="rId16"/>
    <p:sldId id="265" r:id="rId17"/>
    <p:sldId id="271" r:id="rId18"/>
    <p:sldId id="287" r:id="rId19"/>
    <p:sldId id="274" r:id="rId20"/>
    <p:sldId id="277" r:id="rId21"/>
    <p:sldId id="264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443FD-3052-415C-8110-055BB38AA5A7}" type="datetimeFigureOut">
              <a:rPr lang="tr-TR" smtClean="0"/>
              <a:t>18.10.2015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B28A2-2B66-4E35-85F0-016ED871C0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478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F98610-B0D6-4FAB-BB1B-114A02249980}" type="slidenum">
              <a:rPr lang="tr-TR" altLang="tr-TR"/>
              <a:pPr/>
              <a:t>6</a:t>
            </a:fld>
            <a:endParaRPr lang="tr-TR" altLang="tr-TR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</p:spPr>
        <p:txBody>
          <a:bodyPr/>
          <a:lstStyle/>
          <a:p>
            <a:r>
              <a:rPr lang="tr-TR" altLang="tr-TR"/>
              <a:t>The aims and reasons for this study: </a:t>
            </a:r>
          </a:p>
          <a:p>
            <a:r>
              <a:rPr lang="tr-TR" altLang="tr-TR"/>
              <a:t>Concentration of tourism sector on spesific regions, on summer session and on a specific tourism type,</a:t>
            </a:r>
          </a:p>
          <a:p>
            <a:r>
              <a:rPr lang="tr-TR" altLang="tr-TR"/>
              <a:t>Resources’ presenting  high level potential for tourism such as thermal, winter, culture and eco-tourism, not taking place in the tourism cycle</a:t>
            </a:r>
          </a:p>
          <a:p>
            <a:r>
              <a:rPr lang="tr-TR" altLang="tr-TR"/>
              <a:t>The considerably low rate of the foregin capital in tourism sector </a:t>
            </a:r>
          </a:p>
          <a:p>
            <a:r>
              <a:rPr lang="tr-TR" altLang="tr-TR"/>
              <a:t>Effect of globalization on tourism,</a:t>
            </a:r>
          </a:p>
          <a:p>
            <a:r>
              <a:rPr lang="tr-TR" altLang="tr-TR"/>
              <a:t>Shifting of investment sizes from parcel scale (~ 30 millions $) to regional scale(~1 billion $),</a:t>
            </a:r>
          </a:p>
          <a:p>
            <a:r>
              <a:rPr lang="tr-TR" altLang="tr-TR"/>
              <a:t>Undertaking of infrastructures by the private sector using new financial models, </a:t>
            </a:r>
          </a:p>
          <a:p>
            <a:r>
              <a:rPr lang="tr-TR" altLang="tr-TR"/>
              <a:t>New methods of advetisement and marketing being effective in tourism sector make a necessity for the restructuring. </a:t>
            </a:r>
            <a:endParaRPr lang="en-US" alt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b"/>
          <a:lstStyle>
            <a:lvl1pPr algn="l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F305F59-7773-466B-ABBE-4DE6E28542ED}" type="slidenum">
              <a:rPr lang="tr-TR" altLang="tr-TR" b="0" baseline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tr-TR" altLang="tr-TR" b="0" baseline="0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28A2-2B66-4E35-85F0-016ED871C0D7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6819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2250-2C61-4B42-A978-5A11D4A12191}" type="datetimeFigureOut">
              <a:rPr lang="tr-TR" smtClean="0"/>
              <a:t>18.10.2015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990F-8670-4486-850A-DC2DFBACB0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3230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2250-2C61-4B42-A978-5A11D4A12191}" type="datetimeFigureOut">
              <a:rPr lang="tr-TR" smtClean="0"/>
              <a:t>18.10.2015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990F-8670-4486-850A-DC2DFBACB0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2463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2250-2C61-4B42-A978-5A11D4A12191}" type="datetimeFigureOut">
              <a:rPr lang="tr-TR" smtClean="0"/>
              <a:t>18.10.2015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990F-8670-4486-850A-DC2DFBACB0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24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ogo_turkey_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49963"/>
            <a:ext cx="143986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85000" y="63531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/</a:t>
            </a:r>
            <a:fld id="{918713D5-9ECC-4F73-844F-373B57FCF90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633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2250-2C61-4B42-A978-5A11D4A12191}" type="datetimeFigureOut">
              <a:rPr lang="tr-TR" smtClean="0"/>
              <a:t>18.10.2015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990F-8670-4486-850A-DC2DFBACB0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81808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2250-2C61-4B42-A978-5A11D4A12191}" type="datetimeFigureOut">
              <a:rPr lang="tr-TR" smtClean="0"/>
              <a:t>18.10.2015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990F-8670-4486-850A-DC2DFBACB0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079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2250-2C61-4B42-A978-5A11D4A12191}" type="datetimeFigureOut">
              <a:rPr lang="tr-TR" smtClean="0"/>
              <a:t>18.10.2015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990F-8670-4486-850A-DC2DFBACB0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6728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2250-2C61-4B42-A978-5A11D4A12191}" type="datetimeFigureOut">
              <a:rPr lang="tr-TR" smtClean="0"/>
              <a:t>18.10.2015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990F-8670-4486-850A-DC2DFBACB0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727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2250-2C61-4B42-A978-5A11D4A12191}" type="datetimeFigureOut">
              <a:rPr lang="tr-TR" smtClean="0"/>
              <a:t>18.10.2015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990F-8670-4486-850A-DC2DFBACB0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4211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2250-2C61-4B42-A978-5A11D4A12191}" type="datetimeFigureOut">
              <a:rPr lang="tr-TR" smtClean="0"/>
              <a:t>18.10.2015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990F-8670-4486-850A-DC2DFBACB0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3093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2250-2C61-4B42-A978-5A11D4A12191}" type="datetimeFigureOut">
              <a:rPr lang="tr-TR" smtClean="0"/>
              <a:t>18.10.2015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990F-8670-4486-850A-DC2DFBACB0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290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2250-2C61-4B42-A978-5A11D4A12191}" type="datetimeFigureOut">
              <a:rPr lang="tr-TR" smtClean="0"/>
              <a:t>18.10.2015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990F-8670-4486-850A-DC2DFBACB0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7634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62250-2C61-4B42-A978-5A11D4A12191}" type="datetimeFigureOut">
              <a:rPr lang="tr-TR" smtClean="0"/>
              <a:t>18.10.2015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6990F-8670-4486-850A-DC2DFBACB0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657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3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2555776" y="1228691"/>
            <a:ext cx="5902424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4000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TURKISH TOURISM DEVELOPMENT PROCESS AND DIVERSIFICATION OF TOURISM ACTIVITIES   </a:t>
            </a:r>
            <a:endParaRPr lang="tr-TR" altLang="tr-TR" sz="4000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engkapa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3"/>
          <a:stretch>
            <a:fillRect/>
          </a:stretch>
        </p:blipFill>
        <p:spPr bwMode="auto">
          <a:xfrm>
            <a:off x="1" y="0"/>
            <a:ext cx="2348314" cy="626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:\SUNUMLAR\Bakanlık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751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1520" y="1412777"/>
            <a:ext cx="4941260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r-TR" altLang="tr-TR" sz="2800" b="1" dirty="0" smtClean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11560" y="253064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TOURISM TYPES</a:t>
            </a:r>
            <a:endParaRPr lang="tr-T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2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44450"/>
            <a:ext cx="8229600" cy="636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1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THERMAL AND HEALTH </a:t>
            </a:r>
            <a:r>
              <a:rPr lang="tr-TR" altLang="tr-TR" sz="3100" b="1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TOURISM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85341" y="476672"/>
            <a:ext cx="3363123" cy="636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r-TR" altLang="tr-TR" sz="24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175510" y="3470746"/>
            <a:ext cx="3522403" cy="636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r-TR" altLang="tr-TR" sz="24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468313" y="4618180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tr-TR" altLang="tr-TR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456897" y="5517232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tr-TR" altLang="tr-TR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179512" y="1546914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altLang="tr-TR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tr-TR" altLang="tr-TR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r>
              <a:rPr lang="tr-TR" altLang="tr-T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altLang="tr-TR" sz="2000" dirty="0" err="1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Cure</a:t>
            </a:r>
            <a:r>
              <a:rPr lang="tr-TR" altLang="tr-TR" sz="2000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tr-TR" altLang="tr-TR" sz="2000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altLang="tr-TR" sz="2000" dirty="0" err="1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  <a:r>
              <a:rPr lang="en-US" altLang="tr-TR" sz="2000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&amp;Wellness</a:t>
            </a:r>
            <a:r>
              <a:rPr lang="tr-TR" altLang="tr-TR" sz="2000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altLang="tr-TR" sz="2000" dirty="0" err="1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aquatherapy</a:t>
            </a:r>
            <a:r>
              <a:rPr lang="tr-TR" altLang="tr-TR" sz="2000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tr-TR" altLang="tr-TR" sz="2000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endParaRPr lang="tr-TR" altLang="tr-TR" dirty="0" smtClean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approximately 1300 geothermal resources with water flow rates between 2 - 500 liter/second in Turkey</a:t>
            </a:r>
            <a:r>
              <a:rPr lang="en-US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 </a:t>
            </a:r>
            <a:r>
              <a:rPr lang="en-US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among the first seven countries in the World for its potential hot mineral resources</a:t>
            </a:r>
            <a:r>
              <a:rPr lang="en-US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urkey</a:t>
            </a:r>
            <a:r>
              <a:rPr lang="en-US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third country in Europe with 240 thermal spas having hot mineral springs. Comes after Italy(300 spas) and </a:t>
            </a:r>
            <a:r>
              <a:rPr lang="en-US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260 spas).</a:t>
            </a:r>
          </a:p>
        </p:txBody>
      </p:sp>
      <p:pic>
        <p:nvPicPr>
          <p:cNvPr id="13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jeoterm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r="2209" b="4514"/>
          <a:stretch>
            <a:fillRect/>
          </a:stretch>
        </p:blipFill>
        <p:spPr bwMode="auto">
          <a:xfrm>
            <a:off x="4567400" y="1772816"/>
            <a:ext cx="4554496" cy="2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4751513" y="4498147"/>
            <a:ext cx="3996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THERMAL TOURISM MASTER PLAN WAS PREPARED IN 2007 TO DEVELOP TURKEY’S GEOTHERMAL POTENTIAL 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Resim1 copy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7713"/>
            <a:ext cx="9174163" cy="65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115888"/>
            <a:ext cx="8229600" cy="795337"/>
          </a:xfrm>
        </p:spPr>
        <p:txBody>
          <a:bodyPr lIns="0" rIns="0" bIns="0" anchor="t"/>
          <a:lstStyle/>
          <a:p>
            <a:pPr eaLnBrk="1" hangingPunct="1"/>
            <a:r>
              <a:rPr lang="tr-TR" altLang="tr-TR" sz="3500" b="1" smtClean="0">
                <a:solidFill>
                  <a:schemeClr val="accent1"/>
                </a:solidFill>
                <a:latin typeface="Arial" charset="0"/>
              </a:rPr>
              <a:t>THERMAL TOURISM CENTERS </a:t>
            </a:r>
          </a:p>
        </p:txBody>
      </p:sp>
      <p:sp>
        <p:nvSpPr>
          <p:cNvPr id="39940" name="Oval 7"/>
          <p:cNvSpPr>
            <a:spLocks noChangeArrowheads="1"/>
          </p:cNvSpPr>
          <p:nvPr/>
        </p:nvSpPr>
        <p:spPr bwMode="auto">
          <a:xfrm>
            <a:off x="107950" y="5157788"/>
            <a:ext cx="215900" cy="215900"/>
          </a:xfrm>
          <a:prstGeom prst="ellipse">
            <a:avLst/>
          </a:prstGeom>
          <a:solidFill>
            <a:srgbClr val="0A4A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tr-TR" sz="1800" b="0" baseline="0"/>
          </a:p>
        </p:txBody>
      </p:sp>
      <p:sp>
        <p:nvSpPr>
          <p:cNvPr id="39941" name="Oval 8"/>
          <p:cNvSpPr>
            <a:spLocks noChangeArrowheads="1"/>
          </p:cNvSpPr>
          <p:nvPr/>
        </p:nvSpPr>
        <p:spPr bwMode="auto">
          <a:xfrm>
            <a:off x="107950" y="4868863"/>
            <a:ext cx="215900" cy="215900"/>
          </a:xfrm>
          <a:prstGeom prst="ellipse">
            <a:avLst/>
          </a:prstGeom>
          <a:solidFill>
            <a:srgbClr val="929F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tr-TR" sz="1800" b="0" baseline="0"/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1333500" y="4868863"/>
            <a:ext cx="297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tr-TR" sz="1800" b="0" baseline="0"/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387350" y="4797425"/>
            <a:ext cx="223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r-TR" altLang="tr-TR" sz="1800" b="0" baseline="0"/>
              <a:t>Thermal CTPDR (4)</a:t>
            </a:r>
          </a:p>
        </p:txBody>
      </p:sp>
      <p:sp>
        <p:nvSpPr>
          <p:cNvPr id="39944" name="Text Box 11"/>
          <p:cNvSpPr txBox="1">
            <a:spLocks noChangeArrowheads="1"/>
          </p:cNvSpPr>
          <p:nvPr/>
        </p:nvSpPr>
        <p:spPr bwMode="auto">
          <a:xfrm>
            <a:off x="382588" y="5078413"/>
            <a:ext cx="187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r-TR" altLang="tr-TR" sz="1800" b="0" baseline="0"/>
              <a:t>Thermal TC (74)</a:t>
            </a:r>
          </a:p>
        </p:txBody>
      </p:sp>
      <p:sp>
        <p:nvSpPr>
          <p:cNvPr id="39945" name="Text Box 12"/>
          <p:cNvSpPr txBox="1">
            <a:spLocks noChangeArrowheads="1"/>
          </p:cNvSpPr>
          <p:nvPr/>
        </p:nvSpPr>
        <p:spPr bwMode="auto">
          <a:xfrm>
            <a:off x="2976563" y="4794250"/>
            <a:ext cx="28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tr-TR" altLang="tr-TR" sz="2400" baseline="0">
                <a:solidFill>
                  <a:srgbClr val="0A4A84"/>
                </a:solidFill>
              </a:rPr>
              <a:t>1</a:t>
            </a:r>
          </a:p>
        </p:txBody>
      </p:sp>
      <p:sp>
        <p:nvSpPr>
          <p:cNvPr id="39946" name="Text Box 13"/>
          <p:cNvSpPr txBox="1">
            <a:spLocks noChangeArrowheads="1"/>
          </p:cNvSpPr>
          <p:nvPr/>
        </p:nvSpPr>
        <p:spPr bwMode="auto">
          <a:xfrm>
            <a:off x="3165475" y="4572000"/>
            <a:ext cx="462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r-TR" altLang="tr-TR" sz="1800" baseline="0"/>
              <a:t>Regions of Thermal Tourism Master Plan</a:t>
            </a:r>
          </a:p>
        </p:txBody>
      </p:sp>
      <p:sp>
        <p:nvSpPr>
          <p:cNvPr id="39947" name="Text Box 14"/>
          <p:cNvSpPr txBox="1">
            <a:spLocks noChangeArrowheads="1"/>
          </p:cNvSpPr>
          <p:nvPr/>
        </p:nvSpPr>
        <p:spPr bwMode="auto">
          <a:xfrm>
            <a:off x="3319463" y="4865688"/>
            <a:ext cx="4416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aseline="0"/>
              <a:t>South Marmara: </a:t>
            </a:r>
            <a:r>
              <a:rPr lang="tr-TR" altLang="tr-TR" sz="1600" b="0" baseline="0"/>
              <a:t>Balikesir, Çanakkale, Yalova</a:t>
            </a:r>
            <a:r>
              <a:rPr lang="tr-TR" altLang="tr-TR" sz="1600" baseline="0"/>
              <a:t> </a:t>
            </a:r>
          </a:p>
        </p:txBody>
      </p:sp>
      <p:sp>
        <p:nvSpPr>
          <p:cNvPr id="39948" name="Text Box 15"/>
          <p:cNvSpPr txBox="1">
            <a:spLocks noChangeArrowheads="1"/>
          </p:cNvSpPr>
          <p:nvPr/>
        </p:nvSpPr>
        <p:spPr bwMode="auto">
          <a:xfrm>
            <a:off x="2989263" y="5103813"/>
            <a:ext cx="28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tr-TR" altLang="tr-TR" sz="2400" baseline="0">
                <a:solidFill>
                  <a:srgbClr val="0A4A84"/>
                </a:solidFill>
              </a:rPr>
              <a:t>2</a:t>
            </a:r>
          </a:p>
        </p:txBody>
      </p:sp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3317875" y="5153025"/>
            <a:ext cx="4181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aseline="0"/>
              <a:t>South Agean: </a:t>
            </a:r>
            <a:r>
              <a:rPr lang="tr-TR" altLang="tr-TR" sz="1600" b="0" baseline="0"/>
              <a:t>Aydın, Denizli, İzmir, Manisa</a:t>
            </a:r>
            <a:r>
              <a:rPr lang="tr-TR" altLang="tr-TR" sz="1600" baseline="0"/>
              <a:t> </a:t>
            </a:r>
          </a:p>
        </p:txBody>
      </p:sp>
      <p:sp>
        <p:nvSpPr>
          <p:cNvPr id="39950" name="Text Box 17"/>
          <p:cNvSpPr txBox="1">
            <a:spLocks noChangeArrowheads="1"/>
          </p:cNvSpPr>
          <p:nvPr/>
        </p:nvSpPr>
        <p:spPr bwMode="auto">
          <a:xfrm>
            <a:off x="3011488" y="5405438"/>
            <a:ext cx="28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tr-TR" altLang="tr-TR" sz="2400" baseline="0">
                <a:solidFill>
                  <a:srgbClr val="0A4A84"/>
                </a:solidFill>
              </a:rPr>
              <a:t>3</a:t>
            </a:r>
          </a:p>
        </p:txBody>
      </p:sp>
      <p:sp>
        <p:nvSpPr>
          <p:cNvPr id="39951" name="Text Box 18"/>
          <p:cNvSpPr txBox="1">
            <a:spLocks noChangeArrowheads="1"/>
          </p:cNvSpPr>
          <p:nvPr/>
        </p:nvSpPr>
        <p:spPr bwMode="auto">
          <a:xfrm>
            <a:off x="2989263" y="5708650"/>
            <a:ext cx="28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tr-TR" altLang="tr-TR" sz="2400" baseline="0">
                <a:solidFill>
                  <a:srgbClr val="0A4A84"/>
                </a:solidFill>
              </a:rPr>
              <a:t>4</a:t>
            </a:r>
          </a:p>
        </p:txBody>
      </p:sp>
      <p:sp>
        <p:nvSpPr>
          <p:cNvPr id="39952" name="Text Box 19"/>
          <p:cNvSpPr txBox="1">
            <a:spLocks noChangeArrowheads="1"/>
          </p:cNvSpPr>
          <p:nvPr/>
        </p:nvSpPr>
        <p:spPr bwMode="auto">
          <a:xfrm>
            <a:off x="3325813" y="5445125"/>
            <a:ext cx="553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aseline="0" dirty="0" err="1"/>
              <a:t>Phrigya</a:t>
            </a:r>
            <a:r>
              <a:rPr lang="tr-TR" altLang="tr-TR" sz="1600" baseline="0" dirty="0"/>
              <a:t>: </a:t>
            </a:r>
            <a:r>
              <a:rPr lang="tr-TR" altLang="tr-TR" sz="1600" b="0" baseline="0" dirty="0"/>
              <a:t>Afyonkarahisar, Ankara, Eskişehir</a:t>
            </a:r>
            <a:r>
              <a:rPr lang="tr-TR" altLang="tr-TR" sz="1600" b="0" baseline="0" dirty="0" smtClean="0"/>
              <a:t>, Kütahya</a:t>
            </a:r>
            <a:r>
              <a:rPr lang="tr-TR" altLang="tr-TR" sz="1600" b="0" baseline="0" dirty="0"/>
              <a:t>, Uşak</a:t>
            </a:r>
            <a:r>
              <a:rPr lang="tr-TR" altLang="tr-TR" sz="1600" baseline="0" dirty="0"/>
              <a:t> </a:t>
            </a:r>
          </a:p>
        </p:txBody>
      </p:sp>
      <p:sp>
        <p:nvSpPr>
          <p:cNvPr id="39953" name="Text Box 20"/>
          <p:cNvSpPr txBox="1">
            <a:spLocks noChangeArrowheads="1"/>
          </p:cNvSpPr>
          <p:nvPr/>
        </p:nvSpPr>
        <p:spPr bwMode="auto">
          <a:xfrm>
            <a:off x="3341688" y="5768975"/>
            <a:ext cx="5845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aseline="0"/>
              <a:t>Middle Anatolian: </a:t>
            </a:r>
            <a:r>
              <a:rPr lang="tr-TR" altLang="tr-TR" sz="1600" b="0" baseline="0"/>
              <a:t>Aksaray, Kırşehir, Nevşehir, Niğde, Yozgat </a:t>
            </a:r>
          </a:p>
        </p:txBody>
      </p:sp>
      <p:pic>
        <p:nvPicPr>
          <p:cNvPr id="18" name="Picture 2" descr="F:\SUNUMLAR\Bakanlık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6165850"/>
            <a:ext cx="9144000" cy="71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032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44450"/>
            <a:ext cx="8229600" cy="636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1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WINTER TOURISM</a:t>
            </a:r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3528" y="4091102"/>
            <a:ext cx="343183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Active Ski Center           </a:t>
            </a:r>
            <a:r>
              <a:rPr kumimoji="0" lang="tr-T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:  8</a:t>
            </a:r>
            <a:endParaRPr lang="tr-TR" sz="1600" kern="0" dirty="0">
              <a:solidFill>
                <a:srgbClr val="FFFF99"/>
              </a:solidFill>
              <a:cs typeface="Arial" panose="020B0604020202020204" pitchFamily="34" charset="0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Partly Active Ski Center </a:t>
            </a:r>
            <a:r>
              <a:rPr kumimoji="0" lang="tr-T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:</a:t>
            </a:r>
            <a:r>
              <a:rPr kumimoji="0" lang="tr-TR" sz="160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lang="tr-TR" sz="1600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8</a:t>
            </a:r>
          </a:p>
          <a:p>
            <a:pPr marL="273050" lvl="0" indent="-273050" eaLnBrk="1" hangingPunct="1">
              <a:buNone/>
              <a:defRPr/>
            </a:pP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New </a:t>
            </a:r>
            <a:r>
              <a:rPr lang="tr-TR" sz="1600" u="sng" kern="0" dirty="0">
                <a:solidFill>
                  <a:srgbClr val="FFFF99"/>
                </a:solidFill>
                <a:cs typeface="Arial" panose="020B0604020202020204" pitchFamily="34" charset="0"/>
              </a:rPr>
              <a:t>Project </a:t>
            </a: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                  </a:t>
            </a:r>
            <a:r>
              <a:rPr lang="tr-TR" sz="1600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: 12</a:t>
            </a:r>
          </a:p>
          <a:p>
            <a:pPr marL="273050" lvl="0" indent="-273050" eaLnBrk="1" hangingPunct="1">
              <a:buNone/>
              <a:defRPr/>
            </a:pP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Total </a:t>
            </a:r>
            <a:r>
              <a:rPr lang="tr-TR" sz="1600" u="sng" kern="0" dirty="0" err="1" smtClean="0">
                <a:solidFill>
                  <a:srgbClr val="FFFF99"/>
                </a:solidFill>
                <a:cs typeface="Arial" panose="020B0604020202020204" pitchFamily="34" charset="0"/>
              </a:rPr>
              <a:t>Bed</a:t>
            </a: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 </a:t>
            </a:r>
            <a:r>
              <a:rPr lang="tr-TR" sz="1600" u="sng" kern="0" dirty="0" err="1" smtClean="0">
                <a:solidFill>
                  <a:srgbClr val="FFFF99"/>
                </a:solidFill>
                <a:cs typeface="Arial" panose="020B0604020202020204" pitchFamily="34" charset="0"/>
              </a:rPr>
              <a:t>Capacity</a:t>
            </a: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        </a:t>
            </a:r>
            <a:r>
              <a:rPr lang="tr-TR" sz="1600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: 10023 </a:t>
            </a:r>
          </a:p>
          <a:p>
            <a:pPr marL="273050" indent="-273050" eaLnBrk="1" hangingPunct="1">
              <a:buNone/>
              <a:defRPr/>
            </a:pP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Planned </a:t>
            </a:r>
            <a:r>
              <a:rPr lang="tr-TR" sz="1600" u="sng" kern="0" dirty="0" err="1">
                <a:solidFill>
                  <a:srgbClr val="FFFF99"/>
                </a:solidFill>
                <a:cs typeface="Arial" panose="020B0604020202020204" pitchFamily="34" charset="0"/>
              </a:rPr>
              <a:t>Bed</a:t>
            </a:r>
            <a:r>
              <a:rPr lang="tr-TR" sz="1600" u="sng" kern="0" dirty="0">
                <a:solidFill>
                  <a:srgbClr val="FFFF99"/>
                </a:solidFill>
                <a:cs typeface="Arial" panose="020B0604020202020204" pitchFamily="34" charset="0"/>
              </a:rPr>
              <a:t> </a:t>
            </a:r>
            <a:r>
              <a:rPr lang="tr-TR" sz="1600" u="sng" kern="0" dirty="0" err="1" smtClean="0">
                <a:solidFill>
                  <a:srgbClr val="FFFF99"/>
                </a:solidFill>
                <a:cs typeface="Arial" panose="020B0604020202020204" pitchFamily="34" charset="0"/>
              </a:rPr>
              <a:t>Number</a:t>
            </a: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    </a:t>
            </a:r>
            <a:r>
              <a:rPr lang="tr-TR" sz="1600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: 79000 </a:t>
            </a:r>
            <a:endParaRPr lang="tr-TR" sz="1600" kern="0" dirty="0">
              <a:solidFill>
                <a:srgbClr val="FFFF99"/>
              </a:solidFill>
              <a:cs typeface="Arial" panose="020B0604020202020204" pitchFamily="34" charset="0"/>
            </a:endParaRPr>
          </a:p>
          <a:p>
            <a:pPr marL="273050" lvl="0" indent="-273050" eaLnBrk="1" hangingPunct="1">
              <a:buNone/>
              <a:defRPr/>
            </a:pPr>
            <a:endParaRPr lang="tr-TR" sz="1600" kern="0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612007"/>
              </p:ext>
            </p:extLst>
          </p:nvPr>
        </p:nvGraphicFramePr>
        <p:xfrm>
          <a:off x="4693544" y="3574326"/>
          <a:ext cx="4320480" cy="26244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28192"/>
                <a:gridCol w="1152128"/>
                <a:gridCol w="1440160"/>
              </a:tblGrid>
              <a:tr h="47002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Bed Capacity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Planned Bed Number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</a:tr>
              <a:tr h="239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Palandoken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2466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8850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</a:tr>
              <a:tr h="239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Uludag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1750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3500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</a:tr>
              <a:tr h="239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Koroglu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1713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</a:tr>
              <a:tr h="239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Erciyes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920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</a:tr>
              <a:tr h="239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Ilgaz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917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1300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</a:tr>
              <a:tr h="239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Kartepe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</a:tr>
              <a:tr h="239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Sarikamis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639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</a:tr>
              <a:tr h="35368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u="none" strike="noStrike" dirty="0" smtClean="0">
                          <a:effectLst/>
                        </a:rPr>
                        <a:t>Isparta-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Davraz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467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1600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5123" name="Picture 3" descr="D:\Görsel Havuz\1070scr_4f3c8be7eab2b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206" y="646084"/>
            <a:ext cx="3327282" cy="24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SUNUMLAR\Bakanlık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9334"/>
            <a:ext cx="9144000" cy="66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30" y="646084"/>
            <a:ext cx="5184576" cy="331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5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393419" y="188640"/>
            <a:ext cx="4036682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31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YACHT </a:t>
            </a:r>
            <a:r>
              <a:rPr lang="tr-TR" altLang="tr-TR" sz="3100" b="1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AND CRUISE </a:t>
            </a:r>
            <a:r>
              <a:rPr lang="tr-TR" altLang="tr-TR" sz="31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TOURISM</a:t>
            </a:r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1459" y="692696"/>
            <a:ext cx="2157984" cy="1566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tr-TR" altLang="tr-TR" sz="20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ISTANBUL</a:t>
            </a:r>
          </a:p>
          <a:p>
            <a:pPr marL="457200" indent="-457200" algn="l">
              <a:buFontTx/>
              <a:buChar char="-"/>
            </a:pPr>
            <a:r>
              <a:rPr lang="tr-TR" altLang="tr-TR" sz="2000" b="1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ANTALYA</a:t>
            </a:r>
          </a:p>
          <a:p>
            <a:pPr marL="457200" indent="-457200" algn="l">
              <a:buFontTx/>
              <a:buChar char="-"/>
            </a:pPr>
            <a:r>
              <a:rPr lang="tr-TR" altLang="tr-TR" sz="2000" b="1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ALANYA</a:t>
            </a:r>
          </a:p>
          <a:p>
            <a:pPr marL="457200" indent="-457200" algn="l">
              <a:buFontTx/>
              <a:buChar char="-"/>
            </a:pPr>
            <a:r>
              <a:rPr lang="tr-TR" altLang="tr-TR" sz="20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BODRUM</a:t>
            </a:r>
          </a:p>
        </p:txBody>
      </p:sp>
      <p:pic>
        <p:nvPicPr>
          <p:cNvPr id="3075" name="Picture 3" descr="C:\Users\ilker.ozkan\Desktop\RE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39" y="1803098"/>
            <a:ext cx="2322061" cy="423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" t="15111" r="6386" b="15504"/>
          <a:stretch>
            <a:fillRect/>
          </a:stretch>
        </p:blipFill>
        <p:spPr bwMode="auto">
          <a:xfrm>
            <a:off x="393419" y="2291656"/>
            <a:ext cx="6336704" cy="37491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771800" y="678131"/>
            <a:ext cx="237852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tr-TR" altLang="tr-TR" sz="20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MARMARIS</a:t>
            </a:r>
          </a:p>
          <a:p>
            <a:pPr marL="457200" indent="-457200" algn="l">
              <a:buFontTx/>
              <a:buChar char="-"/>
            </a:pPr>
            <a:r>
              <a:rPr lang="tr-TR" altLang="tr-TR" sz="2000" b="1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IZMIR</a:t>
            </a:r>
          </a:p>
          <a:p>
            <a:pPr marL="457200" indent="-457200" algn="l">
              <a:buFontTx/>
              <a:buChar char="-"/>
            </a:pPr>
            <a:r>
              <a:rPr lang="tr-TR" altLang="tr-TR" sz="2000" b="1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KUSADASI</a:t>
            </a:r>
          </a:p>
        </p:txBody>
      </p:sp>
    </p:spTree>
    <p:extLst>
      <p:ext uri="{BB962C8B-B14F-4D97-AF65-F5344CB8AC3E}">
        <p14:creationId xmlns:p14="http://schemas.microsoft.com/office/powerpoint/2010/main" val="16676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92"/>
          <a:stretch>
            <a:fillRect/>
          </a:stretch>
        </p:blipFill>
        <p:spPr bwMode="auto">
          <a:xfrm rot="5400000">
            <a:off x="2389219" y="-1426715"/>
            <a:ext cx="4365625" cy="918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25760" y="188640"/>
            <a:ext cx="8928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r-TR" altLang="tr-TR" sz="3200" b="1" dirty="0">
                <a:solidFill>
                  <a:schemeClr val="bg2"/>
                </a:solidFill>
                <a:latin typeface="Calibri" pitchFamily="34" charset="0"/>
              </a:rPr>
              <a:t>TARGETS FOR </a:t>
            </a:r>
            <a:r>
              <a:rPr lang="tr-TR" altLang="tr-TR" sz="3200" b="1" dirty="0" smtClean="0">
                <a:solidFill>
                  <a:schemeClr val="bg2"/>
                </a:solidFill>
                <a:latin typeface="Calibri" pitchFamily="34" charset="0"/>
              </a:rPr>
              <a:t>YACHT AND CRUISE  </a:t>
            </a:r>
            <a:r>
              <a:rPr lang="tr-TR" altLang="tr-TR" sz="3200" b="1" dirty="0">
                <a:solidFill>
                  <a:schemeClr val="bg2"/>
                </a:solidFill>
                <a:latin typeface="Calibri" pitchFamily="34" charset="0"/>
              </a:rPr>
              <a:t>INVESTMENTS</a:t>
            </a:r>
          </a:p>
        </p:txBody>
      </p:sp>
    </p:spTree>
    <p:extLst>
      <p:ext uri="{BB962C8B-B14F-4D97-AF65-F5344CB8AC3E}">
        <p14:creationId xmlns:p14="http://schemas.microsoft.com/office/powerpoint/2010/main" val="21822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3275856" y="116632"/>
            <a:ext cx="2175596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altLang="tr-TR" sz="3100" b="1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GOLF TOURISM</a:t>
            </a:r>
          </a:p>
          <a:p>
            <a:pPr lvl="0"/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1057" y="4077072"/>
            <a:ext cx="4321423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tr-TR" b="1" baseline="-25000" dirty="0" smtClean="0">
                <a:solidFill>
                  <a:srgbClr val="FFFF99"/>
                </a:solidFill>
                <a:latin typeface="Browallia New" panose="020B0604020202020204" pitchFamily="34" charset="-34"/>
                <a:ea typeface="MS Gothic" pitchFamily="49" charset="-128"/>
                <a:cs typeface="Browallia New" panose="020B0604020202020204" pitchFamily="34" charset="-34"/>
              </a:rPr>
              <a:t>Antalya – Belek </a:t>
            </a:r>
            <a:r>
              <a:rPr lang="tr-TR" altLang="tr-TR" b="1" i="1" baseline="-25000" dirty="0" smtClean="0">
                <a:solidFill>
                  <a:srgbClr val="FFFF99"/>
                </a:solidFill>
                <a:latin typeface="Browallia New" panose="020B0604020202020204" pitchFamily="34" charset="-34"/>
                <a:ea typeface="MS Gothic" pitchFamily="49" charset="-128"/>
                <a:cs typeface="Browallia New" panose="020B0604020202020204" pitchFamily="34" charset="-34"/>
              </a:rPr>
              <a:t>voted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tr-TR" b="1" baseline="-25000" dirty="0" smtClean="0">
                <a:solidFill>
                  <a:srgbClr val="FFFF99"/>
                </a:solidFill>
                <a:latin typeface="Browallia New" panose="020B0604020202020204" pitchFamily="34" charset="-34"/>
                <a:ea typeface="MS Gothic" pitchFamily="49" charset="-128"/>
                <a:cs typeface="Browallia New" panose="020B0604020202020204" pitchFamily="34" charset="-34"/>
              </a:rPr>
              <a:t>“Best Golf Destination in Europe 2008” by the IAGTO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tr-TR" b="1" baseline="-25000" dirty="0" smtClean="0">
                <a:solidFill>
                  <a:srgbClr val="FFFF99"/>
                </a:solidFill>
                <a:latin typeface="Browallia New" panose="020B0604020202020204" pitchFamily="34" charset="-34"/>
                <a:ea typeface="MS Gothic" pitchFamily="49" charset="-128"/>
                <a:cs typeface="Browallia New" panose="020B0604020202020204" pitchFamily="34" charset="-34"/>
              </a:rPr>
              <a:t>(International Association of Golf Tour Operators)</a:t>
            </a:r>
            <a:r>
              <a:rPr lang="tr-TR" altLang="tr-TR" b="1" i="1" baseline="-25000" dirty="0" smtClean="0">
                <a:solidFill>
                  <a:srgbClr val="FFFF99"/>
                </a:solidFill>
                <a:latin typeface="Browallia New" panose="020B0604020202020204" pitchFamily="34" charset="-34"/>
                <a:ea typeface="MS Gothic" pitchFamily="49" charset="-128"/>
                <a:cs typeface="Browallia New" panose="020B0604020202020204" pitchFamily="34" charset="-34"/>
              </a:rPr>
              <a:t> </a:t>
            </a:r>
          </a:p>
        </p:txBody>
      </p:sp>
      <p:pic>
        <p:nvPicPr>
          <p:cNvPr id="7170" name="Picture 2" descr="D:\Görsel Havuz\1322scr_0eb59cda21c6c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21159"/>
            <a:ext cx="4568825" cy="285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SUNUMLAR\Bakanlık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910869"/>
              </p:ext>
            </p:extLst>
          </p:nvPr>
        </p:nvGraphicFramePr>
        <p:xfrm>
          <a:off x="251520" y="1916832"/>
          <a:ext cx="3773513" cy="4135191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919495"/>
                <a:gridCol w="1854479"/>
                <a:gridCol w="999539"/>
              </a:tblGrid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Zone</a:t>
                      </a:r>
                      <a:endParaRPr lang="tr-TR" sz="1400" b="1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Course</a:t>
                      </a:r>
                      <a:endParaRPr lang="tr-TR" sz="1400" b="1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Number of </a:t>
                      </a:r>
                      <a:r>
                        <a:rPr lang="tr-TR" sz="1400" u="none" strike="noStrike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Courses</a:t>
                      </a:r>
                      <a:endParaRPr lang="tr-TR" sz="1400" b="1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3215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Istanbul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Kemer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5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Istanbul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Klassis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5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Antalya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Carya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5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Antalya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Cornelia Courses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3 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5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Antalya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Gloria Courses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7 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5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Antalya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Kaya Palazzo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5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Antalya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Montgomorie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5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Antalya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National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5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Antalya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Nobilis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5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Antalya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Sueno Courses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525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Antalya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Titanic Golf Courses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3 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5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Bodrum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Bodrum Golf 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525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Aydin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Kusadasi International Golf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5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Ankara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Ankara Golf 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1 </a:t>
                      </a:r>
                      <a:endParaRPr lang="tr-TR" sz="1400" b="0" i="0" u="none" strike="noStrik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Dikdörtgen 7"/>
          <p:cNvSpPr/>
          <p:nvPr/>
        </p:nvSpPr>
        <p:spPr>
          <a:xfrm>
            <a:off x="137967" y="639852"/>
            <a:ext cx="42062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r>
              <a:rPr lang="tr-TR" sz="20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28 golf courses. Antalya  21 </a:t>
            </a:r>
            <a:r>
              <a:rPr lang="tr-TR" sz="20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courses</a:t>
            </a:r>
            <a:r>
              <a:rPr lang="tr-TR" sz="20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most important golf destination of Turkey.  </a:t>
            </a:r>
            <a:endParaRPr lang="tr-TR" sz="2000" b="1" dirty="0" smtClean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44450"/>
            <a:ext cx="8229600" cy="792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altLang="tr-TR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AND RELIGIOUS TOURISM</a:t>
            </a:r>
            <a:endParaRPr lang="tr-TR" altLang="tr-TR" sz="2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35206" y="1688276"/>
            <a:ext cx="4392488" cy="3960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ISTANBUL</a:t>
            </a:r>
          </a:p>
          <a:p>
            <a:pPr marL="457200" indent="-457200" algn="l">
              <a:buFontTx/>
              <a:buChar char="-"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CAPPADOCIA</a:t>
            </a:r>
          </a:p>
          <a:p>
            <a:pPr marL="457200" indent="-457200" algn="l">
              <a:buFontTx/>
              <a:buChar char="-"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MARDIN</a:t>
            </a:r>
          </a:p>
          <a:p>
            <a:pPr marL="457200" indent="-457200" algn="l">
              <a:buFontTx/>
              <a:buChar char="-"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SANLIURFA</a:t>
            </a:r>
          </a:p>
          <a:p>
            <a:pPr marL="457200" indent="-457200" algn="l">
              <a:buFontTx/>
              <a:buChar char="-"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HATAY</a:t>
            </a:r>
          </a:p>
          <a:p>
            <a:pPr marL="457200" indent="-457200" algn="l">
              <a:buFontTx/>
              <a:buChar char="-"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GAZIANTEP</a:t>
            </a:r>
          </a:p>
          <a:p>
            <a:pPr marL="457200" indent="-457200" algn="l">
              <a:buFontTx/>
              <a:buChar char="-"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TRABZON</a:t>
            </a:r>
          </a:p>
          <a:p>
            <a:pPr marL="457200" indent="-457200" algn="l">
              <a:buFontTx/>
              <a:buChar char="-"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PAMUKKALE</a:t>
            </a:r>
          </a:p>
          <a:p>
            <a:pPr marL="457200" indent="-457200" algn="l">
              <a:buFontTx/>
              <a:buChar char="-"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EPHESUS</a:t>
            </a:r>
          </a:p>
          <a:p>
            <a:pPr marL="457200" indent="-457200" algn="l">
              <a:buFontTx/>
              <a:buChar char="-"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DEMRE</a:t>
            </a:r>
          </a:p>
        </p:txBody>
      </p:sp>
      <p:pic>
        <p:nvPicPr>
          <p:cNvPr id="4098" name="Picture 2" descr="D:\Görsel Havuz\1041scr_02d4dea912acb4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94" y="836712"/>
            <a:ext cx="2724626" cy="170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Görsel Havuz\1193scr_3b7e103a69bb5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76119"/>
            <a:ext cx="2746781" cy="171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Görsel Havuz\985scr_97bf55483e6fb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39" y="4368634"/>
            <a:ext cx="2746781" cy="183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SUNUMLAR\Bakanlık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34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688276"/>
            <a:ext cx="9144000" cy="2316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altLang="tr-TR" sz="36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INTEGRATED TOURISM DESTINATIONS</a:t>
            </a:r>
          </a:p>
        </p:txBody>
      </p:sp>
      <p:pic>
        <p:nvPicPr>
          <p:cNvPr id="7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1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TERMAL_PROJE\TURİZM MERKEZLERİ\YALOVA_TERMAL TM\FOTOĞRAFLAR\DSC_39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4"/>
          <a:stretch>
            <a:fillRect/>
          </a:stretch>
        </p:blipFill>
        <p:spPr bwMode="auto">
          <a:xfrm>
            <a:off x="6048273" y="836712"/>
            <a:ext cx="1548063" cy="21372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ilker.ozkan\Desktop\DOSYALAR\SUNUMLAR\Termal Turizm Marma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5866553" cy="377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1520" y="5143034"/>
            <a:ext cx="2592288" cy="87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Thermal </a:t>
            </a:r>
            <a:r>
              <a:rPr kumimoji="0" lang="tr-TR" sz="1600" i="0" u="sng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Facilities</a:t>
            </a: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tr-T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:  8</a:t>
            </a:r>
            <a:endParaRPr lang="tr-TR" sz="1600" kern="0" dirty="0">
              <a:solidFill>
                <a:srgbClr val="FFFF99"/>
              </a:solidFill>
              <a:cs typeface="Arial" panose="020B0604020202020204" pitchFamily="34" charset="0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Bed Capacitiy       </a:t>
            </a:r>
            <a:r>
              <a:rPr kumimoji="0" lang="tr-T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:</a:t>
            </a:r>
            <a:r>
              <a:rPr kumimoji="0" lang="tr-TR" sz="160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lang="tr-TR" sz="1600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1.287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7504" y="77816"/>
            <a:ext cx="506100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31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TOURISM DESTINATIONS - MARMARA </a:t>
            </a:r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lvl="0"/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915816" y="5115602"/>
            <a:ext cx="295232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Mechanical Facilities  </a:t>
            </a:r>
            <a:r>
              <a:rPr kumimoji="0" lang="tr-T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:  22</a:t>
            </a:r>
            <a:endParaRPr lang="tr-TR" sz="1600" kern="0" dirty="0">
              <a:solidFill>
                <a:srgbClr val="FFFF99"/>
              </a:solidFill>
              <a:cs typeface="Arial" panose="020B0604020202020204" pitchFamily="34" charset="0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sng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Bed</a:t>
            </a: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tr-TR" sz="1600" i="0" u="sng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Capacity</a:t>
            </a: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       </a:t>
            </a:r>
            <a:r>
              <a:rPr kumimoji="0" lang="tr-T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:</a:t>
            </a:r>
            <a:r>
              <a:rPr kumimoji="0" lang="tr-TR" sz="160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lang="tr-TR" sz="1600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1.750</a:t>
            </a:r>
          </a:p>
          <a:p>
            <a:pPr marL="273050" indent="-273050" eaLnBrk="1" hangingPunct="1">
              <a:buNone/>
              <a:defRPr/>
            </a:pP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Planned Bed Number </a:t>
            </a:r>
            <a:r>
              <a:rPr lang="tr-TR" sz="1600" kern="0" dirty="0">
                <a:solidFill>
                  <a:srgbClr val="FFFF99"/>
                </a:solidFill>
                <a:cs typeface="Arial" panose="020B0604020202020204" pitchFamily="34" charset="0"/>
              </a:rPr>
              <a:t>: </a:t>
            </a:r>
            <a:r>
              <a:rPr lang="tr-TR" sz="1600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3.500</a:t>
            </a:r>
            <a:endParaRPr lang="tr-TR" sz="1600" kern="0" dirty="0">
              <a:solidFill>
                <a:srgbClr val="FFFF99"/>
              </a:solidFill>
              <a:cs typeface="Arial" panose="020B0604020202020204" pitchFamily="34" charset="0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251520" y="478786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YALOVA THERMAL</a:t>
            </a:r>
            <a:endParaRPr lang="tr-TR" altLang="tr-TR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6084765" y="2699628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Yalova Thermal</a:t>
            </a:r>
            <a:endParaRPr lang="tr-TR" altLang="tr-TR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915816" y="4787860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ULUDAG SKI CENTER</a:t>
            </a:r>
            <a:endParaRPr lang="tr-TR" altLang="tr-TR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5922384" y="4806854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KARTEPE SKI CENTER</a:t>
            </a:r>
            <a:endParaRPr lang="tr-TR" altLang="tr-TR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922384" y="5115602"/>
            <a:ext cx="2952328" cy="10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Mechanical Facilities  </a:t>
            </a:r>
            <a:r>
              <a:rPr kumimoji="0" lang="tr-T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:  4</a:t>
            </a:r>
            <a:endParaRPr lang="tr-TR" sz="1600" kern="0" dirty="0">
              <a:solidFill>
                <a:srgbClr val="FFFF99"/>
              </a:solidFill>
              <a:cs typeface="Arial" panose="020B0604020202020204" pitchFamily="34" charset="0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Bed Capacitiy       </a:t>
            </a:r>
            <a:r>
              <a:rPr kumimoji="0" lang="tr-T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:</a:t>
            </a:r>
            <a:r>
              <a:rPr kumimoji="0" lang="tr-TR" sz="160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lang="tr-TR" sz="1600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800</a:t>
            </a:r>
          </a:p>
          <a:p>
            <a:pPr marL="273050" indent="-273050" eaLnBrk="1" hangingPunct="1">
              <a:buNone/>
              <a:defRPr/>
            </a:pP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Planned Bed </a:t>
            </a:r>
            <a:r>
              <a:rPr lang="tr-TR" sz="1600" u="sng" kern="0" dirty="0" err="1" smtClean="0">
                <a:solidFill>
                  <a:srgbClr val="FFFF99"/>
                </a:solidFill>
                <a:cs typeface="Arial" panose="020B0604020202020204" pitchFamily="34" charset="0"/>
              </a:rPr>
              <a:t>Number</a:t>
            </a: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 </a:t>
            </a:r>
            <a:r>
              <a:rPr lang="tr-TR" sz="1600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:1.000</a:t>
            </a:r>
            <a:endParaRPr lang="tr-TR" sz="1600" kern="0" dirty="0">
              <a:solidFill>
                <a:srgbClr val="FFFF99"/>
              </a:solidFill>
              <a:cs typeface="Arial" panose="020B0604020202020204" pitchFamily="34" charset="0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7170" name="Picture 2" descr="C:\Users\ilker.ozkan\Desktop\uluda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83" y="3050210"/>
            <a:ext cx="2884305" cy="171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SUNUMLAR\Bakanlık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ikdörtgen 14"/>
          <p:cNvSpPr/>
          <p:nvPr/>
        </p:nvSpPr>
        <p:spPr>
          <a:xfrm>
            <a:off x="7263558" y="4427820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Uludag</a:t>
            </a:r>
            <a:endParaRPr lang="tr-TR" altLang="tr-TR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7171" name="Picture 3" descr="C:\Users\ilker.ozkan\Desktop\Görsel Havuz\1028scr_2cbc7b646a2d5d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879" y="836712"/>
            <a:ext cx="1331609" cy="213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ikdörtgen 15"/>
          <p:cNvSpPr/>
          <p:nvPr/>
        </p:nvSpPr>
        <p:spPr>
          <a:xfrm>
            <a:off x="7911630" y="2699628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Istanbul</a:t>
            </a:r>
            <a:endParaRPr lang="tr-TR" altLang="tr-TR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9294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8497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tr-TR" sz="2700" b="1" dirty="0" smtClean="0">
                <a:solidFill>
                  <a:srgbClr val="FFFF99"/>
                </a:solidFill>
              </a:rPr>
              <a:t>CONTENT</a:t>
            </a:r>
            <a:br>
              <a:rPr lang="tr-TR" sz="2700" b="1" dirty="0" smtClean="0">
                <a:solidFill>
                  <a:srgbClr val="FFFF99"/>
                </a:solidFill>
              </a:rPr>
            </a:br>
            <a:r>
              <a:rPr lang="tr-TR" sz="2200" b="1" dirty="0">
                <a:solidFill>
                  <a:srgbClr val="FFFF99"/>
                </a:solidFill>
              </a:rPr>
              <a:t/>
            </a:r>
            <a:br>
              <a:rPr lang="tr-TR" sz="2200" b="1" dirty="0">
                <a:solidFill>
                  <a:srgbClr val="FFFF99"/>
                </a:solidFill>
              </a:rPr>
            </a:br>
            <a:r>
              <a:rPr lang="tr-TR" sz="2200" b="1" dirty="0" smtClean="0">
                <a:solidFill>
                  <a:srgbClr val="FFFF99"/>
                </a:solidFill>
              </a:rPr>
              <a:t>1- TURKISH TOURISM DEVELOPMENT PROCESS</a:t>
            </a:r>
            <a:br>
              <a:rPr lang="tr-TR" sz="2200" b="1" dirty="0" smtClean="0">
                <a:solidFill>
                  <a:srgbClr val="FFFF99"/>
                </a:solidFill>
              </a:rPr>
            </a:br>
            <a:r>
              <a:rPr lang="tr-TR" sz="2200" b="1" dirty="0">
                <a:solidFill>
                  <a:srgbClr val="FFFF99"/>
                </a:solidFill>
              </a:rPr>
              <a:t>	</a:t>
            </a:r>
            <a:r>
              <a:rPr lang="tr-TR" sz="2200" b="1" dirty="0" smtClean="0">
                <a:solidFill>
                  <a:srgbClr val="FFFF99"/>
                </a:solidFill>
              </a:rPr>
              <a:t>- 1st PERIOD- BEFORE 1980s</a:t>
            </a:r>
            <a:br>
              <a:rPr lang="tr-TR" sz="2200" b="1" dirty="0" smtClean="0">
                <a:solidFill>
                  <a:srgbClr val="FFFF99"/>
                </a:solidFill>
              </a:rPr>
            </a:br>
            <a:r>
              <a:rPr lang="tr-TR" sz="2200" b="1" dirty="0">
                <a:solidFill>
                  <a:srgbClr val="FFFF99"/>
                </a:solidFill>
              </a:rPr>
              <a:t>	</a:t>
            </a:r>
            <a:r>
              <a:rPr lang="tr-TR" sz="2200" b="1" dirty="0" smtClean="0">
                <a:solidFill>
                  <a:srgbClr val="FFFF99"/>
                </a:solidFill>
              </a:rPr>
              <a:t>- 2 </a:t>
            </a:r>
            <a:r>
              <a:rPr lang="tr-TR" sz="2200" b="1" dirty="0" err="1" smtClean="0">
                <a:solidFill>
                  <a:srgbClr val="FFFF99"/>
                </a:solidFill>
              </a:rPr>
              <a:t>nd</a:t>
            </a:r>
            <a:r>
              <a:rPr lang="tr-TR" sz="2200" b="1" dirty="0" smtClean="0">
                <a:solidFill>
                  <a:srgbClr val="FFFF99"/>
                </a:solidFill>
              </a:rPr>
              <a:t> PERIOD – 1980-2003</a:t>
            </a:r>
            <a:br>
              <a:rPr lang="tr-TR" sz="2200" b="1" dirty="0" smtClean="0">
                <a:solidFill>
                  <a:srgbClr val="FFFF99"/>
                </a:solidFill>
              </a:rPr>
            </a:br>
            <a:r>
              <a:rPr lang="tr-TR" sz="2200" b="1" dirty="0">
                <a:solidFill>
                  <a:srgbClr val="FFFF99"/>
                </a:solidFill>
              </a:rPr>
              <a:t>	</a:t>
            </a:r>
            <a:r>
              <a:rPr lang="tr-TR" sz="2200" b="1" dirty="0" smtClean="0">
                <a:solidFill>
                  <a:srgbClr val="FFFF99"/>
                </a:solidFill>
              </a:rPr>
              <a:t>- 3 </a:t>
            </a:r>
            <a:r>
              <a:rPr lang="tr-TR" sz="2200" b="1" dirty="0" err="1" smtClean="0">
                <a:solidFill>
                  <a:srgbClr val="FFFF99"/>
                </a:solidFill>
              </a:rPr>
              <a:t>rd</a:t>
            </a:r>
            <a:r>
              <a:rPr lang="tr-TR" sz="2200" b="1" dirty="0" smtClean="0">
                <a:solidFill>
                  <a:srgbClr val="FFFF99"/>
                </a:solidFill>
              </a:rPr>
              <a:t> PERIOD – AFTER 2003</a:t>
            </a:r>
            <a:br>
              <a:rPr lang="tr-TR" sz="2200" b="1" dirty="0" smtClean="0">
                <a:solidFill>
                  <a:srgbClr val="FFFF99"/>
                </a:solidFill>
              </a:rPr>
            </a:br>
            <a:r>
              <a:rPr lang="tr-TR" sz="2200" b="1" dirty="0" smtClean="0">
                <a:solidFill>
                  <a:srgbClr val="FFFF99"/>
                </a:solidFill>
              </a:rPr>
              <a:t/>
            </a:r>
            <a:br>
              <a:rPr lang="tr-TR" sz="2200" b="1" dirty="0" smtClean="0">
                <a:solidFill>
                  <a:srgbClr val="FFFF99"/>
                </a:solidFill>
              </a:rPr>
            </a:br>
            <a:r>
              <a:rPr lang="tr-TR" sz="2200" b="1" dirty="0" smtClean="0">
                <a:solidFill>
                  <a:srgbClr val="FFFF99"/>
                </a:solidFill>
              </a:rPr>
              <a:t>2- STUDIES  FOR DIVERSIFICATION OF TOURISM ACTIVITIES</a:t>
            </a:r>
            <a:br>
              <a:rPr lang="tr-TR" sz="2200" b="1" dirty="0" smtClean="0">
                <a:solidFill>
                  <a:srgbClr val="FFFF99"/>
                </a:solidFill>
              </a:rPr>
            </a:br>
            <a:r>
              <a:rPr lang="tr-TR" sz="2200" b="1" dirty="0">
                <a:solidFill>
                  <a:srgbClr val="FFFF99"/>
                </a:solidFill>
              </a:rPr>
              <a:t>	</a:t>
            </a:r>
            <a:r>
              <a:rPr lang="tr-TR" sz="2200" b="1" dirty="0" smtClean="0">
                <a:solidFill>
                  <a:srgbClr val="FFFF99"/>
                </a:solidFill>
              </a:rPr>
              <a:t>-TURKISH TOURISM STRATEGY 2023</a:t>
            </a:r>
            <a:br>
              <a:rPr lang="tr-TR" sz="2200" b="1" dirty="0" smtClean="0">
                <a:solidFill>
                  <a:srgbClr val="FFFF99"/>
                </a:solidFill>
              </a:rPr>
            </a:br>
            <a:r>
              <a:rPr lang="tr-TR" sz="2200" b="1" dirty="0">
                <a:solidFill>
                  <a:srgbClr val="FFFF99"/>
                </a:solidFill>
              </a:rPr>
              <a:t>	</a:t>
            </a:r>
            <a:r>
              <a:rPr lang="tr-TR" sz="2200" b="1" dirty="0" smtClean="0">
                <a:solidFill>
                  <a:srgbClr val="FFFF99"/>
                </a:solidFill>
              </a:rPr>
              <a:t>-ALTERNATIVE TOURISM TYPES</a:t>
            </a:r>
            <a:br>
              <a:rPr lang="tr-TR" sz="2200" b="1" dirty="0" smtClean="0">
                <a:solidFill>
                  <a:srgbClr val="FFFF99"/>
                </a:solidFill>
              </a:rPr>
            </a:br>
            <a:r>
              <a:rPr lang="tr-TR" sz="2200" b="1" dirty="0">
                <a:solidFill>
                  <a:srgbClr val="FFFF99"/>
                </a:solidFill>
              </a:rPr>
              <a:t>	</a:t>
            </a:r>
            <a:r>
              <a:rPr lang="tr-TR" sz="2200" b="1" dirty="0" smtClean="0">
                <a:solidFill>
                  <a:srgbClr val="FFFF99"/>
                </a:solidFill>
              </a:rPr>
              <a:t>-INTEGRATED TOURISM DESTINATIONS</a:t>
            </a:r>
            <a:r>
              <a:rPr lang="tr-TR" sz="2200" dirty="0" smtClean="0"/>
              <a:t/>
            </a:r>
            <a:br>
              <a:rPr lang="tr-TR" sz="2200" dirty="0" smtClean="0"/>
            </a:b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2879309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907704" y="116632"/>
            <a:ext cx="4931158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31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TOURISM DESTINATIONS - ANTALYA </a:t>
            </a:r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lvl="0"/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074" name="Picture 2" descr="F:\SUNUMLAR\Antalya Bölge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9853"/>
            <a:ext cx="6157352" cy="394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SUNUMLAR\Bakanlık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445976" y="4658315"/>
            <a:ext cx="6070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There are two new tourism projects in </a:t>
            </a:r>
            <a:r>
              <a:rPr lang="tr-TR" sz="2400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Antalya 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Oymapinar and Gebiz. Each </a:t>
            </a:r>
            <a:r>
              <a:rPr lang="tr-TR" sz="2400" dirty="0" err="1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project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r-TR" sz="2400" dirty="0" err="1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consists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of golf tourism </a:t>
            </a:r>
            <a:r>
              <a:rPr lang="tr-TR" sz="2400" dirty="0" err="1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and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r-TR" sz="2400" dirty="0" err="1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ecotourism</a:t>
            </a:r>
            <a:r>
              <a:rPr lang="tr-TR" sz="2400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r-TR" sz="2400" dirty="0" err="1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goals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endParaRPr lang="en-US" sz="2400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6624897" y="658181"/>
            <a:ext cx="23395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600.000 touristic beds and every year more than 11 million tourists, Antalya is one of the best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destinations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world. </a:t>
            </a:r>
            <a:endParaRPr lang="en-US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ilker.ozkan\Desktop\Görsel Havuz\1078scr_12d8e391f0a34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62" y="3140968"/>
            <a:ext cx="1909602" cy="303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ikdörtgen 14"/>
          <p:cNvSpPr/>
          <p:nvPr/>
        </p:nvSpPr>
        <p:spPr>
          <a:xfrm>
            <a:off x="7911630" y="3131676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Antalya</a:t>
            </a:r>
            <a:endParaRPr lang="tr-TR" altLang="tr-TR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638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907704" y="116632"/>
            <a:ext cx="4642618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31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TOURISM DESTINATIONS - MUGLA </a:t>
            </a:r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lvl="0"/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6206776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F:\SUNUMLAR\Bakanlık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445976" y="4830251"/>
            <a:ext cx="607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New tourism project zone Feslegen including golf tourism and ecotourism will support coastal tourism centers.</a:t>
            </a:r>
            <a:endParaRPr lang="en-US" sz="2400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6653231" y="692736"/>
            <a:ext cx="23395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250.000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touristic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beds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tourists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Mugla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destination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Europe. </a:t>
            </a:r>
            <a:endParaRPr lang="en-US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:\Users\ilker.ozkan\Desktop\Görsel Havuz\1145scr_e5d2f195b6717b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43" y="3215383"/>
            <a:ext cx="2192329" cy="143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ilker.ozkan\Desktop\Görsel Havuz\1147scr_5ee3273ddd29a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97" y="4688159"/>
            <a:ext cx="2195575" cy="146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6588224" y="4293096"/>
            <a:ext cx="854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Marmaris</a:t>
            </a:r>
            <a:endParaRPr lang="tr-TR" altLang="tr-TR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6588224" y="5795972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Oludeniz</a:t>
            </a:r>
            <a:endParaRPr lang="tr-TR" altLang="tr-TR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94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9513" y="0"/>
            <a:ext cx="799288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sz="31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TOURISM DESTINATIONS - CUKUROVA </a:t>
            </a:r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0242" name="Picture 2" descr="D:\SUNUMLAR\Adana Bölges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92696"/>
            <a:ext cx="600298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SUNUMLAR\Bakanlık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179512" y="4797152"/>
            <a:ext cx="6070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New tourism project zone Tarsus </a:t>
            </a:r>
            <a:r>
              <a:rPr lang="tr-TR" sz="2400" dirty="0" err="1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including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r-TR" sz="2400" dirty="0" err="1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coastal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r-TR" sz="2400" dirty="0" err="1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tourism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r-TR" sz="2400" dirty="0" err="1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resorts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and golf courses will be a </a:t>
            </a:r>
            <a:r>
              <a:rPr lang="tr-TR" sz="2400" dirty="0" err="1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rising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destination in the </a:t>
            </a:r>
            <a:r>
              <a:rPr lang="tr-TR" sz="2400" dirty="0" err="1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region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of </a:t>
            </a:r>
            <a:r>
              <a:rPr lang="tr-TR" sz="2400" dirty="0" err="1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Cukurova</a:t>
            </a:r>
            <a:r>
              <a:rPr lang="tr-TR" sz="240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.  </a:t>
            </a:r>
            <a:endParaRPr lang="en-US" sz="2400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9218" name="Picture 2" descr="C:\Users\ilker.ozkan\Desktop\KIZ KALESİ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10" y="692696"/>
            <a:ext cx="283547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lker.ozkan\Desktop\yumurtalı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660" y="2564904"/>
            <a:ext cx="280981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8100392" y="691592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Erdemli</a:t>
            </a:r>
            <a:endParaRPr lang="tr-TR" altLang="tr-TR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7795152" y="2570632"/>
            <a:ext cx="96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Yumurtalık</a:t>
            </a:r>
            <a:endParaRPr lang="tr-TR" altLang="tr-TR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829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47576" y="116632"/>
            <a:ext cx="896448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sz="28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TOURISM DESTINATIONS – CENTRAL ANATOLIA </a:t>
            </a:r>
            <a:endParaRPr lang="tr-TR" altLang="tr-TR" sz="28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lvl="0"/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51520" y="4416668"/>
            <a:ext cx="4536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Cappadocia </a:t>
            </a:r>
            <a:r>
              <a:rPr lang="tr-TR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with </a:t>
            </a:r>
            <a:r>
              <a:rPr lang="en-US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its </a:t>
            </a:r>
            <a:r>
              <a:rPr lang="en-US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unique moon-like landscape, underground cities, cave churches and houses carved in the </a:t>
            </a:r>
            <a:r>
              <a:rPr lang="en-US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rocks</a:t>
            </a:r>
            <a:r>
              <a:rPr lang="tr-TR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is one of the most well-known touristic and cultural value of the world.</a:t>
            </a:r>
            <a:endParaRPr lang="tr-TR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6146" name="Picture 2" descr="C:\Users\ilker.ozkan\Desktop\DOSYALAR\SUNUMLAR\Kapadokya bölges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7425"/>
            <a:ext cx="4620895" cy="35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5054091" y="618013"/>
            <a:ext cx="3910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Cappadocia</a:t>
            </a:r>
            <a:r>
              <a:rPr lang="tr-TR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, Erciyes Ski Center and Kozakli Thermal Center form triangle tourism destination of Central Anatolia.</a:t>
            </a:r>
            <a:r>
              <a:rPr lang="en-US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 </a:t>
            </a:r>
            <a:endParaRPr lang="tr-TR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6147" name="Picture 3" descr="C:\Users\ilker.ozkan\Desktop\Görsel Havuz\1133scr_de8a828263ffc0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18342"/>
            <a:ext cx="3461853" cy="216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ilker.ozkan\Desktop\Görsel Havuz\1052scr_a4c3642a3db29e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11" y="4073353"/>
            <a:ext cx="3461853" cy="216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7740352" y="1772816"/>
            <a:ext cx="1034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Cappadocia</a:t>
            </a:r>
            <a:endParaRPr lang="tr-TR" altLang="tr-TR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8028395" y="4095095"/>
            <a:ext cx="72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Erciyes</a:t>
            </a:r>
            <a:endParaRPr lang="tr-TR" altLang="tr-TR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cxnSp>
        <p:nvCxnSpPr>
          <p:cNvPr id="12" name="Düz Bağlayıcı 11"/>
          <p:cNvCxnSpPr/>
          <p:nvPr/>
        </p:nvCxnSpPr>
        <p:spPr>
          <a:xfrm>
            <a:off x="2633975" y="1218177"/>
            <a:ext cx="0" cy="1778775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/>
          <p:cNvCxnSpPr/>
          <p:nvPr/>
        </p:nvCxnSpPr>
        <p:spPr>
          <a:xfrm>
            <a:off x="2591780" y="2996952"/>
            <a:ext cx="1188132" cy="14401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/>
          <p:cNvCxnSpPr/>
          <p:nvPr/>
        </p:nvCxnSpPr>
        <p:spPr>
          <a:xfrm flipH="1" flipV="1">
            <a:off x="2633975" y="1340768"/>
            <a:ext cx="1145937" cy="180020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70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251520" y="22484"/>
            <a:ext cx="878497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sz="28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TOURISM DESTINATIONS – EASTERN ANATOLIA </a:t>
            </a:r>
            <a:endParaRPr lang="tr-TR" altLang="tr-TR" sz="28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lvl="0"/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ilker.ozkan\Desktop\DOSYALAR\SUNUMLAR\DOĞU ANADOL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5877780" cy="40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5143670"/>
            <a:ext cx="295232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Mechanical Facilities  </a:t>
            </a:r>
            <a:r>
              <a:rPr kumimoji="0" lang="tr-T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:  19</a:t>
            </a:r>
            <a:endParaRPr lang="tr-TR" sz="1600" kern="0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Bed </a:t>
            </a:r>
            <a:r>
              <a:rPr kumimoji="0" lang="tr-TR" sz="1600" i="0" u="sng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Capacitiy</a:t>
            </a: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             </a:t>
            </a:r>
            <a:r>
              <a:rPr kumimoji="0" lang="tr-T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:</a:t>
            </a:r>
            <a:r>
              <a:rPr kumimoji="0" lang="tr-TR" sz="160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r-TR" sz="1600" kern="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2.466</a:t>
            </a:r>
          </a:p>
          <a:p>
            <a:pPr marL="273050" indent="-273050" eaLnBrk="1" hangingPunct="1">
              <a:buNone/>
              <a:defRPr/>
            </a:pPr>
            <a:r>
              <a:rPr lang="tr-TR" sz="1600" u="sng" kern="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Planned Bed Number </a:t>
            </a:r>
            <a:r>
              <a:rPr lang="tr-TR" sz="1600" kern="0" dirty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tr-TR" sz="1600" kern="0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8.850</a:t>
            </a:r>
            <a:endParaRPr lang="tr-TR" sz="1600" kern="0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200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81280" y="4792506"/>
            <a:ext cx="3258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PALANDOKEN SKI CENTER</a:t>
            </a:r>
            <a:endParaRPr lang="tr-TR" altLang="tr-TR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635896" y="4787860"/>
            <a:ext cx="2952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SARIKAMIS SKI CENTER</a:t>
            </a:r>
            <a:endParaRPr lang="tr-TR" altLang="tr-TR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635896" y="5157192"/>
            <a:ext cx="295232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Mechanical Facilities  </a:t>
            </a:r>
            <a:r>
              <a:rPr kumimoji="0" lang="tr-T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:  4</a:t>
            </a:r>
            <a:endParaRPr lang="tr-TR" sz="1600" kern="0" dirty="0" smtClean="0">
              <a:solidFill>
                <a:srgbClr val="FFFF99"/>
              </a:solidFill>
              <a:cs typeface="Arial" panose="020B0604020202020204" pitchFamily="34" charset="0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Bed </a:t>
            </a:r>
            <a:r>
              <a:rPr kumimoji="0" lang="tr-TR" sz="1600" i="0" u="sng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Capacitiy</a:t>
            </a:r>
            <a:r>
              <a:rPr kumimoji="0" lang="tr-TR" sz="1600" i="0" u="sng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       </a:t>
            </a:r>
            <a:r>
              <a:rPr lang="tr-TR" sz="1600" u="sng" kern="0" dirty="0">
                <a:solidFill>
                  <a:srgbClr val="FFFF99"/>
                </a:solidFill>
                <a:cs typeface="Arial" panose="020B0604020202020204" pitchFamily="34" charset="0"/>
              </a:rPr>
              <a:t> </a:t>
            </a: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     </a:t>
            </a:r>
            <a:r>
              <a:rPr kumimoji="0" lang="tr-T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:</a:t>
            </a:r>
            <a:r>
              <a:rPr kumimoji="0" lang="tr-TR" sz="160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lang="tr-TR" sz="1600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639</a:t>
            </a:r>
          </a:p>
          <a:p>
            <a:pPr marL="273050" indent="-273050" eaLnBrk="1" hangingPunct="1">
              <a:buNone/>
              <a:defRPr/>
            </a:pPr>
            <a:r>
              <a:rPr lang="tr-TR" sz="1600" u="sng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Planned Bed Number </a:t>
            </a:r>
            <a:r>
              <a:rPr lang="tr-TR" sz="1600" kern="0" dirty="0">
                <a:solidFill>
                  <a:srgbClr val="FFFF99"/>
                </a:solidFill>
                <a:cs typeface="Arial" panose="020B0604020202020204" pitchFamily="34" charset="0"/>
              </a:rPr>
              <a:t>: </a:t>
            </a:r>
            <a:r>
              <a:rPr lang="tr-TR" sz="1600" kern="0" dirty="0" smtClean="0">
                <a:solidFill>
                  <a:srgbClr val="FFFF99"/>
                </a:solidFill>
                <a:cs typeface="Arial" panose="020B0604020202020204" pitchFamily="34" charset="0"/>
              </a:rPr>
              <a:t>12.000</a:t>
            </a:r>
            <a:endParaRPr lang="tr-TR" sz="1600" kern="0" dirty="0">
              <a:solidFill>
                <a:srgbClr val="FFFF99"/>
              </a:solidFill>
              <a:cs typeface="Arial" panose="020B0604020202020204" pitchFamily="34" charset="0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200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0244" name="Picture 4" descr="C:\Users\ilker.ozkan\Desktop\rrr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80" y="692696"/>
            <a:ext cx="2138180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ilker.ozkan\Desktop\tte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789040"/>
            <a:ext cx="215428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7380312" y="706488"/>
            <a:ext cx="1026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Palandoken</a:t>
            </a:r>
            <a:endParaRPr lang="tr-TR" altLang="tr-TR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7542108" y="4009946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Sarikamis</a:t>
            </a:r>
            <a:endParaRPr lang="tr-TR" altLang="tr-TR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09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ilker.ozkan\Desktop\Görsel Havuz\1071scr_8127ced61a2c4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" y="-3244"/>
            <a:ext cx="9147318" cy="627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ikdörtgen 13"/>
          <p:cNvSpPr/>
          <p:nvPr/>
        </p:nvSpPr>
        <p:spPr>
          <a:xfrm>
            <a:off x="2123728" y="2276872"/>
            <a:ext cx="49685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sz="66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THANK YOU</a:t>
            </a:r>
            <a:endParaRPr lang="tr-TR" altLang="tr-TR" sz="66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07504" y="4482968"/>
            <a:ext cx="89289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sz="1600" dirty="0">
                <a:solidFill>
                  <a:schemeClr val="bg1"/>
                </a:solidFill>
              </a:rPr>
              <a:t>FOR MORE INFORMATION PLEASE CONTACT WITH:</a:t>
            </a:r>
          </a:p>
          <a:p>
            <a:pPr algn="ctr"/>
            <a:r>
              <a:rPr lang="tr-TR" altLang="tr-TR" sz="1600" dirty="0">
                <a:solidFill>
                  <a:schemeClr val="bg1"/>
                </a:solidFill>
              </a:rPr>
              <a:t>REPUBLIC OF TURKEY</a:t>
            </a:r>
          </a:p>
          <a:p>
            <a:pPr algn="ctr"/>
            <a:r>
              <a:rPr lang="tr-TR" altLang="tr-TR" sz="1600" dirty="0">
                <a:solidFill>
                  <a:schemeClr val="bg1"/>
                </a:solidFill>
              </a:rPr>
              <a:t>MINISTRY OF CULTURE AND TOURISM</a:t>
            </a:r>
          </a:p>
          <a:p>
            <a:pPr algn="ctr"/>
            <a:r>
              <a:rPr lang="tr-TR" altLang="tr-TR" sz="1600" dirty="0">
                <a:solidFill>
                  <a:schemeClr val="bg1"/>
                </a:solidFill>
              </a:rPr>
              <a:t>GENERAL DIRECTORATE OF INVESTMENT AND ESTABLISHMENTS</a:t>
            </a:r>
          </a:p>
          <a:p>
            <a:pPr algn="ctr"/>
            <a:r>
              <a:rPr lang="tr-TR" altLang="tr-TR" sz="1600" smtClean="0">
                <a:solidFill>
                  <a:schemeClr val="bg1"/>
                </a:solidFill>
              </a:rPr>
              <a:t>Phone: </a:t>
            </a:r>
            <a:r>
              <a:rPr lang="tr-TR" altLang="tr-TR" sz="1600" dirty="0">
                <a:solidFill>
                  <a:schemeClr val="bg1"/>
                </a:solidFill>
              </a:rPr>
              <a:t>+90.312.212 83 </a:t>
            </a:r>
            <a:r>
              <a:rPr lang="tr-TR" altLang="tr-TR" sz="1600" dirty="0" smtClean="0">
                <a:solidFill>
                  <a:schemeClr val="bg1"/>
                </a:solidFill>
              </a:rPr>
              <a:t>74 </a:t>
            </a:r>
            <a:r>
              <a:rPr lang="tr-TR" altLang="tr-TR" sz="1600" dirty="0" err="1">
                <a:solidFill>
                  <a:schemeClr val="bg1"/>
                </a:solidFill>
              </a:rPr>
              <a:t>Fax</a:t>
            </a:r>
            <a:r>
              <a:rPr lang="tr-TR" altLang="tr-TR" sz="1600" dirty="0">
                <a:solidFill>
                  <a:schemeClr val="bg1"/>
                </a:solidFill>
              </a:rPr>
              <a:t>: +90.312.212 83 97</a:t>
            </a:r>
          </a:p>
          <a:p>
            <a:pPr algn="ctr"/>
            <a:r>
              <a:rPr lang="tr-TR" altLang="tr-TR" sz="1600" dirty="0" err="1">
                <a:solidFill>
                  <a:schemeClr val="bg1"/>
                </a:solidFill>
              </a:rPr>
              <a:t>e-mail:yatirimisletme@kulturturizm.gov.tr</a:t>
            </a:r>
            <a:endParaRPr lang="tr-TR" altLang="tr-TR" sz="1600" dirty="0">
              <a:solidFill>
                <a:schemeClr val="bg1"/>
              </a:solidFill>
            </a:endParaRPr>
          </a:p>
          <a:p>
            <a:pPr algn="ctr"/>
            <a:r>
              <a:rPr lang="tr-TR" altLang="tr-TR" sz="1600" dirty="0">
                <a:solidFill>
                  <a:schemeClr val="bg1"/>
                </a:solidFill>
              </a:rPr>
              <a:t>Web: www.kulturturizm.gov.tr</a:t>
            </a:r>
          </a:p>
        </p:txBody>
      </p:sp>
    </p:spTree>
    <p:extLst>
      <p:ext uri="{BB962C8B-B14F-4D97-AF65-F5344CB8AC3E}">
        <p14:creationId xmlns:p14="http://schemas.microsoft.com/office/powerpoint/2010/main" val="2627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624"/>
            <a:ext cx="9097962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marL="484188" indent="-48418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84188" indent="-484188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484188" indent="-484188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484188" indent="-484188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484188" indent="-484188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9413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13985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18557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23129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tr-TR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TURKISH TOURISM SECTOR  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95288" y="1916832"/>
            <a:ext cx="8001000" cy="29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447675" indent="-38258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22325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049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095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600200" indent="-20955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057400" indent="-209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514600" indent="-209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971800" indent="-209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429000" indent="-209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35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BASED INITIATIVES  OF  ASSOCIATIONS UNTILL  1950 s</a:t>
            </a:r>
          </a:p>
          <a:p>
            <a:pPr fontAlgn="base">
              <a:lnSpc>
                <a:spcPct val="135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OF TOURISM BANK FOR FINANCING TOURISM INVESTMENTS (1955)</a:t>
            </a:r>
          </a:p>
          <a:p>
            <a:pPr fontAlgn="base">
              <a:lnSpc>
                <a:spcPct val="135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BEGINNING OF PLANNED ECONOMIC DEVELOPMENT (1963)</a:t>
            </a:r>
          </a:p>
          <a:p>
            <a:pPr fontAlgn="base">
              <a:lnSpc>
                <a:spcPct val="135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OF MINISTRY OF TOURISM AND PROMOTION (1963)</a:t>
            </a:r>
          </a:p>
          <a:p>
            <a:pPr fontAlgn="base">
              <a:lnSpc>
                <a:spcPct val="135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ORIENTED PIONEERING </a:t>
            </a:r>
            <a:r>
              <a:rPr lang="tr-TR" altLang="tr-TR" sz="1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FOR TOURISM DEVELOPMENT (SOUTH ANTALYA TOURISM DEVELOPMENT </a:t>
            </a: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PROJECT-SİDE </a:t>
            </a:r>
            <a:r>
              <a:rPr lang="tr-TR" altLang="tr-TR" sz="1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ETC.)</a:t>
            </a:r>
          </a:p>
          <a:p>
            <a:pPr fontAlgn="base">
              <a:lnSpc>
                <a:spcPct val="135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LEGISLATIVE REGULATIONS FOR STANDRDISATION  OF ESTABLISHMENTS AND CERTIFICATION OF ACCOMMODATION FACILITIES</a:t>
            </a:r>
            <a:endParaRPr lang="tr-TR" altLang="tr-TR" sz="1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35522" y="599958"/>
            <a:ext cx="7456513" cy="60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marL="484188" indent="-48418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84188" indent="-484188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484188" indent="-484188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484188" indent="-484188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484188" indent="-484188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9413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13985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18557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23129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 PERIOD (1923-1982)</a:t>
            </a:r>
            <a:endParaRPr lang="tr-TR" altLang="tr-TR" sz="24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5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4156" y="1412776"/>
            <a:ext cx="8675688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447675" indent="-38258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22325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049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095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600200" indent="-20955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057400" indent="-209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514600" indent="-209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971800" indent="-209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429000" indent="-209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Aft>
                <a:spcPct val="0"/>
              </a:spcAft>
              <a:buClr>
                <a:srgbClr val="A50021"/>
              </a:buClr>
              <a:buSzPct val="95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  INCENTIVE LAW #2634 (1982)</a:t>
            </a:r>
          </a:p>
          <a:p>
            <a:pPr lvl="1" fontAlgn="base">
              <a:spcAft>
                <a:spcPct val="0"/>
              </a:spcAft>
              <a:buClr>
                <a:srgbClr val="A50021"/>
              </a:buClr>
              <a:buSzPct val="95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NEW TOURISM DESTINATIONS (DETECTION AND ANNOUNCEMENT  OF TOURISM CENTERS AND REGIONS BY THE DECISION  OF COUNCIL OF MINISTERS)</a:t>
            </a:r>
          </a:p>
          <a:p>
            <a:pPr lvl="1" fontAlgn="base">
              <a:spcAft>
                <a:spcPct val="0"/>
              </a:spcAft>
              <a:buClr>
                <a:srgbClr val="A50021"/>
              </a:buClr>
              <a:buSzPct val="95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 </a:t>
            </a:r>
            <a:r>
              <a:rPr lang="tr-TR" altLang="tr-TR" sz="1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TOURISM LAND USE PLANNING </a:t>
            </a: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(PLACE-ORIENTED IMPLEMENTATION PLANS OF 1/1000 SCALE)</a:t>
            </a:r>
            <a:endParaRPr lang="tr-TR" altLang="tr-TR" sz="1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ct val="0"/>
              </a:spcAft>
              <a:buClr>
                <a:srgbClr val="A50021"/>
              </a:buClr>
              <a:buSzPct val="95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ALLOCATION </a:t>
            </a:r>
            <a:r>
              <a:rPr lang="tr-TR" altLang="tr-TR" sz="1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PUBLIC LAND TO TOURISM </a:t>
            </a: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INVESTORS FOR 49 YEARS</a:t>
            </a:r>
            <a:endParaRPr lang="tr-TR" altLang="tr-TR" sz="1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ct val="0"/>
              </a:spcAft>
              <a:buClr>
                <a:srgbClr val="A50021"/>
              </a:buClr>
              <a:buSzPct val="95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INCENTIVES FOR TOURISM INVESTMENTS (FINANCIAL SUPPORT, TAX ADVANCES,)</a:t>
            </a:r>
          </a:p>
          <a:p>
            <a:pPr lvl="1" fontAlgn="base">
              <a:spcAft>
                <a:spcPct val="0"/>
              </a:spcAft>
              <a:buClr>
                <a:srgbClr val="A50021"/>
              </a:buClr>
              <a:buSzPct val="95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INVESTMENTS OF STATE IN TOURISM CENTERS</a:t>
            </a:r>
            <a:endParaRPr lang="tr-TR" altLang="tr-TR" sz="1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ct val="0"/>
              </a:spcAft>
              <a:buClr>
                <a:srgbClr val="A50021"/>
              </a:buClr>
              <a:buSzPct val="95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STANDARDIZATION </a:t>
            </a:r>
            <a:r>
              <a:rPr lang="tr-TR" altLang="tr-TR" sz="1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CONTROL OF </a:t>
            </a: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ESTABLISHMENTS </a:t>
            </a:r>
            <a:endParaRPr lang="tr-TR" altLang="tr-TR" sz="1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ct val="0"/>
              </a:spcAft>
              <a:buClr>
                <a:srgbClr val="A50021"/>
              </a:buClr>
              <a:buSzPct val="95000"/>
              <a:buFont typeface="Wingdings" panose="05000000000000000000" pitchFamily="2" charset="2"/>
              <a:buChar char="§"/>
            </a:pPr>
            <a:r>
              <a:rPr lang="tr-TR" altLang="tr-TR" sz="1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EDUCATING QUALIFIED TOURISM STAFF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16632"/>
            <a:ext cx="9144000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marL="484188" indent="-48418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84188" indent="-484188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484188" indent="-484188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484188" indent="-484188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484188" indent="-484188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9413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13985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18557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23129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tr-TR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TURKISH TOURISM SECTOR 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96499" y="737320"/>
            <a:ext cx="7456513" cy="55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marL="484188" indent="-48418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84188" indent="-484188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484188" indent="-484188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484188" indent="-484188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484188" indent="-484188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9413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13985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18557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23129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2nd PERIOD </a:t>
            </a: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(1982-2003)</a:t>
            </a:r>
            <a:endParaRPr lang="tr-TR" altLang="tr-TR" sz="24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0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28528" y="9078"/>
            <a:ext cx="9097962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marL="484188" indent="-48418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84188" indent="-484188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484188" indent="-484188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484188" indent="-484188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484188" indent="-484188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9413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13985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18557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23129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tr-TR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TURKISH TOURISM SECTOR  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34929" y="1628800"/>
            <a:ext cx="8424863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447675" indent="-38258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22325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049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095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600200" indent="-20955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057400" indent="-209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514600" indent="-209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971800" indent="-209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429000" indent="-209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10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AMENDMENTS IN TOURISM </a:t>
            </a: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INCENTIVE LAW (NO:4957/2634)</a:t>
            </a:r>
            <a:endParaRPr lang="tr-TR" altLang="tr-TR" sz="1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10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 IN TOURISM PLANNING INCLUDING ALL </a:t>
            </a: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</a:p>
          <a:p>
            <a:pPr marL="65087" indent="0" fontAlgn="base">
              <a:lnSpc>
                <a:spcPct val="110000"/>
              </a:lnSpc>
              <a:spcAft>
                <a:spcPct val="0"/>
              </a:spcAft>
              <a:buClr>
                <a:srgbClr val="A50021"/>
              </a:buClr>
              <a:buSzPct val="80000"/>
              <a:buNone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1/25.000</a:t>
            </a:r>
            <a:r>
              <a:rPr lang="tr-TR" altLang="tr-TR" sz="1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1/5000 &amp; </a:t>
            </a: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1/1000 – REGIONAL PLANNING</a:t>
            </a:r>
            <a:endParaRPr lang="tr-TR" altLang="tr-TR" sz="1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10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DIVERSIFICATION OF TOURISM </a:t>
            </a: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(GOLF</a:t>
            </a:r>
            <a:r>
              <a:rPr lang="tr-TR" altLang="tr-TR" sz="1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THERMAL-HEALTH, WINTER, CULTURE-RELIGIOUS TOURISM ETC…)</a:t>
            </a:r>
            <a:endParaRPr lang="tr-TR" altLang="tr-TR" sz="1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10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AND ANNOUNCEMENT OF TOURISM CENTERS AND CULTURE AND TOURISM PROTECTION AND DEVELOPMENT REGIONS</a:t>
            </a:r>
          </a:p>
          <a:p>
            <a:pPr fontAlgn="base">
              <a:lnSpc>
                <a:spcPct val="110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FOR NEW LAND ALLOCATION METHODS</a:t>
            </a:r>
          </a:p>
          <a:p>
            <a:pPr fontAlgn="base">
              <a:lnSpc>
                <a:spcPct val="110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 TOURISM STRATEGY 2023 (2007)</a:t>
            </a:r>
          </a:p>
          <a:p>
            <a:pPr fontAlgn="base">
              <a:lnSpc>
                <a:spcPct val="110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TOURISM MASTER PLAN (2007)</a:t>
            </a:r>
          </a:p>
          <a:p>
            <a:pPr fontAlgn="base">
              <a:lnSpc>
                <a:spcPct val="110000"/>
              </a:lnSpc>
              <a:spcAft>
                <a:spcPct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§"/>
            </a:pPr>
            <a:r>
              <a:rPr lang="tr-TR" altLang="tr-TR" sz="1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DESTINATION BASED PLANNING – PROJECTS FOR ALTERNATIVE TOURISM TYPES</a:t>
            </a:r>
            <a:endParaRPr lang="tr-TR" altLang="tr-TR" sz="1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70231" y="524830"/>
            <a:ext cx="7456513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marL="484188" indent="-48418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84188" indent="-484188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484188" indent="-484188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484188" indent="-484188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484188" indent="-484188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9413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13985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18557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2312988" indent="-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3rd PERIOD </a:t>
            </a:r>
            <a:r>
              <a:rPr lang="tr-TR" altLang="tr-TR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(2003- )</a:t>
            </a:r>
            <a:endParaRPr lang="tr-TR" altLang="tr-TR" sz="2400" b="1" baseline="-25000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1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8" name="Picture 4" descr="engkapa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98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29224" y="3490119"/>
            <a:ext cx="56166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altLang="tr-T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MAJOR AIM IS DIVERSIFICATION OF TOURISM ACTIVITIES AND </a:t>
            </a:r>
            <a:r>
              <a:rPr lang="tr-TR" altLang="tr-T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EXPANDING </a:t>
            </a:r>
            <a:r>
              <a:rPr lang="tr-TR" altLang="tr-T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TOURISM SEASON TO 12 MONTHS</a:t>
            </a:r>
          </a:p>
          <a:p>
            <a:pPr algn="just"/>
            <a:endParaRPr lang="tr-TR" altLang="tr-T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altLang="tr-T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THE VISION IS </a:t>
            </a:r>
            <a:r>
              <a:rPr lang="tr-TR" alt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TO MAKE TOURISM A HEADING SECTOR FOR INCRESING EMPLOYMENT AND REGIONAL DEVELOPMENT AND TO MAKE TURKEY AN INTERNATIONAL BRAND AMONG THE FIRST 5 COUNTRIES IN THE GLOBAL TOURISM MARKET ACCORDING TO TOURIST NUMBERS AND TOURISM REVENUE UNTIL 2023. </a:t>
            </a:r>
            <a:endParaRPr lang="tr-TR" altLang="tr-TR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9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SUNUMLAR\Bakanlı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3240" y="4005064"/>
            <a:ext cx="558006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tr-TR" altLang="tr-TR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OF TOURISM STRATEGY</a:t>
            </a:r>
          </a:p>
          <a:p>
            <a:pPr algn="just"/>
            <a:r>
              <a:rPr lang="tr-TR" altLang="tr-T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tr-TR" alt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TO MAKE TOURISM A HEADING SECTOR FOR INCRESING EMPLOYMENT AND REGIONAL DEVELOPMENT AND TO MAKE TURKEY AN INTERNATIONAL BRAND AMONG THE FIRST 5 COUNTRIES IN THE GLOBAL TOURISM MARKET ACCORDING TO TOURIST NUMBERS AND TOURISM REVENUE UNTIL 2023. </a:t>
            </a:r>
            <a:endParaRPr lang="tr-TR" altLang="tr-TR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tts_eng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r="3326" b="1920"/>
          <a:stretch>
            <a:fillRect/>
          </a:stretch>
        </p:blipFill>
        <p:spPr bwMode="auto">
          <a:xfrm>
            <a:off x="0" y="0"/>
            <a:ext cx="9203626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5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468313" y="44450"/>
            <a:ext cx="8229600" cy="636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100" b="1" dirty="0" smtClean="0">
                <a:solidFill>
                  <a:srgbClr val="FFFF99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ANNONCED TOURISM CENTERS AND CULTURE AND TOURISM PROTECTION AND DEVELOPMENT REGIONS</a:t>
            </a:r>
            <a:endParaRPr lang="tr-TR" altLang="tr-TR" sz="3100" b="1" dirty="0">
              <a:solidFill>
                <a:srgbClr val="FFFF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37" name="Group 6"/>
          <p:cNvGrpSpPr>
            <a:grpSpLocks/>
          </p:cNvGrpSpPr>
          <p:nvPr/>
        </p:nvGrpSpPr>
        <p:grpSpPr bwMode="auto">
          <a:xfrm>
            <a:off x="734120" y="692696"/>
            <a:ext cx="7798320" cy="3672408"/>
            <a:chOff x="2205" y="9293"/>
            <a:chExt cx="8932" cy="4184"/>
          </a:xfrm>
        </p:grpSpPr>
        <p:pic>
          <p:nvPicPr>
            <p:cNvPr id="38" name="Picture 7" descr="1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5" y="9293"/>
              <a:ext cx="8932" cy="4184"/>
            </a:xfrm>
            <a:prstGeom prst="rect">
              <a:avLst/>
            </a:prstGeom>
            <a:noFill/>
            <a:ln w="19050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2832" y="11205"/>
              <a:ext cx="891" cy="768"/>
            </a:xfrm>
            <a:custGeom>
              <a:avLst/>
              <a:gdLst>
                <a:gd name="T0" fmla="*/ 8243 w 445"/>
                <a:gd name="T1" fmla="*/ 1327104 h 384"/>
                <a:gd name="T2" fmla="*/ 206944 w 445"/>
                <a:gd name="T3" fmla="*/ 1277952 h 384"/>
                <a:gd name="T4" fmla="*/ 256960 w 445"/>
                <a:gd name="T5" fmla="*/ 1130496 h 384"/>
                <a:gd name="T6" fmla="*/ 755081 w 445"/>
                <a:gd name="T7" fmla="*/ 1081344 h 384"/>
                <a:gd name="T8" fmla="*/ 755081 w 445"/>
                <a:gd name="T9" fmla="*/ 589824 h 384"/>
                <a:gd name="T10" fmla="*/ 804633 w 445"/>
                <a:gd name="T11" fmla="*/ 0 h 384"/>
                <a:gd name="T12" fmla="*/ 1104834 w 445"/>
                <a:gd name="T13" fmla="*/ 98304 h 384"/>
                <a:gd name="T14" fmla="*/ 1303905 w 445"/>
                <a:gd name="T15" fmla="*/ 147456 h 384"/>
                <a:gd name="T16" fmla="*/ 1602831 w 445"/>
                <a:gd name="T17" fmla="*/ 245760 h 384"/>
                <a:gd name="T18" fmla="*/ 1752367 w 445"/>
                <a:gd name="T19" fmla="*/ 835584 h 384"/>
                <a:gd name="T20" fmla="*/ 2253539 w 445"/>
                <a:gd name="T21" fmla="*/ 933888 h 384"/>
                <a:gd name="T22" fmla="*/ 2852804 w 445"/>
                <a:gd name="T23" fmla="*/ 835584 h 384"/>
                <a:gd name="T24" fmla="*/ 3151341 w 445"/>
                <a:gd name="T25" fmla="*/ 737280 h 384"/>
                <a:gd name="T26" fmla="*/ 3698945 w 445"/>
                <a:gd name="T27" fmla="*/ 1523712 h 384"/>
                <a:gd name="T28" fmla="*/ 3251583 w 445"/>
                <a:gd name="T29" fmla="*/ 1916928 h 384"/>
                <a:gd name="T30" fmla="*/ 3101535 w 445"/>
                <a:gd name="T31" fmla="*/ 2457600 h 384"/>
                <a:gd name="T32" fmla="*/ 3151341 w 445"/>
                <a:gd name="T33" fmla="*/ 2703360 h 384"/>
                <a:gd name="T34" fmla="*/ 3251583 w 445"/>
                <a:gd name="T35" fmla="*/ 2850816 h 384"/>
                <a:gd name="T36" fmla="*/ 2701983 w 445"/>
                <a:gd name="T37" fmla="*/ 3145728 h 384"/>
                <a:gd name="T38" fmla="*/ 2403347 w 445"/>
                <a:gd name="T39" fmla="*/ 2703360 h 384"/>
                <a:gd name="T40" fmla="*/ 2104422 w 445"/>
                <a:gd name="T41" fmla="*/ 2506752 h 384"/>
                <a:gd name="T42" fmla="*/ 1801994 w 445"/>
                <a:gd name="T43" fmla="*/ 2408448 h 384"/>
                <a:gd name="T44" fmla="*/ 1254130 w 445"/>
                <a:gd name="T45" fmla="*/ 2457600 h 384"/>
                <a:gd name="T46" fmla="*/ 1104834 w 445"/>
                <a:gd name="T47" fmla="*/ 2506752 h 384"/>
                <a:gd name="T48" fmla="*/ 804633 w 445"/>
                <a:gd name="T49" fmla="*/ 2408448 h 384"/>
                <a:gd name="T50" fmla="*/ 356432 w 445"/>
                <a:gd name="T51" fmla="*/ 1867776 h 384"/>
                <a:gd name="T52" fmla="*/ 57921 w 445"/>
                <a:gd name="T53" fmla="*/ 1671168 h 384"/>
                <a:gd name="T54" fmla="*/ 8243 w 445"/>
                <a:gd name="T55" fmla="*/ 1523712 h 384"/>
                <a:gd name="T56" fmla="*/ 8243 w 445"/>
                <a:gd name="T57" fmla="*/ 1327104 h 38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45" h="384">
                  <a:moveTo>
                    <a:pt x="1" y="162"/>
                  </a:moveTo>
                  <a:cubicBezTo>
                    <a:pt x="9" y="160"/>
                    <a:pt x="19" y="161"/>
                    <a:pt x="25" y="156"/>
                  </a:cubicBezTo>
                  <a:cubicBezTo>
                    <a:pt x="30" y="152"/>
                    <a:pt x="25" y="140"/>
                    <a:pt x="31" y="138"/>
                  </a:cubicBezTo>
                  <a:cubicBezTo>
                    <a:pt x="50" y="131"/>
                    <a:pt x="71" y="134"/>
                    <a:pt x="91" y="132"/>
                  </a:cubicBezTo>
                  <a:cubicBezTo>
                    <a:pt x="121" y="112"/>
                    <a:pt x="121" y="92"/>
                    <a:pt x="91" y="72"/>
                  </a:cubicBezTo>
                  <a:cubicBezTo>
                    <a:pt x="85" y="32"/>
                    <a:pt x="68" y="19"/>
                    <a:pt x="97" y="0"/>
                  </a:cubicBezTo>
                  <a:cubicBezTo>
                    <a:pt x="109" y="4"/>
                    <a:pt x="121" y="9"/>
                    <a:pt x="133" y="12"/>
                  </a:cubicBezTo>
                  <a:cubicBezTo>
                    <a:pt x="141" y="14"/>
                    <a:pt x="149" y="16"/>
                    <a:pt x="157" y="18"/>
                  </a:cubicBezTo>
                  <a:cubicBezTo>
                    <a:pt x="169" y="22"/>
                    <a:pt x="193" y="30"/>
                    <a:pt x="193" y="30"/>
                  </a:cubicBezTo>
                  <a:cubicBezTo>
                    <a:pt x="201" y="54"/>
                    <a:pt x="203" y="78"/>
                    <a:pt x="211" y="102"/>
                  </a:cubicBezTo>
                  <a:cubicBezTo>
                    <a:pt x="237" y="93"/>
                    <a:pt x="249" y="99"/>
                    <a:pt x="271" y="114"/>
                  </a:cubicBezTo>
                  <a:cubicBezTo>
                    <a:pt x="320" y="98"/>
                    <a:pt x="243" y="122"/>
                    <a:pt x="343" y="102"/>
                  </a:cubicBezTo>
                  <a:cubicBezTo>
                    <a:pt x="355" y="100"/>
                    <a:pt x="379" y="90"/>
                    <a:pt x="379" y="90"/>
                  </a:cubicBezTo>
                  <a:cubicBezTo>
                    <a:pt x="424" y="105"/>
                    <a:pt x="396" y="170"/>
                    <a:pt x="445" y="186"/>
                  </a:cubicBezTo>
                  <a:cubicBezTo>
                    <a:pt x="436" y="243"/>
                    <a:pt x="439" y="218"/>
                    <a:pt x="391" y="234"/>
                  </a:cubicBezTo>
                  <a:cubicBezTo>
                    <a:pt x="384" y="256"/>
                    <a:pt x="380" y="278"/>
                    <a:pt x="373" y="300"/>
                  </a:cubicBezTo>
                  <a:cubicBezTo>
                    <a:pt x="375" y="310"/>
                    <a:pt x="375" y="320"/>
                    <a:pt x="379" y="330"/>
                  </a:cubicBezTo>
                  <a:cubicBezTo>
                    <a:pt x="382" y="337"/>
                    <a:pt x="390" y="341"/>
                    <a:pt x="391" y="348"/>
                  </a:cubicBezTo>
                  <a:cubicBezTo>
                    <a:pt x="396" y="376"/>
                    <a:pt x="342" y="378"/>
                    <a:pt x="325" y="384"/>
                  </a:cubicBezTo>
                  <a:cubicBezTo>
                    <a:pt x="265" y="369"/>
                    <a:pt x="316" y="364"/>
                    <a:pt x="289" y="330"/>
                  </a:cubicBezTo>
                  <a:cubicBezTo>
                    <a:pt x="280" y="319"/>
                    <a:pt x="265" y="314"/>
                    <a:pt x="253" y="306"/>
                  </a:cubicBezTo>
                  <a:cubicBezTo>
                    <a:pt x="242" y="299"/>
                    <a:pt x="217" y="294"/>
                    <a:pt x="217" y="294"/>
                  </a:cubicBezTo>
                  <a:cubicBezTo>
                    <a:pt x="195" y="296"/>
                    <a:pt x="173" y="297"/>
                    <a:pt x="151" y="300"/>
                  </a:cubicBezTo>
                  <a:cubicBezTo>
                    <a:pt x="145" y="301"/>
                    <a:pt x="139" y="307"/>
                    <a:pt x="133" y="306"/>
                  </a:cubicBezTo>
                  <a:cubicBezTo>
                    <a:pt x="120" y="305"/>
                    <a:pt x="97" y="294"/>
                    <a:pt x="97" y="294"/>
                  </a:cubicBezTo>
                  <a:cubicBezTo>
                    <a:pt x="80" y="268"/>
                    <a:pt x="61" y="256"/>
                    <a:pt x="43" y="228"/>
                  </a:cubicBezTo>
                  <a:cubicBezTo>
                    <a:pt x="35" y="216"/>
                    <a:pt x="7" y="204"/>
                    <a:pt x="7" y="204"/>
                  </a:cubicBezTo>
                  <a:cubicBezTo>
                    <a:pt x="5" y="198"/>
                    <a:pt x="0" y="192"/>
                    <a:pt x="1" y="186"/>
                  </a:cubicBezTo>
                  <a:cubicBezTo>
                    <a:pt x="5" y="159"/>
                    <a:pt x="26" y="174"/>
                    <a:pt x="1" y="162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40" name="Oval 9"/>
            <p:cNvSpPr>
              <a:spLocks noChangeArrowheads="1"/>
            </p:cNvSpPr>
            <p:nvPr/>
          </p:nvSpPr>
          <p:spPr bwMode="auto">
            <a:xfrm>
              <a:off x="3384" y="11529"/>
              <a:ext cx="91" cy="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tr-TR" altLang="tr-TR" sz="2200" dirty="0">
                <a:solidFill>
                  <a:srgbClr val="CC0000"/>
                </a:solidFill>
              </a:endParaRPr>
            </a:p>
          </p:txBody>
        </p:sp>
        <p:sp>
          <p:nvSpPr>
            <p:cNvPr id="41" name="Oval 10"/>
            <p:cNvSpPr>
              <a:spLocks noChangeArrowheads="1"/>
            </p:cNvSpPr>
            <p:nvPr/>
          </p:nvSpPr>
          <p:spPr bwMode="auto">
            <a:xfrm>
              <a:off x="3475" y="11619"/>
              <a:ext cx="89" cy="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tr-TR" altLang="tr-TR" sz="2200" dirty="0">
                <a:solidFill>
                  <a:srgbClr val="CC0000"/>
                </a:solidFill>
              </a:endParaRPr>
            </a:p>
          </p:txBody>
        </p:sp>
        <p:sp>
          <p:nvSpPr>
            <p:cNvPr id="42" name="Text Box 11"/>
            <p:cNvSpPr txBox="1">
              <a:spLocks noChangeArrowheads="1"/>
            </p:cNvSpPr>
            <p:nvPr/>
          </p:nvSpPr>
          <p:spPr bwMode="auto">
            <a:xfrm>
              <a:off x="2803" y="11461"/>
              <a:ext cx="657" cy="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F6FC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lIns="74066" tIns="37033" rIns="74066" bIns="37033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500" baseline="0" dirty="0">
                  <a:solidFill>
                    <a:srgbClr val="5F5F5F"/>
                  </a:solidFill>
                </a:rPr>
                <a:t>MANİSA</a:t>
              </a:r>
              <a:endParaRPr lang="tr-TR" altLang="tr-TR" sz="1800" b="0" baseline="0" dirty="0"/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3515" y="11769"/>
              <a:ext cx="640" cy="984"/>
            </a:xfrm>
            <a:custGeom>
              <a:avLst/>
              <a:gdLst>
                <a:gd name="T0" fmla="*/ 507904 w 320"/>
                <a:gd name="T1" fmla="*/ 1769472 h 492"/>
                <a:gd name="T2" fmla="*/ 212992 w 320"/>
                <a:gd name="T3" fmla="*/ 1425408 h 492"/>
                <a:gd name="T4" fmla="*/ 212992 w 320"/>
                <a:gd name="T5" fmla="*/ 1032192 h 492"/>
                <a:gd name="T6" fmla="*/ 753664 w 320"/>
                <a:gd name="T7" fmla="*/ 688128 h 492"/>
                <a:gd name="T8" fmla="*/ 1294336 w 320"/>
                <a:gd name="T9" fmla="*/ 442368 h 492"/>
                <a:gd name="T10" fmla="*/ 1982464 w 320"/>
                <a:gd name="T11" fmla="*/ 442368 h 492"/>
                <a:gd name="T12" fmla="*/ 2031616 w 320"/>
                <a:gd name="T13" fmla="*/ 294912 h 492"/>
                <a:gd name="T14" fmla="*/ 2080768 w 320"/>
                <a:gd name="T15" fmla="*/ 98304 h 492"/>
                <a:gd name="T16" fmla="*/ 2523136 w 320"/>
                <a:gd name="T17" fmla="*/ 442368 h 492"/>
                <a:gd name="T18" fmla="*/ 2621440 w 320"/>
                <a:gd name="T19" fmla="*/ 737280 h 492"/>
                <a:gd name="T20" fmla="*/ 2473984 w 320"/>
                <a:gd name="T21" fmla="*/ 835584 h 492"/>
                <a:gd name="T22" fmla="*/ 2129920 w 320"/>
                <a:gd name="T23" fmla="*/ 884736 h 492"/>
                <a:gd name="T24" fmla="*/ 1933312 w 320"/>
                <a:gd name="T25" fmla="*/ 1327104 h 492"/>
                <a:gd name="T26" fmla="*/ 1982464 w 320"/>
                <a:gd name="T27" fmla="*/ 1622016 h 492"/>
                <a:gd name="T28" fmla="*/ 2179072 w 320"/>
                <a:gd name="T29" fmla="*/ 1671168 h 492"/>
                <a:gd name="T30" fmla="*/ 2228224 w 320"/>
                <a:gd name="T31" fmla="*/ 1818624 h 492"/>
                <a:gd name="T32" fmla="*/ 1638400 w 320"/>
                <a:gd name="T33" fmla="*/ 2211840 h 492"/>
                <a:gd name="T34" fmla="*/ 1687552 w 320"/>
                <a:gd name="T35" fmla="*/ 2703360 h 492"/>
                <a:gd name="T36" fmla="*/ 1736704 w 320"/>
                <a:gd name="T37" fmla="*/ 2850816 h 492"/>
                <a:gd name="T38" fmla="*/ 1638400 w 320"/>
                <a:gd name="T39" fmla="*/ 2998272 h 492"/>
                <a:gd name="T40" fmla="*/ 1245184 w 320"/>
                <a:gd name="T41" fmla="*/ 3440640 h 492"/>
                <a:gd name="T42" fmla="*/ 1196032 w 320"/>
                <a:gd name="T43" fmla="*/ 3588096 h 492"/>
                <a:gd name="T44" fmla="*/ 1097728 w 320"/>
                <a:gd name="T45" fmla="*/ 3735552 h 492"/>
                <a:gd name="T46" fmla="*/ 999424 w 320"/>
                <a:gd name="T47" fmla="*/ 4030464 h 492"/>
                <a:gd name="T48" fmla="*/ 753664 w 320"/>
                <a:gd name="T49" fmla="*/ 3489792 h 492"/>
                <a:gd name="T50" fmla="*/ 458752 w 320"/>
                <a:gd name="T51" fmla="*/ 3047424 h 492"/>
                <a:gd name="T52" fmla="*/ 65536 w 320"/>
                <a:gd name="T53" fmla="*/ 2555904 h 492"/>
                <a:gd name="T54" fmla="*/ 16384 w 320"/>
                <a:gd name="T55" fmla="*/ 2408448 h 492"/>
                <a:gd name="T56" fmla="*/ 262144 w 320"/>
                <a:gd name="T57" fmla="*/ 2113536 h 492"/>
                <a:gd name="T58" fmla="*/ 311296 w 320"/>
                <a:gd name="T59" fmla="*/ 1966080 h 492"/>
                <a:gd name="T60" fmla="*/ 507904 w 320"/>
                <a:gd name="T61" fmla="*/ 1769472 h 49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20" h="492">
                  <a:moveTo>
                    <a:pt x="62" y="216"/>
                  </a:moveTo>
                  <a:cubicBezTo>
                    <a:pt x="37" y="208"/>
                    <a:pt x="40" y="195"/>
                    <a:pt x="26" y="174"/>
                  </a:cubicBezTo>
                  <a:cubicBezTo>
                    <a:pt x="60" y="163"/>
                    <a:pt x="60" y="137"/>
                    <a:pt x="26" y="126"/>
                  </a:cubicBezTo>
                  <a:cubicBezTo>
                    <a:pt x="52" y="86"/>
                    <a:pt x="30" y="92"/>
                    <a:pt x="92" y="84"/>
                  </a:cubicBezTo>
                  <a:cubicBezTo>
                    <a:pt x="120" y="75"/>
                    <a:pt x="140" y="80"/>
                    <a:pt x="158" y="54"/>
                  </a:cubicBezTo>
                  <a:cubicBezTo>
                    <a:pt x="198" y="62"/>
                    <a:pt x="211" y="85"/>
                    <a:pt x="242" y="54"/>
                  </a:cubicBezTo>
                  <a:cubicBezTo>
                    <a:pt x="244" y="48"/>
                    <a:pt x="244" y="40"/>
                    <a:pt x="248" y="36"/>
                  </a:cubicBezTo>
                  <a:cubicBezTo>
                    <a:pt x="266" y="18"/>
                    <a:pt x="277" y="47"/>
                    <a:pt x="254" y="12"/>
                  </a:cubicBezTo>
                  <a:cubicBezTo>
                    <a:pt x="289" y="0"/>
                    <a:pt x="295" y="26"/>
                    <a:pt x="308" y="54"/>
                  </a:cubicBezTo>
                  <a:cubicBezTo>
                    <a:pt x="313" y="66"/>
                    <a:pt x="320" y="90"/>
                    <a:pt x="320" y="90"/>
                  </a:cubicBezTo>
                  <a:cubicBezTo>
                    <a:pt x="314" y="94"/>
                    <a:pt x="309" y="100"/>
                    <a:pt x="302" y="102"/>
                  </a:cubicBezTo>
                  <a:cubicBezTo>
                    <a:pt x="288" y="106"/>
                    <a:pt x="271" y="99"/>
                    <a:pt x="260" y="108"/>
                  </a:cubicBezTo>
                  <a:cubicBezTo>
                    <a:pt x="244" y="120"/>
                    <a:pt x="247" y="146"/>
                    <a:pt x="236" y="162"/>
                  </a:cubicBezTo>
                  <a:cubicBezTo>
                    <a:pt x="238" y="174"/>
                    <a:pt x="235" y="188"/>
                    <a:pt x="242" y="198"/>
                  </a:cubicBezTo>
                  <a:cubicBezTo>
                    <a:pt x="247" y="205"/>
                    <a:pt x="260" y="199"/>
                    <a:pt x="266" y="204"/>
                  </a:cubicBezTo>
                  <a:cubicBezTo>
                    <a:pt x="271" y="208"/>
                    <a:pt x="270" y="216"/>
                    <a:pt x="272" y="222"/>
                  </a:cubicBezTo>
                  <a:cubicBezTo>
                    <a:pt x="228" y="237"/>
                    <a:pt x="216" y="221"/>
                    <a:pt x="200" y="270"/>
                  </a:cubicBezTo>
                  <a:cubicBezTo>
                    <a:pt x="202" y="290"/>
                    <a:pt x="203" y="310"/>
                    <a:pt x="206" y="330"/>
                  </a:cubicBezTo>
                  <a:cubicBezTo>
                    <a:pt x="207" y="336"/>
                    <a:pt x="213" y="342"/>
                    <a:pt x="212" y="348"/>
                  </a:cubicBezTo>
                  <a:cubicBezTo>
                    <a:pt x="211" y="355"/>
                    <a:pt x="203" y="359"/>
                    <a:pt x="200" y="366"/>
                  </a:cubicBezTo>
                  <a:cubicBezTo>
                    <a:pt x="183" y="404"/>
                    <a:pt x="192" y="407"/>
                    <a:pt x="152" y="420"/>
                  </a:cubicBezTo>
                  <a:cubicBezTo>
                    <a:pt x="150" y="426"/>
                    <a:pt x="149" y="432"/>
                    <a:pt x="146" y="438"/>
                  </a:cubicBezTo>
                  <a:cubicBezTo>
                    <a:pt x="143" y="444"/>
                    <a:pt x="137" y="449"/>
                    <a:pt x="134" y="456"/>
                  </a:cubicBezTo>
                  <a:cubicBezTo>
                    <a:pt x="129" y="468"/>
                    <a:pt x="122" y="492"/>
                    <a:pt x="122" y="492"/>
                  </a:cubicBezTo>
                  <a:cubicBezTo>
                    <a:pt x="95" y="474"/>
                    <a:pt x="100" y="457"/>
                    <a:pt x="92" y="426"/>
                  </a:cubicBezTo>
                  <a:cubicBezTo>
                    <a:pt x="86" y="401"/>
                    <a:pt x="71" y="392"/>
                    <a:pt x="56" y="372"/>
                  </a:cubicBezTo>
                  <a:cubicBezTo>
                    <a:pt x="39" y="350"/>
                    <a:pt x="33" y="320"/>
                    <a:pt x="8" y="312"/>
                  </a:cubicBezTo>
                  <a:cubicBezTo>
                    <a:pt x="6" y="306"/>
                    <a:pt x="0" y="300"/>
                    <a:pt x="2" y="294"/>
                  </a:cubicBezTo>
                  <a:cubicBezTo>
                    <a:pt x="7" y="279"/>
                    <a:pt x="25" y="272"/>
                    <a:pt x="32" y="258"/>
                  </a:cubicBezTo>
                  <a:cubicBezTo>
                    <a:pt x="35" y="252"/>
                    <a:pt x="34" y="244"/>
                    <a:pt x="38" y="240"/>
                  </a:cubicBezTo>
                  <a:cubicBezTo>
                    <a:pt x="70" y="208"/>
                    <a:pt x="46" y="264"/>
                    <a:pt x="62" y="216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44" name="Text Box 13"/>
            <p:cNvSpPr txBox="1">
              <a:spLocks noChangeArrowheads="1"/>
            </p:cNvSpPr>
            <p:nvPr/>
          </p:nvSpPr>
          <p:spPr bwMode="auto">
            <a:xfrm>
              <a:off x="3444" y="12277"/>
              <a:ext cx="651" cy="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F6FC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lIns="74066" tIns="37033" rIns="74066" bIns="37033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500" baseline="0" dirty="0">
                  <a:solidFill>
                    <a:srgbClr val="5F5F5F"/>
                  </a:solidFill>
                </a:rPr>
                <a:t>DENİZLİ</a:t>
              </a:r>
              <a:endParaRPr lang="tr-TR" altLang="tr-TR" sz="1800" b="0" baseline="0" dirty="0"/>
            </a:p>
          </p:txBody>
        </p:sp>
        <p:sp>
          <p:nvSpPr>
            <p:cNvPr id="45" name="Oval 14"/>
            <p:cNvSpPr>
              <a:spLocks noChangeArrowheads="1"/>
            </p:cNvSpPr>
            <p:nvPr/>
          </p:nvSpPr>
          <p:spPr bwMode="auto">
            <a:xfrm>
              <a:off x="3656" y="12073"/>
              <a:ext cx="91" cy="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tr-TR" altLang="tr-TR" sz="2200" dirty="0">
                <a:solidFill>
                  <a:srgbClr val="CC0000"/>
                </a:solidFill>
              </a:endParaRPr>
            </a:p>
          </p:txBody>
        </p:sp>
        <p:sp>
          <p:nvSpPr>
            <p:cNvPr id="46" name="Oval 15"/>
            <p:cNvSpPr>
              <a:spLocks noChangeArrowheads="1"/>
            </p:cNvSpPr>
            <p:nvPr/>
          </p:nvSpPr>
          <p:spPr bwMode="auto">
            <a:xfrm>
              <a:off x="3839" y="12073"/>
              <a:ext cx="89" cy="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tr-TR" altLang="tr-TR" sz="2200" dirty="0">
                <a:solidFill>
                  <a:srgbClr val="CC0000"/>
                </a:solidFill>
              </a:endParaRPr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auto">
            <a:xfrm>
              <a:off x="4739" y="11347"/>
              <a:ext cx="1457" cy="1476"/>
            </a:xfrm>
            <a:custGeom>
              <a:avLst/>
              <a:gdLst>
                <a:gd name="T0" fmla="*/ 569810 w 722"/>
                <a:gd name="T1" fmla="*/ 2715808 h 734"/>
                <a:gd name="T2" fmla="*/ 72654 w 722"/>
                <a:gd name="T3" fmla="*/ 2505009 h 734"/>
                <a:gd name="T4" fmla="*/ 350637 w 722"/>
                <a:gd name="T5" fmla="*/ 2084486 h 734"/>
                <a:gd name="T6" fmla="*/ 903960 w 722"/>
                <a:gd name="T7" fmla="*/ 1608848 h 734"/>
                <a:gd name="T8" fmla="*/ 848236 w 722"/>
                <a:gd name="T9" fmla="*/ 1184955 h 734"/>
                <a:gd name="T10" fmla="*/ 903960 w 722"/>
                <a:gd name="T11" fmla="*/ 974373 h 734"/>
                <a:gd name="T12" fmla="*/ 1012369 w 722"/>
                <a:gd name="T13" fmla="*/ 660687 h 734"/>
                <a:gd name="T14" fmla="*/ 958557 w 722"/>
                <a:gd name="T15" fmla="*/ 393547 h 734"/>
                <a:gd name="T16" fmla="*/ 1729318 w 722"/>
                <a:gd name="T17" fmla="*/ 713320 h 734"/>
                <a:gd name="T18" fmla="*/ 3334445 w 722"/>
                <a:gd name="T19" fmla="*/ 449949 h 734"/>
                <a:gd name="T20" fmla="*/ 3387862 w 722"/>
                <a:gd name="T21" fmla="*/ 288840 h 734"/>
                <a:gd name="T22" fmla="*/ 3275009 w 722"/>
                <a:gd name="T23" fmla="*/ 130729 h 734"/>
                <a:gd name="T24" fmla="*/ 3443850 w 722"/>
                <a:gd name="T25" fmla="*/ 78031 h 734"/>
                <a:gd name="T26" fmla="*/ 3772300 w 722"/>
                <a:gd name="T27" fmla="*/ 25916 h 734"/>
                <a:gd name="T28" fmla="*/ 4104811 w 722"/>
                <a:gd name="T29" fmla="*/ 78031 h 734"/>
                <a:gd name="T30" fmla="*/ 4323452 w 722"/>
                <a:gd name="T31" fmla="*/ 449949 h 734"/>
                <a:gd name="T32" fmla="*/ 4602033 w 722"/>
                <a:gd name="T33" fmla="*/ 1397856 h 734"/>
                <a:gd name="T34" fmla="*/ 4049798 w 722"/>
                <a:gd name="T35" fmla="*/ 1819466 h 734"/>
                <a:gd name="T36" fmla="*/ 3826112 w 722"/>
                <a:gd name="T37" fmla="*/ 2348704 h 734"/>
                <a:gd name="T38" fmla="*/ 3885002 w 722"/>
                <a:gd name="T39" fmla="*/ 2875877 h 734"/>
                <a:gd name="T40" fmla="*/ 3941189 w 722"/>
                <a:gd name="T41" fmla="*/ 2715808 h 734"/>
                <a:gd name="T42" fmla="*/ 3826112 w 722"/>
                <a:gd name="T43" fmla="*/ 2400290 h 734"/>
                <a:gd name="T44" fmla="*/ 3885002 w 722"/>
                <a:gd name="T45" fmla="*/ 2557206 h 734"/>
                <a:gd name="T46" fmla="*/ 3941189 w 722"/>
                <a:gd name="T47" fmla="*/ 2767890 h 734"/>
                <a:gd name="T48" fmla="*/ 4382325 w 722"/>
                <a:gd name="T49" fmla="*/ 2929050 h 734"/>
                <a:gd name="T50" fmla="*/ 4767092 w 722"/>
                <a:gd name="T51" fmla="*/ 3348650 h 734"/>
                <a:gd name="T52" fmla="*/ 6094104 w 722"/>
                <a:gd name="T53" fmla="*/ 3086883 h 734"/>
                <a:gd name="T54" fmla="*/ 6367227 w 722"/>
                <a:gd name="T55" fmla="*/ 4035195 h 734"/>
                <a:gd name="T56" fmla="*/ 6536405 w 722"/>
                <a:gd name="T57" fmla="*/ 4458763 h 734"/>
                <a:gd name="T58" fmla="*/ 6645262 w 722"/>
                <a:gd name="T59" fmla="*/ 4774560 h 734"/>
                <a:gd name="T60" fmla="*/ 6258883 w 722"/>
                <a:gd name="T61" fmla="*/ 5037321 h 734"/>
                <a:gd name="T62" fmla="*/ 5487893 w 722"/>
                <a:gd name="T63" fmla="*/ 4402301 h 734"/>
                <a:gd name="T64" fmla="*/ 4767092 w 722"/>
                <a:gd name="T65" fmla="*/ 4191691 h 734"/>
                <a:gd name="T66" fmla="*/ 4323452 w 722"/>
                <a:gd name="T67" fmla="*/ 4402301 h 734"/>
                <a:gd name="T68" fmla="*/ 3826112 w 722"/>
                <a:gd name="T69" fmla="*/ 4563822 h 734"/>
                <a:gd name="T70" fmla="*/ 3772300 w 722"/>
                <a:gd name="T71" fmla="*/ 4723007 h 734"/>
                <a:gd name="T72" fmla="*/ 3221461 w 722"/>
                <a:gd name="T73" fmla="*/ 4931473 h 734"/>
                <a:gd name="T74" fmla="*/ 3275009 w 722"/>
                <a:gd name="T75" fmla="*/ 5880428 h 734"/>
                <a:gd name="T76" fmla="*/ 2339918 w 722"/>
                <a:gd name="T77" fmla="*/ 6146760 h 734"/>
                <a:gd name="T78" fmla="*/ 1842699 w 722"/>
                <a:gd name="T79" fmla="*/ 5514394 h 734"/>
                <a:gd name="T80" fmla="*/ 350637 w 722"/>
                <a:gd name="T81" fmla="*/ 4669702 h 734"/>
                <a:gd name="T82" fmla="*/ 350637 w 722"/>
                <a:gd name="T83" fmla="*/ 3878278 h 734"/>
                <a:gd name="T84" fmla="*/ 679943 w 722"/>
                <a:gd name="T85" fmla="*/ 3086883 h 734"/>
                <a:gd name="T86" fmla="*/ 569810 w 722"/>
                <a:gd name="T87" fmla="*/ 2715808 h 7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22" h="734">
                  <a:moveTo>
                    <a:pt x="62" y="309"/>
                  </a:moveTo>
                  <a:cubicBezTo>
                    <a:pt x="19" y="295"/>
                    <a:pt x="37" y="304"/>
                    <a:pt x="8" y="285"/>
                  </a:cubicBezTo>
                  <a:cubicBezTo>
                    <a:pt x="0" y="243"/>
                    <a:pt x="0" y="250"/>
                    <a:pt x="38" y="237"/>
                  </a:cubicBezTo>
                  <a:cubicBezTo>
                    <a:pt x="52" y="216"/>
                    <a:pt x="74" y="191"/>
                    <a:pt x="98" y="183"/>
                  </a:cubicBezTo>
                  <a:cubicBezTo>
                    <a:pt x="87" y="149"/>
                    <a:pt x="57" y="158"/>
                    <a:pt x="92" y="135"/>
                  </a:cubicBezTo>
                  <a:cubicBezTo>
                    <a:pt x="94" y="127"/>
                    <a:pt x="96" y="119"/>
                    <a:pt x="98" y="111"/>
                  </a:cubicBezTo>
                  <a:cubicBezTo>
                    <a:pt x="102" y="99"/>
                    <a:pt x="110" y="75"/>
                    <a:pt x="110" y="75"/>
                  </a:cubicBezTo>
                  <a:cubicBezTo>
                    <a:pt x="86" y="67"/>
                    <a:pt x="68" y="57"/>
                    <a:pt x="104" y="45"/>
                  </a:cubicBezTo>
                  <a:cubicBezTo>
                    <a:pt x="152" y="50"/>
                    <a:pt x="164" y="45"/>
                    <a:pt x="188" y="81"/>
                  </a:cubicBezTo>
                  <a:cubicBezTo>
                    <a:pt x="327" y="75"/>
                    <a:pt x="287" y="88"/>
                    <a:pt x="362" y="51"/>
                  </a:cubicBezTo>
                  <a:cubicBezTo>
                    <a:pt x="364" y="45"/>
                    <a:pt x="369" y="39"/>
                    <a:pt x="368" y="33"/>
                  </a:cubicBezTo>
                  <a:cubicBezTo>
                    <a:pt x="367" y="26"/>
                    <a:pt x="354" y="22"/>
                    <a:pt x="356" y="15"/>
                  </a:cubicBezTo>
                  <a:cubicBezTo>
                    <a:pt x="358" y="9"/>
                    <a:pt x="368" y="10"/>
                    <a:pt x="374" y="9"/>
                  </a:cubicBezTo>
                  <a:cubicBezTo>
                    <a:pt x="386" y="6"/>
                    <a:pt x="398" y="5"/>
                    <a:pt x="410" y="3"/>
                  </a:cubicBezTo>
                  <a:cubicBezTo>
                    <a:pt x="422" y="5"/>
                    <a:pt x="437" y="0"/>
                    <a:pt x="446" y="9"/>
                  </a:cubicBezTo>
                  <a:cubicBezTo>
                    <a:pt x="506" y="69"/>
                    <a:pt x="413" y="32"/>
                    <a:pt x="470" y="51"/>
                  </a:cubicBezTo>
                  <a:cubicBezTo>
                    <a:pt x="493" y="85"/>
                    <a:pt x="477" y="125"/>
                    <a:pt x="500" y="159"/>
                  </a:cubicBezTo>
                  <a:cubicBezTo>
                    <a:pt x="488" y="195"/>
                    <a:pt x="475" y="198"/>
                    <a:pt x="440" y="207"/>
                  </a:cubicBezTo>
                  <a:cubicBezTo>
                    <a:pt x="426" y="227"/>
                    <a:pt x="422" y="243"/>
                    <a:pt x="416" y="267"/>
                  </a:cubicBezTo>
                  <a:cubicBezTo>
                    <a:pt x="418" y="287"/>
                    <a:pt x="416" y="308"/>
                    <a:pt x="422" y="327"/>
                  </a:cubicBezTo>
                  <a:cubicBezTo>
                    <a:pt x="424" y="333"/>
                    <a:pt x="429" y="315"/>
                    <a:pt x="428" y="309"/>
                  </a:cubicBezTo>
                  <a:cubicBezTo>
                    <a:pt x="427" y="296"/>
                    <a:pt x="420" y="285"/>
                    <a:pt x="416" y="273"/>
                  </a:cubicBezTo>
                  <a:cubicBezTo>
                    <a:pt x="414" y="267"/>
                    <a:pt x="420" y="285"/>
                    <a:pt x="422" y="291"/>
                  </a:cubicBezTo>
                  <a:cubicBezTo>
                    <a:pt x="425" y="299"/>
                    <a:pt x="423" y="308"/>
                    <a:pt x="428" y="315"/>
                  </a:cubicBezTo>
                  <a:cubicBezTo>
                    <a:pt x="438" y="329"/>
                    <a:pt x="463" y="330"/>
                    <a:pt x="476" y="333"/>
                  </a:cubicBezTo>
                  <a:cubicBezTo>
                    <a:pt x="488" y="357"/>
                    <a:pt x="492" y="372"/>
                    <a:pt x="518" y="381"/>
                  </a:cubicBezTo>
                  <a:cubicBezTo>
                    <a:pt x="590" y="377"/>
                    <a:pt x="620" y="393"/>
                    <a:pt x="662" y="351"/>
                  </a:cubicBezTo>
                  <a:cubicBezTo>
                    <a:pt x="665" y="383"/>
                    <a:pt x="654" y="446"/>
                    <a:pt x="692" y="459"/>
                  </a:cubicBezTo>
                  <a:cubicBezTo>
                    <a:pt x="713" y="490"/>
                    <a:pt x="698" y="463"/>
                    <a:pt x="710" y="507"/>
                  </a:cubicBezTo>
                  <a:cubicBezTo>
                    <a:pt x="713" y="519"/>
                    <a:pt x="722" y="543"/>
                    <a:pt x="722" y="543"/>
                  </a:cubicBezTo>
                  <a:cubicBezTo>
                    <a:pt x="715" y="600"/>
                    <a:pt x="719" y="599"/>
                    <a:pt x="680" y="573"/>
                  </a:cubicBezTo>
                  <a:cubicBezTo>
                    <a:pt x="662" y="546"/>
                    <a:pt x="624" y="519"/>
                    <a:pt x="596" y="501"/>
                  </a:cubicBezTo>
                  <a:cubicBezTo>
                    <a:pt x="572" y="464"/>
                    <a:pt x="565" y="471"/>
                    <a:pt x="518" y="477"/>
                  </a:cubicBezTo>
                  <a:cubicBezTo>
                    <a:pt x="503" y="499"/>
                    <a:pt x="497" y="510"/>
                    <a:pt x="470" y="501"/>
                  </a:cubicBezTo>
                  <a:cubicBezTo>
                    <a:pt x="452" y="504"/>
                    <a:pt x="429" y="503"/>
                    <a:pt x="416" y="519"/>
                  </a:cubicBezTo>
                  <a:cubicBezTo>
                    <a:pt x="412" y="524"/>
                    <a:pt x="414" y="533"/>
                    <a:pt x="410" y="537"/>
                  </a:cubicBezTo>
                  <a:cubicBezTo>
                    <a:pt x="403" y="544"/>
                    <a:pt x="360" y="559"/>
                    <a:pt x="350" y="561"/>
                  </a:cubicBezTo>
                  <a:cubicBezTo>
                    <a:pt x="329" y="592"/>
                    <a:pt x="308" y="653"/>
                    <a:pt x="356" y="669"/>
                  </a:cubicBezTo>
                  <a:cubicBezTo>
                    <a:pt x="334" y="734"/>
                    <a:pt x="357" y="706"/>
                    <a:pt x="254" y="699"/>
                  </a:cubicBezTo>
                  <a:cubicBezTo>
                    <a:pt x="227" y="681"/>
                    <a:pt x="227" y="650"/>
                    <a:pt x="200" y="627"/>
                  </a:cubicBezTo>
                  <a:cubicBezTo>
                    <a:pt x="152" y="587"/>
                    <a:pt x="97" y="551"/>
                    <a:pt x="38" y="531"/>
                  </a:cubicBezTo>
                  <a:cubicBezTo>
                    <a:pt x="18" y="502"/>
                    <a:pt x="27" y="473"/>
                    <a:pt x="38" y="441"/>
                  </a:cubicBezTo>
                  <a:cubicBezTo>
                    <a:pt x="44" y="389"/>
                    <a:pt x="41" y="384"/>
                    <a:pt x="74" y="351"/>
                  </a:cubicBezTo>
                  <a:cubicBezTo>
                    <a:pt x="68" y="312"/>
                    <a:pt x="77" y="324"/>
                    <a:pt x="62" y="309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48" name="Text Box 17"/>
            <p:cNvSpPr txBox="1">
              <a:spLocks noChangeArrowheads="1"/>
            </p:cNvSpPr>
            <p:nvPr/>
          </p:nvSpPr>
          <p:spPr bwMode="auto">
            <a:xfrm>
              <a:off x="4959" y="11711"/>
              <a:ext cx="622" cy="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F6FC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lIns="74066" tIns="37033" rIns="74066" bIns="37033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500" baseline="0" dirty="0">
                  <a:solidFill>
                    <a:srgbClr val="5F5F5F"/>
                  </a:solidFill>
                </a:rPr>
                <a:t>KONYA</a:t>
              </a:r>
              <a:endParaRPr lang="tr-TR" altLang="tr-TR" sz="1800" b="0" baseline="0" dirty="0"/>
            </a:p>
          </p:txBody>
        </p:sp>
        <p:sp>
          <p:nvSpPr>
            <p:cNvPr id="49" name="Oval 18"/>
            <p:cNvSpPr>
              <a:spLocks noChangeArrowheads="1"/>
            </p:cNvSpPr>
            <p:nvPr/>
          </p:nvSpPr>
          <p:spPr bwMode="auto">
            <a:xfrm>
              <a:off x="5199" y="11983"/>
              <a:ext cx="90" cy="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tr-TR" altLang="tr-TR" sz="2200" dirty="0">
                <a:solidFill>
                  <a:srgbClr val="CC0000"/>
                </a:solidFill>
              </a:endParaRPr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auto">
            <a:xfrm>
              <a:off x="6663" y="10341"/>
              <a:ext cx="964" cy="554"/>
            </a:xfrm>
            <a:custGeom>
              <a:avLst/>
              <a:gdLst>
                <a:gd name="T0" fmla="*/ 491520 w 482"/>
                <a:gd name="T1" fmla="*/ 2015232 h 277"/>
                <a:gd name="T2" fmla="*/ 98304 w 482"/>
                <a:gd name="T3" fmla="*/ 1916928 h 277"/>
                <a:gd name="T4" fmla="*/ 0 w 482"/>
                <a:gd name="T5" fmla="*/ 1622016 h 277"/>
                <a:gd name="T6" fmla="*/ 393216 w 482"/>
                <a:gd name="T7" fmla="*/ 1327104 h 277"/>
                <a:gd name="T8" fmla="*/ 786432 w 482"/>
                <a:gd name="T9" fmla="*/ 1032192 h 277"/>
                <a:gd name="T10" fmla="*/ 1277952 w 482"/>
                <a:gd name="T11" fmla="*/ 1130496 h 277"/>
                <a:gd name="T12" fmla="*/ 1769472 w 482"/>
                <a:gd name="T13" fmla="*/ 688128 h 277"/>
                <a:gd name="T14" fmla="*/ 1818624 w 482"/>
                <a:gd name="T15" fmla="*/ 442368 h 277"/>
                <a:gd name="T16" fmla="*/ 1966080 w 482"/>
                <a:gd name="T17" fmla="*/ 0 h 277"/>
                <a:gd name="T18" fmla="*/ 2605056 w 482"/>
                <a:gd name="T19" fmla="*/ 344064 h 277"/>
                <a:gd name="T20" fmla="*/ 3489792 w 482"/>
                <a:gd name="T21" fmla="*/ 688128 h 277"/>
                <a:gd name="T22" fmla="*/ 3538944 w 482"/>
                <a:gd name="T23" fmla="*/ 884736 h 277"/>
                <a:gd name="T24" fmla="*/ 3833856 w 482"/>
                <a:gd name="T25" fmla="*/ 933888 h 277"/>
                <a:gd name="T26" fmla="*/ 3686400 w 482"/>
                <a:gd name="T27" fmla="*/ 1474560 h 277"/>
                <a:gd name="T28" fmla="*/ 3637248 w 482"/>
                <a:gd name="T29" fmla="*/ 1916928 h 277"/>
                <a:gd name="T30" fmla="*/ 2949120 w 482"/>
                <a:gd name="T31" fmla="*/ 1769472 h 277"/>
                <a:gd name="T32" fmla="*/ 2605056 w 482"/>
                <a:gd name="T33" fmla="*/ 1474560 h 277"/>
                <a:gd name="T34" fmla="*/ 2359296 w 482"/>
                <a:gd name="T35" fmla="*/ 1671168 h 277"/>
                <a:gd name="T36" fmla="*/ 2064384 w 482"/>
                <a:gd name="T37" fmla="*/ 1818624 h 277"/>
                <a:gd name="T38" fmla="*/ 2015232 w 482"/>
                <a:gd name="T39" fmla="*/ 2260992 h 277"/>
                <a:gd name="T40" fmla="*/ 983040 w 482"/>
                <a:gd name="T41" fmla="*/ 2211840 h 277"/>
                <a:gd name="T42" fmla="*/ 884736 w 482"/>
                <a:gd name="T43" fmla="*/ 2064384 h 277"/>
                <a:gd name="T44" fmla="*/ 147456 w 482"/>
                <a:gd name="T45" fmla="*/ 1966080 h 277"/>
                <a:gd name="T46" fmla="*/ 0 w 482"/>
                <a:gd name="T47" fmla="*/ 1916928 h 2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82" h="277">
                  <a:moveTo>
                    <a:pt x="60" y="246"/>
                  </a:moveTo>
                  <a:cubicBezTo>
                    <a:pt x="44" y="242"/>
                    <a:pt x="25" y="244"/>
                    <a:pt x="12" y="234"/>
                  </a:cubicBezTo>
                  <a:cubicBezTo>
                    <a:pt x="2" y="226"/>
                    <a:pt x="0" y="198"/>
                    <a:pt x="0" y="198"/>
                  </a:cubicBezTo>
                  <a:cubicBezTo>
                    <a:pt x="23" y="190"/>
                    <a:pt x="28" y="175"/>
                    <a:pt x="48" y="162"/>
                  </a:cubicBezTo>
                  <a:cubicBezTo>
                    <a:pt x="62" y="140"/>
                    <a:pt x="75" y="140"/>
                    <a:pt x="96" y="126"/>
                  </a:cubicBezTo>
                  <a:cubicBezTo>
                    <a:pt x="128" y="137"/>
                    <a:pt x="121" y="147"/>
                    <a:pt x="156" y="138"/>
                  </a:cubicBezTo>
                  <a:cubicBezTo>
                    <a:pt x="189" y="116"/>
                    <a:pt x="171" y="95"/>
                    <a:pt x="216" y="84"/>
                  </a:cubicBezTo>
                  <a:cubicBezTo>
                    <a:pt x="218" y="74"/>
                    <a:pt x="222" y="64"/>
                    <a:pt x="222" y="54"/>
                  </a:cubicBezTo>
                  <a:cubicBezTo>
                    <a:pt x="222" y="24"/>
                    <a:pt x="199" y="14"/>
                    <a:pt x="240" y="0"/>
                  </a:cubicBezTo>
                  <a:cubicBezTo>
                    <a:pt x="258" y="27"/>
                    <a:pt x="287" y="36"/>
                    <a:pt x="318" y="42"/>
                  </a:cubicBezTo>
                  <a:cubicBezTo>
                    <a:pt x="358" y="101"/>
                    <a:pt x="328" y="77"/>
                    <a:pt x="426" y="84"/>
                  </a:cubicBezTo>
                  <a:cubicBezTo>
                    <a:pt x="428" y="92"/>
                    <a:pt x="425" y="103"/>
                    <a:pt x="432" y="108"/>
                  </a:cubicBezTo>
                  <a:cubicBezTo>
                    <a:pt x="442" y="115"/>
                    <a:pt x="462" y="103"/>
                    <a:pt x="468" y="114"/>
                  </a:cubicBezTo>
                  <a:cubicBezTo>
                    <a:pt x="482" y="138"/>
                    <a:pt x="462" y="162"/>
                    <a:pt x="450" y="180"/>
                  </a:cubicBezTo>
                  <a:cubicBezTo>
                    <a:pt x="448" y="198"/>
                    <a:pt x="459" y="224"/>
                    <a:pt x="444" y="234"/>
                  </a:cubicBezTo>
                  <a:cubicBezTo>
                    <a:pt x="412" y="255"/>
                    <a:pt x="383" y="231"/>
                    <a:pt x="360" y="216"/>
                  </a:cubicBezTo>
                  <a:cubicBezTo>
                    <a:pt x="352" y="192"/>
                    <a:pt x="342" y="188"/>
                    <a:pt x="318" y="180"/>
                  </a:cubicBezTo>
                  <a:cubicBezTo>
                    <a:pt x="273" y="195"/>
                    <a:pt x="327" y="173"/>
                    <a:pt x="288" y="204"/>
                  </a:cubicBezTo>
                  <a:cubicBezTo>
                    <a:pt x="278" y="212"/>
                    <a:pt x="263" y="215"/>
                    <a:pt x="252" y="222"/>
                  </a:cubicBezTo>
                  <a:cubicBezTo>
                    <a:pt x="245" y="244"/>
                    <a:pt x="253" y="254"/>
                    <a:pt x="246" y="276"/>
                  </a:cubicBezTo>
                  <a:cubicBezTo>
                    <a:pt x="204" y="274"/>
                    <a:pt x="161" y="277"/>
                    <a:pt x="120" y="270"/>
                  </a:cubicBezTo>
                  <a:cubicBezTo>
                    <a:pt x="113" y="269"/>
                    <a:pt x="114" y="257"/>
                    <a:pt x="108" y="252"/>
                  </a:cubicBezTo>
                  <a:cubicBezTo>
                    <a:pt x="84" y="233"/>
                    <a:pt x="48" y="243"/>
                    <a:pt x="18" y="240"/>
                  </a:cubicBezTo>
                  <a:cubicBezTo>
                    <a:pt x="12" y="238"/>
                    <a:pt x="0" y="234"/>
                    <a:pt x="0" y="234"/>
                  </a:cubicBezTo>
                </a:path>
              </a:pathLst>
            </a:cu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1" name="Text Box 20"/>
            <p:cNvSpPr txBox="1">
              <a:spLocks noChangeArrowheads="1"/>
            </p:cNvSpPr>
            <p:nvPr/>
          </p:nvSpPr>
          <p:spPr bwMode="auto">
            <a:xfrm>
              <a:off x="6941" y="10441"/>
              <a:ext cx="603" cy="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F6FC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lIns="74066" tIns="37033" rIns="74066" bIns="37033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500" baseline="0" dirty="0">
                  <a:solidFill>
                    <a:srgbClr val="5F5F5F"/>
                  </a:solidFill>
                </a:rPr>
                <a:t>TOKAT</a:t>
              </a:r>
              <a:endParaRPr lang="tr-TR" altLang="tr-TR" sz="1800" b="0" baseline="0" dirty="0"/>
            </a:p>
          </p:txBody>
        </p:sp>
        <p:sp>
          <p:nvSpPr>
            <p:cNvPr id="52" name="Oval 21"/>
            <p:cNvSpPr>
              <a:spLocks noChangeArrowheads="1"/>
            </p:cNvSpPr>
            <p:nvPr/>
          </p:nvSpPr>
          <p:spPr bwMode="auto">
            <a:xfrm>
              <a:off x="7105" y="10713"/>
              <a:ext cx="90" cy="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tr-TR" altLang="tr-TR" sz="2200" dirty="0">
                <a:solidFill>
                  <a:srgbClr val="CC0000"/>
                </a:solidFill>
              </a:endParaRPr>
            </a:p>
          </p:txBody>
        </p:sp>
        <p:sp>
          <p:nvSpPr>
            <p:cNvPr id="53" name="Freeform 22"/>
            <p:cNvSpPr>
              <a:spLocks/>
            </p:cNvSpPr>
            <p:nvPr/>
          </p:nvSpPr>
          <p:spPr bwMode="auto">
            <a:xfrm>
              <a:off x="8669" y="11035"/>
              <a:ext cx="700" cy="638"/>
            </a:xfrm>
            <a:custGeom>
              <a:avLst/>
              <a:gdLst>
                <a:gd name="T0" fmla="*/ 1073152 w 350"/>
                <a:gd name="T1" fmla="*/ 2613248 h 319"/>
                <a:gd name="T2" fmla="*/ 876544 w 350"/>
                <a:gd name="T3" fmla="*/ 2318336 h 319"/>
                <a:gd name="T4" fmla="*/ 778240 w 350"/>
                <a:gd name="T5" fmla="*/ 2170880 h 319"/>
                <a:gd name="T6" fmla="*/ 1073152 w 350"/>
                <a:gd name="T7" fmla="*/ 1777664 h 319"/>
                <a:gd name="T8" fmla="*/ 974848 w 350"/>
                <a:gd name="T9" fmla="*/ 1089536 h 319"/>
                <a:gd name="T10" fmla="*/ 335872 w 350"/>
                <a:gd name="T11" fmla="*/ 1138688 h 319"/>
                <a:gd name="T12" fmla="*/ 974848 w 350"/>
                <a:gd name="T13" fmla="*/ 401408 h 319"/>
                <a:gd name="T14" fmla="*/ 1269760 w 350"/>
                <a:gd name="T15" fmla="*/ 8192 h 319"/>
                <a:gd name="T16" fmla="*/ 2105344 w 350"/>
                <a:gd name="T17" fmla="*/ 57344 h 319"/>
                <a:gd name="T18" fmla="*/ 2351104 w 350"/>
                <a:gd name="T19" fmla="*/ 352256 h 319"/>
                <a:gd name="T20" fmla="*/ 2596864 w 350"/>
                <a:gd name="T21" fmla="*/ 401408 h 319"/>
                <a:gd name="T22" fmla="*/ 2744320 w 350"/>
                <a:gd name="T23" fmla="*/ 1236992 h 319"/>
                <a:gd name="T24" fmla="*/ 2105344 w 350"/>
                <a:gd name="T25" fmla="*/ 1974272 h 319"/>
                <a:gd name="T26" fmla="*/ 1761280 w 350"/>
                <a:gd name="T27" fmla="*/ 2269184 h 319"/>
                <a:gd name="T28" fmla="*/ 925696 w 350"/>
                <a:gd name="T29" fmla="*/ 2564096 h 319"/>
                <a:gd name="T30" fmla="*/ 778240 w 350"/>
                <a:gd name="T31" fmla="*/ 2465792 h 3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0" h="319">
                  <a:moveTo>
                    <a:pt x="131" y="319"/>
                  </a:moveTo>
                  <a:cubicBezTo>
                    <a:pt x="123" y="307"/>
                    <a:pt x="115" y="295"/>
                    <a:pt x="107" y="283"/>
                  </a:cubicBezTo>
                  <a:cubicBezTo>
                    <a:pt x="103" y="277"/>
                    <a:pt x="95" y="265"/>
                    <a:pt x="95" y="265"/>
                  </a:cubicBezTo>
                  <a:cubicBezTo>
                    <a:pt x="116" y="251"/>
                    <a:pt x="123" y="241"/>
                    <a:pt x="131" y="217"/>
                  </a:cubicBezTo>
                  <a:cubicBezTo>
                    <a:pt x="97" y="194"/>
                    <a:pt x="107" y="169"/>
                    <a:pt x="119" y="133"/>
                  </a:cubicBezTo>
                  <a:cubicBezTo>
                    <a:pt x="105" y="91"/>
                    <a:pt x="64" y="116"/>
                    <a:pt x="41" y="139"/>
                  </a:cubicBezTo>
                  <a:cubicBezTo>
                    <a:pt x="0" y="77"/>
                    <a:pt x="83" y="73"/>
                    <a:pt x="119" y="49"/>
                  </a:cubicBezTo>
                  <a:cubicBezTo>
                    <a:pt x="133" y="28"/>
                    <a:pt x="133" y="15"/>
                    <a:pt x="155" y="1"/>
                  </a:cubicBezTo>
                  <a:cubicBezTo>
                    <a:pt x="189" y="3"/>
                    <a:pt x="224" y="0"/>
                    <a:pt x="257" y="7"/>
                  </a:cubicBezTo>
                  <a:cubicBezTo>
                    <a:pt x="279" y="11"/>
                    <a:pt x="271" y="34"/>
                    <a:pt x="287" y="43"/>
                  </a:cubicBezTo>
                  <a:cubicBezTo>
                    <a:pt x="296" y="48"/>
                    <a:pt x="307" y="47"/>
                    <a:pt x="317" y="49"/>
                  </a:cubicBezTo>
                  <a:cubicBezTo>
                    <a:pt x="321" y="84"/>
                    <a:pt x="324" y="118"/>
                    <a:pt x="335" y="151"/>
                  </a:cubicBezTo>
                  <a:cubicBezTo>
                    <a:pt x="326" y="242"/>
                    <a:pt x="350" y="233"/>
                    <a:pt x="257" y="241"/>
                  </a:cubicBezTo>
                  <a:cubicBezTo>
                    <a:pt x="230" y="250"/>
                    <a:pt x="241" y="264"/>
                    <a:pt x="215" y="277"/>
                  </a:cubicBezTo>
                  <a:cubicBezTo>
                    <a:pt x="182" y="294"/>
                    <a:pt x="145" y="292"/>
                    <a:pt x="113" y="313"/>
                  </a:cubicBezTo>
                  <a:cubicBezTo>
                    <a:pt x="93" y="306"/>
                    <a:pt x="95" y="313"/>
                    <a:pt x="95" y="301"/>
                  </a:cubicBezTo>
                </a:path>
              </a:pathLst>
            </a:cu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4" name="Text Box 23"/>
            <p:cNvSpPr txBox="1">
              <a:spLocks noChangeArrowheads="1"/>
            </p:cNvSpPr>
            <p:nvPr/>
          </p:nvSpPr>
          <p:spPr bwMode="auto">
            <a:xfrm>
              <a:off x="8777" y="11075"/>
              <a:ext cx="652" cy="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F6FC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lIns="74066" tIns="37033" rIns="74066" bIns="37033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500" baseline="0" dirty="0">
                  <a:solidFill>
                    <a:srgbClr val="5F5F5F"/>
                  </a:solidFill>
                </a:rPr>
                <a:t>BİNGÖL</a:t>
              </a:r>
              <a:endParaRPr lang="tr-TR" altLang="tr-TR" sz="1800" b="0" baseline="0" dirty="0"/>
            </a:p>
          </p:txBody>
        </p:sp>
        <p:sp>
          <p:nvSpPr>
            <p:cNvPr id="55" name="Oval 24"/>
            <p:cNvSpPr>
              <a:spLocks noChangeArrowheads="1"/>
            </p:cNvSpPr>
            <p:nvPr/>
          </p:nvSpPr>
          <p:spPr bwMode="auto">
            <a:xfrm>
              <a:off x="9009" y="11347"/>
              <a:ext cx="90" cy="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tr-TR" altLang="tr-TR" sz="2200" dirty="0">
                <a:solidFill>
                  <a:srgbClr val="CC0000"/>
                </a:solidFill>
              </a:endParaRPr>
            </a:p>
          </p:txBody>
        </p:sp>
        <p:sp>
          <p:nvSpPr>
            <p:cNvPr id="56" name="Freeform 25"/>
            <p:cNvSpPr>
              <a:spLocks/>
            </p:cNvSpPr>
            <p:nvPr/>
          </p:nvSpPr>
          <p:spPr bwMode="auto">
            <a:xfrm>
              <a:off x="9733" y="9705"/>
              <a:ext cx="508" cy="588"/>
            </a:xfrm>
            <a:custGeom>
              <a:avLst/>
              <a:gdLst>
                <a:gd name="T0" fmla="*/ 548864 w 254"/>
                <a:gd name="T1" fmla="*/ 2408448 h 294"/>
                <a:gd name="T2" fmla="*/ 499712 w 254"/>
                <a:gd name="T3" fmla="*/ 2015232 h 294"/>
                <a:gd name="T4" fmla="*/ 57344 w 254"/>
                <a:gd name="T5" fmla="*/ 1818624 h 294"/>
                <a:gd name="T6" fmla="*/ 8192 w 254"/>
                <a:gd name="T7" fmla="*/ 1671168 h 294"/>
                <a:gd name="T8" fmla="*/ 106496 w 254"/>
                <a:gd name="T9" fmla="*/ 1523712 h 294"/>
                <a:gd name="T10" fmla="*/ 204800 w 254"/>
                <a:gd name="T11" fmla="*/ 1179648 h 294"/>
                <a:gd name="T12" fmla="*/ 352256 w 254"/>
                <a:gd name="T13" fmla="*/ 1130496 h 294"/>
                <a:gd name="T14" fmla="*/ 303104 w 254"/>
                <a:gd name="T15" fmla="*/ 835584 h 294"/>
                <a:gd name="T16" fmla="*/ 204800 w 254"/>
                <a:gd name="T17" fmla="*/ 540672 h 294"/>
                <a:gd name="T18" fmla="*/ 401408 w 254"/>
                <a:gd name="T19" fmla="*/ 0 h 294"/>
                <a:gd name="T20" fmla="*/ 745472 w 254"/>
                <a:gd name="T21" fmla="*/ 147456 h 294"/>
                <a:gd name="T22" fmla="*/ 843776 w 254"/>
                <a:gd name="T23" fmla="*/ 294912 h 294"/>
                <a:gd name="T24" fmla="*/ 1433600 w 254"/>
                <a:gd name="T25" fmla="*/ 589824 h 294"/>
                <a:gd name="T26" fmla="*/ 1482752 w 254"/>
                <a:gd name="T27" fmla="*/ 884736 h 294"/>
                <a:gd name="T28" fmla="*/ 1777664 w 254"/>
                <a:gd name="T29" fmla="*/ 933888 h 294"/>
                <a:gd name="T30" fmla="*/ 2072576 w 254"/>
                <a:gd name="T31" fmla="*/ 1032192 h 294"/>
                <a:gd name="T32" fmla="*/ 2023424 w 254"/>
                <a:gd name="T33" fmla="*/ 1277952 h 294"/>
                <a:gd name="T34" fmla="*/ 1826816 w 254"/>
                <a:gd name="T35" fmla="*/ 1327104 h 294"/>
                <a:gd name="T36" fmla="*/ 1531904 w 254"/>
                <a:gd name="T37" fmla="*/ 1425408 h 294"/>
                <a:gd name="T38" fmla="*/ 1040384 w 254"/>
                <a:gd name="T39" fmla="*/ 1720320 h 294"/>
                <a:gd name="T40" fmla="*/ 991232 w 254"/>
                <a:gd name="T41" fmla="*/ 2113536 h 294"/>
                <a:gd name="T42" fmla="*/ 843776 w 254"/>
                <a:gd name="T43" fmla="*/ 2162688 h 294"/>
                <a:gd name="T44" fmla="*/ 548864 w 254"/>
                <a:gd name="T45" fmla="*/ 2408448 h 29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54" h="294">
                  <a:moveTo>
                    <a:pt x="67" y="294"/>
                  </a:moveTo>
                  <a:cubicBezTo>
                    <a:pt x="65" y="278"/>
                    <a:pt x="70" y="259"/>
                    <a:pt x="61" y="246"/>
                  </a:cubicBezTo>
                  <a:cubicBezTo>
                    <a:pt x="50" y="230"/>
                    <a:pt x="23" y="233"/>
                    <a:pt x="7" y="222"/>
                  </a:cubicBezTo>
                  <a:cubicBezTo>
                    <a:pt x="5" y="216"/>
                    <a:pt x="0" y="210"/>
                    <a:pt x="1" y="204"/>
                  </a:cubicBezTo>
                  <a:cubicBezTo>
                    <a:pt x="2" y="197"/>
                    <a:pt x="10" y="192"/>
                    <a:pt x="13" y="186"/>
                  </a:cubicBezTo>
                  <a:cubicBezTo>
                    <a:pt x="20" y="173"/>
                    <a:pt x="16" y="155"/>
                    <a:pt x="25" y="144"/>
                  </a:cubicBezTo>
                  <a:cubicBezTo>
                    <a:pt x="29" y="139"/>
                    <a:pt x="37" y="140"/>
                    <a:pt x="43" y="138"/>
                  </a:cubicBezTo>
                  <a:cubicBezTo>
                    <a:pt x="41" y="126"/>
                    <a:pt x="40" y="114"/>
                    <a:pt x="37" y="102"/>
                  </a:cubicBezTo>
                  <a:cubicBezTo>
                    <a:pt x="34" y="90"/>
                    <a:pt x="25" y="66"/>
                    <a:pt x="25" y="66"/>
                  </a:cubicBezTo>
                  <a:cubicBezTo>
                    <a:pt x="30" y="39"/>
                    <a:pt x="41" y="25"/>
                    <a:pt x="49" y="0"/>
                  </a:cubicBezTo>
                  <a:cubicBezTo>
                    <a:pt x="67" y="5"/>
                    <a:pt x="77" y="4"/>
                    <a:pt x="91" y="18"/>
                  </a:cubicBezTo>
                  <a:cubicBezTo>
                    <a:pt x="96" y="23"/>
                    <a:pt x="97" y="31"/>
                    <a:pt x="103" y="36"/>
                  </a:cubicBezTo>
                  <a:cubicBezTo>
                    <a:pt x="120" y="50"/>
                    <a:pt x="154" y="58"/>
                    <a:pt x="175" y="72"/>
                  </a:cubicBezTo>
                  <a:cubicBezTo>
                    <a:pt x="177" y="84"/>
                    <a:pt x="172" y="99"/>
                    <a:pt x="181" y="108"/>
                  </a:cubicBezTo>
                  <a:cubicBezTo>
                    <a:pt x="190" y="117"/>
                    <a:pt x="205" y="111"/>
                    <a:pt x="217" y="114"/>
                  </a:cubicBezTo>
                  <a:cubicBezTo>
                    <a:pt x="229" y="117"/>
                    <a:pt x="253" y="126"/>
                    <a:pt x="253" y="126"/>
                  </a:cubicBezTo>
                  <a:cubicBezTo>
                    <a:pt x="251" y="136"/>
                    <a:pt x="254" y="148"/>
                    <a:pt x="247" y="156"/>
                  </a:cubicBezTo>
                  <a:cubicBezTo>
                    <a:pt x="242" y="162"/>
                    <a:pt x="231" y="160"/>
                    <a:pt x="223" y="162"/>
                  </a:cubicBezTo>
                  <a:cubicBezTo>
                    <a:pt x="211" y="166"/>
                    <a:pt x="187" y="174"/>
                    <a:pt x="187" y="174"/>
                  </a:cubicBezTo>
                  <a:cubicBezTo>
                    <a:pt x="167" y="194"/>
                    <a:pt x="150" y="195"/>
                    <a:pt x="127" y="210"/>
                  </a:cubicBezTo>
                  <a:cubicBezTo>
                    <a:pt x="125" y="226"/>
                    <a:pt x="128" y="243"/>
                    <a:pt x="121" y="258"/>
                  </a:cubicBezTo>
                  <a:cubicBezTo>
                    <a:pt x="118" y="264"/>
                    <a:pt x="109" y="261"/>
                    <a:pt x="103" y="264"/>
                  </a:cubicBezTo>
                  <a:cubicBezTo>
                    <a:pt x="87" y="272"/>
                    <a:pt x="67" y="277"/>
                    <a:pt x="67" y="294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9668" y="9827"/>
              <a:ext cx="779" cy="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F6FC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lIns="74066" tIns="37033" rIns="74066" bIns="37033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500" baseline="0" dirty="0">
                  <a:solidFill>
                    <a:srgbClr val="5F5F5F"/>
                  </a:solidFill>
                </a:rPr>
                <a:t>ARDAHAN</a:t>
              </a:r>
              <a:endParaRPr lang="tr-TR" altLang="tr-TR" sz="1800" b="0" baseline="0" dirty="0"/>
            </a:p>
          </p:txBody>
        </p:sp>
        <p:sp>
          <p:nvSpPr>
            <p:cNvPr id="58" name="Oval 27"/>
            <p:cNvSpPr>
              <a:spLocks noChangeArrowheads="1"/>
            </p:cNvSpPr>
            <p:nvPr/>
          </p:nvSpPr>
          <p:spPr bwMode="auto">
            <a:xfrm>
              <a:off x="9917" y="10077"/>
              <a:ext cx="90" cy="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tr-TR" altLang="tr-TR" sz="2200" dirty="0">
                <a:solidFill>
                  <a:srgbClr val="CC0000"/>
                </a:solidFill>
              </a:endParaRPr>
            </a:p>
          </p:txBody>
        </p:sp>
        <p:sp>
          <p:nvSpPr>
            <p:cNvPr id="59" name="Freeform 28"/>
            <p:cNvSpPr>
              <a:spLocks/>
            </p:cNvSpPr>
            <p:nvPr/>
          </p:nvSpPr>
          <p:spPr bwMode="auto">
            <a:xfrm>
              <a:off x="4576" y="10267"/>
              <a:ext cx="423" cy="254"/>
            </a:xfrm>
            <a:custGeom>
              <a:avLst/>
              <a:gdLst>
                <a:gd name="T0" fmla="*/ 294530 w 211"/>
                <a:gd name="T1" fmla="*/ 942080 h 127"/>
                <a:gd name="T2" fmla="*/ 92116 w 211"/>
                <a:gd name="T3" fmla="*/ 892928 h 127"/>
                <a:gd name="T4" fmla="*/ 193121 w 211"/>
                <a:gd name="T5" fmla="*/ 57344 h 127"/>
                <a:gd name="T6" fmla="*/ 345154 w 211"/>
                <a:gd name="T7" fmla="*/ 8192 h 127"/>
                <a:gd name="T8" fmla="*/ 1614641 w 211"/>
                <a:gd name="T9" fmla="*/ 57344 h 127"/>
                <a:gd name="T10" fmla="*/ 1665297 w 211"/>
                <a:gd name="T11" fmla="*/ 450560 h 127"/>
                <a:gd name="T12" fmla="*/ 1259359 w 211"/>
                <a:gd name="T13" fmla="*/ 548864 h 127"/>
                <a:gd name="T14" fmla="*/ 801228 w 211"/>
                <a:gd name="T15" fmla="*/ 1040384 h 127"/>
                <a:gd name="T16" fmla="*/ 244161 w 211"/>
                <a:gd name="T17" fmla="*/ 991232 h 127"/>
                <a:gd name="T18" fmla="*/ 92116 w 211"/>
                <a:gd name="T19" fmla="*/ 942080 h 127"/>
                <a:gd name="T20" fmla="*/ 294530 w 211"/>
                <a:gd name="T21" fmla="*/ 942080 h 1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1" h="127">
                  <a:moveTo>
                    <a:pt x="35" y="115"/>
                  </a:moveTo>
                  <a:cubicBezTo>
                    <a:pt x="27" y="113"/>
                    <a:pt x="17" y="114"/>
                    <a:pt x="11" y="109"/>
                  </a:cubicBezTo>
                  <a:cubicBezTo>
                    <a:pt x="0" y="101"/>
                    <a:pt x="12" y="20"/>
                    <a:pt x="23" y="7"/>
                  </a:cubicBezTo>
                  <a:cubicBezTo>
                    <a:pt x="27" y="2"/>
                    <a:pt x="35" y="3"/>
                    <a:pt x="41" y="1"/>
                  </a:cubicBezTo>
                  <a:cubicBezTo>
                    <a:pt x="91" y="3"/>
                    <a:pt x="142" y="0"/>
                    <a:pt x="191" y="7"/>
                  </a:cubicBezTo>
                  <a:cubicBezTo>
                    <a:pt x="211" y="10"/>
                    <a:pt x="201" y="51"/>
                    <a:pt x="197" y="55"/>
                  </a:cubicBezTo>
                  <a:cubicBezTo>
                    <a:pt x="185" y="67"/>
                    <a:pt x="165" y="62"/>
                    <a:pt x="149" y="67"/>
                  </a:cubicBezTo>
                  <a:cubicBezTo>
                    <a:pt x="130" y="125"/>
                    <a:pt x="150" y="118"/>
                    <a:pt x="95" y="127"/>
                  </a:cubicBezTo>
                  <a:cubicBezTo>
                    <a:pt x="73" y="125"/>
                    <a:pt x="51" y="124"/>
                    <a:pt x="29" y="121"/>
                  </a:cubicBezTo>
                  <a:cubicBezTo>
                    <a:pt x="23" y="120"/>
                    <a:pt x="7" y="119"/>
                    <a:pt x="11" y="115"/>
                  </a:cubicBezTo>
                  <a:cubicBezTo>
                    <a:pt x="17" y="109"/>
                    <a:pt x="27" y="115"/>
                    <a:pt x="35" y="115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60" name="Text Box 29"/>
            <p:cNvSpPr txBox="1">
              <a:spLocks noChangeArrowheads="1"/>
            </p:cNvSpPr>
            <p:nvPr/>
          </p:nvSpPr>
          <p:spPr bwMode="auto">
            <a:xfrm>
              <a:off x="4493" y="10169"/>
              <a:ext cx="604" cy="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F6FC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lIns="74066" tIns="37033" rIns="74066" bIns="37033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500" baseline="0" dirty="0">
                  <a:solidFill>
                    <a:srgbClr val="5F5F5F"/>
                  </a:solidFill>
                </a:rPr>
                <a:t>DÜZCE</a:t>
              </a:r>
              <a:endParaRPr lang="tr-TR" altLang="tr-TR" sz="1800" b="0" baseline="0" dirty="0"/>
            </a:p>
          </p:txBody>
        </p:sp>
        <p:sp>
          <p:nvSpPr>
            <p:cNvPr id="61" name="Oval 30"/>
            <p:cNvSpPr>
              <a:spLocks noChangeArrowheads="1"/>
            </p:cNvSpPr>
            <p:nvPr/>
          </p:nvSpPr>
          <p:spPr bwMode="auto">
            <a:xfrm>
              <a:off x="4655" y="10349"/>
              <a:ext cx="90" cy="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tr-TR" altLang="tr-TR" sz="2200" dirty="0">
                <a:solidFill>
                  <a:srgbClr val="CC0000"/>
                </a:solidFill>
              </a:endParaRPr>
            </a:p>
          </p:txBody>
        </p:sp>
      </p:grpSp>
      <p:graphicFrame>
        <p:nvGraphicFramePr>
          <p:cNvPr id="89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979243"/>
              </p:ext>
            </p:extLst>
          </p:nvPr>
        </p:nvGraphicFramePr>
        <p:xfrm>
          <a:off x="174026" y="4012231"/>
          <a:ext cx="3888723" cy="247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" name="Çizelge" r:id="rId4" imgW="2971890" imgH="1895385" progId="MSGraph.Chart.8">
                  <p:embed/>
                </p:oleObj>
              </mc:Choice>
              <mc:Fallback>
                <p:oleObj name="Çizelge" r:id="rId4" imgW="2971890" imgH="189538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026" y="4012231"/>
                        <a:ext cx="3888723" cy="247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" descr="F:\SUNUMLAR\Bakanlık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 rot="19381112">
            <a:off x="1305584" y="2959723"/>
            <a:ext cx="769742" cy="1088536"/>
          </a:xfrm>
          <a:prstGeom prst="ellipse">
            <a:avLst/>
          </a:prstGeom>
          <a:solidFill>
            <a:srgbClr val="C00000">
              <a:alpha val="588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Oval 30"/>
          <p:cNvSpPr/>
          <p:nvPr/>
        </p:nvSpPr>
        <p:spPr>
          <a:xfrm rot="16200000">
            <a:off x="2629561" y="3175498"/>
            <a:ext cx="726557" cy="1377575"/>
          </a:xfrm>
          <a:prstGeom prst="ellipse">
            <a:avLst/>
          </a:prstGeom>
          <a:solidFill>
            <a:srgbClr val="C00000">
              <a:alpha val="588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Oval 31"/>
          <p:cNvSpPr/>
          <p:nvPr/>
        </p:nvSpPr>
        <p:spPr>
          <a:xfrm rot="16200000">
            <a:off x="3602574" y="1795636"/>
            <a:ext cx="1231991" cy="1788214"/>
          </a:xfrm>
          <a:prstGeom prst="ellipse">
            <a:avLst/>
          </a:prstGeom>
          <a:solidFill>
            <a:srgbClr val="C00000">
              <a:alpha val="588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Oval 32"/>
          <p:cNvSpPr/>
          <p:nvPr/>
        </p:nvSpPr>
        <p:spPr>
          <a:xfrm rot="16200000">
            <a:off x="1743235" y="1795636"/>
            <a:ext cx="1231991" cy="1788214"/>
          </a:xfrm>
          <a:prstGeom prst="ellipse">
            <a:avLst/>
          </a:prstGeom>
          <a:solidFill>
            <a:srgbClr val="C00000">
              <a:alpha val="588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Oval 33"/>
          <p:cNvSpPr/>
          <p:nvPr/>
        </p:nvSpPr>
        <p:spPr>
          <a:xfrm rot="16200000">
            <a:off x="1800059" y="1080044"/>
            <a:ext cx="615997" cy="1182801"/>
          </a:xfrm>
          <a:prstGeom prst="ellipse">
            <a:avLst/>
          </a:prstGeom>
          <a:solidFill>
            <a:srgbClr val="C00000">
              <a:alpha val="588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/>
          <p:cNvSpPr/>
          <p:nvPr/>
        </p:nvSpPr>
        <p:spPr>
          <a:xfrm rot="15751399">
            <a:off x="5896711" y="105938"/>
            <a:ext cx="507158" cy="2748522"/>
          </a:xfrm>
          <a:prstGeom prst="ellipse">
            <a:avLst/>
          </a:prstGeom>
          <a:solidFill>
            <a:srgbClr val="C00000">
              <a:alpha val="588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" name="Oval 61"/>
          <p:cNvSpPr/>
          <p:nvPr/>
        </p:nvSpPr>
        <p:spPr>
          <a:xfrm rot="15504689">
            <a:off x="6742279" y="996762"/>
            <a:ext cx="493124" cy="1788214"/>
          </a:xfrm>
          <a:prstGeom prst="ellipse">
            <a:avLst/>
          </a:prstGeom>
          <a:solidFill>
            <a:srgbClr val="C00000">
              <a:alpha val="588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Oval 62"/>
          <p:cNvSpPr/>
          <p:nvPr/>
        </p:nvSpPr>
        <p:spPr>
          <a:xfrm rot="16200000">
            <a:off x="5996473" y="2046064"/>
            <a:ext cx="1231991" cy="1788214"/>
          </a:xfrm>
          <a:prstGeom prst="ellipse">
            <a:avLst/>
          </a:prstGeom>
          <a:solidFill>
            <a:srgbClr val="C00000">
              <a:alpha val="588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Oval 63"/>
          <p:cNvSpPr/>
          <p:nvPr/>
        </p:nvSpPr>
        <p:spPr>
          <a:xfrm rot="16200000">
            <a:off x="4357204" y="2947428"/>
            <a:ext cx="832796" cy="1616023"/>
          </a:xfrm>
          <a:prstGeom prst="ellipse">
            <a:avLst/>
          </a:prstGeom>
          <a:solidFill>
            <a:srgbClr val="C00000">
              <a:alpha val="588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Oval 64"/>
          <p:cNvSpPr/>
          <p:nvPr/>
        </p:nvSpPr>
        <p:spPr>
          <a:xfrm rot="17276706">
            <a:off x="3927201" y="469338"/>
            <a:ext cx="510911" cy="1788214"/>
          </a:xfrm>
          <a:prstGeom prst="ellipse">
            <a:avLst/>
          </a:prstGeom>
          <a:solidFill>
            <a:srgbClr val="C00000">
              <a:alpha val="588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55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0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COASTAL TOURISM DESTINATIONS</a:t>
            </a:r>
            <a:endParaRPr lang="tr-TR" altLang="tr-TR" sz="2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1520" y="1412777"/>
            <a:ext cx="4941260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tr-TR" altLang="tr-TR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ANTALYA (Kemer, Belek, Alanya, Side, Manavgat)</a:t>
            </a:r>
          </a:p>
          <a:p>
            <a:pPr marL="457200" indent="-457200" algn="l">
              <a:buFontTx/>
              <a:buChar char="-"/>
            </a:pPr>
            <a:r>
              <a:rPr lang="tr-TR" altLang="tr-TR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MUGLA (Bodrum, Marmaris, Dalaman, Fethiye)</a:t>
            </a:r>
          </a:p>
          <a:p>
            <a:pPr marL="457200" indent="-457200" algn="l">
              <a:buFontTx/>
              <a:buChar char="-"/>
            </a:pPr>
            <a:r>
              <a:rPr lang="tr-TR" altLang="tr-TR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IZMIR (Cesme)</a:t>
            </a:r>
          </a:p>
          <a:p>
            <a:pPr marL="457200" indent="-457200" algn="l">
              <a:buFontTx/>
              <a:buChar char="-"/>
            </a:pPr>
            <a:r>
              <a:rPr lang="tr-TR" altLang="tr-TR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AYDIN (Kusadasi)</a:t>
            </a:r>
          </a:p>
        </p:txBody>
      </p:sp>
      <p:pic>
        <p:nvPicPr>
          <p:cNvPr id="3074" name="Picture 2" descr="D:\Görsel Havuz\1147scr_5ee3273ddd29a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24" y="836712"/>
            <a:ext cx="2788469" cy="18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Görsel Havuz\1065scr_b6be09e157bdd6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468" y="2813661"/>
            <a:ext cx="2788469" cy="174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Görsel Havuz\1123scr_c6409a615011d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93" y="4653136"/>
            <a:ext cx="2785560" cy="174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SUNUMLAR\Bakanlık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994"/>
            <a:ext cx="914400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91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A717D3C2ABD24BB77AEAE402F3884E" ma:contentTypeVersion="0" ma:contentTypeDescription="Create a new document." ma:contentTypeScope="" ma:versionID="c80854913a2040e40291b3972f7c451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5AC2E8-65F8-4B6E-8576-46413AEBF4A8}"/>
</file>

<file path=customXml/itemProps2.xml><?xml version="1.0" encoding="utf-8"?>
<ds:datastoreItem xmlns:ds="http://schemas.openxmlformats.org/officeDocument/2006/customXml" ds:itemID="{10AEEFF2-B6F8-451F-9EF3-71DB82701C28}"/>
</file>

<file path=customXml/itemProps3.xml><?xml version="1.0" encoding="utf-8"?>
<ds:datastoreItem xmlns:ds="http://schemas.openxmlformats.org/officeDocument/2006/customXml" ds:itemID="{8C5CB9E8-D95C-45B8-8634-D1B16148008A}"/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1176</Words>
  <Application>Microsoft Office PowerPoint</Application>
  <PresentationFormat>Ekran Gösterisi (4:3)</PresentationFormat>
  <Paragraphs>235</Paragraphs>
  <Slides>25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27" baseType="lpstr">
      <vt:lpstr>Ofis Teması</vt:lpstr>
      <vt:lpstr>Çizelge</vt:lpstr>
      <vt:lpstr>TURKISH TOURISM DEVELOPMENT PROCESS AND DIVERSIFICATION OF TOURISM ACTIVITIES   </vt:lpstr>
      <vt:lpstr>CONTENT  1- TURKISH TOURISM DEVELOPMENT PROCESS  - 1st PERIOD- BEFORE 1980s  - 2 nd PERIOD – 1980-2003  - 3 rd PERIOD – AFTER 2003  2- STUDIES  FOR DIVERSIFICATION OF TOURISM ACTIVITIES  -TURKISH TOURISM STRATEGY 2023  -ALTERNATIVE TOURISM TYPES  -INTEGRATED TOURISM DESTINATIONS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THERMAL TOURISM CENTERS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Ministry.of.Culture.and.Tourism</dc:title>
  <dc:creator>İlker Özkan</dc:creator>
  <cp:lastModifiedBy>gürdal bozkurt</cp:lastModifiedBy>
  <cp:revision>153</cp:revision>
  <dcterms:created xsi:type="dcterms:W3CDTF">2015-10-08T07:11:24Z</dcterms:created>
  <dcterms:modified xsi:type="dcterms:W3CDTF">2015-10-18T22:39:15Z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0x01010061A717D3C2ABD24BB77AEAE402F3884E</vt:lpwstr>
  </property>
</Properties>
</file>