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49" r:id="rId2"/>
    <p:sldMasterId id="2147483675" r:id="rId3"/>
    <p:sldMasterId id="2147483678" r:id="rId4"/>
  </p:sldMasterIdLst>
  <p:notesMasterIdLst>
    <p:notesMasterId r:id="rId12"/>
  </p:notesMasterIdLst>
  <p:handoutMasterIdLst>
    <p:handoutMasterId r:id="rId13"/>
  </p:handoutMasterIdLst>
  <p:sldIdLst>
    <p:sldId id="347" r:id="rId5"/>
    <p:sldId id="355" r:id="rId6"/>
    <p:sldId id="327" r:id="rId7"/>
    <p:sldId id="356" r:id="rId8"/>
    <p:sldId id="321" r:id="rId9"/>
    <p:sldId id="307" r:id="rId10"/>
    <p:sldId id="336" r:id="rId11"/>
  </p:sldIdLst>
  <p:sldSz cx="13004800" cy="97536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S PGothic" panose="020B0600070205080204" pitchFamily="34" charset="-128"/>
      <p:regular r:id="rId18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6143">
          <p15:clr>
            <a:srgbClr val="A4A3A4"/>
          </p15:clr>
        </p15:guide>
        <p15:guide id="3" orient="horz" pos="5794">
          <p15:clr>
            <a:srgbClr val="A4A3A4"/>
          </p15:clr>
        </p15:guide>
        <p15:guide id="4">
          <p15:clr>
            <a:srgbClr val="A4A3A4"/>
          </p15:clr>
        </p15:guide>
        <p15:guide id="5" pos="81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zgeba" initials="o" lastIdx="3" clrIdx="0"/>
  <p:cmAuthor id="1" name="DIGDEM CENGIZ GURSEL" initials="DCG" lastIdx="1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0E"/>
    <a:srgbClr val="E31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27" autoAdjust="0"/>
  </p:normalViewPr>
  <p:slideViewPr>
    <p:cSldViewPr>
      <p:cViewPr varScale="1">
        <p:scale>
          <a:sx n="53" d="100"/>
          <a:sy n="53" d="100"/>
        </p:scale>
        <p:origin x="1260" y="72"/>
      </p:cViewPr>
      <p:guideLst>
        <p:guide orient="horz"/>
        <p:guide orient="horz" pos="6143"/>
        <p:guide orient="horz" pos="5794"/>
        <p:guide/>
        <p:guide pos="817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-189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596DA-B83D-4575-9243-D9B95497B672}" type="datetimeFigureOut">
              <a:rPr lang="tr-TR" smtClean="0"/>
              <a:pPr/>
              <a:t>16.10.2015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BBCAE-B540-41A5-BDAD-D7A10D3C0EC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886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fld id="{81FDAD81-736C-49C3-B378-B84510997F8D}" type="datetimeFigureOut">
              <a:rPr lang="en-US"/>
              <a:pPr>
                <a:defRPr/>
              </a:pPr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fld id="{D514C7A6-C3FB-4746-8931-D4D83AD39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01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tr-TR" sz="800" i="1" kern="1200" dirty="0" smtClean="0">
              <a:solidFill>
                <a:schemeClr val="tx1"/>
              </a:solidFill>
              <a:latin typeface="+mn-lt"/>
              <a:ea typeface="MS PGothic" pitchFamily="34" charset="-128"/>
              <a:cs typeface="+mn-cs"/>
            </a:endParaRPr>
          </a:p>
          <a:p>
            <a:endParaRPr lang="tr-TR" sz="800" b="1" kern="1200" dirty="0" smtClean="0">
              <a:solidFill>
                <a:schemeClr val="tx1"/>
              </a:solidFill>
              <a:latin typeface="+mn-lt"/>
              <a:ea typeface="MS PGothic" pitchFamily="34" charset="-128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4C7A6-C3FB-4746-8931-D4D83AD399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4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800" b="1" kern="1200" dirty="0" smtClean="0">
              <a:solidFill>
                <a:schemeClr val="tx1"/>
              </a:solidFill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4C7A6-C3FB-4746-8931-D4D83AD399B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5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4C7A6-C3FB-4746-8931-D4D83AD399B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3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70EA3-861C-4CC0-8D8C-2EA4E2CCD34D}" type="slidenum">
              <a:rPr lang="en-US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5</a:t>
            </a:fld>
            <a:endParaRPr lang="en-US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0361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4C7A6-C3FB-4746-8931-D4D83AD399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67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14C7A6-C3FB-4746-8931-D4D83AD399B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1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447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  <a:prstGeom prst="rect">
            <a:avLst/>
          </a:prstGeom>
        </p:spPr>
        <p:txBody>
          <a:bodyPr lIns="130046" tIns="65023" rIns="130046" bIns="65023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 lIns="130046" tIns="65023" rIns="130046" bIns="6502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D9F75050-0E15-4C5B-92B0-66D068882F1F}" type="datetimeFigureOut">
              <a:rPr lang="tr-TR" smtClean="0"/>
              <a:pPr/>
              <a:t>16.10.2015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27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465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27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7" r:id="rId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9197974"/>
            <a:ext cx="1334316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9258300"/>
            <a:ext cx="2844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368" y="9197974"/>
            <a:ext cx="136017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9258300"/>
            <a:ext cx="2844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engin pegasus\2\_jpgs\duz_bg.jp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8" y="-595808"/>
            <a:ext cx="13018771" cy="97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2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9197974"/>
            <a:ext cx="1334316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9258300"/>
            <a:ext cx="2844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lypg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lypg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11.png@01D10109.B366144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email"/>
          <a:srcRect l="1410" r="4209" b="31564"/>
          <a:stretch>
            <a:fillRect/>
          </a:stretch>
        </p:blipFill>
        <p:spPr bwMode="auto">
          <a:xfrm>
            <a:off x="0" y="2808312"/>
            <a:ext cx="13004800" cy="660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ozgeba\AppData\Local\Temp\Rar$DRa0.123\gorsel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1781" y="-61454"/>
            <a:ext cx="13056728" cy="6504393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9075666"/>
            <a:ext cx="13004800" cy="716880"/>
          </a:xfrm>
          <a:prstGeom prst="rect">
            <a:avLst/>
          </a:prstGeom>
          <a:solidFill>
            <a:srgbClr val="FFB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1 Başlık"/>
          <p:cNvSpPr>
            <a:spLocks noGrp="1"/>
          </p:cNvSpPr>
          <p:nvPr>
            <p:ph type="ctrTitle"/>
          </p:nvPr>
        </p:nvSpPr>
        <p:spPr>
          <a:xfrm>
            <a:off x="969543" y="6882554"/>
            <a:ext cx="11054080" cy="2090702"/>
          </a:xfrm>
        </p:spPr>
        <p:txBody>
          <a:bodyPr>
            <a:noAutofit/>
          </a:bodyPr>
          <a:lstStyle/>
          <a:p>
            <a:r>
              <a:rPr lang="tr-TR" sz="7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PEGASUS AIRLINES</a:t>
            </a:r>
            <a:br>
              <a:rPr lang="tr-TR" sz="7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7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7700" b="1" dirty="0" smtClean="0">
              <a:solidFill>
                <a:srgbClr val="FCB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767363" y="7397080"/>
            <a:ext cx="11054080" cy="2090702"/>
          </a:xfrm>
          <a:prstGeom prst="rect">
            <a:avLst/>
          </a:prstGeom>
        </p:spPr>
        <p:txBody>
          <a:bodyPr vert="horz" lIns="130046" tIns="65023" rIns="130046" bIns="65023" rtlCol="0" anchor="ctr">
            <a:noAutofit/>
          </a:bodyPr>
          <a:lstStyle/>
          <a:p>
            <a:pPr defTabSz="1300460" fontAlgn="auto">
              <a:spcAft>
                <a:spcPts val="0"/>
              </a:spcAft>
              <a:defRPr/>
            </a:pPr>
            <a:endParaRPr lang="tr-TR" sz="3400" b="1" dirty="0" smtClean="0">
              <a:solidFill>
                <a:srgbClr val="FCB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engin pegasus\2\_jpgs\sl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0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3166" y="590580"/>
            <a:ext cx="1168300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+mj-lt"/>
              </a:rPr>
              <a:t>Consumers have benefited…</a:t>
            </a:r>
          </a:p>
          <a:p>
            <a:r>
              <a:rPr lang="en-GB" b="1" dirty="0">
                <a:latin typeface="+mj-lt"/>
              </a:rPr>
              <a:t>F</a:t>
            </a:r>
            <a:r>
              <a:rPr lang="en-GB" b="1" dirty="0" smtClean="0">
                <a:latin typeface="+mj-lt"/>
              </a:rPr>
              <a:t>rom the liberalisation of domestic routes in 2003</a:t>
            </a:r>
            <a:endParaRPr lang="tr-TR" b="1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7754"/>
              </p:ext>
            </p:extLst>
          </p:nvPr>
        </p:nvGraphicFramePr>
        <p:xfrm>
          <a:off x="957784" y="1852463"/>
          <a:ext cx="11233247" cy="6061272"/>
        </p:xfrm>
        <a:graphic>
          <a:graphicData uri="http://schemas.openxmlformats.org/drawingml/2006/table">
            <a:tbl>
              <a:tblPr firstRow="1" firstCol="1" bandRow="1"/>
              <a:tblGrid>
                <a:gridCol w="1899190"/>
                <a:gridCol w="1899190"/>
                <a:gridCol w="2106276"/>
                <a:gridCol w="2296111"/>
                <a:gridCol w="3032480"/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Converted</a:t>
                      </a:r>
                      <a:r>
                        <a:rPr lang="en-GB" sz="40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tr-TR" sz="4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 TL</a:t>
                      </a:r>
                      <a:r>
                        <a:rPr lang="en-GB" sz="40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prices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tr-TR" sz="4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stanbul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tr-TR" sz="4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zmir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TL</a:t>
                      </a:r>
                      <a:endParaRPr lang="tr-TR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Ankara</a:t>
                      </a:r>
                      <a:endParaRPr lang="tr-TR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TL</a:t>
                      </a:r>
                      <a:endParaRPr lang="tr-TR" sz="4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 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Antalya</a:t>
                      </a:r>
                      <a:endParaRPr lang="tr-TR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 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32 Metin kutusu"/>
          <p:cNvSpPr txBox="1"/>
          <p:nvPr/>
        </p:nvSpPr>
        <p:spPr>
          <a:xfrm>
            <a:off x="375313" y="8561402"/>
            <a:ext cx="1323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 smtClean="0">
                <a:solidFill>
                  <a:schemeClr val="tx1"/>
                </a:solidFill>
                <a:latin typeface="+mj-lt"/>
              </a:rPr>
              <a:t>*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 The prices on the right hand-side column  have been converted to 2002 prices based on the inflation rates between 2002 and 2014.</a:t>
            </a:r>
            <a:endParaRPr lang="tr-TR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32 Metin kutusu"/>
          <p:cNvSpPr txBox="1"/>
          <p:nvPr/>
        </p:nvSpPr>
        <p:spPr>
          <a:xfrm>
            <a:off x="-986431" y="8293114"/>
            <a:ext cx="1245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l"/>
            <a:r>
              <a:rPr lang="en-GB" sz="2000" dirty="0" smtClean="0">
                <a:solidFill>
                  <a:schemeClr val="tx1"/>
                </a:solidFill>
                <a:latin typeface="+mj-lt"/>
              </a:rPr>
              <a:t>*</a:t>
            </a:r>
            <a:r>
              <a:rPr lang="tr-TR" sz="2000" dirty="0" smtClean="0">
                <a:solidFill>
                  <a:schemeClr val="tx1"/>
                </a:solidFill>
                <a:latin typeface="+mj-lt"/>
              </a:rPr>
              <a:t> 201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5 ticket prices are the lowest prices listed on </a:t>
            </a:r>
            <a:r>
              <a:rPr lang="en-GB" sz="2000" dirty="0" smtClean="0">
                <a:solidFill>
                  <a:srgbClr val="FF0000"/>
                </a:solidFill>
                <a:latin typeface="+mj-lt"/>
                <a:hlinkClick r:id="rId4"/>
              </a:rPr>
              <a:t>www.flypgs.com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 for </a:t>
            </a:r>
            <a:r>
              <a:rPr lang="tr-TR" sz="2000" dirty="0" smtClean="0">
                <a:solidFill>
                  <a:schemeClr val="tx1"/>
                </a:solidFill>
                <a:latin typeface="+mj-lt"/>
              </a:rPr>
              <a:t>October</a:t>
            </a:r>
            <a:endParaRPr lang="tr-TR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32 Metin kutusu"/>
          <p:cNvSpPr txBox="1"/>
          <p:nvPr/>
        </p:nvSpPr>
        <p:spPr>
          <a:xfrm>
            <a:off x="-482376" y="800508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1"/>
                </a:solidFill>
                <a:latin typeface="+mj-lt"/>
              </a:rPr>
              <a:t>* 2002 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prices listed are the competitor’s prices for the year </a:t>
            </a:r>
            <a:r>
              <a:rPr lang="tr-TR" sz="2000" dirty="0" smtClean="0">
                <a:solidFill>
                  <a:schemeClr val="tx1"/>
                </a:solidFill>
                <a:latin typeface="+mj-lt"/>
              </a:rPr>
              <a:t>200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tr-TR" sz="2000" dirty="0" smtClean="0">
                <a:solidFill>
                  <a:schemeClr val="tx1"/>
                </a:solidFill>
                <a:latin typeface="+mj-lt"/>
              </a:rPr>
              <a:t>.</a:t>
            </a:r>
            <a:endParaRPr lang="tr-TR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engin pegasus\2\_jpgs\sl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" y="-549703"/>
            <a:ext cx="12995978" cy="974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9711" y="590580"/>
            <a:ext cx="126935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If liberalisation takes place on international routes…</a:t>
            </a:r>
          </a:p>
          <a:p>
            <a:r>
              <a:rPr lang="en-GB" b="1" dirty="0" smtClean="0">
                <a:latin typeface="+mj-lt"/>
              </a:rPr>
              <a:t>The consumer would benefit again </a:t>
            </a:r>
            <a:endParaRPr lang="tr-TR" b="1" dirty="0" smtClean="0">
              <a:latin typeface="+mj-lt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90572"/>
              </p:ext>
            </p:extLst>
          </p:nvPr>
        </p:nvGraphicFramePr>
        <p:xfrm>
          <a:off x="669751" y="1852463"/>
          <a:ext cx="11521280" cy="5472608"/>
        </p:xfrm>
        <a:graphic>
          <a:graphicData uri="http://schemas.openxmlformats.org/drawingml/2006/table">
            <a:tbl>
              <a:tblPr firstRow="1" firstCol="1" bandRow="1"/>
              <a:tblGrid>
                <a:gridCol w="1772505"/>
                <a:gridCol w="2806466"/>
                <a:gridCol w="1477087"/>
                <a:gridCol w="2354986"/>
                <a:gridCol w="3110236"/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Converted</a:t>
                      </a:r>
                      <a:r>
                        <a:rPr lang="en-GB" sz="40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tr-TR" sz="4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 TL</a:t>
                      </a:r>
                      <a:r>
                        <a:rPr lang="en-GB" sz="40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prices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4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tr-TR" sz="4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stanbul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Amsterdam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</a:t>
                      </a: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 </a:t>
                      </a: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 </a:t>
                      </a:r>
                      <a:r>
                        <a:rPr lang="tr-TR" sz="4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Dusseldorf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370 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 </a:t>
                      </a: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 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Copenhagen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 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425 </a:t>
                      </a:r>
                      <a:r>
                        <a:rPr lang="tr-TR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 TL</a:t>
                      </a:r>
                      <a:endParaRPr lang="tr-T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32 Metin kutusu"/>
          <p:cNvSpPr txBox="1"/>
          <p:nvPr/>
        </p:nvSpPr>
        <p:spPr>
          <a:xfrm>
            <a:off x="375313" y="8385448"/>
            <a:ext cx="1323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 smtClean="0">
                <a:solidFill>
                  <a:schemeClr val="tx1"/>
                </a:solidFill>
                <a:latin typeface="+mj-lt"/>
              </a:rPr>
              <a:t>*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 The prices on the right hand-side column  have been converted to 2002 prices based on the inflation rates between 2002 and 2014.</a:t>
            </a:r>
            <a:endParaRPr lang="tr-TR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32 Metin kutusu"/>
          <p:cNvSpPr txBox="1"/>
          <p:nvPr/>
        </p:nvSpPr>
        <p:spPr>
          <a:xfrm>
            <a:off x="-986431" y="8117160"/>
            <a:ext cx="1245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l"/>
            <a:r>
              <a:rPr lang="en-GB" sz="2000" dirty="0" smtClean="0">
                <a:solidFill>
                  <a:schemeClr val="tx1"/>
                </a:solidFill>
                <a:latin typeface="+mj-lt"/>
              </a:rPr>
              <a:t>*</a:t>
            </a:r>
            <a:r>
              <a:rPr lang="tr-TR" sz="2000" dirty="0" smtClean="0">
                <a:solidFill>
                  <a:schemeClr val="tx1"/>
                </a:solidFill>
                <a:latin typeface="+mj-lt"/>
              </a:rPr>
              <a:t> 201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5 ticket prices are the lowest prices listed on </a:t>
            </a:r>
            <a:r>
              <a:rPr lang="en-GB" sz="2000" dirty="0" smtClean="0">
                <a:solidFill>
                  <a:schemeClr val="tx1"/>
                </a:solidFill>
                <a:latin typeface="+mj-lt"/>
                <a:hlinkClick r:id="rId4"/>
              </a:rPr>
              <a:t>www.flypgs.com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 for </a:t>
            </a:r>
            <a:r>
              <a:rPr lang="tr-TR" sz="2000" dirty="0" smtClean="0">
                <a:solidFill>
                  <a:schemeClr val="tx1"/>
                </a:solidFill>
                <a:latin typeface="+mj-lt"/>
              </a:rPr>
              <a:t>October</a:t>
            </a:r>
            <a:endParaRPr lang="tr-TR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32 Metin kutusu"/>
          <p:cNvSpPr txBox="1"/>
          <p:nvPr/>
        </p:nvSpPr>
        <p:spPr>
          <a:xfrm>
            <a:off x="-482376" y="78291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1"/>
                </a:solidFill>
                <a:latin typeface="+mj-lt"/>
              </a:rPr>
              <a:t>* 2002 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prices listed are the competitor’s prices for the year </a:t>
            </a:r>
            <a:r>
              <a:rPr lang="tr-TR" sz="2000" dirty="0" smtClean="0">
                <a:solidFill>
                  <a:schemeClr val="tx1"/>
                </a:solidFill>
                <a:latin typeface="+mj-lt"/>
              </a:rPr>
              <a:t>200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tr-TR" sz="2000" dirty="0" smtClean="0">
                <a:solidFill>
                  <a:schemeClr val="tx1"/>
                </a:solidFill>
                <a:latin typeface="+mj-lt"/>
              </a:rPr>
              <a:t>.</a:t>
            </a:r>
            <a:endParaRPr lang="tr-TR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4" name="Picture 76" descr="C:\Users\user\Desktop\engin pegasus\2\_jpgs\sl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43" y="-569113"/>
            <a:ext cx="13021856" cy="976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3688" y="340296"/>
            <a:ext cx="126935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</a:t>
            </a:r>
            <a:r>
              <a:rPr lang="en-GB" b="1" dirty="0" smtClean="0"/>
              <a:t>stanbul</a:t>
            </a:r>
            <a:r>
              <a:rPr lang="tr-TR" b="1" dirty="0" smtClean="0"/>
              <a:t> </a:t>
            </a:r>
            <a:r>
              <a:rPr lang="en-GB" b="1" dirty="0" smtClean="0"/>
              <a:t>-</a:t>
            </a:r>
            <a:r>
              <a:rPr lang="tr-TR" b="1" dirty="0" smtClean="0"/>
              <a:t> </a:t>
            </a:r>
            <a:r>
              <a:rPr lang="en-GB" b="1" dirty="0" smtClean="0"/>
              <a:t>Beirut</a:t>
            </a:r>
            <a:endParaRPr lang="tr-TR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8064" b="8288"/>
          <a:stretch/>
        </p:blipFill>
        <p:spPr>
          <a:xfrm>
            <a:off x="0" y="1060375"/>
            <a:ext cx="13004800" cy="81369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9712" y="412304"/>
            <a:ext cx="126935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Pegasus Airlines </a:t>
            </a:r>
            <a:r>
              <a:rPr lang="en-GB" b="1" dirty="0" smtClean="0"/>
              <a:t>launched </a:t>
            </a:r>
            <a:r>
              <a:rPr lang="tr-TR" b="1" dirty="0" smtClean="0"/>
              <a:t>Beirut </a:t>
            </a:r>
            <a:r>
              <a:rPr lang="en-GB" b="1" dirty="0" smtClean="0"/>
              <a:t>– I</a:t>
            </a:r>
            <a:r>
              <a:rPr lang="tr-TR" b="1" dirty="0" smtClean="0"/>
              <a:t>stanbul</a:t>
            </a:r>
            <a:r>
              <a:rPr lang="en-GB" b="1" dirty="0" smtClean="0"/>
              <a:t> flights</a:t>
            </a:r>
            <a:endParaRPr lang="tr-TR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42811"/>
              </p:ext>
            </p:extLst>
          </p:nvPr>
        </p:nvGraphicFramePr>
        <p:xfrm>
          <a:off x="309713" y="1276127"/>
          <a:ext cx="12457383" cy="6366569"/>
        </p:xfrm>
        <a:graphic>
          <a:graphicData uri="http://schemas.openxmlformats.org/drawingml/2006/table">
            <a:tbl>
              <a:tblPr firstRow="1" firstCol="1" bandRow="1"/>
              <a:tblGrid>
                <a:gridCol w="3041479"/>
                <a:gridCol w="2353976"/>
                <a:gridCol w="2353976"/>
                <a:gridCol w="2353976"/>
                <a:gridCol w="2353976"/>
              </a:tblGrid>
              <a:tr h="53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Pegasus (2010)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 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Pegasus</a:t>
                      </a:r>
                      <a:endParaRPr lang="tr-TR" sz="40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2011)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66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Airlines 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Guests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Guests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of Traffic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Pegasus Airlines</a:t>
                      </a:r>
                      <a:endParaRPr lang="tr-TR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19,464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tr-TR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98,212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tr-TR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40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Airline</a:t>
                      </a:r>
                      <a:r>
                        <a:rPr lang="en-GB" sz="40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86,101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lang="tr-TR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130,327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  <a:endParaRPr lang="tr-TR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Airlines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170,136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  <a:endParaRPr lang="tr-TR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235,575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51%</a:t>
                      </a:r>
                      <a:endParaRPr lang="tr-TR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tr-TR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275,701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464,114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18" descr="cid:image011.png@01D10109.B366144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44" y="7759387"/>
            <a:ext cx="4896544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960145" y="8405192"/>
            <a:ext cx="32704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68% increase</a:t>
            </a:r>
            <a:endParaRPr lang="tr-T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engin pegasus\2\_jpgs\sl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28" y="-555130"/>
            <a:ext cx="13055128" cy="975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98770"/>
              </p:ext>
            </p:extLst>
          </p:nvPr>
        </p:nvGraphicFramePr>
        <p:xfrm>
          <a:off x="525736" y="1276398"/>
          <a:ext cx="12097343" cy="6199755"/>
        </p:xfrm>
        <a:graphic>
          <a:graphicData uri="http://schemas.openxmlformats.org/drawingml/2006/table">
            <a:tbl>
              <a:tblPr/>
              <a:tblGrid>
                <a:gridCol w="2410895"/>
                <a:gridCol w="3439546"/>
                <a:gridCol w="2718511"/>
                <a:gridCol w="2304256"/>
                <a:gridCol w="1224135"/>
              </a:tblGrid>
              <a:tr h="9961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Flight </a:t>
                      </a:r>
                      <a:r>
                        <a:rPr lang="tr-TR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</a:t>
                      </a:r>
                      <a:r>
                        <a:rPr lang="en-GB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tr-TR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Competition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  <a:endParaRPr lang="tr-TR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0-2 </a:t>
                      </a:r>
                      <a:r>
                        <a:rPr lang="en-GB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hours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€176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€170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2-3 </a:t>
                      </a:r>
                      <a:r>
                        <a:rPr lang="en-GB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hours</a:t>
                      </a:r>
                      <a:endParaRPr lang="tr-TR" sz="4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€315 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€189 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3-4 </a:t>
                      </a:r>
                      <a:r>
                        <a:rPr lang="en-GB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hours</a:t>
                      </a:r>
                      <a:endParaRPr lang="tr-TR" sz="4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€379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€197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4-6 </a:t>
                      </a:r>
                      <a:r>
                        <a:rPr lang="en-GB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hours</a:t>
                      </a:r>
                      <a:endParaRPr lang="tr-TR" sz="4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€448 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€279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r>
                        <a:rPr lang="tr-TR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tr-TR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  <a:endParaRPr lang="tr-TR" sz="4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36%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309712" y="412304"/>
            <a:ext cx="126935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International routes where there is no competition</a:t>
            </a:r>
            <a:endParaRPr lang="tr-T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engin pegasus\2\_jpgs\arkakapa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" y="-539651"/>
            <a:ext cx="12982575" cy="973693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1"/>
          <p:cNvSpPr>
            <a:spLocks/>
          </p:cNvSpPr>
          <p:nvPr/>
        </p:nvSpPr>
        <p:spPr bwMode="auto">
          <a:xfrm>
            <a:off x="453728" y="1675656"/>
            <a:ext cx="12889432" cy="1905000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tr-TR" sz="6600" dirty="0" err="1" smtClean="0">
                <a:solidFill>
                  <a:srgbClr val="1A1A1A"/>
                </a:solidFill>
                <a:latin typeface="+mj-lt"/>
                <a:ea typeface="MS PGothic" pitchFamily="34" charset="-128"/>
                <a:cs typeface="+mn-cs"/>
                <a:sym typeface="Gotham Narrow Bold" pitchFamily="50" charset="0"/>
              </a:rPr>
              <a:t>We</a:t>
            </a:r>
            <a:r>
              <a:rPr lang="tr-TR" sz="6600" dirty="0" smtClean="0">
                <a:solidFill>
                  <a:srgbClr val="1A1A1A"/>
                </a:solidFill>
                <a:latin typeface="+mj-lt"/>
                <a:ea typeface="MS PGothic" pitchFamily="34" charset="-128"/>
                <a:cs typeface="+mn-cs"/>
                <a:sym typeface="Gotham Narrow Bold" pitchFamily="50" charset="0"/>
              </a:rPr>
              <a:t> </a:t>
            </a:r>
            <a:r>
              <a:rPr lang="tr-TR" sz="6600" dirty="0" err="1" smtClean="0">
                <a:solidFill>
                  <a:srgbClr val="1A1A1A"/>
                </a:solidFill>
                <a:latin typeface="+mj-lt"/>
                <a:ea typeface="MS PGothic" pitchFamily="34" charset="-128"/>
                <a:cs typeface="+mn-cs"/>
                <a:sym typeface="Gotham Narrow Bold" pitchFamily="50" charset="0"/>
              </a:rPr>
              <a:t>didn’t</a:t>
            </a:r>
            <a:r>
              <a:rPr lang="tr-TR" sz="6600" dirty="0" smtClean="0">
                <a:solidFill>
                  <a:srgbClr val="1A1A1A"/>
                </a:solidFill>
                <a:latin typeface="+mj-lt"/>
                <a:ea typeface="MS PGothic" pitchFamily="34" charset="-128"/>
                <a:cs typeface="+mn-cs"/>
                <a:sym typeface="Gotham Narrow Bold" pitchFamily="50" charset="0"/>
              </a:rPr>
              <a:t> start </a:t>
            </a:r>
            <a:r>
              <a:rPr lang="tr-TR" sz="6600" dirty="0" err="1" smtClean="0">
                <a:solidFill>
                  <a:srgbClr val="1A1A1A"/>
                </a:solidFill>
                <a:latin typeface="+mj-lt"/>
                <a:ea typeface="MS PGothic" pitchFamily="34" charset="-128"/>
                <a:cs typeface="+mn-cs"/>
                <a:sym typeface="Gotham Narrow Bold" pitchFamily="50" charset="0"/>
              </a:rPr>
              <a:t>aviation</a:t>
            </a:r>
            <a:r>
              <a:rPr lang="tr-TR" sz="6600" dirty="0" smtClean="0">
                <a:solidFill>
                  <a:srgbClr val="1A1A1A"/>
                </a:solidFill>
                <a:latin typeface="+mj-lt"/>
                <a:ea typeface="MS PGothic" pitchFamily="34" charset="-128"/>
                <a:cs typeface="+mn-cs"/>
                <a:sym typeface="Gotham Narrow Bold" pitchFamily="50" charset="0"/>
              </a:rPr>
              <a:t> in </a:t>
            </a:r>
            <a:r>
              <a:rPr lang="tr-TR" sz="6600" dirty="0" err="1" smtClean="0">
                <a:solidFill>
                  <a:srgbClr val="1A1A1A"/>
                </a:solidFill>
                <a:latin typeface="+mj-lt"/>
                <a:ea typeface="MS PGothic" pitchFamily="34" charset="-128"/>
                <a:cs typeface="+mn-cs"/>
                <a:sym typeface="Gotham Narrow Bold" pitchFamily="50" charset="0"/>
              </a:rPr>
              <a:t>Turkey</a:t>
            </a:r>
            <a:r>
              <a:rPr lang="tr-TR" sz="6600" dirty="0" smtClean="0">
                <a:solidFill>
                  <a:srgbClr val="1A1A1A"/>
                </a:solidFill>
                <a:latin typeface="+mj-lt"/>
                <a:ea typeface="MS PGothic" pitchFamily="34" charset="-128"/>
                <a:cs typeface="+mn-cs"/>
                <a:sym typeface="Gotham Narrow Bold" pitchFamily="50" charset="0"/>
              </a:rPr>
              <a:t>,</a:t>
            </a:r>
            <a:r>
              <a:rPr lang="tr-TR" sz="6600" dirty="0" smtClean="0">
                <a:solidFill>
                  <a:srgbClr val="1A1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+mn-cs"/>
                <a:sym typeface="Gotham Narrow Bold" pitchFamily="50" charset="0"/>
              </a:rPr>
              <a:t> </a:t>
            </a:r>
          </a:p>
          <a:p>
            <a:pPr algn="l">
              <a:defRPr/>
            </a:pPr>
            <a:r>
              <a:rPr lang="tr-TR" sz="6600" dirty="0" smtClean="0">
                <a:solidFill>
                  <a:schemeClr val="tx1"/>
                </a:solidFill>
                <a:latin typeface="+mj-lt"/>
                <a:ea typeface="MS PGothic" pitchFamily="34" charset="-128"/>
                <a:sym typeface="Gotham Narrow Black" charset="0"/>
              </a:rPr>
              <a:t>but</a:t>
            </a:r>
            <a:r>
              <a:rPr lang="tr-TR" sz="6600" dirty="0" smtClean="0">
                <a:solidFill>
                  <a:srgbClr val="1A1A1A"/>
                </a:solidFill>
                <a:latin typeface="+mj-lt"/>
                <a:ea typeface="MS PGothic" pitchFamily="34" charset="-128"/>
                <a:cs typeface="+mn-cs"/>
                <a:sym typeface="Gotham Narrow Bold" pitchFamily="50" charset="0"/>
              </a:rPr>
              <a:t> </a:t>
            </a:r>
            <a:r>
              <a:rPr lang="en-US" altLang="ja-JP" sz="6600" dirty="0" smtClean="0">
                <a:solidFill>
                  <a:srgbClr val="1A1A1A"/>
                </a:solidFill>
                <a:latin typeface="+mj-lt"/>
                <a:ea typeface="MS PGothic" pitchFamily="34" charset="-128"/>
                <a:cs typeface="+mn-cs"/>
                <a:sym typeface="Gotham Narrow Bold" pitchFamily="50" charset="0"/>
              </a:rPr>
              <a:t/>
            </a:r>
            <a:br>
              <a:rPr lang="en-US" altLang="ja-JP" sz="6600" dirty="0" smtClean="0">
                <a:solidFill>
                  <a:srgbClr val="1A1A1A"/>
                </a:solidFill>
                <a:latin typeface="+mj-lt"/>
                <a:ea typeface="MS PGothic" pitchFamily="34" charset="-128"/>
                <a:cs typeface="+mn-cs"/>
                <a:sym typeface="Gotham Narrow Bold" pitchFamily="50" charset="0"/>
              </a:rPr>
            </a:br>
            <a:endParaRPr lang="en-US" sz="6600" dirty="0">
              <a:solidFill>
                <a:srgbClr val="1A1A1A"/>
              </a:solidFill>
              <a:latin typeface="+mj-lt"/>
              <a:ea typeface="MS PGothic" pitchFamily="34" charset="-128"/>
              <a:cs typeface="+mn-cs"/>
              <a:sym typeface="Gotham Narrow Bold" pitchFamily="50" charset="0"/>
            </a:endParaRPr>
          </a:p>
        </p:txBody>
      </p:sp>
      <p:sp>
        <p:nvSpPr>
          <p:cNvPr id="2" name="Rectangle 2"/>
          <p:cNvSpPr>
            <a:spLocks/>
          </p:cNvSpPr>
          <p:nvPr/>
        </p:nvSpPr>
        <p:spPr bwMode="auto">
          <a:xfrm>
            <a:off x="8845927" y="7325072"/>
            <a:ext cx="3848100" cy="711200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tr-TR" sz="5400" dirty="0" err="1" smtClean="0">
                <a:solidFill>
                  <a:srgbClr val="1A1A1A"/>
                </a:solidFill>
                <a:latin typeface="+mj-lt"/>
                <a:ea typeface="MS PGothic" pitchFamily="34" charset="-128"/>
                <a:cs typeface="+mn-cs"/>
                <a:sym typeface="GothamNarrow-Medium" charset="0"/>
              </a:rPr>
              <a:t>Thank</a:t>
            </a:r>
            <a:r>
              <a:rPr lang="tr-TR" sz="5400" dirty="0" smtClean="0">
                <a:solidFill>
                  <a:srgbClr val="1A1A1A"/>
                </a:solidFill>
                <a:latin typeface="+mj-lt"/>
                <a:ea typeface="MS PGothic" pitchFamily="34" charset="-128"/>
                <a:cs typeface="+mn-cs"/>
                <a:sym typeface="GothamNarrow-Medium" charset="0"/>
              </a:rPr>
              <a:t> </a:t>
            </a:r>
            <a:r>
              <a:rPr lang="tr-TR" sz="5400" dirty="0" err="1" smtClean="0">
                <a:solidFill>
                  <a:srgbClr val="1A1A1A"/>
                </a:solidFill>
                <a:latin typeface="+mj-lt"/>
                <a:ea typeface="MS PGothic" pitchFamily="34" charset="-128"/>
                <a:cs typeface="+mn-cs"/>
                <a:sym typeface="GothamNarrow-Medium" charset="0"/>
              </a:rPr>
              <a:t>you</a:t>
            </a:r>
            <a:r>
              <a:rPr lang="tr-TR" sz="5400" dirty="0" smtClean="0">
                <a:solidFill>
                  <a:srgbClr val="1A1A1A"/>
                </a:solidFill>
                <a:latin typeface="+mj-lt"/>
                <a:ea typeface="MS PGothic" pitchFamily="34" charset="-128"/>
                <a:cs typeface="+mn-cs"/>
                <a:sym typeface="GothamNarrow-Medium" charset="0"/>
              </a:rPr>
              <a:t> !</a:t>
            </a:r>
            <a:endParaRPr lang="en-GB" sz="5400" dirty="0" smtClean="0">
              <a:solidFill>
                <a:srgbClr val="1A1A1A"/>
              </a:solidFill>
              <a:latin typeface="+mj-lt"/>
              <a:ea typeface="MS PGothic" pitchFamily="34" charset="-128"/>
              <a:cs typeface="+mn-cs"/>
              <a:sym typeface="GothamNarrow-Medium" charset="0"/>
            </a:endParaRPr>
          </a:p>
        </p:txBody>
      </p:sp>
      <p:sp>
        <p:nvSpPr>
          <p:cNvPr id="21508" name="Rectangle 3"/>
          <p:cNvSpPr>
            <a:spLocks/>
          </p:cNvSpPr>
          <p:nvPr/>
        </p:nvSpPr>
        <p:spPr bwMode="auto">
          <a:xfrm rot="21420000">
            <a:off x="482382" y="3035410"/>
            <a:ext cx="12674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defRPr/>
            </a:pPr>
            <a:r>
              <a:rPr lang="tr-TR" sz="12100" dirty="0" err="1" smtClean="0">
                <a:solidFill>
                  <a:srgbClr val="FFC20E"/>
                </a:solidFill>
                <a:effectLst>
                  <a:outerShdw blurRad="127000" sx="101000" sy="101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S PGothic" pitchFamily="34" charset="-128"/>
                <a:sym typeface="Gotham Narrow Black" charset="0"/>
              </a:rPr>
              <a:t>we</a:t>
            </a:r>
            <a:r>
              <a:rPr lang="tr-TR" sz="12100" dirty="0" smtClean="0">
                <a:solidFill>
                  <a:srgbClr val="FFC20E"/>
                </a:solidFill>
                <a:effectLst>
                  <a:outerShdw blurRad="127000" sx="101000" sy="101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S PGothic" pitchFamily="34" charset="-128"/>
                <a:sym typeface="Gotham Narrow Black" charset="0"/>
              </a:rPr>
              <a:t> </a:t>
            </a:r>
            <a:r>
              <a:rPr lang="tr-TR" sz="12100" dirty="0" err="1" smtClean="0">
                <a:solidFill>
                  <a:srgbClr val="FFC20E"/>
                </a:solidFill>
                <a:effectLst>
                  <a:outerShdw blurRad="127000" sx="101000" sy="101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S PGothic" pitchFamily="34" charset="-128"/>
                <a:sym typeface="Gotham Narrow Black" charset="0"/>
              </a:rPr>
              <a:t>transformed</a:t>
            </a:r>
            <a:r>
              <a:rPr lang="tr-TR" sz="12100" dirty="0" smtClean="0">
                <a:solidFill>
                  <a:srgbClr val="FFC20E"/>
                </a:solidFill>
                <a:effectLst>
                  <a:outerShdw blurRad="127000" sx="101000" sy="101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MS PGothic" pitchFamily="34" charset="-128"/>
                <a:sym typeface="Gotham Narrow Black" charset="0"/>
              </a:rPr>
              <a:t> it!</a:t>
            </a:r>
          </a:p>
        </p:txBody>
      </p:sp>
      <p:sp>
        <p:nvSpPr>
          <p:cNvPr id="6" name="5 Dikdörtgen"/>
          <p:cNvSpPr/>
          <p:nvPr/>
        </p:nvSpPr>
        <p:spPr>
          <a:xfrm>
            <a:off x="2181920" y="6100936"/>
            <a:ext cx="65024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3000"/>
              </a:lnSpc>
              <a:spcBef>
                <a:spcPts val="1500"/>
              </a:spcBef>
              <a:spcAft>
                <a:spcPts val="1500"/>
              </a:spcAft>
              <a:defRPr/>
            </a:pPr>
            <a:r>
              <a:rPr lang="tr-TR" sz="40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7" name="25 Düz Bağlayıcı"/>
          <p:cNvCxnSpPr/>
          <p:nvPr/>
        </p:nvCxnSpPr>
        <p:spPr bwMode="auto">
          <a:xfrm>
            <a:off x="10344205" y="960632"/>
            <a:ext cx="2088232" cy="1008112"/>
          </a:xfrm>
          <a:prstGeom prst="line">
            <a:avLst/>
          </a:prstGeom>
          <a:ln w="57150">
            <a:solidFill>
              <a:srgbClr val="E31F26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26 Dikdörtgen"/>
          <p:cNvSpPr/>
          <p:nvPr/>
        </p:nvSpPr>
        <p:spPr>
          <a:xfrm>
            <a:off x="9526736" y="1832139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ja-JP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+mn-cs"/>
                <a:sym typeface="Gotham Narrow Black" charset="0"/>
              </a:rPr>
              <a:t>our</a:t>
            </a:r>
            <a:r>
              <a:rPr lang="tr-TR" altLang="ja-JP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+mn-cs"/>
                <a:sym typeface="Gotham Narrow Black" charset="0"/>
              </a:rPr>
              <a:t> </a:t>
            </a:r>
            <a:r>
              <a:rPr lang="tr-TR" altLang="ja-JP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+mn-cs"/>
                <a:sym typeface="Gotham Narrow Black" charset="0"/>
              </a:rPr>
              <a:t>region</a:t>
            </a:r>
            <a:endParaRPr lang="tr-TR" altLang="ja-JP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+mn-cs"/>
              <a:sym typeface="Gotham Narrow Bold" pitchFamily="50" charset="0"/>
            </a:endParaRPr>
          </a:p>
        </p:txBody>
      </p:sp>
      <p:cxnSp>
        <p:nvCxnSpPr>
          <p:cNvPr id="9" name="27 Düz Bağlayıcı"/>
          <p:cNvCxnSpPr/>
          <p:nvPr/>
        </p:nvCxnSpPr>
        <p:spPr bwMode="auto">
          <a:xfrm flipH="1">
            <a:off x="10488221" y="916360"/>
            <a:ext cx="1944218" cy="1052384"/>
          </a:xfrm>
          <a:prstGeom prst="line">
            <a:avLst/>
          </a:prstGeom>
          <a:ln w="57150">
            <a:solidFill>
              <a:srgbClr val="E31F26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 alt3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in alt3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with log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C20E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DDAA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 alt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in al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eneric 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76767"/>
      </a:accent1>
      <a:accent2>
        <a:srgbClr val="333399"/>
      </a:accent2>
      <a:accent3>
        <a:srgbClr val="FFFFFF"/>
      </a:accent3>
      <a:accent4>
        <a:srgbClr val="000000"/>
      </a:accent4>
      <a:accent5>
        <a:srgbClr val="B8B8B8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 alt3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in alt3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with log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C20E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DDAA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 alt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in al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A717D3C2ABD24BB77AEAE402F3884E" ma:contentTypeVersion="0" ma:contentTypeDescription="Create a new document." ma:contentTypeScope="" ma:versionID="c80854913a2040e40291b3972f7c45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B953EB-AE13-483B-9676-21DA66A2642A}"/>
</file>

<file path=customXml/itemProps2.xml><?xml version="1.0" encoding="utf-8"?>
<ds:datastoreItem xmlns:ds="http://schemas.openxmlformats.org/officeDocument/2006/customXml" ds:itemID="{E5109B2C-C1F1-4B4D-8A98-3CAC07AD9715}"/>
</file>

<file path=customXml/itemProps3.xml><?xml version="1.0" encoding="utf-8"?>
<ds:datastoreItem xmlns:ds="http://schemas.openxmlformats.org/officeDocument/2006/customXml" ds:itemID="{ECA06C13-B0C9-4189-B11E-CE17C365A983}"/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Pages>0</Pages>
  <Words>342</Words>
  <Characters>0</Characters>
  <Application>Microsoft Office PowerPoint</Application>
  <PresentationFormat>Custom</PresentationFormat>
  <Lines>0</Lines>
  <Paragraphs>123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GothamNarrow-Medium</vt:lpstr>
      <vt:lpstr>Gotham Narrow Black</vt:lpstr>
      <vt:lpstr>MS PGothic</vt:lpstr>
      <vt:lpstr>ヒラギノ角ゴ ProN W3</vt:lpstr>
      <vt:lpstr>Times New Roman</vt:lpstr>
      <vt:lpstr>Gill Sans</vt:lpstr>
      <vt:lpstr>Gotham Narrow Bold</vt:lpstr>
      <vt:lpstr>blank</vt:lpstr>
      <vt:lpstr>blank with logo</vt:lpstr>
      <vt:lpstr>generic 2</vt:lpstr>
      <vt:lpstr>1_blank with logo</vt:lpstr>
      <vt:lpstr>PEGASUS AIRLINES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Redmint</dc:creator>
  <cp:lastModifiedBy>SELAY GUNTEKIN</cp:lastModifiedBy>
  <cp:revision>271</cp:revision>
  <dcterms:modified xsi:type="dcterms:W3CDTF">2015-10-16T07:46:50Z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0x01010061A717D3C2ABD24BB77AEAE402F3884E</vt:lpwstr>
  </property>
</Properties>
</file>