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5.xml" ContentType="application/vnd.openxmlformats-officedocument.presentationml.notesSlide+xml"/>
  <Override PartName="/ppt/charts/chart7.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0.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12.xml" ContentType="application/vnd.openxmlformats-officedocument.drawingml.chart+xml"/>
  <Override PartName="/ppt/theme/themeOverride2.xml" ContentType="application/vnd.openxmlformats-officedocument.themeOverride+xml"/>
  <Override PartName="/ppt/charts/chart13.xml" ContentType="application/vnd.openxmlformats-officedocument.drawingml.chart+xml"/>
  <Override PartName="/ppt/theme/themeOverride3.xml" ContentType="application/vnd.openxmlformats-officedocument.themeOverrid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charts/chart1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16.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7.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48" r:id="rId5"/>
  </p:sldMasterIdLst>
  <p:notesMasterIdLst>
    <p:notesMasterId r:id="rId39"/>
  </p:notesMasterIdLst>
  <p:handoutMasterIdLst>
    <p:handoutMasterId r:id="rId40"/>
  </p:handoutMasterIdLst>
  <p:sldIdLst>
    <p:sldId id="307" r:id="rId6"/>
    <p:sldId id="594" r:id="rId7"/>
    <p:sldId id="622" r:id="rId8"/>
    <p:sldId id="597" r:id="rId9"/>
    <p:sldId id="598" r:id="rId10"/>
    <p:sldId id="599" r:id="rId11"/>
    <p:sldId id="604" r:id="rId12"/>
    <p:sldId id="600" r:id="rId13"/>
    <p:sldId id="601" r:id="rId14"/>
    <p:sldId id="602" r:id="rId15"/>
    <p:sldId id="605" r:id="rId16"/>
    <p:sldId id="606" r:id="rId17"/>
    <p:sldId id="607" r:id="rId18"/>
    <p:sldId id="608" r:id="rId19"/>
    <p:sldId id="611" r:id="rId20"/>
    <p:sldId id="613" r:id="rId21"/>
    <p:sldId id="616" r:id="rId22"/>
    <p:sldId id="632" r:id="rId23"/>
    <p:sldId id="615" r:id="rId24"/>
    <p:sldId id="617" r:id="rId25"/>
    <p:sldId id="621" r:id="rId26"/>
    <p:sldId id="610" r:id="rId27"/>
    <p:sldId id="631" r:id="rId28"/>
    <p:sldId id="623" r:id="rId29"/>
    <p:sldId id="627" r:id="rId30"/>
    <p:sldId id="630" r:id="rId31"/>
    <p:sldId id="633" r:id="rId32"/>
    <p:sldId id="636" r:id="rId33"/>
    <p:sldId id="634" r:id="rId34"/>
    <p:sldId id="635" r:id="rId35"/>
    <p:sldId id="556" r:id="rId36"/>
    <p:sldId id="490" r:id="rId37"/>
    <p:sldId id="463" r:id="rId38"/>
  </p:sldIdLst>
  <p:sldSz cx="9144000" cy="5143500" type="screen16x9"/>
  <p:notesSz cx="6797675" cy="9926638"/>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0" userDrawn="1">
          <p15:clr>
            <a:srgbClr val="A4A3A4"/>
          </p15:clr>
        </p15:guide>
        <p15:guide id="3" orient="horz" pos="441" userDrawn="1">
          <p15:clr>
            <a:srgbClr val="A4A3A4"/>
          </p15:clr>
        </p15:guide>
        <p15:guide id="4" pos="2880" userDrawn="1">
          <p15:clr>
            <a:srgbClr val="A4A3A4"/>
          </p15:clr>
        </p15:guide>
        <p15:guide id="5" orient="horz" pos="3003" userDrawn="1">
          <p15:clr>
            <a:srgbClr val="A4A3A4"/>
          </p15:clr>
        </p15:guide>
        <p15:guide id="6" pos="4286" userDrawn="1">
          <p15:clr>
            <a:srgbClr val="A4A3A4"/>
          </p15:clr>
        </p15:guide>
        <p15:guide id="7" orient="horz" pos="24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99CCFF"/>
    <a:srgbClr val="FE522E"/>
    <a:srgbClr val="FFFFFF"/>
    <a:srgbClr val="FFCC00"/>
    <a:srgbClr val="FFB234"/>
    <a:srgbClr val="29859C"/>
    <a:srgbClr val="53CEBA"/>
    <a:srgbClr val="CCECFF"/>
    <a:srgbClr val="DBF5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72890" autoAdjust="0"/>
  </p:normalViewPr>
  <p:slideViewPr>
    <p:cSldViewPr snapToGrid="0" showGuides="1">
      <p:cViewPr varScale="1">
        <p:scale>
          <a:sx n="67" d="100"/>
          <a:sy n="67" d="100"/>
        </p:scale>
        <p:origin x="1236" y="48"/>
      </p:cViewPr>
      <p:guideLst>
        <p:guide pos="5760"/>
        <p:guide orient="horz" pos="441"/>
        <p:guide pos="2880"/>
        <p:guide orient="horz" pos="3003"/>
        <p:guide pos="4286"/>
        <p:guide orient="horz" pos="2482"/>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98" d="100"/>
          <a:sy n="98" d="100"/>
        </p:scale>
        <p:origin x="351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0.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3.xml"/><Relationship Id="rId1" Type="http://schemas.microsoft.com/office/2011/relationships/chartStyle" Target="style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4.xml"/><Relationship Id="rId1" Type="http://schemas.microsoft.com/office/2011/relationships/chartStyle" Target="style4.xml"/></Relationships>
</file>

<file path=ppt/charts/_rels/chart16.xml.rels><?xml version="1.0" encoding="UTF-8" standalone="yes"?>
<Relationships xmlns="http://schemas.openxmlformats.org/package/2006/relationships"><Relationship Id="rId1" Type="http://schemas.openxmlformats.org/officeDocument/2006/relationships/oleObject" Target="file:///C:\Documents%20and%20Settings\m_nenem\Desktop\2008%20KOLTUK-KONMA.xls" TargetMode="Externa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spPr>
              <a:solidFill>
                <a:schemeClr val="accent2"/>
              </a:solidFill>
              <a:scene3d>
                <a:camera prst="orthographicFront"/>
                <a:lightRig rig="threePt" dir="t"/>
              </a:scene3d>
              <a:sp3d>
                <a:bevelT w="0"/>
                <a:bevelB w="0"/>
              </a:sp3d>
            </c:spPr>
          </c:dPt>
          <c:dLbls>
            <c:dLbl>
              <c:idx val="0"/>
              <c:layout>
                <c:manualLayout>
                  <c:x val="0"/>
                  <c:y val="0.2435310856884259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7596178951794447E-17"/>
                  <c:y val="0.3531200742482176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8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2.1</c:v>
                </c:pt>
                <c:pt idx="1">
                  <c:v>4.0999999999999996</c:v>
                </c:pt>
              </c:numCache>
            </c:numRef>
          </c:val>
        </c:ser>
        <c:dLbls>
          <c:showLegendKey val="0"/>
          <c:showVal val="1"/>
          <c:showCatName val="0"/>
          <c:showSerName val="0"/>
          <c:showPercent val="0"/>
          <c:showBubbleSize val="0"/>
        </c:dLbls>
        <c:gapWidth val="0"/>
        <c:gapDepth val="0"/>
        <c:shape val="box"/>
        <c:axId val="200609032"/>
        <c:axId val="200609816"/>
        <c:axId val="0"/>
      </c:bar3DChart>
      <c:catAx>
        <c:axId val="200609032"/>
        <c:scaling>
          <c:orientation val="minMax"/>
        </c:scaling>
        <c:delete val="1"/>
        <c:axPos val="b"/>
        <c:numFmt formatCode="General" sourceLinked="0"/>
        <c:majorTickMark val="out"/>
        <c:minorTickMark val="none"/>
        <c:tickLblPos val="nextTo"/>
        <c:crossAx val="200609816"/>
        <c:crosses val="autoZero"/>
        <c:auto val="1"/>
        <c:lblAlgn val="ctr"/>
        <c:lblOffset val="100"/>
        <c:noMultiLvlLbl val="0"/>
      </c:catAx>
      <c:valAx>
        <c:axId val="200609816"/>
        <c:scaling>
          <c:orientation val="minMax"/>
        </c:scaling>
        <c:delete val="1"/>
        <c:axPos val="l"/>
        <c:numFmt formatCode="#,#00" sourceLinked="1"/>
        <c:majorTickMark val="out"/>
        <c:minorTickMark val="none"/>
        <c:tickLblPos val="nextTo"/>
        <c:crossAx val="200609032"/>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clustered"/>
        <c:varyColors val="0"/>
        <c:ser>
          <c:idx val="0"/>
          <c:order val="0"/>
          <c:tx>
            <c:strRef>
              <c:f>Sheet1!$B$1</c:f>
              <c:strCache>
                <c:ptCount val="1"/>
                <c:pt idx="0">
                  <c:v>World</c:v>
                </c:pt>
              </c:strCache>
            </c:strRef>
          </c:tx>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Revenue Growth in 2014</c:v>
                </c:pt>
              </c:strCache>
            </c:strRef>
          </c:cat>
          <c:val>
            <c:numRef>
              <c:f>Sheet1!$B$2</c:f>
              <c:numCache>
                <c:formatCode>#,#00%</c:formatCode>
                <c:ptCount val="1"/>
                <c:pt idx="0">
                  <c:v>2.1999999999999999E-2</c:v>
                </c:pt>
              </c:numCache>
            </c:numRef>
          </c:val>
        </c:ser>
        <c:ser>
          <c:idx val="1"/>
          <c:order val="1"/>
          <c:tx>
            <c:strRef>
              <c:f>Sheet1!$C$1</c:f>
              <c:strCache>
                <c:ptCount val="1"/>
                <c:pt idx="0">
                  <c:v>TK</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Revenue Growth in 2014</c:v>
                </c:pt>
              </c:strCache>
            </c:strRef>
          </c:cat>
          <c:val>
            <c:numRef>
              <c:f>Sheet1!$C$2</c:f>
              <c:numCache>
                <c:formatCode>#,#00%</c:formatCode>
                <c:ptCount val="1"/>
                <c:pt idx="0">
                  <c:v>0.127</c:v>
                </c:pt>
              </c:numCache>
            </c:numRef>
          </c:val>
        </c:ser>
        <c:dLbls>
          <c:showLegendKey val="0"/>
          <c:showVal val="0"/>
          <c:showCatName val="0"/>
          <c:showSerName val="0"/>
          <c:showPercent val="0"/>
          <c:showBubbleSize val="0"/>
        </c:dLbls>
        <c:gapWidth val="150"/>
        <c:axId val="461728376"/>
        <c:axId val="461728768"/>
      </c:barChart>
      <c:catAx>
        <c:axId val="461728376"/>
        <c:scaling>
          <c:orientation val="minMax"/>
        </c:scaling>
        <c:delete val="0"/>
        <c:axPos val="b"/>
        <c:numFmt formatCode="General" sourceLinked="0"/>
        <c:majorTickMark val="out"/>
        <c:minorTickMark val="none"/>
        <c:tickLblPos val="nextTo"/>
        <c:crossAx val="461728768"/>
        <c:crosses val="autoZero"/>
        <c:auto val="1"/>
        <c:lblAlgn val="ctr"/>
        <c:lblOffset val="100"/>
        <c:noMultiLvlLbl val="0"/>
      </c:catAx>
      <c:valAx>
        <c:axId val="461728768"/>
        <c:scaling>
          <c:orientation val="minMax"/>
        </c:scaling>
        <c:delete val="1"/>
        <c:axPos val="l"/>
        <c:numFmt formatCode="#,#00%" sourceLinked="1"/>
        <c:majorTickMark val="out"/>
        <c:minorTickMark val="none"/>
        <c:tickLblPos val="nextTo"/>
        <c:crossAx val="461728376"/>
        <c:crosses val="autoZero"/>
        <c:crossBetween val="between"/>
      </c:valAx>
    </c:plotArea>
    <c:legend>
      <c:legendPos val="b"/>
      <c:layout/>
      <c:overlay val="0"/>
    </c:legend>
    <c:plotVisOnly val="1"/>
    <c:dispBlanksAs val="gap"/>
    <c:showDLblsOverMax val="0"/>
  </c:chart>
  <c:txPr>
    <a:bodyPr/>
    <a:lstStyle/>
    <a:p>
      <a:pPr>
        <a:defRPr sz="1400"/>
      </a:pPr>
      <a:endParaRPr lang="tr-TR"/>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444281649297101E-2"/>
          <c:y val="4.8992100157627998E-2"/>
          <c:w val="0.92062584437163741"/>
          <c:h val="0.75841253081067261"/>
        </c:manualLayout>
      </c:layout>
      <c:lineChart>
        <c:grouping val="standard"/>
        <c:varyColors val="0"/>
        <c:ser>
          <c:idx val="0"/>
          <c:order val="0"/>
          <c:tx>
            <c:strRef>
              <c:f>'Fuel Eff.'!$D$29</c:f>
              <c:strCache>
                <c:ptCount val="1"/>
                <c:pt idx="0">
                  <c:v>%</c:v>
                </c:pt>
              </c:strCache>
            </c:strRef>
          </c:tx>
          <c:spPr>
            <a:ln w="22225">
              <a:solidFill>
                <a:srgbClr val="78A2D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'Fuel Eff.'!$B$30:$B$37</c:f>
              <c:numCache>
                <c:formatCode>0</c:formatCode>
                <c:ptCount val="8"/>
                <c:pt idx="0">
                  <c:v>2007</c:v>
                </c:pt>
                <c:pt idx="1">
                  <c:v>2008</c:v>
                </c:pt>
                <c:pt idx="2">
                  <c:v>2009</c:v>
                </c:pt>
                <c:pt idx="3">
                  <c:v>2010</c:v>
                </c:pt>
                <c:pt idx="4">
                  <c:v>2011</c:v>
                </c:pt>
                <c:pt idx="5">
                  <c:v>2012</c:v>
                </c:pt>
                <c:pt idx="6">
                  <c:v>2013</c:v>
                </c:pt>
                <c:pt idx="7">
                  <c:v>2014</c:v>
                </c:pt>
              </c:numCache>
            </c:numRef>
          </c:cat>
          <c:val>
            <c:numRef>
              <c:f>'Fuel Eff.'!$D$30:$D$37</c:f>
              <c:numCache>
                <c:formatCode>0%</c:formatCode>
                <c:ptCount val="8"/>
                <c:pt idx="0">
                  <c:v>0</c:v>
                </c:pt>
                <c:pt idx="1">
                  <c:v>9.8093550212022443E-2</c:v>
                </c:pt>
                <c:pt idx="2">
                  <c:v>0.31185573461898541</c:v>
                </c:pt>
                <c:pt idx="3">
                  <c:v>0.5495461668243693</c:v>
                </c:pt>
                <c:pt idx="4">
                  <c:v>0.90016587982223828</c:v>
                </c:pt>
                <c:pt idx="5">
                  <c:v>1.2434678561952108</c:v>
                </c:pt>
                <c:pt idx="6">
                  <c:v>1.7198942307531846</c:v>
                </c:pt>
                <c:pt idx="7">
                  <c:v>2.1643254502035116</c:v>
                </c:pt>
              </c:numCache>
            </c:numRef>
          </c:val>
          <c:smooth val="1"/>
        </c:ser>
        <c:ser>
          <c:idx val="1"/>
          <c:order val="1"/>
          <c:tx>
            <c:strRef>
              <c:f>'Fuel Eff.'!$F$29</c:f>
              <c:strCache>
                <c:ptCount val="1"/>
                <c:pt idx="0">
                  <c:v>%</c:v>
                </c:pt>
              </c:strCache>
            </c:strRef>
          </c:tx>
          <c:spPr>
            <a:ln w="22225">
              <a:solidFill>
                <a:srgbClr val="32946A"/>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'Fuel Eff.'!$B$30:$B$37</c:f>
              <c:numCache>
                <c:formatCode>0</c:formatCode>
                <c:ptCount val="8"/>
                <c:pt idx="0">
                  <c:v>2007</c:v>
                </c:pt>
                <c:pt idx="1">
                  <c:v>2008</c:v>
                </c:pt>
                <c:pt idx="2">
                  <c:v>2009</c:v>
                </c:pt>
                <c:pt idx="3">
                  <c:v>2010</c:v>
                </c:pt>
                <c:pt idx="4">
                  <c:v>2011</c:v>
                </c:pt>
                <c:pt idx="5">
                  <c:v>2012</c:v>
                </c:pt>
                <c:pt idx="6">
                  <c:v>2013</c:v>
                </c:pt>
                <c:pt idx="7">
                  <c:v>2014</c:v>
                </c:pt>
              </c:numCache>
            </c:numRef>
          </c:cat>
          <c:val>
            <c:numRef>
              <c:f>'Fuel Eff.'!$F$30:$F$37</c:f>
              <c:numCache>
                <c:formatCode>0%</c:formatCode>
                <c:ptCount val="8"/>
                <c:pt idx="0">
                  <c:v>0</c:v>
                </c:pt>
                <c:pt idx="1">
                  <c:v>0.12571831053391747</c:v>
                </c:pt>
                <c:pt idx="2">
                  <c:v>0.3503371022716178</c:v>
                </c:pt>
                <c:pt idx="3">
                  <c:v>0.66043844950013109</c:v>
                </c:pt>
                <c:pt idx="4">
                  <c:v>1.0993871901712409</c:v>
                </c:pt>
                <c:pt idx="5">
                  <c:v>1.6724603435907406</c:v>
                </c:pt>
                <c:pt idx="6">
                  <c:v>2.2949152523253993</c:v>
                </c:pt>
                <c:pt idx="7">
                  <c:v>2.8080151286563924</c:v>
                </c:pt>
              </c:numCache>
            </c:numRef>
          </c:val>
          <c:smooth val="1"/>
        </c:ser>
        <c:dLbls>
          <c:showLegendKey val="0"/>
          <c:showVal val="0"/>
          <c:showCatName val="0"/>
          <c:showSerName val="0"/>
          <c:showPercent val="0"/>
          <c:showBubbleSize val="0"/>
        </c:dLbls>
        <c:smooth val="0"/>
        <c:axId val="200986344"/>
        <c:axId val="200985560"/>
      </c:lineChart>
      <c:catAx>
        <c:axId val="200986344"/>
        <c:scaling>
          <c:orientation val="minMax"/>
        </c:scaling>
        <c:delete val="0"/>
        <c:axPos val="b"/>
        <c:numFmt formatCode="General" sourceLinked="0"/>
        <c:majorTickMark val="out"/>
        <c:minorTickMark val="none"/>
        <c:tickLblPos val="nextTo"/>
        <c:txPr>
          <a:bodyPr/>
          <a:lstStyle/>
          <a:p>
            <a:pPr>
              <a:defRPr>
                <a:solidFill>
                  <a:schemeClr val="tx1">
                    <a:lumMod val="75000"/>
                    <a:lumOff val="25000"/>
                  </a:schemeClr>
                </a:solidFill>
                <a:latin typeface="Arial" pitchFamily="34" charset="0"/>
                <a:cs typeface="Arial" pitchFamily="34" charset="0"/>
              </a:defRPr>
            </a:pPr>
            <a:endParaRPr lang="tr-TR"/>
          </a:p>
        </c:txPr>
        <c:crossAx val="200985560"/>
        <c:crosses val="autoZero"/>
        <c:auto val="1"/>
        <c:lblAlgn val="ctr"/>
        <c:lblOffset val="100"/>
        <c:noMultiLvlLbl val="0"/>
      </c:catAx>
      <c:valAx>
        <c:axId val="200985560"/>
        <c:scaling>
          <c:orientation val="minMax"/>
        </c:scaling>
        <c:delete val="1"/>
        <c:axPos val="l"/>
        <c:numFmt formatCode="0%" sourceLinked="0"/>
        <c:majorTickMark val="out"/>
        <c:minorTickMark val="none"/>
        <c:tickLblPos val="nextTo"/>
        <c:crossAx val="200986344"/>
        <c:crosses val="autoZero"/>
        <c:crossBetween val="between"/>
        <c:majorUnit val="0.5"/>
      </c:valAx>
    </c:plotArea>
    <c:plotVisOnly val="1"/>
    <c:dispBlanksAs val="gap"/>
    <c:showDLblsOverMax val="0"/>
  </c:chart>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4606644822615551E-2"/>
          <c:y val="0.2001232057728454"/>
          <c:w val="0.9307867103547689"/>
          <c:h val="0.51431811612365674"/>
        </c:manualLayout>
      </c:layout>
      <c:lineChart>
        <c:grouping val="standard"/>
        <c:varyColors val="0"/>
        <c:ser>
          <c:idx val="0"/>
          <c:order val="0"/>
          <c:tx>
            <c:strRef>
              <c:f>Utilization!$C$4</c:f>
              <c:strCache>
                <c:ptCount val="1"/>
                <c:pt idx="0">
                  <c:v>WB Long-Haul</c:v>
                </c:pt>
              </c:strCache>
            </c:strRef>
          </c:tx>
          <c:spPr>
            <a:ln>
              <a:solidFill>
                <a:schemeClr val="tx2">
                  <a:lumMod val="60000"/>
                  <a:lumOff val="40000"/>
                </a:schemeClr>
              </a:solidFill>
            </a:ln>
          </c:spPr>
          <c:marker>
            <c:symbol val="triangle"/>
            <c:size val="5"/>
            <c:spPr>
              <a:solidFill>
                <a:schemeClr val="tx2">
                  <a:lumMod val="60000"/>
                  <a:lumOff val="40000"/>
                </a:schemeClr>
              </a:solidFill>
              <a:ln>
                <a:noFill/>
              </a:ln>
            </c:spPr>
          </c:marker>
          <c:dLbls>
            <c:spPr>
              <a:noFill/>
              <a:ln>
                <a:noFill/>
              </a:ln>
              <a:effectLst/>
            </c:spPr>
            <c:txPr>
              <a:bodyPr/>
              <a:lstStyle/>
              <a:p>
                <a:pPr>
                  <a:defRPr b="1">
                    <a:solidFill>
                      <a:srgbClr val="6F97C3"/>
                    </a:solidFill>
                    <a:latin typeface="Arial" pitchFamily="34" charset="0"/>
                    <a:cs typeface="Arial" pitchFamily="34" charset="0"/>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Utilization!$I$3:$O$3</c:f>
              <c:strCache>
                <c:ptCount val="5"/>
                <c:pt idx="0">
                  <c:v>2010 </c:v>
                </c:pt>
                <c:pt idx="1">
                  <c:v>2011 </c:v>
                </c:pt>
                <c:pt idx="2">
                  <c:v>2012 </c:v>
                </c:pt>
                <c:pt idx="3">
                  <c:v>2013 </c:v>
                </c:pt>
                <c:pt idx="4">
                  <c:v>2014 </c:v>
                </c:pt>
              </c:strCache>
            </c:strRef>
          </c:cat>
          <c:val>
            <c:numRef>
              <c:f>Utilization!$I$4:$O$4</c:f>
              <c:numCache>
                <c:formatCode>h:mm</c:formatCode>
                <c:ptCount val="5"/>
                <c:pt idx="0">
                  <c:v>0.55555555555555558</c:v>
                </c:pt>
                <c:pt idx="1">
                  <c:v>0.5541666666666667</c:v>
                </c:pt>
                <c:pt idx="2">
                  <c:v>0.59722222222222221</c:v>
                </c:pt>
                <c:pt idx="3">
                  <c:v>0.62777777777777777</c:v>
                </c:pt>
                <c:pt idx="4">
                  <c:v>0.62847222222222221</c:v>
                </c:pt>
              </c:numCache>
            </c:numRef>
          </c:val>
          <c:smooth val="1"/>
          <c:extLst/>
        </c:ser>
        <c:ser>
          <c:idx val="1"/>
          <c:order val="1"/>
          <c:tx>
            <c:strRef>
              <c:f>Utilization!$C$5</c:f>
              <c:strCache>
                <c:ptCount val="1"/>
                <c:pt idx="0">
                  <c:v>NB Medium Haul</c:v>
                </c:pt>
              </c:strCache>
            </c:strRef>
          </c:tx>
          <c:spPr>
            <a:ln>
              <a:solidFill>
                <a:srgbClr val="9D85B1"/>
              </a:solidFill>
            </a:ln>
          </c:spPr>
          <c:marker>
            <c:symbol val="diamond"/>
            <c:size val="5"/>
            <c:spPr>
              <a:solidFill>
                <a:srgbClr val="9D85B1"/>
              </a:solidFill>
              <a:ln>
                <a:noFill/>
              </a:ln>
            </c:spPr>
          </c:marker>
          <c:dLbls>
            <c:spPr>
              <a:noFill/>
              <a:ln>
                <a:noFill/>
              </a:ln>
              <a:effectLst/>
            </c:spPr>
            <c:txPr>
              <a:bodyPr/>
              <a:lstStyle/>
              <a:p>
                <a:pPr>
                  <a:defRPr b="1">
                    <a:solidFill>
                      <a:srgbClr val="9D85B1"/>
                    </a:solidFill>
                    <a:latin typeface="Arial" pitchFamily="34" charset="0"/>
                    <a:cs typeface="Arial" pitchFamily="34" charset="0"/>
                  </a:defRPr>
                </a:pPr>
                <a:endParaRPr lang="tr-T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Utilization!$I$3:$O$3</c:f>
              <c:strCache>
                <c:ptCount val="5"/>
                <c:pt idx="0">
                  <c:v>2010 </c:v>
                </c:pt>
                <c:pt idx="1">
                  <c:v>2011 </c:v>
                </c:pt>
                <c:pt idx="2">
                  <c:v>2012 </c:v>
                </c:pt>
                <c:pt idx="3">
                  <c:v>2013 </c:v>
                </c:pt>
                <c:pt idx="4">
                  <c:v>2014 </c:v>
                </c:pt>
              </c:strCache>
            </c:strRef>
          </c:cat>
          <c:val>
            <c:numRef>
              <c:f>Utilization!$I$5:$O$5</c:f>
              <c:numCache>
                <c:formatCode>h:mm</c:formatCode>
                <c:ptCount val="5"/>
                <c:pt idx="0">
                  <c:v>0.49652777777777773</c:v>
                </c:pt>
                <c:pt idx="1">
                  <c:v>0.47222222222222227</c:v>
                </c:pt>
                <c:pt idx="2">
                  <c:v>0.4909722222222222</c:v>
                </c:pt>
                <c:pt idx="3">
                  <c:v>0.51250000000000007</c:v>
                </c:pt>
                <c:pt idx="4">
                  <c:v>0.5083333333333333</c:v>
                </c:pt>
              </c:numCache>
            </c:numRef>
          </c:val>
          <c:smooth val="1"/>
          <c:extLst/>
        </c:ser>
        <c:ser>
          <c:idx val="2"/>
          <c:order val="2"/>
          <c:tx>
            <c:strRef>
              <c:f>Utilization!$C$6</c:f>
              <c:strCache>
                <c:ptCount val="1"/>
                <c:pt idx="0">
                  <c:v>Total</c:v>
                </c:pt>
              </c:strCache>
            </c:strRef>
          </c:tx>
          <c:spPr>
            <a:ln>
              <a:solidFill>
                <a:srgbClr val="C00000"/>
              </a:solidFill>
            </a:ln>
          </c:spPr>
          <c:marker>
            <c:symbol val="circle"/>
            <c:size val="5"/>
            <c:spPr>
              <a:solidFill>
                <a:srgbClr val="C00000"/>
              </a:solidFill>
              <a:ln>
                <a:solidFill>
                  <a:srgbClr val="C00000"/>
                </a:solidFill>
              </a:ln>
            </c:spPr>
          </c:marker>
          <c:dLbls>
            <c:spPr>
              <a:noFill/>
              <a:ln>
                <a:noFill/>
              </a:ln>
              <a:effectLst/>
            </c:spPr>
            <c:txPr>
              <a:bodyPr/>
              <a:lstStyle/>
              <a:p>
                <a:pPr>
                  <a:defRPr b="1">
                    <a:solidFill>
                      <a:srgbClr val="C00000"/>
                    </a:solidFill>
                    <a:latin typeface="Arial" pitchFamily="34" charset="0"/>
                    <a:cs typeface="Arial" pitchFamily="34" charset="0"/>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Utilization!$I$3:$O$3</c:f>
              <c:strCache>
                <c:ptCount val="5"/>
                <c:pt idx="0">
                  <c:v>2010 </c:v>
                </c:pt>
                <c:pt idx="1">
                  <c:v>2011 </c:v>
                </c:pt>
                <c:pt idx="2">
                  <c:v>2012 </c:v>
                </c:pt>
                <c:pt idx="3">
                  <c:v>2013 </c:v>
                </c:pt>
                <c:pt idx="4">
                  <c:v>2014 </c:v>
                </c:pt>
              </c:strCache>
            </c:strRef>
          </c:cat>
          <c:val>
            <c:numRef>
              <c:f>Utilization!$I$6:$O$6</c:f>
              <c:numCache>
                <c:formatCode>h:mm</c:formatCode>
                <c:ptCount val="5"/>
                <c:pt idx="0">
                  <c:v>0.50138888888888888</c:v>
                </c:pt>
                <c:pt idx="1">
                  <c:v>0.4861111111111111</c:v>
                </c:pt>
                <c:pt idx="2">
                  <c:v>0.50763888888888886</c:v>
                </c:pt>
                <c:pt idx="3">
                  <c:v>0.52708333333333335</c:v>
                </c:pt>
                <c:pt idx="4">
                  <c:v>0.52986111111111112</c:v>
                </c:pt>
              </c:numCache>
            </c:numRef>
          </c:val>
          <c:smooth val="1"/>
          <c:extLst/>
        </c:ser>
        <c:dLbls>
          <c:showLegendKey val="0"/>
          <c:showVal val="0"/>
          <c:showCatName val="0"/>
          <c:showSerName val="0"/>
          <c:showPercent val="0"/>
          <c:showBubbleSize val="0"/>
        </c:dLbls>
        <c:marker val="1"/>
        <c:smooth val="0"/>
        <c:axId val="637627192"/>
        <c:axId val="637626800"/>
      </c:lineChart>
      <c:catAx>
        <c:axId val="637627192"/>
        <c:scaling>
          <c:orientation val="minMax"/>
        </c:scaling>
        <c:delete val="0"/>
        <c:axPos val="b"/>
        <c:numFmt formatCode="General" sourceLinked="0"/>
        <c:majorTickMark val="out"/>
        <c:minorTickMark val="none"/>
        <c:tickLblPos val="nextTo"/>
        <c:txPr>
          <a:bodyPr/>
          <a:lstStyle/>
          <a:p>
            <a:pPr>
              <a:defRPr>
                <a:solidFill>
                  <a:schemeClr val="tx1">
                    <a:lumMod val="85000"/>
                    <a:lumOff val="15000"/>
                  </a:schemeClr>
                </a:solidFill>
                <a:latin typeface="Arial" pitchFamily="34" charset="0"/>
                <a:cs typeface="Arial" pitchFamily="34" charset="0"/>
              </a:defRPr>
            </a:pPr>
            <a:endParaRPr lang="tr-TR"/>
          </a:p>
        </c:txPr>
        <c:crossAx val="637626800"/>
        <c:crosses val="autoZero"/>
        <c:auto val="1"/>
        <c:lblAlgn val="ctr"/>
        <c:lblOffset val="100"/>
        <c:noMultiLvlLbl val="0"/>
      </c:catAx>
      <c:valAx>
        <c:axId val="637626800"/>
        <c:scaling>
          <c:orientation val="minMax"/>
          <c:min val="0.39999999999999997"/>
        </c:scaling>
        <c:delete val="1"/>
        <c:axPos val="l"/>
        <c:numFmt formatCode="h:mm" sourceLinked="1"/>
        <c:majorTickMark val="out"/>
        <c:minorTickMark val="none"/>
        <c:tickLblPos val="nextTo"/>
        <c:crossAx val="637627192"/>
        <c:crosses val="autoZero"/>
        <c:crossBetween val="between"/>
      </c:valAx>
    </c:plotArea>
    <c:legend>
      <c:legendPos val="b"/>
      <c:legendEntry>
        <c:idx val="0"/>
        <c:txPr>
          <a:bodyPr/>
          <a:lstStyle/>
          <a:p>
            <a:pPr>
              <a:defRPr sz="900">
                <a:solidFill>
                  <a:schemeClr val="tx1">
                    <a:lumMod val="85000"/>
                    <a:lumOff val="15000"/>
                  </a:schemeClr>
                </a:solidFill>
                <a:latin typeface="Arial" pitchFamily="34" charset="0"/>
                <a:cs typeface="Arial" pitchFamily="34" charset="0"/>
              </a:defRPr>
            </a:pPr>
            <a:endParaRPr lang="tr-TR"/>
          </a:p>
        </c:txPr>
      </c:legendEntry>
      <c:layout/>
      <c:overlay val="0"/>
      <c:txPr>
        <a:bodyPr/>
        <a:lstStyle/>
        <a:p>
          <a:pPr>
            <a:defRPr sz="900">
              <a:latin typeface="Arial" pitchFamily="34" charset="0"/>
              <a:cs typeface="Arial" pitchFamily="34" charset="0"/>
            </a:defRPr>
          </a:pPr>
          <a:endParaRPr lang="tr-TR"/>
        </a:p>
      </c:txPr>
    </c:legend>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9581664441477527E-2"/>
          <c:y val="0.20425534956614352"/>
          <c:w val="0.96083667111704496"/>
          <c:h val="0.50997658420008329"/>
        </c:manualLayout>
      </c:layout>
      <c:barChart>
        <c:barDir val="col"/>
        <c:grouping val="clustered"/>
        <c:varyColors val="0"/>
        <c:ser>
          <c:idx val="1"/>
          <c:order val="0"/>
          <c:tx>
            <c:strRef>
              <c:f>Personnel!$D$3</c:f>
              <c:strCache>
                <c:ptCount val="1"/>
                <c:pt idx="0">
                  <c:v>Number of Personnel</c:v>
                </c:pt>
              </c:strCache>
            </c:strRef>
          </c:tx>
          <c:spPr>
            <a:solidFill>
              <a:srgbClr val="24346E"/>
            </a:solidFill>
          </c:spPr>
          <c:invertIfNegative val="0"/>
          <c:dLbls>
            <c:spPr>
              <a:noFill/>
              <a:ln>
                <a:noFill/>
              </a:ln>
              <a:effectLst/>
            </c:spPr>
            <c:txPr>
              <a:bodyPr rot="-5400000" vert="horz"/>
              <a:lstStyle/>
              <a:p>
                <a:pPr>
                  <a:defRPr sz="900">
                    <a:solidFill>
                      <a:schemeClr val="bg1"/>
                    </a:solidFill>
                    <a:latin typeface="Arial" pitchFamily="34" charset="0"/>
                    <a:cs typeface="Arial" pitchFamily="34" charset="0"/>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Personnel!$C$12:$C$18</c:f>
              <c:strCache>
                <c:ptCount val="5"/>
                <c:pt idx="0">
                  <c:v>2010</c:v>
                </c:pt>
                <c:pt idx="1">
                  <c:v>2011</c:v>
                </c:pt>
                <c:pt idx="2">
                  <c:v>2012</c:v>
                </c:pt>
                <c:pt idx="3">
                  <c:v>2013</c:v>
                </c:pt>
                <c:pt idx="4">
                  <c:v>2014</c:v>
                </c:pt>
              </c:strCache>
            </c:strRef>
          </c:cat>
          <c:val>
            <c:numRef>
              <c:f>Personnel!$D$12:$D$18</c:f>
              <c:numCache>
                <c:formatCode>#,##0</c:formatCode>
                <c:ptCount val="5"/>
                <c:pt idx="0">
                  <c:v>17119</c:v>
                </c:pt>
                <c:pt idx="1">
                  <c:v>17876</c:v>
                </c:pt>
                <c:pt idx="2">
                  <c:v>19108</c:v>
                </c:pt>
                <c:pt idx="3">
                  <c:v>23157</c:v>
                </c:pt>
                <c:pt idx="4">
                  <c:v>25117</c:v>
                </c:pt>
              </c:numCache>
            </c:numRef>
          </c:val>
          <c:extLst/>
        </c:ser>
        <c:dLbls>
          <c:showLegendKey val="0"/>
          <c:showVal val="0"/>
          <c:showCatName val="0"/>
          <c:showSerName val="0"/>
          <c:showPercent val="0"/>
          <c:showBubbleSize val="0"/>
        </c:dLbls>
        <c:gapWidth val="150"/>
        <c:axId val="637626016"/>
        <c:axId val="637625624"/>
      </c:barChart>
      <c:lineChart>
        <c:grouping val="stacked"/>
        <c:varyColors val="0"/>
        <c:ser>
          <c:idx val="2"/>
          <c:order val="1"/>
          <c:tx>
            <c:strRef>
              <c:f>Personnel!$H$3</c:f>
              <c:strCache>
                <c:ptCount val="1"/>
                <c:pt idx="0">
                  <c:v>Passenger per Employee</c:v>
                </c:pt>
              </c:strCache>
            </c:strRef>
          </c:tx>
          <c:spPr>
            <a:ln w="28575">
              <a:solidFill>
                <a:srgbClr val="C00000"/>
              </a:solidFill>
            </a:ln>
          </c:spPr>
          <c:marker>
            <c:symbol val="circle"/>
            <c:size val="5"/>
            <c:spPr>
              <a:solidFill>
                <a:srgbClr val="C00000"/>
              </a:solidFill>
              <a:ln>
                <a:solidFill>
                  <a:srgbClr val="C00000"/>
                </a:solidFill>
              </a:ln>
            </c:spPr>
          </c:marker>
          <c:dLbls>
            <c:numFmt formatCode="#,##0" sourceLinked="0"/>
            <c:spPr>
              <a:noFill/>
              <a:ln>
                <a:noFill/>
              </a:ln>
              <a:effectLst/>
            </c:spPr>
            <c:txPr>
              <a:bodyPr/>
              <a:lstStyle/>
              <a:p>
                <a:pPr>
                  <a:defRPr sz="900">
                    <a:solidFill>
                      <a:srgbClr val="002060"/>
                    </a:solidFill>
                    <a:latin typeface="Arial" pitchFamily="34" charset="0"/>
                    <a:cs typeface="Arial" pitchFamily="34" charset="0"/>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Personnel!$C$12:$C$15</c:f>
              <c:numCache>
                <c:formatCode>General</c:formatCode>
                <c:ptCount val="4"/>
                <c:pt idx="0">
                  <c:v>2010</c:v>
                </c:pt>
                <c:pt idx="1">
                  <c:v>2011</c:v>
                </c:pt>
                <c:pt idx="2">
                  <c:v>2012</c:v>
                </c:pt>
                <c:pt idx="3">
                  <c:v>2013</c:v>
                </c:pt>
              </c:numCache>
            </c:numRef>
          </c:cat>
          <c:val>
            <c:numRef>
              <c:f>Personnel!$H$12:$H$18</c:f>
              <c:numCache>
                <c:formatCode>#,##0</c:formatCode>
                <c:ptCount val="5"/>
                <c:pt idx="0">
                  <c:v>1700.9619720778082</c:v>
                </c:pt>
                <c:pt idx="1">
                  <c:v>1826.3593645110764</c:v>
                </c:pt>
                <c:pt idx="2">
                  <c:v>2043.3640360058614</c:v>
                </c:pt>
                <c:pt idx="3">
                  <c:v>2084.3434814526927</c:v>
                </c:pt>
                <c:pt idx="4">
                  <c:v>2176.8112035673048</c:v>
                </c:pt>
              </c:numCache>
            </c:numRef>
          </c:val>
          <c:smooth val="0"/>
          <c:extLst/>
        </c:ser>
        <c:dLbls>
          <c:showLegendKey val="0"/>
          <c:showVal val="0"/>
          <c:showCatName val="0"/>
          <c:showSerName val="0"/>
          <c:showPercent val="0"/>
          <c:showBubbleSize val="0"/>
        </c:dLbls>
        <c:marker val="1"/>
        <c:smooth val="0"/>
        <c:axId val="660316608"/>
        <c:axId val="660315824"/>
      </c:lineChart>
      <c:catAx>
        <c:axId val="637626016"/>
        <c:scaling>
          <c:orientation val="minMax"/>
        </c:scaling>
        <c:delete val="0"/>
        <c:axPos val="b"/>
        <c:numFmt formatCode="General" sourceLinked="1"/>
        <c:majorTickMark val="out"/>
        <c:minorTickMark val="none"/>
        <c:tickLblPos val="nextTo"/>
        <c:txPr>
          <a:bodyPr/>
          <a:lstStyle/>
          <a:p>
            <a:pPr>
              <a:defRPr>
                <a:solidFill>
                  <a:schemeClr val="tx1">
                    <a:lumMod val="75000"/>
                    <a:lumOff val="25000"/>
                  </a:schemeClr>
                </a:solidFill>
                <a:latin typeface="Arial" pitchFamily="34" charset="0"/>
                <a:cs typeface="Arial" pitchFamily="34" charset="0"/>
              </a:defRPr>
            </a:pPr>
            <a:endParaRPr lang="tr-TR"/>
          </a:p>
        </c:txPr>
        <c:crossAx val="637625624"/>
        <c:crosses val="autoZero"/>
        <c:auto val="1"/>
        <c:lblAlgn val="ctr"/>
        <c:lblOffset val="100"/>
        <c:noMultiLvlLbl val="0"/>
      </c:catAx>
      <c:valAx>
        <c:axId val="637625624"/>
        <c:scaling>
          <c:orientation val="minMax"/>
          <c:max val="30000"/>
        </c:scaling>
        <c:delete val="0"/>
        <c:axPos val="l"/>
        <c:numFmt formatCode="#,##0" sourceLinked="1"/>
        <c:majorTickMark val="none"/>
        <c:minorTickMark val="none"/>
        <c:tickLblPos val="none"/>
        <c:spPr>
          <a:ln>
            <a:noFill/>
          </a:ln>
        </c:spPr>
        <c:crossAx val="637626016"/>
        <c:crosses val="autoZero"/>
        <c:crossBetween val="between"/>
        <c:majorUnit val="5000"/>
        <c:minorUnit val="1000"/>
      </c:valAx>
      <c:valAx>
        <c:axId val="660315824"/>
        <c:scaling>
          <c:orientation val="minMax"/>
          <c:max val="2200"/>
          <c:min val="0"/>
        </c:scaling>
        <c:delete val="0"/>
        <c:axPos val="r"/>
        <c:numFmt formatCode="#,##0" sourceLinked="1"/>
        <c:majorTickMark val="none"/>
        <c:minorTickMark val="none"/>
        <c:tickLblPos val="none"/>
        <c:spPr>
          <a:ln>
            <a:noFill/>
          </a:ln>
        </c:spPr>
        <c:crossAx val="660316608"/>
        <c:crosses val="max"/>
        <c:crossBetween val="between"/>
        <c:majorUnit val="500"/>
      </c:valAx>
      <c:catAx>
        <c:axId val="660316608"/>
        <c:scaling>
          <c:orientation val="minMax"/>
        </c:scaling>
        <c:delete val="1"/>
        <c:axPos val="b"/>
        <c:numFmt formatCode="General" sourceLinked="1"/>
        <c:majorTickMark val="out"/>
        <c:minorTickMark val="none"/>
        <c:tickLblPos val="nextTo"/>
        <c:crossAx val="660315824"/>
        <c:crosses val="autoZero"/>
        <c:auto val="1"/>
        <c:lblAlgn val="ctr"/>
        <c:lblOffset val="100"/>
        <c:noMultiLvlLbl val="0"/>
      </c:catAx>
    </c:plotArea>
    <c:legend>
      <c:legendPos val="b"/>
      <c:layout>
        <c:manualLayout>
          <c:xMode val="edge"/>
          <c:yMode val="edge"/>
          <c:x val="4.1935059556204912E-2"/>
          <c:y val="0.82638652689064263"/>
          <c:w val="0.86644852944412409"/>
          <c:h val="0.12065838248109789"/>
        </c:manualLayout>
      </c:layout>
      <c:overlay val="0"/>
      <c:txPr>
        <a:bodyPr/>
        <a:lstStyle/>
        <a:p>
          <a:pPr>
            <a:defRPr sz="900">
              <a:solidFill>
                <a:schemeClr val="tx1">
                  <a:lumMod val="75000"/>
                  <a:lumOff val="25000"/>
                </a:schemeClr>
              </a:solidFill>
              <a:latin typeface="Arial" pitchFamily="34" charset="0"/>
              <a:cs typeface="Arial" pitchFamily="34" charset="0"/>
            </a:defRPr>
          </a:pPr>
          <a:endParaRPr lang="tr-TR"/>
        </a:p>
      </c:txPr>
    </c:legend>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3349903832638758E-2"/>
          <c:y val="2.6609647987881086E-2"/>
          <c:w val="0.95804315938313533"/>
          <c:h val="0.88008477372894411"/>
        </c:manualLayout>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dPt>
          <c:dPt>
            <c:idx val="1"/>
            <c:invertIfNegative val="0"/>
            <c:bubble3D val="0"/>
          </c:dPt>
          <c:dLbls>
            <c:numFmt formatCode="#,##0"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Graphs!$B$69:$B$77</c:f>
              <c:strCache>
                <c:ptCount val="9"/>
                <c:pt idx="0">
                  <c:v>TK</c:v>
                </c:pt>
                <c:pt idx="1">
                  <c:v>DL</c:v>
                </c:pt>
                <c:pt idx="2">
                  <c:v>LH*</c:v>
                </c:pt>
                <c:pt idx="3">
                  <c:v>AA</c:v>
                </c:pt>
                <c:pt idx="4">
                  <c:v>UA</c:v>
                </c:pt>
                <c:pt idx="5">
                  <c:v>IAG</c:v>
                </c:pt>
                <c:pt idx="6">
                  <c:v>SQ</c:v>
                </c:pt>
                <c:pt idx="7">
                  <c:v>EK</c:v>
                </c:pt>
                <c:pt idx="8">
                  <c:v>AF-KL</c:v>
                </c:pt>
              </c:strCache>
            </c:strRef>
          </c:cat>
          <c:val>
            <c:numRef>
              <c:f>Graphs!$C$69:$C$77</c:f>
              <c:numCache>
                <c:formatCode>#,##0</c:formatCode>
                <c:ptCount val="9"/>
                <c:pt idx="0">
                  <c:v>2176.8112035673053</c:v>
                </c:pt>
                <c:pt idx="1">
                  <c:v>2151.1522189441966</c:v>
                </c:pt>
                <c:pt idx="2">
                  <c:v>1929.0778377571582</c:v>
                </c:pt>
                <c:pt idx="3">
                  <c:v>1741.7475728155341</c:v>
                </c:pt>
                <c:pt idx="4">
                  <c:v>1589.2437710127574</c:v>
                </c:pt>
                <c:pt idx="5">
                  <c:v>1300.0806939681261</c:v>
                </c:pt>
                <c:pt idx="6">
                  <c:v>930.18403371864952</c:v>
                </c:pt>
                <c:pt idx="7">
                  <c:v>868.96430145438524</c:v>
                </c:pt>
                <c:pt idx="8">
                  <c:v>816.32868164762431</c:v>
                </c:pt>
              </c:numCache>
            </c:numRef>
          </c:val>
        </c:ser>
        <c:dLbls>
          <c:showLegendKey val="0"/>
          <c:showVal val="0"/>
          <c:showCatName val="0"/>
          <c:showSerName val="0"/>
          <c:showPercent val="0"/>
          <c:showBubbleSize val="0"/>
        </c:dLbls>
        <c:gapWidth val="150"/>
        <c:overlap val="100"/>
        <c:axId val="393943936"/>
        <c:axId val="393943544"/>
      </c:barChart>
      <c:catAx>
        <c:axId val="39394393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393943544"/>
        <c:crosses val="autoZero"/>
        <c:auto val="1"/>
        <c:lblAlgn val="ctr"/>
        <c:lblOffset val="100"/>
        <c:noMultiLvlLbl val="0"/>
      </c:catAx>
      <c:valAx>
        <c:axId val="393943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393943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005721468370161E-2"/>
          <c:y val="5.108564506359782E-2"/>
          <c:w val="0.98071242656258428"/>
          <c:h val="0.79733817339562618"/>
        </c:manualLayout>
      </c:layout>
      <c:barChart>
        <c:barDir val="col"/>
        <c:grouping val="stacked"/>
        <c:varyColors val="0"/>
        <c:ser>
          <c:idx val="0"/>
          <c:order val="0"/>
          <c:tx>
            <c:strRef>
              <c:f>Graphs!$C$27</c:f>
              <c:strCache>
                <c:ptCount val="1"/>
                <c:pt idx="0">
                  <c:v>Personnel/ASK</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Graphs!$B$28:$B$36</c:f>
              <c:strCache>
                <c:ptCount val="9"/>
                <c:pt idx="0">
                  <c:v>AF-KLM</c:v>
                </c:pt>
                <c:pt idx="1">
                  <c:v>LH*</c:v>
                </c:pt>
                <c:pt idx="2">
                  <c:v>IAG</c:v>
                </c:pt>
                <c:pt idx="3">
                  <c:v>DL</c:v>
                </c:pt>
                <c:pt idx="4">
                  <c:v>UA</c:v>
                </c:pt>
                <c:pt idx="5">
                  <c:v>SQ</c:v>
                </c:pt>
                <c:pt idx="6">
                  <c:v>AA</c:v>
                </c:pt>
                <c:pt idx="7">
                  <c:v>TK</c:v>
                </c:pt>
                <c:pt idx="8">
                  <c:v>EK</c:v>
                </c:pt>
              </c:strCache>
            </c:strRef>
          </c:cat>
          <c:val>
            <c:numRef>
              <c:f>Graphs!$C$28:$C$36</c:f>
              <c:numCache>
                <c:formatCode>0.00</c:formatCode>
                <c:ptCount val="9"/>
                <c:pt idx="0">
                  <c:v>3.5885519131131622</c:v>
                </c:pt>
                <c:pt idx="1">
                  <c:v>2.1180221391749967</c:v>
                </c:pt>
                <c:pt idx="2">
                  <c:v>2.4173207743390055</c:v>
                </c:pt>
                <c:pt idx="3">
                  <c:v>2.1051530489479258</c:v>
                </c:pt>
                <c:pt idx="4">
                  <c:v>2.2567038594128239</c:v>
                </c:pt>
                <c:pt idx="5">
                  <c:v>1.4137897098694256</c:v>
                </c:pt>
                <c:pt idx="6">
                  <c:v>1.9900244463411678</c:v>
                </c:pt>
                <c:pt idx="7">
                  <c:v>1.251758419462724</c:v>
                </c:pt>
                <c:pt idx="8">
                  <c:v>1.0903576213810735</c:v>
                </c:pt>
              </c:numCache>
            </c:numRef>
          </c:val>
        </c:ser>
        <c:ser>
          <c:idx val="1"/>
          <c:order val="1"/>
          <c:tx>
            <c:strRef>
              <c:f>Graphs!$D$27</c:f>
              <c:strCache>
                <c:ptCount val="1"/>
                <c:pt idx="0">
                  <c:v>Fuel/ASK</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Graphs!$B$28:$B$36</c:f>
              <c:strCache>
                <c:ptCount val="9"/>
                <c:pt idx="0">
                  <c:v>AF-KLM</c:v>
                </c:pt>
                <c:pt idx="1">
                  <c:v>LH*</c:v>
                </c:pt>
                <c:pt idx="2">
                  <c:v>IAG</c:v>
                </c:pt>
                <c:pt idx="3">
                  <c:v>DL</c:v>
                </c:pt>
                <c:pt idx="4">
                  <c:v>UA</c:v>
                </c:pt>
                <c:pt idx="5">
                  <c:v>SQ</c:v>
                </c:pt>
                <c:pt idx="6">
                  <c:v>AA</c:v>
                </c:pt>
                <c:pt idx="7">
                  <c:v>TK</c:v>
                </c:pt>
                <c:pt idx="8">
                  <c:v>EK</c:v>
                </c:pt>
              </c:strCache>
            </c:strRef>
          </c:cat>
          <c:val>
            <c:numRef>
              <c:f>Graphs!$D$28:$D$36</c:f>
              <c:numCache>
                <c:formatCode>0.00</c:formatCode>
                <c:ptCount val="9"/>
                <c:pt idx="0">
                  <c:v>3.2515733504684468</c:v>
                </c:pt>
                <c:pt idx="1">
                  <c:v>3.1080915545022738</c:v>
                </c:pt>
                <c:pt idx="2">
                  <c:v>3.1564884353255453</c:v>
                </c:pt>
                <c:pt idx="3">
                  <c:v>3.0301759650373592</c:v>
                </c:pt>
                <c:pt idx="4">
                  <c:v>2.9487428717005839</c:v>
                </c:pt>
                <c:pt idx="5">
                  <c:v>3.378092858923619</c:v>
                </c:pt>
                <c:pt idx="6">
                  <c:v>2.4774728415192349</c:v>
                </c:pt>
                <c:pt idx="7">
                  <c:v>2.8412108163129717</c:v>
                </c:pt>
                <c:pt idx="8">
                  <c:v>2.6396388623257949</c:v>
                </c:pt>
              </c:numCache>
            </c:numRef>
          </c:val>
        </c:ser>
        <c:ser>
          <c:idx val="2"/>
          <c:order val="2"/>
          <c:tx>
            <c:strRef>
              <c:f>Graphs!$E$27</c:f>
              <c:strCache>
                <c:ptCount val="1"/>
                <c:pt idx="0">
                  <c:v>Others/ASK</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Graphs!$B$28:$B$36</c:f>
              <c:strCache>
                <c:ptCount val="9"/>
                <c:pt idx="0">
                  <c:v>AF-KLM</c:v>
                </c:pt>
                <c:pt idx="1">
                  <c:v>LH*</c:v>
                </c:pt>
                <c:pt idx="2">
                  <c:v>IAG</c:v>
                </c:pt>
                <c:pt idx="3">
                  <c:v>DL</c:v>
                </c:pt>
                <c:pt idx="4">
                  <c:v>UA</c:v>
                </c:pt>
                <c:pt idx="5">
                  <c:v>SQ</c:v>
                </c:pt>
                <c:pt idx="6">
                  <c:v>AA</c:v>
                </c:pt>
                <c:pt idx="7">
                  <c:v>TK</c:v>
                </c:pt>
                <c:pt idx="8">
                  <c:v>EK</c:v>
                </c:pt>
              </c:strCache>
            </c:strRef>
          </c:cat>
          <c:val>
            <c:numRef>
              <c:f>Graphs!$E$28:$E$36</c:f>
              <c:numCache>
                <c:formatCode>0.00</c:formatCode>
                <c:ptCount val="9"/>
                <c:pt idx="0">
                  <c:v>5.4514989013586241</c:v>
                </c:pt>
                <c:pt idx="1">
                  <c:v>6.615708402961344</c:v>
                </c:pt>
                <c:pt idx="2">
                  <c:v>4.5177800905803576</c:v>
                </c:pt>
                <c:pt idx="3">
                  <c:v>4.7568162736572113</c:v>
                </c:pt>
                <c:pt idx="4">
                  <c:v>4.0203930648162647</c:v>
                </c:pt>
                <c:pt idx="5">
                  <c:v>4.3840073857084976</c:v>
                </c:pt>
                <c:pt idx="6">
                  <c:v>4.5145112645546392</c:v>
                </c:pt>
                <c:pt idx="7">
                  <c:v>3.6414790384370157</c:v>
                </c:pt>
                <c:pt idx="8">
                  <c:v>3.8996546943073831</c:v>
                </c:pt>
              </c:numCache>
            </c:numRef>
          </c:val>
        </c:ser>
        <c:ser>
          <c:idx val="3"/>
          <c:order val="3"/>
          <c:tx>
            <c:v>  </c:v>
          </c:tx>
          <c:spPr>
            <a:no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Graphs!$F$28:$F$36</c:f>
              <c:numCache>
                <c:formatCode>0.00</c:formatCode>
                <c:ptCount val="9"/>
                <c:pt idx="0">
                  <c:v>12.291624164940233</c:v>
                </c:pt>
                <c:pt idx="1">
                  <c:v>11.841822096638614</c:v>
                </c:pt>
                <c:pt idx="2">
                  <c:v>10.091589300244909</c:v>
                </c:pt>
                <c:pt idx="3">
                  <c:v>9.8921452876424958</c:v>
                </c:pt>
                <c:pt idx="4">
                  <c:v>9.225839795929673</c:v>
                </c:pt>
                <c:pt idx="5">
                  <c:v>9.1758899545015424</c:v>
                </c:pt>
                <c:pt idx="6">
                  <c:v>8.9820085524150421</c:v>
                </c:pt>
                <c:pt idx="7">
                  <c:v>7.7344482742127116</c:v>
                </c:pt>
                <c:pt idx="8">
                  <c:v>7.6296511780142513</c:v>
                </c:pt>
              </c:numCache>
            </c:numRef>
          </c:val>
        </c:ser>
        <c:dLbls>
          <c:showLegendKey val="0"/>
          <c:showVal val="0"/>
          <c:showCatName val="0"/>
          <c:showSerName val="0"/>
          <c:showPercent val="0"/>
          <c:showBubbleSize val="0"/>
        </c:dLbls>
        <c:gapWidth val="150"/>
        <c:overlap val="100"/>
        <c:axId val="292175496"/>
        <c:axId val="644145736"/>
      </c:barChart>
      <c:catAx>
        <c:axId val="292175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644145736"/>
        <c:crossesAt val="0"/>
        <c:auto val="1"/>
        <c:lblAlgn val="ctr"/>
        <c:lblOffset val="100"/>
        <c:tickLblSkip val="1"/>
        <c:tickMarkSkip val="1"/>
        <c:noMultiLvlLbl val="0"/>
      </c:catAx>
      <c:valAx>
        <c:axId val="644145736"/>
        <c:scaling>
          <c:orientation val="minMax"/>
          <c:max val="20"/>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92175496"/>
        <c:crosses val="autoZero"/>
        <c:crossBetween val="between"/>
        <c:majorUnit val="10"/>
        <c:minorUnit val="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tr-TR" sz="1400" dirty="0" err="1" smtClean="0"/>
              <a:t>Unit</a:t>
            </a:r>
            <a:r>
              <a:rPr lang="tr-TR" sz="1400" dirty="0" smtClean="0"/>
              <a:t> </a:t>
            </a:r>
            <a:r>
              <a:rPr lang="tr-TR" sz="1400" dirty="0" err="1" smtClean="0"/>
              <a:t>Cost</a:t>
            </a:r>
            <a:r>
              <a:rPr lang="tr-TR" sz="1400" dirty="0" smtClean="0"/>
              <a:t> (CASK) vs. Flight Time</a:t>
            </a:r>
            <a:endParaRPr lang="en-US" sz="1400" dirty="0" smtClean="0"/>
          </a:p>
        </c:rich>
      </c:tx>
      <c:layout>
        <c:manualLayout>
          <c:xMode val="edge"/>
          <c:yMode val="edge"/>
          <c:x val="0.34120670244555057"/>
          <c:y val="8.4542915238973046E-2"/>
        </c:manualLayout>
      </c:layout>
      <c:overlay val="0"/>
    </c:title>
    <c:autoTitleDeleted val="0"/>
    <c:plotArea>
      <c:layout>
        <c:manualLayout>
          <c:layoutTarget val="inner"/>
          <c:xMode val="edge"/>
          <c:yMode val="edge"/>
          <c:x val="0.22152015707089256"/>
          <c:y val="0.17654727866657935"/>
          <c:w val="0.72785311224520732"/>
          <c:h val="0.67705485348718208"/>
        </c:manualLayout>
      </c:layout>
      <c:scatterChart>
        <c:scatterStyle val="lineMarker"/>
        <c:varyColors val="0"/>
        <c:ser>
          <c:idx val="0"/>
          <c:order val="0"/>
          <c:tx>
            <c:v>CASK - Flight Time</c:v>
          </c:tx>
          <c:spPr>
            <a:ln w="28575">
              <a:noFill/>
            </a:ln>
          </c:spPr>
          <c:marker>
            <c:symbol val="diamond"/>
            <c:size val="4"/>
          </c:marker>
          <c:trendline>
            <c:spPr>
              <a:ln w="38100" cap="flat">
                <a:solidFill>
                  <a:srgbClr val="002060">
                    <a:alpha val="63000"/>
                  </a:srgbClr>
                </a:solidFill>
                <a:miter lim="800000"/>
              </a:ln>
            </c:spPr>
            <c:trendlineType val="poly"/>
            <c:order val="5"/>
            <c:dispRSqr val="0"/>
            <c:dispEq val="0"/>
          </c:trendline>
          <c:xVal>
            <c:numRef>
              <c:f>'copy sheet'!$H$2:$H$108</c:f>
              <c:numCache>
                <c:formatCode>#,##0;\(#,##0\)</c:formatCode>
                <c:ptCount val="107"/>
                <c:pt idx="0" formatCode="General">
                  <c:v>300</c:v>
                </c:pt>
                <c:pt idx="1">
                  <c:v>110</c:v>
                </c:pt>
                <c:pt idx="2" formatCode="General">
                  <c:v>297.5</c:v>
                </c:pt>
                <c:pt idx="3" formatCode="General">
                  <c:v>135</c:v>
                </c:pt>
                <c:pt idx="4">
                  <c:v>82.5</c:v>
                </c:pt>
                <c:pt idx="5" formatCode="General">
                  <c:v>122.5</c:v>
                </c:pt>
                <c:pt idx="6" formatCode="General">
                  <c:v>175</c:v>
                </c:pt>
                <c:pt idx="7" formatCode="General">
                  <c:v>90</c:v>
                </c:pt>
                <c:pt idx="8" formatCode="General">
                  <c:v>177.5</c:v>
                </c:pt>
                <c:pt idx="9">
                  <c:v>232.5</c:v>
                </c:pt>
                <c:pt idx="10" formatCode="General">
                  <c:v>270</c:v>
                </c:pt>
                <c:pt idx="11">
                  <c:v>207.5</c:v>
                </c:pt>
                <c:pt idx="12">
                  <c:v>345</c:v>
                </c:pt>
                <c:pt idx="13" formatCode="General">
                  <c:v>187.5</c:v>
                </c:pt>
                <c:pt idx="14">
                  <c:v>210</c:v>
                </c:pt>
                <c:pt idx="15" formatCode="General">
                  <c:v>170</c:v>
                </c:pt>
                <c:pt idx="16">
                  <c:v>135</c:v>
                </c:pt>
                <c:pt idx="17" formatCode="General">
                  <c:v>330</c:v>
                </c:pt>
                <c:pt idx="18" formatCode="General">
                  <c:v>177.5</c:v>
                </c:pt>
                <c:pt idx="19" formatCode="General">
                  <c:v>325</c:v>
                </c:pt>
                <c:pt idx="20" formatCode="General">
                  <c:v>192.5</c:v>
                </c:pt>
                <c:pt idx="21" formatCode="General">
                  <c:v>100</c:v>
                </c:pt>
                <c:pt idx="22" formatCode="General">
                  <c:v>152.5</c:v>
                </c:pt>
                <c:pt idx="23" formatCode="General">
                  <c:v>187.5</c:v>
                </c:pt>
                <c:pt idx="24" formatCode="General">
                  <c:v>217.5</c:v>
                </c:pt>
                <c:pt idx="25">
                  <c:v>150</c:v>
                </c:pt>
                <c:pt idx="26" formatCode="General">
                  <c:v>215</c:v>
                </c:pt>
                <c:pt idx="27" formatCode="General">
                  <c:v>142.5</c:v>
                </c:pt>
                <c:pt idx="28" formatCode="General">
                  <c:v>125</c:v>
                </c:pt>
                <c:pt idx="29" formatCode="General">
                  <c:v>222.5</c:v>
                </c:pt>
                <c:pt idx="30" formatCode="General">
                  <c:v>225</c:v>
                </c:pt>
                <c:pt idx="31" formatCode="General">
                  <c:v>147.5</c:v>
                </c:pt>
                <c:pt idx="32" formatCode="General">
                  <c:v>187.5</c:v>
                </c:pt>
                <c:pt idx="33" formatCode="General">
                  <c:v>85</c:v>
                </c:pt>
                <c:pt idx="34" formatCode="General">
                  <c:v>82.5</c:v>
                </c:pt>
                <c:pt idx="35" formatCode="General">
                  <c:v>202.5</c:v>
                </c:pt>
                <c:pt idx="36" formatCode="General">
                  <c:v>145</c:v>
                </c:pt>
                <c:pt idx="37" formatCode="General">
                  <c:v>202.5</c:v>
                </c:pt>
                <c:pt idx="38" formatCode="General">
                  <c:v>112.5</c:v>
                </c:pt>
                <c:pt idx="39" formatCode="General">
                  <c:v>107.5</c:v>
                </c:pt>
                <c:pt idx="40" formatCode="General">
                  <c:v>202.5</c:v>
                </c:pt>
                <c:pt idx="41" formatCode="General">
                  <c:v>130</c:v>
                </c:pt>
                <c:pt idx="42" formatCode="General">
                  <c:v>147.5</c:v>
                </c:pt>
                <c:pt idx="43" formatCode="General">
                  <c:v>240</c:v>
                </c:pt>
                <c:pt idx="44" formatCode="General">
                  <c:v>197.5</c:v>
                </c:pt>
                <c:pt idx="45" formatCode="General">
                  <c:v>160</c:v>
                </c:pt>
                <c:pt idx="46" formatCode="General">
                  <c:v>85</c:v>
                </c:pt>
                <c:pt idx="47" formatCode="General">
                  <c:v>137.5</c:v>
                </c:pt>
                <c:pt idx="48">
                  <c:v>212.5</c:v>
                </c:pt>
                <c:pt idx="49" formatCode="General">
                  <c:v>202.5</c:v>
                </c:pt>
                <c:pt idx="50" formatCode="General">
                  <c:v>255</c:v>
                </c:pt>
                <c:pt idx="51" formatCode="General">
                  <c:v>155</c:v>
                </c:pt>
                <c:pt idx="52" formatCode="General">
                  <c:v>192.5</c:v>
                </c:pt>
                <c:pt idx="53" formatCode="General">
                  <c:v>117.5</c:v>
                </c:pt>
                <c:pt idx="54" formatCode="General">
                  <c:v>92.5</c:v>
                </c:pt>
                <c:pt idx="55" formatCode="General">
                  <c:v>265</c:v>
                </c:pt>
                <c:pt idx="56" formatCode="General">
                  <c:v>125</c:v>
                </c:pt>
                <c:pt idx="57" formatCode="General">
                  <c:v>122.5</c:v>
                </c:pt>
                <c:pt idx="58" formatCode="General">
                  <c:v>185</c:v>
                </c:pt>
                <c:pt idx="59" formatCode="General">
                  <c:v>175</c:v>
                </c:pt>
                <c:pt idx="60" formatCode="General">
                  <c:v>215</c:v>
                </c:pt>
                <c:pt idx="61" formatCode="General">
                  <c:v>197.5</c:v>
                </c:pt>
                <c:pt idx="62">
                  <c:v>207.5</c:v>
                </c:pt>
                <c:pt idx="63" formatCode="General">
                  <c:v>170</c:v>
                </c:pt>
                <c:pt idx="64" formatCode="General">
                  <c:v>247.5</c:v>
                </c:pt>
                <c:pt idx="65" formatCode="General">
                  <c:v>177.5</c:v>
                </c:pt>
                <c:pt idx="66" formatCode="General">
                  <c:v>215</c:v>
                </c:pt>
                <c:pt idx="67" formatCode="General">
                  <c:v>290</c:v>
                </c:pt>
                <c:pt idx="68" formatCode="General">
                  <c:v>252.5</c:v>
                </c:pt>
                <c:pt idx="69" formatCode="General">
                  <c:v>165</c:v>
                </c:pt>
                <c:pt idx="70">
                  <c:v>277.5</c:v>
                </c:pt>
                <c:pt idx="71" formatCode="General">
                  <c:v>642.5</c:v>
                </c:pt>
                <c:pt idx="72" formatCode="General">
                  <c:v>162.5</c:v>
                </c:pt>
                <c:pt idx="73" formatCode="General">
                  <c:v>192.5</c:v>
                </c:pt>
                <c:pt idx="74" formatCode="General">
                  <c:v>740</c:v>
                </c:pt>
                <c:pt idx="75" formatCode="General">
                  <c:v>75</c:v>
                </c:pt>
                <c:pt idx="76" formatCode="General">
                  <c:v>182.5</c:v>
                </c:pt>
                <c:pt idx="77" formatCode="General">
                  <c:v>142.5</c:v>
                </c:pt>
                <c:pt idx="78" formatCode="General">
                  <c:v>192.5</c:v>
                </c:pt>
                <c:pt idx="79" formatCode="General">
                  <c:v>162.5</c:v>
                </c:pt>
                <c:pt idx="80" formatCode="General">
                  <c:v>597.5</c:v>
                </c:pt>
                <c:pt idx="81" formatCode="General">
                  <c:v>385</c:v>
                </c:pt>
                <c:pt idx="82" formatCode="General">
                  <c:v>660</c:v>
                </c:pt>
                <c:pt idx="83">
                  <c:v>242.5</c:v>
                </c:pt>
                <c:pt idx="84">
                  <c:v>115</c:v>
                </c:pt>
                <c:pt idx="85" formatCode="General">
                  <c:v>247.5</c:v>
                </c:pt>
                <c:pt idx="86">
                  <c:v>97.5</c:v>
                </c:pt>
                <c:pt idx="87" formatCode="General">
                  <c:v>655</c:v>
                </c:pt>
                <c:pt idx="88" formatCode="General">
                  <c:v>232.5</c:v>
                </c:pt>
                <c:pt idx="89" formatCode="General">
                  <c:v>397.5</c:v>
                </c:pt>
                <c:pt idx="90" formatCode="General">
                  <c:v>95</c:v>
                </c:pt>
                <c:pt idx="91" formatCode="General">
                  <c:v>130</c:v>
                </c:pt>
                <c:pt idx="92" formatCode="General">
                  <c:v>680</c:v>
                </c:pt>
                <c:pt idx="93" formatCode="General">
                  <c:v>227.5</c:v>
                </c:pt>
                <c:pt idx="94" formatCode="General">
                  <c:v>277.5</c:v>
                </c:pt>
                <c:pt idx="95" formatCode="General">
                  <c:v>735</c:v>
                </c:pt>
                <c:pt idx="96" formatCode="General">
                  <c:v>392.5</c:v>
                </c:pt>
                <c:pt idx="97" formatCode="General">
                  <c:v>690</c:v>
                </c:pt>
                <c:pt idx="98" formatCode="General">
                  <c:v>120</c:v>
                </c:pt>
                <c:pt idx="99" formatCode="General">
                  <c:v>337.5</c:v>
                </c:pt>
                <c:pt idx="100" formatCode="General">
                  <c:v>292.5</c:v>
                </c:pt>
                <c:pt idx="101" formatCode="General">
                  <c:v>112.5</c:v>
                </c:pt>
                <c:pt idx="102" formatCode="General">
                  <c:v>287.5</c:v>
                </c:pt>
                <c:pt idx="103" formatCode="General">
                  <c:v>177.5</c:v>
                </c:pt>
                <c:pt idx="104">
                  <c:v>322.5</c:v>
                </c:pt>
                <c:pt idx="105" formatCode="General">
                  <c:v>270</c:v>
                </c:pt>
                <c:pt idx="106">
                  <c:v>170</c:v>
                </c:pt>
              </c:numCache>
            </c:numRef>
          </c:xVal>
          <c:yVal>
            <c:numRef>
              <c:f>'copy sheet'!$K$2:$K$108</c:f>
              <c:numCache>
                <c:formatCode>0.00</c:formatCode>
                <c:ptCount val="107"/>
                <c:pt idx="0">
                  <c:v>5.4576033064576164</c:v>
                </c:pt>
                <c:pt idx="1">
                  <c:v>7.2114381231429014</c:v>
                </c:pt>
                <c:pt idx="2">
                  <c:v>4.8339557604907615</c:v>
                </c:pt>
                <c:pt idx="3">
                  <c:v>6.2522673965451414</c:v>
                </c:pt>
                <c:pt idx="4">
                  <c:v>10.920862234611052</c:v>
                </c:pt>
                <c:pt idx="5">
                  <c:v>3.9514960870905518</c:v>
                </c:pt>
                <c:pt idx="6">
                  <c:v>6.2216913727867773</c:v>
                </c:pt>
                <c:pt idx="7">
                  <c:v>9.9023720578585142</c:v>
                </c:pt>
                <c:pt idx="8">
                  <c:v>5.4174625776393226</c:v>
                </c:pt>
                <c:pt idx="9">
                  <c:v>4.5010290509170154</c:v>
                </c:pt>
                <c:pt idx="10">
                  <c:v>3.8999140915509511</c:v>
                </c:pt>
                <c:pt idx="11">
                  <c:v>5.3060656281339327</c:v>
                </c:pt>
                <c:pt idx="12">
                  <c:v>4.6345545262768981</c:v>
                </c:pt>
                <c:pt idx="13">
                  <c:v>4.6897454116942834</c:v>
                </c:pt>
                <c:pt idx="14">
                  <c:v>5.3320329058601734</c:v>
                </c:pt>
                <c:pt idx="15">
                  <c:v>5.8565568054895465</c:v>
                </c:pt>
                <c:pt idx="16">
                  <c:v>5.3664723883594965</c:v>
                </c:pt>
                <c:pt idx="17">
                  <c:v>4.5093229685141933</c:v>
                </c:pt>
                <c:pt idx="18">
                  <c:v>5.5176072817536514</c:v>
                </c:pt>
                <c:pt idx="19">
                  <c:v>4.4198592003036401</c:v>
                </c:pt>
                <c:pt idx="20">
                  <c:v>5.0175122333364754</c:v>
                </c:pt>
                <c:pt idx="21">
                  <c:v>8.0484567330885071</c:v>
                </c:pt>
                <c:pt idx="22">
                  <c:v>6.3925564685214544</c:v>
                </c:pt>
                <c:pt idx="23">
                  <c:v>5.0324661592198909</c:v>
                </c:pt>
                <c:pt idx="24">
                  <c:v>4.2910571929352423</c:v>
                </c:pt>
                <c:pt idx="25">
                  <c:v>6.8561846599839491</c:v>
                </c:pt>
                <c:pt idx="26">
                  <c:v>5.7675832913329605</c:v>
                </c:pt>
                <c:pt idx="27">
                  <c:v>6.1576462762139101</c:v>
                </c:pt>
                <c:pt idx="28">
                  <c:v>6.8035785627564813</c:v>
                </c:pt>
                <c:pt idx="29">
                  <c:v>5.0386324384189694</c:v>
                </c:pt>
                <c:pt idx="30">
                  <c:v>4.5450534159512523</c:v>
                </c:pt>
                <c:pt idx="31">
                  <c:v>6.8960908761189179</c:v>
                </c:pt>
                <c:pt idx="32">
                  <c:v>5.9480615125999714</c:v>
                </c:pt>
                <c:pt idx="33">
                  <c:v>8.4959377984771507</c:v>
                </c:pt>
                <c:pt idx="34">
                  <c:v>9.0747703916225539</c:v>
                </c:pt>
                <c:pt idx="35">
                  <c:v>5.2543899582878906</c:v>
                </c:pt>
                <c:pt idx="36">
                  <c:v>5.9700641862124924</c:v>
                </c:pt>
                <c:pt idx="37">
                  <c:v>4.1168043794189906</c:v>
                </c:pt>
                <c:pt idx="38">
                  <c:v>5.1524788621502555</c:v>
                </c:pt>
                <c:pt idx="39">
                  <c:v>9.1601830839717486</c:v>
                </c:pt>
                <c:pt idx="40">
                  <c:v>5.0428587877593793</c:v>
                </c:pt>
                <c:pt idx="41">
                  <c:v>6.6976855840608547</c:v>
                </c:pt>
                <c:pt idx="42">
                  <c:v>5.8294666820196523</c:v>
                </c:pt>
                <c:pt idx="43">
                  <c:v>5.2797405268068864</c:v>
                </c:pt>
                <c:pt idx="44">
                  <c:v>4.0039603377785555</c:v>
                </c:pt>
                <c:pt idx="45">
                  <c:v>5.6297509218620547</c:v>
                </c:pt>
                <c:pt idx="46">
                  <c:v>10.310864014466402</c:v>
                </c:pt>
                <c:pt idx="47">
                  <c:v>6.5562548273319345</c:v>
                </c:pt>
                <c:pt idx="48">
                  <c:v>4.3810554681121294</c:v>
                </c:pt>
                <c:pt idx="49">
                  <c:v>5.1335962880949948</c:v>
                </c:pt>
                <c:pt idx="50">
                  <c:v>4.3597056653302895</c:v>
                </c:pt>
                <c:pt idx="51">
                  <c:v>5.9585526718416828</c:v>
                </c:pt>
                <c:pt idx="52">
                  <c:v>5.5306532990483994</c:v>
                </c:pt>
                <c:pt idx="53">
                  <c:v>6.6125177386391991</c:v>
                </c:pt>
                <c:pt idx="54">
                  <c:v>7.9840016639721894</c:v>
                </c:pt>
                <c:pt idx="55">
                  <c:v>4.8087384430262254</c:v>
                </c:pt>
                <c:pt idx="56">
                  <c:v>6.5979365303318245</c:v>
                </c:pt>
                <c:pt idx="57">
                  <c:v>7.3826920327910734</c:v>
                </c:pt>
                <c:pt idx="58">
                  <c:v>4.871092113989377</c:v>
                </c:pt>
                <c:pt idx="59">
                  <c:v>5.2772821548694404</c:v>
                </c:pt>
                <c:pt idx="60">
                  <c:v>5.4236906229496524</c:v>
                </c:pt>
                <c:pt idx="61">
                  <c:v>4.8033610375767015</c:v>
                </c:pt>
                <c:pt idx="62">
                  <c:v>4.8730154309157658</c:v>
                </c:pt>
                <c:pt idx="63">
                  <c:v>5.3047499795203015</c:v>
                </c:pt>
                <c:pt idx="64">
                  <c:v>5.0229410697157473</c:v>
                </c:pt>
                <c:pt idx="65">
                  <c:v>5.9086306202105909</c:v>
                </c:pt>
                <c:pt idx="66">
                  <c:v>5.4304890199630833</c:v>
                </c:pt>
                <c:pt idx="67">
                  <c:v>4.6472371708549671</c:v>
                </c:pt>
                <c:pt idx="68">
                  <c:v>4.2576424732733429</c:v>
                </c:pt>
                <c:pt idx="69">
                  <c:v>6.3191793847066124</c:v>
                </c:pt>
                <c:pt idx="70">
                  <c:v>4.3012582592050865</c:v>
                </c:pt>
                <c:pt idx="71">
                  <c:v>4.8192493643275904</c:v>
                </c:pt>
                <c:pt idx="72">
                  <c:v>5.9215334249371194</c:v>
                </c:pt>
                <c:pt idx="73">
                  <c:v>4.8903045548008945</c:v>
                </c:pt>
                <c:pt idx="74">
                  <c:v>4.9920347242320862</c:v>
                </c:pt>
                <c:pt idx="75">
                  <c:v>10.105018675128424</c:v>
                </c:pt>
                <c:pt idx="76">
                  <c:v>5.0965100785745845</c:v>
                </c:pt>
                <c:pt idx="77">
                  <c:v>6.2709591575774226</c:v>
                </c:pt>
                <c:pt idx="78">
                  <c:v>5.1232016615968385</c:v>
                </c:pt>
                <c:pt idx="79">
                  <c:v>5.6666616406762209</c:v>
                </c:pt>
                <c:pt idx="80">
                  <c:v>4.4340908473406628</c:v>
                </c:pt>
                <c:pt idx="81">
                  <c:v>4.9674810591031955</c:v>
                </c:pt>
                <c:pt idx="82">
                  <c:v>4.3592662137065963</c:v>
                </c:pt>
                <c:pt idx="83">
                  <c:v>4.2873953515005105</c:v>
                </c:pt>
                <c:pt idx="84">
                  <c:v>7.2191374282185965</c:v>
                </c:pt>
                <c:pt idx="85">
                  <c:v>4.7898842785758555</c:v>
                </c:pt>
                <c:pt idx="86">
                  <c:v>8.4974441607795477</c:v>
                </c:pt>
                <c:pt idx="87">
                  <c:v>4.8890195989200969</c:v>
                </c:pt>
                <c:pt idx="88">
                  <c:v>4.5700335566619446</c:v>
                </c:pt>
                <c:pt idx="89">
                  <c:v>4.6713771705761884</c:v>
                </c:pt>
                <c:pt idx="90">
                  <c:v>6.5853334665240792</c:v>
                </c:pt>
                <c:pt idx="91">
                  <c:v>6.4086831200025935</c:v>
                </c:pt>
                <c:pt idx="92">
                  <c:v>4.2910812444254445</c:v>
                </c:pt>
                <c:pt idx="93">
                  <c:v>5.1256825796448755</c:v>
                </c:pt>
                <c:pt idx="94">
                  <c:v>4.3340975200366945</c:v>
                </c:pt>
                <c:pt idx="95">
                  <c:v>4.5386724000524934</c:v>
                </c:pt>
                <c:pt idx="96">
                  <c:v>5.302901657135549</c:v>
                </c:pt>
                <c:pt idx="97">
                  <c:v>4.6236927130217911</c:v>
                </c:pt>
                <c:pt idx="98">
                  <c:v>8.533363692299698</c:v>
                </c:pt>
                <c:pt idx="99">
                  <c:v>4.2071690236085884</c:v>
                </c:pt>
                <c:pt idx="100">
                  <c:v>5.0170996875148512</c:v>
                </c:pt>
                <c:pt idx="101">
                  <c:v>5.9588790484134329</c:v>
                </c:pt>
                <c:pt idx="102">
                  <c:v>4.8425185701043745</c:v>
                </c:pt>
                <c:pt idx="103">
                  <c:v>5.1837960952540971</c:v>
                </c:pt>
                <c:pt idx="104">
                  <c:v>5.8775213743628427</c:v>
                </c:pt>
                <c:pt idx="105">
                  <c:v>4.5075002230867245</c:v>
                </c:pt>
                <c:pt idx="106">
                  <c:v>4.4558289904990493</c:v>
                </c:pt>
              </c:numCache>
            </c:numRef>
          </c:yVal>
          <c:smooth val="0"/>
        </c:ser>
        <c:dLbls>
          <c:showLegendKey val="0"/>
          <c:showVal val="0"/>
          <c:showCatName val="0"/>
          <c:showSerName val="0"/>
          <c:showPercent val="0"/>
          <c:showBubbleSize val="0"/>
        </c:dLbls>
        <c:axId val="387662720"/>
        <c:axId val="387664680"/>
      </c:scatterChart>
      <c:valAx>
        <c:axId val="387662720"/>
        <c:scaling>
          <c:orientation val="minMax"/>
        </c:scaling>
        <c:delete val="0"/>
        <c:axPos val="b"/>
        <c:numFmt formatCode="General" sourceLinked="1"/>
        <c:majorTickMark val="out"/>
        <c:minorTickMark val="none"/>
        <c:tickLblPos val="nextTo"/>
        <c:txPr>
          <a:bodyPr rot="0" vert="horz"/>
          <a:lstStyle/>
          <a:p>
            <a:pPr>
              <a:defRPr sz="100"/>
            </a:pPr>
            <a:endParaRPr lang="tr-TR"/>
          </a:p>
        </c:txPr>
        <c:crossAx val="387664680"/>
        <c:crosses val="autoZero"/>
        <c:crossBetween val="midCat"/>
      </c:valAx>
      <c:valAx>
        <c:axId val="387664680"/>
        <c:scaling>
          <c:orientation val="minMax"/>
        </c:scaling>
        <c:delete val="0"/>
        <c:axPos val="l"/>
        <c:numFmt formatCode="0.00" sourceLinked="1"/>
        <c:majorTickMark val="out"/>
        <c:minorTickMark val="none"/>
        <c:tickLblPos val="nextTo"/>
        <c:txPr>
          <a:bodyPr rot="0" vert="horz"/>
          <a:lstStyle/>
          <a:p>
            <a:pPr>
              <a:defRPr sz="600"/>
            </a:pPr>
            <a:endParaRPr lang="tr-TR"/>
          </a:p>
        </c:txPr>
        <c:crossAx val="387662720"/>
        <c:crosses val="autoZero"/>
        <c:crossBetween val="midCat"/>
      </c:valAx>
      <c:spPr>
        <a:noFill/>
        <a:ln w="25400">
          <a:noFill/>
        </a:ln>
      </c:spPr>
    </c:plotArea>
    <c:plotVisOnly val="1"/>
    <c:dispBlanksAs val="gap"/>
    <c:showDLblsOverMax val="0"/>
  </c:chart>
  <c:spPr>
    <a:noFill/>
  </c:spPr>
  <c:txPr>
    <a:bodyPr/>
    <a:lstStyle/>
    <a:p>
      <a:pPr>
        <a:defRPr lang="tr-TR" sz="1200" b="1" kern="1200" dirty="0" smtClean="0">
          <a:solidFill>
            <a:prstClr val="black"/>
          </a:solidFill>
          <a:latin typeface="+mn-lt"/>
          <a:ea typeface="+mn-ea"/>
          <a:cs typeface="+mn-cs"/>
        </a:defRPr>
      </a:pPr>
      <a:endParaRPr lang="tr-T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561873504859045E-2"/>
          <c:y val="3.3442438019707213E-2"/>
          <c:w val="0.9173492992572152"/>
          <c:h val="0.81658854144411308"/>
        </c:manualLayout>
      </c:layout>
      <c:lineChart>
        <c:grouping val="standard"/>
        <c:varyColors val="0"/>
        <c:ser>
          <c:idx val="1"/>
          <c:order val="0"/>
          <c:tx>
            <c:strRef>
              <c:f>Sheet1!$B$13</c:f>
              <c:strCache>
                <c:ptCount val="1"/>
                <c:pt idx="0">
                  <c:v>% of World Scheduled Traffic (ASK)</c:v>
                </c:pt>
              </c:strCache>
            </c:strRef>
          </c:tx>
          <c:spPr>
            <a:ln>
              <a:solidFill>
                <a:srgbClr val="182349"/>
              </a:solidFill>
            </a:ln>
          </c:spPr>
          <c:marker>
            <c:symbol val="circle"/>
            <c:size val="8"/>
            <c:spPr>
              <a:solidFill>
                <a:srgbClr val="29859C"/>
              </a:solidFill>
              <a:ln>
                <a:noFill/>
              </a:ln>
            </c:spPr>
          </c:marker>
          <c:dLbls>
            <c:dLbl>
              <c:idx val="13"/>
              <c:layout>
                <c:manualLayout>
                  <c:x val="-1.2162259146637162E-2"/>
                  <c:y val="6.441553665018892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c:spPr>
            <c:txPr>
              <a:bodyPr/>
              <a:lstStyle/>
              <a:p>
                <a:pPr>
                  <a:defRPr sz="1050" b="1">
                    <a:solidFill>
                      <a:srgbClr val="182349"/>
                    </a:solidFill>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Sheet1!$D$10:$S$10</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2014F</c:v>
                </c:pt>
                <c:pt idx="13">
                  <c:v>2015F</c:v>
                </c:pt>
              </c:strCache>
            </c:strRef>
          </c:cat>
          <c:val>
            <c:numRef>
              <c:f>Sheet1!$D$13:$S$13</c:f>
              <c:numCache>
                <c:formatCode>#,#00%</c:formatCode>
                <c:ptCount val="14"/>
                <c:pt idx="0">
                  <c:v>5.5329747427369505E-3</c:v>
                </c:pt>
                <c:pt idx="1">
                  <c:v>5.4904744317154485E-3</c:v>
                </c:pt>
                <c:pt idx="2">
                  <c:v>5.4301867072201792E-3</c:v>
                </c:pt>
                <c:pt idx="3">
                  <c:v>5.7210152561019759E-3</c:v>
                </c:pt>
                <c:pt idx="4">
                  <c:v>6.7346604966236128E-3</c:v>
                </c:pt>
                <c:pt idx="5">
                  <c:v>7.1298497539324509E-3</c:v>
                </c:pt>
                <c:pt idx="6">
                  <c:v>7.6465632811752874E-3</c:v>
                </c:pt>
                <c:pt idx="7">
                  <c:v>9.4857509065007402E-3</c:v>
                </c:pt>
                <c:pt idx="8">
                  <c:v>1.0441441066212713E-2</c:v>
                </c:pt>
                <c:pt idx="9">
                  <c:v>1.2228121528474677E-2</c:v>
                </c:pt>
                <c:pt idx="10">
                  <c:v>1.3910558881170142E-2</c:v>
                </c:pt>
                <c:pt idx="11">
                  <c:v>1.5962990471527359E-2</c:v>
                </c:pt>
                <c:pt idx="12" formatCode="0.00%">
                  <c:v>1.7572491544727897E-2</c:v>
                </c:pt>
                <c:pt idx="13" formatCode="0.00%">
                  <c:v>1.8876477738495372E-2</c:v>
                </c:pt>
              </c:numCache>
            </c:numRef>
          </c:val>
          <c:smooth val="0"/>
        </c:ser>
        <c:dLbls>
          <c:showLegendKey val="0"/>
          <c:showVal val="0"/>
          <c:showCatName val="0"/>
          <c:showSerName val="0"/>
          <c:showPercent val="0"/>
          <c:showBubbleSize val="0"/>
        </c:dLbls>
        <c:marker val="1"/>
        <c:smooth val="0"/>
        <c:axId val="644146912"/>
        <c:axId val="644147696"/>
      </c:lineChart>
      <c:catAx>
        <c:axId val="644146912"/>
        <c:scaling>
          <c:orientation val="minMax"/>
        </c:scaling>
        <c:delete val="0"/>
        <c:axPos val="b"/>
        <c:numFmt formatCode="General" sourceLinked="1"/>
        <c:majorTickMark val="out"/>
        <c:minorTickMark val="none"/>
        <c:tickLblPos val="nextTo"/>
        <c:txPr>
          <a:bodyPr/>
          <a:lstStyle/>
          <a:p>
            <a:pPr>
              <a:defRPr sz="1000" b="1">
                <a:solidFill>
                  <a:schemeClr val="tx1">
                    <a:lumMod val="50000"/>
                    <a:lumOff val="50000"/>
                  </a:schemeClr>
                </a:solidFill>
              </a:defRPr>
            </a:pPr>
            <a:endParaRPr lang="tr-TR"/>
          </a:p>
        </c:txPr>
        <c:crossAx val="644147696"/>
        <c:crosses val="autoZero"/>
        <c:auto val="1"/>
        <c:lblAlgn val="ctr"/>
        <c:lblOffset val="100"/>
        <c:noMultiLvlLbl val="0"/>
      </c:catAx>
      <c:valAx>
        <c:axId val="644147696"/>
        <c:scaling>
          <c:orientation val="minMax"/>
          <c:max val="2.0000000000000004E-2"/>
          <c:min val="4.000000000000001E-3"/>
        </c:scaling>
        <c:delete val="1"/>
        <c:axPos val="l"/>
        <c:numFmt formatCode="0.0%" sourceLinked="0"/>
        <c:majorTickMark val="out"/>
        <c:minorTickMark val="none"/>
        <c:tickLblPos val="nextTo"/>
        <c:crossAx val="644146912"/>
        <c:crosses val="autoZero"/>
        <c:crossBetween val="between"/>
        <c:majorUnit val="3.0000000000000009E-3"/>
      </c:valAx>
      <c:spPr>
        <a:noFill/>
        <a:ln w="25400">
          <a:noFill/>
        </a:ln>
      </c:spPr>
    </c:plotArea>
    <c:plotVisOnly val="1"/>
    <c:dispBlanksAs val="gap"/>
    <c:showDLblsOverMax val="0"/>
  </c:chart>
  <c:spPr>
    <a:noFill/>
  </c:spPr>
  <c:txPr>
    <a:bodyPr/>
    <a:lstStyle/>
    <a:p>
      <a:pPr>
        <a:defRPr sz="1200"/>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olidFill>
              <a:srgbClr val="29859C"/>
            </a:solidFill>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dPt>
          <c:dLbls>
            <c:dLbl>
              <c:idx val="0"/>
              <c:layout>
                <c:manualLayout>
                  <c:x val="8.6576618893125477E-3"/>
                  <c:y val="0.23124417070121869"/>
                </c:manualLayout>
              </c:layout>
              <c:showLegendKey val="0"/>
              <c:showVal val="1"/>
              <c:showCatName val="0"/>
              <c:showSerName val="0"/>
              <c:showPercent val="0"/>
              <c:showBubbleSize val="0"/>
              <c:extLst>
                <c:ext xmlns:c15="http://schemas.microsoft.com/office/drawing/2012/chart" uri="{CE6537A1-D6FC-4f65-9D91-7224C49458BB}">
                  <c15:layout>
                    <c:manualLayout>
                      <c:w val="0.19506480208282909"/>
                      <c:h val="0.25643980293583801"/>
                    </c:manualLayout>
                  </c15:layout>
                </c:ext>
              </c:extLst>
            </c:dLbl>
            <c:dLbl>
              <c:idx val="1"/>
              <c:layout>
                <c:manualLayout>
                  <c:x val="-8.7596178951794447E-17"/>
                  <c:y val="0.3531200742482176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8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0.6</c:v>
                </c:pt>
                <c:pt idx="1">
                  <c:v>1.9</c:v>
                </c:pt>
              </c:numCache>
            </c:numRef>
          </c:val>
        </c:ser>
        <c:dLbls>
          <c:showLegendKey val="0"/>
          <c:showVal val="1"/>
          <c:showCatName val="0"/>
          <c:showSerName val="0"/>
          <c:showPercent val="0"/>
          <c:showBubbleSize val="0"/>
        </c:dLbls>
        <c:gapWidth val="0"/>
        <c:gapDepth val="0"/>
        <c:shape val="box"/>
        <c:axId val="200610208"/>
        <c:axId val="455379472"/>
        <c:axId val="0"/>
      </c:bar3DChart>
      <c:catAx>
        <c:axId val="200610208"/>
        <c:scaling>
          <c:orientation val="minMax"/>
        </c:scaling>
        <c:delete val="1"/>
        <c:axPos val="b"/>
        <c:numFmt formatCode="General" sourceLinked="0"/>
        <c:majorTickMark val="out"/>
        <c:minorTickMark val="none"/>
        <c:tickLblPos val="nextTo"/>
        <c:crossAx val="455379472"/>
        <c:crosses val="autoZero"/>
        <c:auto val="1"/>
        <c:lblAlgn val="ctr"/>
        <c:lblOffset val="100"/>
        <c:noMultiLvlLbl val="0"/>
      </c:catAx>
      <c:valAx>
        <c:axId val="455379472"/>
        <c:scaling>
          <c:orientation val="minMax"/>
        </c:scaling>
        <c:delete val="1"/>
        <c:axPos val="l"/>
        <c:numFmt formatCode="0.0" sourceLinked="1"/>
        <c:majorTickMark val="out"/>
        <c:minorTickMark val="none"/>
        <c:tickLblPos val="nextTo"/>
        <c:crossAx val="200610208"/>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spPr>
              <a:solidFill>
                <a:schemeClr val="accent2"/>
              </a:solidFill>
              <a:scene3d>
                <a:camera prst="orthographicFront"/>
                <a:lightRig rig="threePt" dir="t"/>
              </a:scene3d>
              <a:sp3d>
                <a:bevelT w="0"/>
                <a:bevelB w="0"/>
              </a:sp3d>
            </c:spPr>
          </c:dPt>
          <c:dLbls>
            <c:dLbl>
              <c:idx val="0"/>
              <c:layout>
                <c:manualLayout>
                  <c:x val="-9.089768738103765E-7"/>
                  <c:y val="0.22986460808713025"/>
                </c:manualLayout>
              </c:layout>
              <c:showLegendKey val="0"/>
              <c:showVal val="1"/>
              <c:showCatName val="0"/>
              <c:showSerName val="0"/>
              <c:showPercent val="0"/>
              <c:showBubbleSize val="0"/>
              <c:extLst>
                <c:ext xmlns:c15="http://schemas.microsoft.com/office/drawing/2012/chart" uri="{CE6537A1-D6FC-4f65-9D91-7224C49458BB}">
                  <c15:layout>
                    <c:manualLayout>
                      <c:w val="0.19506480208282909"/>
                      <c:h val="0.25643980293583801"/>
                    </c:manualLayout>
                  </c15:layout>
                </c:ext>
              </c:extLst>
            </c:dLbl>
            <c:dLbl>
              <c:idx val="1"/>
              <c:layout>
                <c:manualLayout>
                  <c:x val="-8.7596178951794447E-17"/>
                  <c:y val="0.3531200742482176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8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2.1</c:v>
                </c:pt>
                <c:pt idx="1">
                  <c:v>4.7</c:v>
                </c:pt>
              </c:numCache>
            </c:numRef>
          </c:val>
        </c:ser>
        <c:dLbls>
          <c:showLegendKey val="0"/>
          <c:showVal val="1"/>
          <c:showCatName val="0"/>
          <c:showSerName val="0"/>
          <c:showPercent val="0"/>
          <c:showBubbleSize val="0"/>
        </c:dLbls>
        <c:gapWidth val="0"/>
        <c:gapDepth val="0"/>
        <c:shape val="box"/>
        <c:axId val="455379864"/>
        <c:axId val="455379080"/>
        <c:axId val="0"/>
      </c:bar3DChart>
      <c:catAx>
        <c:axId val="455379864"/>
        <c:scaling>
          <c:orientation val="minMax"/>
        </c:scaling>
        <c:delete val="1"/>
        <c:axPos val="b"/>
        <c:numFmt formatCode="General" sourceLinked="0"/>
        <c:majorTickMark val="out"/>
        <c:minorTickMark val="none"/>
        <c:tickLblPos val="nextTo"/>
        <c:crossAx val="455379080"/>
        <c:crosses val="autoZero"/>
        <c:auto val="1"/>
        <c:lblAlgn val="ctr"/>
        <c:lblOffset val="100"/>
        <c:noMultiLvlLbl val="0"/>
      </c:catAx>
      <c:valAx>
        <c:axId val="455379080"/>
        <c:scaling>
          <c:orientation val="minMax"/>
        </c:scaling>
        <c:delete val="1"/>
        <c:axPos val="l"/>
        <c:numFmt formatCode="#,#00" sourceLinked="1"/>
        <c:majorTickMark val="out"/>
        <c:minorTickMark val="none"/>
        <c:tickLblPos val="nextTo"/>
        <c:crossAx val="455379864"/>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olidFill>
              <a:srgbClr val="29859C"/>
            </a:solidFill>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dPt>
          <c:dLbls>
            <c:dLbl>
              <c:idx val="0"/>
              <c:layout>
                <c:manualLayout>
                  <c:x val="-3.4086625029837065E-7"/>
                  <c:y val="0.21346641631562149"/>
                </c:manualLayout>
              </c:layout>
              <c:showLegendKey val="0"/>
              <c:showVal val="1"/>
              <c:showCatName val="0"/>
              <c:showSerName val="0"/>
              <c:showPercent val="0"/>
              <c:showBubbleSize val="0"/>
              <c:extLst>
                <c:ext xmlns:c15="http://schemas.microsoft.com/office/drawing/2012/chart" uri="{CE6537A1-D6FC-4f65-9D91-7224C49458BB}">
                  <c15:layout>
                    <c:manualLayout>
                      <c:w val="0.19506480208282909"/>
                      <c:h val="0.25643980293583801"/>
                    </c:manualLayout>
                  </c15:layout>
                </c:ext>
              </c:extLst>
            </c:dLbl>
            <c:dLbl>
              <c:idx val="1"/>
              <c:layout>
                <c:manualLayout>
                  <c:x val="-7.936410843837228E-17"/>
                  <c:y val="0.38325946757322799"/>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8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0.3</c:v>
                </c:pt>
                <c:pt idx="1">
                  <c:v>0.9</c:v>
                </c:pt>
              </c:numCache>
            </c:numRef>
          </c:val>
        </c:ser>
        <c:dLbls>
          <c:showLegendKey val="0"/>
          <c:showVal val="1"/>
          <c:showCatName val="0"/>
          <c:showSerName val="0"/>
          <c:showPercent val="0"/>
          <c:showBubbleSize val="0"/>
        </c:dLbls>
        <c:gapWidth val="0"/>
        <c:gapDepth val="0"/>
        <c:shape val="box"/>
        <c:axId val="205114056"/>
        <c:axId val="205113664"/>
        <c:axId val="0"/>
      </c:bar3DChart>
      <c:catAx>
        <c:axId val="205114056"/>
        <c:scaling>
          <c:orientation val="minMax"/>
        </c:scaling>
        <c:delete val="1"/>
        <c:axPos val="b"/>
        <c:numFmt formatCode="General" sourceLinked="0"/>
        <c:majorTickMark val="out"/>
        <c:minorTickMark val="none"/>
        <c:tickLblPos val="nextTo"/>
        <c:crossAx val="205113664"/>
        <c:crosses val="autoZero"/>
        <c:auto val="1"/>
        <c:lblAlgn val="ctr"/>
        <c:lblOffset val="100"/>
        <c:noMultiLvlLbl val="0"/>
      </c:catAx>
      <c:valAx>
        <c:axId val="205113664"/>
        <c:scaling>
          <c:orientation val="minMax"/>
        </c:scaling>
        <c:delete val="1"/>
        <c:axPos val="l"/>
        <c:numFmt formatCode="0.0" sourceLinked="1"/>
        <c:majorTickMark val="out"/>
        <c:minorTickMark val="none"/>
        <c:tickLblPos val="nextTo"/>
        <c:crossAx val="205114056"/>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spPr>
              <a:solidFill>
                <a:schemeClr val="accent2"/>
              </a:solidFill>
              <a:scene3d>
                <a:camera prst="orthographicFront"/>
                <a:lightRig rig="threePt" dir="t"/>
              </a:scene3d>
              <a:sp3d>
                <a:bevelT w="0"/>
                <a:bevelB w="0"/>
              </a:sp3d>
            </c:spPr>
          </c:dPt>
          <c:dLbls>
            <c:dLbl>
              <c:idx val="0"/>
              <c:layout>
                <c:manualLayout>
                  <c:x val="-2.0202919997309481E-2"/>
                  <c:y val="0.12101047645429777"/>
                </c:manualLayout>
              </c:layout>
              <c:showLegendKey val="0"/>
              <c:showVal val="1"/>
              <c:showCatName val="0"/>
              <c:showSerName val="0"/>
              <c:showPercent val="0"/>
              <c:showBubbleSize val="0"/>
              <c:extLst>
                <c:ext xmlns:c15="http://schemas.microsoft.com/office/drawing/2012/chart" uri="{CE6537A1-D6FC-4f65-9D91-7224C49458BB}">
                  <c15:layout>
                    <c:manualLayout>
                      <c:w val="0.19506461916595919"/>
                      <c:h val="0.14264807670338517"/>
                    </c:manualLayout>
                  </c15:layout>
                </c:ext>
              </c:extLst>
            </c:dLbl>
            <c:dLbl>
              <c:idx val="1"/>
              <c:layout>
                <c:manualLayout>
                  <c:x val="-7.936410843837228E-17"/>
                  <c:y val="0.27488830823231875"/>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7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0.7</c:v>
                </c:pt>
                <c:pt idx="1">
                  <c:v>2.4</c:v>
                </c:pt>
              </c:numCache>
            </c:numRef>
          </c:val>
        </c:ser>
        <c:dLbls>
          <c:showLegendKey val="0"/>
          <c:showVal val="1"/>
          <c:showCatName val="0"/>
          <c:showSerName val="0"/>
          <c:showPercent val="0"/>
          <c:showBubbleSize val="0"/>
        </c:dLbls>
        <c:gapWidth val="0"/>
        <c:gapDepth val="0"/>
        <c:shape val="box"/>
        <c:axId val="466569640"/>
        <c:axId val="466570032"/>
        <c:axId val="0"/>
      </c:bar3DChart>
      <c:catAx>
        <c:axId val="466569640"/>
        <c:scaling>
          <c:orientation val="minMax"/>
        </c:scaling>
        <c:delete val="1"/>
        <c:axPos val="b"/>
        <c:numFmt formatCode="General" sourceLinked="0"/>
        <c:majorTickMark val="out"/>
        <c:minorTickMark val="none"/>
        <c:tickLblPos val="nextTo"/>
        <c:crossAx val="466570032"/>
        <c:crosses val="autoZero"/>
        <c:auto val="1"/>
        <c:lblAlgn val="ctr"/>
        <c:lblOffset val="100"/>
        <c:noMultiLvlLbl val="0"/>
      </c:catAx>
      <c:valAx>
        <c:axId val="466570032"/>
        <c:scaling>
          <c:orientation val="minMax"/>
        </c:scaling>
        <c:delete val="1"/>
        <c:axPos val="l"/>
        <c:numFmt formatCode="#,#00" sourceLinked="1"/>
        <c:majorTickMark val="out"/>
        <c:minorTickMark val="none"/>
        <c:tickLblPos val="nextTo"/>
        <c:crossAx val="466569640"/>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spPr>
              <a:solidFill>
                <a:srgbClr val="29859C"/>
              </a:solidFill>
              <a:scene3d>
                <a:camera prst="orthographicFront"/>
                <a:lightRig rig="threePt" dir="t"/>
              </a:scene3d>
              <a:sp3d>
                <a:bevelT w="0"/>
                <a:bevelB w="0"/>
              </a:sp3d>
            </c:spPr>
          </c:dPt>
          <c:dLbls>
            <c:dLbl>
              <c:idx val="0"/>
              <c:layout>
                <c:manualLayout>
                  <c:x val="-1.1544006297391782E-2"/>
                  <c:y val="0.12767528358265554"/>
                </c:manualLayout>
              </c:layout>
              <c:showLegendKey val="0"/>
              <c:showVal val="1"/>
              <c:showCatName val="0"/>
              <c:showSerName val="0"/>
              <c:showPercent val="0"/>
              <c:showBubbleSize val="0"/>
              <c:extLst>
                <c:ext xmlns:c15="http://schemas.microsoft.com/office/drawing/2012/chart" uri="{CE6537A1-D6FC-4f65-9D91-7224C49458BB}">
                  <c15:layout>
                    <c:manualLayout>
                      <c:w val="0.19506461916595919"/>
                      <c:h val="8.4441653548603487E-2"/>
                    </c:manualLayout>
                  </c15:layout>
                </c:ext>
              </c:extLst>
            </c:dLbl>
            <c:dLbl>
              <c:idx val="1"/>
              <c:layout>
                <c:manualLayout>
                  <c:x val="-8.7596178951794447E-17"/>
                  <c:y val="0.3531200742482176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8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2.4</c:v>
                </c:pt>
                <c:pt idx="1">
                  <c:v>7.7</c:v>
                </c:pt>
              </c:numCache>
            </c:numRef>
          </c:val>
        </c:ser>
        <c:dLbls>
          <c:showLegendKey val="0"/>
          <c:showVal val="1"/>
          <c:showCatName val="0"/>
          <c:showSerName val="0"/>
          <c:showPercent val="0"/>
          <c:showBubbleSize val="0"/>
        </c:dLbls>
        <c:gapWidth val="0"/>
        <c:gapDepth val="0"/>
        <c:shape val="box"/>
        <c:axId val="600117144"/>
        <c:axId val="600116360"/>
        <c:axId val="0"/>
      </c:bar3DChart>
      <c:catAx>
        <c:axId val="600117144"/>
        <c:scaling>
          <c:orientation val="minMax"/>
        </c:scaling>
        <c:delete val="1"/>
        <c:axPos val="b"/>
        <c:numFmt formatCode="General" sourceLinked="0"/>
        <c:majorTickMark val="out"/>
        <c:minorTickMark val="none"/>
        <c:tickLblPos val="nextTo"/>
        <c:crossAx val="600116360"/>
        <c:crosses val="autoZero"/>
        <c:auto val="1"/>
        <c:lblAlgn val="ctr"/>
        <c:lblOffset val="100"/>
        <c:noMultiLvlLbl val="0"/>
      </c:catAx>
      <c:valAx>
        <c:axId val="600116360"/>
        <c:scaling>
          <c:orientation val="minMax"/>
        </c:scaling>
        <c:delete val="1"/>
        <c:axPos val="l"/>
        <c:numFmt formatCode="#,#00" sourceLinked="1"/>
        <c:majorTickMark val="out"/>
        <c:minorTickMark val="none"/>
        <c:tickLblPos val="nextTo"/>
        <c:crossAx val="600117144"/>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percentStacked"/>
        <c:varyColors val="0"/>
        <c:ser>
          <c:idx val="0"/>
          <c:order val="0"/>
          <c:tx>
            <c:strRef>
              <c:f>Sheet1!$B$3</c:f>
              <c:strCache>
                <c:ptCount val="1"/>
                <c:pt idx="0">
                  <c:v>Africa</c:v>
                </c:pt>
              </c:strCache>
            </c:strRef>
          </c:tx>
          <c:spPr>
            <a:solidFill>
              <a:schemeClr val="accent1"/>
            </a:solidFill>
          </c:spPr>
          <c:dLbls>
            <c:dLbl>
              <c:idx val="0"/>
              <c:layout>
                <c:manualLayout>
                  <c:x val="1.4872622990371322E-2"/>
                  <c:y val="-8.113116001907540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409470752089136E-3"/>
                  <c:y val="-4.056558000953919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delete val="1"/>
              <c:extLst>
                <c:ext xmlns:c15="http://schemas.microsoft.com/office/drawing/2012/chart" uri="{CE6537A1-D6FC-4f65-9D91-7224C49458BB}"/>
              </c:extLst>
            </c:dLbl>
            <c:dLbl>
              <c:idx val="3"/>
              <c:layout>
                <c:manualLayout>
                  <c:x val="-1.7409470752089009E-2"/>
                  <c:y val="-4.0565580009539193E-3"/>
                </c:manualLayout>
              </c:layout>
              <c:spPr/>
              <c:txPr>
                <a:bodyPr/>
                <a:lstStyle/>
                <a:p>
                  <a:pPr>
                    <a:defRPr sz="1100" b="1">
                      <a:solidFill>
                        <a:schemeClr val="bg1"/>
                      </a:solidFill>
                      <a:effectLst>
                        <a:outerShdw blurRad="38100" dist="38100" dir="2700000" algn="tl">
                          <a:srgbClr val="000000">
                            <a:alpha val="43137"/>
                          </a:srgbClr>
                        </a:outerShdw>
                      </a:effectLst>
                    </a:defRPr>
                  </a:pPr>
                  <a:endParaRPr lang="tr-TR"/>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100" b="1">
                    <a:solidFill>
                      <a:schemeClr val="bg1"/>
                    </a:solidFill>
                    <a:effectLst>
                      <a:outerShdw blurRad="38100" dist="38100" dir="2700000" algn="tl">
                        <a:srgbClr val="000000">
                          <a:alpha val="43137"/>
                        </a:srgbClr>
                      </a:outerShdw>
                    </a:effectLst>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Sheet1!$C$2:$F$2</c:f>
              <c:numCache>
                <c:formatCode>General</c:formatCode>
                <c:ptCount val="4"/>
                <c:pt idx="0">
                  <c:v>2003</c:v>
                </c:pt>
                <c:pt idx="1">
                  <c:v>2013</c:v>
                </c:pt>
                <c:pt idx="2">
                  <c:v>2023</c:v>
                </c:pt>
                <c:pt idx="3">
                  <c:v>2033</c:v>
                </c:pt>
              </c:numCache>
            </c:numRef>
          </c:cat>
          <c:val>
            <c:numRef>
              <c:f>Sheet1!$C$3:$F$3</c:f>
              <c:numCache>
                <c:formatCode>0%</c:formatCode>
                <c:ptCount val="4"/>
                <c:pt idx="0">
                  <c:v>2.4003068161248923E-2</c:v>
                </c:pt>
                <c:pt idx="1">
                  <c:v>2.4419052524427741E-2</c:v>
                </c:pt>
                <c:pt idx="2">
                  <c:v>2.4965053229347993E-2</c:v>
                </c:pt>
                <c:pt idx="3">
                  <c:v>2.4589008905034081E-2</c:v>
                </c:pt>
              </c:numCache>
            </c:numRef>
          </c:val>
        </c:ser>
        <c:ser>
          <c:idx val="1"/>
          <c:order val="1"/>
          <c:tx>
            <c:strRef>
              <c:f>Sheet1!$B$4</c:f>
              <c:strCache>
                <c:ptCount val="1"/>
                <c:pt idx="0">
                  <c:v>Latin America</c:v>
                </c:pt>
              </c:strCache>
            </c:strRef>
          </c:tx>
          <c:spPr>
            <a:solidFill>
              <a:srgbClr val="29859B"/>
            </a:solidFill>
          </c:spPr>
          <c:dLbls>
            <c:dLbl>
              <c:idx val="0"/>
              <c:layout>
                <c:manualLayout>
                  <c:x val="1.5343701326034081E-2"/>
                  <c:y val="-7.2185422182409718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343701326034081E-2"/>
                  <c:y val="-3.6092711091204859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Sheet1!$C$2:$F$2</c:f>
              <c:numCache>
                <c:formatCode>General</c:formatCode>
                <c:ptCount val="4"/>
                <c:pt idx="0">
                  <c:v>2003</c:v>
                </c:pt>
                <c:pt idx="1">
                  <c:v>2013</c:v>
                </c:pt>
                <c:pt idx="2">
                  <c:v>2023</c:v>
                </c:pt>
                <c:pt idx="3">
                  <c:v>2033</c:v>
                </c:pt>
              </c:numCache>
            </c:numRef>
          </c:cat>
          <c:val>
            <c:numRef>
              <c:f>Sheet1!$C$4:$F$4</c:f>
              <c:numCache>
                <c:formatCode>0%</c:formatCode>
                <c:ptCount val="4"/>
                <c:pt idx="0">
                  <c:v>4.5763171125002805E-2</c:v>
                </c:pt>
                <c:pt idx="1">
                  <c:v>5.39314114756346E-2</c:v>
                </c:pt>
                <c:pt idx="2">
                  <c:v>5.9463918273278876E-2</c:v>
                </c:pt>
                <c:pt idx="3">
                  <c:v>6.2048685558414224E-2</c:v>
                </c:pt>
              </c:numCache>
            </c:numRef>
          </c:val>
        </c:ser>
        <c:ser>
          <c:idx val="2"/>
          <c:order val="2"/>
          <c:tx>
            <c:strRef>
              <c:f>Sheet1!$B$5</c:f>
              <c:strCache>
                <c:ptCount val="1"/>
                <c:pt idx="0">
                  <c:v>Middle East</c:v>
                </c:pt>
              </c:strCache>
            </c:strRef>
          </c:tx>
          <c:spPr>
            <a:solidFill>
              <a:srgbClr val="52CEBA"/>
            </a:solidFill>
          </c:spPr>
          <c:dLbls>
            <c:dLbl>
              <c:idx val="0"/>
              <c:layout>
                <c:manualLayout>
                  <c:x val="9.2062207956204491E-3"/>
                  <c:y val="-3.6092711091204859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3015551989051121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Sheet1!$C$2:$F$2</c:f>
              <c:numCache>
                <c:formatCode>General</c:formatCode>
                <c:ptCount val="4"/>
                <c:pt idx="0">
                  <c:v>2003</c:v>
                </c:pt>
                <c:pt idx="1">
                  <c:v>2013</c:v>
                </c:pt>
                <c:pt idx="2">
                  <c:v>2023</c:v>
                </c:pt>
                <c:pt idx="3">
                  <c:v>2033</c:v>
                </c:pt>
              </c:numCache>
            </c:numRef>
          </c:cat>
          <c:val>
            <c:numRef>
              <c:f>Sheet1!$C$5:$F$5</c:f>
              <c:numCache>
                <c:formatCode>0%</c:formatCode>
                <c:ptCount val="4"/>
                <c:pt idx="0">
                  <c:v>3.7774962991711895E-2</c:v>
                </c:pt>
                <c:pt idx="1">
                  <c:v>8.6205816880279132E-2</c:v>
                </c:pt>
                <c:pt idx="2">
                  <c:v>0.11992358868468359</c:v>
                </c:pt>
                <c:pt idx="3">
                  <c:v>0.13658549150953414</c:v>
                </c:pt>
              </c:numCache>
            </c:numRef>
          </c:val>
        </c:ser>
        <c:ser>
          <c:idx val="3"/>
          <c:order val="3"/>
          <c:tx>
            <c:strRef>
              <c:f>Sheet1!$B$6</c:f>
              <c:strCache>
                <c:ptCount val="1"/>
                <c:pt idx="0">
                  <c:v>North America</c:v>
                </c:pt>
              </c:strCache>
            </c:strRef>
          </c:tx>
          <c:spPr>
            <a:solidFill>
              <a:srgbClr val="FFB234"/>
            </a:solidFill>
            <a:ln w="25400">
              <a:noFill/>
            </a:ln>
            <a:effectLst>
              <a:outerShdw blurRad="952500" dist="50800" algn="ctr" rotWithShape="0">
                <a:srgbClr val="000000">
                  <a:alpha val="43137"/>
                </a:srgbClr>
              </a:outerShdw>
            </a:effectLst>
          </c:spPr>
          <c:dLbls>
            <c:dLbl>
              <c:idx val="0"/>
              <c:layout>
                <c:manualLayout>
                  <c:x val="1.2274961060827264E-2"/>
                  <c:y val="-6.6169205941562097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6878071458637491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Sheet1!$C$2:$F$2</c:f>
              <c:numCache>
                <c:formatCode>General</c:formatCode>
                <c:ptCount val="4"/>
                <c:pt idx="0">
                  <c:v>2003</c:v>
                </c:pt>
                <c:pt idx="1">
                  <c:v>2013</c:v>
                </c:pt>
                <c:pt idx="2">
                  <c:v>2023</c:v>
                </c:pt>
                <c:pt idx="3">
                  <c:v>2033</c:v>
                </c:pt>
              </c:numCache>
            </c:numRef>
          </c:cat>
          <c:val>
            <c:numRef>
              <c:f>Sheet1!$C$6:$F$6</c:f>
              <c:numCache>
                <c:formatCode>0%</c:formatCode>
                <c:ptCount val="4"/>
                <c:pt idx="0">
                  <c:v>0.36399728374416368</c:v>
                </c:pt>
                <c:pt idx="1">
                  <c:v>0.25973947938954345</c:v>
                </c:pt>
                <c:pt idx="2">
                  <c:v>0.21096174521462813</c:v>
                </c:pt>
                <c:pt idx="3">
                  <c:v>0.18489452131981088</c:v>
                </c:pt>
              </c:numCache>
            </c:numRef>
          </c:val>
        </c:ser>
        <c:ser>
          <c:idx val="4"/>
          <c:order val="4"/>
          <c:tx>
            <c:strRef>
              <c:f>Sheet1!$B$7</c:f>
              <c:strCache>
                <c:ptCount val="1"/>
                <c:pt idx="0">
                  <c:v>Europe</c:v>
                </c:pt>
              </c:strCache>
            </c:strRef>
          </c:tx>
          <c:spPr>
            <a:solidFill>
              <a:srgbClr val="FF522E"/>
            </a:solidFill>
            <a:ln w="25400">
              <a:noFill/>
            </a:ln>
          </c:spPr>
          <c:dLbls>
            <c:dLbl>
              <c:idx val="0"/>
              <c:layout>
                <c:manualLayout>
                  <c:x val="1.5343701326034088E-2"/>
                  <c:y val="-1.44370844364819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343701326034081E-2"/>
                  <c:y val="3.6092711091204859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Sheet1!$C$2:$F$2</c:f>
              <c:numCache>
                <c:formatCode>General</c:formatCode>
                <c:ptCount val="4"/>
                <c:pt idx="0">
                  <c:v>2003</c:v>
                </c:pt>
                <c:pt idx="1">
                  <c:v>2013</c:v>
                </c:pt>
                <c:pt idx="2">
                  <c:v>2023</c:v>
                </c:pt>
                <c:pt idx="3">
                  <c:v>2033</c:v>
                </c:pt>
              </c:numCache>
            </c:numRef>
          </c:cat>
          <c:val>
            <c:numRef>
              <c:f>Sheet1!$C$7:$F$7</c:f>
              <c:numCache>
                <c:formatCode>0%</c:formatCode>
                <c:ptCount val="4"/>
                <c:pt idx="0">
                  <c:v>0.27396093490408108</c:v>
                </c:pt>
                <c:pt idx="1">
                  <c:v>0.27127965847821317</c:v>
                </c:pt>
                <c:pt idx="2">
                  <c:v>0.24266303003098325</c:v>
                </c:pt>
                <c:pt idx="3">
                  <c:v>0.22115202472708187</c:v>
                </c:pt>
              </c:numCache>
            </c:numRef>
          </c:val>
        </c:ser>
        <c:ser>
          <c:idx val="5"/>
          <c:order val="5"/>
          <c:tx>
            <c:strRef>
              <c:f>Sheet1!$B$8</c:f>
              <c:strCache>
                <c:ptCount val="1"/>
                <c:pt idx="0">
                  <c:v>Asia&amp;Pasific</c:v>
                </c:pt>
              </c:strCache>
            </c:strRef>
          </c:tx>
          <c:spPr>
            <a:ln w="25400">
              <a:noFill/>
            </a:ln>
          </c:spPr>
          <c:dLbls>
            <c:dLbl>
              <c:idx val="0"/>
              <c:layout>
                <c:manualLayout>
                  <c:x val="1.5343701326034088E-2"/>
                  <c:y val="1.44370844364819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6878071458637491E-2"/>
                  <c:y val="-3.6092711091204859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Sheet1!$C$2:$F$2</c:f>
              <c:numCache>
                <c:formatCode>General</c:formatCode>
                <c:ptCount val="4"/>
                <c:pt idx="0">
                  <c:v>2003</c:v>
                </c:pt>
                <c:pt idx="1">
                  <c:v>2013</c:v>
                </c:pt>
                <c:pt idx="2">
                  <c:v>2023</c:v>
                </c:pt>
                <c:pt idx="3">
                  <c:v>2033</c:v>
                </c:pt>
              </c:numCache>
            </c:numRef>
          </c:cat>
          <c:val>
            <c:numRef>
              <c:f>Sheet1!$C$8:$F$8</c:f>
              <c:numCache>
                <c:formatCode>0%</c:formatCode>
                <c:ptCount val="4"/>
                <c:pt idx="0">
                  <c:v>0.2545005790737917</c:v>
                </c:pt>
                <c:pt idx="1">
                  <c:v>0.30442458125190192</c:v>
                </c:pt>
                <c:pt idx="2">
                  <c:v>0.3420226645670783</c:v>
                </c:pt>
                <c:pt idx="3">
                  <c:v>0.37073026798012487</c:v>
                </c:pt>
              </c:numCache>
            </c:numRef>
          </c:val>
        </c:ser>
        <c:dLbls>
          <c:showLegendKey val="0"/>
          <c:showVal val="0"/>
          <c:showCatName val="0"/>
          <c:showSerName val="0"/>
          <c:showPercent val="0"/>
          <c:showBubbleSize val="0"/>
        </c:dLbls>
        <c:axId val="292178720"/>
        <c:axId val="292179112"/>
      </c:areaChart>
      <c:catAx>
        <c:axId val="292178720"/>
        <c:scaling>
          <c:orientation val="minMax"/>
        </c:scaling>
        <c:delete val="0"/>
        <c:axPos val="b"/>
        <c:numFmt formatCode="General" sourceLinked="1"/>
        <c:majorTickMark val="out"/>
        <c:minorTickMark val="none"/>
        <c:tickLblPos val="nextTo"/>
        <c:txPr>
          <a:bodyPr/>
          <a:lstStyle/>
          <a:p>
            <a:pPr>
              <a:defRPr sz="900" b="1">
                <a:solidFill>
                  <a:schemeClr val="tx1">
                    <a:lumMod val="50000"/>
                    <a:lumOff val="50000"/>
                  </a:schemeClr>
                </a:solidFill>
              </a:defRPr>
            </a:pPr>
            <a:endParaRPr lang="tr-TR"/>
          </a:p>
        </c:txPr>
        <c:crossAx val="292179112"/>
        <c:crosses val="autoZero"/>
        <c:auto val="1"/>
        <c:lblAlgn val="ctr"/>
        <c:lblOffset val="100"/>
        <c:noMultiLvlLbl val="0"/>
      </c:catAx>
      <c:valAx>
        <c:axId val="292179112"/>
        <c:scaling>
          <c:orientation val="minMax"/>
        </c:scaling>
        <c:delete val="0"/>
        <c:axPos val="l"/>
        <c:majorGridlines/>
        <c:numFmt formatCode="0%" sourceLinked="1"/>
        <c:majorTickMark val="out"/>
        <c:minorTickMark val="none"/>
        <c:tickLblPos val="nextTo"/>
        <c:txPr>
          <a:bodyPr/>
          <a:lstStyle/>
          <a:p>
            <a:pPr>
              <a:defRPr sz="900" b="1">
                <a:solidFill>
                  <a:schemeClr val="tx1">
                    <a:lumMod val="50000"/>
                    <a:lumOff val="50000"/>
                  </a:schemeClr>
                </a:solidFill>
              </a:defRPr>
            </a:pPr>
            <a:endParaRPr lang="tr-TR"/>
          </a:p>
        </c:txPr>
        <c:crossAx val="292178720"/>
        <c:crosses val="autoZero"/>
        <c:crossBetween val="midCat"/>
      </c:valAx>
    </c:plotArea>
    <c:legend>
      <c:legendPos val="b"/>
      <c:layout>
        <c:manualLayout>
          <c:xMode val="edge"/>
          <c:yMode val="edge"/>
          <c:x val="0"/>
          <c:y val="0.92452788463250624"/>
          <c:w val="0.96146341443638672"/>
          <c:h val="6.0906876258271472E-2"/>
        </c:manualLayout>
      </c:layout>
      <c:overlay val="0"/>
      <c:txPr>
        <a:bodyPr/>
        <a:lstStyle/>
        <a:p>
          <a:pPr>
            <a:defRPr sz="900" b="1"/>
          </a:pPr>
          <a:endParaRPr lang="tr-TR"/>
        </a:p>
      </c:txPr>
    </c:legend>
    <c:plotVisOnly val="1"/>
    <c:dispBlanksAs val="zero"/>
    <c:showDLblsOverMax val="0"/>
  </c:chart>
  <c:spPr>
    <a:solidFill>
      <a:schemeClr val="bg1">
        <a:lumMod val="95000"/>
      </a:schemeClr>
    </a:solid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smtClean="0"/>
              <a:t>Industry Average Fuel Efficiency Fuel/ATK</a:t>
            </a:r>
            <a:endParaRPr lang="en-US" dirty="0"/>
          </a:p>
        </c:rich>
      </c:tx>
      <c:layout>
        <c:manualLayout>
          <c:xMode val="edge"/>
          <c:yMode val="edge"/>
          <c:x val="0.17095833333333335"/>
          <c:y val="4.374999999999999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2011</c:v>
                </c:pt>
                <c:pt idx="1">
                  <c:v>2012</c:v>
                </c:pt>
                <c:pt idx="2">
                  <c:v>2013</c:v>
                </c:pt>
                <c:pt idx="3">
                  <c:v>2014</c:v>
                </c:pt>
                <c:pt idx="4">
                  <c:v>2015F</c:v>
                </c:pt>
              </c:strCache>
            </c:strRef>
          </c:cat>
          <c:val>
            <c:numRef>
              <c:f>Sheet1!$B$2:$B$6</c:f>
              <c:numCache>
                <c:formatCode>General</c:formatCode>
                <c:ptCount val="5"/>
                <c:pt idx="0" formatCode="#,#00">
                  <c:v>25.076142131979694</c:v>
                </c:pt>
                <c:pt idx="1">
                  <c:v>24.7</c:v>
                </c:pt>
                <c:pt idx="2">
                  <c:v>24.4</c:v>
                </c:pt>
                <c:pt idx="3">
                  <c:v>24.1</c:v>
                </c:pt>
                <c:pt idx="4">
                  <c:v>23.8</c:v>
                </c:pt>
              </c:numCache>
            </c:numRef>
          </c:val>
          <c:smooth val="0"/>
        </c:ser>
        <c:dLbls>
          <c:showLegendKey val="0"/>
          <c:showVal val="0"/>
          <c:showCatName val="0"/>
          <c:showSerName val="0"/>
          <c:showPercent val="0"/>
          <c:showBubbleSize val="0"/>
        </c:dLbls>
        <c:marker val="1"/>
        <c:smooth val="0"/>
        <c:axId val="475787008"/>
        <c:axId val="475787792"/>
      </c:lineChart>
      <c:catAx>
        <c:axId val="47578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475787792"/>
        <c:crosses val="autoZero"/>
        <c:auto val="1"/>
        <c:lblAlgn val="ctr"/>
        <c:lblOffset val="100"/>
        <c:noMultiLvlLbl val="0"/>
      </c:catAx>
      <c:valAx>
        <c:axId val="475787792"/>
        <c:scaling>
          <c:orientation val="minMax"/>
        </c:scaling>
        <c:delete val="1"/>
        <c:axPos val="l"/>
        <c:numFmt formatCode="#,#00" sourceLinked="1"/>
        <c:majorTickMark val="none"/>
        <c:minorTickMark val="none"/>
        <c:tickLblPos val="nextTo"/>
        <c:crossAx val="475787008"/>
        <c:crosses val="autoZero"/>
        <c:crossBetween val="between"/>
      </c:valAx>
      <c:spPr>
        <a:noFill/>
        <a:ln>
          <a:noFill/>
        </a:ln>
        <a:effectLst/>
      </c:spPr>
    </c:plotArea>
    <c:plotVisOnly val="1"/>
    <c:dispBlanksAs val="gap"/>
    <c:showDLblsOverMax val="0"/>
  </c:chart>
  <c:spPr>
    <a:solidFill>
      <a:schemeClr val="tx2">
        <a:lumMod val="20000"/>
        <a:lumOff val="80000"/>
      </a:schemeClr>
    </a:solidFill>
    <a:ln>
      <a:noFill/>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smtClean="0"/>
              <a:t>Industry Average Labor Productivity ATK/Employee</a:t>
            </a:r>
            <a:endParaRPr lang="en-US" dirty="0"/>
          </a:p>
        </c:rich>
      </c:tx>
      <c:layout>
        <c:manualLayout>
          <c:xMode val="edge"/>
          <c:yMode val="edge"/>
          <c:x val="0.17095833333333335"/>
          <c:y val="4.374999999999999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2011</c:v>
                </c:pt>
                <c:pt idx="1">
                  <c:v>2012</c:v>
                </c:pt>
                <c:pt idx="2">
                  <c:v>2013</c:v>
                </c:pt>
                <c:pt idx="3">
                  <c:v>2014</c:v>
                </c:pt>
                <c:pt idx="4">
                  <c:v>2015F</c:v>
                </c:pt>
              </c:strCache>
            </c:strRef>
          </c:cat>
          <c:val>
            <c:numRef>
              <c:f>Sheet1!$B$2:$B$6</c:f>
              <c:numCache>
                <c:formatCode>General</c:formatCode>
                <c:ptCount val="5"/>
                <c:pt idx="0">
                  <c:v>444468.52094221942</c:v>
                </c:pt>
                <c:pt idx="1">
                  <c:v>452024.48579823709</c:v>
                </c:pt>
                <c:pt idx="2" formatCode="#,##0">
                  <c:v>461517</c:v>
                </c:pt>
                <c:pt idx="3" formatCode="#,##0">
                  <c:v>471389</c:v>
                </c:pt>
                <c:pt idx="4" formatCode="#,##0">
                  <c:v>485371</c:v>
                </c:pt>
              </c:numCache>
            </c:numRef>
          </c:val>
          <c:smooth val="0"/>
        </c:ser>
        <c:dLbls>
          <c:showLegendKey val="0"/>
          <c:showVal val="0"/>
          <c:showCatName val="0"/>
          <c:showSerName val="0"/>
          <c:showPercent val="0"/>
          <c:showBubbleSize val="0"/>
        </c:dLbls>
        <c:marker val="1"/>
        <c:smooth val="0"/>
        <c:axId val="475788576"/>
        <c:axId val="475788968"/>
      </c:lineChart>
      <c:catAx>
        <c:axId val="47578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475788968"/>
        <c:crosses val="autoZero"/>
        <c:auto val="1"/>
        <c:lblAlgn val="ctr"/>
        <c:lblOffset val="100"/>
        <c:noMultiLvlLbl val="0"/>
      </c:catAx>
      <c:valAx>
        <c:axId val="475788968"/>
        <c:scaling>
          <c:orientation val="minMax"/>
        </c:scaling>
        <c:delete val="1"/>
        <c:axPos val="l"/>
        <c:numFmt formatCode="General" sourceLinked="1"/>
        <c:majorTickMark val="none"/>
        <c:minorTickMark val="none"/>
        <c:tickLblPos val="nextTo"/>
        <c:crossAx val="475788576"/>
        <c:crosses val="autoZero"/>
        <c:crossBetween val="between"/>
      </c:valAx>
      <c:spPr>
        <a:noFill/>
        <a:ln>
          <a:noFill/>
        </a:ln>
        <a:effectLst/>
      </c:spPr>
    </c:plotArea>
    <c:plotVisOnly val="1"/>
    <c:dispBlanksAs val="gap"/>
    <c:showDLblsOverMax val="0"/>
  </c:chart>
  <c:spPr>
    <a:solidFill>
      <a:schemeClr val="accent5">
        <a:lumMod val="20000"/>
        <a:lumOff val="80000"/>
      </a:schemeClr>
    </a:solid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image" Target="../media/image123.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image" Target="../media/image12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AD3E70-CE7E-44B9-82EA-E8E90B40C6E5}"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tr-TR"/>
        </a:p>
      </dgm:t>
    </dgm:pt>
    <dgm:pt modelId="{ACEA5DFD-5240-44F6-84C6-E585A86DC361}" type="pres">
      <dgm:prSet presAssocID="{5AAD3E70-CE7E-44B9-82EA-E8E90B40C6E5}" presName="linearFlow" presStyleCnt="0">
        <dgm:presLayoutVars>
          <dgm:dir/>
          <dgm:resizeHandles val="exact"/>
        </dgm:presLayoutVars>
      </dgm:prSet>
      <dgm:spPr/>
      <dgm:t>
        <a:bodyPr/>
        <a:lstStyle/>
        <a:p>
          <a:endParaRPr lang="tr-TR"/>
        </a:p>
      </dgm:t>
    </dgm:pt>
  </dgm:ptLst>
  <dgm:cxnLst>
    <dgm:cxn modelId="{50CC7D3E-ADBD-4092-9363-470127A6CEF9}" type="presOf" srcId="{5AAD3E70-CE7E-44B9-82EA-E8E90B40C6E5}" destId="{ACEA5DFD-5240-44F6-84C6-E585A86DC361}"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AD3E70-CE7E-44B9-82EA-E8E90B40C6E5}"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tr-TR"/>
        </a:p>
      </dgm:t>
    </dgm:pt>
    <dgm:pt modelId="{ACEA5DFD-5240-44F6-84C6-E585A86DC361}" type="pres">
      <dgm:prSet presAssocID="{5AAD3E70-CE7E-44B9-82EA-E8E90B40C6E5}" presName="linearFlow" presStyleCnt="0">
        <dgm:presLayoutVars>
          <dgm:dir/>
          <dgm:resizeHandles val="exact"/>
        </dgm:presLayoutVars>
      </dgm:prSet>
      <dgm:spPr/>
      <dgm:t>
        <a:bodyPr/>
        <a:lstStyle/>
        <a:p>
          <a:endParaRPr lang="tr-TR"/>
        </a:p>
      </dgm:t>
    </dgm:pt>
  </dgm:ptLst>
  <dgm:cxnLst>
    <dgm:cxn modelId="{35202889-1CEA-418B-A973-75C2455578C8}" type="presOf" srcId="{5AAD3E70-CE7E-44B9-82EA-E8E90B40C6E5}" destId="{ACEA5DFD-5240-44F6-84C6-E585A86DC361}" srcOrd="0"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29B20F-0B41-498B-A126-11F6D4A729B0}"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tr-TR"/>
        </a:p>
      </dgm:t>
    </dgm:pt>
    <dgm:pt modelId="{BEF514BA-CD82-4007-9817-B3FF1A4324E1}">
      <dgm:prSet phldrT="[Text]" custT="1"/>
      <dgm:spPr/>
      <dgm:t>
        <a:bodyPr/>
        <a:lstStyle/>
        <a:p>
          <a:pPr>
            <a:spcAft>
              <a:spcPts val="0"/>
            </a:spcAft>
          </a:pPr>
          <a:r>
            <a:rPr lang="tr-TR" sz="2200"/>
            <a:t>%1.4 </a:t>
          </a:r>
          <a:r>
            <a:rPr lang="tr-TR" sz="2000"/>
            <a:t>2013</a:t>
          </a:r>
          <a:r>
            <a:rPr lang="tr-TR" sz="2800"/>
            <a:t> </a:t>
          </a:r>
        </a:p>
      </dgm:t>
    </dgm:pt>
    <dgm:pt modelId="{A5003970-C6B2-4D4A-A3A3-BD21CE0CFD32}" type="parTrans" cxnId="{5A447682-8ADB-4541-BD87-5DBB40041E02}">
      <dgm:prSet/>
      <dgm:spPr/>
      <dgm:t>
        <a:bodyPr/>
        <a:lstStyle/>
        <a:p>
          <a:endParaRPr lang="tr-TR"/>
        </a:p>
      </dgm:t>
    </dgm:pt>
    <dgm:pt modelId="{F7617AE3-CD9C-4D80-9D80-758BD0C13D73}" type="sibTrans" cxnId="{5A447682-8ADB-4541-BD87-5DBB40041E02}">
      <dgm:prSet/>
      <dgm:spPr/>
      <dgm:t>
        <a:bodyPr/>
        <a:lstStyle/>
        <a:p>
          <a:endParaRPr lang="tr-TR"/>
        </a:p>
      </dgm:t>
    </dgm:pt>
    <dgm:pt modelId="{89839B6E-41B5-44EE-9967-B85C14100DCB}">
      <dgm:prSet phldrT="[Text]" custT="1"/>
      <dgm:spPr/>
      <dgm:t>
        <a:bodyPr/>
        <a:lstStyle/>
        <a:p>
          <a:pPr>
            <a:spcAft>
              <a:spcPts val="0"/>
            </a:spcAft>
          </a:pPr>
          <a:r>
            <a:rPr lang="tr-TR" sz="2200"/>
            <a:t>%1.5</a:t>
          </a:r>
        </a:p>
        <a:p>
          <a:pPr>
            <a:spcAft>
              <a:spcPts val="0"/>
            </a:spcAft>
          </a:pPr>
          <a:r>
            <a:rPr lang="tr-TR" sz="2000"/>
            <a:t>2014</a:t>
          </a:r>
        </a:p>
      </dgm:t>
    </dgm:pt>
    <dgm:pt modelId="{56F38F29-A379-4A7D-8460-7ECBAEFC1358}" type="parTrans" cxnId="{2CA6217A-C554-4A35-A9E2-7007873A9F46}">
      <dgm:prSet/>
      <dgm:spPr/>
      <dgm:t>
        <a:bodyPr/>
        <a:lstStyle/>
        <a:p>
          <a:endParaRPr lang="tr-TR"/>
        </a:p>
      </dgm:t>
    </dgm:pt>
    <dgm:pt modelId="{985DC123-044B-46E3-B0C0-7F6660FF0A72}" type="sibTrans" cxnId="{2CA6217A-C554-4A35-A9E2-7007873A9F46}">
      <dgm:prSet/>
      <dgm:spPr/>
      <dgm:t>
        <a:bodyPr/>
        <a:lstStyle/>
        <a:p>
          <a:endParaRPr lang="tr-TR"/>
        </a:p>
      </dgm:t>
    </dgm:pt>
    <dgm:pt modelId="{D8B6E188-AD76-4938-8211-7A9DDF1493B1}" type="pres">
      <dgm:prSet presAssocID="{2829B20F-0B41-498B-A126-11F6D4A729B0}" presName="rootnode" presStyleCnt="0">
        <dgm:presLayoutVars>
          <dgm:chMax/>
          <dgm:chPref/>
          <dgm:dir/>
          <dgm:animLvl val="lvl"/>
        </dgm:presLayoutVars>
      </dgm:prSet>
      <dgm:spPr/>
      <dgm:t>
        <a:bodyPr/>
        <a:lstStyle/>
        <a:p>
          <a:endParaRPr lang="tr-TR"/>
        </a:p>
      </dgm:t>
    </dgm:pt>
    <dgm:pt modelId="{50FCA0F0-77A4-4ADA-8D7F-759496C07886}" type="pres">
      <dgm:prSet presAssocID="{BEF514BA-CD82-4007-9817-B3FF1A4324E1}" presName="composite" presStyleCnt="0"/>
      <dgm:spPr/>
    </dgm:pt>
    <dgm:pt modelId="{2A580ABF-2FAA-449C-A7DC-6342A2F58C16}" type="pres">
      <dgm:prSet presAssocID="{BEF514BA-CD82-4007-9817-B3FF1A4324E1}" presName="LShape" presStyleLbl="alignNode1" presStyleIdx="0" presStyleCnt="3"/>
      <dgm:spPr/>
    </dgm:pt>
    <dgm:pt modelId="{A4F9BBFC-26A8-47C5-9006-758CF9E237AA}" type="pres">
      <dgm:prSet presAssocID="{BEF514BA-CD82-4007-9817-B3FF1A4324E1}" presName="ParentText" presStyleLbl="revTx" presStyleIdx="0" presStyleCnt="2">
        <dgm:presLayoutVars>
          <dgm:chMax val="0"/>
          <dgm:chPref val="0"/>
          <dgm:bulletEnabled val="1"/>
        </dgm:presLayoutVars>
      </dgm:prSet>
      <dgm:spPr/>
      <dgm:t>
        <a:bodyPr/>
        <a:lstStyle/>
        <a:p>
          <a:endParaRPr lang="tr-TR"/>
        </a:p>
      </dgm:t>
    </dgm:pt>
    <dgm:pt modelId="{C5B2F40D-60B0-4190-A6C9-F30B99435AD3}" type="pres">
      <dgm:prSet presAssocID="{BEF514BA-CD82-4007-9817-B3FF1A4324E1}" presName="Triangle" presStyleLbl="alignNode1" presStyleIdx="1" presStyleCnt="3"/>
      <dgm:spPr/>
    </dgm:pt>
    <dgm:pt modelId="{9A83172F-63E2-48C4-9DD9-FEB5867EE1BE}" type="pres">
      <dgm:prSet presAssocID="{F7617AE3-CD9C-4D80-9D80-758BD0C13D73}" presName="sibTrans" presStyleCnt="0"/>
      <dgm:spPr/>
    </dgm:pt>
    <dgm:pt modelId="{D11B5F12-A47B-4E04-AD3A-A3ECFAA4999F}" type="pres">
      <dgm:prSet presAssocID="{F7617AE3-CD9C-4D80-9D80-758BD0C13D73}" presName="space" presStyleCnt="0"/>
      <dgm:spPr/>
    </dgm:pt>
    <dgm:pt modelId="{5A4C7E54-0925-4C64-9A3E-76C07A19FD28}" type="pres">
      <dgm:prSet presAssocID="{89839B6E-41B5-44EE-9967-B85C14100DCB}" presName="composite" presStyleCnt="0"/>
      <dgm:spPr/>
    </dgm:pt>
    <dgm:pt modelId="{0806CAA4-1D84-44CA-A5FD-1E0A33D6B3E6}" type="pres">
      <dgm:prSet presAssocID="{89839B6E-41B5-44EE-9967-B85C14100DCB}" presName="LShape" presStyleLbl="alignNode1" presStyleIdx="2" presStyleCnt="3"/>
      <dgm:spPr/>
    </dgm:pt>
    <dgm:pt modelId="{FC6EC818-92FD-424E-836D-469A3738AB3C}" type="pres">
      <dgm:prSet presAssocID="{89839B6E-41B5-44EE-9967-B85C14100DCB}" presName="ParentText" presStyleLbl="revTx" presStyleIdx="1" presStyleCnt="2">
        <dgm:presLayoutVars>
          <dgm:chMax val="0"/>
          <dgm:chPref val="0"/>
          <dgm:bulletEnabled val="1"/>
        </dgm:presLayoutVars>
      </dgm:prSet>
      <dgm:spPr/>
      <dgm:t>
        <a:bodyPr/>
        <a:lstStyle/>
        <a:p>
          <a:endParaRPr lang="tr-TR"/>
        </a:p>
      </dgm:t>
    </dgm:pt>
  </dgm:ptLst>
  <dgm:cxnLst>
    <dgm:cxn modelId="{0B4BEF57-2B95-427C-A768-C578D262FE7D}" type="presOf" srcId="{89839B6E-41B5-44EE-9967-B85C14100DCB}" destId="{FC6EC818-92FD-424E-836D-469A3738AB3C}" srcOrd="0" destOrd="0" presId="urn:microsoft.com/office/officeart/2009/3/layout/StepUpProcess"/>
    <dgm:cxn modelId="{BD164E45-DB6E-49F3-B32F-CF515BABF93E}" type="presOf" srcId="{BEF514BA-CD82-4007-9817-B3FF1A4324E1}" destId="{A4F9BBFC-26A8-47C5-9006-758CF9E237AA}" srcOrd="0" destOrd="0" presId="urn:microsoft.com/office/officeart/2009/3/layout/StepUpProcess"/>
    <dgm:cxn modelId="{A53A342F-22B8-4BB4-8A4E-CB04333911CD}" type="presOf" srcId="{2829B20F-0B41-498B-A126-11F6D4A729B0}" destId="{D8B6E188-AD76-4938-8211-7A9DDF1493B1}" srcOrd="0" destOrd="0" presId="urn:microsoft.com/office/officeart/2009/3/layout/StepUpProcess"/>
    <dgm:cxn modelId="{5A447682-8ADB-4541-BD87-5DBB40041E02}" srcId="{2829B20F-0B41-498B-A126-11F6D4A729B0}" destId="{BEF514BA-CD82-4007-9817-B3FF1A4324E1}" srcOrd="0" destOrd="0" parTransId="{A5003970-C6B2-4D4A-A3A3-BD21CE0CFD32}" sibTransId="{F7617AE3-CD9C-4D80-9D80-758BD0C13D73}"/>
    <dgm:cxn modelId="{2CA6217A-C554-4A35-A9E2-7007873A9F46}" srcId="{2829B20F-0B41-498B-A126-11F6D4A729B0}" destId="{89839B6E-41B5-44EE-9967-B85C14100DCB}" srcOrd="1" destOrd="0" parTransId="{56F38F29-A379-4A7D-8460-7ECBAEFC1358}" sibTransId="{985DC123-044B-46E3-B0C0-7F6660FF0A72}"/>
    <dgm:cxn modelId="{81C20AFB-BA35-43AE-A281-F18177206E1E}" type="presParOf" srcId="{D8B6E188-AD76-4938-8211-7A9DDF1493B1}" destId="{50FCA0F0-77A4-4ADA-8D7F-759496C07886}" srcOrd="0" destOrd="0" presId="urn:microsoft.com/office/officeart/2009/3/layout/StepUpProcess"/>
    <dgm:cxn modelId="{411A2EAD-34F7-4920-92AB-0BFDF30098FB}" type="presParOf" srcId="{50FCA0F0-77A4-4ADA-8D7F-759496C07886}" destId="{2A580ABF-2FAA-449C-A7DC-6342A2F58C16}" srcOrd="0" destOrd="0" presId="urn:microsoft.com/office/officeart/2009/3/layout/StepUpProcess"/>
    <dgm:cxn modelId="{565F763B-7BAC-4EDF-AE95-98136BF2B410}" type="presParOf" srcId="{50FCA0F0-77A4-4ADA-8D7F-759496C07886}" destId="{A4F9BBFC-26A8-47C5-9006-758CF9E237AA}" srcOrd="1" destOrd="0" presId="urn:microsoft.com/office/officeart/2009/3/layout/StepUpProcess"/>
    <dgm:cxn modelId="{466528D3-7C22-4B8C-B243-941D05B684C9}" type="presParOf" srcId="{50FCA0F0-77A4-4ADA-8D7F-759496C07886}" destId="{C5B2F40D-60B0-4190-A6C9-F30B99435AD3}" srcOrd="2" destOrd="0" presId="urn:microsoft.com/office/officeart/2009/3/layout/StepUpProcess"/>
    <dgm:cxn modelId="{6050A20F-3394-480C-943D-CE94DBD03D77}" type="presParOf" srcId="{D8B6E188-AD76-4938-8211-7A9DDF1493B1}" destId="{9A83172F-63E2-48C4-9DD9-FEB5867EE1BE}" srcOrd="1" destOrd="0" presId="urn:microsoft.com/office/officeart/2009/3/layout/StepUpProcess"/>
    <dgm:cxn modelId="{2945E741-8F95-4912-8F6A-84F9C95DCA86}" type="presParOf" srcId="{9A83172F-63E2-48C4-9DD9-FEB5867EE1BE}" destId="{D11B5F12-A47B-4E04-AD3A-A3ECFAA4999F}" srcOrd="0" destOrd="0" presId="urn:microsoft.com/office/officeart/2009/3/layout/StepUpProcess"/>
    <dgm:cxn modelId="{262B87FF-DAFB-4F4F-98FF-125231F7C2B7}" type="presParOf" srcId="{D8B6E188-AD76-4938-8211-7A9DDF1493B1}" destId="{5A4C7E54-0925-4C64-9A3E-76C07A19FD28}" srcOrd="2" destOrd="0" presId="urn:microsoft.com/office/officeart/2009/3/layout/StepUpProcess"/>
    <dgm:cxn modelId="{B1F725D9-40F9-43AB-A795-5D1D481208D2}" type="presParOf" srcId="{5A4C7E54-0925-4C64-9A3E-76C07A19FD28}" destId="{0806CAA4-1D84-44CA-A5FD-1E0A33D6B3E6}" srcOrd="0" destOrd="0" presId="urn:microsoft.com/office/officeart/2009/3/layout/StepUpProcess"/>
    <dgm:cxn modelId="{D857BE08-5CBC-49D9-B280-B8A50DD21ACE}" type="presParOf" srcId="{5A4C7E54-0925-4C64-9A3E-76C07A19FD28}" destId="{FC6EC818-92FD-424E-836D-469A3738AB3C}" srcOrd="1" destOrd="0" presId="urn:microsoft.com/office/officeart/2009/3/layout/StepUpProcess"/>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9D8CC2-5AF8-4DBF-8700-521B52130607}" type="doc">
      <dgm:prSet loTypeId="urn:microsoft.com/office/officeart/2005/8/layout/arrow2" loCatId="process" qsTypeId="urn:microsoft.com/office/officeart/2005/8/quickstyle/simple1" qsCatId="simple" csTypeId="urn:microsoft.com/office/officeart/2005/8/colors/colorful1" csCatId="colorful" phldr="1"/>
      <dgm:spPr/>
    </dgm:pt>
    <dgm:pt modelId="{4FCEDA73-4154-441F-905C-4C6AED34E410}">
      <dgm:prSet phldrT="[Text]" custT="1"/>
      <dgm:spPr/>
      <dgm:t>
        <a:bodyPr/>
        <a:lstStyle/>
        <a:p>
          <a:r>
            <a:rPr lang="tr-TR" sz="2400" dirty="0"/>
            <a:t>%2.2 - Industry net profit margin</a:t>
          </a:r>
        </a:p>
      </dgm:t>
    </dgm:pt>
    <dgm:pt modelId="{0DD04D80-6A69-4C50-9F21-79CCD09E68CC}" type="parTrans" cxnId="{7F7B2449-9FB8-4FE5-B521-DD4ED079341D}">
      <dgm:prSet/>
      <dgm:spPr/>
      <dgm:t>
        <a:bodyPr/>
        <a:lstStyle/>
        <a:p>
          <a:endParaRPr lang="tr-TR"/>
        </a:p>
      </dgm:t>
    </dgm:pt>
    <dgm:pt modelId="{28370C13-03BA-461C-A953-49B55C45B888}" type="sibTrans" cxnId="{7F7B2449-9FB8-4FE5-B521-DD4ED079341D}">
      <dgm:prSet/>
      <dgm:spPr/>
      <dgm:t>
        <a:bodyPr/>
        <a:lstStyle/>
        <a:p>
          <a:endParaRPr lang="tr-TR"/>
        </a:p>
      </dgm:t>
    </dgm:pt>
    <dgm:pt modelId="{F4CCF362-9464-48A0-A825-0345E33D6672}">
      <dgm:prSet phldrT="[Text]" custT="1"/>
      <dgm:spPr/>
      <dgm:t>
        <a:bodyPr/>
        <a:lstStyle/>
        <a:p>
          <a:r>
            <a:rPr lang="tr-TR" sz="2400" dirty="0"/>
            <a:t>%7.6 - TK net profit margin</a:t>
          </a:r>
        </a:p>
      </dgm:t>
    </dgm:pt>
    <dgm:pt modelId="{1E4439AE-76B5-471E-9505-8235BFFBEFB5}" type="parTrans" cxnId="{2D55D138-DBD0-4B6F-A08B-D30EE6B4493F}">
      <dgm:prSet/>
      <dgm:spPr/>
      <dgm:t>
        <a:bodyPr/>
        <a:lstStyle/>
        <a:p>
          <a:endParaRPr lang="tr-TR"/>
        </a:p>
      </dgm:t>
    </dgm:pt>
    <dgm:pt modelId="{658C9EE6-7E07-4E7A-9333-D9464C9341C0}" type="sibTrans" cxnId="{2D55D138-DBD0-4B6F-A08B-D30EE6B4493F}">
      <dgm:prSet/>
      <dgm:spPr/>
      <dgm:t>
        <a:bodyPr/>
        <a:lstStyle/>
        <a:p>
          <a:endParaRPr lang="tr-TR"/>
        </a:p>
      </dgm:t>
    </dgm:pt>
    <dgm:pt modelId="{E3DCBA7A-81B7-4541-9783-C53F935B8512}" type="pres">
      <dgm:prSet presAssocID="{AB9D8CC2-5AF8-4DBF-8700-521B52130607}" presName="arrowDiagram" presStyleCnt="0">
        <dgm:presLayoutVars>
          <dgm:chMax val="5"/>
          <dgm:dir/>
          <dgm:resizeHandles val="exact"/>
        </dgm:presLayoutVars>
      </dgm:prSet>
      <dgm:spPr/>
    </dgm:pt>
    <dgm:pt modelId="{36D8517C-1239-45F1-B029-DC2C055CD62B}" type="pres">
      <dgm:prSet presAssocID="{AB9D8CC2-5AF8-4DBF-8700-521B52130607}" presName="arrow" presStyleLbl="bgShp" presStyleIdx="0" presStyleCnt="1"/>
      <dgm:spPr/>
    </dgm:pt>
    <dgm:pt modelId="{52986E48-EAC8-46F0-9CD2-38D4954D79AB}" type="pres">
      <dgm:prSet presAssocID="{AB9D8CC2-5AF8-4DBF-8700-521B52130607}" presName="arrowDiagram2" presStyleCnt="0"/>
      <dgm:spPr/>
    </dgm:pt>
    <dgm:pt modelId="{548B0AD7-7D6E-49CF-9F77-9E8B692A371A}" type="pres">
      <dgm:prSet presAssocID="{4FCEDA73-4154-441F-905C-4C6AED34E410}" presName="bullet2a" presStyleLbl="node1" presStyleIdx="0" presStyleCnt="2"/>
      <dgm:spPr/>
    </dgm:pt>
    <dgm:pt modelId="{38CA4F48-ECC8-4484-AB45-FA93FE9CBC66}" type="pres">
      <dgm:prSet presAssocID="{4FCEDA73-4154-441F-905C-4C6AED34E410}" presName="textBox2a" presStyleLbl="revTx" presStyleIdx="0" presStyleCnt="2" custScaleX="128807" custLinFactNeighborX="-15217" custLinFactNeighborY="0">
        <dgm:presLayoutVars>
          <dgm:bulletEnabled val="1"/>
        </dgm:presLayoutVars>
      </dgm:prSet>
      <dgm:spPr/>
      <dgm:t>
        <a:bodyPr/>
        <a:lstStyle/>
        <a:p>
          <a:endParaRPr lang="tr-TR"/>
        </a:p>
      </dgm:t>
    </dgm:pt>
    <dgm:pt modelId="{FF9B5080-D008-4CC1-A015-A690C87F91FC}" type="pres">
      <dgm:prSet presAssocID="{F4CCF362-9464-48A0-A825-0345E33D6672}" presName="bullet2b" presStyleLbl="node1" presStyleIdx="1" presStyleCnt="2"/>
      <dgm:spPr/>
    </dgm:pt>
    <dgm:pt modelId="{148262A9-ABA1-4DBF-B825-A454111DCFCD}" type="pres">
      <dgm:prSet presAssocID="{F4CCF362-9464-48A0-A825-0345E33D6672}" presName="textBox2b" presStyleLbl="revTx" presStyleIdx="1" presStyleCnt="2">
        <dgm:presLayoutVars>
          <dgm:bulletEnabled val="1"/>
        </dgm:presLayoutVars>
      </dgm:prSet>
      <dgm:spPr/>
      <dgm:t>
        <a:bodyPr/>
        <a:lstStyle/>
        <a:p>
          <a:endParaRPr lang="tr-TR"/>
        </a:p>
      </dgm:t>
    </dgm:pt>
  </dgm:ptLst>
  <dgm:cxnLst>
    <dgm:cxn modelId="{2D55D138-DBD0-4B6F-A08B-D30EE6B4493F}" srcId="{AB9D8CC2-5AF8-4DBF-8700-521B52130607}" destId="{F4CCF362-9464-48A0-A825-0345E33D6672}" srcOrd="1" destOrd="0" parTransId="{1E4439AE-76B5-471E-9505-8235BFFBEFB5}" sibTransId="{658C9EE6-7E07-4E7A-9333-D9464C9341C0}"/>
    <dgm:cxn modelId="{7F7B2449-9FB8-4FE5-B521-DD4ED079341D}" srcId="{AB9D8CC2-5AF8-4DBF-8700-521B52130607}" destId="{4FCEDA73-4154-441F-905C-4C6AED34E410}" srcOrd="0" destOrd="0" parTransId="{0DD04D80-6A69-4C50-9F21-79CCD09E68CC}" sibTransId="{28370C13-03BA-461C-A953-49B55C45B888}"/>
    <dgm:cxn modelId="{79C84A58-4C25-4CD5-80B0-D6CE317C8C8D}" type="presOf" srcId="{AB9D8CC2-5AF8-4DBF-8700-521B52130607}" destId="{E3DCBA7A-81B7-4541-9783-C53F935B8512}" srcOrd="0" destOrd="0" presId="urn:microsoft.com/office/officeart/2005/8/layout/arrow2"/>
    <dgm:cxn modelId="{FA0D465D-0511-41DA-8AD3-CE88604B5DC5}" type="presOf" srcId="{F4CCF362-9464-48A0-A825-0345E33D6672}" destId="{148262A9-ABA1-4DBF-B825-A454111DCFCD}" srcOrd="0" destOrd="0" presId="urn:microsoft.com/office/officeart/2005/8/layout/arrow2"/>
    <dgm:cxn modelId="{60A703E5-D909-4690-AA6C-AB6352992321}" type="presOf" srcId="{4FCEDA73-4154-441F-905C-4C6AED34E410}" destId="{38CA4F48-ECC8-4484-AB45-FA93FE9CBC66}" srcOrd="0" destOrd="0" presId="urn:microsoft.com/office/officeart/2005/8/layout/arrow2"/>
    <dgm:cxn modelId="{A8EA5ADF-7C46-4458-AD03-EB0000B801C9}" type="presParOf" srcId="{E3DCBA7A-81B7-4541-9783-C53F935B8512}" destId="{36D8517C-1239-45F1-B029-DC2C055CD62B}" srcOrd="0" destOrd="0" presId="urn:microsoft.com/office/officeart/2005/8/layout/arrow2"/>
    <dgm:cxn modelId="{14BE1A38-AAD3-420B-A4E7-13B5BC7EAE86}" type="presParOf" srcId="{E3DCBA7A-81B7-4541-9783-C53F935B8512}" destId="{52986E48-EAC8-46F0-9CD2-38D4954D79AB}" srcOrd="1" destOrd="0" presId="urn:microsoft.com/office/officeart/2005/8/layout/arrow2"/>
    <dgm:cxn modelId="{D7DF4FFC-C502-4378-B029-2E9A7EA93EDD}" type="presParOf" srcId="{52986E48-EAC8-46F0-9CD2-38D4954D79AB}" destId="{548B0AD7-7D6E-49CF-9F77-9E8B692A371A}" srcOrd="0" destOrd="0" presId="urn:microsoft.com/office/officeart/2005/8/layout/arrow2"/>
    <dgm:cxn modelId="{6FD308B3-0713-4183-A88E-26D43FA7C793}" type="presParOf" srcId="{52986E48-EAC8-46F0-9CD2-38D4954D79AB}" destId="{38CA4F48-ECC8-4484-AB45-FA93FE9CBC66}" srcOrd="1" destOrd="0" presId="urn:microsoft.com/office/officeart/2005/8/layout/arrow2"/>
    <dgm:cxn modelId="{126A6C53-97E3-4242-8752-B5BB63E9DA19}" type="presParOf" srcId="{52986E48-EAC8-46F0-9CD2-38D4954D79AB}" destId="{FF9B5080-D008-4CC1-A015-A690C87F91FC}" srcOrd="2" destOrd="0" presId="urn:microsoft.com/office/officeart/2005/8/layout/arrow2"/>
    <dgm:cxn modelId="{B90B594A-FBCA-4F2F-9DF4-7B14F95D3EBB}" type="presParOf" srcId="{52986E48-EAC8-46F0-9CD2-38D4954D79AB}" destId="{148262A9-ABA1-4DBF-B825-A454111DCFCD}" srcOrd="3"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DCF568-FCA7-4EFC-AE91-18795378FB57}" type="doc">
      <dgm:prSet loTypeId="urn:microsoft.com/office/officeart/2005/8/layout/bList2" loCatId="list" qsTypeId="urn:microsoft.com/office/officeart/2005/8/quickstyle/simple1" qsCatId="simple" csTypeId="urn:microsoft.com/office/officeart/2005/8/colors/accent1_2" csCatId="accent1" phldr="1"/>
      <dgm:spPr/>
    </dgm:pt>
    <dgm:pt modelId="{160E3682-E905-4246-B9AE-02ED6F5E09F8}">
      <dgm:prSet phldrT="[Text]"/>
      <dgm:spPr/>
      <dgm:t>
        <a:bodyPr/>
        <a:lstStyle/>
        <a:p>
          <a:r>
            <a:rPr lang="tr-TR"/>
            <a:t>%4.5</a:t>
          </a:r>
        </a:p>
      </dgm:t>
    </dgm:pt>
    <dgm:pt modelId="{2E0A959C-6595-48E7-BEF0-5A928B56CFFF}" type="parTrans" cxnId="{637DBB7B-820C-45AD-BFD8-7B9ED6B0C663}">
      <dgm:prSet/>
      <dgm:spPr/>
      <dgm:t>
        <a:bodyPr/>
        <a:lstStyle/>
        <a:p>
          <a:endParaRPr lang="tr-TR"/>
        </a:p>
      </dgm:t>
    </dgm:pt>
    <dgm:pt modelId="{6E52512B-4104-4685-95F3-C15EA31A521B}" type="sibTrans" cxnId="{637DBB7B-820C-45AD-BFD8-7B9ED6B0C663}">
      <dgm:prSet/>
      <dgm:spPr/>
      <dgm:t>
        <a:bodyPr/>
        <a:lstStyle/>
        <a:p>
          <a:endParaRPr lang="tr-TR"/>
        </a:p>
      </dgm:t>
    </dgm:pt>
    <dgm:pt modelId="{856CC92D-DBA1-46EB-8369-D968C7B72699}">
      <dgm:prSet phldrT="[Text]"/>
      <dgm:spPr/>
      <dgm:t>
        <a:bodyPr/>
        <a:lstStyle/>
        <a:p>
          <a:r>
            <a:rPr lang="tr-TR"/>
            <a:t>%0.5</a:t>
          </a:r>
        </a:p>
      </dgm:t>
    </dgm:pt>
    <dgm:pt modelId="{9D0CC7C3-482F-4159-9880-3FABED5FEC50}" type="parTrans" cxnId="{673931A8-97A7-46AD-AE8B-13F39D09714B}">
      <dgm:prSet/>
      <dgm:spPr/>
      <dgm:t>
        <a:bodyPr/>
        <a:lstStyle/>
        <a:p>
          <a:endParaRPr lang="tr-TR"/>
        </a:p>
      </dgm:t>
    </dgm:pt>
    <dgm:pt modelId="{8D83E418-18A4-4C0A-AC56-6E4FF983A287}" type="sibTrans" cxnId="{673931A8-97A7-46AD-AE8B-13F39D09714B}">
      <dgm:prSet/>
      <dgm:spPr/>
      <dgm:t>
        <a:bodyPr/>
        <a:lstStyle/>
        <a:p>
          <a:endParaRPr lang="tr-TR"/>
        </a:p>
      </dgm:t>
    </dgm:pt>
    <dgm:pt modelId="{4A5481B1-88B1-4FF5-B749-82B3F969BC93}">
      <dgm:prSet phldrT="[Text]"/>
      <dgm:spPr/>
      <dgm:t>
        <a:bodyPr/>
        <a:lstStyle/>
        <a:p>
          <a:r>
            <a:rPr lang="tr-TR"/>
            <a:t>%2.6</a:t>
          </a:r>
        </a:p>
      </dgm:t>
    </dgm:pt>
    <dgm:pt modelId="{2A11039E-6265-4112-A88E-77457FA08FE7}" type="parTrans" cxnId="{24F464A5-1B8D-47F8-8181-77D2CE4B207E}">
      <dgm:prSet/>
      <dgm:spPr/>
      <dgm:t>
        <a:bodyPr/>
        <a:lstStyle/>
        <a:p>
          <a:endParaRPr lang="tr-TR"/>
        </a:p>
      </dgm:t>
    </dgm:pt>
    <dgm:pt modelId="{8633E304-09A7-4BD4-BC99-F842E8E133F8}" type="sibTrans" cxnId="{24F464A5-1B8D-47F8-8181-77D2CE4B207E}">
      <dgm:prSet/>
      <dgm:spPr/>
      <dgm:t>
        <a:bodyPr/>
        <a:lstStyle/>
        <a:p>
          <a:endParaRPr lang="tr-TR"/>
        </a:p>
      </dgm:t>
    </dgm:pt>
    <dgm:pt modelId="{1A89EFE9-A057-468E-BC2B-126C017A5E58}">
      <dgm:prSet custT="1"/>
      <dgm:spPr/>
      <dgm:t>
        <a:bodyPr/>
        <a:lstStyle/>
        <a:p>
          <a:pPr algn="l"/>
          <a:r>
            <a:rPr lang="tr-TR" sz="1600" dirty="0"/>
            <a:t>Personel Efficiency improvement</a:t>
          </a:r>
        </a:p>
      </dgm:t>
    </dgm:pt>
    <dgm:pt modelId="{E9854828-60B1-4B34-94D4-9FB4459EFEBE}" type="parTrans" cxnId="{06BB130F-E443-4520-A693-AB23C4CEF93F}">
      <dgm:prSet/>
      <dgm:spPr/>
      <dgm:t>
        <a:bodyPr/>
        <a:lstStyle/>
        <a:p>
          <a:endParaRPr lang="tr-TR"/>
        </a:p>
      </dgm:t>
    </dgm:pt>
    <dgm:pt modelId="{833B5DAE-CB14-4EE2-B4FC-6D743123951A}" type="sibTrans" cxnId="{06BB130F-E443-4520-A693-AB23C4CEF93F}">
      <dgm:prSet/>
      <dgm:spPr/>
      <dgm:t>
        <a:bodyPr/>
        <a:lstStyle/>
        <a:p>
          <a:endParaRPr lang="tr-TR"/>
        </a:p>
      </dgm:t>
    </dgm:pt>
    <dgm:pt modelId="{4FDC2957-9F00-4024-B7B1-F3BCB12CAD70}">
      <dgm:prSet custT="1"/>
      <dgm:spPr/>
      <dgm:t>
        <a:bodyPr/>
        <a:lstStyle/>
        <a:p>
          <a:r>
            <a:rPr lang="tr-TR" sz="1600" dirty="0"/>
            <a:t>A/C utilization improvement</a:t>
          </a:r>
        </a:p>
      </dgm:t>
    </dgm:pt>
    <dgm:pt modelId="{18ED96D2-6414-43ED-98C3-7EA1D853A78D}" type="parTrans" cxnId="{CADAD562-C4D6-4CB6-AC7A-894028E986A6}">
      <dgm:prSet/>
      <dgm:spPr/>
      <dgm:t>
        <a:bodyPr/>
        <a:lstStyle/>
        <a:p>
          <a:endParaRPr lang="tr-TR"/>
        </a:p>
      </dgm:t>
    </dgm:pt>
    <dgm:pt modelId="{966E3835-F684-43FC-A125-A9B2DEF2E1AC}" type="sibTrans" cxnId="{CADAD562-C4D6-4CB6-AC7A-894028E986A6}">
      <dgm:prSet/>
      <dgm:spPr/>
      <dgm:t>
        <a:bodyPr/>
        <a:lstStyle/>
        <a:p>
          <a:endParaRPr lang="tr-TR"/>
        </a:p>
      </dgm:t>
    </dgm:pt>
    <dgm:pt modelId="{4CFA3BA8-2557-4070-B7AD-351A47873D3D}">
      <dgm:prSet custT="1"/>
      <dgm:spPr/>
      <dgm:t>
        <a:bodyPr/>
        <a:lstStyle/>
        <a:p>
          <a:endParaRPr lang="tr-TR" sz="1600" dirty="0"/>
        </a:p>
      </dgm:t>
    </dgm:pt>
    <dgm:pt modelId="{25B02B95-D963-42BA-91A8-3E8B07BCF175}" type="parTrans" cxnId="{8B36DA20-EC54-4F9F-993E-068F79B50872}">
      <dgm:prSet/>
      <dgm:spPr/>
      <dgm:t>
        <a:bodyPr/>
        <a:lstStyle/>
        <a:p>
          <a:endParaRPr lang="tr-TR"/>
        </a:p>
      </dgm:t>
    </dgm:pt>
    <dgm:pt modelId="{39349DD4-688F-4B0E-A845-97DB4E1DE11B}" type="sibTrans" cxnId="{8B36DA20-EC54-4F9F-993E-068F79B50872}">
      <dgm:prSet/>
      <dgm:spPr/>
      <dgm:t>
        <a:bodyPr/>
        <a:lstStyle/>
        <a:p>
          <a:endParaRPr lang="tr-TR"/>
        </a:p>
      </dgm:t>
    </dgm:pt>
    <dgm:pt modelId="{2DA981CA-C839-421B-8375-D5168DE01E7C}">
      <dgm:prSet custT="1"/>
      <dgm:spPr/>
      <dgm:t>
        <a:bodyPr/>
        <a:lstStyle/>
        <a:p>
          <a:r>
            <a:rPr lang="tr-TR" sz="1600" dirty="0"/>
            <a:t>Unit cost improvement</a:t>
          </a:r>
        </a:p>
      </dgm:t>
    </dgm:pt>
    <dgm:pt modelId="{B8BDABD2-D88F-42B8-86C6-508936742DA0}" type="parTrans" cxnId="{8015380A-3DB1-44B5-A767-AFD17436A2C7}">
      <dgm:prSet/>
      <dgm:spPr/>
      <dgm:t>
        <a:bodyPr/>
        <a:lstStyle/>
        <a:p>
          <a:endParaRPr lang="tr-TR"/>
        </a:p>
      </dgm:t>
    </dgm:pt>
    <dgm:pt modelId="{9D4C4A2F-6241-45B8-AD14-D49EF9D38E59}" type="sibTrans" cxnId="{8015380A-3DB1-44B5-A767-AFD17436A2C7}">
      <dgm:prSet/>
      <dgm:spPr/>
      <dgm:t>
        <a:bodyPr/>
        <a:lstStyle/>
        <a:p>
          <a:endParaRPr lang="tr-TR"/>
        </a:p>
      </dgm:t>
    </dgm:pt>
    <dgm:pt modelId="{17149F4D-4D03-461D-A6CA-B00D32D40D65}">
      <dgm:prSet custT="1"/>
      <dgm:spPr/>
      <dgm:t>
        <a:bodyPr/>
        <a:lstStyle/>
        <a:p>
          <a:endParaRPr lang="tr-TR" sz="1600" dirty="0"/>
        </a:p>
      </dgm:t>
    </dgm:pt>
    <dgm:pt modelId="{F63587D4-60E2-4215-BB5A-964805F34CD8}" type="parTrans" cxnId="{9E452613-F0B3-4134-8424-F6325BF224F3}">
      <dgm:prSet/>
      <dgm:spPr/>
      <dgm:t>
        <a:bodyPr/>
        <a:lstStyle/>
        <a:p>
          <a:endParaRPr lang="tr-TR"/>
        </a:p>
      </dgm:t>
    </dgm:pt>
    <dgm:pt modelId="{912E1635-112D-4956-9675-ABED7DF0B4FF}" type="sibTrans" cxnId="{9E452613-F0B3-4134-8424-F6325BF224F3}">
      <dgm:prSet/>
      <dgm:spPr/>
      <dgm:t>
        <a:bodyPr/>
        <a:lstStyle/>
        <a:p>
          <a:endParaRPr lang="tr-TR"/>
        </a:p>
      </dgm:t>
    </dgm:pt>
    <dgm:pt modelId="{89D0FE65-3DA3-41BB-86F2-CBB807DDE2A3}" type="pres">
      <dgm:prSet presAssocID="{2CDCF568-FCA7-4EFC-AE91-18795378FB57}" presName="diagram" presStyleCnt="0">
        <dgm:presLayoutVars>
          <dgm:dir/>
          <dgm:animLvl val="lvl"/>
          <dgm:resizeHandles val="exact"/>
        </dgm:presLayoutVars>
      </dgm:prSet>
      <dgm:spPr/>
    </dgm:pt>
    <dgm:pt modelId="{D72E09B0-1B35-468F-B9C5-91F023817757}" type="pres">
      <dgm:prSet presAssocID="{160E3682-E905-4246-B9AE-02ED6F5E09F8}" presName="compNode" presStyleCnt="0"/>
      <dgm:spPr/>
    </dgm:pt>
    <dgm:pt modelId="{2D8FC016-356D-4C2D-B557-10DE0418EDAF}" type="pres">
      <dgm:prSet presAssocID="{160E3682-E905-4246-B9AE-02ED6F5E09F8}" presName="childRect" presStyleLbl="bgAcc1" presStyleIdx="0" presStyleCnt="3">
        <dgm:presLayoutVars>
          <dgm:bulletEnabled val="1"/>
        </dgm:presLayoutVars>
      </dgm:prSet>
      <dgm:spPr/>
      <dgm:t>
        <a:bodyPr/>
        <a:lstStyle/>
        <a:p>
          <a:endParaRPr lang="tr-TR"/>
        </a:p>
      </dgm:t>
    </dgm:pt>
    <dgm:pt modelId="{9DD76EA4-FF0E-428E-8C0D-C791E845C1FF}" type="pres">
      <dgm:prSet presAssocID="{160E3682-E905-4246-B9AE-02ED6F5E09F8}" presName="parentText" presStyleLbl="node1" presStyleIdx="0" presStyleCnt="0">
        <dgm:presLayoutVars>
          <dgm:chMax val="0"/>
          <dgm:bulletEnabled val="1"/>
        </dgm:presLayoutVars>
      </dgm:prSet>
      <dgm:spPr/>
      <dgm:t>
        <a:bodyPr/>
        <a:lstStyle/>
        <a:p>
          <a:endParaRPr lang="tr-TR"/>
        </a:p>
      </dgm:t>
    </dgm:pt>
    <dgm:pt modelId="{60D801B3-243F-4CE9-8B8D-53F6BFC27B9A}" type="pres">
      <dgm:prSet presAssocID="{160E3682-E905-4246-B9AE-02ED6F5E09F8}" presName="parentRect" presStyleLbl="alignNode1" presStyleIdx="0" presStyleCnt="3"/>
      <dgm:spPr/>
      <dgm:t>
        <a:bodyPr/>
        <a:lstStyle/>
        <a:p>
          <a:endParaRPr lang="tr-TR"/>
        </a:p>
      </dgm:t>
    </dgm:pt>
    <dgm:pt modelId="{2C395AB0-4D78-4E99-926A-78DB7405D02F}" type="pres">
      <dgm:prSet presAssocID="{160E3682-E905-4246-B9AE-02ED6F5E09F8}" presName="adorn" presStyleLbl="fgAccFollow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40FDA9F6-0C14-4288-B8C2-DB4D805285FB}" type="pres">
      <dgm:prSet presAssocID="{6E52512B-4104-4685-95F3-C15EA31A521B}" presName="sibTrans" presStyleLbl="sibTrans2D1" presStyleIdx="0" presStyleCnt="0"/>
      <dgm:spPr/>
      <dgm:t>
        <a:bodyPr/>
        <a:lstStyle/>
        <a:p>
          <a:endParaRPr lang="tr-TR"/>
        </a:p>
      </dgm:t>
    </dgm:pt>
    <dgm:pt modelId="{059909CA-9CDC-47ED-86BB-8DF16D856308}" type="pres">
      <dgm:prSet presAssocID="{856CC92D-DBA1-46EB-8369-D968C7B72699}" presName="compNode" presStyleCnt="0"/>
      <dgm:spPr/>
    </dgm:pt>
    <dgm:pt modelId="{D77E805E-99C9-4A56-BB84-E42A5DC21160}" type="pres">
      <dgm:prSet presAssocID="{856CC92D-DBA1-46EB-8369-D968C7B72699}" presName="childRect" presStyleLbl="bgAcc1" presStyleIdx="1" presStyleCnt="3">
        <dgm:presLayoutVars>
          <dgm:bulletEnabled val="1"/>
        </dgm:presLayoutVars>
      </dgm:prSet>
      <dgm:spPr/>
      <dgm:t>
        <a:bodyPr/>
        <a:lstStyle/>
        <a:p>
          <a:endParaRPr lang="tr-TR"/>
        </a:p>
      </dgm:t>
    </dgm:pt>
    <dgm:pt modelId="{D5D8841C-9907-44AA-8380-0F724F733DD7}" type="pres">
      <dgm:prSet presAssocID="{856CC92D-DBA1-46EB-8369-D968C7B72699}" presName="parentText" presStyleLbl="node1" presStyleIdx="0" presStyleCnt="0">
        <dgm:presLayoutVars>
          <dgm:chMax val="0"/>
          <dgm:bulletEnabled val="1"/>
        </dgm:presLayoutVars>
      </dgm:prSet>
      <dgm:spPr/>
      <dgm:t>
        <a:bodyPr/>
        <a:lstStyle/>
        <a:p>
          <a:endParaRPr lang="tr-TR"/>
        </a:p>
      </dgm:t>
    </dgm:pt>
    <dgm:pt modelId="{DA01BB64-1C62-4B43-B96A-C701F909846D}" type="pres">
      <dgm:prSet presAssocID="{856CC92D-DBA1-46EB-8369-D968C7B72699}" presName="parentRect" presStyleLbl="alignNode1" presStyleIdx="1" presStyleCnt="3"/>
      <dgm:spPr/>
      <dgm:t>
        <a:bodyPr/>
        <a:lstStyle/>
        <a:p>
          <a:endParaRPr lang="tr-TR"/>
        </a:p>
      </dgm:t>
    </dgm:pt>
    <dgm:pt modelId="{547C6E71-876E-4623-A880-9A525E9CB93F}" type="pres">
      <dgm:prSet presAssocID="{856CC92D-DBA1-46EB-8369-D968C7B72699}" presName="adorn" presStyleLbl="fgAccFollow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dgm:spPr>
    </dgm:pt>
    <dgm:pt modelId="{51BF680E-2E93-4CB4-A012-2167FC5A08EC}" type="pres">
      <dgm:prSet presAssocID="{8D83E418-18A4-4C0A-AC56-6E4FF983A287}" presName="sibTrans" presStyleLbl="sibTrans2D1" presStyleIdx="0" presStyleCnt="0"/>
      <dgm:spPr/>
      <dgm:t>
        <a:bodyPr/>
        <a:lstStyle/>
        <a:p>
          <a:endParaRPr lang="tr-TR"/>
        </a:p>
      </dgm:t>
    </dgm:pt>
    <dgm:pt modelId="{720D791F-6BE7-4F56-BBDA-41812B553389}" type="pres">
      <dgm:prSet presAssocID="{4A5481B1-88B1-4FF5-B749-82B3F969BC93}" presName="compNode" presStyleCnt="0"/>
      <dgm:spPr/>
    </dgm:pt>
    <dgm:pt modelId="{00BDCC6D-F6B2-42FC-81F6-87A1AFC183FF}" type="pres">
      <dgm:prSet presAssocID="{4A5481B1-88B1-4FF5-B749-82B3F969BC93}" presName="childRect" presStyleLbl="bgAcc1" presStyleIdx="2" presStyleCnt="3">
        <dgm:presLayoutVars>
          <dgm:bulletEnabled val="1"/>
        </dgm:presLayoutVars>
      </dgm:prSet>
      <dgm:spPr/>
      <dgm:t>
        <a:bodyPr/>
        <a:lstStyle/>
        <a:p>
          <a:endParaRPr lang="tr-TR"/>
        </a:p>
      </dgm:t>
    </dgm:pt>
    <dgm:pt modelId="{FDA50363-816C-48C6-9248-D93CE7EBF148}" type="pres">
      <dgm:prSet presAssocID="{4A5481B1-88B1-4FF5-B749-82B3F969BC93}" presName="parentText" presStyleLbl="node1" presStyleIdx="0" presStyleCnt="0">
        <dgm:presLayoutVars>
          <dgm:chMax val="0"/>
          <dgm:bulletEnabled val="1"/>
        </dgm:presLayoutVars>
      </dgm:prSet>
      <dgm:spPr/>
      <dgm:t>
        <a:bodyPr/>
        <a:lstStyle/>
        <a:p>
          <a:endParaRPr lang="tr-TR"/>
        </a:p>
      </dgm:t>
    </dgm:pt>
    <dgm:pt modelId="{619B6D91-C39F-436B-A8D8-069E918DB24D}" type="pres">
      <dgm:prSet presAssocID="{4A5481B1-88B1-4FF5-B749-82B3F969BC93}" presName="parentRect" presStyleLbl="alignNode1" presStyleIdx="2" presStyleCnt="3"/>
      <dgm:spPr/>
      <dgm:t>
        <a:bodyPr/>
        <a:lstStyle/>
        <a:p>
          <a:endParaRPr lang="tr-TR"/>
        </a:p>
      </dgm:t>
    </dgm:pt>
    <dgm:pt modelId="{4EB05A29-24BE-491B-9588-8DF55FDBC2F3}" type="pres">
      <dgm:prSet presAssocID="{4A5481B1-88B1-4FF5-B749-82B3F969BC93}" presName="adorn" presStyleLbl="fgAccFollow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dgm:spPr>
    </dgm:pt>
  </dgm:ptLst>
  <dgm:cxnLst>
    <dgm:cxn modelId="{46887B73-8ADB-465A-9E54-A581252A218C}" type="presOf" srcId="{4FDC2957-9F00-4024-B7B1-F3BCB12CAD70}" destId="{D77E805E-99C9-4A56-BB84-E42A5DC21160}" srcOrd="0" destOrd="0" presId="urn:microsoft.com/office/officeart/2005/8/layout/bList2"/>
    <dgm:cxn modelId="{2AA6B127-958F-4CD5-8B10-F57E6A861441}" type="presOf" srcId="{2CDCF568-FCA7-4EFC-AE91-18795378FB57}" destId="{89D0FE65-3DA3-41BB-86F2-CBB807DDE2A3}" srcOrd="0" destOrd="0" presId="urn:microsoft.com/office/officeart/2005/8/layout/bList2"/>
    <dgm:cxn modelId="{70FDEC47-5B5C-4521-85FB-94C74CD50096}" type="presOf" srcId="{17149F4D-4D03-461D-A6CA-B00D32D40D65}" destId="{00BDCC6D-F6B2-42FC-81F6-87A1AFC183FF}" srcOrd="0" destOrd="1" presId="urn:microsoft.com/office/officeart/2005/8/layout/bList2"/>
    <dgm:cxn modelId="{637DBB7B-820C-45AD-BFD8-7B9ED6B0C663}" srcId="{2CDCF568-FCA7-4EFC-AE91-18795378FB57}" destId="{160E3682-E905-4246-B9AE-02ED6F5E09F8}" srcOrd="0" destOrd="0" parTransId="{2E0A959C-6595-48E7-BEF0-5A928B56CFFF}" sibTransId="{6E52512B-4104-4685-95F3-C15EA31A521B}"/>
    <dgm:cxn modelId="{58E5B11F-95EA-4E1C-9AD1-4D66FC422696}" type="presOf" srcId="{6E52512B-4104-4685-95F3-C15EA31A521B}" destId="{40FDA9F6-0C14-4288-B8C2-DB4D805285FB}" srcOrd="0" destOrd="0" presId="urn:microsoft.com/office/officeart/2005/8/layout/bList2"/>
    <dgm:cxn modelId="{9E452613-F0B3-4134-8424-F6325BF224F3}" srcId="{4A5481B1-88B1-4FF5-B749-82B3F969BC93}" destId="{17149F4D-4D03-461D-A6CA-B00D32D40D65}" srcOrd="1" destOrd="0" parTransId="{F63587D4-60E2-4215-BB5A-964805F34CD8}" sibTransId="{912E1635-112D-4956-9675-ABED7DF0B4FF}"/>
    <dgm:cxn modelId="{5FB683BC-F5B4-4836-AEDB-71E7F809D6C5}" type="presOf" srcId="{856CC92D-DBA1-46EB-8369-D968C7B72699}" destId="{D5D8841C-9907-44AA-8380-0F724F733DD7}" srcOrd="0" destOrd="0" presId="urn:microsoft.com/office/officeart/2005/8/layout/bList2"/>
    <dgm:cxn modelId="{8B36DA20-EC54-4F9F-993E-068F79B50872}" srcId="{856CC92D-DBA1-46EB-8369-D968C7B72699}" destId="{4CFA3BA8-2557-4070-B7AD-351A47873D3D}" srcOrd="1" destOrd="0" parTransId="{25B02B95-D963-42BA-91A8-3E8B07BCF175}" sibTransId="{39349DD4-688F-4B0E-A845-97DB4E1DE11B}"/>
    <dgm:cxn modelId="{1BF097C0-FE64-497F-88B6-B44904BE9280}" type="presOf" srcId="{160E3682-E905-4246-B9AE-02ED6F5E09F8}" destId="{60D801B3-243F-4CE9-8B8D-53F6BFC27B9A}" srcOrd="1" destOrd="0" presId="urn:microsoft.com/office/officeart/2005/8/layout/bList2"/>
    <dgm:cxn modelId="{FA7575A6-CB6D-4F0B-BDCC-FC3950F7DF59}" type="presOf" srcId="{856CC92D-DBA1-46EB-8369-D968C7B72699}" destId="{DA01BB64-1C62-4B43-B96A-C701F909846D}" srcOrd="1" destOrd="0" presId="urn:microsoft.com/office/officeart/2005/8/layout/bList2"/>
    <dgm:cxn modelId="{8015380A-3DB1-44B5-A767-AFD17436A2C7}" srcId="{4A5481B1-88B1-4FF5-B749-82B3F969BC93}" destId="{2DA981CA-C839-421B-8375-D5168DE01E7C}" srcOrd="0" destOrd="0" parTransId="{B8BDABD2-D88F-42B8-86C6-508936742DA0}" sibTransId="{9D4C4A2F-6241-45B8-AD14-D49EF9D38E59}"/>
    <dgm:cxn modelId="{06BB130F-E443-4520-A693-AB23C4CEF93F}" srcId="{160E3682-E905-4246-B9AE-02ED6F5E09F8}" destId="{1A89EFE9-A057-468E-BC2B-126C017A5E58}" srcOrd="0" destOrd="0" parTransId="{E9854828-60B1-4B34-94D4-9FB4459EFEBE}" sibTransId="{833B5DAE-CB14-4EE2-B4FC-6D743123951A}"/>
    <dgm:cxn modelId="{6AB4437C-0CF0-4D87-BA54-E7C0CD346512}" type="presOf" srcId="{4A5481B1-88B1-4FF5-B749-82B3F969BC93}" destId="{FDA50363-816C-48C6-9248-D93CE7EBF148}" srcOrd="0" destOrd="0" presId="urn:microsoft.com/office/officeart/2005/8/layout/bList2"/>
    <dgm:cxn modelId="{0D80351F-4A4A-41FE-9B35-EF4E6C81C08D}" type="presOf" srcId="{4CFA3BA8-2557-4070-B7AD-351A47873D3D}" destId="{D77E805E-99C9-4A56-BB84-E42A5DC21160}" srcOrd="0" destOrd="1" presId="urn:microsoft.com/office/officeart/2005/8/layout/bList2"/>
    <dgm:cxn modelId="{673931A8-97A7-46AD-AE8B-13F39D09714B}" srcId="{2CDCF568-FCA7-4EFC-AE91-18795378FB57}" destId="{856CC92D-DBA1-46EB-8369-D968C7B72699}" srcOrd="1" destOrd="0" parTransId="{9D0CC7C3-482F-4159-9880-3FABED5FEC50}" sibTransId="{8D83E418-18A4-4C0A-AC56-6E4FF983A287}"/>
    <dgm:cxn modelId="{CADAD562-C4D6-4CB6-AC7A-894028E986A6}" srcId="{856CC92D-DBA1-46EB-8369-D968C7B72699}" destId="{4FDC2957-9F00-4024-B7B1-F3BCB12CAD70}" srcOrd="0" destOrd="0" parTransId="{18ED96D2-6414-43ED-98C3-7EA1D853A78D}" sibTransId="{966E3835-F684-43FC-A125-A9B2DEF2E1AC}"/>
    <dgm:cxn modelId="{9D47AF61-6077-4F22-872A-B90DF76BE11D}" type="presOf" srcId="{4A5481B1-88B1-4FF5-B749-82B3F969BC93}" destId="{619B6D91-C39F-436B-A8D8-069E918DB24D}" srcOrd="1" destOrd="0" presId="urn:microsoft.com/office/officeart/2005/8/layout/bList2"/>
    <dgm:cxn modelId="{24F464A5-1B8D-47F8-8181-77D2CE4B207E}" srcId="{2CDCF568-FCA7-4EFC-AE91-18795378FB57}" destId="{4A5481B1-88B1-4FF5-B749-82B3F969BC93}" srcOrd="2" destOrd="0" parTransId="{2A11039E-6265-4112-A88E-77457FA08FE7}" sibTransId="{8633E304-09A7-4BD4-BC99-F842E8E133F8}"/>
    <dgm:cxn modelId="{6F685AD9-16BD-4474-B5D5-41EFC3FAA502}" type="presOf" srcId="{160E3682-E905-4246-B9AE-02ED6F5E09F8}" destId="{9DD76EA4-FF0E-428E-8C0D-C791E845C1FF}" srcOrd="0" destOrd="0" presId="urn:microsoft.com/office/officeart/2005/8/layout/bList2"/>
    <dgm:cxn modelId="{BDA01B99-C25D-4A5C-A741-C5921231E515}" type="presOf" srcId="{1A89EFE9-A057-468E-BC2B-126C017A5E58}" destId="{2D8FC016-356D-4C2D-B557-10DE0418EDAF}" srcOrd="0" destOrd="0" presId="urn:microsoft.com/office/officeart/2005/8/layout/bList2"/>
    <dgm:cxn modelId="{A287687B-E3DE-4545-915F-C9BEA84BB83A}" type="presOf" srcId="{8D83E418-18A4-4C0A-AC56-6E4FF983A287}" destId="{51BF680E-2E93-4CB4-A012-2167FC5A08EC}" srcOrd="0" destOrd="0" presId="urn:microsoft.com/office/officeart/2005/8/layout/bList2"/>
    <dgm:cxn modelId="{0D7CA0DB-D8B6-4783-B123-7A5E97729F5D}" type="presOf" srcId="{2DA981CA-C839-421B-8375-D5168DE01E7C}" destId="{00BDCC6D-F6B2-42FC-81F6-87A1AFC183FF}" srcOrd="0" destOrd="0" presId="urn:microsoft.com/office/officeart/2005/8/layout/bList2"/>
    <dgm:cxn modelId="{4FADA2FB-2C66-4C39-A7CE-077234422672}" type="presParOf" srcId="{89D0FE65-3DA3-41BB-86F2-CBB807DDE2A3}" destId="{D72E09B0-1B35-468F-B9C5-91F023817757}" srcOrd="0" destOrd="0" presId="urn:microsoft.com/office/officeart/2005/8/layout/bList2"/>
    <dgm:cxn modelId="{4F0319D9-162F-46CD-BF79-8787D40D3768}" type="presParOf" srcId="{D72E09B0-1B35-468F-B9C5-91F023817757}" destId="{2D8FC016-356D-4C2D-B557-10DE0418EDAF}" srcOrd="0" destOrd="0" presId="urn:microsoft.com/office/officeart/2005/8/layout/bList2"/>
    <dgm:cxn modelId="{C67D45A5-C7C2-4B10-B61A-5EAEFF5FE8EB}" type="presParOf" srcId="{D72E09B0-1B35-468F-B9C5-91F023817757}" destId="{9DD76EA4-FF0E-428E-8C0D-C791E845C1FF}" srcOrd="1" destOrd="0" presId="urn:microsoft.com/office/officeart/2005/8/layout/bList2"/>
    <dgm:cxn modelId="{555E8647-14F1-47CA-AB4A-63E180C54658}" type="presParOf" srcId="{D72E09B0-1B35-468F-B9C5-91F023817757}" destId="{60D801B3-243F-4CE9-8B8D-53F6BFC27B9A}" srcOrd="2" destOrd="0" presId="urn:microsoft.com/office/officeart/2005/8/layout/bList2"/>
    <dgm:cxn modelId="{FFFDDD93-0A6A-43F8-A078-05DCD30FE5EA}" type="presParOf" srcId="{D72E09B0-1B35-468F-B9C5-91F023817757}" destId="{2C395AB0-4D78-4E99-926A-78DB7405D02F}" srcOrd="3" destOrd="0" presId="urn:microsoft.com/office/officeart/2005/8/layout/bList2"/>
    <dgm:cxn modelId="{D72B1208-98E6-4225-8685-38C551DFF98C}" type="presParOf" srcId="{89D0FE65-3DA3-41BB-86F2-CBB807DDE2A3}" destId="{40FDA9F6-0C14-4288-B8C2-DB4D805285FB}" srcOrd="1" destOrd="0" presId="urn:microsoft.com/office/officeart/2005/8/layout/bList2"/>
    <dgm:cxn modelId="{C7966747-8C0E-47EA-AD29-184DBEA455A9}" type="presParOf" srcId="{89D0FE65-3DA3-41BB-86F2-CBB807DDE2A3}" destId="{059909CA-9CDC-47ED-86BB-8DF16D856308}" srcOrd="2" destOrd="0" presId="urn:microsoft.com/office/officeart/2005/8/layout/bList2"/>
    <dgm:cxn modelId="{5E2E02FA-8812-47E7-8B90-8683800898B0}" type="presParOf" srcId="{059909CA-9CDC-47ED-86BB-8DF16D856308}" destId="{D77E805E-99C9-4A56-BB84-E42A5DC21160}" srcOrd="0" destOrd="0" presId="urn:microsoft.com/office/officeart/2005/8/layout/bList2"/>
    <dgm:cxn modelId="{B5E64E94-8966-405F-8AF6-B5307ACD0047}" type="presParOf" srcId="{059909CA-9CDC-47ED-86BB-8DF16D856308}" destId="{D5D8841C-9907-44AA-8380-0F724F733DD7}" srcOrd="1" destOrd="0" presId="urn:microsoft.com/office/officeart/2005/8/layout/bList2"/>
    <dgm:cxn modelId="{6FFD3B4B-16E4-48C6-8143-8C6E10E7F0AC}" type="presParOf" srcId="{059909CA-9CDC-47ED-86BB-8DF16D856308}" destId="{DA01BB64-1C62-4B43-B96A-C701F909846D}" srcOrd="2" destOrd="0" presId="urn:microsoft.com/office/officeart/2005/8/layout/bList2"/>
    <dgm:cxn modelId="{5E7FE504-FC05-4FA1-A1BF-6A86D4688CF1}" type="presParOf" srcId="{059909CA-9CDC-47ED-86BB-8DF16D856308}" destId="{547C6E71-876E-4623-A880-9A525E9CB93F}" srcOrd="3" destOrd="0" presId="urn:microsoft.com/office/officeart/2005/8/layout/bList2"/>
    <dgm:cxn modelId="{DF8600E5-4A49-44F1-AEE9-C71C2E182751}" type="presParOf" srcId="{89D0FE65-3DA3-41BB-86F2-CBB807DDE2A3}" destId="{51BF680E-2E93-4CB4-A012-2167FC5A08EC}" srcOrd="3" destOrd="0" presId="urn:microsoft.com/office/officeart/2005/8/layout/bList2"/>
    <dgm:cxn modelId="{87523EA5-5CEB-4C37-A63C-69F763885D54}" type="presParOf" srcId="{89D0FE65-3DA3-41BB-86F2-CBB807DDE2A3}" destId="{720D791F-6BE7-4F56-BBDA-41812B553389}" srcOrd="4" destOrd="0" presId="urn:microsoft.com/office/officeart/2005/8/layout/bList2"/>
    <dgm:cxn modelId="{027D6130-5359-44BB-AA43-9A143A1E8931}" type="presParOf" srcId="{720D791F-6BE7-4F56-BBDA-41812B553389}" destId="{00BDCC6D-F6B2-42FC-81F6-87A1AFC183FF}" srcOrd="0" destOrd="0" presId="urn:microsoft.com/office/officeart/2005/8/layout/bList2"/>
    <dgm:cxn modelId="{A173E43C-9E9D-4278-9D0A-5D6A7F8F2CF0}" type="presParOf" srcId="{720D791F-6BE7-4F56-BBDA-41812B553389}" destId="{FDA50363-816C-48C6-9248-D93CE7EBF148}" srcOrd="1" destOrd="0" presId="urn:microsoft.com/office/officeart/2005/8/layout/bList2"/>
    <dgm:cxn modelId="{BACC0D16-19D7-4F2F-9746-F55E54D59B21}" type="presParOf" srcId="{720D791F-6BE7-4F56-BBDA-41812B553389}" destId="{619B6D91-C39F-436B-A8D8-069E918DB24D}" srcOrd="2" destOrd="0" presId="urn:microsoft.com/office/officeart/2005/8/layout/bList2"/>
    <dgm:cxn modelId="{9C49FAF0-9956-434E-AEA0-E5389886FA00}" type="presParOf" srcId="{720D791F-6BE7-4F56-BBDA-41812B553389}" destId="{4EB05A29-24BE-491B-9588-8DF55FDBC2F3}" srcOrd="3" destOrd="0" presId="urn:microsoft.com/office/officeart/2005/8/layout/b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80ABF-2FAA-449C-A7DC-6342A2F58C16}">
      <dsp:nvSpPr>
        <dsp:cNvPr id="0" name=""/>
        <dsp:cNvSpPr/>
      </dsp:nvSpPr>
      <dsp:spPr>
        <a:xfrm rot="5400000">
          <a:off x="522406" y="104415"/>
          <a:ext cx="843825" cy="140410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9BBFC-26A8-47C5-9006-758CF9E237AA}">
      <dsp:nvSpPr>
        <dsp:cNvPr id="0" name=""/>
        <dsp:cNvSpPr/>
      </dsp:nvSpPr>
      <dsp:spPr>
        <a:xfrm>
          <a:off x="381551" y="523941"/>
          <a:ext cx="1267635" cy="111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ts val="0"/>
            </a:spcAft>
          </a:pPr>
          <a:r>
            <a:rPr lang="tr-TR" sz="2200" kern="1200"/>
            <a:t>%1.4 </a:t>
          </a:r>
          <a:r>
            <a:rPr lang="tr-TR" sz="2000" kern="1200"/>
            <a:t>2013</a:t>
          </a:r>
          <a:r>
            <a:rPr lang="tr-TR" sz="2800" kern="1200"/>
            <a:t> </a:t>
          </a:r>
        </a:p>
      </dsp:txBody>
      <dsp:txXfrm>
        <a:off x="381551" y="523941"/>
        <a:ext cx="1267635" cy="1111157"/>
      </dsp:txXfrm>
    </dsp:sp>
    <dsp:sp modelId="{C5B2F40D-60B0-4190-A6C9-F30B99435AD3}">
      <dsp:nvSpPr>
        <dsp:cNvPr id="0" name=""/>
        <dsp:cNvSpPr/>
      </dsp:nvSpPr>
      <dsp:spPr>
        <a:xfrm>
          <a:off x="1410010" y="1043"/>
          <a:ext cx="239176" cy="2391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6CAA4-1D84-44CA-A5FD-1E0A33D6B3E6}">
      <dsp:nvSpPr>
        <dsp:cNvPr id="0" name=""/>
        <dsp:cNvSpPr/>
      </dsp:nvSpPr>
      <dsp:spPr>
        <a:xfrm rot="5400000">
          <a:off x="2074240" y="-279587"/>
          <a:ext cx="843825" cy="140410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6EC818-92FD-424E-836D-469A3738AB3C}">
      <dsp:nvSpPr>
        <dsp:cNvPr id="0" name=""/>
        <dsp:cNvSpPr/>
      </dsp:nvSpPr>
      <dsp:spPr>
        <a:xfrm>
          <a:off x="1933385" y="139938"/>
          <a:ext cx="1267635" cy="1111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ts val="0"/>
            </a:spcAft>
          </a:pPr>
          <a:r>
            <a:rPr lang="tr-TR" sz="2200" kern="1200"/>
            <a:t>%1.5</a:t>
          </a:r>
        </a:p>
        <a:p>
          <a:pPr lvl="0" algn="l" defTabSz="977900">
            <a:lnSpc>
              <a:spcPct val="90000"/>
            </a:lnSpc>
            <a:spcBef>
              <a:spcPct val="0"/>
            </a:spcBef>
            <a:spcAft>
              <a:spcPts val="0"/>
            </a:spcAft>
          </a:pPr>
          <a:r>
            <a:rPr lang="tr-TR" sz="2000" kern="1200"/>
            <a:t>2014</a:t>
          </a:r>
        </a:p>
      </dsp:txBody>
      <dsp:txXfrm>
        <a:off x="1933385" y="139938"/>
        <a:ext cx="1267635" cy="1111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8517C-1239-45F1-B029-DC2C055CD62B}">
      <dsp:nvSpPr>
        <dsp:cNvPr id="0" name=""/>
        <dsp:cNvSpPr/>
      </dsp:nvSpPr>
      <dsp:spPr>
        <a:xfrm>
          <a:off x="24267" y="0"/>
          <a:ext cx="3755667" cy="2347291"/>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8B0AD7-7D6E-49CF-9F77-9E8B692A371A}">
      <dsp:nvSpPr>
        <dsp:cNvPr id="0" name=""/>
        <dsp:cNvSpPr/>
      </dsp:nvSpPr>
      <dsp:spPr>
        <a:xfrm>
          <a:off x="897460" y="1279274"/>
          <a:ext cx="131448" cy="13144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A4F48-ECC8-4484-AB45-FA93FE9CBC66}">
      <dsp:nvSpPr>
        <dsp:cNvPr id="0" name=""/>
        <dsp:cNvSpPr/>
      </dsp:nvSpPr>
      <dsp:spPr>
        <a:xfrm>
          <a:off x="601638" y="1344998"/>
          <a:ext cx="1572207" cy="100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652" tIns="0" rIns="0" bIns="0" numCol="1" spcCol="1270" anchor="t" anchorCtr="0">
          <a:noAutofit/>
        </a:bodyPr>
        <a:lstStyle/>
        <a:p>
          <a:pPr lvl="0" algn="l" defTabSz="1066800">
            <a:lnSpc>
              <a:spcPct val="90000"/>
            </a:lnSpc>
            <a:spcBef>
              <a:spcPct val="0"/>
            </a:spcBef>
            <a:spcAft>
              <a:spcPct val="35000"/>
            </a:spcAft>
          </a:pPr>
          <a:r>
            <a:rPr lang="tr-TR" sz="2400" kern="1200" dirty="0"/>
            <a:t>%2.2 - Industry net profit margin</a:t>
          </a:r>
        </a:p>
      </dsp:txBody>
      <dsp:txXfrm>
        <a:off x="601638" y="1344998"/>
        <a:ext cx="1572207" cy="1002293"/>
      </dsp:txXfrm>
    </dsp:sp>
    <dsp:sp modelId="{FF9B5080-D008-4CC1-A015-A690C87F91FC}">
      <dsp:nvSpPr>
        <dsp:cNvPr id="0" name=""/>
        <dsp:cNvSpPr/>
      </dsp:nvSpPr>
      <dsp:spPr>
        <a:xfrm>
          <a:off x="2108662" y="680714"/>
          <a:ext cx="225340" cy="22534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8262A9-ABA1-4DBF-B825-A454111DCFCD}">
      <dsp:nvSpPr>
        <dsp:cNvPr id="0" name=""/>
        <dsp:cNvSpPr/>
      </dsp:nvSpPr>
      <dsp:spPr>
        <a:xfrm>
          <a:off x="2221332" y="793384"/>
          <a:ext cx="1220591" cy="1553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03" tIns="0" rIns="0" bIns="0" numCol="1" spcCol="1270" anchor="t" anchorCtr="0">
          <a:noAutofit/>
        </a:bodyPr>
        <a:lstStyle/>
        <a:p>
          <a:pPr lvl="0" algn="l" defTabSz="1066800">
            <a:lnSpc>
              <a:spcPct val="90000"/>
            </a:lnSpc>
            <a:spcBef>
              <a:spcPct val="0"/>
            </a:spcBef>
            <a:spcAft>
              <a:spcPct val="35000"/>
            </a:spcAft>
          </a:pPr>
          <a:r>
            <a:rPr lang="tr-TR" sz="2400" kern="1200" dirty="0"/>
            <a:t>%7.6 - TK net profit margin</a:t>
          </a:r>
        </a:p>
      </dsp:txBody>
      <dsp:txXfrm>
        <a:off x="2221332" y="793384"/>
        <a:ext cx="1220591" cy="15539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FC016-356D-4C2D-B557-10DE0418EDAF}">
      <dsp:nvSpPr>
        <dsp:cNvPr id="0" name=""/>
        <dsp:cNvSpPr/>
      </dsp:nvSpPr>
      <dsp:spPr>
        <a:xfrm>
          <a:off x="64041" y="1575"/>
          <a:ext cx="1402044" cy="104659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tr-TR" sz="1600" kern="1200" dirty="0"/>
            <a:t>Personel Efficiency improvement</a:t>
          </a:r>
        </a:p>
      </dsp:txBody>
      <dsp:txXfrm>
        <a:off x="88564" y="26098"/>
        <a:ext cx="1352998" cy="1022073"/>
      </dsp:txXfrm>
    </dsp:sp>
    <dsp:sp modelId="{60D801B3-243F-4CE9-8B8D-53F6BFC27B9A}">
      <dsp:nvSpPr>
        <dsp:cNvPr id="0" name=""/>
        <dsp:cNvSpPr/>
      </dsp:nvSpPr>
      <dsp:spPr>
        <a:xfrm>
          <a:off x="64041" y="1048171"/>
          <a:ext cx="1402044" cy="45003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lvl="0" algn="l" defTabSz="1422400">
            <a:lnSpc>
              <a:spcPct val="90000"/>
            </a:lnSpc>
            <a:spcBef>
              <a:spcPct val="0"/>
            </a:spcBef>
            <a:spcAft>
              <a:spcPct val="35000"/>
            </a:spcAft>
          </a:pPr>
          <a:r>
            <a:rPr lang="tr-TR" sz="3200" kern="1200"/>
            <a:t>%4.5</a:t>
          </a:r>
        </a:p>
      </dsp:txBody>
      <dsp:txXfrm>
        <a:off x="64041" y="1048171"/>
        <a:ext cx="987355" cy="450036"/>
      </dsp:txXfrm>
    </dsp:sp>
    <dsp:sp modelId="{2C395AB0-4D78-4E99-926A-78DB7405D02F}">
      <dsp:nvSpPr>
        <dsp:cNvPr id="0" name=""/>
        <dsp:cNvSpPr/>
      </dsp:nvSpPr>
      <dsp:spPr>
        <a:xfrm>
          <a:off x="1091058" y="1119656"/>
          <a:ext cx="490715" cy="49071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7E805E-99C9-4A56-BB84-E42A5DC21160}">
      <dsp:nvSpPr>
        <dsp:cNvPr id="0" name=""/>
        <dsp:cNvSpPr/>
      </dsp:nvSpPr>
      <dsp:spPr>
        <a:xfrm>
          <a:off x="1703346" y="1575"/>
          <a:ext cx="1402044" cy="104659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tr-TR" sz="1600" kern="1200" dirty="0"/>
            <a:t>A/C utilization improvement</a:t>
          </a:r>
        </a:p>
        <a:p>
          <a:pPr marL="171450" lvl="1" indent="-171450" algn="l" defTabSz="711200">
            <a:lnSpc>
              <a:spcPct val="90000"/>
            </a:lnSpc>
            <a:spcBef>
              <a:spcPct val="0"/>
            </a:spcBef>
            <a:spcAft>
              <a:spcPct val="15000"/>
            </a:spcAft>
            <a:buChar char="••"/>
          </a:pPr>
          <a:endParaRPr lang="tr-TR" sz="1600" kern="1200" dirty="0"/>
        </a:p>
      </dsp:txBody>
      <dsp:txXfrm>
        <a:off x="1727869" y="26098"/>
        <a:ext cx="1352998" cy="1022073"/>
      </dsp:txXfrm>
    </dsp:sp>
    <dsp:sp modelId="{DA01BB64-1C62-4B43-B96A-C701F909846D}">
      <dsp:nvSpPr>
        <dsp:cNvPr id="0" name=""/>
        <dsp:cNvSpPr/>
      </dsp:nvSpPr>
      <dsp:spPr>
        <a:xfrm>
          <a:off x="1703346" y="1048171"/>
          <a:ext cx="1402044" cy="45003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lvl="0" algn="l" defTabSz="1422400">
            <a:lnSpc>
              <a:spcPct val="90000"/>
            </a:lnSpc>
            <a:spcBef>
              <a:spcPct val="0"/>
            </a:spcBef>
            <a:spcAft>
              <a:spcPct val="35000"/>
            </a:spcAft>
          </a:pPr>
          <a:r>
            <a:rPr lang="tr-TR" sz="3200" kern="1200"/>
            <a:t>%0.5</a:t>
          </a:r>
        </a:p>
      </dsp:txBody>
      <dsp:txXfrm>
        <a:off x="1703346" y="1048171"/>
        <a:ext cx="987355" cy="450036"/>
      </dsp:txXfrm>
    </dsp:sp>
    <dsp:sp modelId="{547C6E71-876E-4623-A880-9A525E9CB93F}">
      <dsp:nvSpPr>
        <dsp:cNvPr id="0" name=""/>
        <dsp:cNvSpPr/>
      </dsp:nvSpPr>
      <dsp:spPr>
        <a:xfrm>
          <a:off x="2730363" y="1119656"/>
          <a:ext cx="490715" cy="49071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BDCC6D-F6B2-42FC-81F6-87A1AFC183FF}">
      <dsp:nvSpPr>
        <dsp:cNvPr id="0" name=""/>
        <dsp:cNvSpPr/>
      </dsp:nvSpPr>
      <dsp:spPr>
        <a:xfrm>
          <a:off x="3342650" y="1575"/>
          <a:ext cx="1402044" cy="104659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tr-TR" sz="1600" kern="1200" dirty="0"/>
            <a:t>Unit cost improvement</a:t>
          </a:r>
        </a:p>
        <a:p>
          <a:pPr marL="171450" lvl="1" indent="-171450" algn="l" defTabSz="711200">
            <a:lnSpc>
              <a:spcPct val="90000"/>
            </a:lnSpc>
            <a:spcBef>
              <a:spcPct val="0"/>
            </a:spcBef>
            <a:spcAft>
              <a:spcPct val="15000"/>
            </a:spcAft>
            <a:buChar char="••"/>
          </a:pPr>
          <a:endParaRPr lang="tr-TR" sz="1600" kern="1200" dirty="0"/>
        </a:p>
      </dsp:txBody>
      <dsp:txXfrm>
        <a:off x="3367173" y="26098"/>
        <a:ext cx="1352998" cy="1022073"/>
      </dsp:txXfrm>
    </dsp:sp>
    <dsp:sp modelId="{619B6D91-C39F-436B-A8D8-069E918DB24D}">
      <dsp:nvSpPr>
        <dsp:cNvPr id="0" name=""/>
        <dsp:cNvSpPr/>
      </dsp:nvSpPr>
      <dsp:spPr>
        <a:xfrm>
          <a:off x="3342650" y="1048171"/>
          <a:ext cx="1402044" cy="45003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lvl="0" algn="l" defTabSz="1422400">
            <a:lnSpc>
              <a:spcPct val="90000"/>
            </a:lnSpc>
            <a:spcBef>
              <a:spcPct val="0"/>
            </a:spcBef>
            <a:spcAft>
              <a:spcPct val="35000"/>
            </a:spcAft>
          </a:pPr>
          <a:r>
            <a:rPr lang="tr-TR" sz="3200" kern="1200"/>
            <a:t>%2.6</a:t>
          </a:r>
        </a:p>
      </dsp:txBody>
      <dsp:txXfrm>
        <a:off x="3342650" y="1048171"/>
        <a:ext cx="987355" cy="450036"/>
      </dsp:txXfrm>
    </dsp:sp>
    <dsp:sp modelId="{4EB05A29-24BE-491B-9588-8DF55FDBC2F3}">
      <dsp:nvSpPr>
        <dsp:cNvPr id="0" name=""/>
        <dsp:cNvSpPr/>
      </dsp:nvSpPr>
      <dsp:spPr>
        <a:xfrm>
          <a:off x="4369667" y="1119656"/>
          <a:ext cx="490715" cy="49071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0.34091</cdr:x>
      <cdr:y>0.22222</cdr:y>
    </cdr:from>
    <cdr:to>
      <cdr:x>0.34091</cdr:x>
      <cdr:y>0.37879</cdr:y>
    </cdr:to>
    <cdr:cxnSp macro="">
      <cdr:nvCxnSpPr>
        <cdr:cNvPr id="2" name="Straight Arrow Connector 1"/>
        <cdr:cNvCxnSpPr/>
      </cdr:nvCxnSpPr>
      <cdr:spPr>
        <a:xfrm xmlns:a="http://schemas.openxmlformats.org/drawingml/2006/main" flipV="1">
          <a:off x="714375" y="419100"/>
          <a:ext cx="0" cy="295275"/>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0.90649</cdr:x>
      <cdr:y>0.08759</cdr:y>
    </cdr:from>
    <cdr:to>
      <cdr:x>0.90649</cdr:x>
      <cdr:y>0.26251</cdr:y>
    </cdr:to>
    <cdr:cxnSp macro="">
      <cdr:nvCxnSpPr>
        <cdr:cNvPr id="2" name="Straight Arrow Connector 1"/>
        <cdr:cNvCxnSpPr/>
      </cdr:nvCxnSpPr>
      <cdr:spPr>
        <a:xfrm xmlns:a="http://schemas.openxmlformats.org/drawingml/2006/main">
          <a:off x="6823193" y="132222"/>
          <a:ext cx="0" cy="264064"/>
        </a:xfrm>
        <a:prstGeom xmlns:a="http://schemas.openxmlformats.org/drawingml/2006/main" prst="straightConnector1">
          <a:avLst/>
        </a:prstGeom>
        <a:ln xmlns:a="http://schemas.openxmlformats.org/drawingml/2006/main">
          <a:solidFill>
            <a:srgbClr val="C00000"/>
          </a:solidFill>
          <a:headEnd type="arrow"/>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0.50812</cdr:x>
      <cdr:y>0.17505</cdr:y>
    </cdr:from>
    <cdr:to>
      <cdr:x>0.71858</cdr:x>
      <cdr:y>0.24265</cdr:y>
    </cdr:to>
    <cdr:sp macro="" textlink="">
      <cdr:nvSpPr>
        <cdr:cNvPr id="5" name="TextBox 6"/>
        <cdr:cNvSpPr txBox="1"/>
      </cdr:nvSpPr>
      <cdr:spPr>
        <a:xfrm xmlns:a="http://schemas.openxmlformats.org/drawingml/2006/main">
          <a:off x="3824607" y="264254"/>
          <a:ext cx="1584151" cy="10204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tr-TR" sz="900" b="1" dirty="0">
              <a:ln>
                <a:noFill/>
              </a:ln>
              <a:solidFill>
                <a:srgbClr val="32946A"/>
              </a:solidFill>
              <a:latin typeface="Arial" pitchFamily="34" charset="0"/>
              <a:cs typeface="Arial" pitchFamily="34" charset="0"/>
            </a:rPr>
            <a:t>Transport Performance (in</a:t>
          </a:r>
          <a:r>
            <a:rPr lang="tr-TR" sz="900" b="1" baseline="0" dirty="0">
              <a:ln>
                <a:noFill/>
              </a:ln>
              <a:solidFill>
                <a:srgbClr val="32946A"/>
              </a:solidFill>
              <a:latin typeface="Arial" pitchFamily="34" charset="0"/>
              <a:cs typeface="Arial" pitchFamily="34" charset="0"/>
            </a:rPr>
            <a:t> RTK)</a:t>
          </a:r>
          <a:endParaRPr lang="tr-TR" sz="900" b="1" dirty="0">
            <a:ln>
              <a:noFill/>
            </a:ln>
            <a:solidFill>
              <a:srgbClr val="32946A"/>
            </a:solidFill>
            <a:latin typeface="Arial" pitchFamily="34" charset="0"/>
            <a:cs typeface="Arial" pitchFamily="34" charset="0"/>
          </a:endParaRPr>
        </a:p>
      </cdr:txBody>
    </cdr:sp>
  </cdr:relSizeAnchor>
  <cdr:relSizeAnchor xmlns:cdr="http://schemas.openxmlformats.org/drawingml/2006/chartDrawing">
    <cdr:from>
      <cdr:x>0.68735</cdr:x>
      <cdr:y>0.44539</cdr:y>
    </cdr:from>
    <cdr:to>
      <cdr:x>0.87079</cdr:x>
      <cdr:y>0.5255</cdr:y>
    </cdr:to>
    <cdr:sp macro="" textlink="">
      <cdr:nvSpPr>
        <cdr:cNvPr id="6" name="TextBox 8"/>
        <cdr:cNvSpPr txBox="1"/>
      </cdr:nvSpPr>
      <cdr:spPr>
        <a:xfrm xmlns:a="http://schemas.openxmlformats.org/drawingml/2006/main">
          <a:off x="5173685" y="672378"/>
          <a:ext cx="1380761" cy="120936"/>
        </a:xfrm>
        <a:prstGeom xmlns:a="http://schemas.openxmlformats.org/drawingml/2006/main" prst="rect">
          <a:avLst/>
        </a:prstGeom>
      </cdr:spPr>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tr-TR" sz="900" b="1" dirty="0">
              <a:ln>
                <a:noFill/>
              </a:ln>
              <a:solidFill>
                <a:srgbClr val="78A2D0"/>
              </a:solidFill>
              <a:latin typeface="Arial" pitchFamily="34" charset="0"/>
              <a:cs typeface="Arial" pitchFamily="34" charset="0"/>
            </a:rPr>
            <a:t>Fuel Consumption (tons)</a:t>
          </a:r>
        </a:p>
      </cdr:txBody>
    </cdr:sp>
  </cdr:relSizeAnchor>
  <cdr:relSizeAnchor xmlns:cdr="http://schemas.openxmlformats.org/drawingml/2006/chartDrawing">
    <cdr:from>
      <cdr:x>0.18283</cdr:x>
      <cdr:y>0.3712</cdr:y>
    </cdr:from>
    <cdr:to>
      <cdr:x>0.38374</cdr:x>
      <cdr:y>0.51508</cdr:y>
    </cdr:to>
    <cdr:sp macro="" textlink="">
      <cdr:nvSpPr>
        <cdr:cNvPr id="13" name="TextBox 6"/>
        <cdr:cNvSpPr txBox="1"/>
      </cdr:nvSpPr>
      <cdr:spPr>
        <a:xfrm xmlns:a="http://schemas.openxmlformats.org/drawingml/2006/main">
          <a:off x="1376141" y="560370"/>
          <a:ext cx="1512259" cy="217204"/>
        </a:xfrm>
        <a:prstGeom xmlns:a="http://schemas.openxmlformats.org/drawingml/2006/main" prst="rect">
          <a:avLst/>
        </a:prstGeom>
        <a:solidFill xmlns:a="http://schemas.openxmlformats.org/drawingml/2006/main">
          <a:schemeClr val="bg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tr-TR" sz="1000" b="1" dirty="0" smtClean="0">
              <a:ln>
                <a:noFill/>
              </a:ln>
              <a:solidFill>
                <a:srgbClr val="C00000"/>
              </a:solidFill>
              <a:latin typeface="Arial" pitchFamily="34" charset="0"/>
              <a:cs typeface="Arial" pitchFamily="34" charset="0"/>
            </a:rPr>
            <a:t>Fuel Saving Project</a:t>
          </a:r>
          <a:endParaRPr lang="tr-TR" sz="1000" b="1" dirty="0">
            <a:ln>
              <a:noFill/>
            </a:ln>
            <a:solidFill>
              <a:srgbClr val="C00000"/>
            </a:solidFill>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AA9385B-BB7F-4407-A205-E169FC817A1F}" type="datetimeFigureOut">
              <a:rPr lang="tr-TR" smtClean="0"/>
              <a:t>16.10.2015</a:t>
            </a:fld>
            <a:endParaRPr lang="tr-TR"/>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9A0B5EF-3838-4925-8A9B-C19A2722E07D}" type="slidenum">
              <a:rPr lang="tr-TR" smtClean="0"/>
              <a:t>‹#›</a:t>
            </a:fld>
            <a:endParaRPr lang="tr-TR"/>
          </a:p>
        </p:txBody>
      </p:sp>
    </p:spTree>
    <p:extLst>
      <p:ext uri="{BB962C8B-B14F-4D97-AF65-F5344CB8AC3E}">
        <p14:creationId xmlns:p14="http://schemas.microsoft.com/office/powerpoint/2010/main" val="2521674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A6D6464-DF5E-463B-A2D5-AA324E7D5274}" type="datetimeFigureOut">
              <a:rPr lang="tr-TR" smtClean="0"/>
              <a:t>16.10.2015</a:t>
            </a:fld>
            <a:endParaRPr lang="tr-TR"/>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86ED154-AB7A-4A5F-91DE-2203088B751C}" type="slidenum">
              <a:rPr lang="tr-TR" smtClean="0"/>
              <a:t>‹#›</a:t>
            </a:fld>
            <a:endParaRPr lang="tr-TR"/>
          </a:p>
        </p:txBody>
      </p:sp>
    </p:spTree>
    <p:extLst>
      <p:ext uri="{BB962C8B-B14F-4D97-AF65-F5344CB8AC3E}">
        <p14:creationId xmlns:p14="http://schemas.microsoft.com/office/powerpoint/2010/main" val="216958324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1</a:t>
            </a:fld>
            <a:endParaRPr lang="tr-TR"/>
          </a:p>
        </p:txBody>
      </p:sp>
    </p:spTree>
    <p:extLst>
      <p:ext uri="{BB962C8B-B14F-4D97-AF65-F5344CB8AC3E}">
        <p14:creationId xmlns:p14="http://schemas.microsoft.com/office/powerpoint/2010/main" val="2143667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A2DAF8F7-7DDA-4931-BE51-26305B9DC484}" type="slidenum">
              <a:rPr lang="tr-TR" smtClean="0"/>
              <a:t>10</a:t>
            </a:fld>
            <a:endParaRPr lang="tr-TR"/>
          </a:p>
        </p:txBody>
      </p:sp>
    </p:spTree>
    <p:extLst>
      <p:ext uri="{BB962C8B-B14F-4D97-AF65-F5344CB8AC3E}">
        <p14:creationId xmlns:p14="http://schemas.microsoft.com/office/powerpoint/2010/main" val="414948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smtClean="0">
              <a:solidFill>
                <a:schemeClr val="tx1"/>
              </a:solidFill>
            </a:endParaRPr>
          </a:p>
        </p:txBody>
      </p:sp>
      <p:sp>
        <p:nvSpPr>
          <p:cNvPr id="4" name="Slide Number Placeholder 3"/>
          <p:cNvSpPr>
            <a:spLocks noGrp="1"/>
          </p:cNvSpPr>
          <p:nvPr>
            <p:ph type="sldNum" sz="quarter" idx="10"/>
          </p:nvPr>
        </p:nvSpPr>
        <p:spPr/>
        <p:txBody>
          <a:bodyPr/>
          <a:lstStyle/>
          <a:p>
            <a:fld id="{E86ED154-AB7A-4A5F-91DE-2203088B751C}" type="slidenum">
              <a:rPr lang="tr-TR" smtClean="0"/>
              <a:t>11</a:t>
            </a:fld>
            <a:endParaRPr lang="tr-TR"/>
          </a:p>
        </p:txBody>
      </p:sp>
    </p:spTree>
    <p:extLst>
      <p:ext uri="{BB962C8B-B14F-4D97-AF65-F5344CB8AC3E}">
        <p14:creationId xmlns:p14="http://schemas.microsoft.com/office/powerpoint/2010/main" val="3957474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86ED154-AB7A-4A5F-91DE-2203088B751C}" type="slidenum">
              <a:rPr lang="tr-TR" smtClean="0"/>
              <a:t>12</a:t>
            </a:fld>
            <a:endParaRPr lang="tr-TR"/>
          </a:p>
        </p:txBody>
      </p:sp>
    </p:spTree>
    <p:extLst>
      <p:ext uri="{BB962C8B-B14F-4D97-AF65-F5344CB8AC3E}">
        <p14:creationId xmlns:p14="http://schemas.microsoft.com/office/powerpoint/2010/main" val="1078455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86ED154-AB7A-4A5F-91DE-2203088B751C}" type="slidenum">
              <a:rPr lang="tr-TR" smtClean="0"/>
              <a:t>13</a:t>
            </a:fld>
            <a:endParaRPr lang="tr-TR"/>
          </a:p>
        </p:txBody>
      </p:sp>
    </p:spTree>
    <p:extLst>
      <p:ext uri="{BB962C8B-B14F-4D97-AF65-F5344CB8AC3E}">
        <p14:creationId xmlns:p14="http://schemas.microsoft.com/office/powerpoint/2010/main" val="2311756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14</a:t>
            </a:fld>
            <a:endParaRPr lang="tr-TR"/>
          </a:p>
        </p:txBody>
      </p:sp>
    </p:spTree>
    <p:extLst>
      <p:ext uri="{BB962C8B-B14F-4D97-AF65-F5344CB8AC3E}">
        <p14:creationId xmlns:p14="http://schemas.microsoft.com/office/powerpoint/2010/main" val="1572870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86ED154-AB7A-4A5F-91DE-2203088B751C}" type="slidenum">
              <a:rPr lang="tr-TR" smtClean="0"/>
              <a:t>15</a:t>
            </a:fld>
            <a:endParaRPr lang="tr-TR"/>
          </a:p>
        </p:txBody>
      </p:sp>
    </p:spTree>
    <p:extLst>
      <p:ext uri="{BB962C8B-B14F-4D97-AF65-F5344CB8AC3E}">
        <p14:creationId xmlns:p14="http://schemas.microsoft.com/office/powerpoint/2010/main" val="67754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smtClean="0"/>
          </a:p>
        </p:txBody>
      </p:sp>
      <p:sp>
        <p:nvSpPr>
          <p:cNvPr id="4" name="Slide Number Placeholder 3"/>
          <p:cNvSpPr>
            <a:spLocks noGrp="1"/>
          </p:cNvSpPr>
          <p:nvPr>
            <p:ph type="sldNum" sz="quarter" idx="10"/>
          </p:nvPr>
        </p:nvSpPr>
        <p:spPr/>
        <p:txBody>
          <a:bodyPr/>
          <a:lstStyle/>
          <a:p>
            <a:fld id="{E86ED154-AB7A-4A5F-91DE-2203088B751C}" type="slidenum">
              <a:rPr lang="tr-TR" smtClean="0"/>
              <a:t>20</a:t>
            </a:fld>
            <a:endParaRPr lang="tr-TR"/>
          </a:p>
        </p:txBody>
      </p:sp>
    </p:spTree>
    <p:extLst>
      <p:ext uri="{BB962C8B-B14F-4D97-AF65-F5344CB8AC3E}">
        <p14:creationId xmlns:p14="http://schemas.microsoft.com/office/powerpoint/2010/main" val="99796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21</a:t>
            </a:fld>
            <a:endParaRPr lang="tr-TR"/>
          </a:p>
        </p:txBody>
      </p:sp>
    </p:spTree>
    <p:extLst>
      <p:ext uri="{BB962C8B-B14F-4D97-AF65-F5344CB8AC3E}">
        <p14:creationId xmlns:p14="http://schemas.microsoft.com/office/powerpoint/2010/main" val="4176446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86ED154-AB7A-4A5F-91DE-2203088B751C}" type="slidenum">
              <a:rPr lang="tr-TR" smtClean="0"/>
              <a:t>22</a:t>
            </a:fld>
            <a:endParaRPr lang="tr-TR"/>
          </a:p>
        </p:txBody>
      </p:sp>
    </p:spTree>
    <p:extLst>
      <p:ext uri="{BB962C8B-B14F-4D97-AF65-F5344CB8AC3E}">
        <p14:creationId xmlns:p14="http://schemas.microsoft.com/office/powerpoint/2010/main" val="2170646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24</a:t>
            </a:fld>
            <a:endParaRPr lang="tr-TR"/>
          </a:p>
        </p:txBody>
      </p:sp>
    </p:spTree>
    <p:extLst>
      <p:ext uri="{BB962C8B-B14F-4D97-AF65-F5344CB8AC3E}">
        <p14:creationId xmlns:p14="http://schemas.microsoft.com/office/powerpoint/2010/main" val="97829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sz="1400" dirty="0"/>
          </a:p>
        </p:txBody>
      </p:sp>
      <p:sp>
        <p:nvSpPr>
          <p:cNvPr id="4" name="Slide Number Placeholder 3"/>
          <p:cNvSpPr>
            <a:spLocks noGrp="1"/>
          </p:cNvSpPr>
          <p:nvPr>
            <p:ph type="sldNum" sz="quarter" idx="10"/>
          </p:nvPr>
        </p:nvSpPr>
        <p:spPr/>
        <p:txBody>
          <a:bodyPr/>
          <a:lstStyle/>
          <a:p>
            <a:fld id="{E86ED154-AB7A-4A5F-91DE-2203088B751C}" type="slidenum">
              <a:rPr lang="tr-TR" smtClean="0"/>
              <a:t>2</a:t>
            </a:fld>
            <a:endParaRPr lang="tr-TR"/>
          </a:p>
        </p:txBody>
      </p:sp>
    </p:spTree>
    <p:extLst>
      <p:ext uri="{BB962C8B-B14F-4D97-AF65-F5344CB8AC3E}">
        <p14:creationId xmlns:p14="http://schemas.microsoft.com/office/powerpoint/2010/main" val="3101994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27</a:t>
            </a:fld>
            <a:endParaRPr lang="tr-TR"/>
          </a:p>
        </p:txBody>
      </p:sp>
    </p:spTree>
    <p:extLst>
      <p:ext uri="{BB962C8B-B14F-4D97-AF65-F5344CB8AC3E}">
        <p14:creationId xmlns:p14="http://schemas.microsoft.com/office/powerpoint/2010/main" val="2580690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tr-TR" sz="1400" b="0" noProof="1" smtClean="0">
              <a:solidFill>
                <a:schemeClr val="tx1"/>
              </a:solidFill>
            </a:endParaRPr>
          </a:p>
          <a:p>
            <a:endParaRPr lang="tr-TR" sz="1400" b="0" dirty="0">
              <a:solidFill>
                <a:schemeClr val="tx1"/>
              </a:solidFill>
            </a:endParaRPr>
          </a:p>
        </p:txBody>
      </p:sp>
      <p:sp>
        <p:nvSpPr>
          <p:cNvPr id="4" name="Slide Number Placeholder 3"/>
          <p:cNvSpPr>
            <a:spLocks noGrp="1"/>
          </p:cNvSpPr>
          <p:nvPr>
            <p:ph type="sldNum" sz="quarter" idx="10"/>
          </p:nvPr>
        </p:nvSpPr>
        <p:spPr/>
        <p:txBody>
          <a:bodyPr/>
          <a:lstStyle/>
          <a:p>
            <a:fld id="{E86ED154-AB7A-4A5F-91DE-2203088B751C}" type="slidenum">
              <a:rPr lang="tr-TR" smtClean="0"/>
              <a:t>28</a:t>
            </a:fld>
            <a:endParaRPr lang="tr-TR"/>
          </a:p>
        </p:txBody>
      </p:sp>
    </p:spTree>
    <p:extLst>
      <p:ext uri="{BB962C8B-B14F-4D97-AF65-F5344CB8AC3E}">
        <p14:creationId xmlns:p14="http://schemas.microsoft.com/office/powerpoint/2010/main" val="3397023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86ED154-AB7A-4A5F-91DE-2203088B751C}" type="slidenum">
              <a:rPr lang="tr-TR" smtClean="0"/>
              <a:t>29</a:t>
            </a:fld>
            <a:endParaRPr lang="tr-TR"/>
          </a:p>
        </p:txBody>
      </p:sp>
    </p:spTree>
    <p:extLst>
      <p:ext uri="{BB962C8B-B14F-4D97-AF65-F5344CB8AC3E}">
        <p14:creationId xmlns:p14="http://schemas.microsoft.com/office/powerpoint/2010/main" val="3104497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6ED154-AB7A-4A5F-91DE-2203088B751C}" type="slidenum">
              <a:rPr lang="tr-TR" smtClean="0"/>
              <a:t>30</a:t>
            </a:fld>
            <a:endParaRPr lang="tr-TR"/>
          </a:p>
        </p:txBody>
      </p:sp>
    </p:spTree>
    <p:extLst>
      <p:ext uri="{BB962C8B-B14F-4D97-AF65-F5344CB8AC3E}">
        <p14:creationId xmlns:p14="http://schemas.microsoft.com/office/powerpoint/2010/main" val="3163885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86ED154-AB7A-4A5F-91DE-2203088B751C}" type="slidenum">
              <a:rPr lang="tr-TR" smtClean="0"/>
              <a:t>31</a:t>
            </a:fld>
            <a:endParaRPr lang="tr-TR"/>
          </a:p>
        </p:txBody>
      </p:sp>
    </p:spTree>
    <p:extLst>
      <p:ext uri="{BB962C8B-B14F-4D97-AF65-F5344CB8AC3E}">
        <p14:creationId xmlns:p14="http://schemas.microsoft.com/office/powerpoint/2010/main" val="2652000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86ED154-AB7A-4A5F-91DE-2203088B751C}" type="slidenum">
              <a:rPr lang="tr-TR" smtClean="0"/>
              <a:t>32</a:t>
            </a:fld>
            <a:endParaRPr lang="tr-TR"/>
          </a:p>
        </p:txBody>
      </p:sp>
    </p:spTree>
    <p:extLst>
      <p:ext uri="{BB962C8B-B14F-4D97-AF65-F5344CB8AC3E}">
        <p14:creationId xmlns:p14="http://schemas.microsoft.com/office/powerpoint/2010/main" val="53440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33</a:t>
            </a:fld>
            <a:endParaRPr lang="tr-TR"/>
          </a:p>
        </p:txBody>
      </p:sp>
    </p:spTree>
    <p:extLst>
      <p:ext uri="{BB962C8B-B14F-4D97-AF65-F5344CB8AC3E}">
        <p14:creationId xmlns:p14="http://schemas.microsoft.com/office/powerpoint/2010/main" val="50761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a:t>
            </a:fld>
            <a:endParaRPr lang="tr-TR"/>
          </a:p>
        </p:txBody>
      </p:sp>
    </p:spTree>
    <p:extLst>
      <p:ext uri="{BB962C8B-B14F-4D97-AF65-F5344CB8AC3E}">
        <p14:creationId xmlns:p14="http://schemas.microsoft.com/office/powerpoint/2010/main" val="4035486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4</a:t>
            </a:fld>
            <a:endParaRPr lang="tr-TR"/>
          </a:p>
        </p:txBody>
      </p:sp>
    </p:spTree>
    <p:extLst>
      <p:ext uri="{BB962C8B-B14F-4D97-AF65-F5344CB8AC3E}">
        <p14:creationId xmlns:p14="http://schemas.microsoft.com/office/powerpoint/2010/main" val="444276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5</a:t>
            </a:fld>
            <a:endParaRPr lang="tr-TR"/>
          </a:p>
        </p:txBody>
      </p:sp>
    </p:spTree>
    <p:extLst>
      <p:ext uri="{BB962C8B-B14F-4D97-AF65-F5344CB8AC3E}">
        <p14:creationId xmlns:p14="http://schemas.microsoft.com/office/powerpoint/2010/main" val="78919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i="0" dirty="0"/>
          </a:p>
        </p:txBody>
      </p:sp>
      <p:sp>
        <p:nvSpPr>
          <p:cNvPr id="4" name="Slide Number Placeholder 3"/>
          <p:cNvSpPr>
            <a:spLocks noGrp="1"/>
          </p:cNvSpPr>
          <p:nvPr>
            <p:ph type="sldNum" sz="quarter" idx="10"/>
          </p:nvPr>
        </p:nvSpPr>
        <p:spPr/>
        <p:txBody>
          <a:bodyPr/>
          <a:lstStyle/>
          <a:p>
            <a:fld id="{E86ED154-AB7A-4A5F-91DE-2203088B751C}" type="slidenum">
              <a:rPr lang="tr-TR" smtClean="0"/>
              <a:t>6</a:t>
            </a:fld>
            <a:endParaRPr lang="tr-TR"/>
          </a:p>
        </p:txBody>
      </p:sp>
    </p:spTree>
    <p:extLst>
      <p:ext uri="{BB962C8B-B14F-4D97-AF65-F5344CB8AC3E}">
        <p14:creationId xmlns:p14="http://schemas.microsoft.com/office/powerpoint/2010/main" val="1368788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6ED154-AB7A-4A5F-91DE-2203088B751C}" type="slidenum">
              <a:rPr lang="tr-TR" smtClean="0"/>
              <a:t>7</a:t>
            </a:fld>
            <a:endParaRPr lang="tr-TR"/>
          </a:p>
        </p:txBody>
      </p:sp>
    </p:spTree>
    <p:extLst>
      <p:ext uri="{BB962C8B-B14F-4D97-AF65-F5344CB8AC3E}">
        <p14:creationId xmlns:p14="http://schemas.microsoft.com/office/powerpoint/2010/main" val="308995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6ED154-AB7A-4A5F-91DE-2203088B751C}" type="slidenum">
              <a:rPr lang="tr-TR" smtClean="0"/>
              <a:t>8</a:t>
            </a:fld>
            <a:endParaRPr lang="tr-TR"/>
          </a:p>
        </p:txBody>
      </p:sp>
    </p:spTree>
    <p:extLst>
      <p:ext uri="{BB962C8B-B14F-4D97-AF65-F5344CB8AC3E}">
        <p14:creationId xmlns:p14="http://schemas.microsoft.com/office/powerpoint/2010/main" val="528114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9</a:t>
            </a:fld>
            <a:endParaRPr lang="tr-TR"/>
          </a:p>
        </p:txBody>
      </p:sp>
    </p:spTree>
    <p:extLst>
      <p:ext uri="{BB962C8B-B14F-4D97-AF65-F5344CB8AC3E}">
        <p14:creationId xmlns:p14="http://schemas.microsoft.com/office/powerpoint/2010/main" val="1141218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06EE47-A7E2-4394-8B28-6234F1B5F533}" type="datetimeFigureOut">
              <a:rPr lang="en-GB" smtClean="0"/>
              <a:t>16/10/2015</a:t>
            </a:fld>
            <a:endParaRPr lang="en-GB"/>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3D556A9-CD2F-443E-AACA-7A6BE823727D}" type="slidenum">
              <a:rPr lang="en-GB" smtClean="0"/>
              <a:pPr/>
              <a:t>‹#›</a:t>
            </a:fld>
            <a:endParaRPr lang="en-GB"/>
          </a:p>
        </p:txBody>
      </p:sp>
    </p:spTree>
    <p:extLst>
      <p:ext uri="{BB962C8B-B14F-4D97-AF65-F5344CB8AC3E}">
        <p14:creationId xmlns:p14="http://schemas.microsoft.com/office/powerpoint/2010/main" val="7119346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6EE47-A7E2-4394-8B28-6234F1B5F533}" type="datetimeFigureOut">
              <a:rPr lang="en-GB" smtClean="0"/>
              <a:t>16/10/2015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332066350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06EE47-A7E2-4394-8B28-6234F1B5F533}" type="datetimeFigureOut">
              <a:rPr lang="en-GB" smtClean="0"/>
              <a:t>16/10/2015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142337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06EE47-A7E2-4394-8B28-6234F1B5F533}" type="datetimeFigureOut">
              <a:rPr lang="en-GB" smtClean="0"/>
              <a:t>16/10/2015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73731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8" name="Straight Connector 7"/>
          <p:cNvCxnSpPr/>
          <p:nvPr userDrawn="1"/>
        </p:nvCxnSpPr>
        <p:spPr>
          <a:xfrm>
            <a:off x="384015" y="609568"/>
            <a:ext cx="837480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315365" y="156978"/>
            <a:ext cx="5340350" cy="438150"/>
          </a:xfrm>
        </p:spPr>
        <p:txBody>
          <a:bodyPr/>
          <a:lstStyle>
            <a:lvl1pPr marL="0" indent="0">
              <a:buNone/>
              <a:defRPr b="1" i="0" baseline="0">
                <a:latin typeface="Calibri"/>
                <a:cs typeface="Calibri"/>
              </a:defRPr>
            </a:lvl1pPr>
          </a:lstStyle>
          <a:p>
            <a:pPr lvl="0"/>
            <a:r>
              <a:rPr lang="en-US" dirty="0" smtClean="0"/>
              <a:t>Ana </a:t>
            </a:r>
            <a:r>
              <a:rPr lang="en-US" dirty="0" err="1" smtClean="0"/>
              <a:t>Başlık</a:t>
            </a:r>
            <a:endParaRPr lang="en-US" dirty="0"/>
          </a:p>
        </p:txBody>
      </p:sp>
      <p:sp>
        <p:nvSpPr>
          <p:cNvPr id="5" name="Text Placeholder 4"/>
          <p:cNvSpPr>
            <a:spLocks noGrp="1"/>
          </p:cNvSpPr>
          <p:nvPr>
            <p:ph type="body" sz="quarter" idx="11" hasCustomPrompt="1"/>
          </p:nvPr>
        </p:nvSpPr>
        <p:spPr>
          <a:xfrm>
            <a:off x="439738" y="704850"/>
            <a:ext cx="8318500" cy="402431"/>
          </a:xfrm>
        </p:spPr>
        <p:txBody>
          <a:bodyPr>
            <a:normAutofit/>
          </a:bodyPr>
          <a:lstStyle>
            <a:lvl1pPr marL="0" indent="0" algn="l">
              <a:buNone/>
              <a:defRPr sz="1800" b="1" i="0">
                <a:latin typeface="Calibri"/>
                <a:cs typeface="Calibri"/>
              </a:defRPr>
            </a:lvl1pPr>
          </a:lstStyle>
          <a:p>
            <a:r>
              <a:rPr lang="en-US" dirty="0" smtClean="0">
                <a:solidFill>
                  <a:srgbClr val="000000"/>
                </a:solidFill>
              </a:rPr>
              <a:t>Alt </a:t>
            </a:r>
            <a:r>
              <a:rPr lang="en-US" dirty="0" err="1" smtClean="0">
                <a:solidFill>
                  <a:srgbClr val="000000"/>
                </a:solidFill>
              </a:rPr>
              <a:t>başlık</a:t>
            </a:r>
            <a:r>
              <a:rPr lang="en-US" dirty="0" smtClean="0">
                <a:solidFill>
                  <a:srgbClr val="000000"/>
                </a:solidFill>
              </a:rPr>
              <a:t> </a:t>
            </a:r>
            <a:r>
              <a:rPr lang="en-US" dirty="0" err="1" smtClean="0">
                <a:solidFill>
                  <a:srgbClr val="000000"/>
                </a:solidFill>
              </a:rPr>
              <a:t>için</a:t>
            </a:r>
            <a:r>
              <a:rPr lang="en-US" dirty="0" smtClean="0">
                <a:solidFill>
                  <a:srgbClr val="000000"/>
                </a:solidFill>
              </a:rPr>
              <a:t> </a:t>
            </a:r>
            <a:r>
              <a:rPr lang="en-US" dirty="0" err="1" smtClean="0">
                <a:solidFill>
                  <a:srgbClr val="000000"/>
                </a:solidFill>
              </a:rPr>
              <a:t>yazılması</a:t>
            </a:r>
            <a:r>
              <a:rPr lang="en-US" dirty="0" smtClean="0">
                <a:solidFill>
                  <a:srgbClr val="000000"/>
                </a:solidFill>
              </a:rPr>
              <a:t> </a:t>
            </a:r>
            <a:r>
              <a:rPr lang="en-US" dirty="0" err="1" smtClean="0">
                <a:solidFill>
                  <a:srgbClr val="000000"/>
                </a:solidFill>
              </a:rPr>
              <a:t>gereken</a:t>
            </a:r>
            <a:r>
              <a:rPr lang="en-US" dirty="0" smtClean="0">
                <a:solidFill>
                  <a:srgbClr val="000000"/>
                </a:solidFill>
              </a:rPr>
              <a:t> </a:t>
            </a:r>
            <a:r>
              <a:rPr lang="en-US" dirty="0" err="1" smtClean="0">
                <a:solidFill>
                  <a:srgbClr val="000000"/>
                </a:solidFill>
              </a:rPr>
              <a:t>metin</a:t>
            </a:r>
            <a:r>
              <a:rPr lang="en-US" dirty="0" smtClean="0">
                <a:solidFill>
                  <a:srgbClr val="000000"/>
                </a:solidFill>
              </a:rPr>
              <a:t> </a:t>
            </a:r>
            <a:r>
              <a:rPr lang="en-US" dirty="0" err="1" smtClean="0">
                <a:solidFill>
                  <a:srgbClr val="000000"/>
                </a:solidFill>
              </a:rPr>
              <a:t>alanı</a:t>
            </a:r>
            <a:r>
              <a:rPr lang="en-US" dirty="0" smtClean="0">
                <a:solidFill>
                  <a:srgbClr val="000000"/>
                </a:solidFill>
              </a:rPr>
              <a:t> </a:t>
            </a:r>
            <a:r>
              <a:rPr lang="en-US" dirty="0" err="1" smtClean="0">
                <a:solidFill>
                  <a:srgbClr val="000000"/>
                </a:solidFill>
              </a:rPr>
              <a:t>burasıdır</a:t>
            </a:r>
            <a:endParaRPr lang="en-US" dirty="0">
              <a:solidFill>
                <a:srgbClr val="000000"/>
              </a:solidFill>
            </a:endParaRPr>
          </a:p>
        </p:txBody>
      </p:sp>
      <p:sp>
        <p:nvSpPr>
          <p:cNvPr id="11" name="Text Placeholder 10"/>
          <p:cNvSpPr>
            <a:spLocks noGrp="1"/>
          </p:cNvSpPr>
          <p:nvPr>
            <p:ph type="body" sz="quarter" idx="12" hasCustomPrompt="1"/>
          </p:nvPr>
        </p:nvSpPr>
        <p:spPr>
          <a:xfrm>
            <a:off x="383914" y="1255220"/>
            <a:ext cx="8318500" cy="3171825"/>
          </a:xfrm>
        </p:spPr>
        <p:txBody>
          <a:bodyPr>
            <a:normAutofit/>
          </a:bodyPr>
          <a:lstStyle>
            <a:lvl1pPr marL="285750" indent="-285750">
              <a:buFont typeface="Wingdings" charset="2"/>
              <a:buChar char="ü"/>
              <a:defRPr sz="1800" b="0" i="0">
                <a:latin typeface="Calibri"/>
                <a:cs typeface="Calibri"/>
              </a:defRPr>
            </a:lvl1pPr>
          </a:lstStyle>
          <a:p>
            <a:r>
              <a:rPr lang="en-US" dirty="0" err="1" smtClean="0">
                <a:solidFill>
                  <a:srgbClr val="000000"/>
                </a:solidFill>
              </a:rPr>
              <a:t>Metin</a:t>
            </a:r>
            <a:endParaRPr lang="en-US" dirty="0" smtClean="0">
              <a:solidFill>
                <a:srgbClr val="000000"/>
              </a:solidFill>
            </a:endParaRPr>
          </a:p>
        </p:txBody>
      </p:sp>
    </p:spTree>
    <p:extLst>
      <p:ext uri="{BB962C8B-B14F-4D97-AF65-F5344CB8AC3E}">
        <p14:creationId xmlns:p14="http://schemas.microsoft.com/office/powerpoint/2010/main" val="10181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06EE47-A7E2-4394-8B28-6234F1B5F533}" type="datetimeFigureOut">
              <a:rPr lang="en-GB" smtClean="0"/>
              <a:t>16/10/2015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30089353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5311"/>
            <a:ext cx="9151816" cy="1719221"/>
          </a:xfrm>
          <a:prstGeom prst="rect">
            <a:avLst/>
          </a:prstGeom>
          <a:noFill/>
          <a:ln>
            <a:noFill/>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buClr>
                <a:srgbClr val="C000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0706EE47-A7E2-4394-8B28-6234F1B5F533}" type="datetimeFigureOut">
              <a:rPr lang="en-GB" smtClean="0"/>
              <a:t>16/10/2015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26682150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5311"/>
            <a:ext cx="9151816" cy="1719221"/>
          </a:xfrm>
          <a:prstGeom prst="rect">
            <a:avLst/>
          </a:prstGeom>
          <a:noFill/>
          <a:ln>
            <a:noFill/>
          </a:ln>
        </p:spPr>
      </p:pic>
      <p:sp>
        <p:nvSpPr>
          <p:cNvPr id="2" name="Title 1"/>
          <p:cNvSpPr>
            <a:spLocks noGrp="1"/>
          </p:cNvSpPr>
          <p:nvPr>
            <p:ph type="title"/>
          </p:nvPr>
        </p:nvSpPr>
        <p:spPr>
          <a:xfrm>
            <a:off x="218665" y="16050"/>
            <a:ext cx="8696735" cy="784672"/>
          </a:xfr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218660" y="686524"/>
            <a:ext cx="8689285" cy="367645"/>
          </a:xfrm>
        </p:spPr>
        <p:txBody>
          <a:bodyPr>
            <a:noAutofit/>
          </a:bodyPr>
          <a:lstStyle>
            <a:lvl1pPr marL="0" indent="0">
              <a:buNone/>
              <a:defRPr sz="1500" b="1"/>
            </a:lvl1pPr>
            <a:lvl2pPr>
              <a:defRPr sz="1500" b="1"/>
            </a:lvl2pPr>
            <a:lvl3pPr>
              <a:defRPr sz="1500" b="1"/>
            </a:lvl3pPr>
            <a:lvl4pPr>
              <a:defRPr sz="1500" b="1"/>
            </a:lvl4pPr>
            <a:lvl5pPr>
              <a:defRPr sz="1500" b="1"/>
            </a:lvl5pPr>
          </a:lstStyle>
          <a:p>
            <a:pPr lvl="0"/>
            <a:r>
              <a:rPr lang="en-US" dirty="0" smtClean="0"/>
              <a:t>Click to edit Master text styles</a:t>
            </a:r>
            <a:endParaRPr lang="en-GB" dirty="0"/>
          </a:p>
        </p:txBody>
      </p:sp>
      <p:sp>
        <p:nvSpPr>
          <p:cNvPr id="4" name="Content Placeholder 3"/>
          <p:cNvSpPr>
            <a:spLocks noGrp="1"/>
          </p:cNvSpPr>
          <p:nvPr>
            <p:ph sz="half" idx="2"/>
          </p:nvPr>
        </p:nvSpPr>
        <p:spPr>
          <a:xfrm>
            <a:off x="214469" y="1163605"/>
            <a:ext cx="8700931" cy="3423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0706EE47-A7E2-4394-8B28-6234F1B5F533}" type="datetimeFigureOut">
              <a:rPr lang="en-GB" smtClean="0"/>
              <a:t>16/10/2015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1936504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6EE47-A7E2-4394-8B28-6234F1B5F533}" type="datetimeFigureOut">
              <a:rPr lang="en-GB" smtClean="0"/>
              <a:t>16/10/2015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22270174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06EE47-A7E2-4394-8B28-6234F1B5F533}" type="datetimeFigureOut">
              <a:rPr lang="en-GB" smtClean="0"/>
              <a:t>16/10/2015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26437712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06EE47-A7E2-4394-8B28-6234F1B5F533}" type="datetimeFigureOut">
              <a:rPr lang="en-GB" smtClean="0"/>
              <a:t>16/10/2015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25500697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6EE47-A7E2-4394-8B28-6234F1B5F533}" type="datetimeFigureOut">
              <a:rPr lang="en-GB" smtClean="0"/>
              <a:t>16/10/2015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41264362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6EE47-A7E2-4394-8B28-6234F1B5F533}" type="datetimeFigureOut">
              <a:rPr lang="en-GB" smtClean="0"/>
              <a:t>16/10/2015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10300933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3.png"/><Relationship Id="rId2" Type="http://schemas.openxmlformats.org/officeDocument/2006/relationships/slideLayout" Target="../slideLayouts/slideLayout3.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05311"/>
            <a:ext cx="9151816" cy="1719221"/>
          </a:xfrm>
          <a:prstGeom prst="rect">
            <a:avLst/>
          </a:prstGeom>
          <a:noFill/>
          <a:ln>
            <a:noFill/>
          </a:ln>
        </p:spPr>
      </p:pic>
      <p:sp>
        <p:nvSpPr>
          <p:cNvPr id="3" name="Text Placeholder 2"/>
          <p:cNvSpPr>
            <a:spLocks noGrp="1"/>
          </p:cNvSpPr>
          <p:nvPr>
            <p:ph type="body" idx="1"/>
          </p:nvPr>
        </p:nvSpPr>
        <p:spPr>
          <a:xfrm>
            <a:off x="211212" y="947431"/>
            <a:ext cx="8629645" cy="3580463"/>
          </a:xfrm>
          <a:prstGeom prst="rect">
            <a:avLst/>
          </a:prstGeom>
        </p:spPr>
        <p:txBody>
          <a:bodyPr vert="horz" lIns="68580" tIns="34290" rIns="68580" bIns="3429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28650" y="4767263"/>
            <a:ext cx="1220028"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706EE47-A7E2-4394-8B28-6234F1B5F533}" type="datetimeFigureOut">
              <a:rPr lang="en-GB" smtClean="0"/>
              <a:t>16/10/2015</a:t>
            </a:fld>
            <a:endParaRPr lang="en-GB"/>
          </a:p>
        </p:txBody>
      </p:sp>
      <p:sp>
        <p:nvSpPr>
          <p:cNvPr id="5" name="Footer Placeholder 4"/>
          <p:cNvSpPr>
            <a:spLocks noGrp="1"/>
          </p:cNvSpPr>
          <p:nvPr>
            <p:ph type="ftr" sz="quarter" idx="3"/>
          </p:nvPr>
        </p:nvSpPr>
        <p:spPr>
          <a:xfrm>
            <a:off x="2139398" y="4767263"/>
            <a:ext cx="3615359"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1" y="4782172"/>
            <a:ext cx="387626"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A3D556A9-CD2F-443E-AACA-7A6BE823727D}" type="slidenum">
              <a:rPr lang="en-GB" smtClean="0"/>
              <a:pPr/>
              <a:t>‹#›</a:t>
            </a:fld>
            <a:endParaRPr lang="en-GB"/>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6466" y="611285"/>
            <a:ext cx="8551069" cy="21431"/>
          </a:xfrm>
          <a:prstGeom prst="rect">
            <a:avLst/>
          </a:prstGeom>
        </p:spPr>
      </p:pic>
      <p:sp>
        <p:nvSpPr>
          <p:cNvPr id="2" name="Title Placeholder 1"/>
          <p:cNvSpPr>
            <a:spLocks noGrp="1"/>
          </p:cNvSpPr>
          <p:nvPr>
            <p:ph type="title"/>
          </p:nvPr>
        </p:nvSpPr>
        <p:spPr>
          <a:xfrm>
            <a:off x="218666" y="16050"/>
            <a:ext cx="8614736" cy="784672"/>
          </a:xfrm>
          <a:prstGeom prst="rect">
            <a:avLst/>
          </a:prstGeom>
        </p:spPr>
        <p:txBody>
          <a:bodyPr vert="horz" lIns="68580" tIns="34290" rIns="68580" bIns="3429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869432832"/>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sz="2300" b="1" kern="1200">
          <a:solidFill>
            <a:schemeClr val="tx1"/>
          </a:solidFill>
          <a:latin typeface="+mn-lt"/>
          <a:ea typeface="+mj-ea"/>
          <a:cs typeface="+mj-cs"/>
        </a:defRPr>
      </a:lvl1pPr>
    </p:titleStyle>
    <p:bodyStyle>
      <a:lvl1pPr marL="134541" indent="-134541" algn="l" defTabSz="685800" rtl="0" eaLnBrk="1" latinLnBrk="0" hangingPunct="1">
        <a:lnSpc>
          <a:spcPct val="100000"/>
        </a:lnSpc>
        <a:spcBef>
          <a:spcPts val="900"/>
        </a:spcBef>
        <a:buFont typeface="Arial" panose="020B0604020202020204" pitchFamily="34" charset="0"/>
        <a:buChar char="•"/>
        <a:defRPr sz="2100" kern="1200">
          <a:solidFill>
            <a:schemeClr val="tx1"/>
          </a:solidFill>
          <a:latin typeface="+mn-lt"/>
          <a:ea typeface="+mn-ea"/>
          <a:cs typeface="+mn-cs"/>
        </a:defRPr>
      </a:lvl1pPr>
      <a:lvl2pPr marL="402431"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603647" indent="-171450" algn="l" defTabSz="685800" rtl="0" eaLnBrk="1" latinLnBrk="0" hangingPunct="1">
        <a:lnSpc>
          <a:spcPct val="90000"/>
        </a:lnSpc>
        <a:spcBef>
          <a:spcPts val="375"/>
        </a:spcBef>
        <a:buFont typeface="Arial" panose="020B0604020202020204" pitchFamily="34" charset="0"/>
        <a:buChar char="•"/>
        <a:tabLs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5311"/>
            <a:ext cx="9151816" cy="1719221"/>
          </a:xfrm>
          <a:prstGeom prst="rect">
            <a:avLst/>
          </a:prstGeom>
          <a:noFill/>
          <a:ln>
            <a:noFill/>
          </a:ln>
        </p:spPr>
      </p:pic>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p:nvPr>
        </p:nvSpPr>
        <p:spPr>
          <a:xfrm>
            <a:off x="211212" y="947431"/>
            <a:ext cx="8629645" cy="3580463"/>
          </a:xfrm>
          <a:prstGeom prst="rect">
            <a:avLst/>
          </a:prstGeom>
        </p:spPr>
        <p:txBody>
          <a:bodyPr vert="horz" lIns="68580" tIns="34290" rIns="68580" bIns="3429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28650" y="4767263"/>
            <a:ext cx="1220028"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706EE47-A7E2-4394-8B28-6234F1B5F533}" type="datetimeFigureOut">
              <a:rPr lang="en-GB" smtClean="0"/>
              <a:t>16/10/2015</a:t>
            </a:fld>
            <a:endParaRPr lang="en-GB"/>
          </a:p>
        </p:txBody>
      </p:sp>
      <p:sp>
        <p:nvSpPr>
          <p:cNvPr id="5" name="Footer Placeholder 4"/>
          <p:cNvSpPr>
            <a:spLocks noGrp="1"/>
          </p:cNvSpPr>
          <p:nvPr>
            <p:ph type="ftr" sz="quarter" idx="3"/>
          </p:nvPr>
        </p:nvSpPr>
        <p:spPr>
          <a:xfrm>
            <a:off x="2139398" y="4767263"/>
            <a:ext cx="3615359"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1" y="4782172"/>
            <a:ext cx="387626"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A3D556A9-CD2F-443E-AACA-7A6BE823727D}" type="slidenum">
              <a:rPr lang="en-GB" smtClean="0"/>
              <a:pPr/>
              <a:t>‹#›</a:t>
            </a:fld>
            <a:endParaRPr lang="en-GB"/>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436519" y="4877863"/>
            <a:ext cx="2463005" cy="230353"/>
          </a:xfrm>
          <a:prstGeom prst="rect">
            <a:avLst/>
          </a:prstGeom>
        </p:spPr>
      </p:pic>
      <p:pic>
        <p:nvPicPr>
          <p:cNvPr id="8" name="Picture 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96466" y="611285"/>
            <a:ext cx="8551069" cy="21431"/>
          </a:xfrm>
          <a:prstGeom prst="rect">
            <a:avLst/>
          </a:prstGeom>
        </p:spPr>
      </p:pic>
      <p:sp>
        <p:nvSpPr>
          <p:cNvPr id="2" name="Title Placeholder 1"/>
          <p:cNvSpPr>
            <a:spLocks noGrp="1"/>
          </p:cNvSpPr>
          <p:nvPr>
            <p:ph type="title"/>
          </p:nvPr>
        </p:nvSpPr>
        <p:spPr>
          <a:xfrm>
            <a:off x="218666" y="16050"/>
            <a:ext cx="8614736" cy="784672"/>
          </a:xfrm>
          <a:prstGeom prst="rect">
            <a:avLst/>
          </a:prstGeom>
        </p:spPr>
        <p:txBody>
          <a:bodyPr vert="horz" lIns="68580" tIns="34290" rIns="68580" bIns="3429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3321091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Lst>
  <p:timing>
    <p:tnLst>
      <p:par>
        <p:cTn id="1" dur="indefinite" restart="never" nodeType="tmRoot"/>
      </p:par>
    </p:tnLst>
  </p:timing>
  <p:txStyles>
    <p:titleStyle>
      <a:lvl1pPr algn="l" defTabSz="685800" rtl="0" eaLnBrk="1" latinLnBrk="0" hangingPunct="1">
        <a:lnSpc>
          <a:spcPct val="90000"/>
        </a:lnSpc>
        <a:spcBef>
          <a:spcPct val="0"/>
        </a:spcBef>
        <a:buNone/>
        <a:defRPr sz="2300" b="1" kern="1200">
          <a:solidFill>
            <a:schemeClr val="tx1"/>
          </a:solidFill>
          <a:latin typeface="+mn-lt"/>
          <a:ea typeface="+mj-ea"/>
          <a:cs typeface="+mj-cs"/>
        </a:defRPr>
      </a:lvl1pPr>
    </p:titleStyle>
    <p:bodyStyle>
      <a:lvl1pPr marL="134541" indent="-134541" algn="l" defTabSz="685800" rtl="0" eaLnBrk="1" latinLnBrk="0" hangingPunct="1">
        <a:lnSpc>
          <a:spcPct val="100000"/>
        </a:lnSpc>
        <a:spcBef>
          <a:spcPts val="900"/>
        </a:spcBef>
        <a:buFont typeface="Arial" panose="020B0604020202020204" pitchFamily="34" charset="0"/>
        <a:buChar char="•"/>
        <a:defRPr sz="2100" kern="1200">
          <a:solidFill>
            <a:schemeClr val="tx1"/>
          </a:solidFill>
          <a:latin typeface="+mn-lt"/>
          <a:ea typeface="+mn-ea"/>
          <a:cs typeface="+mn-cs"/>
        </a:defRPr>
      </a:lvl1pPr>
      <a:lvl2pPr marL="402431"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603647" indent="-171450" algn="l" defTabSz="685800" rtl="0" eaLnBrk="1" latinLnBrk="0" hangingPunct="1">
        <a:lnSpc>
          <a:spcPct val="90000"/>
        </a:lnSpc>
        <a:spcBef>
          <a:spcPts val="375"/>
        </a:spcBef>
        <a:buFont typeface="Arial" panose="020B0604020202020204" pitchFamily="34" charset="0"/>
        <a:buChar char="•"/>
        <a:tabLs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18" Type="http://schemas.microsoft.com/office/2007/relationships/hdphoto" Target="../media/hdphoto7.wdp"/><Relationship Id="rId26" Type="http://schemas.openxmlformats.org/officeDocument/2006/relationships/image" Target="../media/image18.png"/><Relationship Id="rId3" Type="http://schemas.openxmlformats.org/officeDocument/2006/relationships/image" Target="../media/image5.jpg"/><Relationship Id="rId21" Type="http://schemas.openxmlformats.org/officeDocument/2006/relationships/image" Target="../media/image15.png"/><Relationship Id="rId34" Type="http://schemas.openxmlformats.org/officeDocument/2006/relationships/image" Target="../media/image26.png"/><Relationship Id="rId7" Type="http://schemas.openxmlformats.org/officeDocument/2006/relationships/image" Target="../media/image8.png"/><Relationship Id="rId12" Type="http://schemas.microsoft.com/office/2007/relationships/hdphoto" Target="../media/hdphoto4.wdp"/><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notesSlide" Target="../notesSlides/notesSlide1.xml"/><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0.png"/><Relationship Id="rId24" Type="http://schemas.microsoft.com/office/2007/relationships/hdphoto" Target="../media/hdphoto10.wdp"/><Relationship Id="rId32"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16.png"/><Relationship Id="rId28" Type="http://schemas.openxmlformats.org/officeDocument/2006/relationships/image" Target="../media/image20.png"/><Relationship Id="rId10" Type="http://schemas.microsoft.com/office/2007/relationships/hdphoto" Target="../media/hdphoto3.wdp"/><Relationship Id="rId19" Type="http://schemas.openxmlformats.org/officeDocument/2006/relationships/image" Target="../media/image14.png"/><Relationship Id="rId31"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9.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19.png"/><Relationship Id="rId30"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6" Type="http://schemas.microsoft.com/office/2007/relationships/hdphoto" Target="../media/hdphoto12.wdp"/><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2.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79.jpeg"/></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jpe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82.png"/><Relationship Id="rId10" Type="http://schemas.openxmlformats.org/officeDocument/2006/relationships/image" Target="../media/image36.png"/><Relationship Id="rId4" Type="http://schemas.openxmlformats.org/officeDocument/2006/relationships/image" Target="../media/image81.jpg"/><Relationship Id="rId9"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s>
</file>

<file path=ppt/slides/_rels/slide2.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5.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12.wdp"/><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6.png"/></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121.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16.png"/><Relationship Id="rId11" Type="http://schemas.openxmlformats.org/officeDocument/2006/relationships/image" Target="../media/image119.PNG"/><Relationship Id="rId5" Type="http://schemas.openxmlformats.org/officeDocument/2006/relationships/image" Target="../media/image115.png"/><Relationship Id="rId10" Type="http://schemas.openxmlformats.org/officeDocument/2006/relationships/image" Target="../media/image118.PNG"/><Relationship Id="rId4" Type="http://schemas.openxmlformats.org/officeDocument/2006/relationships/image" Target="../media/image114.png"/><Relationship Id="rId9" Type="http://schemas.openxmlformats.org/officeDocument/2006/relationships/image" Target="../media/image57.png"/><Relationship Id="rId14" Type="http://schemas.openxmlformats.org/officeDocument/2006/relationships/image" Target="../media/image12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chart" Target="../charts/chart10.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chart" Target="../charts/chart13.xml"/><Relationship Id="rId4" Type="http://schemas.openxmlformats.org/officeDocument/2006/relationships/chart" Target="../charts/char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27.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129.png"/><Relationship Id="rId7" Type="http://schemas.openxmlformats.org/officeDocument/2006/relationships/image" Target="../media/image133.jpeg"/><Relationship Id="rId12" Type="http://schemas.openxmlformats.org/officeDocument/2006/relationships/image" Target="../media/image13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32.png"/><Relationship Id="rId11" Type="http://schemas.openxmlformats.org/officeDocument/2006/relationships/image" Target="../media/image135.png"/><Relationship Id="rId5" Type="http://schemas.openxmlformats.org/officeDocument/2006/relationships/image" Target="../media/image131.png"/><Relationship Id="rId10" Type="http://schemas.openxmlformats.org/officeDocument/2006/relationships/image" Target="../media/image134.png"/><Relationship Id="rId4" Type="http://schemas.openxmlformats.org/officeDocument/2006/relationships/image" Target="../media/image130.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40.png"/><Relationship Id="rId3" Type="http://schemas.openxmlformats.org/officeDocument/2006/relationships/tags" Target="../tags/tag3.xml"/><Relationship Id="rId7" Type="http://schemas.microsoft.com/office/2007/relationships/hdphoto" Target="../media/hdphoto18.wdp"/><Relationship Id="rId12" Type="http://schemas.openxmlformats.org/officeDocument/2006/relationships/image" Target="../media/image14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7.png"/><Relationship Id="rId11" Type="http://schemas.microsoft.com/office/2007/relationships/hdphoto" Target="../media/hdphoto12.wdp"/><Relationship Id="rId5" Type="http://schemas.openxmlformats.org/officeDocument/2006/relationships/notesSlide" Target="../notesSlides/notesSlide21.xml"/><Relationship Id="rId10" Type="http://schemas.openxmlformats.org/officeDocument/2006/relationships/image" Target="../media/image32.png"/><Relationship Id="rId4" Type="http://schemas.openxmlformats.org/officeDocument/2006/relationships/slideLayout" Target="../slideLayouts/slideLayout3.xml"/><Relationship Id="rId9" Type="http://schemas.openxmlformats.org/officeDocument/2006/relationships/image" Target="../media/image139.png"/></Relationships>
</file>

<file path=ppt/slides/_rels/slide2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3.png"/><Relationship Id="rId3" Type="http://schemas.openxmlformats.org/officeDocument/2006/relationships/image" Target="../media/image116.png"/><Relationship Id="rId7" Type="http://schemas.microsoft.com/office/2007/relationships/hdphoto" Target="../media/hdphoto19.wdp"/><Relationship Id="rId12"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51.png"/><Relationship Id="rId11" Type="http://schemas.microsoft.com/office/2007/relationships/hdphoto" Target="../media/hdphoto12.wdp"/><Relationship Id="rId5" Type="http://schemas.openxmlformats.org/officeDocument/2006/relationships/image" Target="../media/image147.png"/><Relationship Id="rId15" Type="http://schemas.openxmlformats.org/officeDocument/2006/relationships/image" Target="../media/image40.png"/><Relationship Id="rId10" Type="http://schemas.openxmlformats.org/officeDocument/2006/relationships/image" Target="../media/image32.png"/><Relationship Id="rId4" Type="http://schemas.openxmlformats.org/officeDocument/2006/relationships/image" Target="../media/image146.png"/><Relationship Id="rId9" Type="http://schemas.openxmlformats.org/officeDocument/2006/relationships/chart" Target="../charts/chart17.xml"/><Relationship Id="rId14" Type="http://schemas.microsoft.com/office/2007/relationships/hdphoto" Target="../media/hdphoto20.wdp"/></Relationships>
</file>

<file path=ppt/slides/_rels/slide3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6.wdp"/><Relationship Id="rId18" Type="http://schemas.openxmlformats.org/officeDocument/2006/relationships/image" Target="../media/image15.png"/><Relationship Id="rId26" Type="http://schemas.openxmlformats.org/officeDocument/2006/relationships/image" Target="../media/image20.png"/><Relationship Id="rId3" Type="http://schemas.openxmlformats.org/officeDocument/2006/relationships/image" Target="../media/image6.png"/><Relationship Id="rId21" Type="http://schemas.microsoft.com/office/2007/relationships/hdphoto" Target="../media/hdphoto10.wdp"/><Relationship Id="rId7" Type="http://schemas.microsoft.com/office/2007/relationships/hdphoto" Target="../media/hdphoto1.wdp"/><Relationship Id="rId12" Type="http://schemas.openxmlformats.org/officeDocument/2006/relationships/image" Target="../media/image12.png"/><Relationship Id="rId17" Type="http://schemas.microsoft.com/office/2007/relationships/hdphoto" Target="../media/hdphoto8.wdp"/><Relationship Id="rId25" Type="http://schemas.microsoft.com/office/2007/relationships/hdphoto" Target="../media/hdphoto4.wdp"/><Relationship Id="rId2" Type="http://schemas.openxmlformats.org/officeDocument/2006/relationships/notesSlide" Target="../notesSlides/notesSlide26.xml"/><Relationship Id="rId16" Type="http://schemas.openxmlformats.org/officeDocument/2006/relationships/image" Target="../media/image14.png"/><Relationship Id="rId20" Type="http://schemas.openxmlformats.org/officeDocument/2006/relationships/image" Target="../media/image16.pn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5.wdp"/><Relationship Id="rId24" Type="http://schemas.openxmlformats.org/officeDocument/2006/relationships/image" Target="../media/image10.png"/><Relationship Id="rId5" Type="http://schemas.openxmlformats.org/officeDocument/2006/relationships/image" Target="../media/image19.png"/><Relationship Id="rId15" Type="http://schemas.microsoft.com/office/2007/relationships/hdphoto" Target="../media/hdphoto7.wdp"/><Relationship Id="rId23" Type="http://schemas.microsoft.com/office/2007/relationships/hdphoto" Target="../media/hdphoto3.wdp"/><Relationship Id="rId28" Type="http://schemas.openxmlformats.org/officeDocument/2006/relationships/image" Target="../media/image155.PNG"/><Relationship Id="rId10" Type="http://schemas.openxmlformats.org/officeDocument/2006/relationships/image" Target="../media/image11.png"/><Relationship Id="rId19" Type="http://schemas.microsoft.com/office/2007/relationships/hdphoto" Target="../media/hdphoto9.wdp"/><Relationship Id="rId31" Type="http://schemas.openxmlformats.org/officeDocument/2006/relationships/image" Target="../media/image23.png"/><Relationship Id="rId4" Type="http://schemas.openxmlformats.org/officeDocument/2006/relationships/image" Target="../media/image2.png"/><Relationship Id="rId9" Type="http://schemas.microsoft.com/office/2007/relationships/hdphoto" Target="../media/hdphoto2.wdp"/><Relationship Id="rId14" Type="http://schemas.openxmlformats.org/officeDocument/2006/relationships/image" Target="../media/image13.png"/><Relationship Id="rId22" Type="http://schemas.openxmlformats.org/officeDocument/2006/relationships/image" Target="../media/image9.png"/><Relationship Id="rId27" Type="http://schemas.openxmlformats.org/officeDocument/2006/relationships/image" Target="../media/image21.png"/><Relationship Id="rId30"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chart" Target="../charts/chart6.xml"/><Relationship Id="rId3" Type="http://schemas.openxmlformats.org/officeDocument/2006/relationships/image" Target="../media/image41.png"/><Relationship Id="rId21" Type="http://schemas.openxmlformats.org/officeDocument/2006/relationships/image" Target="../media/image57.png"/><Relationship Id="rId34" Type="http://schemas.openxmlformats.org/officeDocument/2006/relationships/image" Target="../media/image3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chart" Target="../charts/chart5.xml"/><Relationship Id="rId33"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54.png"/><Relationship Id="rId20" Type="http://schemas.openxmlformats.org/officeDocument/2006/relationships/chart" Target="../charts/chart1.xml"/><Relationship Id="rId29"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chart" Target="../charts/chart4.xml"/><Relationship Id="rId32" Type="http://schemas.microsoft.com/office/2007/relationships/hdphoto" Target="../media/hdphoto14.wdp"/><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chart" Target="../charts/chart3.xml"/><Relationship Id="rId28" Type="http://schemas.openxmlformats.org/officeDocument/2006/relationships/image" Target="../media/image29.png"/><Relationship Id="rId36"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28.png"/><Relationship Id="rId31" Type="http://schemas.openxmlformats.org/officeDocument/2006/relationships/image" Target="../media/image60.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chart" Target="../charts/chart2.xml"/><Relationship Id="rId27" Type="http://schemas.openxmlformats.org/officeDocument/2006/relationships/image" Target="../media/image58.png"/><Relationship Id="rId30" Type="http://schemas.microsoft.com/office/2007/relationships/hdphoto" Target="../media/hdphoto13.wdp"/><Relationship Id="rId35" Type="http://schemas.microsoft.com/office/2007/relationships/hdphoto" Target="../media/hdphoto11.wdp"/></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chart" Target="../charts/chart7.xml"/><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68.jpeg"/><Relationship Id="rId4" Type="http://schemas.microsoft.com/office/2007/relationships/hdphoto" Target="../media/hdphoto12.wdp"/></Relationships>
</file>

<file path=ppt/slides/_rels/slide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1.png"/><Relationship Id="rId5" Type="http://schemas.microsoft.com/office/2007/relationships/hdphoto" Target="../media/hdphoto16.wdp"/><Relationship Id="rId4" Type="http://schemas.openxmlformats.org/officeDocument/2006/relationships/image" Target="../media/image70.png"/><Relationship Id="rId9"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6.PNG"/><Relationship Id="rId5" Type="http://schemas.microsoft.com/office/2007/relationships/hdphoto" Target="../media/hdphoto12.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png"/><Relationship Id="rId5" Type="http://schemas.microsoft.com/office/2007/relationships/hdphoto" Target="../media/hdphoto12.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301037" y="1336462"/>
            <a:ext cx="842963" cy="1028700"/>
          </a:xfrm>
          <a:prstGeom prst="rect">
            <a:avLst/>
          </a:prstGeom>
        </p:spPr>
      </p:pic>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72254" y="2292544"/>
            <a:ext cx="1035844" cy="1085850"/>
          </a:xfrm>
          <a:prstGeom prst="rect">
            <a:avLst/>
          </a:prstGeom>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2510027" y="1607585"/>
            <a:ext cx="657225" cy="1264444"/>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6073113" y="2189554"/>
            <a:ext cx="792956" cy="1085850"/>
          </a:xfrm>
          <a:prstGeom prst="rect">
            <a:avLst/>
          </a:prstGeom>
        </p:spPr>
      </p:pic>
      <p:pic>
        <p:nvPicPr>
          <p:cNvPr id="22" name="Picture 21"/>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917408" y="2216484"/>
            <a:ext cx="714375" cy="1092994"/>
          </a:xfrm>
          <a:prstGeom prst="rect">
            <a:avLst/>
          </a:prstGeom>
        </p:spPr>
      </p:pic>
      <p:pic>
        <p:nvPicPr>
          <p:cNvPr id="23" name="Picture 22"/>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tretch>
            <a:fillRect/>
          </a:stretch>
        </p:blipFill>
        <p:spPr>
          <a:xfrm>
            <a:off x="1" y="2866007"/>
            <a:ext cx="878681" cy="1450181"/>
          </a:xfrm>
          <a:prstGeom prst="rect">
            <a:avLst/>
          </a:prstGeom>
        </p:spPr>
      </p:pic>
      <p:pic>
        <p:nvPicPr>
          <p:cNvPr id="24" name="Picture 23"/>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tretch>
            <a:fillRect/>
          </a:stretch>
        </p:blipFill>
        <p:spPr>
          <a:xfrm>
            <a:off x="91005" y="1853366"/>
            <a:ext cx="778669" cy="957263"/>
          </a:xfrm>
          <a:prstGeom prst="rect">
            <a:avLst/>
          </a:prstGeom>
        </p:spPr>
      </p:pic>
      <p:pic>
        <p:nvPicPr>
          <p:cNvPr id="25" name="Picture 24"/>
          <p:cNvPicPr>
            <a:picLocks noChangeAspect="1"/>
          </p:cNvPicPr>
          <p:nvPr/>
        </p:nvPicPr>
        <p:blipFill>
          <a:blip r:embed="rId19">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tretch>
            <a:fillRect/>
          </a:stretch>
        </p:blipFill>
        <p:spPr>
          <a:xfrm>
            <a:off x="6858248" y="1971675"/>
            <a:ext cx="778669" cy="857250"/>
          </a:xfrm>
          <a:prstGeom prst="rect">
            <a:avLst/>
          </a:prstGeom>
        </p:spPr>
      </p:pic>
      <p:pic>
        <p:nvPicPr>
          <p:cNvPr id="26" name="Picture 25"/>
          <p:cNvPicPr>
            <a:picLocks noChangeAspect="1"/>
          </p:cNvPicPr>
          <p:nvPr/>
        </p:nvPicPr>
        <p:blipFill>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tretch>
            <a:fillRect/>
          </a:stretch>
        </p:blipFill>
        <p:spPr>
          <a:xfrm>
            <a:off x="7288024" y="3397632"/>
            <a:ext cx="800100" cy="778669"/>
          </a:xfrm>
          <a:prstGeom prst="rect">
            <a:avLst/>
          </a:prstGeom>
        </p:spPr>
      </p:pic>
      <p:pic>
        <p:nvPicPr>
          <p:cNvPr id="27" name="Picture 26"/>
          <p:cNvPicPr>
            <a:picLocks noChangeAspect="1"/>
          </p:cNvPicPr>
          <p:nvPr/>
        </p:nvPicPr>
        <p:blipFill>
          <a:blip r:embed="rId23">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val="0"/>
              </a:ext>
            </a:extLst>
          </a:blip>
          <a:stretch>
            <a:fillRect/>
          </a:stretch>
        </p:blipFill>
        <p:spPr>
          <a:xfrm>
            <a:off x="1683195" y="2919837"/>
            <a:ext cx="1321594" cy="885825"/>
          </a:xfrm>
          <a:prstGeom prst="rect">
            <a:avLst/>
          </a:prstGeom>
        </p:spPr>
      </p:pic>
      <p:pic>
        <p:nvPicPr>
          <p:cNvPr id="16" name="Picture 1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836569" y="773742"/>
            <a:ext cx="2307431" cy="1221581"/>
          </a:xfrm>
          <a:prstGeom prst="rect">
            <a:avLst/>
          </a:prstGeom>
        </p:spPr>
      </p:pic>
      <p:pic>
        <p:nvPicPr>
          <p:cNvPr id="17" name="Picture 1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687975"/>
            <a:ext cx="3321844" cy="1935956"/>
          </a:xfrm>
          <a:prstGeom prst="rect">
            <a:avLst/>
          </a:prstGeom>
        </p:spPr>
      </p:pic>
      <p:pic>
        <p:nvPicPr>
          <p:cNvPr id="5" name="Picture 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 y="321440"/>
            <a:ext cx="9144001" cy="4357688"/>
          </a:xfrm>
          <a:prstGeom prst="rect">
            <a:avLst/>
          </a:prstGeom>
        </p:spPr>
      </p:pic>
      <p:pic>
        <p:nvPicPr>
          <p:cNvPr id="9" name="Picture 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380282" y="2865746"/>
            <a:ext cx="1564481" cy="692944"/>
          </a:xfrm>
          <a:prstGeom prst="rect">
            <a:avLst/>
          </a:prstGeom>
        </p:spPr>
      </p:pic>
      <p:pic>
        <p:nvPicPr>
          <p:cNvPr id="6" name="Picture 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81580" y="2478882"/>
            <a:ext cx="5743575" cy="2664619"/>
          </a:xfrm>
          <a:prstGeom prst="rect">
            <a:avLst/>
          </a:prstGeom>
        </p:spPr>
      </p:pic>
      <p:pic>
        <p:nvPicPr>
          <p:cNvPr id="8" name="Picture 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4650582"/>
            <a:ext cx="9144000" cy="492918"/>
          </a:xfrm>
          <a:prstGeom prst="rect">
            <a:avLst/>
          </a:prstGeom>
        </p:spPr>
      </p:pic>
      <p:pic>
        <p:nvPicPr>
          <p:cNvPr id="11" name="Picture 1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429560" y="4743450"/>
            <a:ext cx="3471863" cy="357188"/>
          </a:xfrm>
          <a:prstGeom prst="rect">
            <a:avLst/>
          </a:prstGeom>
        </p:spPr>
      </p:pic>
      <p:grpSp>
        <p:nvGrpSpPr>
          <p:cNvPr id="30" name="Group 29"/>
          <p:cNvGrpSpPr/>
          <p:nvPr/>
        </p:nvGrpSpPr>
        <p:grpSpPr>
          <a:xfrm>
            <a:off x="7672253" y="396188"/>
            <a:ext cx="1471745" cy="307777"/>
            <a:chOff x="10239603" y="525244"/>
            <a:chExt cx="1962336" cy="410369"/>
          </a:xfrm>
        </p:grpSpPr>
        <p:pic>
          <p:nvPicPr>
            <p:cNvPr id="13" name="Picture 1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1725689" y="736823"/>
              <a:ext cx="476250" cy="19050"/>
            </a:xfrm>
            <a:prstGeom prst="rect">
              <a:avLst/>
            </a:prstGeom>
          </p:spPr>
        </p:pic>
        <p:sp>
          <p:nvSpPr>
            <p:cNvPr id="3" name="TextBox 2"/>
            <p:cNvSpPr txBox="1"/>
            <p:nvPr/>
          </p:nvSpPr>
          <p:spPr>
            <a:xfrm>
              <a:off x="10239603" y="525244"/>
              <a:ext cx="1579757" cy="410369"/>
            </a:xfrm>
            <a:prstGeom prst="rect">
              <a:avLst/>
            </a:prstGeom>
            <a:noFill/>
          </p:spPr>
          <p:txBody>
            <a:bodyPr wrap="none" rtlCol="0">
              <a:spAutoFit/>
            </a:bodyPr>
            <a:lstStyle/>
            <a:p>
              <a:r>
                <a:rPr lang="tr-TR" dirty="0" smtClean="0">
                  <a:solidFill>
                    <a:schemeClr val="tx1">
                      <a:lumMod val="65000"/>
                      <a:lumOff val="35000"/>
                    </a:schemeClr>
                  </a:solidFill>
                </a:rPr>
                <a:t>October </a:t>
              </a:r>
              <a:r>
                <a:rPr lang="en-US" dirty="0" smtClean="0">
                  <a:solidFill>
                    <a:schemeClr val="tx1">
                      <a:lumMod val="65000"/>
                      <a:lumOff val="35000"/>
                    </a:schemeClr>
                  </a:solidFill>
                </a:rPr>
                <a:t>2015</a:t>
              </a:r>
              <a:endParaRPr lang="en-US" dirty="0">
                <a:solidFill>
                  <a:schemeClr val="tx1">
                    <a:lumMod val="65000"/>
                    <a:lumOff val="35000"/>
                  </a:schemeClr>
                </a:solidFill>
              </a:endParaRPr>
            </a:p>
          </p:txBody>
        </p:sp>
      </p:grpSp>
      <p:sp>
        <p:nvSpPr>
          <p:cNvPr id="28" name="TextBox 27"/>
          <p:cNvSpPr txBox="1"/>
          <p:nvPr/>
        </p:nvSpPr>
        <p:spPr>
          <a:xfrm>
            <a:off x="2" y="104870"/>
            <a:ext cx="3685206" cy="1361911"/>
          </a:xfrm>
          <a:prstGeom prst="rect">
            <a:avLst/>
          </a:prstGeom>
          <a:noFill/>
        </p:spPr>
        <p:txBody>
          <a:bodyPr wrap="square" lIns="68580" tIns="34290" rIns="68580" bIns="34290" rtlCol="0">
            <a:spAutoFit/>
          </a:bodyPr>
          <a:lstStyle/>
          <a:p>
            <a:r>
              <a:rPr lang="tr-TR" sz="2800" b="1" dirty="0" smtClean="0">
                <a:solidFill>
                  <a:srgbClr val="032E8C"/>
                </a:solidFill>
              </a:rPr>
              <a:t>New Understandings &amp; Approaches In Airline Business</a:t>
            </a:r>
          </a:p>
        </p:txBody>
      </p:sp>
      <p:sp>
        <p:nvSpPr>
          <p:cNvPr id="29" name="TextBox 28"/>
          <p:cNvSpPr txBox="1"/>
          <p:nvPr/>
        </p:nvSpPr>
        <p:spPr>
          <a:xfrm>
            <a:off x="-50105" y="4274335"/>
            <a:ext cx="7523019" cy="807913"/>
          </a:xfrm>
          <a:prstGeom prst="rect">
            <a:avLst/>
          </a:prstGeom>
          <a:noFill/>
        </p:spPr>
        <p:txBody>
          <a:bodyPr wrap="square" lIns="68580" tIns="34290" rIns="68580" bIns="34290" rtlCol="0">
            <a:spAutoFit/>
          </a:bodyPr>
          <a:lstStyle/>
          <a:p>
            <a:r>
              <a:rPr lang="tr-TR" sz="2400" b="1" dirty="0" smtClean="0">
                <a:solidFill>
                  <a:schemeClr val="tx1">
                    <a:lumMod val="65000"/>
                    <a:lumOff val="35000"/>
                  </a:schemeClr>
                </a:solidFill>
              </a:rPr>
              <a:t>Levent </a:t>
            </a:r>
            <a:r>
              <a:rPr lang="tr-TR" sz="2400" b="1" dirty="0" err="1" smtClean="0">
                <a:solidFill>
                  <a:schemeClr val="tx1">
                    <a:lumMod val="65000"/>
                    <a:lumOff val="35000"/>
                  </a:schemeClr>
                </a:solidFill>
              </a:rPr>
              <a:t>Konukcu</a:t>
            </a:r>
            <a:r>
              <a:rPr lang="tr-TR" sz="2400" b="1" dirty="0" smtClean="0">
                <a:solidFill>
                  <a:schemeClr val="tx1">
                    <a:lumMod val="65000"/>
                    <a:lumOff val="35000"/>
                  </a:schemeClr>
                </a:solidFill>
              </a:rPr>
              <a:t>, </a:t>
            </a:r>
          </a:p>
          <a:p>
            <a:r>
              <a:rPr lang="tr-TR" sz="2400" b="1" dirty="0" smtClean="0">
                <a:solidFill>
                  <a:schemeClr val="tx1">
                    <a:lumMod val="65000"/>
                    <a:lumOff val="35000"/>
                  </a:schemeClr>
                </a:solidFill>
              </a:rPr>
              <a:t>SVP of </a:t>
            </a:r>
            <a:r>
              <a:rPr lang="tr-TR" sz="2400" b="1" dirty="0" err="1" smtClean="0">
                <a:solidFill>
                  <a:schemeClr val="tx1">
                    <a:lumMod val="65000"/>
                    <a:lumOff val="35000"/>
                  </a:schemeClr>
                </a:solidFill>
              </a:rPr>
              <a:t>Investment</a:t>
            </a:r>
            <a:r>
              <a:rPr lang="tr-TR" sz="2400" b="1" dirty="0" smtClean="0">
                <a:solidFill>
                  <a:schemeClr val="tx1">
                    <a:lumMod val="65000"/>
                    <a:lumOff val="35000"/>
                  </a:schemeClr>
                </a:solidFill>
              </a:rPr>
              <a:t> Management</a:t>
            </a:r>
            <a:endParaRPr lang="tr-TR" b="1" dirty="0">
              <a:solidFill>
                <a:schemeClr val="tx1">
                  <a:lumMod val="65000"/>
                  <a:lumOff val="35000"/>
                </a:schemeClr>
              </a:solidFill>
            </a:endParaRPr>
          </a:p>
        </p:txBody>
      </p:sp>
      <p:pic>
        <p:nvPicPr>
          <p:cNvPr id="4" name="Picture 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43645" y="542439"/>
            <a:ext cx="3457575" cy="3471863"/>
          </a:xfrm>
          <a:prstGeom prst="rect">
            <a:avLst/>
          </a:prstGeom>
        </p:spPr>
      </p:pic>
      <p:pic>
        <p:nvPicPr>
          <p:cNvPr id="10" name="Picture 9"/>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96768" y="2528803"/>
            <a:ext cx="5629275" cy="1778794"/>
          </a:xfrm>
          <a:prstGeom prst="rect">
            <a:avLst/>
          </a:prstGeom>
        </p:spPr>
      </p:pic>
      <p:sp>
        <p:nvSpPr>
          <p:cNvPr id="31" name="TextBox 30"/>
          <p:cNvSpPr txBox="1"/>
          <p:nvPr/>
        </p:nvSpPr>
        <p:spPr>
          <a:xfrm>
            <a:off x="5429560" y="713584"/>
            <a:ext cx="3745659" cy="684803"/>
          </a:xfrm>
          <a:prstGeom prst="rect">
            <a:avLst/>
          </a:prstGeom>
          <a:noFill/>
        </p:spPr>
        <p:txBody>
          <a:bodyPr wrap="square" lIns="68580" tIns="34290" rIns="68580" bIns="34290" rtlCol="0">
            <a:spAutoFit/>
          </a:bodyPr>
          <a:lstStyle/>
          <a:p>
            <a:pPr algn="r"/>
            <a:r>
              <a:rPr lang="tr-TR" sz="2000" b="1" dirty="0" smtClean="0">
                <a:solidFill>
                  <a:srgbClr val="032E8C"/>
                </a:solidFill>
              </a:rPr>
              <a:t>ICAN 2015 </a:t>
            </a:r>
          </a:p>
          <a:p>
            <a:pPr algn="r"/>
            <a:r>
              <a:rPr lang="tr-TR" sz="2000" b="1" dirty="0" smtClean="0">
                <a:solidFill>
                  <a:srgbClr val="032E8C"/>
                </a:solidFill>
              </a:rPr>
              <a:t>World Statictics Day Workshop</a:t>
            </a:r>
          </a:p>
        </p:txBody>
      </p:sp>
    </p:spTree>
    <p:extLst>
      <p:ext uri="{BB962C8B-B14F-4D97-AF65-F5344CB8AC3E}">
        <p14:creationId xmlns:p14="http://schemas.microsoft.com/office/powerpoint/2010/main" val="18894383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25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Effect transition="in" filter="fade">
                                      <p:cBhvr>
                                        <p:cTn id="22" dur="1000"/>
                                        <p:tgtEl>
                                          <p:spTgt spid="10"/>
                                        </p:tgtEl>
                                      </p:cBhvr>
                                    </p:animEffect>
                                  </p:childTnLst>
                                </p:cTn>
                              </p:par>
                              <p:par>
                                <p:cTn id="23" presetID="42" presetClass="path" presetSubtype="0" accel="50000" decel="50000" fill="hold" nodeType="withEffect">
                                  <p:stCondLst>
                                    <p:cond delay="0"/>
                                  </p:stCondLst>
                                  <p:childTnLst>
                                    <p:animMotion origin="layout" path="M -0.11016 -0.04027 L 6.25E-7 -3.33333E-6 " pathEditMode="relative" rAng="0" ptsTypes="AA">
                                      <p:cBhvr>
                                        <p:cTn id="24" dur="1000" fill="hold"/>
                                        <p:tgtEl>
                                          <p:spTgt spid="10"/>
                                        </p:tgtEl>
                                        <p:attrNameLst>
                                          <p:attrName>ppt_x</p:attrName>
                                          <p:attrName>ppt_y</p:attrName>
                                        </p:attrNameLst>
                                      </p:cBhvr>
                                      <p:rCtr x="5508" y="2014"/>
                                    </p:animMotion>
                                  </p:childTnLst>
                                </p:cTn>
                              </p:par>
                            </p:childTnLst>
                          </p:cTn>
                        </p:par>
                        <p:par>
                          <p:cTn id="25" fill="hold">
                            <p:stCondLst>
                              <p:cond delay="2750"/>
                            </p:stCondLst>
                            <p:childTnLst>
                              <p:par>
                                <p:cTn id="26" presetID="2" presetClass="entr" presetSubtype="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0-#ppt_h/2"/>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1+#ppt_w/2"/>
                                          </p:val>
                                        </p:tav>
                                        <p:tav tm="100000">
                                          <p:val>
                                            <p:strVal val="#ppt_x"/>
                                          </p:val>
                                        </p:tav>
                                      </p:tavLst>
                                    </p:anim>
                                    <p:anim calcmode="lin" valueType="num">
                                      <p:cBhvr additive="base">
                                        <p:cTn id="33" dur="500" fill="hold"/>
                                        <p:tgtEl>
                                          <p:spTgt spid="30"/>
                                        </p:tgtEl>
                                        <p:attrNameLst>
                                          <p:attrName>ppt_y</p:attrName>
                                        </p:attrNameLst>
                                      </p:cBhvr>
                                      <p:tavLst>
                                        <p:tav tm="0">
                                          <p:val>
                                            <p:strVal val="#ppt_y"/>
                                          </p:val>
                                        </p:tav>
                                        <p:tav tm="100000">
                                          <p:val>
                                            <p:strVal val="#ppt_y"/>
                                          </p:val>
                                        </p:tav>
                                      </p:tavLst>
                                    </p:anim>
                                  </p:childTnLst>
                                </p:cTn>
                              </p:par>
                            </p:childTnLst>
                          </p:cTn>
                        </p:par>
                        <p:par>
                          <p:cTn id="34" fill="hold">
                            <p:stCondLst>
                              <p:cond delay="3250"/>
                            </p:stCondLst>
                            <p:childTnLst>
                              <p:par>
                                <p:cTn id="35" presetID="2" presetClass="entr" presetSubtype="4"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childTnLst>
                          </p:cTn>
                        </p:par>
                        <p:par>
                          <p:cTn id="69" fill="hold">
                            <p:stCondLst>
                              <p:cond delay="3750"/>
                            </p:stCondLst>
                            <p:childTnLst>
                              <p:par>
                                <p:cTn id="70" presetID="2" presetClass="entr" presetSubtype="1"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additive="base">
                                        <p:cTn id="72" dur="500" fill="hold"/>
                                        <p:tgtEl>
                                          <p:spTgt spid="31"/>
                                        </p:tgtEl>
                                        <p:attrNameLst>
                                          <p:attrName>ppt_x</p:attrName>
                                        </p:attrNameLst>
                                      </p:cBhvr>
                                      <p:tavLst>
                                        <p:tav tm="0">
                                          <p:val>
                                            <p:strVal val="#ppt_x"/>
                                          </p:val>
                                        </p:tav>
                                        <p:tav tm="100000">
                                          <p:val>
                                            <p:strVal val="#ppt_x"/>
                                          </p:val>
                                        </p:tav>
                                      </p:tavLst>
                                    </p:anim>
                                    <p:anim calcmode="lin" valueType="num">
                                      <p:cBhvr additive="base">
                                        <p:cTn id="73"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1143000" y="0"/>
            <a:ext cx="6372225" cy="461963"/>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b="1" dirty="0">
              <a:solidFill>
                <a:prstClr val="black"/>
              </a:solidFill>
            </a:endParaRPr>
          </a:p>
        </p:txBody>
      </p:sp>
      <p:graphicFrame>
        <p:nvGraphicFramePr>
          <p:cNvPr id="74" name="Diagram 73"/>
          <p:cNvGraphicFramePr/>
          <p:nvPr>
            <p:extLst/>
          </p:nvPr>
        </p:nvGraphicFramePr>
        <p:xfrm>
          <a:off x="6083986" y="2914650"/>
          <a:ext cx="1745564" cy="180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2" name="Diagram 21"/>
          <p:cNvGraphicFramePr/>
          <p:nvPr>
            <p:extLst/>
          </p:nvPr>
        </p:nvGraphicFramePr>
        <p:xfrm>
          <a:off x="3810066" y="1954347"/>
          <a:ext cx="2333560" cy="6043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Content Placeholder 3"/>
          <p:cNvPicPr>
            <a:picLocks noGrp="1" noChangeAspect="1"/>
          </p:cNvPicPr>
          <p:nvPr>
            <p:ph idx="1"/>
          </p:nvPr>
        </p:nvPicPr>
        <p:blipFill>
          <a:blip r:embed="rId13" cstate="print">
            <a:extLst>
              <a:ext uri="{28A0092B-C50C-407E-A947-70E740481C1C}">
                <a14:useLocalDpi xmlns:a14="http://schemas.microsoft.com/office/drawing/2010/main" val="0"/>
              </a:ext>
            </a:extLst>
          </a:blip>
          <a:stretch>
            <a:fillRect/>
          </a:stretch>
        </p:blipFill>
        <p:spPr>
          <a:xfrm>
            <a:off x="0" y="-1859"/>
            <a:ext cx="9139179" cy="5145359"/>
          </a:xfr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69946" y="4602465"/>
            <a:ext cx="1869233" cy="541035"/>
          </a:xfrm>
          <a:prstGeom prst="rect">
            <a:avLst/>
          </a:prstGeom>
        </p:spPr>
      </p:pic>
      <p:grpSp>
        <p:nvGrpSpPr>
          <p:cNvPr id="9" name="Group 8"/>
          <p:cNvGrpSpPr/>
          <p:nvPr/>
        </p:nvGrpSpPr>
        <p:grpSpPr>
          <a:xfrm rot="369221">
            <a:off x="-449971" y="-72460"/>
            <a:ext cx="10186188" cy="642127"/>
            <a:chOff x="4486542" y="1903980"/>
            <a:chExt cx="1825621" cy="642127"/>
          </a:xfrm>
        </p:grpSpPr>
        <p:pic>
          <p:nvPicPr>
            <p:cNvPr id="10" name="Picture 9"/>
            <p:cNvPicPr>
              <a:picLocks noChangeAspect="1"/>
            </p:cNvPicPr>
            <p:nvPr/>
          </p:nvPicPr>
          <p:blipFill>
            <a:blip r:embed="rId15">
              <a:extLst>
                <a:ext uri="{BEBA8EAE-BF5A-486C-A8C5-ECC9F3942E4B}">
                  <a14:imgProps xmlns:a14="http://schemas.microsoft.com/office/drawing/2010/main">
                    <a14:imgLayer r:embed="rId16">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32022">
              <a:off x="4486542" y="1903980"/>
              <a:ext cx="1825621" cy="642127"/>
            </a:xfrm>
            <a:prstGeom prst="rect">
              <a:avLst/>
            </a:prstGeom>
          </p:spPr>
        </p:pic>
        <p:sp>
          <p:nvSpPr>
            <p:cNvPr id="11" name="Rectangle 10"/>
            <p:cNvSpPr/>
            <p:nvPr/>
          </p:nvSpPr>
          <p:spPr>
            <a:xfrm rot="21230779">
              <a:off x="4566697" y="2003164"/>
              <a:ext cx="1717315" cy="377026"/>
            </a:xfrm>
            <a:prstGeom prst="rect">
              <a:avLst/>
            </a:prstGeom>
          </p:spPr>
          <p:txBody>
            <a:bodyPr wrap="square" lIns="68580" tIns="34290" rIns="68580" bIns="34290">
              <a:spAutoFit/>
            </a:bodyPr>
            <a:lstStyle/>
            <a:p>
              <a:pPr algn="ctr"/>
              <a:r>
                <a:rPr lang="tr-TR" sz="2000" b="1" dirty="0" smtClean="0">
                  <a:solidFill>
                    <a:schemeClr val="bg1"/>
                  </a:solidFill>
                  <a:effectLst>
                    <a:outerShdw blurRad="38100" dist="38100" dir="2700000" algn="tl">
                      <a:srgbClr val="000000">
                        <a:alpha val="43137"/>
                      </a:srgbClr>
                    </a:outerShdw>
                  </a:effectLst>
                </a:rPr>
                <a:t>Research touchpoints &amp; imrpove quality of services and efficiency of processes</a:t>
              </a:r>
              <a:endParaRPr lang="tr-TR" sz="20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8098869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adolu\thy\spy\4.Sunumlar\Ana_Datalar\Görseller\THY SKYTRAX 2015 ILN-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01"/>
          <a:stretch/>
        </p:blipFill>
        <p:spPr bwMode="auto">
          <a:xfrm>
            <a:off x="5510921" y="-1"/>
            <a:ext cx="3644785" cy="50310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24" y="405"/>
            <a:ext cx="2887494" cy="4794214"/>
          </a:xfrm>
          <a:prstGeom prst="rect">
            <a:avLst/>
          </a:prstGeom>
        </p:spPr>
      </p:pic>
      <p:sp>
        <p:nvSpPr>
          <p:cNvPr id="22" name="Rectangle 21"/>
          <p:cNvSpPr/>
          <p:nvPr/>
        </p:nvSpPr>
        <p:spPr>
          <a:xfrm>
            <a:off x="0" y="0"/>
            <a:ext cx="7765256" cy="5143500"/>
          </a:xfrm>
          <a:prstGeom prst="rect">
            <a:avLst/>
          </a:prstGeom>
          <a:gradFill>
            <a:gsLst>
              <a:gs pos="0">
                <a:srgbClr val="00B0F0"/>
              </a:gs>
              <a:gs pos="100000">
                <a:schemeClr val="bg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2590" r="13775"/>
          <a:stretch/>
        </p:blipFill>
        <p:spPr>
          <a:xfrm>
            <a:off x="-21404" y="4795735"/>
            <a:ext cx="9194587" cy="34776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519" y="4877863"/>
            <a:ext cx="2463005" cy="230353"/>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6" y="-3801"/>
            <a:ext cx="5472139" cy="51435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75" y="2966463"/>
            <a:ext cx="3789844" cy="1849589"/>
          </a:xfrm>
          <a:prstGeom prst="rect">
            <a:avLst/>
          </a:prstGeom>
        </p:spPr>
      </p:pic>
      <p:sp>
        <p:nvSpPr>
          <p:cNvPr id="12" name="Content Placeholder 2"/>
          <p:cNvSpPr>
            <a:spLocks noGrp="1"/>
          </p:cNvSpPr>
          <p:nvPr>
            <p:ph idx="1"/>
          </p:nvPr>
        </p:nvSpPr>
        <p:spPr>
          <a:xfrm>
            <a:off x="15831" y="4400"/>
            <a:ext cx="5284553" cy="1995313"/>
          </a:xfrm>
        </p:spPr>
        <p:txBody>
          <a:bodyPr>
            <a:noAutofit/>
          </a:bodyPr>
          <a:lstStyle/>
          <a:p>
            <a:pPr marL="0" indent="0">
              <a:buNone/>
            </a:pPr>
            <a:r>
              <a:rPr lang="tr-TR" sz="3600" b="1" dirty="0" smtClean="0">
                <a:solidFill>
                  <a:srgbClr val="032E8C"/>
                </a:solidFill>
              </a:rPr>
              <a:t> Consistent High Standards Of Customer Service</a:t>
            </a:r>
          </a:p>
          <a:p>
            <a:pPr marL="0" indent="0">
              <a:buNone/>
            </a:pPr>
            <a:endParaRPr lang="tr-TR" sz="3600" b="1" dirty="0" smtClean="0">
              <a:solidFill>
                <a:srgbClr val="032E8C"/>
              </a:solidFill>
            </a:endParaRPr>
          </a:p>
        </p:txBody>
      </p:sp>
      <p:grpSp>
        <p:nvGrpSpPr>
          <p:cNvPr id="13" name="Group 12"/>
          <p:cNvGrpSpPr/>
          <p:nvPr/>
        </p:nvGrpSpPr>
        <p:grpSpPr>
          <a:xfrm>
            <a:off x="135544" y="1265908"/>
            <a:ext cx="1796831" cy="1850624"/>
            <a:chOff x="2876572" y="1226291"/>
            <a:chExt cx="2868638" cy="2816907"/>
          </a:xfrm>
        </p:grpSpPr>
        <p:grpSp>
          <p:nvGrpSpPr>
            <p:cNvPr id="17" name="Group 16"/>
            <p:cNvGrpSpPr/>
            <p:nvPr/>
          </p:nvGrpSpPr>
          <p:grpSpPr>
            <a:xfrm>
              <a:off x="2876572" y="1226291"/>
              <a:ext cx="2868638" cy="2816907"/>
              <a:chOff x="2876572" y="1226291"/>
              <a:chExt cx="2868638" cy="2816907"/>
            </a:xfrm>
          </p:grpSpPr>
          <p:sp>
            <p:nvSpPr>
              <p:cNvPr id="24" name="Chord 23"/>
              <p:cNvSpPr/>
              <p:nvPr/>
            </p:nvSpPr>
            <p:spPr>
              <a:xfrm rot="4500000">
                <a:off x="2902437" y="1200426"/>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25"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23" name="TextBox 22"/>
            <p:cNvSpPr txBox="1"/>
            <p:nvPr/>
          </p:nvSpPr>
          <p:spPr>
            <a:xfrm>
              <a:off x="2888645" y="1495742"/>
              <a:ext cx="2596976" cy="2190137"/>
            </a:xfrm>
            <a:prstGeom prst="rect">
              <a:avLst/>
            </a:prstGeom>
            <a:noFill/>
            <a:effectLst/>
          </p:spPr>
          <p:txBody>
            <a:bodyPr wrap="square" rtlCol="0">
              <a:spAutoFit/>
            </a:bodyPr>
            <a:lstStyle/>
            <a:p>
              <a:pPr algn="ctr">
                <a:lnSpc>
                  <a:spcPts val="2100"/>
                </a:lnSpc>
              </a:pPr>
              <a:r>
                <a:rPr lang="tr-TR" sz="2400" b="1" noProof="1" smtClean="0">
                  <a:solidFill>
                    <a:schemeClr val="bg1"/>
                  </a:solidFill>
                </a:rPr>
                <a:t>Best Business Class Catering In Lounge</a:t>
              </a:r>
              <a:endParaRPr lang="en-US" sz="2400" b="1" noProof="1">
                <a:solidFill>
                  <a:schemeClr val="bg1"/>
                </a:solidFill>
              </a:endParaRPr>
            </a:p>
          </p:txBody>
        </p:sp>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3229" y="11400"/>
            <a:ext cx="3479006" cy="5143500"/>
          </a:xfrm>
          <a:prstGeom prst="rect">
            <a:avLst/>
          </a:prstGeom>
        </p:spPr>
      </p:pic>
      <p:grpSp>
        <p:nvGrpSpPr>
          <p:cNvPr id="26" name="Group 25"/>
          <p:cNvGrpSpPr/>
          <p:nvPr/>
        </p:nvGrpSpPr>
        <p:grpSpPr>
          <a:xfrm>
            <a:off x="3673715" y="1214168"/>
            <a:ext cx="1834545" cy="1850624"/>
            <a:chOff x="2816360" y="1226291"/>
            <a:chExt cx="2928850" cy="2816907"/>
          </a:xfrm>
        </p:grpSpPr>
        <p:grpSp>
          <p:nvGrpSpPr>
            <p:cNvPr id="27" name="Group 26"/>
            <p:cNvGrpSpPr/>
            <p:nvPr/>
          </p:nvGrpSpPr>
          <p:grpSpPr>
            <a:xfrm>
              <a:off x="2876572" y="1226291"/>
              <a:ext cx="2868638" cy="2816907"/>
              <a:chOff x="2876572" y="1226291"/>
              <a:chExt cx="2868638" cy="2816907"/>
            </a:xfrm>
          </p:grpSpPr>
          <p:sp>
            <p:nvSpPr>
              <p:cNvPr id="29" name="Chord 28"/>
              <p:cNvSpPr/>
              <p:nvPr/>
            </p:nvSpPr>
            <p:spPr>
              <a:xfrm rot="4500000">
                <a:off x="2902437" y="1200426"/>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30"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28" name="TextBox 27"/>
            <p:cNvSpPr txBox="1"/>
            <p:nvPr/>
          </p:nvSpPr>
          <p:spPr>
            <a:xfrm>
              <a:off x="2816360" y="1438319"/>
              <a:ext cx="2596978" cy="2190137"/>
            </a:xfrm>
            <a:prstGeom prst="rect">
              <a:avLst/>
            </a:prstGeom>
            <a:noFill/>
            <a:effectLst/>
          </p:spPr>
          <p:txBody>
            <a:bodyPr wrap="square" rtlCol="0">
              <a:spAutoFit/>
            </a:bodyPr>
            <a:lstStyle/>
            <a:p>
              <a:pPr algn="ctr">
                <a:lnSpc>
                  <a:spcPts val="2100"/>
                </a:lnSpc>
              </a:pPr>
              <a:r>
                <a:rPr lang="tr-TR" sz="2400" b="1" noProof="1" smtClean="0">
                  <a:solidFill>
                    <a:schemeClr val="bg1"/>
                  </a:solidFill>
                </a:rPr>
                <a:t>Best Business Class Catering in the world</a:t>
              </a:r>
              <a:endParaRPr lang="en-US" sz="2400" b="1" noProof="1">
                <a:solidFill>
                  <a:schemeClr val="bg1"/>
                </a:solidFill>
              </a:endParaRPr>
            </a:p>
          </p:txBody>
        </p:sp>
      </p:grpSp>
      <p:sp>
        <p:nvSpPr>
          <p:cNvPr id="2" name="TextBox 1"/>
          <p:cNvSpPr txBox="1"/>
          <p:nvPr/>
        </p:nvSpPr>
        <p:spPr>
          <a:xfrm>
            <a:off x="118753" y="4816052"/>
            <a:ext cx="1220527" cy="312906"/>
          </a:xfrm>
          <a:prstGeom prst="rect">
            <a:avLst/>
          </a:prstGeom>
          <a:noFill/>
        </p:spPr>
        <p:txBody>
          <a:bodyPr wrap="none" lIns="68580" tIns="34290" rIns="68580" bIns="34290" rtlCol="0">
            <a:spAutoFit/>
          </a:bodyPr>
          <a:lstStyle>
            <a:defPPr>
              <a:defRPr lang="en-US"/>
            </a:defPPr>
            <a:lvl1pPr>
              <a:lnSpc>
                <a:spcPts val="1875"/>
              </a:lnSpc>
              <a:defRPr sz="1000" i="1">
                <a:solidFill>
                  <a:srgbClr val="505050"/>
                </a:solidFill>
              </a:defRPr>
            </a:lvl1pPr>
          </a:lstStyle>
          <a:p>
            <a:r>
              <a:rPr lang="tr-TR" dirty="0"/>
              <a:t>Source: </a:t>
            </a:r>
            <a:r>
              <a:rPr lang="tr-TR" dirty="0" err="1"/>
              <a:t>Skytrax</a:t>
            </a:r>
            <a:r>
              <a:rPr lang="tr-TR" dirty="0"/>
              <a:t> </a:t>
            </a:r>
            <a:r>
              <a:rPr lang="tr-TR" dirty="0" smtClean="0"/>
              <a:t>2015</a:t>
            </a:r>
            <a:endParaRPr lang="tr-TR" dirty="0"/>
          </a:p>
        </p:txBody>
      </p:sp>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547" y="3218020"/>
            <a:ext cx="3707606" cy="921544"/>
          </a:xfrm>
          <a:prstGeom prst="rect">
            <a:avLst/>
          </a:prstGeom>
        </p:spPr>
      </p:pic>
    </p:spTree>
    <p:extLst>
      <p:ext uri="{BB962C8B-B14F-4D97-AF65-F5344CB8AC3E}">
        <p14:creationId xmlns:p14="http://schemas.microsoft.com/office/powerpoint/2010/main" val="35471223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822" y="130929"/>
            <a:ext cx="9064178" cy="346249"/>
          </a:xfrm>
          <a:prstGeom prst="rect">
            <a:avLst/>
          </a:prstGeom>
        </p:spPr>
        <p:txBody>
          <a:bodyPr vert="horz" lIns="91440" tIns="45720" rIns="91440" bIns="45720" rtlCol="0" anchor="ctr">
            <a:noAutofit/>
          </a:bodyPr>
          <a:lstStyle/>
          <a:p>
            <a:pPr>
              <a:spcBef>
                <a:spcPct val="0"/>
              </a:spcBef>
              <a:tabLst>
                <a:tab pos="457200" algn="l"/>
              </a:tabLst>
            </a:pPr>
            <a:r>
              <a:rPr lang="tr-TR" sz="2400" b="1" dirty="0" smtClean="0"/>
              <a:t>Lounges With Different Concepts and At Different Locations</a:t>
            </a:r>
            <a:endParaRPr lang="tr-TR" sz="2400" b="1" dirty="0"/>
          </a:p>
        </p:txBody>
      </p:sp>
      <p:pic>
        <p:nvPicPr>
          <p:cNvPr id="12" name="Picture 11" descr="\\NasAnadolu\thy\CIP Anl\CIP salonları çalışmaları\Int CIP ler\TK ya ait CIP ler\IST DEP CIP\fotoğraflar\LOUNGE İST GENİŞLETİLEN ALAN 20140218\Basın müşvirliği-Sky life fotolar-20140218\_EMR471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32" y="678873"/>
            <a:ext cx="6303841" cy="4001330"/>
          </a:xfrm>
          <a:prstGeom prst="rect">
            <a:avLst/>
          </a:prstGeom>
          <a:noFill/>
          <a:ln>
            <a:noFill/>
          </a:ln>
        </p:spPr>
      </p:pic>
      <p:pic>
        <p:nvPicPr>
          <p:cNvPr id="11" name="Picture 4" descr="Q:\Users\d_camli\Desktop\markagörsel\IMG_05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9039" y="3206009"/>
            <a:ext cx="2661106" cy="14603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NasAnadolu\thy\CIP Anl\CIP salonları çalışmaları\Int CIP ler\TK ya ait CIP ler\IST DEP CIP\fotoğraflar\LOUNGE İST GENİŞLETİLEN ALAN 20140218\Basın müşvirliği-Sky life fotolar-20140218\_EMR4813.jpg"/>
          <p:cNvPicPr/>
          <p:nvPr/>
        </p:nvPicPr>
        <p:blipFill rotWithShape="1">
          <a:blip r:embed="rId5" cstate="print">
            <a:extLst>
              <a:ext uri="{28A0092B-C50C-407E-A947-70E740481C1C}">
                <a14:useLocalDpi xmlns:a14="http://schemas.microsoft.com/office/drawing/2010/main" val="0"/>
              </a:ext>
            </a:extLst>
          </a:blip>
          <a:srcRect t="13735" b="12589"/>
          <a:stretch/>
        </p:blipFill>
        <p:spPr bwMode="auto">
          <a:xfrm>
            <a:off x="6469039" y="678873"/>
            <a:ext cx="2661106" cy="1556891"/>
          </a:xfrm>
          <a:prstGeom prst="rect">
            <a:avLst/>
          </a:prstGeom>
          <a:noFill/>
          <a:ln>
            <a:noFill/>
          </a:ln>
        </p:spPr>
      </p:pic>
      <p:pic>
        <p:nvPicPr>
          <p:cNvPr id="14" name="Picture 13" descr="\\NasAnadolu\thy\CIP Anl\CIP salonları çalışmaları\Int CIP ler\TK ya ait CIP ler\IST DEP CIP\fotoğraflar\LOUNGE İST GENİŞLETİLEN ALAN 20140218\Basın müşvirliği-Sky life fotolar-20140218\_EMR491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9039" y="2235764"/>
            <a:ext cx="2661106" cy="1074969"/>
          </a:xfrm>
          <a:prstGeom prst="rect">
            <a:avLst/>
          </a:prstGeom>
          <a:noFill/>
          <a:ln>
            <a:noFill/>
          </a:ln>
        </p:spPr>
      </p:pic>
    </p:spTree>
    <p:extLst>
      <p:ext uri="{BB962C8B-B14F-4D97-AF65-F5344CB8AC3E}">
        <p14:creationId xmlns:p14="http://schemas.microsoft.com/office/powerpoint/2010/main" val="29689198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adolu\thy\spy\4.Sunumlar\Ana_Datalar\Görseller\görseller set - kırmızı sunum için markadan alınan\THY-09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35025"/>
            <a:ext cx="3267287" cy="24477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Anadolu\thy\spy\4.Sunumlar\Ana_Datalar\Görseller\görseller set - kırmızı sunum için markadan alınan\THY-096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65"/>
          <a:stretch/>
        </p:blipFill>
        <p:spPr bwMode="auto">
          <a:xfrm>
            <a:off x="3267287" y="643467"/>
            <a:ext cx="2577932" cy="321361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www.petergreenberg.com/wp-content/uploads/2013/08/business_koltuk_b_02.jpg"/>
          <p:cNvPicPr>
            <a:picLocks noChangeAspect="1" noChangeArrowheads="1"/>
          </p:cNvPicPr>
          <p:nvPr/>
        </p:nvPicPr>
        <p:blipFill rotWithShape="1">
          <a:blip r:embed="rId5">
            <a:extLst>
              <a:ext uri="{28A0092B-C50C-407E-A947-70E740481C1C}">
                <a14:useLocalDpi xmlns:a14="http://schemas.microsoft.com/office/drawing/2010/main" val="0"/>
              </a:ext>
            </a:extLst>
          </a:blip>
          <a:srcRect l="7541"/>
          <a:stretch/>
        </p:blipFill>
        <p:spPr bwMode="auto">
          <a:xfrm>
            <a:off x="5845219" y="2370365"/>
            <a:ext cx="3298781" cy="237706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tr-TR" dirty="0" smtClean="0"/>
              <a:t>Product Is Being Enhanced In All Aspects</a:t>
            </a:r>
            <a:endParaRPr lang="tr-TR" dirty="0"/>
          </a:p>
        </p:txBody>
      </p:sp>
      <p:sp>
        <p:nvSpPr>
          <p:cNvPr id="2" name="Rectangle 1"/>
          <p:cNvSpPr/>
          <p:nvPr/>
        </p:nvSpPr>
        <p:spPr>
          <a:xfrm>
            <a:off x="0" y="727962"/>
            <a:ext cx="3327706" cy="1304460"/>
          </a:xfrm>
          <a:prstGeom prst="rect">
            <a:avLst/>
          </a:prstGeom>
        </p:spPr>
        <p:txBody>
          <a:bodyPr wrap="none">
            <a:spAutoFit/>
          </a:bodyPr>
          <a:lstStyle/>
          <a:p>
            <a:pPr algn="just">
              <a:lnSpc>
                <a:spcPct val="115000"/>
              </a:lnSpc>
              <a:spcAft>
                <a:spcPts val="1000"/>
              </a:spcAft>
            </a:pPr>
            <a:r>
              <a:rPr lang="en-US" sz="1800" dirty="0" smtClean="0">
                <a:effectLst>
                  <a:glow rad="228600">
                    <a:schemeClr val="accent1">
                      <a:satMod val="175000"/>
                      <a:alpha val="40000"/>
                    </a:schemeClr>
                  </a:glow>
                </a:effectLst>
              </a:rPr>
              <a:t>Excellence in flight food</a:t>
            </a:r>
            <a:r>
              <a:rPr lang="tr-TR" sz="1800" dirty="0" smtClean="0">
                <a:effectLst>
                  <a:glow rad="228600">
                    <a:schemeClr val="accent1">
                      <a:satMod val="175000"/>
                      <a:alpha val="40000"/>
                    </a:schemeClr>
                  </a:glow>
                </a:effectLst>
              </a:rPr>
              <a:t> &amp; service</a:t>
            </a:r>
          </a:p>
          <a:p>
            <a:pPr algn="just">
              <a:lnSpc>
                <a:spcPct val="115000"/>
              </a:lnSpc>
              <a:spcAft>
                <a:spcPts val="1000"/>
              </a:spcAft>
            </a:pPr>
            <a:r>
              <a:rPr lang="tr-TR" sz="1800" dirty="0" smtClean="0">
                <a:effectLst>
                  <a:glow rad="228600">
                    <a:schemeClr val="accent1">
                      <a:satMod val="175000"/>
                      <a:alpha val="40000"/>
                    </a:schemeClr>
                  </a:glow>
                </a:effectLst>
              </a:rPr>
              <a:t>Rich and Suprising IFE Contents</a:t>
            </a:r>
            <a:endParaRPr lang="en-US" sz="1800" dirty="0" smtClean="0">
              <a:effectLst>
                <a:glow rad="228600">
                  <a:schemeClr val="accent1">
                    <a:satMod val="175000"/>
                    <a:alpha val="40000"/>
                  </a:schemeClr>
                </a:glow>
              </a:effectLst>
            </a:endParaRPr>
          </a:p>
          <a:p>
            <a:pPr algn="just">
              <a:lnSpc>
                <a:spcPct val="115000"/>
              </a:lnSpc>
              <a:spcAft>
                <a:spcPts val="1000"/>
              </a:spcAft>
            </a:pPr>
            <a:r>
              <a:rPr lang="en-US" sz="1800" dirty="0" smtClean="0">
                <a:effectLst>
                  <a:glow rad="228600">
                    <a:schemeClr val="accent1">
                      <a:satMod val="175000"/>
                      <a:alpha val="40000"/>
                    </a:schemeClr>
                  </a:glow>
                </a:effectLst>
              </a:rPr>
              <a:t>Live </a:t>
            </a:r>
            <a:r>
              <a:rPr lang="en-US" sz="1800" dirty="0" err="1" smtClean="0">
                <a:effectLst>
                  <a:glow rad="228600">
                    <a:schemeClr val="accent1">
                      <a:satMod val="175000"/>
                      <a:alpha val="40000"/>
                    </a:schemeClr>
                  </a:glow>
                </a:effectLst>
              </a:rPr>
              <a:t>Tv</a:t>
            </a:r>
            <a:r>
              <a:rPr lang="tr-TR" sz="1800" dirty="0" smtClean="0">
                <a:effectLst>
                  <a:glow rad="228600">
                    <a:schemeClr val="accent1">
                      <a:satMod val="175000"/>
                      <a:alpha val="40000"/>
                    </a:schemeClr>
                  </a:glow>
                </a:effectLst>
              </a:rPr>
              <a:t>, Live Shows</a:t>
            </a:r>
            <a:r>
              <a:rPr lang="en-US" sz="1800" dirty="0" smtClean="0">
                <a:effectLst>
                  <a:glow rad="228600">
                    <a:schemeClr val="accent1">
                      <a:satMod val="175000"/>
                      <a:alpha val="40000"/>
                    </a:schemeClr>
                  </a:glow>
                </a:effectLst>
              </a:rPr>
              <a:t> &amp; Wi-Fi</a:t>
            </a:r>
            <a:endParaRPr lang="en-US" sz="1800" dirty="0">
              <a:effectLst>
                <a:glow rad="228600">
                  <a:schemeClr val="accent1">
                    <a:satMod val="175000"/>
                    <a:alpha val="40000"/>
                  </a:schemeClr>
                </a:glow>
              </a:effectLst>
            </a:endParaRPr>
          </a:p>
        </p:txBody>
      </p:sp>
      <p:sp>
        <p:nvSpPr>
          <p:cNvPr id="7" name="Rectangle 6"/>
          <p:cNvSpPr/>
          <p:nvPr/>
        </p:nvSpPr>
        <p:spPr>
          <a:xfrm>
            <a:off x="6145526" y="727962"/>
            <a:ext cx="2727093" cy="1304460"/>
          </a:xfrm>
          <a:prstGeom prst="rect">
            <a:avLst/>
          </a:prstGeom>
        </p:spPr>
        <p:txBody>
          <a:bodyPr wrap="none">
            <a:spAutoFit/>
          </a:bodyPr>
          <a:lstStyle/>
          <a:p>
            <a:pPr algn="just">
              <a:lnSpc>
                <a:spcPct val="115000"/>
              </a:lnSpc>
              <a:spcAft>
                <a:spcPts val="1000"/>
              </a:spcAft>
            </a:pPr>
            <a:r>
              <a:rPr lang="tr-TR" sz="1800" dirty="0" smtClean="0">
                <a:effectLst>
                  <a:glow rad="228600">
                    <a:schemeClr val="accent1">
                      <a:satMod val="175000"/>
                      <a:alpha val="40000"/>
                    </a:schemeClr>
                  </a:glow>
                </a:effectLst>
              </a:rPr>
              <a:t>Seat Configurations</a:t>
            </a:r>
          </a:p>
          <a:p>
            <a:pPr algn="just">
              <a:lnSpc>
                <a:spcPct val="115000"/>
              </a:lnSpc>
              <a:spcAft>
                <a:spcPts val="1000"/>
              </a:spcAft>
            </a:pPr>
            <a:r>
              <a:rPr lang="tr-TR" sz="1800" dirty="0" smtClean="0">
                <a:effectLst>
                  <a:glow rad="228600">
                    <a:schemeClr val="accent1">
                      <a:satMod val="175000"/>
                      <a:alpha val="40000"/>
                    </a:schemeClr>
                  </a:glow>
                </a:effectLst>
              </a:rPr>
              <a:t>Amenity Kits</a:t>
            </a:r>
          </a:p>
          <a:p>
            <a:pPr algn="just">
              <a:lnSpc>
                <a:spcPct val="115000"/>
              </a:lnSpc>
              <a:spcAft>
                <a:spcPts val="1000"/>
              </a:spcAft>
            </a:pPr>
            <a:r>
              <a:rPr lang="tr-TR" sz="1800" dirty="0" smtClean="0">
                <a:effectLst>
                  <a:glow rad="228600">
                    <a:schemeClr val="accent1">
                      <a:satMod val="175000"/>
                      <a:alpha val="40000"/>
                    </a:schemeClr>
                  </a:glow>
                </a:effectLst>
              </a:rPr>
              <a:t>Customized service for kids</a:t>
            </a:r>
            <a:endParaRPr lang="en-US" sz="1800" dirty="0" smtClean="0">
              <a:effectLst>
                <a:glow rad="228600">
                  <a:schemeClr val="accent1">
                    <a:satMod val="175000"/>
                    <a:alpha val="40000"/>
                  </a:schemeClr>
                </a:glow>
              </a:effectLst>
            </a:endParaRPr>
          </a:p>
        </p:txBody>
      </p:sp>
      <p:sp>
        <p:nvSpPr>
          <p:cNvPr id="8" name="Rectangle 7"/>
          <p:cNvSpPr/>
          <p:nvPr/>
        </p:nvSpPr>
        <p:spPr>
          <a:xfrm>
            <a:off x="3167160" y="3857079"/>
            <a:ext cx="2978366" cy="1176219"/>
          </a:xfrm>
          <a:prstGeom prst="rect">
            <a:avLst/>
          </a:prstGeom>
        </p:spPr>
        <p:txBody>
          <a:bodyPr wrap="square">
            <a:spAutoFit/>
          </a:bodyPr>
          <a:lstStyle/>
          <a:p>
            <a:pPr algn="just">
              <a:lnSpc>
                <a:spcPct val="115000"/>
              </a:lnSpc>
              <a:spcAft>
                <a:spcPts val="1000"/>
              </a:spcAft>
            </a:pPr>
            <a:r>
              <a:rPr lang="tr-TR" sz="1800" dirty="0" smtClean="0">
                <a:effectLst>
                  <a:glow rad="228600">
                    <a:schemeClr val="accent1">
                      <a:satMod val="175000"/>
                      <a:alpha val="40000"/>
                    </a:schemeClr>
                  </a:glow>
                </a:effectLst>
              </a:rPr>
              <a:t>Multi-lingual service desks</a:t>
            </a:r>
          </a:p>
          <a:p>
            <a:pPr algn="just">
              <a:lnSpc>
                <a:spcPct val="115000"/>
              </a:lnSpc>
              <a:spcAft>
                <a:spcPts val="1000"/>
              </a:spcAft>
            </a:pPr>
            <a:r>
              <a:rPr lang="tr-TR" sz="1800" dirty="0" smtClean="0">
                <a:effectLst>
                  <a:glow rad="228600">
                    <a:schemeClr val="accent1">
                      <a:satMod val="175000"/>
                      <a:alpha val="40000"/>
                    </a:schemeClr>
                  </a:glow>
                </a:effectLst>
              </a:rPr>
              <a:t>Technological advancements for pre-flight services</a:t>
            </a:r>
            <a:endParaRPr lang="en-US" sz="1800" dirty="0" smtClean="0">
              <a:effectLst>
                <a:glow rad="228600">
                  <a:schemeClr val="accent1">
                    <a:satMod val="175000"/>
                    <a:alpha val="40000"/>
                  </a:schemeClr>
                </a:glow>
              </a:effectLst>
            </a:endParaRPr>
          </a:p>
        </p:txBody>
      </p:sp>
    </p:spTree>
    <p:extLst>
      <p:ext uri="{BB962C8B-B14F-4D97-AF65-F5344CB8AC3E}">
        <p14:creationId xmlns:p14="http://schemas.microsoft.com/office/powerpoint/2010/main" val="33756692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New </a:t>
            </a:r>
            <a:r>
              <a:rPr lang="tr-TR" dirty="0" err="1" smtClean="0"/>
              <a:t>Amenity</a:t>
            </a:r>
            <a:r>
              <a:rPr lang="tr-TR" dirty="0" smtClean="0"/>
              <a:t> </a:t>
            </a:r>
            <a:r>
              <a:rPr lang="tr-TR" dirty="0" err="1" smtClean="0"/>
              <a:t>and</a:t>
            </a:r>
            <a:r>
              <a:rPr lang="tr-TR" dirty="0" smtClean="0"/>
              <a:t> </a:t>
            </a:r>
            <a:r>
              <a:rPr lang="tr-TR" dirty="0" err="1" smtClean="0"/>
              <a:t>Relax</a:t>
            </a:r>
            <a:r>
              <a:rPr lang="tr-TR" dirty="0" smtClean="0"/>
              <a:t> </a:t>
            </a:r>
            <a:r>
              <a:rPr lang="tr-TR" dirty="0" err="1" smtClean="0"/>
              <a:t>Kits</a:t>
            </a:r>
            <a:r>
              <a:rPr lang="tr-TR" dirty="0" smtClean="0"/>
              <a:t> </a:t>
            </a:r>
            <a:r>
              <a:rPr lang="tr-TR" dirty="0" err="1" smtClean="0"/>
              <a:t>Designed</a:t>
            </a:r>
            <a:r>
              <a:rPr lang="tr-TR" dirty="0" smtClean="0"/>
              <a:t> </a:t>
            </a:r>
            <a:r>
              <a:rPr lang="tr-TR" dirty="0" err="1" smtClean="0"/>
              <a:t>by</a:t>
            </a:r>
            <a:r>
              <a:rPr lang="tr-TR" dirty="0" smtClean="0"/>
              <a:t> </a:t>
            </a:r>
            <a:r>
              <a:rPr lang="tr-TR" dirty="0"/>
              <a:t>F</a:t>
            </a:r>
            <a:r>
              <a:rPr lang="en-US" dirty="0" err="1" smtClean="0"/>
              <a:t>amous</a:t>
            </a:r>
            <a:r>
              <a:rPr lang="en-US" dirty="0" smtClean="0"/>
              <a:t> </a:t>
            </a:r>
            <a:r>
              <a:rPr lang="tr-TR" dirty="0" smtClean="0"/>
              <a:t>D</a:t>
            </a:r>
            <a:r>
              <a:rPr lang="en-US" dirty="0" err="1" smtClean="0"/>
              <a:t>esign</a:t>
            </a:r>
            <a:r>
              <a:rPr lang="tr-TR" dirty="0" err="1" smtClean="0"/>
              <a:t>ers</a:t>
            </a:r>
            <a:endParaRPr lang="tr-TR" dirty="0"/>
          </a:p>
        </p:txBody>
      </p:sp>
      <p:pic>
        <p:nvPicPr>
          <p:cNvPr id="3"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27" t="2777" r="13536" b="5601"/>
          <a:stretch/>
        </p:blipFill>
        <p:spPr bwMode="auto">
          <a:xfrm>
            <a:off x="258417" y="1258531"/>
            <a:ext cx="2293478" cy="212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4200" y="1258531"/>
            <a:ext cx="2700860" cy="202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28" t="25249" r="12036" b="11323"/>
          <a:stretch/>
        </p:blipFill>
        <p:spPr bwMode="auto">
          <a:xfrm>
            <a:off x="2727158" y="3406230"/>
            <a:ext cx="3000495" cy="17558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8417" y="694614"/>
            <a:ext cx="8686800" cy="523220"/>
          </a:xfrm>
          <a:prstGeom prst="rect">
            <a:avLst/>
          </a:prstGeom>
        </p:spPr>
        <p:txBody>
          <a:bodyPr wrap="square">
            <a:spAutoFit/>
          </a:bodyPr>
          <a:lstStyle/>
          <a:p>
            <a:r>
              <a:rPr lang="tr-TR" dirty="0"/>
              <a:t>N</a:t>
            </a:r>
            <a:r>
              <a:rPr lang="en-US" dirty="0" err="1" smtClean="0"/>
              <a:t>ew</a:t>
            </a:r>
            <a:r>
              <a:rPr lang="en-US" dirty="0" smtClean="0"/>
              <a:t> </a:t>
            </a:r>
            <a:r>
              <a:rPr lang="en-US" dirty="0"/>
              <a:t>luxury Amenity kits and Relax Sets, designed by the world famous design brands as </a:t>
            </a:r>
            <a:r>
              <a:rPr lang="tr-TR" dirty="0"/>
              <a:t>JAGUAR, CERRUTI, BENTLEY, CHOPARD, </a:t>
            </a:r>
            <a:r>
              <a:rPr lang="en-US" dirty="0"/>
              <a:t>INSTITUT KARITE</a:t>
            </a:r>
            <a:r>
              <a:rPr lang="tr-TR" dirty="0"/>
              <a:t> </a:t>
            </a:r>
            <a:r>
              <a:rPr lang="tr-TR" dirty="0" err="1"/>
              <a:t>and</a:t>
            </a:r>
            <a:r>
              <a:rPr lang="tr-TR" dirty="0"/>
              <a:t> FURLA,</a:t>
            </a:r>
            <a:r>
              <a:rPr lang="en-US" dirty="0"/>
              <a:t>  together the universally recognized skincare brand.</a:t>
            </a:r>
            <a:endParaRPr lang="tr-TR" dirty="0"/>
          </a:p>
        </p:txBody>
      </p:sp>
      <p:pic>
        <p:nvPicPr>
          <p:cNvPr id="512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97" r="5387" b="14384"/>
          <a:stretch/>
        </p:blipFill>
        <p:spPr bwMode="auto">
          <a:xfrm>
            <a:off x="2727158" y="1237803"/>
            <a:ext cx="3071878" cy="21684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630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822" y="130929"/>
            <a:ext cx="8373368" cy="346249"/>
          </a:xfrm>
          <a:prstGeom prst="rect">
            <a:avLst/>
          </a:prstGeom>
        </p:spPr>
        <p:txBody>
          <a:bodyPr vert="horz" lIns="91440" tIns="45720" rIns="91440" bIns="45720" rtlCol="0" anchor="ctr">
            <a:noAutofit/>
          </a:bodyPr>
          <a:lstStyle/>
          <a:p>
            <a:pPr>
              <a:spcBef>
                <a:spcPct val="0"/>
              </a:spcBef>
              <a:tabLst>
                <a:tab pos="457200" algn="l"/>
              </a:tabLst>
            </a:pPr>
            <a:r>
              <a:rPr lang="tr-TR" sz="2400" b="1" dirty="0" smtClean="0"/>
              <a:t>Execellence In Customer Satisfaction: Suprises &amp; Customization</a:t>
            </a:r>
            <a:endParaRPr lang="tr-TR" sz="2400" b="1" dirty="0"/>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191805" y="989506"/>
            <a:ext cx="3319145" cy="1967865"/>
          </a:xfrm>
          <a:prstGeom prst="rect">
            <a:avLst/>
          </a:prstGeom>
        </p:spPr>
      </p:pic>
      <p:pic>
        <p:nvPicPr>
          <p:cNvPr id="11" name="Picture 10"/>
          <p:cNvPicPr/>
          <p:nvPr/>
        </p:nvPicPr>
        <p:blipFill>
          <a:blip r:embed="rId4"/>
          <a:stretch>
            <a:fillRect/>
          </a:stretch>
        </p:blipFill>
        <p:spPr>
          <a:xfrm>
            <a:off x="3571980" y="734037"/>
            <a:ext cx="2776749" cy="1931057"/>
          </a:xfrm>
          <a:prstGeom prst="rect">
            <a:avLst/>
          </a:prstGeom>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288325" y="3022282"/>
            <a:ext cx="3329305" cy="1892935"/>
          </a:xfrm>
          <a:prstGeom prst="rect">
            <a:avLst/>
          </a:prstGeom>
        </p:spPr>
      </p:pic>
      <p:pic>
        <p:nvPicPr>
          <p:cNvPr id="13" name="Picture 12" descr="http://www.havayolu101.com/wp-content/uploads/2014/05/Turkish-Airlines-Domestic-Business-Class-Menu-Istanbul-Ankara_May-2014-Copy.jpg"/>
          <p:cNvPicPr/>
          <p:nvPr/>
        </p:nvPicPr>
        <p:blipFill rotWithShape="1">
          <a:blip r:embed="rId6" cstate="print">
            <a:extLst>
              <a:ext uri="{28A0092B-C50C-407E-A947-70E740481C1C}">
                <a14:useLocalDpi xmlns:a14="http://schemas.microsoft.com/office/drawing/2010/main" val="0"/>
              </a:ext>
            </a:extLst>
          </a:blip>
          <a:srcRect b="13492"/>
          <a:stretch/>
        </p:blipFill>
        <p:spPr bwMode="auto">
          <a:xfrm>
            <a:off x="3658551" y="3022282"/>
            <a:ext cx="2751208" cy="1862948"/>
          </a:xfrm>
          <a:prstGeom prst="rect">
            <a:avLst/>
          </a:prstGeom>
          <a:noFill/>
          <a:ln>
            <a:noFill/>
          </a:ln>
          <a:extLst>
            <a:ext uri="{53640926-AAD7-44D8-BBD7-CCE9431645EC}">
              <a14:shadowObscured xmlns:a14="http://schemas.microsoft.com/office/drawing/2010/main"/>
            </a:ext>
          </a:extLst>
        </p:spPr>
      </p:pic>
      <p:pic>
        <p:nvPicPr>
          <p:cNvPr id="14" name="Picture 13" descr="http://www.turkishairlines.com/images/Image/basin_odasi/2014/faydali_b_02_new.jpg"/>
          <p:cNvPicPr/>
          <p:nvPr/>
        </p:nvPicPr>
        <p:blipFill>
          <a:blip r:embed="rId7">
            <a:extLst>
              <a:ext uri="{28A0092B-C50C-407E-A947-70E740481C1C}">
                <a14:useLocalDpi xmlns:a14="http://schemas.microsoft.com/office/drawing/2010/main" val="0"/>
              </a:ext>
            </a:extLst>
          </a:blip>
          <a:srcRect/>
          <a:stretch>
            <a:fillRect/>
          </a:stretch>
        </p:blipFill>
        <p:spPr bwMode="auto">
          <a:xfrm>
            <a:off x="6409759" y="656672"/>
            <a:ext cx="2615565" cy="1748790"/>
          </a:xfrm>
          <a:prstGeom prst="rect">
            <a:avLst/>
          </a:prstGeom>
          <a:noFill/>
          <a:ln>
            <a:noFill/>
          </a:ln>
        </p:spPr>
      </p:pic>
      <p:pic>
        <p:nvPicPr>
          <p:cNvPr id="8" name="Picture 7"/>
          <p:cNvPicPr/>
          <p:nvPr/>
        </p:nvPicPr>
        <p:blipFill>
          <a:blip r:embed="rId8">
            <a:extLst>
              <a:ext uri="{28A0092B-C50C-407E-A947-70E740481C1C}">
                <a14:useLocalDpi xmlns:a14="http://schemas.microsoft.com/office/drawing/2010/main" val="0"/>
              </a:ext>
            </a:extLst>
          </a:blip>
          <a:stretch>
            <a:fillRect/>
          </a:stretch>
        </p:blipFill>
        <p:spPr>
          <a:xfrm>
            <a:off x="6450681" y="2957371"/>
            <a:ext cx="2574644" cy="1621295"/>
          </a:xfrm>
          <a:prstGeom prst="rect">
            <a:avLst/>
          </a:prstGeom>
        </p:spPr>
      </p:pic>
      <p:sp>
        <p:nvSpPr>
          <p:cNvPr id="2" name="TextBox 1"/>
          <p:cNvSpPr txBox="1"/>
          <p:nvPr/>
        </p:nvSpPr>
        <p:spPr>
          <a:xfrm>
            <a:off x="191805" y="803887"/>
            <a:ext cx="1314697" cy="523220"/>
          </a:xfrm>
          <a:prstGeom prst="rect">
            <a:avLst/>
          </a:prstGeom>
          <a:noFill/>
        </p:spPr>
        <p:txBody>
          <a:bodyPr wrap="square" rtlCol="0">
            <a:spAutoFit/>
          </a:bodyPr>
          <a:lstStyle/>
          <a:p>
            <a:r>
              <a:rPr lang="tr-TR" dirty="0" smtClean="0"/>
              <a:t>Mooncake suprise</a:t>
            </a:r>
            <a:endParaRPr lang="tr-TR" dirty="0"/>
          </a:p>
        </p:txBody>
      </p:sp>
      <p:sp>
        <p:nvSpPr>
          <p:cNvPr id="15" name="TextBox 14"/>
          <p:cNvSpPr txBox="1"/>
          <p:nvPr/>
        </p:nvSpPr>
        <p:spPr>
          <a:xfrm>
            <a:off x="3571980" y="709200"/>
            <a:ext cx="1314697" cy="307777"/>
          </a:xfrm>
          <a:prstGeom prst="rect">
            <a:avLst/>
          </a:prstGeom>
          <a:noFill/>
        </p:spPr>
        <p:txBody>
          <a:bodyPr wrap="square" rtlCol="0">
            <a:spAutoFit/>
          </a:bodyPr>
          <a:lstStyle/>
          <a:p>
            <a:r>
              <a:rPr lang="tr-TR" dirty="0" smtClean="0"/>
              <a:t>Turkish Cafe</a:t>
            </a:r>
            <a:endParaRPr lang="tr-TR" dirty="0"/>
          </a:p>
        </p:txBody>
      </p:sp>
      <p:sp>
        <p:nvSpPr>
          <p:cNvPr id="16" name="TextBox 15"/>
          <p:cNvSpPr txBox="1"/>
          <p:nvPr/>
        </p:nvSpPr>
        <p:spPr>
          <a:xfrm>
            <a:off x="6409759" y="601478"/>
            <a:ext cx="1792889" cy="523220"/>
          </a:xfrm>
          <a:prstGeom prst="rect">
            <a:avLst/>
          </a:prstGeom>
          <a:noFill/>
        </p:spPr>
        <p:txBody>
          <a:bodyPr wrap="square" rtlCol="0">
            <a:spAutoFit/>
          </a:bodyPr>
          <a:lstStyle/>
          <a:p>
            <a:r>
              <a:rPr lang="tr-TR" dirty="0" smtClean="0"/>
              <a:t>Specially designed herbal tea menu</a:t>
            </a:r>
            <a:endParaRPr lang="tr-TR" dirty="0"/>
          </a:p>
        </p:txBody>
      </p:sp>
      <p:sp>
        <p:nvSpPr>
          <p:cNvPr id="17" name="TextBox 16"/>
          <p:cNvSpPr txBox="1"/>
          <p:nvPr/>
        </p:nvSpPr>
        <p:spPr>
          <a:xfrm>
            <a:off x="3781779" y="2689799"/>
            <a:ext cx="3262488" cy="307777"/>
          </a:xfrm>
          <a:prstGeom prst="rect">
            <a:avLst/>
          </a:prstGeom>
          <a:noFill/>
        </p:spPr>
        <p:txBody>
          <a:bodyPr wrap="square" rtlCol="0">
            <a:spAutoFit/>
          </a:bodyPr>
          <a:lstStyle/>
          <a:p>
            <a:r>
              <a:rPr lang="tr-TR" dirty="0" smtClean="0"/>
              <a:t>Cultural tastes from world cuisine</a:t>
            </a:r>
            <a:endParaRPr lang="tr-TR" dirty="0"/>
          </a:p>
        </p:txBody>
      </p:sp>
    </p:spTree>
    <p:extLst>
      <p:ext uri="{BB962C8B-B14F-4D97-AF65-F5344CB8AC3E}">
        <p14:creationId xmlns:p14="http://schemas.microsoft.com/office/powerpoint/2010/main" val="1580392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Different Sectors Related To Business: WE’R FROM TURKEY</a:t>
            </a:r>
            <a:endParaRPr lang="tr-TR"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320266" y="800722"/>
            <a:ext cx="5760720" cy="3239770"/>
          </a:xfrm>
          <a:prstGeom prst="rect">
            <a:avLst/>
          </a:prstGeom>
        </p:spPr>
      </p:pic>
      <p:pic>
        <p:nvPicPr>
          <p:cNvPr id="4" name="Picture 3" descr="http://enjoyinspiration.com/wp-content/uploads/2015/02/WER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2586" y="891011"/>
            <a:ext cx="2752416" cy="1931211"/>
          </a:xfrm>
          <a:prstGeom prst="rect">
            <a:avLst/>
          </a:prstGeom>
          <a:noFill/>
          <a:ln>
            <a:noFill/>
          </a:ln>
        </p:spPr>
      </p:pic>
    </p:spTree>
    <p:extLst>
      <p:ext uri="{BB962C8B-B14F-4D97-AF65-F5344CB8AC3E}">
        <p14:creationId xmlns:p14="http://schemas.microsoft.com/office/powerpoint/2010/main" val="1065880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Different Sectors Related To Business: Turkish </a:t>
            </a:r>
            <a:r>
              <a:rPr lang="tr-TR" dirty="0" smtClean="0"/>
              <a:t>Seat Industries</a:t>
            </a:r>
            <a:endParaRPr lang="tr-TR" dirty="0"/>
          </a:p>
        </p:txBody>
      </p:sp>
      <p:pic>
        <p:nvPicPr>
          <p:cNvPr id="1026" name="Picture 2" descr="http://www.turkishairlines.com/images/Image/basin_odasi/2014/koltuk_b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7868"/>
            <a:ext cx="4498643" cy="3002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urkishairlines.com/images/Image/basin_odasi/2014/koltuk_b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021" y="1073234"/>
            <a:ext cx="4688979" cy="31474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71898" y="693140"/>
            <a:ext cx="3778535" cy="307777"/>
          </a:xfrm>
          <a:prstGeom prst="rect">
            <a:avLst/>
          </a:prstGeom>
        </p:spPr>
        <p:txBody>
          <a:bodyPr wrap="none">
            <a:spAutoFit/>
          </a:bodyPr>
          <a:lstStyle/>
          <a:p>
            <a:r>
              <a:rPr lang="en-US" dirty="0"/>
              <a:t>The first aircraft seat designed and built in Turkey</a:t>
            </a:r>
            <a:endParaRPr lang="tr-TR" dirty="0"/>
          </a:p>
        </p:txBody>
      </p:sp>
    </p:spTree>
    <p:extLst>
      <p:ext uri="{BB962C8B-B14F-4D97-AF65-F5344CB8AC3E}">
        <p14:creationId xmlns:p14="http://schemas.microsoft.com/office/powerpoint/2010/main" val="3396699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400" dirty="0"/>
              <a:t>Different </a:t>
            </a:r>
            <a:r>
              <a:rPr lang="tr-TR" sz="2400" dirty="0" smtClean="0"/>
              <a:t>Sectors: </a:t>
            </a:r>
            <a:r>
              <a:rPr lang="en-US" sz="2400" dirty="0"/>
              <a:t>Turkish Cabin Interior Systems </a:t>
            </a:r>
            <a:r>
              <a:rPr lang="en-US" sz="2400" dirty="0" smtClean="0"/>
              <a:t>Industries</a:t>
            </a:r>
            <a:endParaRPr lang="tr-TR" sz="2400" dirty="0"/>
          </a:p>
        </p:txBody>
      </p:sp>
      <p:pic>
        <p:nvPicPr>
          <p:cNvPr id="3" name="Picture 2" descr="http://www.turkishairlines.com/documents/Thy/images/news/galle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5870" y="1111449"/>
            <a:ext cx="5292257" cy="36860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98016" y="718858"/>
            <a:ext cx="5256036" cy="338554"/>
          </a:xfrm>
          <a:prstGeom prst="rect">
            <a:avLst/>
          </a:prstGeom>
        </p:spPr>
        <p:txBody>
          <a:bodyPr wrap="square">
            <a:spAutoFit/>
          </a:bodyPr>
          <a:lstStyle/>
          <a:p>
            <a:r>
              <a:rPr lang="en-US" sz="1600" b="1" dirty="0">
                <a:solidFill>
                  <a:srgbClr val="000000"/>
                </a:solidFill>
              </a:rPr>
              <a:t>Turkish </a:t>
            </a:r>
            <a:r>
              <a:rPr lang="tr-TR" sz="1600" b="1" dirty="0" smtClean="0">
                <a:solidFill>
                  <a:srgbClr val="000000"/>
                </a:solidFill>
              </a:rPr>
              <a:t>Airlines </a:t>
            </a:r>
            <a:r>
              <a:rPr lang="en-US" sz="1600" b="1" dirty="0" smtClean="0">
                <a:solidFill>
                  <a:srgbClr val="000000"/>
                </a:solidFill>
              </a:rPr>
              <a:t>flies </a:t>
            </a:r>
            <a:r>
              <a:rPr lang="tr-TR" sz="1600" b="1" dirty="0" smtClean="0">
                <a:solidFill>
                  <a:srgbClr val="000000"/>
                </a:solidFill>
              </a:rPr>
              <a:t>B737-800 outfitted with </a:t>
            </a:r>
            <a:r>
              <a:rPr lang="en-US" sz="1600" b="1" dirty="0" smtClean="0">
                <a:solidFill>
                  <a:srgbClr val="000000"/>
                </a:solidFill>
              </a:rPr>
              <a:t>first </a:t>
            </a:r>
            <a:r>
              <a:rPr lang="en-US" sz="1600" b="1" dirty="0">
                <a:solidFill>
                  <a:srgbClr val="000000"/>
                </a:solidFill>
              </a:rPr>
              <a:t>TCI </a:t>
            </a:r>
            <a:r>
              <a:rPr lang="en-US" sz="1600" b="1" dirty="0" smtClean="0">
                <a:solidFill>
                  <a:srgbClr val="000000"/>
                </a:solidFill>
              </a:rPr>
              <a:t>galley</a:t>
            </a:r>
            <a:r>
              <a:rPr lang="tr-TR" sz="1600" b="1" dirty="0" smtClean="0">
                <a:solidFill>
                  <a:srgbClr val="000000"/>
                </a:solidFill>
              </a:rPr>
              <a:t>s</a:t>
            </a:r>
            <a:endParaRPr lang="en-US" sz="1600" dirty="0">
              <a:solidFill>
                <a:srgbClr val="000000"/>
              </a:solidFill>
            </a:endParaRPr>
          </a:p>
        </p:txBody>
      </p:sp>
    </p:spTree>
    <p:extLst>
      <p:ext uri="{BB962C8B-B14F-4D97-AF65-F5344CB8AC3E}">
        <p14:creationId xmlns:p14="http://schemas.microsoft.com/office/powerpoint/2010/main" val="2151876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6" y="16050"/>
            <a:ext cx="8925334" cy="784672"/>
          </a:xfrm>
        </p:spPr>
        <p:txBody>
          <a:bodyPr>
            <a:normAutofit/>
          </a:bodyPr>
          <a:lstStyle/>
          <a:p>
            <a:r>
              <a:rPr lang="en-US" sz="2200" dirty="0" smtClean="0"/>
              <a:t>Resounding, Surprising &amp; High Value Projects to Improve Brand Awareness</a:t>
            </a:r>
            <a:endParaRPr lang="en-US" sz="2200" dirty="0"/>
          </a:p>
        </p:txBody>
      </p:sp>
      <p:pic>
        <p:nvPicPr>
          <p:cNvPr id="3" name="Picture 2" descr="http://i.dailymail.co.uk/i/pix/2013/12/04/video-undefined-19D5336600000578-649_636x358.jpg"/>
          <p:cNvPicPr/>
          <p:nvPr/>
        </p:nvPicPr>
        <p:blipFill>
          <a:blip r:embed="rId2">
            <a:extLst>
              <a:ext uri="{28A0092B-C50C-407E-A947-70E740481C1C}">
                <a14:useLocalDpi xmlns:a14="http://schemas.microsoft.com/office/drawing/2010/main" val="0"/>
              </a:ext>
            </a:extLst>
          </a:blip>
          <a:srcRect/>
          <a:stretch>
            <a:fillRect/>
          </a:stretch>
        </p:blipFill>
        <p:spPr bwMode="auto">
          <a:xfrm>
            <a:off x="326848" y="897503"/>
            <a:ext cx="3997325" cy="2250440"/>
          </a:xfrm>
          <a:prstGeom prst="rect">
            <a:avLst/>
          </a:prstGeom>
          <a:noFill/>
          <a:ln>
            <a:noFill/>
          </a:ln>
        </p:spPr>
      </p:pic>
      <p:pic>
        <p:nvPicPr>
          <p:cNvPr id="4" name="Picture 3" descr="http://www.haberegider.com/blog/wp-content/uploads/V%C4%B0DEO-Yeni-THY-I%C4%9Fd%C4%B1r-Hava-Alan%C4%B1-Reklam%C4%B1-%C4%B0zle-T%C3%BCrk-Hava-Yollar%C4%B1-Reklam%C4%B1-201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5015" y="3363550"/>
            <a:ext cx="2959100" cy="1555115"/>
          </a:xfrm>
          <a:prstGeom prst="rect">
            <a:avLst/>
          </a:prstGeom>
          <a:noFill/>
          <a:ln>
            <a:noFill/>
          </a:ln>
        </p:spPr>
      </p:pic>
      <p:pic>
        <p:nvPicPr>
          <p:cNvPr id="5" name="Picture 4" descr="http://www.turkishairlines.com/images/Image/basin_bultenleri/2013/tiger_b_02.jpg"/>
          <p:cNvPicPr/>
          <p:nvPr/>
        </p:nvPicPr>
        <p:blipFill>
          <a:blip r:embed="rId4">
            <a:extLst>
              <a:ext uri="{28A0092B-C50C-407E-A947-70E740481C1C}">
                <a14:useLocalDpi xmlns:a14="http://schemas.microsoft.com/office/drawing/2010/main" val="0"/>
              </a:ext>
            </a:extLst>
          </a:blip>
          <a:srcRect/>
          <a:stretch>
            <a:fillRect/>
          </a:stretch>
        </p:blipFill>
        <p:spPr bwMode="auto">
          <a:xfrm>
            <a:off x="4324173" y="1016328"/>
            <a:ext cx="4719962" cy="1162427"/>
          </a:xfrm>
          <a:prstGeom prst="rect">
            <a:avLst/>
          </a:prstGeom>
          <a:noFill/>
          <a:ln>
            <a:noFill/>
          </a:ln>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26042" t="19291" r="26986" b="14209"/>
          <a:stretch/>
        </p:blipFill>
        <p:spPr bwMode="auto">
          <a:xfrm>
            <a:off x="6355644" y="2709333"/>
            <a:ext cx="2614084" cy="205795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6">
            <a:extLst>
              <a:ext uri="{28A0092B-C50C-407E-A947-70E740481C1C}">
                <a14:useLocalDpi xmlns:a14="http://schemas.microsoft.com/office/drawing/2010/main" val="0"/>
              </a:ext>
            </a:extLst>
          </a:blip>
          <a:srcRect b="8690"/>
          <a:stretch/>
        </p:blipFill>
        <p:spPr>
          <a:xfrm>
            <a:off x="326848" y="3244724"/>
            <a:ext cx="2935287" cy="1792768"/>
          </a:xfrm>
          <a:prstGeom prst="rect">
            <a:avLst/>
          </a:prstGeom>
        </p:spPr>
      </p:pic>
    </p:spTree>
    <p:extLst>
      <p:ext uri="{BB962C8B-B14F-4D97-AF65-F5344CB8AC3E}">
        <p14:creationId xmlns:p14="http://schemas.microsoft.com/office/powerpoint/2010/main" val="2702438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15722" t="5882" r="13306" b="27419"/>
          <a:stretch/>
        </p:blipFill>
        <p:spPr>
          <a:xfrm>
            <a:off x="0" y="-69891"/>
            <a:ext cx="9156470" cy="4840288"/>
          </a:xfrm>
          <a:prstGeom prst="rect">
            <a:avLst/>
          </a:prstGeom>
        </p:spPr>
      </p:pic>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 y="642937"/>
            <a:ext cx="4657263" cy="832327"/>
          </a:xfrm>
          <a:prstGeom prst="rect">
            <a:avLst/>
          </a:prstGeom>
        </p:spPr>
      </p:pic>
      <p:sp>
        <p:nvSpPr>
          <p:cNvPr id="9" name="Title 8"/>
          <p:cNvSpPr>
            <a:spLocks noGrp="1"/>
          </p:cNvSpPr>
          <p:nvPr>
            <p:ph type="title"/>
          </p:nvPr>
        </p:nvSpPr>
        <p:spPr/>
        <p:txBody>
          <a:bodyPr>
            <a:normAutofit/>
          </a:bodyPr>
          <a:lstStyle/>
          <a:p>
            <a:r>
              <a:rPr lang="tr-TR" sz="2400" dirty="0"/>
              <a:t>Aviation, </a:t>
            </a:r>
            <a:r>
              <a:rPr lang="tr-TR" sz="2400" dirty="0" smtClean="0"/>
              <a:t>An Industry With A Significant Impact </a:t>
            </a:r>
            <a:endParaRPr lang="tr-TR" sz="2400" b="0" dirty="0"/>
          </a:p>
        </p:txBody>
      </p:sp>
      <p:sp>
        <p:nvSpPr>
          <p:cNvPr id="127" name="TextBox 126"/>
          <p:cNvSpPr txBox="1"/>
          <p:nvPr/>
        </p:nvSpPr>
        <p:spPr>
          <a:xfrm>
            <a:off x="-17397" y="4843353"/>
            <a:ext cx="771686" cy="282450"/>
          </a:xfrm>
          <a:prstGeom prst="rect">
            <a:avLst/>
          </a:prstGeom>
          <a:noFill/>
        </p:spPr>
        <p:txBody>
          <a:bodyPr wrap="none" lIns="68580" tIns="34290" rIns="68580" bIns="34290" rtlCol="0">
            <a:spAutoFit/>
          </a:bodyPr>
          <a:lstStyle/>
          <a:p>
            <a:pPr>
              <a:lnSpc>
                <a:spcPts val="1875"/>
              </a:lnSpc>
            </a:pPr>
            <a:r>
              <a:rPr lang="en-US" sz="900" i="1" dirty="0">
                <a:solidFill>
                  <a:srgbClr val="505050"/>
                </a:solidFill>
              </a:rPr>
              <a:t>Source: </a:t>
            </a:r>
            <a:r>
              <a:rPr lang="tr-TR" sz="900" i="1" dirty="0" smtClean="0">
                <a:solidFill>
                  <a:srgbClr val="505050"/>
                </a:solidFill>
              </a:rPr>
              <a:t>ATAG</a:t>
            </a:r>
            <a:endParaRPr lang="en-US" sz="900" i="1" dirty="0">
              <a:solidFill>
                <a:srgbClr val="505050"/>
              </a:solidFill>
            </a:endParaRPr>
          </a:p>
        </p:txBody>
      </p:sp>
      <p:grpSp>
        <p:nvGrpSpPr>
          <p:cNvPr id="39" name="Group 38"/>
          <p:cNvGrpSpPr/>
          <p:nvPr/>
        </p:nvGrpSpPr>
        <p:grpSpPr>
          <a:xfrm>
            <a:off x="4834035" y="330120"/>
            <a:ext cx="2426024" cy="2159291"/>
            <a:chOff x="2629125" y="2259048"/>
            <a:chExt cx="3234698" cy="2879054"/>
          </a:xfrm>
        </p:grpSpPr>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373" y="2259048"/>
              <a:ext cx="2835553" cy="1767375"/>
            </a:xfrm>
            <a:prstGeom prst="rect">
              <a:avLst/>
            </a:prstGeom>
          </p:spPr>
        </p:pic>
        <p:sp>
          <p:nvSpPr>
            <p:cNvPr id="41" name="Rectangle 40"/>
            <p:cNvSpPr/>
            <p:nvPr/>
          </p:nvSpPr>
          <p:spPr>
            <a:xfrm>
              <a:off x="2629125" y="3865960"/>
              <a:ext cx="3234698" cy="1272142"/>
            </a:xfrm>
            <a:prstGeom prst="rect">
              <a:avLst/>
            </a:prstGeom>
          </p:spPr>
          <p:txBody>
            <a:bodyPr wrap="square">
              <a:spAutoFit/>
            </a:bodyPr>
            <a:lstStyle/>
            <a:p>
              <a:pPr algn="ctr"/>
              <a:r>
                <a:rPr lang="tr-TR" sz="2800" b="1" dirty="0" smtClean="0"/>
                <a:t>3.3 billion </a:t>
              </a:r>
            </a:p>
            <a:p>
              <a:pPr algn="ctr"/>
              <a:r>
                <a:rPr lang="tr-TR" sz="2800" b="1" dirty="0" smtClean="0"/>
                <a:t>air passengers</a:t>
              </a:r>
              <a:endParaRPr lang="tr-TR" sz="1100" dirty="0"/>
            </a:p>
          </p:txBody>
        </p:sp>
        <p:grpSp>
          <p:nvGrpSpPr>
            <p:cNvPr id="42" name="Group 41"/>
            <p:cNvGrpSpPr/>
            <p:nvPr/>
          </p:nvGrpSpPr>
          <p:grpSpPr>
            <a:xfrm>
              <a:off x="3530968" y="2870381"/>
              <a:ext cx="1044162" cy="1265327"/>
              <a:chOff x="618108" y="2641023"/>
              <a:chExt cx="809201" cy="980598"/>
            </a:xfrm>
          </p:grpSpPr>
          <p:pic>
            <p:nvPicPr>
              <p:cNvPr id="43" name="Picture 42"/>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693628" y="2641023"/>
                <a:ext cx="346489" cy="672989"/>
              </a:xfrm>
              <a:prstGeom prst="rect">
                <a:avLst/>
              </a:prstGeom>
            </p:spPr>
          </p:pic>
          <p:pic>
            <p:nvPicPr>
              <p:cNvPr id="44" name="Picture 43"/>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1080820" y="2712958"/>
                <a:ext cx="346489" cy="672989"/>
              </a:xfrm>
              <a:prstGeom prst="rect">
                <a:avLst/>
              </a:prstGeom>
            </p:spPr>
          </p:pic>
          <p:pic>
            <p:nvPicPr>
              <p:cNvPr id="45" name="Picture 44"/>
              <p:cNvPicPr>
                <a:picLocks noChangeAspect="1"/>
              </p:cNvPicPr>
              <p:nvPr/>
            </p:nvPicPr>
            <p:blipFill>
              <a:blip r:embed="rId7">
                <a:biLevel thresh="75000"/>
                <a:extLst>
                  <a:ext uri="{BEBA8EAE-BF5A-486C-A8C5-ECC9F3942E4B}">
                    <a14:imgProps xmlns:a14="http://schemas.microsoft.com/office/drawing/2010/main">
                      <a14:imgLayer r:embed="rId8">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18108" y="2825603"/>
                <a:ext cx="762001" cy="796018"/>
              </a:xfrm>
              <a:prstGeom prst="rect">
                <a:avLst/>
              </a:prstGeom>
            </p:spPr>
          </p:pic>
        </p:grpSp>
      </p:grpSp>
      <p:sp>
        <p:nvSpPr>
          <p:cNvPr id="49" name="Rectangle 48"/>
          <p:cNvSpPr/>
          <p:nvPr/>
        </p:nvSpPr>
        <p:spPr>
          <a:xfrm>
            <a:off x="1015907" y="1854565"/>
            <a:ext cx="3095364" cy="548740"/>
          </a:xfrm>
          <a:prstGeom prst="rect">
            <a:avLst/>
          </a:prstGeom>
        </p:spPr>
        <p:txBody>
          <a:bodyPr wrap="square" lIns="68580" tIns="34290" rIns="68580" bIns="34290">
            <a:spAutoFit/>
          </a:bodyPr>
          <a:lstStyle/>
          <a:p>
            <a:pPr algn="ctr" defTabSz="700088">
              <a:lnSpc>
                <a:spcPts val="3975"/>
              </a:lnSpc>
              <a:spcBef>
                <a:spcPct val="0"/>
              </a:spcBef>
            </a:pPr>
            <a:r>
              <a:rPr lang="tr-TR" sz="2800" b="1" dirty="0"/>
              <a:t>58 million </a:t>
            </a:r>
            <a:r>
              <a:rPr lang="tr-TR" sz="2800" b="1" dirty="0" smtClean="0"/>
              <a:t>jobs</a:t>
            </a:r>
            <a:endParaRPr lang="tr-TR" sz="2800" b="1" dirty="0"/>
          </a:p>
        </p:txBody>
      </p:sp>
      <p:sp>
        <p:nvSpPr>
          <p:cNvPr id="50" name="Rounded Rectangle 4"/>
          <p:cNvSpPr/>
          <p:nvPr/>
        </p:nvSpPr>
        <p:spPr>
          <a:xfrm>
            <a:off x="70346" y="970536"/>
            <a:ext cx="5046611" cy="7862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60008" rIns="60008" bIns="60008" numCol="1" spcCol="953" anchor="ctr" anchorCtr="0">
            <a:noAutofit/>
          </a:bodyPr>
          <a:lstStyle/>
          <a:p>
            <a:pPr algn="ctr"/>
            <a:r>
              <a:rPr lang="en-US" sz="2800" b="1" dirty="0">
                <a:solidFill>
                  <a:schemeClr val="tx1"/>
                </a:solidFill>
              </a:rPr>
              <a:t>3.4% of </a:t>
            </a:r>
            <a:r>
              <a:rPr lang="en-US" sz="2800" b="1" dirty="0" smtClean="0">
                <a:solidFill>
                  <a:schemeClr val="tx1"/>
                </a:solidFill>
              </a:rPr>
              <a:t>GDP</a:t>
            </a:r>
            <a:r>
              <a:rPr lang="tr-TR" sz="2800" b="1" dirty="0" smtClean="0">
                <a:solidFill>
                  <a:schemeClr val="tx1"/>
                </a:solidFill>
              </a:rPr>
              <a:t>, </a:t>
            </a:r>
          </a:p>
          <a:p>
            <a:pPr algn="ctr"/>
            <a:r>
              <a:rPr lang="tr-TR" sz="2800" b="1" dirty="0" smtClean="0">
                <a:solidFill>
                  <a:schemeClr val="tx1"/>
                </a:solidFill>
              </a:rPr>
              <a:t>Larger impact for some</a:t>
            </a:r>
            <a:r>
              <a:rPr lang="en-US" sz="2800" b="1" dirty="0" smtClean="0">
                <a:solidFill>
                  <a:schemeClr val="tx1"/>
                </a:solidFill>
              </a:rPr>
              <a:t> </a:t>
            </a:r>
            <a:r>
              <a:rPr lang="tr-TR" sz="2800" b="1" dirty="0" smtClean="0">
                <a:solidFill>
                  <a:schemeClr val="tx1"/>
                </a:solidFill>
              </a:rPr>
              <a:t>countries</a:t>
            </a:r>
            <a:endParaRPr lang="en-US" sz="2800" b="1" dirty="0">
              <a:solidFill>
                <a:schemeClr val="tx1"/>
              </a:solidFill>
            </a:endParaRPr>
          </a:p>
        </p:txBody>
      </p:sp>
      <p:grpSp>
        <p:nvGrpSpPr>
          <p:cNvPr id="73" name="Group 72"/>
          <p:cNvGrpSpPr/>
          <p:nvPr/>
        </p:nvGrpSpPr>
        <p:grpSpPr>
          <a:xfrm>
            <a:off x="429492" y="2553774"/>
            <a:ext cx="3849889" cy="745455"/>
            <a:chOff x="5005522" y="1381806"/>
            <a:chExt cx="3849889" cy="581169"/>
          </a:xfrm>
        </p:grpSpPr>
        <p:pic>
          <p:nvPicPr>
            <p:cNvPr id="74" name="Picture 73"/>
            <p:cNvPicPr>
              <a:picLocks noChangeAspect="1"/>
            </p:cNvPicPr>
            <p:nvPr/>
          </p:nvPicPr>
          <p:blipFill>
            <a:blip r:embed="rId9">
              <a:duotone>
                <a:prstClr val="black"/>
                <a:schemeClr val="tx2">
                  <a:tint val="45000"/>
                  <a:satMod val="400000"/>
                </a:schemeClr>
              </a:duotone>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32022">
              <a:off x="5005522" y="1381806"/>
              <a:ext cx="3849889" cy="581169"/>
            </a:xfrm>
            <a:prstGeom prst="rect">
              <a:avLst/>
            </a:prstGeom>
          </p:spPr>
        </p:pic>
        <p:sp>
          <p:nvSpPr>
            <p:cNvPr id="79" name="Rectangle 78"/>
            <p:cNvSpPr/>
            <p:nvPr/>
          </p:nvSpPr>
          <p:spPr>
            <a:xfrm rot="21092787">
              <a:off x="5689336" y="1510786"/>
              <a:ext cx="2633446" cy="269941"/>
            </a:xfrm>
            <a:prstGeom prst="rect">
              <a:avLst/>
            </a:prstGeom>
          </p:spPr>
          <p:txBody>
            <a:bodyPr wrap="square" lIns="68580" tIns="34290" rIns="68580" bIns="34290">
              <a:spAutoFit/>
            </a:bodyPr>
            <a:lstStyle/>
            <a:p>
              <a:pPr algn="ctr"/>
              <a:r>
                <a:rPr lang="tr-TR" sz="1800" b="1" dirty="0" smtClean="0">
                  <a:solidFill>
                    <a:schemeClr val="bg1"/>
                  </a:solidFill>
                  <a:effectLst>
                    <a:outerShdw blurRad="38100" dist="38100" dir="2700000" algn="tl">
                      <a:srgbClr val="000000">
                        <a:alpha val="43137"/>
                      </a:srgbClr>
                    </a:outerShdw>
                  </a:effectLst>
                </a:rPr>
                <a:t>Aviation widens markets</a:t>
              </a:r>
              <a:endParaRPr lang="tr-TR" sz="1800" b="1" dirty="0">
                <a:solidFill>
                  <a:schemeClr val="bg1"/>
                </a:solidFill>
                <a:effectLst>
                  <a:outerShdw blurRad="38100" dist="38100" dir="2700000" algn="tl">
                    <a:srgbClr val="000000">
                      <a:alpha val="43137"/>
                    </a:srgbClr>
                  </a:outerShdw>
                </a:effectLst>
              </a:endParaRPr>
            </a:p>
          </p:txBody>
        </p:sp>
      </p:grpSp>
      <p:grpSp>
        <p:nvGrpSpPr>
          <p:cNvPr id="80" name="Group 79"/>
          <p:cNvGrpSpPr/>
          <p:nvPr/>
        </p:nvGrpSpPr>
        <p:grpSpPr>
          <a:xfrm>
            <a:off x="871203" y="3936048"/>
            <a:ext cx="3992086" cy="645657"/>
            <a:chOff x="4575385" y="1127888"/>
            <a:chExt cx="2717422" cy="645657"/>
          </a:xfrm>
        </p:grpSpPr>
        <p:pic>
          <p:nvPicPr>
            <p:cNvPr id="82" name="Picture 81"/>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rot="21232022">
              <a:off x="4575385" y="1127888"/>
              <a:ext cx="2457675" cy="645657"/>
            </a:xfrm>
            <a:prstGeom prst="rect">
              <a:avLst/>
            </a:prstGeom>
          </p:spPr>
        </p:pic>
        <p:sp>
          <p:nvSpPr>
            <p:cNvPr id="84" name="Rectangle 83"/>
            <p:cNvSpPr/>
            <p:nvPr/>
          </p:nvSpPr>
          <p:spPr>
            <a:xfrm rot="21092787">
              <a:off x="4969907" y="1190291"/>
              <a:ext cx="2322900" cy="346249"/>
            </a:xfrm>
            <a:prstGeom prst="rect">
              <a:avLst/>
            </a:prstGeom>
          </p:spPr>
          <p:txBody>
            <a:bodyPr wrap="square" lIns="68580" tIns="34290" rIns="68580" bIns="34290">
              <a:spAutoFit/>
            </a:bodyPr>
            <a:lstStyle/>
            <a:p>
              <a:pPr lvl="0"/>
              <a:r>
                <a:rPr lang="tr-TR" sz="1800" b="1" dirty="0" smtClean="0">
                  <a:solidFill>
                    <a:schemeClr val="bg1"/>
                  </a:solidFill>
                  <a:effectLst>
                    <a:outerShdw blurRad="38100" dist="38100" dir="2700000" algn="tl">
                      <a:srgbClr val="000000">
                        <a:alpha val="43137"/>
                      </a:srgbClr>
                    </a:outerShdw>
                  </a:effectLst>
                </a:rPr>
                <a:t>Encourages investment</a:t>
              </a:r>
              <a:endParaRPr lang="tr-TR" sz="1800" b="1" dirty="0">
                <a:solidFill>
                  <a:schemeClr val="bg1"/>
                </a:solidFill>
                <a:effectLst>
                  <a:outerShdw blurRad="38100" dist="38100" dir="2700000" algn="tl">
                    <a:srgbClr val="000000">
                      <a:alpha val="43137"/>
                    </a:srgbClr>
                  </a:outerShdw>
                </a:effectLst>
              </a:endParaRPr>
            </a:p>
          </p:txBody>
        </p:sp>
      </p:grpSp>
      <p:grpSp>
        <p:nvGrpSpPr>
          <p:cNvPr id="88" name="Group 87"/>
          <p:cNvGrpSpPr/>
          <p:nvPr/>
        </p:nvGrpSpPr>
        <p:grpSpPr>
          <a:xfrm>
            <a:off x="385066" y="3295227"/>
            <a:ext cx="4089927" cy="684999"/>
            <a:chOff x="4608198" y="2385958"/>
            <a:chExt cx="3366514" cy="684999"/>
          </a:xfrm>
        </p:grpSpPr>
        <p:pic>
          <p:nvPicPr>
            <p:cNvPr id="89" name="Picture 88"/>
            <p:cNvPicPr>
              <a:picLocks noChangeAspect="1"/>
            </p:cNvPicPr>
            <p:nvPr/>
          </p:nvPicPr>
          <p:blipFill>
            <a:blip r:embed="rId11">
              <a:duotone>
                <a:schemeClr val="accent6">
                  <a:shade val="45000"/>
                  <a:satMod val="135000"/>
                </a:schemeClr>
                <a:prstClr val="white"/>
              </a:duotone>
              <a:extLst>
                <a:ext uri="{BEBA8EAE-BF5A-486C-A8C5-ECC9F3942E4B}">
                  <a14:imgProps xmlns:a14="http://schemas.microsoft.com/office/drawing/2010/main">
                    <a14:imgLayer r:embed="rId10">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rot="21232022">
              <a:off x="4608198" y="2385958"/>
              <a:ext cx="3366514" cy="684999"/>
            </a:xfrm>
            <a:prstGeom prst="rect">
              <a:avLst/>
            </a:prstGeom>
          </p:spPr>
        </p:pic>
        <p:sp>
          <p:nvSpPr>
            <p:cNvPr id="90" name="Rectangle 89"/>
            <p:cNvSpPr/>
            <p:nvPr/>
          </p:nvSpPr>
          <p:spPr>
            <a:xfrm rot="21092787">
              <a:off x="4994125" y="2537352"/>
              <a:ext cx="2814532" cy="346249"/>
            </a:xfrm>
            <a:prstGeom prst="rect">
              <a:avLst/>
            </a:prstGeom>
          </p:spPr>
          <p:txBody>
            <a:bodyPr wrap="none" lIns="68580" tIns="34290" rIns="68580" bIns="34290">
              <a:spAutoFit/>
            </a:bodyPr>
            <a:lstStyle/>
            <a:p>
              <a:pPr algn="ctr"/>
              <a:r>
                <a:rPr lang="tr-TR" sz="1800" b="1" dirty="0" smtClean="0">
                  <a:solidFill>
                    <a:schemeClr val="bg1"/>
                  </a:solidFill>
                  <a:effectLst>
                    <a:outerShdw blurRad="38100" dist="38100" dir="2700000" algn="tl">
                      <a:srgbClr val="000000">
                        <a:alpha val="43137"/>
                      </a:srgbClr>
                    </a:outerShdw>
                  </a:effectLst>
                </a:rPr>
                <a:t>Improves efficiency &amp; productivity</a:t>
              </a:r>
              <a:endParaRPr lang="tr-TR" sz="1800" b="1" dirty="0">
                <a:solidFill>
                  <a:schemeClr val="bg1"/>
                </a:solidFill>
                <a:effectLst>
                  <a:outerShdw blurRad="38100" dist="38100" dir="2700000" algn="tl">
                    <a:srgbClr val="000000">
                      <a:alpha val="43137"/>
                    </a:srgbClr>
                  </a:outerShdw>
                </a:effectLst>
              </a:endParaRPr>
            </a:p>
          </p:txBody>
        </p:sp>
      </p:grpSp>
      <p:pic>
        <p:nvPicPr>
          <p:cNvPr id="5" name="Picture 4"/>
          <p:cNvPicPr>
            <a:picLocks noChangeAspect="1"/>
          </p:cNvPicPr>
          <p:nvPr/>
        </p:nvPicPr>
        <p:blipFill>
          <a:blip r:embed="rId12"/>
          <a:stretch>
            <a:fillRect/>
          </a:stretch>
        </p:blipFill>
        <p:spPr>
          <a:xfrm>
            <a:off x="4864746" y="2519900"/>
            <a:ext cx="4108411" cy="2405070"/>
          </a:xfrm>
          <a:prstGeom prst="rect">
            <a:avLst/>
          </a:prstGeom>
          <a:ln>
            <a:noFill/>
          </a:ln>
          <a:effectLst>
            <a:softEdge rad="112500"/>
          </a:effectLst>
        </p:spPr>
      </p:pic>
      <p:grpSp>
        <p:nvGrpSpPr>
          <p:cNvPr id="91" name="Group 90"/>
          <p:cNvGrpSpPr/>
          <p:nvPr/>
        </p:nvGrpSpPr>
        <p:grpSpPr>
          <a:xfrm>
            <a:off x="6620706" y="343198"/>
            <a:ext cx="2920945" cy="2125020"/>
            <a:chOff x="2046962" y="2304743"/>
            <a:chExt cx="3894593" cy="2833359"/>
          </a:xfrm>
        </p:grpSpPr>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026" y="2304743"/>
              <a:ext cx="2835553" cy="1767375"/>
            </a:xfrm>
            <a:prstGeom prst="rect">
              <a:avLst/>
            </a:prstGeom>
          </p:spPr>
        </p:pic>
        <p:sp>
          <p:nvSpPr>
            <p:cNvPr id="93" name="Rectangle 92"/>
            <p:cNvSpPr/>
            <p:nvPr/>
          </p:nvSpPr>
          <p:spPr>
            <a:xfrm>
              <a:off x="2046962" y="3865960"/>
              <a:ext cx="3894593" cy="1272142"/>
            </a:xfrm>
            <a:prstGeom prst="rect">
              <a:avLst/>
            </a:prstGeom>
          </p:spPr>
          <p:txBody>
            <a:bodyPr wrap="square">
              <a:spAutoFit/>
            </a:bodyPr>
            <a:lstStyle/>
            <a:p>
              <a:pPr algn="ctr"/>
              <a:r>
                <a:rPr lang="tr-TR" sz="2800" b="1" dirty="0" smtClean="0"/>
                <a:t>51.5 million freight tons</a:t>
              </a:r>
              <a:endParaRPr lang="tr-TR" sz="1100" dirty="0"/>
            </a:p>
          </p:txBody>
        </p:sp>
      </p:grpSp>
      <p:pic>
        <p:nvPicPr>
          <p:cNvPr id="1026" name="Picture 2" descr="http://www.turkishcargo.com.tr/kargo/_img/reklam/nigeria_tr_b.jpg"/>
          <p:cNvPicPr>
            <a:picLocks noChangeAspect="1" noChangeArrowheads="1"/>
          </p:cNvPicPr>
          <p:nvPr/>
        </p:nvPicPr>
        <p:blipFill rotWithShape="1">
          <a:blip r:embed="rId13">
            <a:extLst>
              <a:ext uri="{28A0092B-C50C-407E-A947-70E740481C1C}">
                <a14:useLocalDpi xmlns:a14="http://schemas.microsoft.com/office/drawing/2010/main" val="0"/>
              </a:ext>
            </a:extLst>
          </a:blip>
          <a:srcRect l="50953" t="15653" b="16920"/>
          <a:stretch/>
        </p:blipFill>
        <p:spPr bwMode="auto">
          <a:xfrm>
            <a:off x="7399346" y="733777"/>
            <a:ext cx="1441565" cy="847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25582" y="3335652"/>
            <a:ext cx="1877186" cy="466584"/>
          </a:xfrm>
          <a:prstGeom prst="rect">
            <a:avLst/>
          </a:prstGeom>
        </p:spPr>
      </p:pic>
    </p:spTree>
    <p:extLst>
      <p:ext uri="{BB962C8B-B14F-4D97-AF65-F5344CB8AC3E}">
        <p14:creationId xmlns:p14="http://schemas.microsoft.com/office/powerpoint/2010/main" val="340574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69" y="3189579"/>
            <a:ext cx="1702412" cy="202326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131" y="557533"/>
            <a:ext cx="9144000" cy="4534354"/>
          </a:xfrm>
          <a:prstGeom prst="rect">
            <a:avLst/>
          </a:prstGeom>
        </p:spPr>
      </p:pic>
      <p:sp>
        <p:nvSpPr>
          <p:cNvPr id="2" name="Title 1"/>
          <p:cNvSpPr>
            <a:spLocks noGrp="1"/>
          </p:cNvSpPr>
          <p:nvPr>
            <p:ph type="title"/>
          </p:nvPr>
        </p:nvSpPr>
        <p:spPr>
          <a:xfrm>
            <a:off x="218666" y="39800"/>
            <a:ext cx="8614736" cy="784672"/>
          </a:xfrm>
        </p:spPr>
        <p:txBody>
          <a:bodyPr/>
          <a:lstStyle/>
          <a:p>
            <a:r>
              <a:rPr lang="tr-TR" dirty="0" smtClean="0"/>
              <a:t>Sponsorships and Brand Ambassadors Are </a:t>
            </a:r>
            <a:endParaRPr lang="tr-TR" dirty="0"/>
          </a:p>
        </p:txBody>
      </p:sp>
      <p:pic>
        <p:nvPicPr>
          <p:cNvPr id="40" name="Picture 39"/>
          <p:cNvPicPr>
            <a:picLocks noChangeAspect="1"/>
          </p:cNvPicPr>
          <p:nvPr/>
        </p:nvPicPr>
        <p:blipFill rotWithShape="1">
          <a:blip r:embed="rId5" cstate="print">
            <a:extLst>
              <a:ext uri="{28A0092B-C50C-407E-A947-70E740481C1C}">
                <a14:useLocalDpi xmlns:a14="http://schemas.microsoft.com/office/drawing/2010/main" val="0"/>
              </a:ext>
            </a:extLst>
          </a:blip>
          <a:srcRect l="5826" b="22583"/>
          <a:stretch/>
        </p:blipFill>
        <p:spPr>
          <a:xfrm>
            <a:off x="-9525" y="4680452"/>
            <a:ext cx="1854115" cy="463047"/>
          </a:xfrm>
          <a:prstGeom prst="rect">
            <a:avLst/>
          </a:prstGeom>
        </p:spPr>
      </p:pic>
      <p:pic>
        <p:nvPicPr>
          <p:cNvPr id="51" name="Picture 50"/>
          <p:cNvPicPr>
            <a:picLocks noChangeAspect="1"/>
          </p:cNvPicPr>
          <p:nvPr/>
        </p:nvPicPr>
        <p:blipFill rotWithShape="1">
          <a:blip r:embed="rId6">
            <a:extLst>
              <a:ext uri="{28A0092B-C50C-407E-A947-70E740481C1C}">
                <a14:useLocalDpi xmlns:a14="http://schemas.microsoft.com/office/drawing/2010/main" val="0"/>
              </a:ext>
            </a:extLst>
          </a:blip>
          <a:srcRect l="12135" t="42747" r="52472" b="33683"/>
          <a:stretch/>
        </p:blipFill>
        <p:spPr>
          <a:xfrm>
            <a:off x="78120" y="4296671"/>
            <a:ext cx="2446511" cy="916470"/>
          </a:xfrm>
          <a:prstGeom prst="rect">
            <a:avLst/>
          </a:prstGeom>
        </p:spPr>
      </p:pic>
      <p:grpSp>
        <p:nvGrpSpPr>
          <p:cNvPr id="16" name="Group 15"/>
          <p:cNvGrpSpPr/>
          <p:nvPr/>
        </p:nvGrpSpPr>
        <p:grpSpPr>
          <a:xfrm>
            <a:off x="-1299826" y="807761"/>
            <a:ext cx="3452143" cy="2825705"/>
            <a:chOff x="-1299826" y="807761"/>
            <a:chExt cx="3452143" cy="2825705"/>
          </a:xfrm>
        </p:grpSpPr>
        <p:sp>
          <p:nvSpPr>
            <p:cNvPr id="54" name="Freeform 53"/>
            <p:cNvSpPr/>
            <p:nvPr/>
          </p:nvSpPr>
          <p:spPr>
            <a:xfrm rot="483718">
              <a:off x="-1299826" y="852267"/>
              <a:ext cx="3097683" cy="2781199"/>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933825" y="2333625"/>
                  </a:lnTo>
                  <a:lnTo>
                    <a:pt x="219075" y="4819650"/>
                  </a:lnTo>
                  <a:lnTo>
                    <a:pt x="0" y="1038225"/>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grpSp>
          <p:nvGrpSpPr>
            <p:cNvPr id="10" name="Group 9"/>
            <p:cNvGrpSpPr/>
            <p:nvPr/>
          </p:nvGrpSpPr>
          <p:grpSpPr>
            <a:xfrm>
              <a:off x="184746" y="807761"/>
              <a:ext cx="1967571" cy="1771776"/>
              <a:chOff x="184746" y="807761"/>
              <a:chExt cx="1967571" cy="1771776"/>
            </a:xfrm>
          </p:grpSpPr>
          <p:pic>
            <p:nvPicPr>
              <p:cNvPr id="46" name="Picture 45"/>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0541" y="807761"/>
                <a:ext cx="1771776" cy="1771776"/>
              </a:xfrm>
              <a:prstGeom prst="rect">
                <a:avLst/>
              </a:prstGeom>
              <a:effectLst>
                <a:innerShdw blurRad="114300">
                  <a:prstClr val="black"/>
                </a:innerShdw>
              </a:effectLst>
            </p:spPr>
          </p:pic>
          <p:grpSp>
            <p:nvGrpSpPr>
              <p:cNvPr id="28" name="Group 27"/>
              <p:cNvGrpSpPr/>
              <p:nvPr/>
            </p:nvGrpSpPr>
            <p:grpSpPr>
              <a:xfrm>
                <a:off x="184746" y="2080975"/>
                <a:ext cx="1684205" cy="357188"/>
                <a:chOff x="212174" y="2131200"/>
                <a:chExt cx="2245606" cy="476250"/>
              </a:xfrm>
            </p:grpSpPr>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174" y="2131200"/>
                  <a:ext cx="2245606" cy="476250"/>
                </a:xfrm>
                <a:prstGeom prst="rect">
                  <a:avLst/>
                </a:prstGeom>
              </p:spPr>
            </p:pic>
            <p:sp>
              <p:nvSpPr>
                <p:cNvPr id="30" name="TextBox 29"/>
                <p:cNvSpPr txBox="1"/>
                <p:nvPr/>
              </p:nvSpPr>
              <p:spPr>
                <a:xfrm>
                  <a:off x="613978" y="2162175"/>
                  <a:ext cx="1511525" cy="348813"/>
                </a:xfrm>
                <a:prstGeom prst="rect">
                  <a:avLst/>
                </a:prstGeom>
                <a:noFill/>
              </p:spPr>
              <p:txBody>
                <a:bodyPr wrap="none" rtlCol="0">
                  <a:spAutoFit/>
                </a:bodyPr>
                <a:lstStyle/>
                <a:p>
                  <a:r>
                    <a:rPr lang="tr-TR" sz="1100" b="1" dirty="0"/>
                    <a:t>DIDIER DROGBA</a:t>
                  </a:r>
                </a:p>
              </p:txBody>
            </p:sp>
          </p:grpSp>
        </p:grpSp>
      </p:grpSp>
      <p:grpSp>
        <p:nvGrpSpPr>
          <p:cNvPr id="17" name="Group 16"/>
          <p:cNvGrpSpPr/>
          <p:nvPr/>
        </p:nvGrpSpPr>
        <p:grpSpPr>
          <a:xfrm>
            <a:off x="1610223" y="857040"/>
            <a:ext cx="3555138" cy="4486329"/>
            <a:chOff x="1610223" y="857040"/>
            <a:chExt cx="3555138" cy="4486329"/>
          </a:xfrm>
        </p:grpSpPr>
        <p:sp>
          <p:nvSpPr>
            <p:cNvPr id="66" name="Freeform 65"/>
            <p:cNvSpPr/>
            <p:nvPr/>
          </p:nvSpPr>
          <p:spPr>
            <a:xfrm rot="18285796">
              <a:off x="1399346" y="1577354"/>
              <a:ext cx="3976892" cy="3555138"/>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933825" y="2333625"/>
                  </a:lnTo>
                  <a:lnTo>
                    <a:pt x="219075" y="4819650"/>
                  </a:lnTo>
                  <a:lnTo>
                    <a:pt x="0" y="1038225"/>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dirty="0" smtClean="0"/>
            </a:p>
            <a:p>
              <a:pPr algn="ctr"/>
              <a:endParaRPr lang="tr-TR" dirty="0"/>
            </a:p>
            <a:p>
              <a:pPr algn="ctr"/>
              <a:endParaRPr lang="tr-TR" dirty="0" smtClean="0"/>
            </a:p>
            <a:p>
              <a:pPr algn="ctr"/>
              <a:endParaRPr lang="tr-TR" dirty="0"/>
            </a:p>
            <a:p>
              <a:pPr algn="ctr"/>
              <a:endParaRPr lang="tr-TR" dirty="0" smtClean="0"/>
            </a:p>
            <a:p>
              <a:pPr algn="ctr"/>
              <a:endParaRPr lang="tr-TR" dirty="0"/>
            </a:p>
            <a:p>
              <a:pPr algn="ctr"/>
              <a:endParaRPr lang="tr-TR" dirty="0" smtClean="0"/>
            </a:p>
            <a:p>
              <a:pPr algn="ctr"/>
              <a:endParaRPr lang="tr-TR" dirty="0"/>
            </a:p>
            <a:p>
              <a:pPr algn="ctr"/>
              <a:endParaRPr lang="tr-TR" dirty="0" smtClean="0"/>
            </a:p>
            <a:p>
              <a:pPr algn="ctr"/>
              <a:endParaRPr lang="tr-TR" dirty="0"/>
            </a:p>
            <a:p>
              <a:pPr algn="ctr"/>
              <a:endParaRPr lang="tr-TR" dirty="0" smtClean="0"/>
            </a:p>
            <a:p>
              <a:pPr algn="ctr"/>
              <a:endParaRPr lang="tr-TR" dirty="0"/>
            </a:p>
            <a:p>
              <a:pPr algn="ctr"/>
              <a:endParaRPr lang="tr-TR" dirty="0"/>
            </a:p>
          </p:txBody>
        </p:sp>
        <p:grpSp>
          <p:nvGrpSpPr>
            <p:cNvPr id="11" name="Group 10"/>
            <p:cNvGrpSpPr/>
            <p:nvPr/>
          </p:nvGrpSpPr>
          <p:grpSpPr>
            <a:xfrm>
              <a:off x="2000250" y="857040"/>
              <a:ext cx="2532938" cy="2298089"/>
              <a:chOff x="2000250" y="857040"/>
              <a:chExt cx="2532938" cy="2298089"/>
            </a:xfrm>
          </p:grpSpPr>
          <p:pic>
            <p:nvPicPr>
              <p:cNvPr id="62" name="Picture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0961" y="857040"/>
                <a:ext cx="2292227" cy="2298089"/>
              </a:xfrm>
              <a:prstGeom prst="rect">
                <a:avLst/>
              </a:prstGeom>
              <a:effectLst>
                <a:innerShdw blurRad="114300">
                  <a:prstClr val="black"/>
                </a:innerShdw>
              </a:effectLst>
            </p:spPr>
          </p:pic>
          <p:grpSp>
            <p:nvGrpSpPr>
              <p:cNvPr id="34" name="Group 33"/>
              <p:cNvGrpSpPr/>
              <p:nvPr/>
            </p:nvGrpSpPr>
            <p:grpSpPr>
              <a:xfrm>
                <a:off x="2000250" y="2609850"/>
                <a:ext cx="1959688" cy="357188"/>
                <a:chOff x="42050" y="2131200"/>
                <a:chExt cx="2245606" cy="476250"/>
              </a:xfrm>
            </p:grpSpPr>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0" y="2131200"/>
                  <a:ext cx="2245606" cy="476250"/>
                </a:xfrm>
                <a:prstGeom prst="rect">
                  <a:avLst/>
                </a:prstGeom>
              </p:spPr>
            </p:pic>
            <p:sp>
              <p:nvSpPr>
                <p:cNvPr id="36" name="TextBox 35"/>
                <p:cNvSpPr txBox="1"/>
                <p:nvPr/>
              </p:nvSpPr>
              <p:spPr>
                <a:xfrm>
                  <a:off x="317260" y="2187575"/>
                  <a:ext cx="1903376" cy="328294"/>
                </a:xfrm>
                <a:prstGeom prst="rect">
                  <a:avLst/>
                </a:prstGeom>
                <a:noFill/>
              </p:spPr>
              <p:txBody>
                <a:bodyPr wrap="none" rtlCol="0">
                  <a:spAutoFit/>
                </a:bodyPr>
                <a:lstStyle/>
                <a:p>
                  <a:r>
                    <a:rPr lang="tr-TR" sz="1000" b="1" dirty="0" smtClean="0"/>
                    <a:t>OLYMPIQUE </a:t>
                  </a:r>
                  <a:r>
                    <a:rPr lang="tr-TR" sz="1000" b="1" dirty="0"/>
                    <a:t>DE </a:t>
                  </a:r>
                  <a:r>
                    <a:rPr lang="tr-TR" sz="1000" b="1" dirty="0" smtClean="0"/>
                    <a:t>MARSEILLE </a:t>
                  </a:r>
                  <a:endParaRPr lang="tr-TR" sz="1000" b="1" dirty="0"/>
                </a:p>
              </p:txBody>
            </p:sp>
          </p:grpSp>
        </p:grpSp>
      </p:grpSp>
      <p:grpSp>
        <p:nvGrpSpPr>
          <p:cNvPr id="18" name="Group 17"/>
          <p:cNvGrpSpPr/>
          <p:nvPr/>
        </p:nvGrpSpPr>
        <p:grpSpPr>
          <a:xfrm>
            <a:off x="4486275" y="750071"/>
            <a:ext cx="3681539" cy="3926040"/>
            <a:chOff x="4486275" y="750071"/>
            <a:chExt cx="3681539" cy="3926040"/>
          </a:xfrm>
        </p:grpSpPr>
        <p:sp>
          <p:nvSpPr>
            <p:cNvPr id="55" name="Freeform 54"/>
            <p:cNvSpPr/>
            <p:nvPr/>
          </p:nvSpPr>
          <p:spPr>
            <a:xfrm rot="16200000">
              <a:off x="4580159" y="1088456"/>
              <a:ext cx="3702801" cy="3472509"/>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 name="connsiteX0" fmla="*/ 0 w 4189057"/>
                <a:gd name="connsiteY0" fmla="*/ 1038225 h 4819650"/>
                <a:gd name="connsiteX1" fmla="*/ 2657475 w 4189057"/>
                <a:gd name="connsiteY1" fmla="*/ 0 h 4819650"/>
                <a:gd name="connsiteX2" fmla="*/ 3705225 w 4189057"/>
                <a:gd name="connsiteY2" fmla="*/ 666750 h 4819650"/>
                <a:gd name="connsiteX3" fmla="*/ 3990975 w 4189057"/>
                <a:gd name="connsiteY3" fmla="*/ 1409700 h 4819650"/>
                <a:gd name="connsiteX4" fmla="*/ 4189057 w 4189057"/>
                <a:gd name="connsiteY4" fmla="*/ 2247296 h 4819650"/>
                <a:gd name="connsiteX5" fmla="*/ 219075 w 4189057"/>
                <a:gd name="connsiteY5" fmla="*/ 4819650 h 4819650"/>
                <a:gd name="connsiteX6" fmla="*/ 0 w 4189057"/>
                <a:gd name="connsiteY6" fmla="*/ 1038225 h 4819650"/>
                <a:gd name="connsiteX0" fmla="*/ 0 w 4189057"/>
                <a:gd name="connsiteY0" fmla="*/ 1038225 h 4819650"/>
                <a:gd name="connsiteX1" fmla="*/ 2657475 w 4189057"/>
                <a:gd name="connsiteY1" fmla="*/ 0 h 4819650"/>
                <a:gd name="connsiteX2" fmla="*/ 3960453 w 4189057"/>
                <a:gd name="connsiteY2" fmla="*/ 436539 h 4819650"/>
                <a:gd name="connsiteX3" fmla="*/ 3990975 w 4189057"/>
                <a:gd name="connsiteY3" fmla="*/ 1409700 h 4819650"/>
                <a:gd name="connsiteX4" fmla="*/ 4189057 w 4189057"/>
                <a:gd name="connsiteY4" fmla="*/ 2247296 h 4819650"/>
                <a:gd name="connsiteX5" fmla="*/ 219075 w 4189057"/>
                <a:gd name="connsiteY5" fmla="*/ 4819650 h 4819650"/>
                <a:gd name="connsiteX6" fmla="*/ 0 w 4189057"/>
                <a:gd name="connsiteY6" fmla="*/ 1038225 h 4819650"/>
                <a:gd name="connsiteX0" fmla="*/ 0 w 4224013"/>
                <a:gd name="connsiteY0" fmla="*/ 1038225 h 4819650"/>
                <a:gd name="connsiteX1" fmla="*/ 2657475 w 4224013"/>
                <a:gd name="connsiteY1" fmla="*/ 0 h 4819650"/>
                <a:gd name="connsiteX2" fmla="*/ 3960453 w 4224013"/>
                <a:gd name="connsiteY2" fmla="*/ 436539 h 4819650"/>
                <a:gd name="connsiteX3" fmla="*/ 4224013 w 4224013"/>
                <a:gd name="connsiteY3" fmla="*/ 1237042 h 4819650"/>
                <a:gd name="connsiteX4" fmla="*/ 4189057 w 4224013"/>
                <a:gd name="connsiteY4" fmla="*/ 2247296 h 4819650"/>
                <a:gd name="connsiteX5" fmla="*/ 219075 w 4224013"/>
                <a:gd name="connsiteY5" fmla="*/ 4819650 h 4819650"/>
                <a:gd name="connsiteX6" fmla="*/ 0 w 4224013"/>
                <a:gd name="connsiteY6" fmla="*/ 1038225 h 4819650"/>
                <a:gd name="connsiteX0" fmla="*/ 0 w 4224013"/>
                <a:gd name="connsiteY0" fmla="*/ 1354764 h 5136189"/>
                <a:gd name="connsiteX1" fmla="*/ 3345485 w 4224013"/>
                <a:gd name="connsiteY1" fmla="*/ 0 h 5136189"/>
                <a:gd name="connsiteX2" fmla="*/ 3960453 w 4224013"/>
                <a:gd name="connsiteY2" fmla="*/ 753078 h 5136189"/>
                <a:gd name="connsiteX3" fmla="*/ 4224013 w 4224013"/>
                <a:gd name="connsiteY3" fmla="*/ 1553581 h 5136189"/>
                <a:gd name="connsiteX4" fmla="*/ 4189057 w 4224013"/>
                <a:gd name="connsiteY4" fmla="*/ 2563835 h 5136189"/>
                <a:gd name="connsiteX5" fmla="*/ 219075 w 4224013"/>
                <a:gd name="connsiteY5" fmla="*/ 5136189 h 5136189"/>
                <a:gd name="connsiteX6" fmla="*/ 0 w 4224013"/>
                <a:gd name="connsiteY6" fmla="*/ 1354764 h 5136189"/>
                <a:gd name="connsiteX0" fmla="*/ 0 w 4224013"/>
                <a:gd name="connsiteY0" fmla="*/ 1354764 h 5136189"/>
                <a:gd name="connsiteX1" fmla="*/ 3345485 w 4224013"/>
                <a:gd name="connsiteY1" fmla="*/ 0 h 5136189"/>
                <a:gd name="connsiteX2" fmla="*/ 3960453 w 4224013"/>
                <a:gd name="connsiteY2" fmla="*/ 753078 h 5136189"/>
                <a:gd name="connsiteX3" fmla="*/ 4224013 w 4224013"/>
                <a:gd name="connsiteY3" fmla="*/ 1553581 h 5136189"/>
                <a:gd name="connsiteX4" fmla="*/ 4189057 w 4224013"/>
                <a:gd name="connsiteY4" fmla="*/ 2563835 h 5136189"/>
                <a:gd name="connsiteX5" fmla="*/ 219075 w 4224013"/>
                <a:gd name="connsiteY5" fmla="*/ 5136189 h 5136189"/>
                <a:gd name="connsiteX6" fmla="*/ 0 w 4224013"/>
                <a:gd name="connsiteY6" fmla="*/ 1354764 h 5136189"/>
                <a:gd name="connsiteX0" fmla="*/ 0 w 4224013"/>
                <a:gd name="connsiteY0" fmla="*/ 1354764 h 5136189"/>
                <a:gd name="connsiteX1" fmla="*/ 3345485 w 4224013"/>
                <a:gd name="connsiteY1" fmla="*/ 0 h 5136189"/>
                <a:gd name="connsiteX2" fmla="*/ 3960453 w 4224013"/>
                <a:gd name="connsiteY2" fmla="*/ 753078 h 5136189"/>
                <a:gd name="connsiteX3" fmla="*/ 4056099 w 4224013"/>
                <a:gd name="connsiteY3" fmla="*/ 981864 h 5136189"/>
                <a:gd name="connsiteX4" fmla="*/ 4224013 w 4224013"/>
                <a:gd name="connsiteY4" fmla="*/ 1553581 h 5136189"/>
                <a:gd name="connsiteX5" fmla="*/ 4189057 w 4224013"/>
                <a:gd name="connsiteY5" fmla="*/ 2563835 h 5136189"/>
                <a:gd name="connsiteX6" fmla="*/ 219075 w 4224013"/>
                <a:gd name="connsiteY6" fmla="*/ 5136189 h 5136189"/>
                <a:gd name="connsiteX7" fmla="*/ 0 w 4224013"/>
                <a:gd name="connsiteY7" fmla="*/ 1354764 h 513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4013" h="5136189">
                  <a:moveTo>
                    <a:pt x="0" y="1354764"/>
                  </a:moveTo>
                  <a:lnTo>
                    <a:pt x="3345485" y="0"/>
                  </a:lnTo>
                  <a:cubicBezTo>
                    <a:pt x="3716927" y="409297"/>
                    <a:pt x="3755464" y="502052"/>
                    <a:pt x="3960453" y="753078"/>
                  </a:cubicBezTo>
                  <a:cubicBezTo>
                    <a:pt x="3970141" y="771787"/>
                    <a:pt x="4046411" y="963155"/>
                    <a:pt x="4056099" y="981864"/>
                  </a:cubicBezTo>
                  <a:lnTo>
                    <a:pt x="4224013" y="1553581"/>
                  </a:lnTo>
                  <a:lnTo>
                    <a:pt x="4189057" y="2563835"/>
                  </a:lnTo>
                  <a:lnTo>
                    <a:pt x="219075" y="5136189"/>
                  </a:lnTo>
                  <a:lnTo>
                    <a:pt x="0" y="1354764"/>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p:txBody>
        </p:sp>
        <p:grpSp>
          <p:nvGrpSpPr>
            <p:cNvPr id="12" name="Group 11"/>
            <p:cNvGrpSpPr/>
            <p:nvPr/>
          </p:nvGrpSpPr>
          <p:grpSpPr>
            <a:xfrm>
              <a:off x="4486275" y="750071"/>
              <a:ext cx="2243972" cy="2039653"/>
              <a:chOff x="4486275" y="750071"/>
              <a:chExt cx="2243972" cy="2039653"/>
            </a:xfrm>
          </p:grpSpPr>
          <p:pic>
            <p:nvPicPr>
              <p:cNvPr id="57" name="Picture 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00016" y="750071"/>
                <a:ext cx="2030231" cy="2039653"/>
              </a:xfrm>
              <a:prstGeom prst="rect">
                <a:avLst/>
              </a:prstGeom>
              <a:effectLst>
                <a:innerShdw blurRad="114300">
                  <a:prstClr val="black"/>
                </a:innerShdw>
              </a:effectLst>
            </p:spPr>
          </p:pic>
          <p:grpSp>
            <p:nvGrpSpPr>
              <p:cNvPr id="37" name="Group 36"/>
              <p:cNvGrpSpPr/>
              <p:nvPr/>
            </p:nvGrpSpPr>
            <p:grpSpPr>
              <a:xfrm>
                <a:off x="4486275" y="2324100"/>
                <a:ext cx="1304925" cy="357188"/>
                <a:chOff x="42050" y="2131200"/>
                <a:chExt cx="2245606" cy="476250"/>
              </a:xfrm>
            </p:grpSpPr>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0" y="2131200"/>
                  <a:ext cx="2245606" cy="476250"/>
                </a:xfrm>
                <a:prstGeom prst="rect">
                  <a:avLst/>
                </a:prstGeom>
              </p:spPr>
            </p:pic>
            <p:sp>
              <p:nvSpPr>
                <p:cNvPr id="39" name="TextBox 38"/>
                <p:cNvSpPr txBox="1"/>
                <p:nvPr/>
              </p:nvSpPr>
              <p:spPr>
                <a:xfrm>
                  <a:off x="443854" y="2162175"/>
                  <a:ext cx="1214436" cy="328294"/>
                </a:xfrm>
                <a:prstGeom prst="rect">
                  <a:avLst/>
                </a:prstGeom>
                <a:noFill/>
              </p:spPr>
              <p:txBody>
                <a:bodyPr wrap="none" rtlCol="0">
                  <a:spAutoFit/>
                </a:bodyPr>
                <a:lstStyle/>
                <a:p>
                  <a:r>
                    <a:rPr lang="tr-TR" sz="1000" b="1" dirty="0"/>
                    <a:t>EUROLEAGUE</a:t>
                  </a:r>
                </a:p>
              </p:txBody>
            </p:sp>
          </p:grpSp>
        </p:grpSp>
      </p:grpSp>
      <p:grpSp>
        <p:nvGrpSpPr>
          <p:cNvPr id="22" name="Group 21"/>
          <p:cNvGrpSpPr/>
          <p:nvPr/>
        </p:nvGrpSpPr>
        <p:grpSpPr>
          <a:xfrm>
            <a:off x="5715131" y="2613528"/>
            <a:ext cx="4598667" cy="3256661"/>
            <a:chOff x="5715131" y="2613528"/>
            <a:chExt cx="4598667" cy="3256661"/>
          </a:xfrm>
        </p:grpSpPr>
        <p:sp>
          <p:nvSpPr>
            <p:cNvPr id="58" name="Freeform 57"/>
            <p:cNvSpPr/>
            <p:nvPr/>
          </p:nvSpPr>
          <p:spPr>
            <a:xfrm rot="15065096">
              <a:off x="6829977" y="2386367"/>
              <a:ext cx="3167628" cy="3800015"/>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843743 w 3990975"/>
                <a:gd name="connsiteY4" fmla="*/ 2446013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843743" y="2446013"/>
                  </a:lnTo>
                  <a:lnTo>
                    <a:pt x="219075" y="4819650"/>
                  </a:lnTo>
                  <a:lnTo>
                    <a:pt x="0" y="1038225"/>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p:txBody>
        </p:sp>
        <p:grpSp>
          <p:nvGrpSpPr>
            <p:cNvPr id="15" name="Group 14"/>
            <p:cNvGrpSpPr/>
            <p:nvPr/>
          </p:nvGrpSpPr>
          <p:grpSpPr>
            <a:xfrm>
              <a:off x="5715131" y="2613528"/>
              <a:ext cx="2586377" cy="2144410"/>
              <a:chOff x="5715131" y="2613528"/>
              <a:chExt cx="2586377" cy="2144410"/>
            </a:xfrm>
          </p:grpSpPr>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7098" y="2613528"/>
                <a:ext cx="2144410" cy="2144410"/>
              </a:xfrm>
              <a:prstGeom prst="rect">
                <a:avLst/>
              </a:prstGeom>
              <a:effectLst>
                <a:innerShdw blurRad="114300">
                  <a:prstClr val="black"/>
                </a:innerShdw>
              </a:effectLst>
            </p:spPr>
          </p:pic>
          <p:grpSp>
            <p:nvGrpSpPr>
              <p:cNvPr id="50" name="Group 49"/>
              <p:cNvGrpSpPr/>
              <p:nvPr/>
            </p:nvGrpSpPr>
            <p:grpSpPr>
              <a:xfrm>
                <a:off x="5715131" y="4333875"/>
                <a:ext cx="1542637" cy="357188"/>
                <a:chOff x="-299449" y="2131200"/>
                <a:chExt cx="2635444" cy="476250"/>
              </a:xfrm>
            </p:grpSpPr>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449" y="2131200"/>
                  <a:ext cx="2587104" cy="476250"/>
                </a:xfrm>
                <a:prstGeom prst="rect">
                  <a:avLst/>
                </a:prstGeom>
              </p:spPr>
            </p:pic>
            <p:sp>
              <p:nvSpPr>
                <p:cNvPr id="53" name="TextBox 52"/>
                <p:cNvSpPr txBox="1"/>
                <p:nvPr/>
              </p:nvSpPr>
              <p:spPr>
                <a:xfrm>
                  <a:off x="-266198" y="2162175"/>
                  <a:ext cx="2602193" cy="328294"/>
                </a:xfrm>
                <a:prstGeom prst="rect">
                  <a:avLst/>
                </a:prstGeom>
                <a:noFill/>
              </p:spPr>
              <p:txBody>
                <a:bodyPr wrap="none" rtlCol="0">
                  <a:spAutoFit/>
                </a:bodyPr>
                <a:lstStyle/>
                <a:p>
                  <a:r>
                    <a:rPr lang="tr-TR" sz="1000" b="1" dirty="0" smtClean="0"/>
                    <a:t>TURKISH AIRLINES OPEN</a:t>
                  </a:r>
                  <a:endParaRPr lang="tr-TR" sz="1000" b="1" dirty="0"/>
                </a:p>
              </p:txBody>
            </p:sp>
          </p:grpSp>
        </p:grpSp>
      </p:grpSp>
      <p:grpSp>
        <p:nvGrpSpPr>
          <p:cNvPr id="59" name="Group 58"/>
          <p:cNvGrpSpPr/>
          <p:nvPr/>
        </p:nvGrpSpPr>
        <p:grpSpPr>
          <a:xfrm rot="1158620">
            <a:off x="6950903" y="646145"/>
            <a:ext cx="4230408" cy="3088668"/>
            <a:chOff x="7050834" y="331862"/>
            <a:chExt cx="4116524" cy="2867065"/>
          </a:xfrm>
        </p:grpSpPr>
        <p:sp>
          <p:nvSpPr>
            <p:cNvPr id="60" name="Freeform 59"/>
            <p:cNvSpPr/>
            <p:nvPr/>
          </p:nvSpPr>
          <p:spPr>
            <a:xfrm rot="13241932">
              <a:off x="7668840" y="331862"/>
              <a:ext cx="3498518" cy="2867065"/>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885700 w 3990975"/>
                <a:gd name="connsiteY4" fmla="*/ 2351884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885700" y="2351884"/>
                  </a:lnTo>
                  <a:lnTo>
                    <a:pt x="219075" y="4819650"/>
                  </a:lnTo>
                  <a:lnTo>
                    <a:pt x="0" y="1038225"/>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6076" tIns="48038" rIns="96076" bIns="48038" rtlCol="0" anchor="ctr"/>
            <a:lstStyle/>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p:txBody>
        </p:sp>
        <p:grpSp>
          <p:nvGrpSpPr>
            <p:cNvPr id="61" name="Group 60"/>
            <p:cNvGrpSpPr/>
            <p:nvPr/>
          </p:nvGrpSpPr>
          <p:grpSpPr>
            <a:xfrm>
              <a:off x="7050834" y="707226"/>
              <a:ext cx="1895308" cy="1757694"/>
              <a:chOff x="7050834" y="707226"/>
              <a:chExt cx="1895308" cy="1757694"/>
            </a:xfrm>
          </p:grpSpPr>
          <p:pic>
            <p:nvPicPr>
              <p:cNvPr id="64" name="Picture 63"/>
              <p:cNvPicPr>
                <a:picLocks/>
              </p:cNvPicPr>
              <p:nvPr/>
            </p:nvPicPr>
            <p:blipFill rotWithShape="1">
              <a:blip r:embed="rId13">
                <a:extLst>
                  <a:ext uri="{28A0092B-C50C-407E-A947-70E740481C1C}">
                    <a14:useLocalDpi xmlns:a14="http://schemas.microsoft.com/office/drawing/2010/main" val="0"/>
                  </a:ext>
                </a:extLst>
              </a:blip>
              <a:srcRect l="4152" t="586" r="7241" b="9017"/>
              <a:stretch/>
            </p:blipFill>
            <p:spPr>
              <a:xfrm rot="20432751">
                <a:off x="7188448" y="707226"/>
                <a:ext cx="1757694" cy="1757694"/>
              </a:xfrm>
              <a:prstGeom prst="octagon">
                <a:avLst/>
              </a:prstGeom>
              <a:effectLst>
                <a:innerShdw blurRad="114300">
                  <a:prstClr val="black"/>
                </a:innerShdw>
              </a:effectLst>
            </p:spPr>
          </p:pic>
          <p:grpSp>
            <p:nvGrpSpPr>
              <p:cNvPr id="67" name="Group 66"/>
              <p:cNvGrpSpPr/>
              <p:nvPr/>
            </p:nvGrpSpPr>
            <p:grpSpPr>
              <a:xfrm>
                <a:off x="7050834" y="1996463"/>
                <a:ext cx="1488155" cy="357188"/>
                <a:chOff x="45325" y="2151552"/>
                <a:chExt cx="2088370" cy="476250"/>
              </a:xfrm>
            </p:grpSpPr>
            <p:pic>
              <p:nvPicPr>
                <p:cNvPr id="68" name="Picture 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04283">
                  <a:off x="45325" y="2151552"/>
                  <a:ext cx="2088370" cy="476250"/>
                </a:xfrm>
                <a:prstGeom prst="rect">
                  <a:avLst/>
                </a:prstGeom>
              </p:spPr>
            </p:pic>
            <p:sp>
              <p:nvSpPr>
                <p:cNvPr id="69" name="TextBox 68"/>
                <p:cNvSpPr txBox="1"/>
                <p:nvPr/>
              </p:nvSpPr>
              <p:spPr>
                <a:xfrm rot="20441380">
                  <a:off x="185476" y="2185043"/>
                  <a:ext cx="1944254" cy="304739"/>
                </a:xfrm>
                <a:prstGeom prst="rect">
                  <a:avLst/>
                </a:prstGeom>
                <a:noFill/>
              </p:spPr>
              <p:txBody>
                <a:bodyPr wrap="none" rtlCol="0">
                  <a:spAutoFit/>
                </a:bodyPr>
                <a:lstStyle>
                  <a:defPPr>
                    <a:defRPr lang="en-US"/>
                  </a:defPPr>
                  <a:lvl1pPr>
                    <a:defRPr sz="1000" b="1"/>
                  </a:lvl1pPr>
                </a:lstStyle>
                <a:p>
                  <a:r>
                    <a:rPr lang="tr-TR" dirty="0"/>
                    <a:t>BORUSSIA DORTMUND</a:t>
                  </a:r>
                </a:p>
              </p:txBody>
            </p:sp>
          </p:grpSp>
        </p:grpSp>
      </p:grpSp>
      <p:grpSp>
        <p:nvGrpSpPr>
          <p:cNvPr id="71" name="Group 70"/>
          <p:cNvGrpSpPr/>
          <p:nvPr/>
        </p:nvGrpSpPr>
        <p:grpSpPr>
          <a:xfrm>
            <a:off x="3116894" y="3160183"/>
            <a:ext cx="2508737" cy="3516071"/>
            <a:chOff x="3116894" y="3160183"/>
            <a:chExt cx="2508737" cy="3516071"/>
          </a:xfrm>
        </p:grpSpPr>
        <p:sp>
          <p:nvSpPr>
            <p:cNvPr id="72" name="Freeform 71"/>
            <p:cNvSpPr/>
            <p:nvPr/>
          </p:nvSpPr>
          <p:spPr>
            <a:xfrm rot="19234211">
              <a:off x="3116894" y="3411818"/>
              <a:ext cx="2508737" cy="3264436"/>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933825" y="2333625"/>
                  </a:lnTo>
                  <a:lnTo>
                    <a:pt x="219075" y="4819650"/>
                  </a:lnTo>
                  <a:lnTo>
                    <a:pt x="0" y="1038225"/>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grpSp>
          <p:nvGrpSpPr>
            <p:cNvPr id="73" name="Group 72"/>
            <p:cNvGrpSpPr/>
            <p:nvPr/>
          </p:nvGrpSpPr>
          <p:grpSpPr>
            <a:xfrm>
              <a:off x="3162301" y="3160183"/>
              <a:ext cx="2135621" cy="1908863"/>
              <a:chOff x="3162301" y="3160183"/>
              <a:chExt cx="2135621" cy="1908863"/>
            </a:xfrm>
          </p:grpSpPr>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02619" y="3160183"/>
                <a:ext cx="1895303" cy="1908863"/>
              </a:xfrm>
              <a:prstGeom prst="rect">
                <a:avLst/>
              </a:prstGeom>
              <a:effectLst>
                <a:innerShdw blurRad="114300">
                  <a:prstClr val="black"/>
                </a:innerShdw>
              </a:effectLst>
            </p:spPr>
          </p:pic>
          <p:grpSp>
            <p:nvGrpSpPr>
              <p:cNvPr id="75" name="Group 74"/>
              <p:cNvGrpSpPr/>
              <p:nvPr/>
            </p:nvGrpSpPr>
            <p:grpSpPr>
              <a:xfrm>
                <a:off x="3162301" y="4638675"/>
                <a:ext cx="1352550" cy="357188"/>
                <a:chOff x="42050" y="2131200"/>
                <a:chExt cx="2245606" cy="476250"/>
              </a:xfrm>
            </p:grpSpPr>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0" y="2131200"/>
                  <a:ext cx="2245606" cy="476250"/>
                </a:xfrm>
                <a:prstGeom prst="rect">
                  <a:avLst/>
                </a:prstGeom>
              </p:spPr>
            </p:pic>
            <p:sp>
              <p:nvSpPr>
                <p:cNvPr id="77" name="TextBox 76"/>
                <p:cNvSpPr txBox="1"/>
                <p:nvPr/>
              </p:nvSpPr>
              <p:spPr>
                <a:xfrm>
                  <a:off x="382202" y="2162176"/>
                  <a:ext cx="1676150" cy="348813"/>
                </a:xfrm>
                <a:prstGeom prst="rect">
                  <a:avLst/>
                </a:prstGeom>
                <a:noFill/>
              </p:spPr>
              <p:txBody>
                <a:bodyPr wrap="none" rtlCol="0">
                  <a:spAutoFit/>
                </a:bodyPr>
                <a:lstStyle/>
                <a:p>
                  <a:r>
                    <a:rPr lang="tr-TR" sz="1100" b="1" dirty="0" smtClean="0"/>
                    <a:t>CHIO AACHEN</a:t>
                  </a:r>
                  <a:endParaRPr lang="tr-TR" sz="1100" b="1" dirty="0"/>
                </a:p>
              </p:txBody>
            </p:sp>
          </p:grpSp>
        </p:grpSp>
      </p:grpSp>
    </p:spTree>
    <p:extLst>
      <p:ext uri="{BB962C8B-B14F-4D97-AF65-F5344CB8AC3E}">
        <p14:creationId xmlns:p14="http://schemas.microsoft.com/office/powerpoint/2010/main" val="421120745"/>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15722" t="5882" r="13306" b="27419"/>
          <a:stretch/>
        </p:blipFill>
        <p:spPr>
          <a:xfrm>
            <a:off x="0" y="-69891"/>
            <a:ext cx="9156470" cy="4840288"/>
          </a:xfrm>
          <a:prstGeom prst="rect">
            <a:avLst/>
          </a:prstGeom>
        </p:spPr>
      </p:pic>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 y="642937"/>
            <a:ext cx="4657263" cy="832327"/>
          </a:xfrm>
          <a:prstGeom prst="rect">
            <a:avLst/>
          </a:prstGeom>
        </p:spPr>
      </p:pic>
      <p:sp>
        <p:nvSpPr>
          <p:cNvPr id="9" name="Title 8"/>
          <p:cNvSpPr>
            <a:spLocks noGrp="1"/>
          </p:cNvSpPr>
          <p:nvPr>
            <p:ph type="title"/>
          </p:nvPr>
        </p:nvSpPr>
        <p:spPr/>
        <p:txBody>
          <a:bodyPr>
            <a:normAutofit/>
          </a:bodyPr>
          <a:lstStyle/>
          <a:p>
            <a:pPr>
              <a:tabLst>
                <a:tab pos="457200" algn="l"/>
              </a:tabLst>
            </a:pPr>
            <a:r>
              <a:rPr lang="tr-TR" sz="2400" dirty="0"/>
              <a:t>Industry is More Price Sensitive: Yields Have Been Reducing</a:t>
            </a:r>
          </a:p>
        </p:txBody>
      </p:sp>
      <p:sp>
        <p:nvSpPr>
          <p:cNvPr id="127" name="TextBox 126"/>
          <p:cNvSpPr txBox="1"/>
          <p:nvPr/>
        </p:nvSpPr>
        <p:spPr>
          <a:xfrm>
            <a:off x="-17397" y="4843353"/>
            <a:ext cx="771686" cy="282450"/>
          </a:xfrm>
          <a:prstGeom prst="rect">
            <a:avLst/>
          </a:prstGeom>
          <a:noFill/>
        </p:spPr>
        <p:txBody>
          <a:bodyPr wrap="none" lIns="68580" tIns="34290" rIns="68580" bIns="34290" rtlCol="0">
            <a:spAutoFit/>
          </a:bodyPr>
          <a:lstStyle/>
          <a:p>
            <a:pPr>
              <a:lnSpc>
                <a:spcPts val="1875"/>
              </a:lnSpc>
            </a:pPr>
            <a:r>
              <a:rPr lang="en-US" sz="900" i="1" dirty="0">
                <a:solidFill>
                  <a:srgbClr val="505050"/>
                </a:solidFill>
              </a:rPr>
              <a:t>Source: </a:t>
            </a:r>
            <a:r>
              <a:rPr lang="tr-TR" sz="900" i="1" dirty="0" smtClean="0">
                <a:solidFill>
                  <a:srgbClr val="505050"/>
                </a:solidFill>
              </a:rPr>
              <a:t>ATAG</a:t>
            </a:r>
            <a:endParaRPr lang="en-US" sz="900" i="1" dirty="0">
              <a:solidFill>
                <a:srgbClr val="505050"/>
              </a:solidFill>
            </a:endParaRPr>
          </a:p>
        </p:txBody>
      </p:sp>
      <p:sp>
        <p:nvSpPr>
          <p:cNvPr id="41" name="Rectangle 40"/>
          <p:cNvSpPr/>
          <p:nvPr/>
        </p:nvSpPr>
        <p:spPr>
          <a:xfrm>
            <a:off x="4262254" y="886663"/>
            <a:ext cx="4761192" cy="3631763"/>
          </a:xfrm>
          <a:prstGeom prst="rect">
            <a:avLst/>
          </a:prstGeom>
        </p:spPr>
        <p:txBody>
          <a:bodyPr wrap="square">
            <a:spAutoFit/>
          </a:bodyPr>
          <a:lstStyle/>
          <a:p>
            <a:pPr algn="ctr"/>
            <a:r>
              <a:rPr lang="tr-TR" sz="2000" b="1" u="sng" dirty="0" smtClean="0"/>
              <a:t>Strategic actions for: </a:t>
            </a:r>
          </a:p>
          <a:p>
            <a:pPr marL="457200" indent="-457200" algn="ctr">
              <a:buFont typeface="Arial" panose="020B0604020202020204" pitchFamily="34" charset="0"/>
              <a:buChar char="•"/>
            </a:pPr>
            <a:r>
              <a:rPr lang="tr-TR" sz="2000" b="1" dirty="0" smtClean="0"/>
              <a:t>Fuel efficiency</a:t>
            </a:r>
          </a:p>
          <a:p>
            <a:pPr marL="457200" indent="-457200" algn="ctr">
              <a:buFont typeface="Arial" panose="020B0604020202020204" pitchFamily="34" charset="0"/>
              <a:buChar char="•"/>
            </a:pPr>
            <a:r>
              <a:rPr lang="tr-TR" sz="2000" b="1" dirty="0" smtClean="0"/>
              <a:t>Labor efficiency</a:t>
            </a:r>
          </a:p>
          <a:p>
            <a:pPr marL="457200" indent="-457200" algn="ctr">
              <a:buFont typeface="Arial" panose="020B0604020202020204" pitchFamily="34" charset="0"/>
              <a:buChar char="•"/>
            </a:pPr>
            <a:r>
              <a:rPr lang="tr-TR" sz="2000" b="1" dirty="0" smtClean="0"/>
              <a:t>Capacity management</a:t>
            </a:r>
          </a:p>
          <a:p>
            <a:pPr marL="457200" indent="-457200" algn="ctr">
              <a:buFont typeface="Arial" panose="020B0604020202020204" pitchFamily="34" charset="0"/>
              <a:buChar char="•"/>
            </a:pPr>
            <a:r>
              <a:rPr lang="tr-TR" sz="2000" b="1" dirty="0" smtClean="0"/>
              <a:t>Restructuring of network &amp; operations</a:t>
            </a:r>
          </a:p>
          <a:p>
            <a:pPr marL="457200" indent="-457200" algn="ctr">
              <a:buFont typeface="Arial" panose="020B0604020202020204" pitchFamily="34" charset="0"/>
              <a:buChar char="•"/>
            </a:pPr>
            <a:r>
              <a:rPr lang="tr-TR" sz="2000" b="1" dirty="0" smtClean="0"/>
              <a:t>Enhancing Operating Model</a:t>
            </a:r>
          </a:p>
          <a:p>
            <a:pPr marL="457200" indent="-457200" algn="ctr">
              <a:buFont typeface="Arial" panose="020B0604020202020204" pitchFamily="34" charset="0"/>
              <a:buChar char="•"/>
            </a:pPr>
            <a:r>
              <a:rPr lang="tr-TR" sz="2000" b="1" dirty="0" smtClean="0"/>
              <a:t>Changes In Organizational structure</a:t>
            </a:r>
          </a:p>
          <a:p>
            <a:pPr marL="457200" indent="-457200" algn="ctr">
              <a:buFont typeface="Arial" panose="020B0604020202020204" pitchFamily="34" charset="0"/>
              <a:buChar char="•"/>
            </a:pPr>
            <a:r>
              <a:rPr lang="tr-TR" sz="2000" b="1" dirty="0" smtClean="0"/>
              <a:t>Changes In Group Structure</a:t>
            </a:r>
          </a:p>
          <a:p>
            <a:pPr marL="457200" indent="-457200" algn="ctr">
              <a:buFont typeface="Arial" panose="020B0604020202020204" pitchFamily="34" charset="0"/>
              <a:buChar char="•"/>
            </a:pPr>
            <a:r>
              <a:rPr lang="tr-TR" sz="2000" b="1" dirty="0" smtClean="0"/>
              <a:t>Distribution Systems</a:t>
            </a:r>
          </a:p>
          <a:p>
            <a:pPr marL="457200" indent="-457200" algn="ctr">
              <a:buFont typeface="Arial" panose="020B0604020202020204" pitchFamily="34" charset="0"/>
              <a:buChar char="•"/>
            </a:pPr>
            <a:r>
              <a:rPr lang="tr-TR" sz="2000" b="1" dirty="0" smtClean="0"/>
              <a:t>Evaluating Suppliers </a:t>
            </a:r>
            <a:endParaRPr lang="tr-TR" sz="2000" b="1" dirty="0"/>
          </a:p>
          <a:p>
            <a:pPr marL="457200" indent="-457200" algn="ctr">
              <a:buFont typeface="Arial" panose="020B0604020202020204" pitchFamily="34" charset="0"/>
              <a:buChar char="•"/>
            </a:pPr>
            <a:endParaRPr lang="tr-TR" sz="2000" b="1" dirty="0" smtClean="0"/>
          </a:p>
          <a:p>
            <a:pPr algn="ctr"/>
            <a:endParaRPr lang="tr-TR" sz="1000" dirty="0"/>
          </a:p>
        </p:txBody>
      </p:sp>
      <p:grpSp>
        <p:nvGrpSpPr>
          <p:cNvPr id="31" name="Group 30"/>
          <p:cNvGrpSpPr/>
          <p:nvPr/>
        </p:nvGrpSpPr>
        <p:grpSpPr>
          <a:xfrm>
            <a:off x="206792" y="1280973"/>
            <a:ext cx="2001728" cy="1878335"/>
            <a:chOff x="2810985" y="1276119"/>
            <a:chExt cx="2995267" cy="2816907"/>
          </a:xfrm>
        </p:grpSpPr>
        <p:grpSp>
          <p:nvGrpSpPr>
            <p:cNvPr id="32" name="Group 31"/>
            <p:cNvGrpSpPr/>
            <p:nvPr/>
          </p:nvGrpSpPr>
          <p:grpSpPr>
            <a:xfrm>
              <a:off x="2937614" y="1276119"/>
              <a:ext cx="2868638" cy="2816907"/>
              <a:chOff x="2937614" y="1276119"/>
              <a:chExt cx="2868638" cy="2816907"/>
            </a:xfrm>
          </p:grpSpPr>
          <p:sp>
            <p:nvSpPr>
              <p:cNvPr id="34" name="Chord 33"/>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35"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33" name="TextBox 32"/>
            <p:cNvSpPr txBox="1"/>
            <p:nvPr/>
          </p:nvSpPr>
          <p:spPr>
            <a:xfrm>
              <a:off x="2810985" y="1731250"/>
              <a:ext cx="2849016" cy="1774824"/>
            </a:xfrm>
            <a:prstGeom prst="rect">
              <a:avLst/>
            </a:prstGeom>
            <a:noFill/>
            <a:effectLst/>
          </p:spPr>
          <p:txBody>
            <a:bodyPr wrap="square" rtlCol="0">
              <a:spAutoFit/>
            </a:bodyPr>
            <a:lstStyle/>
            <a:p>
              <a:pPr algn="ctr">
                <a:lnSpc>
                  <a:spcPts val="2100"/>
                </a:lnSpc>
              </a:pPr>
              <a:r>
                <a:rPr lang="tr-TR" sz="2400" b="1" noProof="1" smtClean="0">
                  <a:solidFill>
                    <a:schemeClr val="bg1"/>
                  </a:solidFill>
                </a:rPr>
                <a:t>Sector became more cost oriented!</a:t>
              </a:r>
            </a:p>
          </p:txBody>
        </p:sp>
      </p:grpSp>
      <p:grpSp>
        <p:nvGrpSpPr>
          <p:cNvPr id="36" name="Group 35"/>
          <p:cNvGrpSpPr/>
          <p:nvPr/>
        </p:nvGrpSpPr>
        <p:grpSpPr>
          <a:xfrm>
            <a:off x="2355155" y="1253372"/>
            <a:ext cx="1995472" cy="2122027"/>
            <a:chOff x="2937615" y="1276119"/>
            <a:chExt cx="2868638" cy="3056493"/>
          </a:xfrm>
        </p:grpSpPr>
        <p:grpSp>
          <p:nvGrpSpPr>
            <p:cNvPr id="37" name="Group 36"/>
            <p:cNvGrpSpPr/>
            <p:nvPr/>
          </p:nvGrpSpPr>
          <p:grpSpPr>
            <a:xfrm>
              <a:off x="2937615" y="1276119"/>
              <a:ext cx="2868638" cy="2816907"/>
              <a:chOff x="2937615" y="1276119"/>
              <a:chExt cx="2868638" cy="2816907"/>
            </a:xfrm>
          </p:grpSpPr>
          <p:sp>
            <p:nvSpPr>
              <p:cNvPr id="40" name="Chord 39"/>
              <p:cNvSpPr/>
              <p:nvPr/>
            </p:nvSpPr>
            <p:spPr>
              <a:xfrm rot="4500000">
                <a:off x="2963480" y="1250254"/>
                <a:ext cx="2816907" cy="2868638"/>
              </a:xfrm>
              <a:prstGeom prst="chord">
                <a:avLst>
                  <a:gd name="adj1" fmla="val 21025280"/>
                  <a:gd name="adj2" fmla="val 17350758"/>
                </a:avLst>
              </a:prstGeom>
              <a:gradFill>
                <a:gsLst>
                  <a:gs pos="0">
                    <a:schemeClr val="accent1">
                      <a:lumMod val="75000"/>
                    </a:schemeClr>
                  </a:gs>
                  <a:gs pos="100000">
                    <a:schemeClr val="accent1">
                      <a:lumMod val="75000"/>
                    </a:schemeClr>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47"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38" name="TextBox 37"/>
            <p:cNvSpPr txBox="1"/>
            <p:nvPr/>
          </p:nvSpPr>
          <p:spPr>
            <a:xfrm>
              <a:off x="2958599" y="1732556"/>
              <a:ext cx="2724637" cy="2600056"/>
            </a:xfrm>
            <a:prstGeom prst="rect">
              <a:avLst/>
            </a:prstGeom>
            <a:noFill/>
            <a:effectLst/>
          </p:spPr>
          <p:txBody>
            <a:bodyPr wrap="square" rtlCol="0">
              <a:spAutoFit/>
            </a:bodyPr>
            <a:lstStyle/>
            <a:p>
              <a:pPr algn="ctr">
                <a:lnSpc>
                  <a:spcPts val="2100"/>
                </a:lnSpc>
              </a:pPr>
              <a:r>
                <a:rPr lang="tr-TR" sz="2000" b="1" noProof="1" smtClean="0">
                  <a:solidFill>
                    <a:schemeClr val="bg1"/>
                  </a:solidFill>
                </a:rPr>
                <a:t>Cost reduction strategies have been executed aggresively </a:t>
              </a:r>
              <a:endParaRPr lang="en-US" sz="2000" b="1" noProof="1">
                <a:solidFill>
                  <a:schemeClr val="bg1"/>
                </a:solidFill>
              </a:endParaRPr>
            </a:p>
          </p:txBody>
        </p:sp>
      </p:grpSp>
      <p:sp>
        <p:nvSpPr>
          <p:cNvPr id="2" name="Rectangle 1"/>
          <p:cNvSpPr/>
          <p:nvPr/>
        </p:nvSpPr>
        <p:spPr>
          <a:xfrm>
            <a:off x="618677" y="3448355"/>
            <a:ext cx="3600512" cy="1200329"/>
          </a:xfrm>
          <a:prstGeom prst="rect">
            <a:avLst/>
          </a:prstGeom>
        </p:spPr>
        <p:txBody>
          <a:bodyPr wrap="square">
            <a:spAutoFit/>
          </a:bodyPr>
          <a:lstStyle/>
          <a:p>
            <a:pPr algn="ctr"/>
            <a:r>
              <a:rPr lang="tr-TR" sz="2400" b="1" dirty="0">
                <a:ln w="0"/>
                <a:effectLst>
                  <a:glow>
                    <a:schemeClr val="accent1">
                      <a:alpha val="40000"/>
                    </a:schemeClr>
                  </a:glow>
                  <a:outerShdw blurRad="38100" dist="19050" dir="2700000" algn="tl" rotWithShape="0">
                    <a:schemeClr val="dk1">
                      <a:alpha val="40000"/>
                    </a:schemeClr>
                  </a:outerShdw>
                </a:effectLst>
              </a:rPr>
              <a:t>Financial Stability Is </a:t>
            </a:r>
            <a:r>
              <a:rPr lang="tr-TR" sz="2400" b="1" dirty="0" smtClean="0">
                <a:ln w="0"/>
                <a:effectLst>
                  <a:glow>
                    <a:schemeClr val="accent1">
                      <a:alpha val="40000"/>
                    </a:schemeClr>
                  </a:glow>
                  <a:outerShdw blurRad="38100" dist="19050" dir="2700000" algn="tl" rotWithShape="0">
                    <a:schemeClr val="dk1">
                      <a:alpha val="40000"/>
                    </a:schemeClr>
                  </a:outerShdw>
                </a:effectLst>
              </a:rPr>
              <a:t>Important for sustainable growth!</a:t>
            </a:r>
            <a:endParaRPr lang="tr-TR" sz="2400" b="1" dirty="0">
              <a:ln w="0"/>
              <a:effectLst>
                <a:glow>
                  <a:schemeClr val="accent1">
                    <a:alpha val="40000"/>
                  </a:schemeClr>
                </a:glow>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656359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822" y="130929"/>
            <a:ext cx="8962578" cy="346249"/>
          </a:xfrm>
          <a:prstGeom prst="rect">
            <a:avLst/>
          </a:prstGeom>
        </p:spPr>
        <p:txBody>
          <a:bodyPr vert="horz" lIns="91440" tIns="45720" rIns="91440" bIns="45720" rtlCol="0" anchor="ctr">
            <a:noAutofit/>
          </a:bodyPr>
          <a:lstStyle/>
          <a:p>
            <a:pPr>
              <a:spcBef>
                <a:spcPct val="0"/>
              </a:spcBef>
              <a:tabLst>
                <a:tab pos="457200" algn="l"/>
              </a:tabLst>
            </a:pPr>
            <a:r>
              <a:rPr lang="tr-TR" sz="2400" b="1" dirty="0" smtClean="0"/>
              <a:t>Industry is More Labour &amp; Fuel Efficient </a:t>
            </a:r>
            <a:endParaRPr lang="tr-TR" sz="2400" b="1" dirty="0"/>
          </a:p>
        </p:txBody>
      </p:sp>
      <p:graphicFrame>
        <p:nvGraphicFramePr>
          <p:cNvPr id="6" name="Chart 5"/>
          <p:cNvGraphicFramePr/>
          <p:nvPr>
            <p:extLst>
              <p:ext uri="{D42A27DB-BD31-4B8C-83A1-F6EECF244321}">
                <p14:modId xmlns:p14="http://schemas.microsoft.com/office/powerpoint/2010/main" val="2362543480"/>
              </p:ext>
            </p:extLst>
          </p:nvPr>
        </p:nvGraphicFramePr>
        <p:xfrm>
          <a:off x="191033" y="2261287"/>
          <a:ext cx="3973193" cy="22118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1130459766"/>
              </p:ext>
            </p:extLst>
          </p:nvPr>
        </p:nvGraphicFramePr>
        <p:xfrm>
          <a:off x="4314313" y="2261286"/>
          <a:ext cx="4742249" cy="2236575"/>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p:nvPr/>
        </p:nvGrpSpPr>
        <p:grpSpPr>
          <a:xfrm rot="19225475">
            <a:off x="1077734" y="304053"/>
            <a:ext cx="2238667" cy="2238667"/>
            <a:chOff x="6660856" y="536954"/>
            <a:chExt cx="2014330" cy="201433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856" y="536954"/>
              <a:ext cx="2014330" cy="2014330"/>
            </a:xfrm>
            <a:prstGeom prst="rect">
              <a:avLst/>
            </a:prstGeom>
            <a:noFill/>
            <a:ln>
              <a:noFill/>
            </a:ln>
          </p:spPr>
        </p:pic>
        <p:sp>
          <p:nvSpPr>
            <p:cNvPr id="11" name="Rectangle 10"/>
            <p:cNvSpPr/>
            <p:nvPr/>
          </p:nvSpPr>
          <p:spPr>
            <a:xfrm rot="2374525">
              <a:off x="7135956" y="972888"/>
              <a:ext cx="1219788" cy="940884"/>
            </a:xfrm>
            <a:prstGeom prst="rect">
              <a:avLst/>
            </a:prstGeom>
          </p:spPr>
          <p:txBody>
            <a:bodyPr wrap="square" lIns="68580" tIns="34290" rIns="68580" bIns="34290">
              <a:spAutoFit/>
            </a:bodyPr>
            <a:lstStyle/>
            <a:p>
              <a:pPr algn="ctr">
                <a:lnSpc>
                  <a:spcPts val="2500"/>
                </a:lnSpc>
              </a:pPr>
              <a:r>
                <a:rPr lang="tr-TR" sz="3200" b="1" dirty="0" smtClean="0"/>
                <a:t>%5 </a:t>
              </a:r>
              <a:r>
                <a:rPr lang="tr-TR" sz="2400" b="1" dirty="0" smtClean="0"/>
                <a:t>more efficient</a:t>
              </a:r>
              <a:endParaRPr lang="tr-TR" sz="1200" b="1" dirty="0"/>
            </a:p>
          </p:txBody>
        </p:sp>
      </p:grpSp>
      <p:grpSp>
        <p:nvGrpSpPr>
          <p:cNvPr id="12" name="Group 11"/>
          <p:cNvGrpSpPr/>
          <p:nvPr/>
        </p:nvGrpSpPr>
        <p:grpSpPr>
          <a:xfrm rot="19225475">
            <a:off x="5653853" y="304052"/>
            <a:ext cx="2238667" cy="2238667"/>
            <a:chOff x="6660856" y="536954"/>
            <a:chExt cx="2014330" cy="201433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856" y="536954"/>
              <a:ext cx="2014330" cy="2014330"/>
            </a:xfrm>
            <a:prstGeom prst="rect">
              <a:avLst/>
            </a:prstGeom>
            <a:noFill/>
            <a:ln>
              <a:noFill/>
            </a:ln>
          </p:spPr>
        </p:pic>
        <p:sp>
          <p:nvSpPr>
            <p:cNvPr id="14" name="Rectangle 13"/>
            <p:cNvSpPr/>
            <p:nvPr/>
          </p:nvSpPr>
          <p:spPr>
            <a:xfrm rot="2374525">
              <a:off x="7135956" y="972888"/>
              <a:ext cx="1219788" cy="940884"/>
            </a:xfrm>
            <a:prstGeom prst="rect">
              <a:avLst/>
            </a:prstGeom>
          </p:spPr>
          <p:txBody>
            <a:bodyPr wrap="square" lIns="68580" tIns="34290" rIns="68580" bIns="34290">
              <a:spAutoFit/>
            </a:bodyPr>
            <a:lstStyle/>
            <a:p>
              <a:pPr algn="ctr">
                <a:lnSpc>
                  <a:spcPts val="2500"/>
                </a:lnSpc>
              </a:pPr>
              <a:r>
                <a:rPr lang="tr-TR" sz="3200" b="1" dirty="0" smtClean="0"/>
                <a:t>%9 </a:t>
              </a:r>
              <a:r>
                <a:rPr lang="tr-TR" sz="2400" b="1" dirty="0" smtClean="0"/>
                <a:t>more efficient</a:t>
              </a:r>
              <a:endParaRPr lang="tr-TR" sz="1200" b="1" dirty="0"/>
            </a:p>
          </p:txBody>
        </p:sp>
      </p:grpSp>
      <p:sp>
        <p:nvSpPr>
          <p:cNvPr id="15" name="TextBox 14"/>
          <p:cNvSpPr txBox="1"/>
          <p:nvPr/>
        </p:nvSpPr>
        <p:spPr>
          <a:xfrm>
            <a:off x="-17397" y="4843353"/>
            <a:ext cx="3086422" cy="312906"/>
          </a:xfrm>
          <a:prstGeom prst="rect">
            <a:avLst/>
          </a:prstGeom>
          <a:noFill/>
        </p:spPr>
        <p:txBody>
          <a:bodyPr wrap="none" lIns="68580" tIns="34290" rIns="68580" bIns="34290" rtlCol="0">
            <a:spAutoFit/>
          </a:bodyPr>
          <a:lstStyle/>
          <a:p>
            <a:pPr>
              <a:lnSpc>
                <a:spcPts val="1875"/>
              </a:lnSpc>
            </a:pPr>
            <a:r>
              <a:rPr lang="en-US" sz="900" i="1" dirty="0">
                <a:solidFill>
                  <a:srgbClr val="505050"/>
                </a:solidFill>
              </a:rPr>
              <a:t>Source: </a:t>
            </a:r>
            <a:r>
              <a:rPr lang="tr-TR" sz="900" i="1" dirty="0" smtClean="0">
                <a:solidFill>
                  <a:srgbClr val="505050"/>
                </a:solidFill>
              </a:rPr>
              <a:t>IATA Economic Performance Of Airline Industry Reports</a:t>
            </a:r>
            <a:endParaRPr lang="en-US" sz="900" i="1" dirty="0">
              <a:solidFill>
                <a:srgbClr val="505050"/>
              </a:solidFill>
            </a:endParaRPr>
          </a:p>
        </p:txBody>
      </p:sp>
    </p:spTree>
    <p:extLst>
      <p:ext uri="{BB962C8B-B14F-4D97-AF65-F5344CB8AC3E}">
        <p14:creationId xmlns:p14="http://schemas.microsoft.com/office/powerpoint/2010/main" val="4061338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400" dirty="0" smtClean="0"/>
              <a:t>Financial Performance Of Turkish</a:t>
            </a:r>
            <a:endParaRPr lang="tr-TR" sz="2400" dirty="0"/>
          </a:p>
        </p:txBody>
      </p:sp>
      <p:grpSp>
        <p:nvGrpSpPr>
          <p:cNvPr id="3" name="Group 2"/>
          <p:cNvGrpSpPr/>
          <p:nvPr/>
        </p:nvGrpSpPr>
        <p:grpSpPr>
          <a:xfrm>
            <a:off x="2343152" y="800722"/>
            <a:ext cx="3443287" cy="1974519"/>
            <a:chOff x="0" y="-59167"/>
            <a:chExt cx="2609850" cy="1621267"/>
          </a:xfrm>
        </p:grpSpPr>
        <p:graphicFrame>
          <p:nvGraphicFramePr>
            <p:cNvPr id="6" name="Diagram 5"/>
            <p:cNvGraphicFramePr/>
            <p:nvPr/>
          </p:nvGraphicFramePr>
          <p:xfrm>
            <a:off x="0" y="219075"/>
            <a:ext cx="2609850" cy="1343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Box 2"/>
            <p:cNvSpPr txBox="1">
              <a:spLocks noChangeArrowheads="1"/>
            </p:cNvSpPr>
            <p:nvPr/>
          </p:nvSpPr>
          <p:spPr bwMode="auto">
            <a:xfrm>
              <a:off x="221288" y="-59167"/>
              <a:ext cx="1868757" cy="47625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600" b="1" dirty="0">
                  <a:solidFill>
                    <a:srgbClr val="17365D"/>
                  </a:solidFill>
                  <a:effectLst/>
                  <a:latin typeface="Calibri" panose="020F0502020204030204" pitchFamily="34" charset="0"/>
                  <a:ea typeface="Calibri" panose="020F0502020204030204" pitchFamily="34" charset="0"/>
                  <a:cs typeface="Times New Roman" panose="02020603050405020304" pitchFamily="18" charset="0"/>
                </a:rPr>
                <a:t>Revenue Market Share</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4" name="Diagram 3"/>
          <p:cNvGraphicFramePr/>
          <p:nvPr/>
        </p:nvGraphicFramePr>
        <p:xfrm>
          <a:off x="4881534" y="417177"/>
          <a:ext cx="3804202" cy="23472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Diagram 4"/>
          <p:cNvGraphicFramePr/>
          <p:nvPr/>
        </p:nvGraphicFramePr>
        <p:xfrm>
          <a:off x="3596409" y="3186113"/>
          <a:ext cx="4924425" cy="161194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9" name="Group 8"/>
          <p:cNvGrpSpPr/>
          <p:nvPr/>
        </p:nvGrpSpPr>
        <p:grpSpPr>
          <a:xfrm>
            <a:off x="0" y="800722"/>
            <a:ext cx="2363644" cy="2371103"/>
            <a:chOff x="0" y="0"/>
            <a:chExt cx="2095500" cy="1885950"/>
          </a:xfrm>
        </p:grpSpPr>
        <p:graphicFrame>
          <p:nvGraphicFramePr>
            <p:cNvPr id="10" name="Chart 9"/>
            <p:cNvGraphicFramePr/>
            <p:nvPr/>
          </p:nvGraphicFramePr>
          <p:xfrm>
            <a:off x="0" y="0"/>
            <a:ext cx="2095500" cy="1885950"/>
          </p:xfrm>
          <a:graphic>
            <a:graphicData uri="http://schemas.openxmlformats.org/drawingml/2006/chart">
              <c:chart xmlns:c="http://schemas.openxmlformats.org/drawingml/2006/chart" xmlns:r="http://schemas.openxmlformats.org/officeDocument/2006/relationships" r:id="rId17"/>
            </a:graphicData>
          </a:graphic>
        </p:graphicFrame>
        <p:sp>
          <p:nvSpPr>
            <p:cNvPr id="11" name="Text Box 2"/>
            <p:cNvSpPr txBox="1">
              <a:spLocks noChangeArrowheads="1"/>
            </p:cNvSpPr>
            <p:nvPr/>
          </p:nvSpPr>
          <p:spPr bwMode="auto">
            <a:xfrm>
              <a:off x="552450" y="114300"/>
              <a:ext cx="323850" cy="3048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tr-TR">
                  <a:effectLst/>
                  <a:latin typeface="Calibri" panose="020F0502020204030204" pitchFamily="34" charset="0"/>
                  <a:ea typeface="Calibri" panose="020F0502020204030204" pitchFamily="34" charset="0"/>
                  <a:cs typeface="Times New Roman" panose="02020603050405020304" pitchFamily="18" charset="0"/>
                </a:rPr>
                <a:t>6x</a:t>
              </a:r>
            </a:p>
          </p:txBody>
        </p:sp>
      </p:grpSp>
      <p:sp>
        <p:nvSpPr>
          <p:cNvPr id="12" name="Rectangle 11"/>
          <p:cNvSpPr/>
          <p:nvPr/>
        </p:nvSpPr>
        <p:spPr>
          <a:xfrm>
            <a:off x="218666" y="3400425"/>
            <a:ext cx="2967447" cy="1539558"/>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tr-TR"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rPr>
              <a:t>Revenue </a:t>
            </a:r>
            <a:r>
              <a:rPr lang="tr-TR"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$11 billions </a:t>
            </a:r>
            <a:endParaRPr lang="tr-TR" sz="1200" dirty="0">
              <a:effectLst/>
              <a:ea typeface="Calibri" panose="020F0502020204030204" pitchFamily="34" charset="0"/>
              <a:cs typeface="Times New Roman" panose="02020603050405020304" pitchFamily="18" charset="0"/>
            </a:endParaRPr>
          </a:p>
          <a:p>
            <a:pPr>
              <a:lnSpc>
                <a:spcPct val="115000"/>
              </a:lnSpc>
              <a:spcAft>
                <a:spcPts val="1000"/>
              </a:spcAft>
            </a:pPr>
            <a:r>
              <a:rPr lang="tr-TR" dirty="0" smtClean="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rPr>
              <a:t>EBITDAR </a:t>
            </a:r>
            <a:r>
              <a:rPr lang="tr-TR"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rPr>
              <a:t>margin</a:t>
            </a:r>
            <a:r>
              <a:rPr lang="tr-TR"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18.5% </a:t>
            </a:r>
            <a:endParaRPr lang="tr-TR" sz="1200" dirty="0">
              <a:effectLst/>
              <a:ea typeface="Calibri" panose="020F0502020204030204" pitchFamily="34" charset="0"/>
              <a:cs typeface="Times New Roman" panose="02020603050405020304" pitchFamily="18" charset="0"/>
            </a:endParaRPr>
          </a:p>
          <a:p>
            <a:pPr>
              <a:lnSpc>
                <a:spcPct val="115000"/>
              </a:lnSpc>
              <a:spcAft>
                <a:spcPts val="1000"/>
              </a:spcAft>
            </a:pPr>
            <a:r>
              <a:rPr lang="tr-TR"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rPr>
              <a:t>Operating Profit</a:t>
            </a:r>
            <a:r>
              <a:rPr lang="tr-TR"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$638 million </a:t>
            </a:r>
            <a:endParaRPr lang="tr-TR"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0683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Turkish Airlines Has Been Improving Operating Efficiency</a:t>
            </a:r>
            <a:endParaRPr lang="tr-TR" dirty="0"/>
          </a:p>
        </p:txBody>
      </p:sp>
      <p:cxnSp>
        <p:nvCxnSpPr>
          <p:cNvPr id="34" name="Straight Connector 33"/>
          <p:cNvCxnSpPr/>
          <p:nvPr/>
        </p:nvCxnSpPr>
        <p:spPr bwMode="auto">
          <a:xfrm>
            <a:off x="2751683" y="3343220"/>
            <a:ext cx="0" cy="1072058"/>
          </a:xfrm>
          <a:prstGeom prst="line">
            <a:avLst/>
          </a:prstGeom>
          <a:solidFill>
            <a:schemeClr val="bg1"/>
          </a:solidFill>
          <a:ln w="12700" cap="flat" cmpd="sng" algn="ctr">
            <a:solidFill>
              <a:srgbClr val="C00000"/>
            </a:solidFill>
            <a:prstDash val="dash"/>
            <a:round/>
            <a:headEnd type="none" w="med" len="med"/>
            <a:tailEnd type="none" w="med" len="med"/>
          </a:ln>
          <a:effectLst/>
        </p:spPr>
      </p:cxnSp>
      <p:sp>
        <p:nvSpPr>
          <p:cNvPr id="35" name="1 Başlık"/>
          <p:cNvSpPr txBox="1">
            <a:spLocks/>
          </p:cNvSpPr>
          <p:nvPr/>
        </p:nvSpPr>
        <p:spPr bwMode="auto">
          <a:xfrm>
            <a:off x="-1008938" y="657927"/>
            <a:ext cx="5131778" cy="285751"/>
          </a:xfrm>
          <a:prstGeom prst="rect">
            <a:avLst/>
          </a:prstGeom>
          <a:noFill/>
          <a:ln w="9525">
            <a:noFill/>
            <a:miter lim="800000"/>
            <a:headEnd/>
            <a:tailEnd/>
          </a:ln>
        </p:spPr>
        <p:txBody>
          <a:bodyPr/>
          <a:lstStyle/>
          <a:p>
            <a:pPr algn="ctr" eaLnBrk="0" hangingPunct="0">
              <a:lnSpc>
                <a:spcPct val="85000"/>
              </a:lnSpc>
              <a:spcBef>
                <a:spcPct val="40000"/>
              </a:spcBef>
              <a:spcAft>
                <a:spcPct val="40000"/>
              </a:spcAft>
              <a:buSzPct val="90000"/>
              <a:defRPr/>
            </a:pPr>
            <a:r>
              <a:rPr lang="tr-TR" sz="1400" b="1" dirty="0" smtClean="0">
                <a:solidFill>
                  <a:srgbClr val="17375E"/>
                </a:solidFill>
                <a:cs typeface="Arial" pitchFamily="34" charset="0"/>
              </a:rPr>
              <a:t>Personnel Efficiency</a:t>
            </a:r>
            <a:endParaRPr lang="tr-TR" sz="1400" b="1" dirty="0">
              <a:solidFill>
                <a:srgbClr val="17375E"/>
              </a:solidFill>
              <a:cs typeface="Arial" pitchFamily="34" charset="0"/>
            </a:endParaRPr>
          </a:p>
        </p:txBody>
      </p:sp>
      <p:sp>
        <p:nvSpPr>
          <p:cNvPr id="36" name="Text Box 9"/>
          <p:cNvSpPr txBox="1">
            <a:spLocks noChangeArrowheads="1"/>
          </p:cNvSpPr>
          <p:nvPr/>
        </p:nvSpPr>
        <p:spPr bwMode="auto">
          <a:xfrm>
            <a:off x="1146528" y="2441440"/>
            <a:ext cx="2242038" cy="149225"/>
          </a:xfrm>
          <a:prstGeom prst="rect">
            <a:avLst/>
          </a:prstGeom>
          <a:noFill/>
          <a:ln w="9525">
            <a:noFill/>
            <a:miter lim="800000"/>
            <a:headEnd/>
            <a:tailEnd/>
          </a:ln>
        </p:spPr>
        <p:txBody>
          <a:bodyPr wrap="none" anchor="ctr"/>
          <a:lstStyle/>
          <a:p>
            <a:pPr>
              <a:spcBef>
                <a:spcPct val="50000"/>
              </a:spcBef>
              <a:defRPr/>
            </a:pPr>
            <a:r>
              <a:rPr lang="tr-TR" sz="700" dirty="0">
                <a:solidFill>
                  <a:srgbClr val="404040"/>
                </a:solidFill>
                <a:cs typeface="Arial" pitchFamily="34" charset="0"/>
              </a:rPr>
              <a:t>* THY </a:t>
            </a:r>
            <a:r>
              <a:rPr lang="tr-TR" sz="700" dirty="0" smtClean="0">
                <a:solidFill>
                  <a:srgbClr val="404040"/>
                </a:solidFill>
                <a:cs typeface="Arial" pitchFamily="34" charset="0"/>
              </a:rPr>
              <a:t>Technic, THY Habom and THY Aydın Çıldır Personnel </a:t>
            </a:r>
            <a:r>
              <a:rPr lang="tr-TR" sz="700" dirty="0">
                <a:solidFill>
                  <a:srgbClr val="404040"/>
                </a:solidFill>
                <a:cs typeface="Arial" pitchFamily="34" charset="0"/>
              </a:rPr>
              <a:t>is included.</a:t>
            </a:r>
            <a:endParaRPr lang="en-US" sz="700" dirty="0">
              <a:solidFill>
                <a:srgbClr val="404040"/>
              </a:solidFill>
              <a:cs typeface="Arial" pitchFamily="34" charset="0"/>
            </a:endParaRPr>
          </a:p>
        </p:txBody>
      </p:sp>
      <p:sp>
        <p:nvSpPr>
          <p:cNvPr id="37" name="1 Başlık"/>
          <p:cNvSpPr txBox="1">
            <a:spLocks/>
          </p:cNvSpPr>
          <p:nvPr/>
        </p:nvSpPr>
        <p:spPr bwMode="auto">
          <a:xfrm>
            <a:off x="4833435" y="616670"/>
            <a:ext cx="4608907" cy="285750"/>
          </a:xfrm>
          <a:prstGeom prst="rect">
            <a:avLst/>
          </a:prstGeom>
          <a:noFill/>
          <a:ln w="9525">
            <a:noFill/>
            <a:miter lim="800000"/>
            <a:headEnd/>
            <a:tailEnd/>
          </a:ln>
        </p:spPr>
        <p:txBody>
          <a:bodyPr/>
          <a:lstStyle/>
          <a:p>
            <a:pPr algn="ctr" eaLnBrk="0" hangingPunct="0">
              <a:lnSpc>
                <a:spcPct val="85000"/>
              </a:lnSpc>
              <a:spcBef>
                <a:spcPct val="40000"/>
              </a:spcBef>
              <a:spcAft>
                <a:spcPct val="40000"/>
              </a:spcAft>
              <a:buSzPct val="90000"/>
              <a:defRPr/>
            </a:pPr>
            <a:r>
              <a:rPr lang="tr-TR" sz="1400" b="1" dirty="0" smtClean="0">
                <a:solidFill>
                  <a:srgbClr val="17375E"/>
                </a:solidFill>
                <a:cs typeface="Arial" pitchFamily="34" charset="0"/>
              </a:rPr>
              <a:t>Average </a:t>
            </a:r>
            <a:r>
              <a:rPr lang="tr-TR" sz="1400" b="1" dirty="0">
                <a:solidFill>
                  <a:srgbClr val="17375E"/>
                </a:solidFill>
                <a:cs typeface="Arial" pitchFamily="34" charset="0"/>
              </a:rPr>
              <a:t>Daily Flight Utilization (hrs)</a:t>
            </a:r>
            <a:endParaRPr lang="en-US" sz="1400" b="1" dirty="0">
              <a:solidFill>
                <a:srgbClr val="17375E"/>
              </a:solidFill>
              <a:cs typeface="Arial" pitchFamily="34" charset="0"/>
            </a:endParaRPr>
          </a:p>
        </p:txBody>
      </p:sp>
      <p:sp>
        <p:nvSpPr>
          <p:cNvPr id="38" name="1 Başlık"/>
          <p:cNvSpPr txBox="1">
            <a:spLocks/>
          </p:cNvSpPr>
          <p:nvPr/>
        </p:nvSpPr>
        <p:spPr bwMode="auto">
          <a:xfrm>
            <a:off x="-568411" y="2919481"/>
            <a:ext cx="3632886" cy="336055"/>
          </a:xfrm>
          <a:prstGeom prst="rect">
            <a:avLst/>
          </a:prstGeom>
          <a:noFill/>
          <a:ln w="9525">
            <a:noFill/>
            <a:miter lim="800000"/>
            <a:headEnd/>
            <a:tailEnd/>
          </a:ln>
        </p:spPr>
        <p:txBody>
          <a:bodyPr/>
          <a:lstStyle/>
          <a:p>
            <a:pPr algn="ctr" eaLnBrk="0" hangingPunct="0">
              <a:lnSpc>
                <a:spcPct val="85000"/>
              </a:lnSpc>
              <a:spcBef>
                <a:spcPct val="40000"/>
              </a:spcBef>
              <a:spcAft>
                <a:spcPct val="40000"/>
              </a:spcAft>
              <a:buSzPct val="90000"/>
              <a:defRPr/>
            </a:pPr>
            <a:r>
              <a:rPr lang="tr-TR" sz="1400" b="1" dirty="0" smtClean="0">
                <a:solidFill>
                  <a:srgbClr val="17375E"/>
                </a:solidFill>
                <a:cs typeface="Arial" pitchFamily="34" charset="0"/>
              </a:rPr>
              <a:t>Fuel Efficiency</a:t>
            </a:r>
            <a:endParaRPr lang="tr-TR" sz="1400" b="1" dirty="0">
              <a:solidFill>
                <a:srgbClr val="17375E"/>
              </a:solidFill>
              <a:cs typeface="Arial" pitchFamily="34" charset="0"/>
            </a:endParaRPr>
          </a:p>
        </p:txBody>
      </p:sp>
      <p:grpSp>
        <p:nvGrpSpPr>
          <p:cNvPr id="49" name="Group 48"/>
          <p:cNvGrpSpPr/>
          <p:nvPr/>
        </p:nvGrpSpPr>
        <p:grpSpPr>
          <a:xfrm>
            <a:off x="6877190" y="3076705"/>
            <a:ext cx="1409442" cy="773782"/>
            <a:chOff x="7223181" y="3197081"/>
            <a:chExt cx="1409442" cy="773782"/>
          </a:xfrm>
        </p:grpSpPr>
        <p:sp>
          <p:nvSpPr>
            <p:cNvPr id="33" name="TextBox 4"/>
            <p:cNvSpPr txBox="1"/>
            <p:nvPr/>
          </p:nvSpPr>
          <p:spPr>
            <a:xfrm>
              <a:off x="7456595" y="3463596"/>
              <a:ext cx="1176028" cy="26405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tr-TR" sz="1000" b="1" dirty="0">
                  <a:solidFill>
                    <a:srgbClr val="32946A"/>
                  </a:solidFill>
                  <a:cs typeface="Arial" pitchFamily="34" charset="0"/>
                </a:rPr>
                <a:t>Efficiency Gain</a:t>
              </a:r>
            </a:p>
          </p:txBody>
        </p:sp>
        <p:sp>
          <p:nvSpPr>
            <p:cNvPr id="39" name="TextBox 1"/>
            <p:cNvSpPr txBox="1"/>
            <p:nvPr/>
          </p:nvSpPr>
          <p:spPr>
            <a:xfrm>
              <a:off x="7223181" y="3760941"/>
              <a:ext cx="527956" cy="20992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1000" b="1" dirty="0" smtClean="0">
                  <a:solidFill>
                    <a:srgbClr val="78A2D0"/>
                  </a:solidFill>
                  <a:cs typeface="Arial" pitchFamily="34" charset="0"/>
                </a:rPr>
                <a:t>216%</a:t>
              </a:r>
              <a:endParaRPr lang="tr-TR" sz="1000" b="1" dirty="0">
                <a:solidFill>
                  <a:srgbClr val="78A2D0"/>
                </a:solidFill>
                <a:cs typeface="Arial" pitchFamily="34" charset="0"/>
              </a:endParaRPr>
            </a:p>
          </p:txBody>
        </p:sp>
        <p:sp>
          <p:nvSpPr>
            <p:cNvPr id="40" name="TextBox 1"/>
            <p:cNvSpPr txBox="1"/>
            <p:nvPr/>
          </p:nvSpPr>
          <p:spPr>
            <a:xfrm>
              <a:off x="7312733" y="3197081"/>
              <a:ext cx="527956" cy="20992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1000" b="1" dirty="0" smtClean="0">
                  <a:solidFill>
                    <a:srgbClr val="32946A"/>
                  </a:solidFill>
                  <a:cs typeface="Arial" pitchFamily="34" charset="0"/>
                </a:rPr>
                <a:t>281%</a:t>
              </a:r>
              <a:endParaRPr lang="tr-TR" sz="1000" b="1" dirty="0">
                <a:solidFill>
                  <a:srgbClr val="32946A"/>
                </a:solidFill>
                <a:cs typeface="Arial" pitchFamily="34" charset="0"/>
              </a:endParaRPr>
            </a:p>
          </p:txBody>
        </p:sp>
      </p:grpSp>
      <p:graphicFrame>
        <p:nvGraphicFramePr>
          <p:cNvPr id="45" name="Chart 44"/>
          <p:cNvGraphicFramePr>
            <a:graphicFrameLocks/>
          </p:cNvGraphicFramePr>
          <p:nvPr>
            <p:extLst>
              <p:ext uri="{D42A27DB-BD31-4B8C-83A1-F6EECF244321}">
                <p14:modId xmlns:p14="http://schemas.microsoft.com/office/powerpoint/2010/main" val="169763123"/>
              </p:ext>
            </p:extLst>
          </p:nvPr>
        </p:nvGraphicFramePr>
        <p:xfrm>
          <a:off x="793893" y="3173303"/>
          <a:ext cx="7053310" cy="15096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 name="Chart 45"/>
          <p:cNvGraphicFramePr>
            <a:graphicFrameLocks/>
          </p:cNvGraphicFramePr>
          <p:nvPr>
            <p:extLst>
              <p:ext uri="{D42A27DB-BD31-4B8C-83A1-F6EECF244321}">
                <p14:modId xmlns:p14="http://schemas.microsoft.com/office/powerpoint/2010/main" val="1813636277"/>
              </p:ext>
            </p:extLst>
          </p:nvPr>
        </p:nvGraphicFramePr>
        <p:xfrm>
          <a:off x="4122841" y="657927"/>
          <a:ext cx="4896380" cy="20307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Chart 46"/>
          <p:cNvGraphicFramePr>
            <a:graphicFrameLocks/>
          </p:cNvGraphicFramePr>
          <p:nvPr>
            <p:extLst>
              <p:ext uri="{D42A27DB-BD31-4B8C-83A1-F6EECF244321}">
                <p14:modId xmlns:p14="http://schemas.microsoft.com/office/powerpoint/2010/main" val="3890560206"/>
              </p:ext>
            </p:extLst>
          </p:nvPr>
        </p:nvGraphicFramePr>
        <p:xfrm>
          <a:off x="32755" y="797588"/>
          <a:ext cx="4090086" cy="178994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16194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Turkish Airlines Is One Of the Most Efficient</a:t>
            </a:r>
            <a:endParaRPr lang="tr-TR" dirty="0"/>
          </a:p>
        </p:txBody>
      </p:sp>
      <p:sp>
        <p:nvSpPr>
          <p:cNvPr id="3" name="1 Başlık"/>
          <p:cNvSpPr txBox="1">
            <a:spLocks/>
          </p:cNvSpPr>
          <p:nvPr/>
        </p:nvSpPr>
        <p:spPr bwMode="auto">
          <a:xfrm>
            <a:off x="1177000" y="950189"/>
            <a:ext cx="2362633" cy="275460"/>
          </a:xfrm>
          <a:prstGeom prst="rect">
            <a:avLst/>
          </a:prstGeom>
        </p:spPr>
        <p:txBody>
          <a:bodyPr wrap="none">
            <a:spAutoFit/>
          </a:bodyPr>
          <a:lstStyle>
            <a:defPPr>
              <a:defRPr lang="tr-TR"/>
            </a:defPPr>
            <a:lvl1pPr algn="ctr" eaLnBrk="0" hangingPunct="0">
              <a:lnSpc>
                <a:spcPct val="85000"/>
              </a:lnSpc>
              <a:spcBef>
                <a:spcPct val="40000"/>
              </a:spcBef>
              <a:spcAft>
                <a:spcPct val="40000"/>
              </a:spcAft>
              <a:buSzPct val="90000"/>
              <a:defRPr sz="1600" b="1">
                <a:solidFill>
                  <a:srgbClr val="17375E"/>
                </a:solidFill>
                <a:cs typeface="Arial" charset="0"/>
              </a:defRPr>
            </a:lvl1pPr>
          </a:lstStyle>
          <a:p>
            <a:r>
              <a:rPr lang="tr-TR" sz="1400" dirty="0">
                <a:cs typeface="Arial" pitchFamily="34" charset="0"/>
              </a:rPr>
              <a:t>PAX Per Personnel (</a:t>
            </a:r>
            <a:r>
              <a:rPr lang="tr-TR" sz="1400" dirty="0" smtClean="0">
                <a:cs typeface="Arial" pitchFamily="34" charset="0"/>
              </a:rPr>
              <a:t>2014)</a:t>
            </a:r>
            <a:endParaRPr lang="en-US" sz="1400" dirty="0">
              <a:cs typeface="Arial" pitchFamily="34" charset="0"/>
            </a:endParaRPr>
          </a:p>
        </p:txBody>
      </p:sp>
      <p:sp>
        <p:nvSpPr>
          <p:cNvPr id="4" name="Rectangle 3"/>
          <p:cNvSpPr/>
          <p:nvPr/>
        </p:nvSpPr>
        <p:spPr>
          <a:xfrm>
            <a:off x="5625589" y="869397"/>
            <a:ext cx="2338845" cy="275460"/>
          </a:xfrm>
          <a:prstGeom prst="rect">
            <a:avLst/>
          </a:prstGeom>
        </p:spPr>
        <p:txBody>
          <a:bodyPr wrap="none">
            <a:spAutoFit/>
          </a:bodyPr>
          <a:lstStyle/>
          <a:p>
            <a:pPr algn="ctr" eaLnBrk="0" hangingPunct="0">
              <a:lnSpc>
                <a:spcPct val="85000"/>
              </a:lnSpc>
              <a:spcBef>
                <a:spcPct val="40000"/>
              </a:spcBef>
              <a:spcAft>
                <a:spcPct val="40000"/>
              </a:spcAft>
              <a:buSzPct val="90000"/>
              <a:defRPr/>
            </a:pPr>
            <a:r>
              <a:rPr lang="en-US" sz="1400" b="1" dirty="0">
                <a:solidFill>
                  <a:srgbClr val="17375E"/>
                </a:solidFill>
                <a:cs typeface="Arial" pitchFamily="34" charset="0"/>
              </a:rPr>
              <a:t>Cost  Per ASK (</a:t>
            </a:r>
            <a:r>
              <a:rPr lang="tr-TR" sz="1400" b="1" dirty="0">
                <a:solidFill>
                  <a:srgbClr val="17375E"/>
                </a:solidFill>
                <a:cs typeface="Arial" pitchFamily="34" charset="0"/>
              </a:rPr>
              <a:t>Usc) 2014</a:t>
            </a:r>
            <a:endParaRPr lang="en-US" sz="1400" b="1" dirty="0">
              <a:solidFill>
                <a:srgbClr val="17375E"/>
              </a:solidFill>
              <a:cs typeface="Arial" pitchFamily="34" charset="0"/>
            </a:endParaRPr>
          </a:p>
        </p:txBody>
      </p:sp>
      <p:cxnSp>
        <p:nvCxnSpPr>
          <p:cNvPr id="6" name="Straight Connector 5"/>
          <p:cNvCxnSpPr/>
          <p:nvPr/>
        </p:nvCxnSpPr>
        <p:spPr>
          <a:xfrm flipH="1">
            <a:off x="4509906" y="660441"/>
            <a:ext cx="1886" cy="4136711"/>
          </a:xfrm>
          <a:prstGeom prst="line">
            <a:avLst/>
          </a:prstGeom>
          <a:ln w="3175">
            <a:solidFill>
              <a:srgbClr val="B7CBE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a:graphicFrameLocks/>
          </p:cNvGraphicFramePr>
          <p:nvPr>
            <p:extLst>
              <p:ext uri="{D42A27DB-BD31-4B8C-83A1-F6EECF244321}">
                <p14:modId xmlns:p14="http://schemas.microsoft.com/office/powerpoint/2010/main" val="1938138195"/>
              </p:ext>
            </p:extLst>
          </p:nvPr>
        </p:nvGraphicFramePr>
        <p:xfrm>
          <a:off x="218666" y="1088317"/>
          <a:ext cx="4248472" cy="31006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1925701488"/>
              </p:ext>
            </p:extLst>
          </p:nvPr>
        </p:nvGraphicFramePr>
        <p:xfrm>
          <a:off x="4509906" y="1193723"/>
          <a:ext cx="4392488" cy="321042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200"/>
          <p:cNvSpPr txBox="1">
            <a:spLocks noChangeArrowheads="1"/>
          </p:cNvSpPr>
          <p:nvPr/>
        </p:nvSpPr>
        <p:spPr bwMode="auto">
          <a:xfrm>
            <a:off x="188296" y="4291161"/>
            <a:ext cx="3806485" cy="661720"/>
          </a:xfrm>
          <a:prstGeom prst="rect">
            <a:avLst/>
          </a:prstGeom>
          <a:noFill/>
          <a:ln w="9525">
            <a:noFill/>
            <a:miter lim="800000"/>
            <a:headEnd/>
            <a:tailEnd/>
          </a:ln>
        </p:spPr>
        <p:txBody>
          <a:bodyPr/>
          <a:lstStyle>
            <a:defPPr>
              <a:defRPr lang="tr-TR"/>
            </a:defPPr>
            <a:lvl1pPr eaLnBrk="0" hangingPunct="0">
              <a:spcBef>
                <a:spcPct val="40000"/>
              </a:spcBef>
              <a:spcAft>
                <a:spcPts val="300"/>
              </a:spcAft>
              <a:buSzPct val="90000"/>
              <a:defRPr sz="800" b="1">
                <a:solidFill>
                  <a:srgbClr val="404040"/>
                </a:solidFill>
                <a:latin typeface="Arial" pitchFamily="34" charset="0"/>
                <a:cs typeface="Arial" pitchFamily="34" charset="0"/>
              </a:defRPr>
            </a:lvl1pPr>
          </a:lstStyle>
          <a:p>
            <a:endParaRPr lang="tr-TR" dirty="0"/>
          </a:p>
          <a:p>
            <a:r>
              <a:rPr lang="tr-TR" b="0" dirty="0"/>
              <a:t>* </a:t>
            </a:r>
            <a:r>
              <a:rPr lang="en-US" b="0" dirty="0"/>
              <a:t>Lufthansa Passenger </a:t>
            </a:r>
            <a:r>
              <a:rPr lang="en-US" b="0" dirty="0" smtClean="0"/>
              <a:t>Airlines </a:t>
            </a:r>
            <a:endParaRPr lang="tr-TR" b="0" dirty="0"/>
          </a:p>
          <a:p>
            <a:r>
              <a:rPr lang="tr-TR" dirty="0"/>
              <a:t>Source: </a:t>
            </a:r>
            <a:r>
              <a:rPr lang="tr-TR" b="0" dirty="0"/>
              <a:t>Calculated based on public company reports.</a:t>
            </a:r>
          </a:p>
        </p:txBody>
      </p:sp>
      <p:sp>
        <p:nvSpPr>
          <p:cNvPr id="10" name="Rectangle 9"/>
          <p:cNvSpPr/>
          <p:nvPr/>
        </p:nvSpPr>
        <p:spPr bwMode="auto">
          <a:xfrm>
            <a:off x="7964434" y="1717589"/>
            <a:ext cx="432000" cy="2301128"/>
          </a:xfrm>
          <a:prstGeom prst="rect">
            <a:avLst/>
          </a:prstGeom>
          <a:noFill/>
          <a:ln w="15875" cap="flat" cmpd="sng" algn="ctr">
            <a:solidFill>
              <a:srgbClr val="C0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2"/>
              </a:solidFill>
              <a:effectLst/>
              <a:latin typeface="Times New Roman" pitchFamily="18" charset="0"/>
            </a:endParaRPr>
          </a:p>
        </p:txBody>
      </p:sp>
    </p:spTree>
    <p:extLst>
      <p:ext uri="{BB962C8B-B14F-4D97-AF65-F5344CB8AC3E}">
        <p14:creationId xmlns:p14="http://schemas.microsoft.com/office/powerpoint/2010/main" val="4032269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New Generation Aircraft Are More Fuel Efficient</a:t>
            </a:r>
            <a:endParaRPr lang="tr-TR" dirty="0"/>
          </a:p>
        </p:txBody>
      </p:sp>
      <p:pic>
        <p:nvPicPr>
          <p:cNvPr id="3" name="Picture 2"/>
          <p:cNvPicPr>
            <a:picLocks noChangeAspect="1"/>
          </p:cNvPicPr>
          <p:nvPr/>
        </p:nvPicPr>
        <p:blipFill>
          <a:blip r:embed="rId2"/>
          <a:stretch>
            <a:fillRect/>
          </a:stretch>
        </p:blipFill>
        <p:spPr>
          <a:xfrm>
            <a:off x="218666" y="672601"/>
            <a:ext cx="5386387" cy="4287720"/>
          </a:xfrm>
          <a:prstGeom prst="rect">
            <a:avLst/>
          </a:prstGeom>
        </p:spPr>
      </p:pic>
      <p:sp>
        <p:nvSpPr>
          <p:cNvPr id="4" name="TextBox 3"/>
          <p:cNvSpPr txBox="1"/>
          <p:nvPr/>
        </p:nvSpPr>
        <p:spPr>
          <a:xfrm>
            <a:off x="3640203" y="4647415"/>
            <a:ext cx="1124347" cy="312906"/>
          </a:xfrm>
          <a:prstGeom prst="rect">
            <a:avLst/>
          </a:prstGeom>
          <a:noFill/>
        </p:spPr>
        <p:txBody>
          <a:bodyPr wrap="none" lIns="68580" tIns="34290" rIns="68580" bIns="34290" rtlCol="0">
            <a:spAutoFit/>
          </a:bodyPr>
          <a:lstStyle/>
          <a:p>
            <a:pPr>
              <a:lnSpc>
                <a:spcPts val="1875"/>
              </a:lnSpc>
            </a:pPr>
            <a:r>
              <a:rPr lang="tr-TR" sz="900" i="1" dirty="0" smtClean="0">
                <a:solidFill>
                  <a:srgbClr val="505050"/>
                </a:solidFill>
              </a:rPr>
              <a:t>Picture </a:t>
            </a:r>
            <a:r>
              <a:rPr lang="en-US" sz="900" i="1" dirty="0" smtClean="0">
                <a:solidFill>
                  <a:srgbClr val="505050"/>
                </a:solidFill>
              </a:rPr>
              <a:t>Source</a:t>
            </a:r>
            <a:r>
              <a:rPr lang="en-US" sz="900" i="1" dirty="0">
                <a:solidFill>
                  <a:srgbClr val="505050"/>
                </a:solidFill>
              </a:rPr>
              <a:t>: </a:t>
            </a:r>
            <a:r>
              <a:rPr lang="tr-TR" sz="900" i="1" dirty="0" smtClean="0">
                <a:solidFill>
                  <a:srgbClr val="505050"/>
                </a:solidFill>
              </a:rPr>
              <a:t>ATAG</a:t>
            </a:r>
            <a:endParaRPr lang="en-US" sz="900" i="1" dirty="0">
              <a:solidFill>
                <a:srgbClr val="505050"/>
              </a:solidFill>
            </a:endParaRPr>
          </a:p>
        </p:txBody>
      </p:sp>
      <p:pic>
        <p:nvPicPr>
          <p:cNvPr id="6" name="Picture 5"/>
          <p:cNvPicPr>
            <a:picLocks noChangeAspect="1"/>
          </p:cNvPicPr>
          <p:nvPr/>
        </p:nvPicPr>
        <p:blipFill>
          <a:blip r:embed="rId3"/>
          <a:stretch>
            <a:fillRect/>
          </a:stretch>
        </p:blipFill>
        <p:spPr>
          <a:xfrm>
            <a:off x="5838285" y="2782807"/>
            <a:ext cx="3305715" cy="1978638"/>
          </a:xfrm>
          <a:prstGeom prst="rect">
            <a:avLst/>
          </a:prstGeom>
        </p:spPr>
      </p:pic>
      <p:pic>
        <p:nvPicPr>
          <p:cNvPr id="7" name="Picture 6"/>
          <p:cNvPicPr>
            <a:picLocks noChangeAspect="1"/>
          </p:cNvPicPr>
          <p:nvPr/>
        </p:nvPicPr>
        <p:blipFill>
          <a:blip r:embed="rId4"/>
          <a:stretch>
            <a:fillRect/>
          </a:stretch>
        </p:blipFill>
        <p:spPr>
          <a:xfrm>
            <a:off x="5838285" y="672601"/>
            <a:ext cx="3242032" cy="1955677"/>
          </a:xfrm>
          <a:prstGeom prst="rect">
            <a:avLst/>
          </a:prstGeom>
        </p:spPr>
      </p:pic>
    </p:spTree>
    <p:extLst>
      <p:ext uri="{BB962C8B-B14F-4D97-AF65-F5344CB8AC3E}">
        <p14:creationId xmlns:p14="http://schemas.microsoft.com/office/powerpoint/2010/main" val="732682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POLLON\Desktop\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695"/>
          <a:stretch/>
        </p:blipFill>
        <p:spPr bwMode="auto">
          <a:xfrm>
            <a:off x="378580" y="646160"/>
            <a:ext cx="8651815" cy="4464617"/>
          </a:xfrm>
          <a:prstGeom prst="rect">
            <a:avLst/>
          </a:prstGeom>
          <a:noFill/>
          <a:extLst>
            <a:ext uri="{909E8E84-426E-40DD-AFC4-6F175D3DCCD1}">
              <a14:hiddenFill xmlns:a14="http://schemas.microsoft.com/office/drawing/2010/main">
                <a:solidFill>
                  <a:srgbClr val="FFFFFF"/>
                </a:solidFill>
              </a14:hiddenFill>
            </a:ext>
          </a:extLst>
        </p:spPr>
      </p:pic>
      <p:sp>
        <p:nvSpPr>
          <p:cNvPr id="314" name="Oval 313"/>
          <p:cNvSpPr/>
          <p:nvPr/>
        </p:nvSpPr>
        <p:spPr>
          <a:xfrm>
            <a:off x="3763246" y="895434"/>
            <a:ext cx="2318999" cy="2318999"/>
          </a:xfrm>
          <a:prstGeom prst="ellipse">
            <a:avLst/>
          </a:prstGeom>
          <a:solidFill>
            <a:srgbClr val="FFB234">
              <a:alpha val="23922"/>
            </a:srgbClr>
          </a:solidFill>
          <a:ln w="317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3" name="Group 1032"/>
          <p:cNvGrpSpPr/>
          <p:nvPr/>
        </p:nvGrpSpPr>
        <p:grpSpPr>
          <a:xfrm>
            <a:off x="1361781" y="1365412"/>
            <a:ext cx="6437377" cy="2796192"/>
            <a:chOff x="1361781" y="1365412"/>
            <a:chExt cx="6437377" cy="2796192"/>
          </a:xfrm>
        </p:grpSpPr>
        <p:sp>
          <p:nvSpPr>
            <p:cNvPr id="8" name="Rectangle 7"/>
            <p:cNvSpPr/>
            <p:nvPr/>
          </p:nvSpPr>
          <p:spPr>
            <a:xfrm>
              <a:off x="2727225" y="2037963"/>
              <a:ext cx="348136" cy="140622"/>
            </a:xfrm>
            <a:prstGeom prst="rect">
              <a:avLst/>
            </a:prstGeom>
          </p:spPr>
          <p:txBody>
            <a:bodyPr wrap="none">
              <a:spAutoFit/>
            </a:bodyPr>
            <a:lstStyle/>
            <a:p>
              <a:r>
                <a:rPr lang="tr-TR" sz="600" b="1" dirty="0" smtClean="0"/>
                <a:t>BOSTON</a:t>
              </a:r>
              <a:endParaRPr lang="tr-TR" sz="600" b="1" dirty="0"/>
            </a:p>
          </p:txBody>
        </p:sp>
        <p:sp>
          <p:nvSpPr>
            <p:cNvPr id="9" name="Rectangle 8"/>
            <p:cNvSpPr/>
            <p:nvPr/>
          </p:nvSpPr>
          <p:spPr>
            <a:xfrm>
              <a:off x="2556207" y="1755217"/>
              <a:ext cx="420156" cy="140622"/>
            </a:xfrm>
            <a:prstGeom prst="rect">
              <a:avLst/>
            </a:prstGeom>
          </p:spPr>
          <p:txBody>
            <a:bodyPr wrap="none">
              <a:spAutoFit/>
            </a:bodyPr>
            <a:lstStyle/>
            <a:p>
              <a:r>
                <a:rPr lang="tr-TR" sz="600" b="1" dirty="0" smtClean="0"/>
                <a:t>MONTREAL</a:t>
              </a:r>
              <a:endParaRPr lang="tr-TR" sz="600" b="1" dirty="0"/>
            </a:p>
          </p:txBody>
        </p:sp>
        <p:sp>
          <p:nvSpPr>
            <p:cNvPr id="10" name="Rectangle 9"/>
            <p:cNvSpPr/>
            <p:nvPr/>
          </p:nvSpPr>
          <p:spPr>
            <a:xfrm>
              <a:off x="2389497" y="2221584"/>
              <a:ext cx="494617" cy="140622"/>
            </a:xfrm>
            <a:prstGeom prst="rect">
              <a:avLst/>
            </a:prstGeom>
          </p:spPr>
          <p:txBody>
            <a:bodyPr wrap="none">
              <a:spAutoFit/>
            </a:bodyPr>
            <a:lstStyle/>
            <a:p>
              <a:r>
                <a:rPr lang="tr-TR" sz="600" b="1" dirty="0" smtClean="0"/>
                <a:t>WASHINGTON</a:t>
              </a:r>
              <a:endParaRPr lang="tr-TR" sz="600" b="1" dirty="0"/>
            </a:p>
          </p:txBody>
        </p:sp>
        <p:sp>
          <p:nvSpPr>
            <p:cNvPr id="11" name="Rectangle 10"/>
            <p:cNvSpPr/>
            <p:nvPr/>
          </p:nvSpPr>
          <p:spPr>
            <a:xfrm>
              <a:off x="2155267" y="2369918"/>
              <a:ext cx="368888" cy="140622"/>
            </a:xfrm>
            <a:prstGeom prst="rect">
              <a:avLst/>
            </a:prstGeom>
          </p:spPr>
          <p:txBody>
            <a:bodyPr wrap="none">
              <a:spAutoFit/>
            </a:bodyPr>
            <a:lstStyle/>
            <a:p>
              <a:r>
                <a:rPr lang="tr-TR" sz="600" b="1" dirty="0" smtClean="0"/>
                <a:t>ATLANTA</a:t>
              </a:r>
              <a:endParaRPr lang="tr-TR" sz="600" b="1" dirty="0"/>
            </a:p>
          </p:txBody>
        </p:sp>
        <p:sp>
          <p:nvSpPr>
            <p:cNvPr id="12" name="Rectangle 11"/>
            <p:cNvSpPr/>
            <p:nvPr/>
          </p:nvSpPr>
          <p:spPr>
            <a:xfrm>
              <a:off x="2357436" y="2602058"/>
              <a:ext cx="356681" cy="140622"/>
            </a:xfrm>
            <a:prstGeom prst="rect">
              <a:avLst/>
            </a:prstGeom>
          </p:spPr>
          <p:txBody>
            <a:bodyPr wrap="none">
              <a:spAutoFit/>
            </a:bodyPr>
            <a:lstStyle/>
            <a:p>
              <a:r>
                <a:rPr lang="tr-TR" sz="600" b="1" dirty="0" smtClean="0"/>
                <a:t>HAVANA</a:t>
              </a:r>
              <a:endParaRPr lang="tr-TR" sz="600" b="1" dirty="0"/>
            </a:p>
          </p:txBody>
        </p:sp>
        <p:sp>
          <p:nvSpPr>
            <p:cNvPr id="13" name="Rectangle 12"/>
            <p:cNvSpPr/>
            <p:nvPr/>
          </p:nvSpPr>
          <p:spPr>
            <a:xfrm>
              <a:off x="1893327" y="2743526"/>
              <a:ext cx="456776" cy="140622"/>
            </a:xfrm>
            <a:prstGeom prst="rect">
              <a:avLst/>
            </a:prstGeom>
          </p:spPr>
          <p:txBody>
            <a:bodyPr wrap="none">
              <a:spAutoFit/>
            </a:bodyPr>
            <a:lstStyle/>
            <a:p>
              <a:r>
                <a:rPr lang="tr-TR" sz="600" b="1" dirty="0" smtClean="0"/>
                <a:t>MEXICO CITY</a:t>
              </a:r>
              <a:endParaRPr lang="tr-TR" sz="600" b="1" dirty="0"/>
            </a:p>
          </p:txBody>
        </p:sp>
        <p:sp>
          <p:nvSpPr>
            <p:cNvPr id="14" name="Rectangle 13"/>
            <p:cNvSpPr/>
            <p:nvPr/>
          </p:nvSpPr>
          <p:spPr>
            <a:xfrm>
              <a:off x="1504945" y="2379130"/>
              <a:ext cx="466541" cy="140622"/>
            </a:xfrm>
            <a:prstGeom prst="rect">
              <a:avLst/>
            </a:prstGeom>
          </p:spPr>
          <p:txBody>
            <a:bodyPr wrap="none">
              <a:spAutoFit/>
            </a:bodyPr>
            <a:lstStyle/>
            <a:p>
              <a:r>
                <a:rPr lang="tr-TR" sz="600" b="1" dirty="0" smtClean="0"/>
                <a:t>LOS ANGELES</a:t>
              </a:r>
              <a:endParaRPr lang="tr-TR" sz="600" b="1" dirty="0"/>
            </a:p>
          </p:txBody>
        </p:sp>
        <p:sp>
          <p:nvSpPr>
            <p:cNvPr id="15" name="Rectangle 14"/>
            <p:cNvSpPr/>
            <p:nvPr/>
          </p:nvSpPr>
          <p:spPr>
            <a:xfrm>
              <a:off x="1361781" y="2066821"/>
              <a:ext cx="534899" cy="140622"/>
            </a:xfrm>
            <a:prstGeom prst="rect">
              <a:avLst/>
            </a:prstGeom>
          </p:spPr>
          <p:txBody>
            <a:bodyPr wrap="none">
              <a:spAutoFit/>
            </a:bodyPr>
            <a:lstStyle/>
            <a:p>
              <a:r>
                <a:rPr lang="tr-TR" sz="600" b="1" dirty="0" smtClean="0"/>
                <a:t>SAN FRANCISCO</a:t>
              </a:r>
              <a:endParaRPr lang="tr-TR" sz="600" b="1" dirty="0"/>
            </a:p>
          </p:txBody>
        </p:sp>
        <p:sp>
          <p:nvSpPr>
            <p:cNvPr id="16" name="Rectangle 15"/>
            <p:cNvSpPr/>
            <p:nvPr/>
          </p:nvSpPr>
          <p:spPr>
            <a:xfrm>
              <a:off x="2565345" y="3108577"/>
              <a:ext cx="354240" cy="140622"/>
            </a:xfrm>
            <a:prstGeom prst="rect">
              <a:avLst/>
            </a:prstGeom>
          </p:spPr>
          <p:txBody>
            <a:bodyPr wrap="none">
              <a:spAutoFit/>
            </a:bodyPr>
            <a:lstStyle/>
            <a:p>
              <a:r>
                <a:rPr lang="tr-TR" sz="600" b="1" dirty="0" smtClean="0"/>
                <a:t>BOGOTA</a:t>
              </a:r>
              <a:endParaRPr lang="tr-TR" sz="600" b="1" dirty="0"/>
            </a:p>
          </p:txBody>
        </p:sp>
        <p:pic>
          <p:nvPicPr>
            <p:cNvPr id="1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4988" y="2337111"/>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2803" y="199073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8802" y="184522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1373" y="195440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5232" y="229734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71927" y="205493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3153" y="202352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6923" y="2557670"/>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2933" y="2663341"/>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3214" y="2882582"/>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9187" y="3042739"/>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3736" y="396034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9747" y="369239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47152" y="4020982"/>
              <a:ext cx="499500" cy="140622"/>
            </a:xfrm>
            <a:prstGeom prst="rect">
              <a:avLst/>
            </a:prstGeom>
          </p:spPr>
          <p:txBody>
            <a:bodyPr wrap="none">
              <a:spAutoFit/>
            </a:bodyPr>
            <a:lstStyle/>
            <a:p>
              <a:r>
                <a:rPr lang="tr-TR" sz="600" b="1" dirty="0" smtClean="0"/>
                <a:t>BUENOS AIRES</a:t>
              </a:r>
              <a:endParaRPr lang="tr-TR" sz="600" b="1" dirty="0"/>
            </a:p>
          </p:txBody>
        </p:sp>
        <p:sp>
          <p:nvSpPr>
            <p:cNvPr id="32" name="Rectangle 31"/>
            <p:cNvSpPr/>
            <p:nvPr/>
          </p:nvSpPr>
          <p:spPr>
            <a:xfrm>
              <a:off x="3135228" y="3766404"/>
              <a:ext cx="425039" cy="140622"/>
            </a:xfrm>
            <a:prstGeom prst="rect">
              <a:avLst/>
            </a:prstGeom>
          </p:spPr>
          <p:txBody>
            <a:bodyPr wrap="none">
              <a:spAutoFit/>
            </a:bodyPr>
            <a:lstStyle/>
            <a:p>
              <a:r>
                <a:rPr lang="tr-TR" sz="600" b="1" dirty="0" smtClean="0"/>
                <a:t>SAO PAULO</a:t>
              </a:r>
              <a:endParaRPr lang="tr-TR" sz="600" b="1" dirty="0"/>
            </a:p>
          </p:txBody>
        </p:sp>
        <p:pic>
          <p:nvPicPr>
            <p:cNvPr id="3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6352" y="2153164"/>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2042933" y="2132331"/>
              <a:ext cx="481222" cy="184666"/>
            </a:xfrm>
            <a:prstGeom prst="rect">
              <a:avLst/>
            </a:prstGeom>
          </p:spPr>
          <p:txBody>
            <a:bodyPr wrap="none">
              <a:spAutoFit/>
            </a:bodyPr>
            <a:lstStyle/>
            <a:p>
              <a:r>
                <a:rPr lang="tr-TR" sz="600" b="1" dirty="0" smtClean="0"/>
                <a:t>CHICAGO</a:t>
              </a:r>
              <a:endParaRPr lang="tr-TR" sz="600" b="1" dirty="0"/>
            </a:p>
          </p:txBody>
        </p:sp>
        <p:pic>
          <p:nvPicPr>
            <p:cNvPr id="3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111" y="393900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4610843" y="4003508"/>
              <a:ext cx="440907" cy="140622"/>
            </a:xfrm>
            <a:prstGeom prst="rect">
              <a:avLst/>
            </a:prstGeom>
          </p:spPr>
          <p:txBody>
            <a:bodyPr wrap="none">
              <a:spAutoFit/>
            </a:bodyPr>
            <a:lstStyle/>
            <a:p>
              <a:r>
                <a:rPr lang="tr-TR" sz="600" b="1" dirty="0" smtClean="0"/>
                <a:t>CAPE TOWN</a:t>
              </a:r>
              <a:endParaRPr lang="tr-TR" sz="600" b="1" dirty="0"/>
            </a:p>
          </p:txBody>
        </p:sp>
        <p:pic>
          <p:nvPicPr>
            <p:cNvPr id="3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7751" y="3766404"/>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428030" y="3772259"/>
              <a:ext cx="547106" cy="140622"/>
            </a:xfrm>
            <a:prstGeom prst="rect">
              <a:avLst/>
            </a:prstGeom>
          </p:spPr>
          <p:txBody>
            <a:bodyPr wrap="none">
              <a:spAutoFit/>
            </a:bodyPr>
            <a:lstStyle/>
            <a:p>
              <a:r>
                <a:rPr lang="tr-TR" sz="600" b="1" dirty="0" smtClean="0"/>
                <a:t>JOHANNESBURG</a:t>
              </a:r>
              <a:endParaRPr lang="tr-TR" sz="600" b="1" dirty="0"/>
            </a:p>
          </p:txBody>
        </p:sp>
        <p:pic>
          <p:nvPicPr>
            <p:cNvPr id="39"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326" y="3337711"/>
              <a:ext cx="116076" cy="11233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4552179" y="3407184"/>
              <a:ext cx="349357" cy="140622"/>
            </a:xfrm>
            <a:prstGeom prst="rect">
              <a:avLst/>
            </a:prstGeom>
          </p:spPr>
          <p:txBody>
            <a:bodyPr wrap="none">
              <a:spAutoFit/>
            </a:bodyPr>
            <a:lstStyle/>
            <a:p>
              <a:r>
                <a:rPr lang="tr-TR" sz="600" b="1" dirty="0" smtClean="0"/>
                <a:t>LUANDA</a:t>
              </a:r>
              <a:endParaRPr lang="tr-TR" sz="600" b="1" dirty="0"/>
            </a:p>
          </p:txBody>
        </p:sp>
        <p:pic>
          <p:nvPicPr>
            <p:cNvPr id="4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8759" y="3373395"/>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4967807" y="3403231"/>
              <a:ext cx="538561" cy="140622"/>
            </a:xfrm>
            <a:prstGeom prst="rect">
              <a:avLst/>
            </a:prstGeom>
          </p:spPr>
          <p:txBody>
            <a:bodyPr wrap="none">
              <a:spAutoFit/>
            </a:bodyPr>
            <a:lstStyle/>
            <a:p>
              <a:r>
                <a:rPr lang="tr-TR" sz="600" b="1" dirty="0" smtClean="0"/>
                <a:t>DAR ES SALAAM</a:t>
              </a:r>
              <a:endParaRPr lang="tr-TR" sz="600" b="1" dirty="0"/>
            </a:p>
          </p:txBody>
        </p:sp>
        <p:pic>
          <p:nvPicPr>
            <p:cNvPr id="4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2593" y="326574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0759" y="319339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8488" y="315224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8580" y="322667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2592" y="291754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0759" y="327615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0757" y="319339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3298" y="320994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200" y="312308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200" y="301148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8364" y="303054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0767" y="297474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8128" y="298194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2883" y="298730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8592" y="299410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4097154" y="3062072"/>
              <a:ext cx="355460" cy="140622"/>
            </a:xfrm>
            <a:prstGeom prst="rect">
              <a:avLst/>
            </a:prstGeom>
          </p:spPr>
          <p:txBody>
            <a:bodyPr wrap="none">
              <a:spAutoFit/>
            </a:bodyPr>
            <a:lstStyle/>
            <a:p>
              <a:r>
                <a:rPr lang="tr-TR" sz="600" b="1" dirty="0" smtClean="0"/>
                <a:t>ABIDJAN</a:t>
              </a:r>
              <a:endParaRPr lang="tr-TR" sz="600" b="1" dirty="0"/>
            </a:p>
          </p:txBody>
        </p:sp>
        <p:pic>
          <p:nvPicPr>
            <p:cNvPr id="5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1237" y="275803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9154" y="2670001"/>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3840200" y="2812295"/>
              <a:ext cx="312737" cy="140622"/>
            </a:xfrm>
            <a:prstGeom prst="rect">
              <a:avLst/>
            </a:prstGeom>
          </p:spPr>
          <p:txBody>
            <a:bodyPr wrap="none">
              <a:spAutoFit/>
            </a:bodyPr>
            <a:lstStyle/>
            <a:p>
              <a:r>
                <a:rPr lang="tr-TR" sz="600" b="1" dirty="0" smtClean="0"/>
                <a:t>DAKAR</a:t>
              </a:r>
              <a:endParaRPr lang="tr-TR" sz="600" b="1" dirty="0"/>
            </a:p>
          </p:txBody>
        </p:sp>
        <p:sp>
          <p:nvSpPr>
            <p:cNvPr id="62" name="Rectangle 61"/>
            <p:cNvSpPr/>
            <p:nvPr/>
          </p:nvSpPr>
          <p:spPr>
            <a:xfrm>
              <a:off x="3836018" y="2574146"/>
              <a:ext cx="437245" cy="140622"/>
            </a:xfrm>
            <a:prstGeom prst="rect">
              <a:avLst/>
            </a:prstGeom>
          </p:spPr>
          <p:txBody>
            <a:bodyPr wrap="none">
              <a:spAutoFit/>
            </a:bodyPr>
            <a:lstStyle/>
            <a:p>
              <a:r>
                <a:rPr lang="tr-TR" sz="600" b="1" dirty="0" smtClean="0"/>
                <a:t>NAUKCHETE</a:t>
              </a:r>
              <a:endParaRPr lang="tr-TR" sz="600" b="1" dirty="0"/>
            </a:p>
          </p:txBody>
        </p:sp>
        <p:pic>
          <p:nvPicPr>
            <p:cNvPr id="63"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55" y="2827982"/>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4142" y="2900129"/>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3260" y="282871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8326" y="282465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0142" y="281195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8613" y="286314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5493" y="3034890"/>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924" y="284267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527" y="311040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6760" y="278852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0594" y="272580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6486" y="275984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486" y="2745348"/>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p:cNvSpPr/>
            <p:nvPr/>
          </p:nvSpPr>
          <p:spPr>
            <a:xfrm>
              <a:off x="5022368" y="2649721"/>
              <a:ext cx="359122" cy="140622"/>
            </a:xfrm>
            <a:prstGeom prst="rect">
              <a:avLst/>
            </a:prstGeom>
          </p:spPr>
          <p:txBody>
            <a:bodyPr wrap="none">
              <a:spAutoFit/>
            </a:bodyPr>
            <a:lstStyle/>
            <a:p>
              <a:r>
                <a:rPr lang="tr-TR" sz="600" b="1" dirty="0" smtClean="0"/>
                <a:t>ASMARA</a:t>
              </a:r>
              <a:endParaRPr lang="tr-TR" sz="600" b="1" dirty="0"/>
            </a:p>
          </p:txBody>
        </p:sp>
        <p:pic>
          <p:nvPicPr>
            <p:cNvPr id="7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4684" y="2638830"/>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4594" y="249285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9545" y="254389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0709" y="250333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3022" y="2241548"/>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p:cNvSpPr/>
            <p:nvPr/>
          </p:nvSpPr>
          <p:spPr>
            <a:xfrm>
              <a:off x="3970941" y="2387836"/>
              <a:ext cx="467762" cy="140622"/>
            </a:xfrm>
            <a:prstGeom prst="rect">
              <a:avLst/>
            </a:prstGeom>
          </p:spPr>
          <p:txBody>
            <a:bodyPr wrap="none">
              <a:spAutoFit/>
            </a:bodyPr>
            <a:lstStyle/>
            <a:p>
              <a:r>
                <a:rPr lang="tr-TR" sz="600" b="1" dirty="0" smtClean="0"/>
                <a:t>CASABLANCA</a:t>
              </a:r>
              <a:endParaRPr lang="tr-TR" sz="600" b="1" dirty="0"/>
            </a:p>
          </p:txBody>
        </p:sp>
        <p:pic>
          <p:nvPicPr>
            <p:cNvPr id="8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2951" y="227893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5128" y="2434936"/>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p:cNvSpPr/>
            <p:nvPr/>
          </p:nvSpPr>
          <p:spPr>
            <a:xfrm>
              <a:off x="4247810" y="2327764"/>
              <a:ext cx="287102" cy="140622"/>
            </a:xfrm>
            <a:prstGeom prst="rect">
              <a:avLst/>
            </a:prstGeom>
          </p:spPr>
          <p:txBody>
            <a:bodyPr wrap="none">
              <a:spAutoFit/>
            </a:bodyPr>
            <a:lstStyle/>
            <a:p>
              <a:r>
                <a:rPr lang="tr-TR" sz="600" b="1" dirty="0" smtClean="0"/>
                <a:t>ORAN</a:t>
              </a:r>
              <a:endParaRPr lang="tr-TR" sz="600" b="1" dirty="0"/>
            </a:p>
          </p:txBody>
        </p:sp>
        <p:pic>
          <p:nvPicPr>
            <p:cNvPr id="8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809" y="234110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0821" y="217052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2573" y="205493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768" y="2032544"/>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p:cNvSpPr/>
            <p:nvPr/>
          </p:nvSpPr>
          <p:spPr>
            <a:xfrm>
              <a:off x="3908912" y="2176298"/>
              <a:ext cx="320061" cy="140622"/>
            </a:xfrm>
            <a:prstGeom prst="rect">
              <a:avLst/>
            </a:prstGeom>
          </p:spPr>
          <p:txBody>
            <a:bodyPr wrap="none">
              <a:spAutoFit/>
            </a:bodyPr>
            <a:lstStyle/>
            <a:p>
              <a:r>
                <a:rPr lang="tr-TR" sz="600" b="1" dirty="0" smtClean="0"/>
                <a:t>LISBON</a:t>
              </a:r>
              <a:endParaRPr lang="tr-TR" sz="600" b="1" dirty="0"/>
            </a:p>
          </p:txBody>
        </p:sp>
        <p:pic>
          <p:nvPicPr>
            <p:cNvPr id="9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9460" y="220264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7320" y="220399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4912" y="224373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3260" y="230640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3297" y="220264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7560" y="229734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6364" y="233473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1298" y="233715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6963" y="236240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4475" y="237328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0307" y="2527230"/>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101"/>
            <p:cNvSpPr/>
            <p:nvPr/>
          </p:nvSpPr>
          <p:spPr>
            <a:xfrm>
              <a:off x="4609414" y="2588452"/>
              <a:ext cx="301750" cy="140622"/>
            </a:xfrm>
            <a:prstGeom prst="rect">
              <a:avLst/>
            </a:prstGeom>
          </p:spPr>
          <p:txBody>
            <a:bodyPr wrap="none">
              <a:spAutoFit/>
            </a:bodyPr>
            <a:lstStyle/>
            <a:p>
              <a:r>
                <a:rPr lang="tr-TR" sz="600" b="1" dirty="0" smtClean="0"/>
                <a:t>SEBHA</a:t>
              </a:r>
              <a:endParaRPr lang="tr-TR" sz="600" b="1" dirty="0"/>
            </a:p>
          </p:txBody>
        </p:sp>
        <p:pic>
          <p:nvPicPr>
            <p:cNvPr id="10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9107" y="247685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7257" y="246251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7819" y="246838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4486" y="2449184"/>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6139" y="247685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1413" y="253285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5413" y="254625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4594" y="256076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3366" y="247337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4518" y="238194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4518" y="235533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3375" y="2351184"/>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254" y="232776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6531" y="241672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7400" y="223759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1377" y="224317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3010" y="2178163"/>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120" name="Rectangle 119"/>
            <p:cNvSpPr/>
            <p:nvPr/>
          </p:nvSpPr>
          <p:spPr>
            <a:xfrm>
              <a:off x="5642543" y="2299406"/>
              <a:ext cx="364005" cy="140622"/>
            </a:xfrm>
            <a:prstGeom prst="rect">
              <a:avLst/>
            </a:prstGeom>
          </p:spPr>
          <p:txBody>
            <a:bodyPr wrap="none">
              <a:spAutoFit/>
            </a:bodyPr>
            <a:lstStyle/>
            <a:p>
              <a:r>
                <a:rPr lang="tr-TR" sz="600" b="1" dirty="0" smtClean="0"/>
                <a:t>MASHAD</a:t>
              </a:r>
              <a:endParaRPr lang="tr-TR" sz="600" b="1" dirty="0"/>
            </a:p>
          </p:txBody>
        </p:sp>
        <p:sp>
          <p:nvSpPr>
            <p:cNvPr id="121" name="Rectangle 120"/>
            <p:cNvSpPr/>
            <p:nvPr/>
          </p:nvSpPr>
          <p:spPr>
            <a:xfrm>
              <a:off x="5638514" y="2614843"/>
              <a:ext cx="353018" cy="140622"/>
            </a:xfrm>
            <a:prstGeom prst="rect">
              <a:avLst/>
            </a:prstGeom>
          </p:spPr>
          <p:txBody>
            <a:bodyPr wrap="none">
              <a:spAutoFit/>
            </a:bodyPr>
            <a:lstStyle/>
            <a:p>
              <a:r>
                <a:rPr lang="tr-TR" sz="600" b="1" dirty="0" smtClean="0"/>
                <a:t>MUSCAT</a:t>
              </a:r>
              <a:endParaRPr lang="tr-TR" sz="600" b="1" dirty="0"/>
            </a:p>
          </p:txBody>
        </p:sp>
        <p:pic>
          <p:nvPicPr>
            <p:cNvPr id="12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5543" y="250292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0661" y="2644456"/>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24" name="Rectangle 123"/>
            <p:cNvSpPr/>
            <p:nvPr/>
          </p:nvSpPr>
          <p:spPr>
            <a:xfrm>
              <a:off x="5968151" y="2705453"/>
              <a:ext cx="365225" cy="140622"/>
            </a:xfrm>
            <a:prstGeom prst="rect">
              <a:avLst/>
            </a:prstGeom>
          </p:spPr>
          <p:txBody>
            <a:bodyPr wrap="none">
              <a:spAutoFit/>
            </a:bodyPr>
            <a:lstStyle/>
            <a:p>
              <a:r>
                <a:rPr lang="tr-TR" sz="600" b="1" dirty="0" smtClean="0"/>
                <a:t>MUMBAI</a:t>
              </a:r>
              <a:endParaRPr lang="tr-TR" sz="600" b="1" dirty="0"/>
            </a:p>
          </p:txBody>
        </p:sp>
        <p:pic>
          <p:nvPicPr>
            <p:cNvPr id="12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1111" y="293266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0554" y="3006272"/>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27" name="Rectangle 126"/>
            <p:cNvSpPr/>
            <p:nvPr/>
          </p:nvSpPr>
          <p:spPr>
            <a:xfrm>
              <a:off x="6040016" y="3063886"/>
              <a:ext cx="279778" cy="140622"/>
            </a:xfrm>
            <a:prstGeom prst="rect">
              <a:avLst/>
            </a:prstGeom>
          </p:spPr>
          <p:txBody>
            <a:bodyPr wrap="none">
              <a:spAutoFit/>
            </a:bodyPr>
            <a:lstStyle/>
            <a:p>
              <a:r>
                <a:rPr lang="tr-TR" sz="600" b="1" dirty="0" smtClean="0"/>
                <a:t>MALE</a:t>
              </a:r>
              <a:endParaRPr lang="tr-TR" sz="600" b="1" dirty="0"/>
            </a:p>
          </p:txBody>
        </p:sp>
        <p:pic>
          <p:nvPicPr>
            <p:cNvPr id="12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7827" y="2560769"/>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128"/>
            <p:cNvSpPr/>
            <p:nvPr/>
          </p:nvSpPr>
          <p:spPr>
            <a:xfrm>
              <a:off x="6384545" y="2621523"/>
              <a:ext cx="316398" cy="140622"/>
            </a:xfrm>
            <a:prstGeom prst="rect">
              <a:avLst/>
            </a:prstGeom>
          </p:spPr>
          <p:txBody>
            <a:bodyPr wrap="none">
              <a:spAutoFit/>
            </a:bodyPr>
            <a:lstStyle/>
            <a:p>
              <a:r>
                <a:rPr lang="tr-TR" sz="600" b="1" dirty="0" smtClean="0"/>
                <a:t>DHAKA</a:t>
              </a:r>
              <a:endParaRPr lang="tr-TR" sz="600" b="1" dirty="0"/>
            </a:p>
          </p:txBody>
        </p:sp>
        <p:pic>
          <p:nvPicPr>
            <p:cNvPr id="13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105" y="245100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0208" y="241114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3817" y="229734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5017" y="232321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2554" y="221491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553" y="217672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661" y="215164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4011" y="209535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3893" y="207409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8105" y="207231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9827" y="247877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024" y="1825527"/>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p:cNvSpPr/>
            <p:nvPr/>
          </p:nvSpPr>
          <p:spPr>
            <a:xfrm>
              <a:off x="6056151" y="1881327"/>
              <a:ext cx="343253" cy="140622"/>
            </a:xfrm>
            <a:prstGeom prst="rect">
              <a:avLst/>
            </a:prstGeom>
          </p:spPr>
          <p:txBody>
            <a:bodyPr wrap="none">
              <a:spAutoFit/>
            </a:bodyPr>
            <a:lstStyle/>
            <a:p>
              <a:r>
                <a:rPr lang="tr-TR" sz="600" b="1" dirty="0" smtClean="0"/>
                <a:t>ASTANA</a:t>
              </a:r>
              <a:endParaRPr lang="tr-TR" sz="600" b="1" dirty="0"/>
            </a:p>
          </p:txBody>
        </p:sp>
        <p:pic>
          <p:nvPicPr>
            <p:cNvPr id="14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594" y="199073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178" y="172843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45" name="Rectangle 144"/>
            <p:cNvSpPr/>
            <p:nvPr/>
          </p:nvSpPr>
          <p:spPr>
            <a:xfrm>
              <a:off x="5703944" y="1796505"/>
              <a:ext cx="240717" cy="140622"/>
            </a:xfrm>
            <a:prstGeom prst="rect">
              <a:avLst/>
            </a:prstGeom>
          </p:spPr>
          <p:txBody>
            <a:bodyPr wrap="none">
              <a:spAutoFit/>
            </a:bodyPr>
            <a:lstStyle/>
            <a:p>
              <a:r>
                <a:rPr lang="tr-TR" sz="600" b="1" dirty="0" smtClean="0"/>
                <a:t>UFA</a:t>
              </a:r>
              <a:endParaRPr lang="tr-TR" sz="600" b="1" dirty="0"/>
            </a:p>
          </p:txBody>
        </p:sp>
        <p:pic>
          <p:nvPicPr>
            <p:cNvPr id="14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549" y="164625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4045" y="1713929"/>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47"/>
            <p:cNvSpPr/>
            <p:nvPr/>
          </p:nvSpPr>
          <p:spPr>
            <a:xfrm>
              <a:off x="5805641" y="1547503"/>
              <a:ext cx="553209" cy="140622"/>
            </a:xfrm>
            <a:prstGeom prst="rect">
              <a:avLst/>
            </a:prstGeom>
          </p:spPr>
          <p:txBody>
            <a:bodyPr wrap="none">
              <a:spAutoFit/>
            </a:bodyPr>
            <a:lstStyle/>
            <a:p>
              <a:r>
                <a:rPr lang="tr-TR" sz="600" b="1" dirty="0" smtClean="0"/>
                <a:t>YEKATERINBURG</a:t>
              </a:r>
              <a:endParaRPr lang="tr-TR" sz="600" b="1" dirty="0"/>
            </a:p>
          </p:txBody>
        </p:sp>
        <p:pic>
          <p:nvPicPr>
            <p:cNvPr id="14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4303" y="1942674"/>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p:cNvSpPr/>
            <p:nvPr/>
          </p:nvSpPr>
          <p:spPr>
            <a:xfrm>
              <a:off x="5146241" y="1783658"/>
              <a:ext cx="382315" cy="140622"/>
            </a:xfrm>
            <a:prstGeom prst="rect">
              <a:avLst/>
            </a:prstGeom>
          </p:spPr>
          <p:txBody>
            <a:bodyPr wrap="none">
              <a:spAutoFit/>
            </a:bodyPr>
            <a:lstStyle/>
            <a:p>
              <a:r>
                <a:rPr lang="tr-TR" sz="600" b="1" dirty="0" smtClean="0"/>
                <a:t>MOSCOW</a:t>
              </a:r>
              <a:endParaRPr lang="tr-TR" sz="600" b="1" dirty="0"/>
            </a:p>
          </p:txBody>
        </p:sp>
        <p:pic>
          <p:nvPicPr>
            <p:cNvPr id="15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1641" y="194546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7257" y="192428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9327" y="190267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6144" y="195999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7118" y="192529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7547" y="190508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1575" y="211975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9556" y="207978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6728" y="216419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4049" y="217681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0563" y="215644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5575" y="214460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6144" y="215009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6513" y="219687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6513" y="224429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311" y="227360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4276" y="228995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1349" y="2298977"/>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2321" y="231059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7151" y="214460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5095" y="210171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3110" y="211616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6595" y="215869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1256" y="209535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8442" y="212928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1363" y="2175787"/>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4486" y="210445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9268" y="214107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421" y="216653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5041" y="207653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8852" y="212376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977" y="217321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9400" y="220399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5040" y="224580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8368" y="228581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7145" y="229351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4471" y="229167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4851" y="231961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4851" y="234115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0115" y="214337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4445" y="211294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6182" y="203468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1017" y="201063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7082" y="209668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0366" y="2173488"/>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9115" y="219080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1708" y="2008471"/>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6547" y="216483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2224" y="203796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5297" y="198171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4930" y="201664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9299" y="199559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4840" y="190832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5588" y="196071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5230" y="202653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6111" y="190267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2291" y="190267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3560" y="191630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6489" y="194881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4911" y="197803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6466" y="199913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3905" y="197335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9413" y="203116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8326" y="208447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8821" y="209937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024" y="208508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6380" y="218456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7052" y="1937127"/>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2129" y="184749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6428" y="1880873"/>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62" y="1837494"/>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9036" y="1766637"/>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9003" y="173875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0048" y="177521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9414" y="180748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7477" y="179650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358" y="182195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3361" y="189689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7571" y="186596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275" y="192428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3297" y="1871138"/>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6293" y="1852160"/>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5936" y="176972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5588" y="184522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3673" y="161683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552" y="169589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9342" y="180910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7063" y="147014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8963" y="152594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928" y="149170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41" name="Rectangle 240"/>
            <p:cNvSpPr/>
            <p:nvPr/>
          </p:nvSpPr>
          <p:spPr>
            <a:xfrm>
              <a:off x="5002171" y="1365412"/>
              <a:ext cx="360342" cy="140622"/>
            </a:xfrm>
            <a:prstGeom prst="rect">
              <a:avLst/>
            </a:prstGeom>
          </p:spPr>
          <p:txBody>
            <a:bodyPr wrap="none">
              <a:spAutoFit/>
            </a:bodyPr>
            <a:lstStyle/>
            <a:p>
              <a:r>
                <a:rPr lang="tr-TR" sz="600" b="1" dirty="0" smtClean="0"/>
                <a:t>HELSINKI</a:t>
              </a:r>
              <a:endParaRPr lang="tr-TR" sz="600" b="1" dirty="0"/>
            </a:p>
          </p:txBody>
        </p:sp>
        <p:pic>
          <p:nvPicPr>
            <p:cNvPr id="24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4060" y="149170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6295" y="162243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7370" y="143012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9571" y="156201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7201" y="159490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0553" y="1640091"/>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48" name="Rectangle 247"/>
            <p:cNvSpPr/>
            <p:nvPr/>
          </p:nvSpPr>
          <p:spPr>
            <a:xfrm>
              <a:off x="4463609" y="1391169"/>
              <a:ext cx="271234" cy="140622"/>
            </a:xfrm>
            <a:prstGeom prst="rect">
              <a:avLst/>
            </a:prstGeom>
          </p:spPr>
          <p:txBody>
            <a:bodyPr wrap="none">
              <a:spAutoFit/>
            </a:bodyPr>
            <a:lstStyle/>
            <a:p>
              <a:r>
                <a:rPr lang="tr-TR" sz="600" b="1" dirty="0" smtClean="0"/>
                <a:t>OSLO</a:t>
              </a:r>
              <a:endParaRPr lang="tr-TR" sz="600" b="1" dirty="0"/>
            </a:p>
          </p:txBody>
        </p:sp>
        <p:pic>
          <p:nvPicPr>
            <p:cNvPr id="24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4045" y="162090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7128" y="172601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7550" y="175302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8756" y="167669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6768" y="1787342"/>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254" name="Rectangle 253"/>
            <p:cNvSpPr/>
            <p:nvPr/>
          </p:nvSpPr>
          <p:spPr>
            <a:xfrm>
              <a:off x="3912498" y="1778648"/>
              <a:ext cx="479969" cy="140622"/>
            </a:xfrm>
            <a:prstGeom prst="rect">
              <a:avLst/>
            </a:prstGeom>
          </p:spPr>
          <p:txBody>
            <a:bodyPr wrap="none">
              <a:spAutoFit/>
            </a:bodyPr>
            <a:lstStyle/>
            <a:p>
              <a:r>
                <a:rPr lang="tr-TR" sz="600" b="1" dirty="0" smtClean="0"/>
                <a:t>MANCHESTER</a:t>
              </a:r>
              <a:endParaRPr lang="tr-TR" sz="600" b="1" dirty="0"/>
            </a:p>
          </p:txBody>
        </p:sp>
        <p:pic>
          <p:nvPicPr>
            <p:cNvPr id="25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7124" y="170461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1330" y="175352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9525" y="173498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3426" y="173154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6043" y="281969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56" y="290086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4643" y="304064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3166" y="306207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2643" y="3248728"/>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64" name="Rectangle 263"/>
            <p:cNvSpPr/>
            <p:nvPr/>
          </p:nvSpPr>
          <p:spPr>
            <a:xfrm>
              <a:off x="6771773" y="3317584"/>
              <a:ext cx="360342" cy="140622"/>
            </a:xfrm>
            <a:prstGeom prst="rect">
              <a:avLst/>
            </a:prstGeom>
          </p:spPr>
          <p:txBody>
            <a:bodyPr wrap="none">
              <a:spAutoFit/>
            </a:bodyPr>
            <a:lstStyle/>
            <a:p>
              <a:r>
                <a:rPr lang="tr-TR" sz="600" b="1" dirty="0" smtClean="0"/>
                <a:t>JAKARTA</a:t>
              </a:r>
              <a:endParaRPr lang="tr-TR" sz="600" b="1" dirty="0"/>
            </a:p>
          </p:txBody>
        </p:sp>
        <p:sp>
          <p:nvSpPr>
            <p:cNvPr id="265" name="Rectangle 264"/>
            <p:cNvSpPr/>
            <p:nvPr/>
          </p:nvSpPr>
          <p:spPr>
            <a:xfrm>
              <a:off x="6668306" y="3134191"/>
              <a:ext cx="428701" cy="140622"/>
            </a:xfrm>
            <a:prstGeom prst="rect">
              <a:avLst/>
            </a:prstGeom>
          </p:spPr>
          <p:txBody>
            <a:bodyPr wrap="none">
              <a:spAutoFit/>
            </a:bodyPr>
            <a:lstStyle/>
            <a:p>
              <a:r>
                <a:rPr lang="tr-TR" sz="600" b="1" dirty="0" smtClean="0"/>
                <a:t>SINGAPORE</a:t>
              </a:r>
              <a:endParaRPr lang="tr-TR" sz="600" b="1" dirty="0"/>
            </a:p>
          </p:txBody>
        </p:sp>
        <p:sp>
          <p:nvSpPr>
            <p:cNvPr id="266" name="Rectangle 265"/>
            <p:cNvSpPr/>
            <p:nvPr/>
          </p:nvSpPr>
          <p:spPr>
            <a:xfrm>
              <a:off x="6650827" y="2949402"/>
              <a:ext cx="588609" cy="140622"/>
            </a:xfrm>
            <a:prstGeom prst="rect">
              <a:avLst/>
            </a:prstGeom>
          </p:spPr>
          <p:txBody>
            <a:bodyPr wrap="none">
              <a:spAutoFit/>
            </a:bodyPr>
            <a:lstStyle/>
            <a:p>
              <a:r>
                <a:rPr lang="tr-TR" sz="600" b="1" dirty="0" smtClean="0"/>
                <a:t>HO CHI MINH CITY</a:t>
              </a:r>
              <a:endParaRPr lang="tr-TR" sz="600" b="1" dirty="0"/>
            </a:p>
          </p:txBody>
        </p:sp>
        <p:pic>
          <p:nvPicPr>
            <p:cNvPr id="26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1559" y="2571917"/>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4117" y="2542930"/>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69" name="Rectangle 268"/>
            <p:cNvSpPr/>
            <p:nvPr/>
          </p:nvSpPr>
          <p:spPr>
            <a:xfrm>
              <a:off x="6803182" y="2662608"/>
              <a:ext cx="454335" cy="140622"/>
            </a:xfrm>
            <a:prstGeom prst="rect">
              <a:avLst/>
            </a:prstGeom>
          </p:spPr>
          <p:txBody>
            <a:bodyPr wrap="none">
              <a:spAutoFit/>
            </a:bodyPr>
            <a:lstStyle/>
            <a:p>
              <a:r>
                <a:rPr lang="tr-TR" sz="600" b="1" dirty="0" smtClean="0"/>
                <a:t>HONG KONG</a:t>
              </a:r>
              <a:endParaRPr lang="tr-TR" sz="600" b="1" dirty="0"/>
            </a:p>
          </p:txBody>
        </p:sp>
        <p:pic>
          <p:nvPicPr>
            <p:cNvPr id="27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6568" y="2351902"/>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271" name="Rectangle 270"/>
            <p:cNvSpPr/>
            <p:nvPr/>
          </p:nvSpPr>
          <p:spPr>
            <a:xfrm>
              <a:off x="7087525" y="2432611"/>
              <a:ext cx="405508" cy="140622"/>
            </a:xfrm>
            <a:prstGeom prst="rect">
              <a:avLst/>
            </a:prstGeom>
          </p:spPr>
          <p:txBody>
            <a:bodyPr wrap="none">
              <a:spAutoFit/>
            </a:bodyPr>
            <a:lstStyle/>
            <a:p>
              <a:r>
                <a:rPr lang="tr-TR" sz="600" b="1" dirty="0" smtClean="0"/>
                <a:t>SHANGHAI</a:t>
              </a:r>
              <a:endParaRPr lang="tr-TR" sz="600" b="1" dirty="0"/>
            </a:p>
          </p:txBody>
        </p:sp>
        <p:pic>
          <p:nvPicPr>
            <p:cNvPr id="27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8053" y="226169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7146" y="2187281"/>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274" name="Rectangle 273"/>
            <p:cNvSpPr/>
            <p:nvPr/>
          </p:nvSpPr>
          <p:spPr>
            <a:xfrm>
              <a:off x="7487084" y="2323337"/>
              <a:ext cx="310296" cy="140622"/>
            </a:xfrm>
            <a:prstGeom prst="rect">
              <a:avLst/>
            </a:prstGeom>
          </p:spPr>
          <p:txBody>
            <a:bodyPr wrap="none">
              <a:spAutoFit/>
            </a:bodyPr>
            <a:lstStyle/>
            <a:p>
              <a:r>
                <a:rPr lang="tr-TR" sz="600" b="1" dirty="0" smtClean="0"/>
                <a:t>OSAKA</a:t>
              </a:r>
              <a:endParaRPr lang="tr-TR" sz="600" b="1" dirty="0"/>
            </a:p>
          </p:txBody>
        </p:sp>
        <p:pic>
          <p:nvPicPr>
            <p:cNvPr id="27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5366" y="2185873"/>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276" name="Rectangle 275"/>
            <p:cNvSpPr/>
            <p:nvPr/>
          </p:nvSpPr>
          <p:spPr>
            <a:xfrm>
              <a:off x="7240288" y="2261693"/>
              <a:ext cx="391454" cy="184666"/>
            </a:xfrm>
            <a:prstGeom prst="rect">
              <a:avLst/>
            </a:prstGeom>
          </p:spPr>
          <p:txBody>
            <a:bodyPr wrap="none">
              <a:spAutoFit/>
            </a:bodyPr>
            <a:lstStyle/>
            <a:p>
              <a:r>
                <a:rPr lang="tr-TR" sz="600" b="1" dirty="0" smtClean="0"/>
                <a:t>SEOUL</a:t>
              </a:r>
              <a:endParaRPr lang="tr-TR" sz="600" b="1" dirty="0"/>
            </a:p>
          </p:txBody>
        </p:sp>
        <p:pic>
          <p:nvPicPr>
            <p:cNvPr id="27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2114" y="2107955"/>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278" name="Rectangle 277"/>
            <p:cNvSpPr/>
            <p:nvPr/>
          </p:nvSpPr>
          <p:spPr>
            <a:xfrm>
              <a:off x="7018545" y="2185295"/>
              <a:ext cx="329826" cy="140622"/>
            </a:xfrm>
            <a:prstGeom prst="rect">
              <a:avLst/>
            </a:prstGeom>
          </p:spPr>
          <p:txBody>
            <a:bodyPr wrap="none">
              <a:spAutoFit/>
            </a:bodyPr>
            <a:lstStyle/>
            <a:p>
              <a:r>
                <a:rPr lang="tr-TR" sz="600" b="1" dirty="0" smtClean="0"/>
                <a:t>BEIJING</a:t>
              </a:r>
              <a:endParaRPr lang="tr-TR" sz="600" b="1" dirty="0"/>
            </a:p>
          </p:txBody>
        </p:sp>
        <p:pic>
          <p:nvPicPr>
            <p:cNvPr id="27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8622" y="1917181"/>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80" name="Rectangle 279"/>
            <p:cNvSpPr/>
            <p:nvPr/>
          </p:nvSpPr>
          <p:spPr>
            <a:xfrm>
              <a:off x="6754000" y="1969268"/>
              <a:ext cx="692818" cy="184666"/>
            </a:xfrm>
            <a:prstGeom prst="rect">
              <a:avLst/>
            </a:prstGeom>
          </p:spPr>
          <p:txBody>
            <a:bodyPr wrap="none">
              <a:spAutoFit/>
            </a:bodyPr>
            <a:lstStyle/>
            <a:p>
              <a:r>
                <a:rPr lang="tr-TR" sz="600" b="1" dirty="0" smtClean="0"/>
                <a:t>ULAAN BATAAR</a:t>
              </a:r>
              <a:endParaRPr lang="tr-TR" sz="600" b="1" dirty="0"/>
            </a:p>
          </p:txBody>
        </p:sp>
        <p:pic>
          <p:nvPicPr>
            <p:cNvPr id="28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1125" y="170777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82" name="Rectangle 281"/>
            <p:cNvSpPr/>
            <p:nvPr/>
          </p:nvSpPr>
          <p:spPr>
            <a:xfrm>
              <a:off x="4952820" y="3299007"/>
              <a:ext cx="301750" cy="140622"/>
            </a:xfrm>
            <a:prstGeom prst="rect">
              <a:avLst/>
            </a:prstGeom>
          </p:spPr>
          <p:txBody>
            <a:bodyPr wrap="none">
              <a:spAutoFit/>
            </a:bodyPr>
            <a:lstStyle/>
            <a:p>
              <a:r>
                <a:rPr lang="tr-TR" sz="600" b="1" dirty="0" smtClean="0"/>
                <a:t>KIGALI</a:t>
              </a:r>
              <a:endParaRPr lang="tr-TR" sz="600" b="1" dirty="0"/>
            </a:p>
          </p:txBody>
        </p:sp>
      </p:grpSp>
      <p:grpSp>
        <p:nvGrpSpPr>
          <p:cNvPr id="4" name="Group 3"/>
          <p:cNvGrpSpPr/>
          <p:nvPr/>
        </p:nvGrpSpPr>
        <p:grpSpPr>
          <a:xfrm>
            <a:off x="6580045" y="887795"/>
            <a:ext cx="2591789" cy="1164700"/>
            <a:chOff x="8707" y="3653589"/>
            <a:chExt cx="2591789" cy="1031109"/>
          </a:xfrm>
        </p:grpSpPr>
        <p:grpSp>
          <p:nvGrpSpPr>
            <p:cNvPr id="300" name="Group 299"/>
            <p:cNvGrpSpPr/>
            <p:nvPr/>
          </p:nvGrpSpPr>
          <p:grpSpPr>
            <a:xfrm>
              <a:off x="88275" y="3653589"/>
              <a:ext cx="2446434" cy="925170"/>
              <a:chOff x="156322" y="2307177"/>
              <a:chExt cx="2446434" cy="527079"/>
            </a:xfrm>
          </p:grpSpPr>
          <p:sp>
            <p:nvSpPr>
              <p:cNvPr id="301" name="Freeform 300"/>
              <p:cNvSpPr/>
              <p:nvPr/>
            </p:nvSpPr>
            <p:spPr>
              <a:xfrm>
                <a:off x="156322" y="2307177"/>
                <a:ext cx="2446434" cy="525929"/>
              </a:xfrm>
              <a:custGeom>
                <a:avLst/>
                <a:gdLst>
                  <a:gd name="connsiteX0" fmla="*/ 0 w 2127623"/>
                  <a:gd name="connsiteY0" fmla="*/ 83670 h 525929"/>
                  <a:gd name="connsiteX1" fmla="*/ 2121647 w 2127623"/>
                  <a:gd name="connsiteY1" fmla="*/ 0 h 525929"/>
                  <a:gd name="connsiteX2" fmla="*/ 2127623 w 2127623"/>
                  <a:gd name="connsiteY2" fmla="*/ 460188 h 525929"/>
                  <a:gd name="connsiteX3" fmla="*/ 233082 w 2127623"/>
                  <a:gd name="connsiteY3" fmla="*/ 525929 h 525929"/>
                  <a:gd name="connsiteX4" fmla="*/ 11953 w 2127623"/>
                  <a:gd name="connsiteY4" fmla="*/ 298823 h 525929"/>
                  <a:gd name="connsiteX5" fmla="*/ 0 w 2127623"/>
                  <a:gd name="connsiteY5" fmla="*/ 83670 h 52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7623" h="525929">
                    <a:moveTo>
                      <a:pt x="0" y="83670"/>
                    </a:moveTo>
                    <a:lnTo>
                      <a:pt x="2121647" y="0"/>
                    </a:lnTo>
                    <a:lnTo>
                      <a:pt x="2127623" y="460188"/>
                    </a:lnTo>
                    <a:lnTo>
                      <a:pt x="233082" y="525929"/>
                    </a:lnTo>
                    <a:lnTo>
                      <a:pt x="11953" y="298823"/>
                    </a:lnTo>
                    <a:lnTo>
                      <a:pt x="0" y="83670"/>
                    </a:lnTo>
                    <a:close/>
                  </a:path>
                </a:pathLst>
              </a:custGeom>
              <a:solidFill>
                <a:srgbClr val="FAB300"/>
              </a:solidFill>
              <a:ln>
                <a:noFill/>
              </a:ln>
              <a:effectLst>
                <a:outerShdw blurRad="50800" dist="50800" dir="660000" sx="97000" sy="97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Freeform 301"/>
              <p:cNvSpPr/>
              <p:nvPr/>
            </p:nvSpPr>
            <p:spPr>
              <a:xfrm>
                <a:off x="177706" y="2612408"/>
                <a:ext cx="253782" cy="221848"/>
              </a:xfrm>
              <a:custGeom>
                <a:avLst/>
                <a:gdLst>
                  <a:gd name="connsiteX0" fmla="*/ 0 w 256988"/>
                  <a:gd name="connsiteY0" fmla="*/ 0 h 227106"/>
                  <a:gd name="connsiteX1" fmla="*/ 256988 w 256988"/>
                  <a:gd name="connsiteY1" fmla="*/ 227106 h 227106"/>
                  <a:gd name="connsiteX2" fmla="*/ 203200 w 256988"/>
                  <a:gd name="connsiteY2" fmla="*/ 41835 h 227106"/>
                  <a:gd name="connsiteX3" fmla="*/ 0 w 256988"/>
                  <a:gd name="connsiteY3" fmla="*/ 0 h 227106"/>
                  <a:gd name="connsiteX0" fmla="*/ 0 w 226769"/>
                  <a:gd name="connsiteY0" fmla="*/ 0 h 196485"/>
                  <a:gd name="connsiteX1" fmla="*/ 226769 w 226769"/>
                  <a:gd name="connsiteY1" fmla="*/ 196485 h 196485"/>
                  <a:gd name="connsiteX2" fmla="*/ 203200 w 226769"/>
                  <a:gd name="connsiteY2" fmla="*/ 41835 h 196485"/>
                  <a:gd name="connsiteX3" fmla="*/ 0 w 226769"/>
                  <a:gd name="connsiteY3" fmla="*/ 0 h 196485"/>
                  <a:gd name="connsiteX0" fmla="*/ 0 w 253782"/>
                  <a:gd name="connsiteY0" fmla="*/ 0 h 221848"/>
                  <a:gd name="connsiteX1" fmla="*/ 253782 w 253782"/>
                  <a:gd name="connsiteY1" fmla="*/ 221848 h 221848"/>
                  <a:gd name="connsiteX2" fmla="*/ 203200 w 253782"/>
                  <a:gd name="connsiteY2" fmla="*/ 41835 h 221848"/>
                  <a:gd name="connsiteX3" fmla="*/ 0 w 253782"/>
                  <a:gd name="connsiteY3" fmla="*/ 0 h 221848"/>
                </a:gdLst>
                <a:ahLst/>
                <a:cxnLst>
                  <a:cxn ang="0">
                    <a:pos x="connsiteX0" y="connsiteY0"/>
                  </a:cxn>
                  <a:cxn ang="0">
                    <a:pos x="connsiteX1" y="connsiteY1"/>
                  </a:cxn>
                  <a:cxn ang="0">
                    <a:pos x="connsiteX2" y="connsiteY2"/>
                  </a:cxn>
                  <a:cxn ang="0">
                    <a:pos x="connsiteX3" y="connsiteY3"/>
                  </a:cxn>
                </a:cxnLst>
                <a:rect l="l" t="t" r="r" b="b"/>
                <a:pathLst>
                  <a:path w="253782" h="221848">
                    <a:moveTo>
                      <a:pt x="0" y="0"/>
                    </a:moveTo>
                    <a:lnTo>
                      <a:pt x="253782" y="221848"/>
                    </a:lnTo>
                    <a:lnTo>
                      <a:pt x="203200" y="41835"/>
                    </a:lnTo>
                    <a:lnTo>
                      <a:pt x="0" y="0"/>
                    </a:lnTo>
                    <a:close/>
                  </a:path>
                </a:pathLst>
              </a:custGeom>
              <a:solidFill>
                <a:srgbClr val="FFC333"/>
              </a:solidFill>
              <a:ln>
                <a:noFill/>
              </a:ln>
              <a:effectLst>
                <a:outerShdw blurRad="50800" dist="25400" dir="1860000" sx="82000" sy="82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3" name="Rectangle 292"/>
            <p:cNvSpPr/>
            <p:nvPr/>
          </p:nvSpPr>
          <p:spPr>
            <a:xfrm rot="21447448">
              <a:off x="8707" y="3669035"/>
              <a:ext cx="2591789" cy="1015663"/>
            </a:xfrm>
            <a:prstGeom prst="rect">
              <a:avLst/>
            </a:prstGeom>
          </p:spPr>
          <p:txBody>
            <a:bodyPr wrap="square">
              <a:spAutoFit/>
            </a:bodyPr>
            <a:lstStyle/>
            <a:p>
              <a:pPr algn="ctr" eaLnBrk="0" hangingPunct="0">
                <a:lnSpc>
                  <a:spcPts val="1800"/>
                </a:lnSpc>
                <a:defRPr/>
              </a:pPr>
              <a:r>
                <a:rPr lang="tr-TR" dirty="0" err="1"/>
                <a:t>Within</a:t>
              </a:r>
              <a:r>
                <a:rPr lang="tr-TR" dirty="0"/>
                <a:t> </a:t>
              </a:r>
              <a:r>
                <a:rPr lang="tr-TR" dirty="0" err="1">
                  <a:cs typeface="Arial" charset="0"/>
                </a:rPr>
                <a:t>narrow</a:t>
              </a:r>
              <a:r>
                <a:rPr lang="tr-TR" dirty="0">
                  <a:cs typeface="Arial" charset="0"/>
                </a:rPr>
                <a:t> body </a:t>
              </a:r>
              <a:r>
                <a:rPr lang="tr-TR" dirty="0" err="1" smtClean="0">
                  <a:cs typeface="Arial" charset="0"/>
                </a:rPr>
                <a:t>range</a:t>
              </a:r>
              <a:r>
                <a:rPr lang="tr-TR" dirty="0" smtClean="0">
                  <a:cs typeface="Arial" charset="0"/>
                </a:rPr>
                <a:t>:</a:t>
              </a:r>
              <a:endParaRPr lang="tr-TR" dirty="0">
                <a:cs typeface="Arial" charset="0"/>
              </a:endParaRPr>
            </a:p>
            <a:p>
              <a:pPr algn="ctr" eaLnBrk="0" hangingPunct="0">
                <a:lnSpc>
                  <a:spcPts val="1800"/>
                </a:lnSpc>
                <a:defRPr/>
              </a:pPr>
              <a:r>
                <a:rPr lang="tr-TR" dirty="0">
                  <a:cs typeface="Arial" charset="0"/>
                </a:rPr>
                <a:t>70% of </a:t>
              </a:r>
              <a:r>
                <a:rPr lang="tr-TR" dirty="0" err="1">
                  <a:cs typeface="Arial" charset="0"/>
                </a:rPr>
                <a:t>international</a:t>
              </a:r>
              <a:r>
                <a:rPr lang="tr-TR" dirty="0">
                  <a:cs typeface="Arial" charset="0"/>
                </a:rPr>
                <a:t> </a:t>
              </a:r>
              <a:r>
                <a:rPr lang="tr-TR" dirty="0" err="1">
                  <a:cs typeface="Arial" charset="0"/>
                </a:rPr>
                <a:t>destinations</a:t>
              </a:r>
              <a:r>
                <a:rPr lang="tr-TR" dirty="0">
                  <a:cs typeface="Arial" charset="0"/>
                </a:rPr>
                <a:t>,</a:t>
              </a:r>
            </a:p>
            <a:p>
              <a:pPr algn="ctr" eaLnBrk="0" hangingPunct="0">
                <a:lnSpc>
                  <a:spcPts val="1800"/>
                </a:lnSpc>
                <a:defRPr/>
              </a:pPr>
              <a:r>
                <a:rPr lang="tr-TR" dirty="0" err="1">
                  <a:cs typeface="Arial" charset="0"/>
                </a:rPr>
                <a:t>More</a:t>
              </a:r>
              <a:r>
                <a:rPr lang="tr-TR" dirty="0">
                  <a:cs typeface="Arial" charset="0"/>
                </a:rPr>
                <a:t> </a:t>
              </a:r>
              <a:r>
                <a:rPr lang="tr-TR" dirty="0" err="1">
                  <a:cs typeface="Arial" charset="0"/>
                </a:rPr>
                <a:t>than</a:t>
              </a:r>
              <a:r>
                <a:rPr lang="tr-TR" dirty="0">
                  <a:cs typeface="Arial" charset="0"/>
                </a:rPr>
                <a:t> </a:t>
              </a:r>
              <a:r>
                <a:rPr lang="tr-TR" sz="1800" b="1" dirty="0">
                  <a:cs typeface="Arial" charset="0"/>
                </a:rPr>
                <a:t>55</a:t>
              </a:r>
              <a:r>
                <a:rPr lang="tr-TR" dirty="0">
                  <a:cs typeface="Arial" charset="0"/>
                </a:rPr>
                <a:t> </a:t>
              </a:r>
              <a:r>
                <a:rPr lang="tr-TR" dirty="0" err="1">
                  <a:cs typeface="Arial" charset="0"/>
                </a:rPr>
                <a:t>countries</a:t>
              </a:r>
              <a:endParaRPr lang="tr-TR" dirty="0">
                <a:cs typeface="Arial" charset="0"/>
              </a:endParaRPr>
            </a:p>
          </p:txBody>
        </p:sp>
      </p:grpSp>
      <p:sp>
        <p:nvSpPr>
          <p:cNvPr id="1030" name="Title 1029"/>
          <p:cNvSpPr>
            <a:spLocks noGrp="1"/>
          </p:cNvSpPr>
          <p:nvPr>
            <p:ph type="title"/>
          </p:nvPr>
        </p:nvSpPr>
        <p:spPr/>
        <p:txBody>
          <a:bodyPr/>
          <a:lstStyle/>
          <a:p>
            <a:r>
              <a:rPr lang="tr-TR" dirty="0"/>
              <a:t>Capacity Management &amp; Fleet </a:t>
            </a:r>
            <a:r>
              <a:rPr lang="tr-TR" dirty="0" smtClean="0"/>
              <a:t>Strategy</a:t>
            </a:r>
            <a:endParaRPr lang="en-GB" dirty="0"/>
          </a:p>
        </p:txBody>
      </p:sp>
      <p:grpSp>
        <p:nvGrpSpPr>
          <p:cNvPr id="2" name="Group 1"/>
          <p:cNvGrpSpPr/>
          <p:nvPr/>
        </p:nvGrpSpPr>
        <p:grpSpPr>
          <a:xfrm>
            <a:off x="5128450" y="3745303"/>
            <a:ext cx="491700" cy="200974"/>
            <a:chOff x="5128450" y="3745303"/>
            <a:chExt cx="491700" cy="200974"/>
          </a:xfrm>
        </p:grpSpPr>
        <p:sp>
          <p:nvSpPr>
            <p:cNvPr id="286" name="Rectangle 285"/>
            <p:cNvSpPr/>
            <p:nvPr/>
          </p:nvSpPr>
          <p:spPr>
            <a:xfrm>
              <a:off x="5140532" y="3761611"/>
              <a:ext cx="479618" cy="184666"/>
            </a:xfrm>
            <a:prstGeom prst="rect">
              <a:avLst/>
            </a:prstGeom>
          </p:spPr>
          <p:txBody>
            <a:bodyPr wrap="none">
              <a:spAutoFit/>
            </a:bodyPr>
            <a:lstStyle/>
            <a:p>
              <a:r>
                <a:rPr lang="tr-TR" sz="600" b="1" dirty="0" smtClean="0"/>
                <a:t>MAPUTO</a:t>
              </a:r>
              <a:endParaRPr lang="tr-TR" sz="600" b="1" dirty="0"/>
            </a:p>
          </p:txBody>
        </p:sp>
        <p:pic>
          <p:nvPicPr>
            <p:cNvPr id="28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8450" y="3745303"/>
              <a:ext cx="116076" cy="1123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8" name="Group 287"/>
          <p:cNvGrpSpPr/>
          <p:nvPr/>
        </p:nvGrpSpPr>
        <p:grpSpPr>
          <a:xfrm>
            <a:off x="-25317" y="3435415"/>
            <a:ext cx="4204937" cy="1628854"/>
            <a:chOff x="-312241" y="3354487"/>
            <a:chExt cx="4582290" cy="1775028"/>
          </a:xfrm>
        </p:grpSpPr>
        <p:grpSp>
          <p:nvGrpSpPr>
            <p:cNvPr id="289" name="Group 288"/>
            <p:cNvGrpSpPr/>
            <p:nvPr/>
          </p:nvGrpSpPr>
          <p:grpSpPr>
            <a:xfrm>
              <a:off x="168096" y="3472656"/>
              <a:ext cx="4075292" cy="1584824"/>
              <a:chOff x="304800" y="877663"/>
              <a:chExt cx="8534400" cy="3738880"/>
            </a:xfrm>
          </p:grpSpPr>
          <p:sp>
            <p:nvSpPr>
              <p:cNvPr id="296" name="Rounded Rectangle 295"/>
              <p:cNvSpPr/>
              <p:nvPr/>
            </p:nvSpPr>
            <p:spPr>
              <a:xfrm>
                <a:off x="304800" y="877663"/>
                <a:ext cx="8534400" cy="3738880"/>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297" name="Picture 29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1496" t="15111" b="8149"/>
              <a:stretch/>
            </p:blipFill>
            <p:spPr>
              <a:xfrm>
                <a:off x="304800" y="877663"/>
                <a:ext cx="8531960" cy="3738880"/>
              </a:xfrm>
              <a:prstGeom prst="roundRect">
                <a:avLst>
                  <a:gd name="adj" fmla="val 5522"/>
                </a:avLst>
              </a:prstGeom>
            </p:spPr>
          </p:pic>
        </p:grpSp>
        <p:grpSp>
          <p:nvGrpSpPr>
            <p:cNvPr id="290" name="Group 289"/>
            <p:cNvGrpSpPr/>
            <p:nvPr/>
          </p:nvGrpSpPr>
          <p:grpSpPr>
            <a:xfrm>
              <a:off x="-312241" y="3354487"/>
              <a:ext cx="4582290" cy="1775028"/>
              <a:chOff x="464777" y="4653137"/>
              <a:chExt cx="6867978" cy="2148057"/>
            </a:xfrm>
          </p:grpSpPr>
          <p:graphicFrame>
            <p:nvGraphicFramePr>
              <p:cNvPr id="291" name="Chart 290"/>
              <p:cNvGraphicFramePr>
                <a:graphicFrameLocks/>
              </p:cNvGraphicFramePr>
              <p:nvPr>
                <p:extLst/>
              </p:nvPr>
            </p:nvGraphicFramePr>
            <p:xfrm>
              <a:off x="464777" y="4653137"/>
              <a:ext cx="6377636" cy="2061765"/>
            </p:xfrm>
            <a:graphic>
              <a:graphicData uri="http://schemas.openxmlformats.org/drawingml/2006/chart">
                <c:chart xmlns:c="http://schemas.openxmlformats.org/drawingml/2006/chart" xmlns:r="http://schemas.openxmlformats.org/officeDocument/2006/relationships" r:id="rId8"/>
              </a:graphicData>
            </a:graphic>
          </p:graphicFrame>
          <p:sp>
            <p:nvSpPr>
              <p:cNvPr id="292" name="TextBox 291"/>
              <p:cNvSpPr txBox="1"/>
              <p:nvPr/>
            </p:nvSpPr>
            <p:spPr>
              <a:xfrm>
                <a:off x="1069180" y="4667518"/>
                <a:ext cx="502696" cy="1930734"/>
              </a:xfrm>
              <a:prstGeom prst="rect">
                <a:avLst/>
              </a:prstGeom>
              <a:noFill/>
            </p:spPr>
            <p:txBody>
              <a:bodyPr vert="vert270" wrap="square" rtlCol="0">
                <a:spAutoFit/>
              </a:bodyPr>
              <a:lstStyle/>
              <a:p>
                <a:r>
                  <a:rPr lang="tr-TR" sz="800" dirty="0" smtClean="0"/>
                  <a:t>CASK (</a:t>
                </a:r>
                <a:r>
                  <a:rPr lang="tr-TR" sz="800" dirty="0" err="1" smtClean="0"/>
                  <a:t>Cost</a:t>
                </a:r>
                <a:r>
                  <a:rPr lang="tr-TR" sz="800" dirty="0" smtClean="0"/>
                  <a:t> </a:t>
                </a:r>
                <a:r>
                  <a:rPr lang="tr-TR" sz="800" dirty="0" err="1" smtClean="0"/>
                  <a:t>per</a:t>
                </a:r>
                <a:r>
                  <a:rPr lang="tr-TR" sz="800" dirty="0" smtClean="0"/>
                  <a:t> </a:t>
                </a:r>
                <a:r>
                  <a:rPr lang="tr-TR" sz="800" dirty="0" err="1" smtClean="0"/>
                  <a:t>Avai</a:t>
                </a:r>
                <a:r>
                  <a:rPr lang="tr-TR" sz="800" dirty="0" smtClean="0"/>
                  <a:t>. </a:t>
                </a:r>
                <a:r>
                  <a:rPr lang="tr-TR" sz="800" dirty="0" err="1" smtClean="0"/>
                  <a:t>Seat</a:t>
                </a:r>
                <a:r>
                  <a:rPr lang="tr-TR" sz="800" dirty="0" smtClean="0"/>
                  <a:t> km)</a:t>
                </a:r>
                <a:endParaRPr lang="en-US" sz="800" dirty="0"/>
              </a:p>
            </p:txBody>
          </p:sp>
          <p:sp>
            <p:nvSpPr>
              <p:cNvPr id="294" name="TextBox 293"/>
              <p:cNvSpPr txBox="1"/>
              <p:nvPr/>
            </p:nvSpPr>
            <p:spPr>
              <a:xfrm>
                <a:off x="1843017" y="6395312"/>
                <a:ext cx="4942292" cy="405882"/>
              </a:xfrm>
              <a:prstGeom prst="rect">
                <a:avLst/>
              </a:prstGeom>
              <a:noFill/>
            </p:spPr>
            <p:txBody>
              <a:bodyPr wrap="square" rtlCol="0">
                <a:spAutoFit/>
              </a:bodyPr>
              <a:lstStyle/>
              <a:p>
                <a:r>
                  <a:rPr lang="tr-TR" sz="1400" dirty="0" smtClean="0"/>
                  <a:t>       </a:t>
                </a:r>
                <a:r>
                  <a:rPr lang="tr-TR" sz="900" dirty="0" smtClean="0"/>
                  <a:t>1      2      3      4      5      6      7      8      9      10      11      12           </a:t>
                </a:r>
                <a:endParaRPr lang="en-US" sz="1400" dirty="0"/>
              </a:p>
            </p:txBody>
          </p:sp>
          <p:sp>
            <p:nvSpPr>
              <p:cNvPr id="295" name="TextBox 294"/>
              <p:cNvSpPr txBox="1"/>
              <p:nvPr/>
            </p:nvSpPr>
            <p:spPr>
              <a:xfrm>
                <a:off x="6105902" y="6147541"/>
                <a:ext cx="1226853" cy="284118"/>
              </a:xfrm>
              <a:prstGeom prst="rect">
                <a:avLst/>
              </a:prstGeom>
              <a:noFill/>
            </p:spPr>
            <p:txBody>
              <a:bodyPr vert="horz" wrap="square" rtlCol="0">
                <a:spAutoFit/>
              </a:bodyPr>
              <a:lstStyle/>
              <a:p>
                <a:r>
                  <a:rPr lang="tr-TR" sz="800" dirty="0" smtClean="0"/>
                  <a:t>Flight Time</a:t>
                </a:r>
                <a:endParaRPr lang="en-US" sz="800" dirty="0"/>
              </a:p>
            </p:txBody>
          </p:sp>
        </p:grpSp>
      </p:grpSp>
      <p:grpSp>
        <p:nvGrpSpPr>
          <p:cNvPr id="5" name="Group 4"/>
          <p:cNvGrpSpPr/>
          <p:nvPr/>
        </p:nvGrpSpPr>
        <p:grpSpPr>
          <a:xfrm>
            <a:off x="4687143" y="1718656"/>
            <a:ext cx="955401" cy="1095181"/>
            <a:chOff x="4687143" y="1718656"/>
            <a:chExt cx="955401" cy="1095181"/>
          </a:xfrm>
        </p:grpSpPr>
        <p:sp>
          <p:nvSpPr>
            <p:cNvPr id="6" name="Down Arrow 5"/>
            <p:cNvSpPr/>
            <p:nvPr/>
          </p:nvSpPr>
          <p:spPr>
            <a:xfrm>
              <a:off x="4809572" y="2150012"/>
              <a:ext cx="200237" cy="663825"/>
            </a:xfrm>
            <a:prstGeom prst="downArrow">
              <a:avLst/>
            </a:prstGeom>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7" name="Down Arrow 316"/>
            <p:cNvSpPr/>
            <p:nvPr/>
          </p:nvSpPr>
          <p:spPr>
            <a:xfrm>
              <a:off x="5247243" y="2160006"/>
              <a:ext cx="168525" cy="428650"/>
            </a:xfrm>
            <a:prstGeom prst="downArrow">
              <a:avLst/>
            </a:prstGeom>
            <a:scene3d>
              <a:camera prst="orthographicFront">
                <a:rot lat="0" lon="0" rev="3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8" name="Down Arrow 317"/>
            <p:cNvSpPr/>
            <p:nvPr/>
          </p:nvSpPr>
          <p:spPr>
            <a:xfrm>
              <a:off x="5494644" y="1718656"/>
              <a:ext cx="147900" cy="962784"/>
            </a:xfrm>
            <a:prstGeom prst="downArrow">
              <a:avLst/>
            </a:prstGeom>
            <a:scene3d>
              <a:camera prst="orthographicFront">
                <a:rot lat="0" lon="0" rev="5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9" name="Down Arrow 318"/>
            <p:cNvSpPr/>
            <p:nvPr/>
          </p:nvSpPr>
          <p:spPr>
            <a:xfrm>
              <a:off x="4687143" y="1730531"/>
              <a:ext cx="168525" cy="428650"/>
            </a:xfrm>
            <a:prstGeom prst="downArrow">
              <a:avLst/>
            </a:prstGeom>
            <a:solidFill>
              <a:srgbClr val="FFC000"/>
            </a:solidFill>
            <a:scene3d>
              <a:camera prst="orthographicFront">
                <a:rot lat="0" lon="0" rev="3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321" name="Group 320"/>
          <p:cNvGrpSpPr/>
          <p:nvPr/>
        </p:nvGrpSpPr>
        <p:grpSpPr>
          <a:xfrm rot="18987484">
            <a:off x="3997634" y="2332018"/>
            <a:ext cx="853242" cy="871297"/>
            <a:chOff x="200694" y="416727"/>
            <a:chExt cx="2014330" cy="2014330"/>
          </a:xfrm>
        </p:grpSpPr>
        <p:pic>
          <p:nvPicPr>
            <p:cNvPr id="322" name="Picture 321"/>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200694" y="416727"/>
              <a:ext cx="2014330" cy="2014330"/>
            </a:xfrm>
            <a:prstGeom prst="rect">
              <a:avLst/>
            </a:prstGeom>
            <a:noFill/>
            <a:ln>
              <a:noFill/>
            </a:ln>
          </p:spPr>
        </p:pic>
        <p:sp>
          <p:nvSpPr>
            <p:cNvPr id="323" name="Rectangle 322"/>
            <p:cNvSpPr/>
            <p:nvPr/>
          </p:nvSpPr>
          <p:spPr>
            <a:xfrm rot="2612516">
              <a:off x="479483" y="1157633"/>
              <a:ext cx="1219788" cy="618743"/>
            </a:xfrm>
            <a:prstGeom prst="rect">
              <a:avLst/>
            </a:prstGeom>
          </p:spPr>
          <p:txBody>
            <a:bodyPr wrap="square" lIns="68580" tIns="34290" rIns="68580" bIns="34290">
              <a:spAutoFit/>
            </a:bodyPr>
            <a:lstStyle/>
            <a:p>
              <a:pPr algn="ctr">
                <a:lnSpc>
                  <a:spcPts val="1500"/>
                </a:lnSpc>
              </a:pPr>
              <a:r>
                <a:rPr lang="tr-TR" sz="1600" b="1" dirty="0" smtClean="0"/>
                <a:t>%17</a:t>
              </a:r>
              <a:endParaRPr lang="tr-TR" sz="1000" b="1" dirty="0"/>
            </a:p>
          </p:txBody>
        </p:sp>
      </p:grpSp>
      <p:grpSp>
        <p:nvGrpSpPr>
          <p:cNvPr id="324" name="Group 323"/>
          <p:cNvGrpSpPr/>
          <p:nvPr/>
        </p:nvGrpSpPr>
        <p:grpSpPr>
          <a:xfrm rot="9681679">
            <a:off x="5435384" y="2330542"/>
            <a:ext cx="853242" cy="871297"/>
            <a:chOff x="200694" y="416727"/>
            <a:chExt cx="2014330" cy="2014330"/>
          </a:xfrm>
        </p:grpSpPr>
        <p:pic>
          <p:nvPicPr>
            <p:cNvPr id="325" name="Picture 324"/>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200694" y="416727"/>
              <a:ext cx="2014330" cy="2014330"/>
            </a:xfrm>
            <a:prstGeom prst="rect">
              <a:avLst/>
            </a:prstGeom>
            <a:noFill/>
            <a:ln>
              <a:noFill/>
            </a:ln>
          </p:spPr>
        </p:pic>
        <p:sp>
          <p:nvSpPr>
            <p:cNvPr id="326" name="Rectangle 325"/>
            <p:cNvSpPr/>
            <p:nvPr/>
          </p:nvSpPr>
          <p:spPr>
            <a:xfrm rot="11918321">
              <a:off x="540650" y="1065201"/>
              <a:ext cx="1219788" cy="618743"/>
            </a:xfrm>
            <a:prstGeom prst="rect">
              <a:avLst/>
            </a:prstGeom>
          </p:spPr>
          <p:txBody>
            <a:bodyPr wrap="square" lIns="68580" tIns="34290" rIns="68580" bIns="34290">
              <a:spAutoFit/>
            </a:bodyPr>
            <a:lstStyle/>
            <a:p>
              <a:pPr algn="ctr">
                <a:lnSpc>
                  <a:spcPts val="1500"/>
                </a:lnSpc>
              </a:pPr>
              <a:r>
                <a:rPr lang="tr-TR" sz="1600" b="1" dirty="0" smtClean="0"/>
                <a:t>%6</a:t>
              </a:r>
              <a:endParaRPr lang="tr-TR" sz="1000" b="1" dirty="0"/>
            </a:p>
          </p:txBody>
        </p:sp>
      </p:grpSp>
      <p:grpSp>
        <p:nvGrpSpPr>
          <p:cNvPr id="327" name="Group 326"/>
          <p:cNvGrpSpPr/>
          <p:nvPr/>
        </p:nvGrpSpPr>
        <p:grpSpPr>
          <a:xfrm rot="9681679">
            <a:off x="6037681" y="1960993"/>
            <a:ext cx="853242" cy="871297"/>
            <a:chOff x="200694" y="416727"/>
            <a:chExt cx="2014330" cy="2014330"/>
          </a:xfrm>
        </p:grpSpPr>
        <p:pic>
          <p:nvPicPr>
            <p:cNvPr id="328" name="Picture 327"/>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200694" y="416727"/>
              <a:ext cx="2014330" cy="2014330"/>
            </a:xfrm>
            <a:prstGeom prst="rect">
              <a:avLst/>
            </a:prstGeom>
            <a:noFill/>
            <a:ln>
              <a:noFill/>
            </a:ln>
          </p:spPr>
        </p:pic>
        <p:sp>
          <p:nvSpPr>
            <p:cNvPr id="329" name="Rectangle 328"/>
            <p:cNvSpPr/>
            <p:nvPr/>
          </p:nvSpPr>
          <p:spPr>
            <a:xfrm rot="11918321">
              <a:off x="540650" y="1065201"/>
              <a:ext cx="1219788" cy="618743"/>
            </a:xfrm>
            <a:prstGeom prst="rect">
              <a:avLst/>
            </a:prstGeom>
          </p:spPr>
          <p:txBody>
            <a:bodyPr wrap="square" lIns="68580" tIns="34290" rIns="68580" bIns="34290">
              <a:spAutoFit/>
            </a:bodyPr>
            <a:lstStyle/>
            <a:p>
              <a:pPr algn="ctr">
                <a:lnSpc>
                  <a:spcPts val="1500"/>
                </a:lnSpc>
              </a:pPr>
              <a:r>
                <a:rPr lang="tr-TR" sz="1600" b="1" dirty="0" smtClean="0"/>
                <a:t>%10</a:t>
              </a:r>
              <a:endParaRPr lang="tr-TR" sz="1000" b="1" dirty="0"/>
            </a:p>
          </p:txBody>
        </p:sp>
      </p:grpSp>
      <p:sp>
        <p:nvSpPr>
          <p:cNvPr id="283" name="TextBox 282"/>
          <p:cNvSpPr txBox="1"/>
          <p:nvPr/>
        </p:nvSpPr>
        <p:spPr>
          <a:xfrm>
            <a:off x="4997304" y="1591062"/>
            <a:ext cx="1066613" cy="430887"/>
          </a:xfrm>
          <a:prstGeom prst="rect">
            <a:avLst/>
          </a:prstGeom>
          <a:solidFill>
            <a:schemeClr val="accent4">
              <a:lumMod val="20000"/>
              <a:lumOff val="80000"/>
            </a:schemeClr>
          </a:solidFill>
        </p:spPr>
        <p:txBody>
          <a:bodyPr wrap="square" rtlCol="0">
            <a:spAutoFit/>
          </a:bodyPr>
          <a:lstStyle/>
          <a:p>
            <a:pPr algn="ctr"/>
            <a:r>
              <a:rPr lang="tr-TR" sz="1100" dirty="0" err="1" smtClean="0"/>
              <a:t>Detour</a:t>
            </a:r>
            <a:r>
              <a:rPr lang="tr-TR" sz="1100" dirty="0" smtClean="0"/>
              <a:t> </a:t>
            </a:r>
            <a:r>
              <a:rPr lang="tr-TR" sz="1100" dirty="0" err="1" smtClean="0"/>
              <a:t>advantage</a:t>
            </a:r>
            <a:endParaRPr lang="tr-TR" sz="1100" dirty="0"/>
          </a:p>
        </p:txBody>
      </p:sp>
      <p:grpSp>
        <p:nvGrpSpPr>
          <p:cNvPr id="284" name="Group 283"/>
          <p:cNvGrpSpPr/>
          <p:nvPr/>
        </p:nvGrpSpPr>
        <p:grpSpPr>
          <a:xfrm>
            <a:off x="7223638" y="2541309"/>
            <a:ext cx="108000" cy="350130"/>
            <a:chOff x="7223638" y="2541309"/>
            <a:chExt cx="108000" cy="350130"/>
          </a:xfrm>
        </p:grpSpPr>
        <p:pic>
          <p:nvPicPr>
            <p:cNvPr id="33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3638" y="254130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3638" y="2779839"/>
              <a:ext cx="108000" cy="11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32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6382" y="2164749"/>
            <a:ext cx="108000" cy="1116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449663" y="2441748"/>
            <a:ext cx="434451" cy="184666"/>
            <a:chOff x="2449663" y="2441748"/>
            <a:chExt cx="434451" cy="184666"/>
          </a:xfrm>
        </p:grpSpPr>
        <p:sp>
          <p:nvSpPr>
            <p:cNvPr id="330" name="Rectangle 329"/>
            <p:cNvSpPr/>
            <p:nvPr/>
          </p:nvSpPr>
          <p:spPr>
            <a:xfrm>
              <a:off x="2476630" y="2441748"/>
              <a:ext cx="407484" cy="184666"/>
            </a:xfrm>
            <a:prstGeom prst="rect">
              <a:avLst/>
            </a:prstGeom>
          </p:spPr>
          <p:txBody>
            <a:bodyPr wrap="none">
              <a:spAutoFit/>
            </a:bodyPr>
            <a:lstStyle/>
            <a:p>
              <a:r>
                <a:rPr lang="tr-TR" sz="600" b="1" dirty="0" smtClean="0"/>
                <a:t>MIAMI</a:t>
              </a:r>
              <a:endParaRPr lang="tr-TR" sz="600" b="1" dirty="0"/>
            </a:p>
          </p:txBody>
        </p:sp>
        <p:pic>
          <p:nvPicPr>
            <p:cNvPr id="333"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9663" y="2485505"/>
              <a:ext cx="116076" cy="1123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4" name="Group 333"/>
          <p:cNvGrpSpPr/>
          <p:nvPr/>
        </p:nvGrpSpPr>
        <p:grpSpPr>
          <a:xfrm>
            <a:off x="5333644" y="3512298"/>
            <a:ext cx="723275" cy="204664"/>
            <a:chOff x="4919930" y="3741613"/>
            <a:chExt cx="723275" cy="204664"/>
          </a:xfrm>
        </p:grpSpPr>
        <p:sp>
          <p:nvSpPr>
            <p:cNvPr id="335" name="Rectangle 334"/>
            <p:cNvSpPr/>
            <p:nvPr/>
          </p:nvSpPr>
          <p:spPr>
            <a:xfrm>
              <a:off x="4919930" y="3761611"/>
              <a:ext cx="723275" cy="184666"/>
            </a:xfrm>
            <a:prstGeom prst="rect">
              <a:avLst/>
            </a:prstGeom>
          </p:spPr>
          <p:txBody>
            <a:bodyPr wrap="none">
              <a:spAutoFit/>
            </a:bodyPr>
            <a:lstStyle/>
            <a:p>
              <a:r>
                <a:rPr lang="tr-TR" sz="600" b="1" dirty="0"/>
                <a:t>ANTANANARIVO</a:t>
              </a:r>
            </a:p>
          </p:txBody>
        </p:sp>
        <p:pic>
          <p:nvPicPr>
            <p:cNvPr id="336"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848" y="3741613"/>
              <a:ext cx="116076" cy="1123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925346" y="2392219"/>
            <a:ext cx="511679" cy="246650"/>
            <a:chOff x="1925346" y="2392219"/>
            <a:chExt cx="511679" cy="246650"/>
          </a:xfrm>
        </p:grpSpPr>
        <p:sp>
          <p:nvSpPr>
            <p:cNvPr id="337" name="Rectangle 336"/>
            <p:cNvSpPr/>
            <p:nvPr/>
          </p:nvSpPr>
          <p:spPr>
            <a:xfrm>
              <a:off x="1925346" y="2454203"/>
              <a:ext cx="511679" cy="184666"/>
            </a:xfrm>
            <a:prstGeom prst="rect">
              <a:avLst/>
            </a:prstGeom>
          </p:spPr>
          <p:txBody>
            <a:bodyPr wrap="none">
              <a:spAutoFit/>
            </a:bodyPr>
            <a:lstStyle/>
            <a:p>
              <a:r>
                <a:rPr lang="tr-TR" sz="600" b="1" dirty="0" smtClean="0"/>
                <a:t>HOUSTON</a:t>
              </a:r>
              <a:endParaRPr lang="tr-TR" sz="600" b="1" dirty="0"/>
            </a:p>
          </p:txBody>
        </p:sp>
        <p:pic>
          <p:nvPicPr>
            <p:cNvPr id="338" name="Picture 5" descr="C:\Users\APOLLON\Desktop\kırmız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4725" y="2392219"/>
              <a:ext cx="108383" cy="1119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5" name="Group 284"/>
          <p:cNvGrpSpPr/>
          <p:nvPr/>
        </p:nvGrpSpPr>
        <p:grpSpPr>
          <a:xfrm>
            <a:off x="5049817" y="3862537"/>
            <a:ext cx="470406" cy="184666"/>
            <a:chOff x="5049817" y="3862537"/>
            <a:chExt cx="470406" cy="184666"/>
          </a:xfrm>
        </p:grpSpPr>
        <p:sp>
          <p:nvSpPr>
            <p:cNvPr id="339" name="Rectangle 338"/>
            <p:cNvSpPr/>
            <p:nvPr/>
          </p:nvSpPr>
          <p:spPr>
            <a:xfrm>
              <a:off x="5053429" y="3862537"/>
              <a:ext cx="466794" cy="184666"/>
            </a:xfrm>
            <a:prstGeom prst="rect">
              <a:avLst/>
            </a:prstGeom>
          </p:spPr>
          <p:txBody>
            <a:bodyPr wrap="none">
              <a:spAutoFit/>
            </a:bodyPr>
            <a:lstStyle/>
            <a:p>
              <a:r>
                <a:rPr lang="tr-TR" sz="600" b="1" dirty="0" smtClean="0"/>
                <a:t>DURBAN</a:t>
              </a:r>
              <a:endParaRPr lang="tr-TR" sz="600" b="1" dirty="0"/>
            </a:p>
          </p:txBody>
        </p:sp>
        <p:pic>
          <p:nvPicPr>
            <p:cNvPr id="340" name="Picture 6" descr="C:\Users\APOLLON\Desktop\sar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9817" y="3886721"/>
              <a:ext cx="116487" cy="1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1" name="Group 340"/>
          <p:cNvGrpSpPr/>
          <p:nvPr/>
        </p:nvGrpSpPr>
        <p:grpSpPr>
          <a:xfrm>
            <a:off x="6712675" y="2548619"/>
            <a:ext cx="402674" cy="249657"/>
            <a:chOff x="4942207" y="3741613"/>
            <a:chExt cx="402674" cy="249657"/>
          </a:xfrm>
        </p:grpSpPr>
        <p:sp>
          <p:nvSpPr>
            <p:cNvPr id="342" name="Rectangle 341"/>
            <p:cNvSpPr/>
            <p:nvPr/>
          </p:nvSpPr>
          <p:spPr>
            <a:xfrm>
              <a:off x="4942207" y="3806604"/>
              <a:ext cx="402674" cy="184666"/>
            </a:xfrm>
            <a:prstGeom prst="rect">
              <a:avLst/>
            </a:prstGeom>
          </p:spPr>
          <p:txBody>
            <a:bodyPr wrap="none">
              <a:spAutoFit/>
            </a:bodyPr>
            <a:lstStyle/>
            <a:p>
              <a:r>
                <a:rPr lang="tr-TR" sz="600" b="1" dirty="0" smtClean="0"/>
                <a:t>HANOI</a:t>
              </a:r>
              <a:endParaRPr lang="tr-TR" sz="600" b="1" dirty="0"/>
            </a:p>
          </p:txBody>
        </p:sp>
        <p:pic>
          <p:nvPicPr>
            <p:cNvPr id="343"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848" y="3741613"/>
              <a:ext cx="116076" cy="1123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4" name="Group 343"/>
          <p:cNvGrpSpPr/>
          <p:nvPr/>
        </p:nvGrpSpPr>
        <p:grpSpPr>
          <a:xfrm>
            <a:off x="-34514" y="677637"/>
            <a:ext cx="1952853" cy="1068972"/>
            <a:chOff x="1017906" y="1709397"/>
            <a:chExt cx="2081718" cy="1360852"/>
          </a:xfrm>
        </p:grpSpPr>
        <p:pic>
          <p:nvPicPr>
            <p:cNvPr id="345" name="Picture 163" descr="C:\Users\admin\Desktop\New folder (3)\New folder\Untitled-1_0019_Layer-18.png"/>
            <p:cNvPicPr>
              <a:picLocks noChangeAspect="1" noChangeArrowheads="1"/>
            </p:cNvPicPr>
            <p:nvPr/>
          </p:nvPicPr>
          <p:blipFill rotWithShape="1">
            <a:blip r:embed="rId12">
              <a:duotone>
                <a:schemeClr val="accent2">
                  <a:shade val="45000"/>
                  <a:satMod val="135000"/>
                </a:schemeClr>
                <a:prstClr val="white"/>
              </a:duotone>
              <a:extLst>
                <a:ext uri="{28A0092B-C50C-407E-A947-70E740481C1C}">
                  <a14:useLocalDpi xmlns:a14="http://schemas.microsoft.com/office/drawing/2010/main" val="0"/>
                </a:ext>
              </a:extLst>
            </a:blip>
            <a:srcRect l="77234" t="41608" b="36075"/>
            <a:stretch/>
          </p:blipFill>
          <p:spPr bwMode="auto">
            <a:xfrm>
              <a:off x="1017906" y="1709397"/>
              <a:ext cx="2081718" cy="1360852"/>
            </a:xfrm>
            <a:prstGeom prst="rect">
              <a:avLst/>
            </a:prstGeom>
            <a:noFill/>
            <a:extLst>
              <a:ext uri="{909E8E84-426E-40DD-AFC4-6F175D3DCCD1}">
                <a14:hiddenFill xmlns:a14="http://schemas.microsoft.com/office/drawing/2010/main">
                  <a:solidFill>
                    <a:srgbClr val="FFFFFF"/>
                  </a:solidFill>
                </a14:hiddenFill>
              </a:ext>
            </a:extLst>
          </p:spPr>
        </p:pic>
        <p:sp>
          <p:nvSpPr>
            <p:cNvPr id="346" name="Rectangle 345"/>
            <p:cNvSpPr/>
            <p:nvPr/>
          </p:nvSpPr>
          <p:spPr>
            <a:xfrm>
              <a:off x="1232351" y="1752463"/>
              <a:ext cx="1867273" cy="1175443"/>
            </a:xfrm>
            <a:prstGeom prst="rect">
              <a:avLst/>
            </a:prstGeom>
          </p:spPr>
          <p:txBody>
            <a:bodyPr wrap="square">
              <a:spAutoFit/>
            </a:bodyPr>
            <a:lstStyle/>
            <a:p>
              <a:pPr algn="ctr"/>
              <a:r>
                <a:rPr lang="tr-TR" sz="1800" b="1" dirty="0" smtClean="0">
                  <a:solidFill>
                    <a:schemeClr val="bg1"/>
                  </a:solidFill>
                </a:rPr>
                <a:t>2002 - 2015 </a:t>
              </a:r>
            </a:p>
            <a:p>
              <a:pPr algn="ctr"/>
              <a:r>
                <a:rPr lang="tr-TR" sz="1800" b="1" dirty="0" smtClean="0">
                  <a:solidFill>
                    <a:schemeClr val="bg1"/>
                  </a:solidFill>
                </a:rPr>
                <a:t>NB </a:t>
              </a:r>
              <a:r>
                <a:rPr lang="tr-TR" sz="1800" b="1" dirty="0" err="1" smtClean="0">
                  <a:solidFill>
                    <a:schemeClr val="bg1"/>
                  </a:solidFill>
                </a:rPr>
                <a:t>increase</a:t>
              </a:r>
              <a:r>
                <a:rPr lang="tr-TR" sz="1800" b="1" dirty="0" smtClean="0">
                  <a:solidFill>
                    <a:schemeClr val="bg1"/>
                  </a:solidFill>
                </a:rPr>
                <a:t> 307%</a:t>
              </a:r>
              <a:endParaRPr lang="tr-TR" b="1" dirty="0">
                <a:solidFill>
                  <a:schemeClr val="bg1"/>
                </a:solidFill>
              </a:endParaRPr>
            </a:p>
          </p:txBody>
        </p:sp>
      </p:grpSp>
      <p:grpSp>
        <p:nvGrpSpPr>
          <p:cNvPr id="347" name="Group 346"/>
          <p:cNvGrpSpPr/>
          <p:nvPr/>
        </p:nvGrpSpPr>
        <p:grpSpPr>
          <a:xfrm>
            <a:off x="1787016" y="677636"/>
            <a:ext cx="1960575" cy="1068972"/>
            <a:chOff x="1017906" y="1709396"/>
            <a:chExt cx="2089950" cy="1360853"/>
          </a:xfrm>
        </p:grpSpPr>
        <p:pic>
          <p:nvPicPr>
            <p:cNvPr id="348" name="Picture 163" descr="C:\Users\admin\Desktop\New folder (3)\New folder\Untitled-1_0019_Layer-18.png"/>
            <p:cNvPicPr>
              <a:picLocks noChangeAspect="1" noChangeArrowheads="1"/>
            </p:cNvPicPr>
            <p:nvPr/>
          </p:nvPicPr>
          <p:blipFill rotWithShape="1">
            <a:blip r:embed="rId12">
              <a:grayscl/>
              <a:extLst>
                <a:ext uri="{28A0092B-C50C-407E-A947-70E740481C1C}">
                  <a14:useLocalDpi xmlns:a14="http://schemas.microsoft.com/office/drawing/2010/main" val="0"/>
                </a:ext>
              </a:extLst>
            </a:blip>
            <a:srcRect l="77234" t="41608" b="36075"/>
            <a:stretch/>
          </p:blipFill>
          <p:spPr bwMode="auto">
            <a:xfrm>
              <a:off x="1017906" y="1709396"/>
              <a:ext cx="2081718" cy="1360853"/>
            </a:xfrm>
            <a:prstGeom prst="rect">
              <a:avLst/>
            </a:prstGeom>
            <a:solidFill>
              <a:srgbClr val="FFFFFF"/>
            </a:solidFill>
            <a:extLst/>
          </p:spPr>
        </p:pic>
        <p:sp>
          <p:nvSpPr>
            <p:cNvPr id="349" name="Rectangle 348"/>
            <p:cNvSpPr/>
            <p:nvPr/>
          </p:nvSpPr>
          <p:spPr>
            <a:xfrm>
              <a:off x="1240583" y="1789014"/>
              <a:ext cx="1867273" cy="1175444"/>
            </a:xfrm>
            <a:prstGeom prst="rect">
              <a:avLst/>
            </a:prstGeom>
          </p:spPr>
          <p:txBody>
            <a:bodyPr wrap="square">
              <a:spAutoFit/>
            </a:bodyPr>
            <a:lstStyle/>
            <a:p>
              <a:pPr algn="ctr"/>
              <a:r>
                <a:rPr lang="tr-TR" sz="1800" b="1" dirty="0">
                  <a:solidFill>
                    <a:schemeClr val="bg1"/>
                  </a:solidFill>
                </a:rPr>
                <a:t>2002 - 2015 </a:t>
              </a:r>
            </a:p>
            <a:p>
              <a:pPr algn="ctr"/>
              <a:r>
                <a:rPr lang="tr-TR" sz="1800" b="1" dirty="0" smtClean="0">
                  <a:solidFill>
                    <a:schemeClr val="bg1"/>
                  </a:solidFill>
                </a:rPr>
                <a:t>WB </a:t>
              </a:r>
              <a:r>
                <a:rPr lang="tr-TR" sz="1800" b="1" dirty="0" err="1">
                  <a:solidFill>
                    <a:schemeClr val="bg1"/>
                  </a:solidFill>
                </a:rPr>
                <a:t>increase</a:t>
              </a:r>
              <a:r>
                <a:rPr lang="tr-TR" sz="1800" b="1" dirty="0">
                  <a:solidFill>
                    <a:schemeClr val="bg1"/>
                  </a:solidFill>
                </a:rPr>
                <a:t> </a:t>
              </a:r>
              <a:r>
                <a:rPr lang="tr-TR" sz="1800" b="1" dirty="0" smtClean="0">
                  <a:solidFill>
                    <a:schemeClr val="bg1"/>
                  </a:solidFill>
                </a:rPr>
                <a:t>592%</a:t>
              </a:r>
              <a:endParaRPr lang="tr-TR" sz="1800" b="1" dirty="0">
                <a:solidFill>
                  <a:schemeClr val="bg1"/>
                </a:solidFill>
              </a:endParaRPr>
            </a:p>
          </p:txBody>
        </p:sp>
      </p:grpSp>
      <p:sp>
        <p:nvSpPr>
          <p:cNvPr id="350" name="TextBox 349"/>
          <p:cNvSpPr txBox="1"/>
          <p:nvPr/>
        </p:nvSpPr>
        <p:spPr>
          <a:xfrm>
            <a:off x="5593878" y="3702908"/>
            <a:ext cx="3562223" cy="1338828"/>
          </a:xfrm>
          <a:prstGeom prst="rect">
            <a:avLst/>
          </a:prstGeom>
          <a:noFill/>
        </p:spPr>
        <p:txBody>
          <a:bodyPr wrap="square" lIns="68580" tIns="34290" rIns="68580" bIns="34290" rtlCol="0">
            <a:spAutoFit/>
          </a:bodyPr>
          <a:lstStyle/>
          <a:p>
            <a:pPr marL="285750" indent="-285750">
              <a:lnSpc>
                <a:spcPts val="1500"/>
              </a:lnSpc>
              <a:spcBef>
                <a:spcPts val="1200"/>
              </a:spcBef>
              <a:buClr>
                <a:srgbClr val="C00000"/>
              </a:buClr>
              <a:buSzPct val="100000"/>
              <a:buFont typeface="Arial" pitchFamily="34" charset="0"/>
              <a:buChar char="•"/>
            </a:pPr>
            <a:r>
              <a:rPr lang="en-US" sz="1600" b="1" dirty="0" smtClean="0">
                <a:solidFill>
                  <a:srgbClr val="808080">
                    <a:lumMod val="25000"/>
                  </a:srgbClr>
                </a:solidFill>
              </a:rPr>
              <a:t>NB has been increasing to  exploit the geographical advantage</a:t>
            </a:r>
            <a:r>
              <a:rPr lang="tr-TR" sz="1600" b="1" dirty="0" smtClean="0">
                <a:solidFill>
                  <a:srgbClr val="808080">
                    <a:lumMod val="25000"/>
                  </a:srgbClr>
                </a:solidFill>
              </a:rPr>
              <a:t>.</a:t>
            </a:r>
          </a:p>
          <a:p>
            <a:pPr marL="285750" indent="-285750">
              <a:lnSpc>
                <a:spcPts val="1500"/>
              </a:lnSpc>
              <a:spcBef>
                <a:spcPts val="1200"/>
              </a:spcBef>
              <a:buClr>
                <a:srgbClr val="C00000"/>
              </a:buClr>
              <a:buSzPct val="100000"/>
              <a:buFont typeface="Arial" pitchFamily="34" charset="0"/>
              <a:buChar char="•"/>
            </a:pPr>
            <a:r>
              <a:rPr lang="tr-TR" sz="1600" b="1" dirty="0" smtClean="0">
                <a:solidFill>
                  <a:srgbClr val="808080">
                    <a:lumMod val="25000"/>
                  </a:srgbClr>
                </a:solidFill>
              </a:rPr>
              <a:t>WB rate has </a:t>
            </a:r>
            <a:r>
              <a:rPr lang="tr-TR" sz="1600" b="1" dirty="0" err="1" smtClean="0">
                <a:solidFill>
                  <a:srgbClr val="808080">
                    <a:lumMod val="25000"/>
                  </a:srgbClr>
                </a:solidFill>
              </a:rPr>
              <a:t>been</a:t>
            </a:r>
            <a:r>
              <a:rPr lang="tr-TR" sz="1600" b="1" dirty="0" smtClean="0">
                <a:solidFill>
                  <a:srgbClr val="808080">
                    <a:lumMod val="25000"/>
                  </a:srgbClr>
                </a:solidFill>
              </a:rPr>
              <a:t> </a:t>
            </a:r>
            <a:r>
              <a:rPr lang="tr-TR" sz="1600" b="1" dirty="0" err="1" smtClean="0">
                <a:solidFill>
                  <a:srgbClr val="808080">
                    <a:lumMod val="25000"/>
                  </a:srgbClr>
                </a:solidFill>
              </a:rPr>
              <a:t>increasing</a:t>
            </a:r>
            <a:r>
              <a:rPr lang="tr-TR" sz="1600" b="1" dirty="0" smtClean="0">
                <a:solidFill>
                  <a:srgbClr val="808080">
                    <a:lumMod val="25000"/>
                  </a:srgbClr>
                </a:solidFill>
              </a:rPr>
              <a:t> </a:t>
            </a:r>
            <a:r>
              <a:rPr lang="tr-TR" sz="1600" b="1" dirty="0" err="1" smtClean="0">
                <a:solidFill>
                  <a:srgbClr val="808080">
                    <a:lumMod val="25000"/>
                  </a:srgbClr>
                </a:solidFill>
              </a:rPr>
              <a:t>to</a:t>
            </a:r>
            <a:r>
              <a:rPr lang="tr-TR" sz="1600" b="1" dirty="0" smtClean="0">
                <a:solidFill>
                  <a:srgbClr val="808080">
                    <a:lumMod val="25000"/>
                  </a:srgbClr>
                </a:solidFill>
              </a:rPr>
              <a:t> </a:t>
            </a:r>
            <a:r>
              <a:rPr lang="tr-TR" sz="1600" b="1" dirty="0" err="1" smtClean="0">
                <a:solidFill>
                  <a:srgbClr val="808080">
                    <a:lumMod val="25000"/>
                  </a:srgbClr>
                </a:solidFill>
              </a:rPr>
              <a:t>globalize</a:t>
            </a:r>
            <a:r>
              <a:rPr lang="tr-TR" sz="1600" b="1" dirty="0" smtClean="0">
                <a:solidFill>
                  <a:srgbClr val="808080">
                    <a:lumMod val="25000"/>
                  </a:srgbClr>
                </a:solidFill>
              </a:rPr>
              <a:t> </a:t>
            </a:r>
            <a:r>
              <a:rPr lang="tr-TR" sz="1600" b="1" dirty="0" err="1" smtClean="0">
                <a:solidFill>
                  <a:srgbClr val="808080">
                    <a:lumMod val="25000"/>
                  </a:srgbClr>
                </a:solidFill>
              </a:rPr>
              <a:t>the</a:t>
            </a:r>
            <a:r>
              <a:rPr lang="tr-TR" sz="1600" b="1" dirty="0" smtClean="0">
                <a:solidFill>
                  <a:srgbClr val="808080">
                    <a:lumMod val="25000"/>
                  </a:srgbClr>
                </a:solidFill>
              </a:rPr>
              <a:t> network</a:t>
            </a:r>
            <a:endParaRPr lang="en-US" sz="1600" b="1" dirty="0" smtClean="0">
              <a:solidFill>
                <a:srgbClr val="808080">
                  <a:lumMod val="25000"/>
                </a:srgbClr>
              </a:solidFill>
            </a:endParaRPr>
          </a:p>
          <a:p>
            <a:pPr>
              <a:lnSpc>
                <a:spcPts val="1500"/>
              </a:lnSpc>
              <a:spcBef>
                <a:spcPts val="1200"/>
              </a:spcBef>
              <a:buClr>
                <a:srgbClr val="C00000"/>
              </a:buClr>
              <a:buSzPct val="100000"/>
            </a:pPr>
            <a:endParaRPr lang="en-US" sz="1600" b="1" dirty="0" smtClean="0">
              <a:solidFill>
                <a:srgbClr val="808080">
                  <a:lumMod val="25000"/>
                </a:srgbClr>
              </a:solidFill>
            </a:endParaRPr>
          </a:p>
        </p:txBody>
      </p:sp>
    </p:spTree>
    <p:extLst>
      <p:ext uri="{BB962C8B-B14F-4D97-AF65-F5344CB8AC3E}">
        <p14:creationId xmlns:p14="http://schemas.microsoft.com/office/powerpoint/2010/main" val="1417048410"/>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84" y="286786"/>
            <a:ext cx="9144000" cy="4562478"/>
            <a:chOff x="0" y="268285"/>
            <a:chExt cx="9144000" cy="4562478"/>
          </a:xfrm>
        </p:grpSpPr>
        <p:pic>
          <p:nvPicPr>
            <p:cNvPr id="32" name="Group 3"/>
            <p:cNvPicPr>
              <a:picLocks/>
            </p:cNvPicPr>
            <p:nvPr>
              <p:custDataLst>
                <p:tags r:id="rId3"/>
              </p:custDataLst>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59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07410" y="702726"/>
              <a:ext cx="6636590" cy="3262112"/>
            </a:xfrm>
            <a:prstGeom prst="rect">
              <a:avLst/>
            </a:prstGeom>
          </p:spPr>
        </p:pic>
        <p:pic>
          <p:nvPicPr>
            <p:cNvPr id="31" name="Picture 30"/>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t="29583" r="42813"/>
            <a:stretch/>
          </p:blipFill>
          <p:spPr>
            <a:xfrm>
              <a:off x="0" y="268285"/>
              <a:ext cx="6587247" cy="4562478"/>
            </a:xfrm>
            <a:prstGeom prst="rect">
              <a:avLst/>
            </a:prstGeom>
          </p:spPr>
        </p:pic>
      </p:grpSp>
      <p:sp>
        <p:nvSpPr>
          <p:cNvPr id="2" name="Title 1"/>
          <p:cNvSpPr>
            <a:spLocks noGrp="1"/>
          </p:cNvSpPr>
          <p:nvPr>
            <p:ph type="title"/>
          </p:nvPr>
        </p:nvSpPr>
        <p:spPr/>
        <p:txBody>
          <a:bodyPr>
            <a:normAutofit/>
          </a:bodyPr>
          <a:lstStyle/>
          <a:p>
            <a:pPr>
              <a:tabLst>
                <a:tab pos="457200" algn="l"/>
              </a:tabLst>
            </a:pPr>
            <a:r>
              <a:rPr lang="tr-TR" sz="2400" dirty="0" smtClean="0"/>
              <a:t>Fleet Strategy</a:t>
            </a:r>
            <a:endParaRPr lang="tr-TR" sz="2400" dirty="0"/>
          </a:p>
        </p:txBody>
      </p:sp>
      <p:graphicFrame>
        <p:nvGraphicFramePr>
          <p:cNvPr id="28" name="Table 27"/>
          <p:cNvGraphicFramePr>
            <a:graphicFrameLocks noGrp="1"/>
          </p:cNvGraphicFramePr>
          <p:nvPr>
            <p:extLst/>
          </p:nvPr>
        </p:nvGraphicFramePr>
        <p:xfrm>
          <a:off x="2284368" y="679721"/>
          <a:ext cx="4424664" cy="689838"/>
        </p:xfrm>
        <a:graphic>
          <a:graphicData uri="http://schemas.openxmlformats.org/drawingml/2006/table">
            <a:tbl>
              <a:tblPr>
                <a:effectLst>
                  <a:outerShdw blurRad="50800" dist="38100" dir="8100000" algn="tr" rotWithShape="0">
                    <a:prstClr val="black">
                      <a:alpha val="40000"/>
                    </a:prstClr>
                  </a:outerShdw>
                </a:effectLst>
                <a:tableStyleId>{C4B1156A-380E-4F78-BDF5-A606A8083BF9}</a:tableStyleId>
              </a:tblPr>
              <a:tblGrid>
                <a:gridCol w="1556939"/>
                <a:gridCol w="1666774"/>
                <a:gridCol w="1200951"/>
              </a:tblGrid>
              <a:tr h="222292">
                <a:tc>
                  <a:txBody>
                    <a:bodyPr/>
                    <a:lstStyle/>
                    <a:p>
                      <a:pPr algn="ctr" fontAlgn="b"/>
                      <a:r>
                        <a:rPr lang="tr-TR" sz="1600" b="0" u="none" strike="noStrike" dirty="0" err="1" smtClean="0">
                          <a:effectLst/>
                        </a:rPr>
                        <a:t>Fleet</a:t>
                      </a:r>
                      <a:r>
                        <a:rPr lang="tr-TR" sz="1600" b="0" u="none" strike="noStrike" dirty="0" smtClean="0">
                          <a:effectLst/>
                        </a:rPr>
                        <a:t> </a:t>
                      </a:r>
                      <a:r>
                        <a:rPr lang="tr-TR" sz="1600" b="0" u="none" strike="noStrike" dirty="0" err="1" smtClean="0">
                          <a:effectLst/>
                        </a:rPr>
                        <a:t>Group</a:t>
                      </a:r>
                      <a:endParaRPr lang="en-US" sz="1600" b="0" i="0" u="none" strike="noStrike" dirty="0">
                        <a:solidFill>
                          <a:schemeClr val="bg1"/>
                        </a:solidFill>
                        <a:effectLst/>
                        <a:latin typeface="Calibri"/>
                      </a:endParaRPr>
                    </a:p>
                  </a:txBody>
                  <a:tcPr marL="8567" marR="8567" marT="6426" marB="0" anchor="ctr">
                    <a:solidFill>
                      <a:srgbClr val="FFC000"/>
                    </a:solidFill>
                  </a:tcPr>
                </a:tc>
                <a:tc>
                  <a:txBody>
                    <a:bodyPr/>
                    <a:lstStyle/>
                    <a:p>
                      <a:pPr algn="ctr" fontAlgn="b"/>
                      <a:r>
                        <a:rPr lang="tr-TR" sz="1600" b="0" i="0" u="none" strike="noStrike" dirty="0" smtClean="0">
                          <a:solidFill>
                            <a:schemeClr val="dk1"/>
                          </a:solidFill>
                          <a:effectLst/>
                          <a:latin typeface="+mn-lt"/>
                        </a:rPr>
                        <a:t>Aircraft</a:t>
                      </a:r>
                      <a:endParaRPr lang="en-US" sz="1600" b="0" i="0" u="none" strike="noStrike" dirty="0">
                        <a:solidFill>
                          <a:schemeClr val="bg1"/>
                        </a:solidFill>
                        <a:effectLst/>
                        <a:latin typeface="Calibri"/>
                      </a:endParaRPr>
                    </a:p>
                  </a:txBody>
                  <a:tcPr marL="8567" marR="8567" marT="6426" marB="0" anchor="ctr">
                    <a:solidFill>
                      <a:srgbClr val="FFC000"/>
                    </a:solidFill>
                  </a:tcPr>
                </a:tc>
                <a:tc>
                  <a:txBody>
                    <a:bodyPr/>
                    <a:lstStyle/>
                    <a:p>
                      <a:pPr algn="ctr" fontAlgn="b"/>
                      <a:r>
                        <a:rPr lang="tr-TR" sz="1600" b="0" u="none" strike="noStrike" dirty="0" err="1" smtClean="0">
                          <a:effectLst/>
                        </a:rPr>
                        <a:t>Order</a:t>
                      </a:r>
                      <a:endParaRPr lang="en-US" sz="1600" b="0" i="0" u="none" strike="noStrike" dirty="0">
                        <a:solidFill>
                          <a:schemeClr val="bg1"/>
                        </a:solidFill>
                        <a:effectLst/>
                        <a:latin typeface="Calibri"/>
                      </a:endParaRPr>
                    </a:p>
                  </a:txBody>
                  <a:tcPr marL="8567" marR="8567" marT="6426" marB="0" anchor="ctr">
                    <a:solidFill>
                      <a:srgbClr val="FFC000"/>
                    </a:solidFill>
                  </a:tcPr>
                </a:tc>
              </a:tr>
              <a:tr h="196258">
                <a:tc rowSpan="2">
                  <a:txBody>
                    <a:bodyPr/>
                    <a:lstStyle/>
                    <a:p>
                      <a:pPr algn="ctr" fontAlgn="ctr"/>
                      <a:r>
                        <a:rPr lang="tr-TR" sz="1400" b="0" i="0" u="none" strike="noStrike" dirty="0" err="1" smtClean="0">
                          <a:solidFill>
                            <a:schemeClr val="dk1"/>
                          </a:solidFill>
                          <a:effectLst/>
                          <a:latin typeface="+mn-lt"/>
                        </a:rPr>
                        <a:t>Wide</a:t>
                      </a:r>
                      <a:r>
                        <a:rPr lang="tr-TR" sz="1400" b="0" i="0" u="none" strike="noStrike" dirty="0" smtClean="0">
                          <a:solidFill>
                            <a:schemeClr val="dk1"/>
                          </a:solidFill>
                          <a:effectLst/>
                          <a:latin typeface="+mn-lt"/>
                        </a:rPr>
                        <a:t> Body</a:t>
                      </a:r>
                      <a:endParaRPr lang="en-US" sz="1400" b="0" i="0" u="none" strike="noStrike" dirty="0">
                        <a:solidFill>
                          <a:srgbClr val="000000"/>
                        </a:solidFill>
                        <a:effectLst/>
                        <a:latin typeface="Calibri"/>
                      </a:endParaRPr>
                    </a:p>
                  </a:txBody>
                  <a:tcPr marL="8567" marR="8567" marT="6426" marB="0" anchor="ctr"/>
                </a:tc>
                <a:tc>
                  <a:txBody>
                    <a:bodyPr/>
                    <a:lstStyle/>
                    <a:p>
                      <a:pPr algn="ctr" fontAlgn="b"/>
                      <a:r>
                        <a:rPr lang="en-US" sz="1400" u="none" strike="noStrike" dirty="0">
                          <a:effectLst/>
                        </a:rPr>
                        <a:t>A330</a:t>
                      </a:r>
                      <a:endParaRPr lang="en-US" sz="1400" b="0" i="0" u="none" strike="noStrike" dirty="0">
                        <a:solidFill>
                          <a:srgbClr val="000000"/>
                        </a:solidFill>
                        <a:effectLst/>
                        <a:latin typeface="Calibri"/>
                      </a:endParaRPr>
                    </a:p>
                  </a:txBody>
                  <a:tcPr marL="8567" marR="8567" marT="6426" marB="0" anchor="b"/>
                </a:tc>
                <a:tc>
                  <a:txBody>
                    <a:bodyPr/>
                    <a:lstStyle/>
                    <a:p>
                      <a:pPr algn="ctr" fontAlgn="b"/>
                      <a:r>
                        <a:rPr lang="tr-TR" sz="1400" b="0" i="0" u="none" strike="noStrike" dirty="0" smtClean="0">
                          <a:solidFill>
                            <a:schemeClr val="dk1"/>
                          </a:solidFill>
                          <a:effectLst/>
                          <a:latin typeface="+mn-lt"/>
                        </a:rPr>
                        <a:t>5</a:t>
                      </a:r>
                      <a:endParaRPr lang="en-US" sz="1400" b="0" i="0" u="none" strike="noStrike" dirty="0">
                        <a:solidFill>
                          <a:srgbClr val="000000"/>
                        </a:solidFill>
                        <a:effectLst/>
                        <a:latin typeface="Calibri"/>
                      </a:endParaRPr>
                    </a:p>
                  </a:txBody>
                  <a:tcPr marL="8567" marR="8567" marT="6426" marB="0" anchor="b"/>
                </a:tc>
              </a:tr>
              <a:tr h="196258">
                <a:tc vMerge="1">
                  <a:txBody>
                    <a:bodyPr/>
                    <a:lstStyle/>
                    <a:p>
                      <a:endParaRPr lang="en-US"/>
                    </a:p>
                  </a:txBody>
                  <a:tcPr/>
                </a:tc>
                <a:tc>
                  <a:txBody>
                    <a:bodyPr/>
                    <a:lstStyle/>
                    <a:p>
                      <a:pPr algn="ctr" fontAlgn="b"/>
                      <a:r>
                        <a:rPr lang="en-US" sz="1400" u="none" strike="noStrike" dirty="0">
                          <a:effectLst/>
                        </a:rPr>
                        <a:t>B777</a:t>
                      </a:r>
                      <a:endParaRPr lang="en-US" sz="1400" b="0" i="0" u="none" strike="noStrike" dirty="0">
                        <a:solidFill>
                          <a:srgbClr val="000000"/>
                        </a:solidFill>
                        <a:effectLst/>
                        <a:latin typeface="Calibri"/>
                      </a:endParaRPr>
                    </a:p>
                  </a:txBody>
                  <a:tcPr marL="8567" marR="8567" marT="6426" marB="0" anchor="b"/>
                </a:tc>
                <a:tc>
                  <a:txBody>
                    <a:bodyPr/>
                    <a:lstStyle/>
                    <a:p>
                      <a:pPr algn="ctr" fontAlgn="b"/>
                      <a:r>
                        <a:rPr lang="tr-TR" sz="1400" u="none" strike="noStrike" dirty="0" smtClean="0">
                          <a:effectLst/>
                        </a:rPr>
                        <a:t>11</a:t>
                      </a:r>
                      <a:endParaRPr lang="en-US" sz="1400" b="0" i="0" u="none" strike="noStrike" dirty="0">
                        <a:solidFill>
                          <a:srgbClr val="000000"/>
                        </a:solidFill>
                        <a:effectLst/>
                        <a:latin typeface="Calibri"/>
                      </a:endParaRPr>
                    </a:p>
                  </a:txBody>
                  <a:tcPr marL="8567" marR="8567" marT="6426" marB="0" anchor="b"/>
                </a:tc>
              </a:tr>
            </a:tbl>
          </a:graphicData>
        </a:graphic>
      </p:graphicFrame>
      <p:graphicFrame>
        <p:nvGraphicFramePr>
          <p:cNvPr id="29" name="Table 28"/>
          <p:cNvGraphicFramePr>
            <a:graphicFrameLocks noGrp="1"/>
          </p:cNvGraphicFramePr>
          <p:nvPr>
            <p:extLst/>
          </p:nvPr>
        </p:nvGraphicFramePr>
        <p:xfrm>
          <a:off x="2258487" y="1418103"/>
          <a:ext cx="4447157" cy="439572"/>
        </p:xfrm>
        <a:graphic>
          <a:graphicData uri="http://schemas.openxmlformats.org/drawingml/2006/table">
            <a:tbl>
              <a:tblPr>
                <a:effectLst>
                  <a:outerShdw blurRad="50800" dist="38100" dir="8100000" algn="tr" rotWithShape="0">
                    <a:prstClr val="black">
                      <a:alpha val="40000"/>
                    </a:prstClr>
                  </a:outerShdw>
                </a:effectLst>
                <a:tableStyleId>{C4B1156A-380E-4F78-BDF5-A606A8083BF9}</a:tableStyleId>
              </a:tblPr>
              <a:tblGrid>
                <a:gridCol w="1579435"/>
                <a:gridCol w="1666774"/>
                <a:gridCol w="1200948"/>
              </a:tblGrid>
              <a:tr h="198589">
                <a:tc rowSpan="2">
                  <a:txBody>
                    <a:bodyPr/>
                    <a:lstStyle/>
                    <a:p>
                      <a:pPr algn="ctr" fontAlgn="ctr"/>
                      <a:r>
                        <a:rPr lang="tr-TR" sz="1400" b="0" i="0" u="none" strike="noStrike" dirty="0" err="1" smtClean="0">
                          <a:solidFill>
                            <a:schemeClr val="dk1"/>
                          </a:solidFill>
                          <a:effectLst/>
                          <a:latin typeface="+mn-lt"/>
                        </a:rPr>
                        <a:t>Narrow</a:t>
                      </a:r>
                      <a:r>
                        <a:rPr lang="tr-TR" sz="1400" b="0" i="0" u="none" strike="noStrike" dirty="0" smtClean="0">
                          <a:solidFill>
                            <a:schemeClr val="dk1"/>
                          </a:solidFill>
                          <a:effectLst/>
                          <a:latin typeface="+mn-lt"/>
                        </a:rPr>
                        <a:t> Body</a:t>
                      </a:r>
                      <a:endParaRPr lang="en-US" sz="1400" b="0" i="0" u="none" strike="noStrike" dirty="0">
                        <a:solidFill>
                          <a:srgbClr val="000000"/>
                        </a:solidFill>
                        <a:effectLst/>
                        <a:latin typeface="Calibri"/>
                      </a:endParaRPr>
                    </a:p>
                  </a:txBody>
                  <a:tcPr marL="8567" marR="8567" marT="6426" marB="0" anchor="ctr"/>
                </a:tc>
                <a:tc>
                  <a:txBody>
                    <a:bodyPr/>
                    <a:lstStyle/>
                    <a:p>
                      <a:pPr algn="ctr" fontAlgn="ctr"/>
                      <a:r>
                        <a:rPr lang="en-US" sz="1400" u="none" strike="noStrike" dirty="0" smtClean="0">
                          <a:effectLst/>
                        </a:rPr>
                        <a:t>A320</a:t>
                      </a:r>
                      <a:r>
                        <a:rPr lang="tr-TR" sz="1400" u="none" strike="noStrike" dirty="0" smtClean="0">
                          <a:effectLst/>
                        </a:rPr>
                        <a:t> CEO/NEO</a:t>
                      </a:r>
                      <a:endParaRPr lang="en-US" sz="1400" b="0" i="0" u="none" strike="noStrike" dirty="0">
                        <a:solidFill>
                          <a:srgbClr val="000000"/>
                        </a:solidFill>
                        <a:effectLst/>
                        <a:latin typeface="Calibri"/>
                      </a:endParaRPr>
                    </a:p>
                  </a:txBody>
                  <a:tcPr marL="8567" marR="8567" marT="6426" marB="0" anchor="ctr"/>
                </a:tc>
                <a:tc>
                  <a:txBody>
                    <a:bodyPr/>
                    <a:lstStyle/>
                    <a:p>
                      <a:pPr algn="ctr" fontAlgn="b"/>
                      <a:r>
                        <a:rPr lang="tr-TR" sz="1400" u="none" strike="noStrike" dirty="0" smtClean="0">
                          <a:effectLst/>
                        </a:rPr>
                        <a:t>106</a:t>
                      </a:r>
                      <a:endParaRPr lang="en-US" sz="1400" b="0" i="0" u="none" strike="noStrike" dirty="0" smtClean="0">
                        <a:solidFill>
                          <a:srgbClr val="000000"/>
                        </a:solidFill>
                        <a:effectLst/>
                        <a:latin typeface="Calibri"/>
                      </a:endParaRPr>
                    </a:p>
                  </a:txBody>
                  <a:tcPr marL="8567" marR="8567" marT="6426" marB="0" anchor="b"/>
                </a:tc>
              </a:tr>
              <a:tr h="196258">
                <a:tc vMerge="1">
                  <a:txBody>
                    <a:bodyPr/>
                    <a:lstStyle/>
                    <a:p>
                      <a:endParaRPr lang="en-US"/>
                    </a:p>
                  </a:txBody>
                  <a:tcPr/>
                </a:tc>
                <a:tc>
                  <a:txBody>
                    <a:bodyPr/>
                    <a:lstStyle/>
                    <a:p>
                      <a:pPr algn="ctr" fontAlgn="ctr"/>
                      <a:r>
                        <a:rPr lang="en-US" sz="1400" u="none" strike="noStrike" dirty="0" smtClean="0">
                          <a:effectLst/>
                        </a:rPr>
                        <a:t>B737</a:t>
                      </a:r>
                      <a:r>
                        <a:rPr lang="tr-TR" sz="1400" u="none" strike="noStrike" baseline="0" dirty="0" smtClean="0">
                          <a:effectLst/>
                        </a:rPr>
                        <a:t> NG/MAX</a:t>
                      </a:r>
                      <a:endParaRPr lang="en-US" sz="1400" b="0" i="0" u="none" strike="noStrike" dirty="0">
                        <a:solidFill>
                          <a:srgbClr val="000000"/>
                        </a:solidFill>
                        <a:effectLst/>
                        <a:latin typeface="Calibri"/>
                      </a:endParaRPr>
                    </a:p>
                  </a:txBody>
                  <a:tcPr marL="8567" marR="8567" marT="6426" marB="0" anchor="ctr"/>
                </a:tc>
                <a:tc>
                  <a:txBody>
                    <a:bodyPr/>
                    <a:lstStyle/>
                    <a:p>
                      <a:pPr algn="ctr" fontAlgn="b"/>
                      <a:r>
                        <a:rPr lang="tr-TR" sz="1400" u="none" strike="noStrike" dirty="0" smtClean="0">
                          <a:effectLst/>
                        </a:rPr>
                        <a:t>95</a:t>
                      </a:r>
                      <a:endParaRPr lang="en-US" sz="1400" b="0" i="0" u="none" strike="noStrike" dirty="0">
                        <a:solidFill>
                          <a:srgbClr val="000000"/>
                        </a:solidFill>
                        <a:effectLst/>
                        <a:latin typeface="Calibri"/>
                      </a:endParaRPr>
                    </a:p>
                  </a:txBody>
                  <a:tcPr marL="8567" marR="8567" marT="6426" marB="0" anchor="b"/>
                </a:tc>
              </a:tr>
            </a:tbl>
          </a:graphicData>
        </a:graphic>
      </p:graphicFrame>
      <p:pic>
        <p:nvPicPr>
          <p:cNvPr id="27" name="THY_777-300ER"/>
          <p:cNvPicPr>
            <a:picLocks/>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6739557" y="928400"/>
            <a:ext cx="2223255" cy="1209319"/>
          </a:xfrm>
          <a:prstGeom prst="rect">
            <a:avLst/>
          </a:prstGeom>
          <a:effectLst>
            <a:outerShdw blurRad="50800" dist="38100" dir="8100000" algn="tr" rotWithShape="0">
              <a:prstClr val="black">
                <a:alpha val="40000"/>
              </a:prstClr>
            </a:outerShdw>
          </a:effectLst>
        </p:spPr>
      </p:pic>
      <p:grpSp>
        <p:nvGrpSpPr>
          <p:cNvPr id="40" name="Group 39"/>
          <p:cNvGrpSpPr/>
          <p:nvPr/>
        </p:nvGrpSpPr>
        <p:grpSpPr>
          <a:xfrm>
            <a:off x="5815972" y="1900307"/>
            <a:ext cx="3310920" cy="1127395"/>
            <a:chOff x="5007861" y="1415834"/>
            <a:chExt cx="3032804" cy="581169"/>
          </a:xfrm>
        </p:grpSpPr>
        <p:pic>
          <p:nvPicPr>
            <p:cNvPr id="41" name="Picture 40"/>
            <p:cNvPicPr>
              <a:picLocks noChangeAspect="1"/>
            </p:cNvPicPr>
            <p:nvPr/>
          </p:nvPicPr>
          <p:blipFill>
            <a:blip r:embed="rId10">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32022">
              <a:off x="5007861" y="1415834"/>
              <a:ext cx="3032804" cy="581169"/>
            </a:xfrm>
            <a:prstGeom prst="rect">
              <a:avLst/>
            </a:prstGeom>
          </p:spPr>
        </p:pic>
        <p:sp>
          <p:nvSpPr>
            <p:cNvPr id="42" name="Rectangle 41"/>
            <p:cNvSpPr/>
            <p:nvPr/>
          </p:nvSpPr>
          <p:spPr>
            <a:xfrm rot="21092787">
              <a:off x="5193905" y="1591593"/>
              <a:ext cx="2660716" cy="346249"/>
            </a:xfrm>
            <a:prstGeom prst="rect">
              <a:avLst/>
            </a:prstGeom>
          </p:spPr>
          <p:txBody>
            <a:bodyPr wrap="square" lIns="68580" tIns="34290" rIns="68580" bIns="34290">
              <a:spAutoFit/>
            </a:bodyPr>
            <a:lstStyle/>
            <a:p>
              <a:pPr algn="ctr"/>
              <a:r>
                <a:rPr lang="tr-TR" sz="1800" b="1" dirty="0" smtClean="0">
                  <a:solidFill>
                    <a:schemeClr val="bg1"/>
                  </a:solidFill>
                  <a:effectLst>
                    <a:outerShdw blurRad="38100" dist="38100" dir="2700000" algn="tl">
                      <a:srgbClr val="000000">
                        <a:alpha val="43137"/>
                      </a:srgbClr>
                    </a:outerShdw>
                  </a:effectLst>
                </a:rPr>
                <a:t>13</a:t>
              </a:r>
              <a:r>
                <a:rPr lang="tr-TR" sz="1800" b="1" baseline="30000" dirty="0" smtClean="0">
                  <a:solidFill>
                    <a:schemeClr val="bg1"/>
                  </a:solidFill>
                  <a:effectLst>
                    <a:outerShdw blurRad="38100" dist="38100" dir="2700000" algn="tl">
                      <a:srgbClr val="000000">
                        <a:alpha val="43137"/>
                      </a:srgbClr>
                    </a:outerShdw>
                  </a:effectLst>
                </a:rPr>
                <a:t>th</a:t>
              </a:r>
              <a:r>
                <a:rPr lang="tr-TR" sz="1800" b="1" dirty="0" smtClean="0">
                  <a:solidFill>
                    <a:schemeClr val="bg1"/>
                  </a:solidFill>
                  <a:effectLst>
                    <a:outerShdw blurRad="38100" dist="38100" dir="2700000" algn="tl">
                      <a:srgbClr val="000000">
                        <a:alpha val="43137"/>
                      </a:srgbClr>
                    </a:outerShdw>
                  </a:effectLst>
                </a:rPr>
                <a:t> </a:t>
              </a:r>
              <a:r>
                <a:rPr lang="tr-TR" sz="1800" b="1" dirty="0" err="1" smtClean="0">
                  <a:solidFill>
                    <a:schemeClr val="bg1"/>
                  </a:solidFill>
                  <a:effectLst>
                    <a:outerShdw blurRad="38100" dist="38100" dir="2700000" algn="tl">
                      <a:srgbClr val="000000">
                        <a:alpha val="43137"/>
                      </a:srgbClr>
                    </a:outerShdw>
                  </a:effectLst>
                </a:rPr>
                <a:t>largest</a:t>
              </a:r>
              <a:r>
                <a:rPr lang="tr-TR" sz="1800" b="1" dirty="0" smtClean="0">
                  <a:solidFill>
                    <a:schemeClr val="bg1"/>
                  </a:solidFill>
                  <a:effectLst>
                    <a:outerShdw blurRad="38100" dist="38100" dir="2700000" algn="tl">
                      <a:srgbClr val="000000">
                        <a:alpha val="43137"/>
                      </a:srgbClr>
                    </a:outerShdw>
                  </a:effectLst>
                </a:rPr>
                <a:t> </a:t>
              </a:r>
              <a:r>
                <a:rPr lang="tr-TR" sz="1800" b="1" dirty="0" err="1" smtClean="0">
                  <a:solidFill>
                    <a:schemeClr val="bg1"/>
                  </a:solidFill>
                  <a:effectLst>
                    <a:outerShdw blurRad="38100" dist="38100" dir="2700000" algn="tl">
                      <a:srgbClr val="000000">
                        <a:alpha val="43137"/>
                      </a:srgbClr>
                    </a:outerShdw>
                  </a:effectLst>
                </a:rPr>
                <a:t>fleet</a:t>
              </a:r>
              <a:r>
                <a:rPr lang="tr-TR" sz="1800" b="1" dirty="0" smtClean="0">
                  <a:solidFill>
                    <a:schemeClr val="bg1"/>
                  </a:solidFill>
                  <a:effectLst>
                    <a:outerShdw blurRad="38100" dist="38100" dir="2700000" algn="tl">
                      <a:srgbClr val="000000">
                        <a:alpha val="43137"/>
                      </a:srgbClr>
                    </a:outerShdw>
                  </a:effectLst>
                </a:rPr>
                <a:t> in </a:t>
              </a:r>
              <a:r>
                <a:rPr lang="tr-TR" sz="1800" b="1" dirty="0" err="1" smtClean="0">
                  <a:solidFill>
                    <a:schemeClr val="bg1"/>
                  </a:solidFill>
                  <a:effectLst>
                    <a:outerShdw blurRad="38100" dist="38100" dir="2700000" algn="tl">
                      <a:srgbClr val="000000">
                        <a:alpha val="43137"/>
                      </a:srgbClr>
                    </a:outerShdw>
                  </a:effectLst>
                </a:rPr>
                <a:t>the</a:t>
              </a:r>
              <a:r>
                <a:rPr lang="tr-TR" sz="1800" b="1" dirty="0" smtClean="0">
                  <a:solidFill>
                    <a:schemeClr val="bg1"/>
                  </a:solidFill>
                  <a:effectLst>
                    <a:outerShdw blurRad="38100" dist="38100" dir="2700000" algn="tl">
                      <a:srgbClr val="000000">
                        <a:alpha val="43137"/>
                      </a:srgbClr>
                    </a:outerShdw>
                  </a:effectLst>
                </a:rPr>
                <a:t> </a:t>
              </a:r>
              <a:r>
                <a:rPr lang="tr-TR" sz="1800" b="1" dirty="0" err="1" smtClean="0">
                  <a:solidFill>
                    <a:schemeClr val="bg1"/>
                  </a:solidFill>
                  <a:effectLst>
                    <a:outerShdw blurRad="38100" dist="38100" dir="2700000" algn="tl">
                      <a:srgbClr val="000000">
                        <a:alpha val="43137"/>
                      </a:srgbClr>
                    </a:outerShdw>
                  </a:effectLst>
                </a:rPr>
                <a:t>world</a:t>
              </a:r>
              <a:endParaRPr lang="tr-TR" sz="1800" b="1" dirty="0">
                <a:solidFill>
                  <a:schemeClr val="bg1"/>
                </a:solidFill>
                <a:effectLst>
                  <a:outerShdw blurRad="38100" dist="38100" dir="2700000" algn="tl">
                    <a:srgbClr val="000000">
                      <a:alpha val="43137"/>
                    </a:srgbClr>
                  </a:outerShdw>
                </a:effectLst>
              </a:endParaRPr>
            </a:p>
          </p:txBody>
        </p:sp>
      </p:grpSp>
      <p:sp>
        <p:nvSpPr>
          <p:cNvPr id="44" name="TextBox 43"/>
          <p:cNvSpPr txBox="1"/>
          <p:nvPr/>
        </p:nvSpPr>
        <p:spPr>
          <a:xfrm>
            <a:off x="252029" y="4801764"/>
            <a:ext cx="2171107" cy="312906"/>
          </a:xfrm>
          <a:prstGeom prst="rect">
            <a:avLst/>
          </a:prstGeom>
          <a:noFill/>
        </p:spPr>
        <p:txBody>
          <a:bodyPr wrap="none" lIns="68580" tIns="34290" rIns="68580" bIns="34290" rtlCol="0">
            <a:spAutoFit/>
          </a:bodyPr>
          <a:lstStyle>
            <a:defPPr>
              <a:defRPr lang="en-US"/>
            </a:defPPr>
            <a:lvl1pPr>
              <a:lnSpc>
                <a:spcPts val="1875"/>
              </a:lnSpc>
              <a:defRPr sz="1000" i="1">
                <a:solidFill>
                  <a:srgbClr val="505050"/>
                </a:solidFill>
              </a:defRPr>
            </a:lvl1pPr>
          </a:lstStyle>
          <a:p>
            <a:r>
              <a:rPr lang="tr-TR" dirty="0" smtClean="0"/>
              <a:t>Source: </a:t>
            </a:r>
            <a:r>
              <a:rPr lang="tr-TR" dirty="0" err="1" smtClean="0"/>
              <a:t>Ranking</a:t>
            </a:r>
            <a:r>
              <a:rPr lang="tr-TR" dirty="0" smtClean="0"/>
              <a:t> </a:t>
            </a:r>
            <a:r>
              <a:rPr lang="tr-TR" dirty="0" err="1" smtClean="0"/>
              <a:t>from</a:t>
            </a:r>
            <a:r>
              <a:rPr lang="tr-TR" dirty="0" smtClean="0"/>
              <a:t> IATA </a:t>
            </a:r>
            <a:r>
              <a:rPr lang="tr-TR" dirty="0" err="1"/>
              <a:t>Wats</a:t>
            </a:r>
            <a:r>
              <a:rPr lang="tr-TR" dirty="0"/>
              <a:t> </a:t>
            </a:r>
            <a:r>
              <a:rPr lang="tr-TR" dirty="0" smtClean="0"/>
              <a:t>2014.</a:t>
            </a:r>
            <a:endParaRPr lang="tr-TR" dirty="0"/>
          </a:p>
        </p:txBody>
      </p:sp>
      <p:graphicFrame>
        <p:nvGraphicFramePr>
          <p:cNvPr id="45" name="Table 44"/>
          <p:cNvGraphicFramePr>
            <a:graphicFrameLocks noGrp="1"/>
          </p:cNvGraphicFramePr>
          <p:nvPr>
            <p:extLst/>
          </p:nvPr>
        </p:nvGraphicFramePr>
        <p:xfrm>
          <a:off x="2258486" y="1896554"/>
          <a:ext cx="4447157" cy="219786"/>
        </p:xfrm>
        <a:graphic>
          <a:graphicData uri="http://schemas.openxmlformats.org/drawingml/2006/table">
            <a:tbl>
              <a:tblPr>
                <a:effectLst>
                  <a:outerShdw blurRad="50800" dist="38100" dir="8100000" algn="tr" rotWithShape="0">
                    <a:prstClr val="black">
                      <a:alpha val="40000"/>
                    </a:prstClr>
                  </a:outerShdw>
                </a:effectLst>
                <a:tableStyleId>{C4B1156A-380E-4F78-BDF5-A606A8083BF9}</a:tableStyleId>
              </a:tblPr>
              <a:tblGrid>
                <a:gridCol w="1579435"/>
                <a:gridCol w="1666774"/>
                <a:gridCol w="1200948"/>
              </a:tblGrid>
              <a:tr h="196258">
                <a:tc>
                  <a:txBody>
                    <a:bodyPr/>
                    <a:lstStyle/>
                    <a:p>
                      <a:pPr algn="ctr" fontAlgn="ctr"/>
                      <a:r>
                        <a:rPr lang="tr-TR" sz="1400" b="0" i="0" u="none" strike="noStrike" dirty="0" smtClean="0">
                          <a:solidFill>
                            <a:schemeClr val="dk1"/>
                          </a:solidFill>
                          <a:effectLst/>
                          <a:latin typeface="+mn-lt"/>
                        </a:rPr>
                        <a:t>Cargo</a:t>
                      </a:r>
                      <a:endParaRPr lang="en-US" sz="1400" b="0" i="0" u="none" strike="noStrike" dirty="0">
                        <a:solidFill>
                          <a:srgbClr val="000000"/>
                        </a:solidFill>
                        <a:effectLst/>
                        <a:latin typeface="Calibri"/>
                      </a:endParaRPr>
                    </a:p>
                  </a:txBody>
                  <a:tcPr marL="8567" marR="8567" marT="6426" marB="0" anchor="ctr"/>
                </a:tc>
                <a:tc>
                  <a:txBody>
                    <a:bodyPr/>
                    <a:lstStyle/>
                    <a:p>
                      <a:pPr algn="ctr" fontAlgn="ctr"/>
                      <a:r>
                        <a:rPr lang="tr-TR" sz="1400" u="none" strike="noStrike" dirty="0" smtClean="0">
                          <a:effectLst/>
                        </a:rPr>
                        <a:t>A330-200F</a:t>
                      </a:r>
                      <a:endParaRPr lang="en-US" sz="1400" b="0" i="0" u="none" strike="noStrike" dirty="0">
                        <a:solidFill>
                          <a:srgbClr val="000000"/>
                        </a:solidFill>
                        <a:effectLst/>
                        <a:latin typeface="Calibri"/>
                      </a:endParaRPr>
                    </a:p>
                  </a:txBody>
                  <a:tcPr marL="8567" marR="8567" marT="6426" marB="0" anchor="ctr"/>
                </a:tc>
                <a:tc>
                  <a:txBody>
                    <a:bodyPr/>
                    <a:lstStyle/>
                    <a:p>
                      <a:pPr algn="ctr" fontAlgn="b"/>
                      <a:r>
                        <a:rPr lang="tr-TR" sz="1400" b="0" i="0" u="none" strike="noStrike" dirty="0" smtClean="0">
                          <a:solidFill>
                            <a:schemeClr val="dk1"/>
                          </a:solidFill>
                          <a:effectLst/>
                          <a:latin typeface="+mn-lt"/>
                        </a:rPr>
                        <a:t>3</a:t>
                      </a:r>
                      <a:endParaRPr lang="en-US" sz="1400" b="0" i="0" u="none" strike="noStrike" dirty="0">
                        <a:solidFill>
                          <a:srgbClr val="000000"/>
                        </a:solidFill>
                        <a:effectLst/>
                        <a:latin typeface="Calibri"/>
                      </a:endParaRPr>
                    </a:p>
                  </a:txBody>
                  <a:tcPr marL="8567" marR="8567" marT="6426" marB="0" anchor="b"/>
                </a:tc>
              </a:tr>
            </a:tbl>
          </a:graphicData>
        </a:graphic>
      </p:graphicFrame>
      <p:grpSp>
        <p:nvGrpSpPr>
          <p:cNvPr id="4" name="Group 3"/>
          <p:cNvGrpSpPr/>
          <p:nvPr/>
        </p:nvGrpSpPr>
        <p:grpSpPr>
          <a:xfrm>
            <a:off x="-128205" y="680087"/>
            <a:ext cx="2664163" cy="1686015"/>
            <a:chOff x="121728" y="725300"/>
            <a:chExt cx="3004641" cy="1901487"/>
          </a:xfrm>
        </p:grpSpPr>
        <p:pic>
          <p:nvPicPr>
            <p:cNvPr id="24" name="1"/>
            <p:cNvPicPr>
              <a:picLocks/>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121728" y="725300"/>
              <a:ext cx="3004641" cy="1901487"/>
            </a:xfrm>
            <a:prstGeom prst="rect">
              <a:avLst/>
            </a:prstGeom>
          </p:spPr>
        </p:pic>
        <p:sp>
          <p:nvSpPr>
            <p:cNvPr id="34" name="Rectangle 33"/>
            <p:cNvSpPr/>
            <p:nvPr/>
          </p:nvSpPr>
          <p:spPr>
            <a:xfrm>
              <a:off x="438741" y="986996"/>
              <a:ext cx="2317597" cy="1076041"/>
            </a:xfrm>
            <a:prstGeom prst="rect">
              <a:avLst/>
            </a:prstGeom>
            <a:effectLst>
              <a:outerShdw blurRad="50800" dist="38100" dir="8100000" algn="tr" rotWithShape="0">
                <a:prstClr val="black">
                  <a:alpha val="40000"/>
                </a:prstClr>
              </a:outerShdw>
            </a:effectLst>
          </p:spPr>
          <p:txBody>
            <a:bodyPr wrap="square">
              <a:spAutoFit/>
            </a:bodyPr>
            <a:lstStyle/>
            <a:p>
              <a:pPr algn="ctr"/>
              <a:r>
                <a:rPr lang="tr-TR" sz="2800" b="1" dirty="0" smtClean="0">
                  <a:solidFill>
                    <a:schemeClr val="bg1"/>
                  </a:solidFill>
                </a:rPr>
                <a:t>220 </a:t>
              </a:r>
              <a:r>
                <a:rPr lang="tr-TR" sz="2800" b="1" dirty="0">
                  <a:solidFill>
                    <a:schemeClr val="bg1"/>
                  </a:solidFill>
                </a:rPr>
                <a:t>aircraft orders</a:t>
              </a:r>
            </a:p>
          </p:txBody>
        </p:sp>
      </p:grpSp>
      <p:grpSp>
        <p:nvGrpSpPr>
          <p:cNvPr id="71" name="Group 70"/>
          <p:cNvGrpSpPr/>
          <p:nvPr/>
        </p:nvGrpSpPr>
        <p:grpSpPr>
          <a:xfrm>
            <a:off x="3446599" y="2682307"/>
            <a:ext cx="2040386" cy="1878335"/>
            <a:chOff x="2753139" y="1276119"/>
            <a:chExt cx="3053113" cy="2816907"/>
          </a:xfrm>
        </p:grpSpPr>
        <p:grpSp>
          <p:nvGrpSpPr>
            <p:cNvPr id="72" name="Group 71"/>
            <p:cNvGrpSpPr/>
            <p:nvPr/>
          </p:nvGrpSpPr>
          <p:grpSpPr>
            <a:xfrm>
              <a:off x="2937614" y="1276119"/>
              <a:ext cx="2868638" cy="2816907"/>
              <a:chOff x="2937614" y="1276119"/>
              <a:chExt cx="2868638" cy="2816907"/>
            </a:xfrm>
          </p:grpSpPr>
          <p:sp>
            <p:nvSpPr>
              <p:cNvPr id="74" name="Chord 73"/>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75"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73" name="TextBox 72"/>
            <p:cNvSpPr txBox="1"/>
            <p:nvPr/>
          </p:nvSpPr>
          <p:spPr>
            <a:xfrm>
              <a:off x="2753139" y="1880845"/>
              <a:ext cx="2849016" cy="1350084"/>
            </a:xfrm>
            <a:prstGeom prst="rect">
              <a:avLst/>
            </a:prstGeom>
            <a:noFill/>
            <a:effectLst/>
          </p:spPr>
          <p:txBody>
            <a:bodyPr wrap="square" rtlCol="0">
              <a:spAutoFit/>
            </a:bodyPr>
            <a:lstStyle/>
            <a:p>
              <a:pPr algn="ctr">
                <a:lnSpc>
                  <a:spcPts val="2100"/>
                </a:lnSpc>
              </a:pPr>
              <a:r>
                <a:rPr lang="tr-TR" sz="2400" b="1" noProof="1" smtClean="0">
                  <a:solidFill>
                    <a:schemeClr val="bg1"/>
                  </a:solidFill>
                </a:rPr>
                <a:t>We will exceed </a:t>
              </a:r>
              <a:r>
                <a:rPr lang="tr-TR" sz="2400" b="1" noProof="1" smtClean="0">
                  <a:solidFill>
                    <a:schemeClr val="bg1"/>
                  </a:solidFill>
                </a:rPr>
                <a:t>450 </a:t>
              </a:r>
              <a:r>
                <a:rPr lang="tr-TR" sz="2400" b="1" noProof="1" smtClean="0">
                  <a:solidFill>
                    <a:schemeClr val="bg1"/>
                  </a:solidFill>
                </a:rPr>
                <a:t>A/C by 2021</a:t>
              </a:r>
            </a:p>
          </p:txBody>
        </p:sp>
      </p:grpSp>
      <p:sp>
        <p:nvSpPr>
          <p:cNvPr id="76" name="Rectangle 75"/>
          <p:cNvSpPr/>
          <p:nvPr/>
        </p:nvSpPr>
        <p:spPr>
          <a:xfrm>
            <a:off x="152884" y="2919725"/>
            <a:ext cx="3234521" cy="1237251"/>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tr-TR" sz="20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49</a:t>
            </a:r>
            <a:r>
              <a:rPr lang="en-US" sz="20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Aircraft (15 Wide </a:t>
            </a:r>
            <a:r>
              <a:rPr lang="en-US" sz="20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Bodies)</a:t>
            </a:r>
            <a:endParaRPr lang="tr-TR" dirty="0">
              <a:ea typeface="Calibri" panose="020F0502020204030204" pitchFamily="34" charset="0"/>
              <a:cs typeface="Times New Roman" panose="02020603050405020304" pitchFamily="18" charset="0"/>
            </a:endParaRPr>
          </a:p>
          <a:p>
            <a:pPr>
              <a:lnSpc>
                <a:spcPct val="115000"/>
              </a:lnSpc>
              <a:spcAft>
                <a:spcPts val="1000"/>
              </a:spcAft>
            </a:pPr>
            <a:r>
              <a:rPr lang="en-US" sz="1600" dirty="0" smtClean="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rPr>
              <a:t>Entered </a:t>
            </a:r>
            <a:r>
              <a:rPr lang="en-US" sz="1600"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rPr>
              <a:t>to fleet in </a:t>
            </a:r>
            <a:r>
              <a:rPr lang="tr-TR" sz="1600" dirty="0" smtClean="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rPr>
              <a:t>9</a:t>
            </a:r>
            <a:r>
              <a:rPr lang="en-US" sz="1600" dirty="0" smtClean="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smtClean="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rPr>
              <a:t>months</a:t>
            </a:r>
            <a:r>
              <a:rPr lang="tr-TR" sz="1600" dirty="0" smtClean="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rPr>
              <a:t> of 2015</a:t>
            </a:r>
            <a:endParaRPr lang="tr-TR" dirty="0">
              <a:effectLst/>
              <a:ea typeface="Calibri" panose="020F0502020204030204" pitchFamily="34" charset="0"/>
              <a:cs typeface="Times New Roman" panose="02020603050405020304" pitchFamily="18" charset="0"/>
            </a:endParaRPr>
          </a:p>
        </p:txBody>
      </p:sp>
      <p:grpSp>
        <p:nvGrpSpPr>
          <p:cNvPr id="23" name="Group 22"/>
          <p:cNvGrpSpPr/>
          <p:nvPr/>
        </p:nvGrpSpPr>
        <p:grpSpPr>
          <a:xfrm rot="19225475">
            <a:off x="6911065" y="2644091"/>
            <a:ext cx="1975817" cy="2087294"/>
            <a:chOff x="6721975" y="594097"/>
            <a:chExt cx="2014330" cy="2014330"/>
          </a:xfrm>
        </p:grpSpPr>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21975" y="594097"/>
              <a:ext cx="2014330" cy="2014330"/>
            </a:xfrm>
            <a:prstGeom prst="rect">
              <a:avLst/>
            </a:prstGeom>
            <a:noFill/>
            <a:ln>
              <a:noFill/>
            </a:ln>
          </p:spPr>
        </p:pic>
        <p:sp>
          <p:nvSpPr>
            <p:cNvPr id="26" name="Rectangle 25"/>
            <p:cNvSpPr/>
            <p:nvPr/>
          </p:nvSpPr>
          <p:spPr>
            <a:xfrm rot="2374525">
              <a:off x="7074554" y="1020770"/>
              <a:ext cx="1219788" cy="1221560"/>
            </a:xfrm>
            <a:prstGeom prst="rect">
              <a:avLst/>
            </a:prstGeom>
          </p:spPr>
          <p:txBody>
            <a:bodyPr wrap="square" lIns="68580" tIns="34290" rIns="68580" bIns="34290">
              <a:spAutoFit/>
            </a:bodyPr>
            <a:lstStyle/>
            <a:p>
              <a:pPr algn="ctr">
                <a:lnSpc>
                  <a:spcPts val="2500"/>
                </a:lnSpc>
              </a:pPr>
              <a:r>
                <a:rPr lang="tr-TR" sz="3200" b="1" dirty="0" smtClean="0"/>
                <a:t>6.8 fleet age</a:t>
              </a:r>
              <a:endParaRPr lang="tr-TR" sz="1200" b="1" dirty="0"/>
            </a:p>
          </p:txBody>
        </p:sp>
      </p:grpSp>
      <p:sp>
        <p:nvSpPr>
          <p:cNvPr id="3" name="Rectangle 2"/>
          <p:cNvSpPr/>
          <p:nvPr/>
        </p:nvSpPr>
        <p:spPr>
          <a:xfrm>
            <a:off x="5746428" y="3197128"/>
            <a:ext cx="1499193" cy="400110"/>
          </a:xfrm>
          <a:prstGeom prst="rect">
            <a:avLst/>
          </a:prstGeom>
        </p:spPr>
        <p:txBody>
          <a:bodyPr wrap="none">
            <a:spAutoFit/>
          </a:bodyPr>
          <a:lstStyle/>
          <a:p>
            <a:r>
              <a:rPr lang="tr-TR" sz="2000" b="1" dirty="0" smtClean="0">
                <a:solidFill>
                  <a:srgbClr val="C00000"/>
                </a:solidFill>
                <a:ea typeface="Calibri" panose="020F0502020204030204" pitchFamily="34" charset="0"/>
                <a:cs typeface="Times New Roman" panose="02020603050405020304" pitchFamily="18" charset="0"/>
              </a:rPr>
              <a:t>Young Fleet!</a:t>
            </a:r>
            <a:endParaRPr lang="tr-TR" sz="2000" b="1" dirty="0"/>
          </a:p>
        </p:txBody>
      </p:sp>
    </p:spTree>
    <p:extLst>
      <p:ext uri="{BB962C8B-B14F-4D97-AF65-F5344CB8AC3E}">
        <p14:creationId xmlns:p14="http://schemas.microsoft.com/office/powerpoint/2010/main" val="2705191909"/>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83" y="33140"/>
            <a:ext cx="8614736" cy="784672"/>
          </a:xfrm>
        </p:spPr>
        <p:txBody>
          <a:bodyPr/>
          <a:lstStyle/>
          <a:p>
            <a:r>
              <a:rPr lang="tr-TR" dirty="0" err="1" smtClean="0"/>
              <a:t>Turkish</a:t>
            </a:r>
            <a:r>
              <a:rPr lang="tr-TR" dirty="0" smtClean="0"/>
              <a:t> </a:t>
            </a:r>
            <a:r>
              <a:rPr lang="tr-TR" dirty="0" err="1" smtClean="0"/>
              <a:t>Airlines</a:t>
            </a:r>
            <a:r>
              <a:rPr lang="tr-TR" dirty="0" smtClean="0"/>
              <a:t> - Global Network Size</a:t>
            </a:r>
            <a:endParaRPr lang="tr-TR" dirty="0"/>
          </a:p>
        </p:txBody>
      </p:sp>
      <p:grpSp>
        <p:nvGrpSpPr>
          <p:cNvPr id="4" name="Group 3"/>
          <p:cNvGrpSpPr/>
          <p:nvPr/>
        </p:nvGrpSpPr>
        <p:grpSpPr>
          <a:xfrm>
            <a:off x="1232644" y="1293431"/>
            <a:ext cx="7741062" cy="3361965"/>
            <a:chOff x="118870" y="632906"/>
            <a:chExt cx="8682485" cy="4215111"/>
          </a:xfrm>
        </p:grpSpPr>
        <p:grpSp>
          <p:nvGrpSpPr>
            <p:cNvPr id="5" name="Group 4"/>
            <p:cNvGrpSpPr/>
            <p:nvPr/>
          </p:nvGrpSpPr>
          <p:grpSpPr>
            <a:xfrm>
              <a:off x="118870" y="632906"/>
              <a:ext cx="8682485" cy="4215111"/>
              <a:chOff x="415164" y="1617866"/>
              <a:chExt cx="11361671" cy="5515782"/>
            </a:xfrm>
          </p:grpSpPr>
          <p:pic>
            <p:nvPicPr>
              <p:cNvPr id="8" name="Picture 2" descr="C:\Users\APOLLON\Desktop\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043"/>
              <a:stretch/>
            </p:blipFill>
            <p:spPr bwMode="auto">
              <a:xfrm>
                <a:off x="415164" y="1617866"/>
                <a:ext cx="11361671" cy="55157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499434" y="3098393"/>
                <a:ext cx="508051" cy="211443"/>
              </a:xfrm>
              <a:prstGeom prst="rect">
                <a:avLst/>
              </a:prstGeom>
            </p:spPr>
            <p:txBody>
              <a:bodyPr wrap="none">
                <a:spAutoFit/>
              </a:bodyPr>
              <a:lstStyle/>
              <a:p>
                <a:r>
                  <a:rPr lang="tr-TR" sz="450" b="1" dirty="0"/>
                  <a:t>BOSTON</a:t>
                </a:r>
              </a:p>
            </p:txBody>
          </p:sp>
          <p:sp>
            <p:nvSpPr>
              <p:cNvPr id="10" name="Rectangle 9"/>
              <p:cNvSpPr/>
              <p:nvPr/>
            </p:nvSpPr>
            <p:spPr>
              <a:xfrm>
                <a:off x="3274851" y="2727087"/>
                <a:ext cx="602444" cy="211443"/>
              </a:xfrm>
              <a:prstGeom prst="rect">
                <a:avLst/>
              </a:prstGeom>
            </p:spPr>
            <p:txBody>
              <a:bodyPr wrap="none">
                <a:spAutoFit/>
              </a:bodyPr>
              <a:lstStyle/>
              <a:p>
                <a:r>
                  <a:rPr lang="tr-TR" sz="450" b="1" dirty="0"/>
                  <a:t>MONTREAL</a:t>
                </a:r>
              </a:p>
            </p:txBody>
          </p:sp>
          <p:sp>
            <p:nvSpPr>
              <p:cNvPr id="11" name="Rectangle 10"/>
              <p:cNvSpPr/>
              <p:nvPr/>
            </p:nvSpPr>
            <p:spPr>
              <a:xfrm>
                <a:off x="3055924" y="3339527"/>
                <a:ext cx="698937" cy="211443"/>
              </a:xfrm>
              <a:prstGeom prst="rect">
                <a:avLst/>
              </a:prstGeom>
            </p:spPr>
            <p:txBody>
              <a:bodyPr wrap="none">
                <a:spAutoFit/>
              </a:bodyPr>
              <a:lstStyle/>
              <a:p>
                <a:r>
                  <a:rPr lang="tr-TR" sz="450" b="1" dirty="0"/>
                  <a:t>WASHINGTON</a:t>
                </a:r>
              </a:p>
            </p:txBody>
          </p:sp>
          <p:sp>
            <p:nvSpPr>
              <p:cNvPr id="12" name="Rectangle 11"/>
              <p:cNvSpPr/>
              <p:nvPr/>
            </p:nvSpPr>
            <p:spPr>
              <a:xfrm>
                <a:off x="2783373" y="3578123"/>
                <a:ext cx="537418" cy="211443"/>
              </a:xfrm>
              <a:prstGeom prst="rect">
                <a:avLst/>
              </a:prstGeom>
            </p:spPr>
            <p:txBody>
              <a:bodyPr wrap="none">
                <a:spAutoFit/>
              </a:bodyPr>
              <a:lstStyle/>
              <a:p>
                <a:r>
                  <a:rPr lang="tr-TR" sz="450" b="1" dirty="0"/>
                  <a:t>ATLANTA</a:t>
                </a:r>
              </a:p>
            </p:txBody>
          </p:sp>
          <p:sp>
            <p:nvSpPr>
              <p:cNvPr id="13" name="Rectangle 12"/>
              <p:cNvSpPr/>
              <p:nvPr/>
            </p:nvSpPr>
            <p:spPr>
              <a:xfrm>
                <a:off x="3013822" y="3839170"/>
                <a:ext cx="522733" cy="211443"/>
              </a:xfrm>
              <a:prstGeom prst="rect">
                <a:avLst/>
              </a:prstGeom>
            </p:spPr>
            <p:txBody>
              <a:bodyPr wrap="none">
                <a:spAutoFit/>
              </a:bodyPr>
              <a:lstStyle/>
              <a:p>
                <a:r>
                  <a:rPr lang="tr-TR" sz="450" b="1" dirty="0"/>
                  <a:t>HAVANA</a:t>
                </a:r>
              </a:p>
            </p:txBody>
          </p:sp>
          <p:sp>
            <p:nvSpPr>
              <p:cNvPr id="14" name="Rectangle 13"/>
              <p:cNvSpPr/>
              <p:nvPr/>
            </p:nvSpPr>
            <p:spPr>
              <a:xfrm>
                <a:off x="2404348" y="4024947"/>
                <a:ext cx="652789" cy="211443"/>
              </a:xfrm>
              <a:prstGeom prst="rect">
                <a:avLst/>
              </a:prstGeom>
            </p:spPr>
            <p:txBody>
              <a:bodyPr wrap="none">
                <a:spAutoFit/>
              </a:bodyPr>
              <a:lstStyle/>
              <a:p>
                <a:r>
                  <a:rPr lang="tr-TR" sz="450" b="1" dirty="0"/>
                  <a:t>MEXICO CITY</a:t>
                </a:r>
              </a:p>
            </p:txBody>
          </p:sp>
          <p:sp>
            <p:nvSpPr>
              <p:cNvPr id="15" name="Rectangle 14"/>
              <p:cNvSpPr/>
              <p:nvPr/>
            </p:nvSpPr>
            <p:spPr>
              <a:xfrm>
                <a:off x="1894319" y="3546417"/>
                <a:ext cx="663277" cy="211443"/>
              </a:xfrm>
              <a:prstGeom prst="rect">
                <a:avLst/>
              </a:prstGeom>
            </p:spPr>
            <p:txBody>
              <a:bodyPr wrap="none">
                <a:spAutoFit/>
              </a:bodyPr>
              <a:lstStyle/>
              <a:p>
                <a:r>
                  <a:rPr lang="tr-TR" sz="450" b="1" dirty="0"/>
                  <a:t>LOS ANGELES</a:t>
                </a:r>
              </a:p>
            </p:txBody>
          </p:sp>
          <p:sp>
            <p:nvSpPr>
              <p:cNvPr id="16" name="Rectangle 15"/>
              <p:cNvSpPr/>
              <p:nvPr/>
            </p:nvSpPr>
            <p:spPr>
              <a:xfrm>
                <a:off x="1706317" y="3136288"/>
                <a:ext cx="751378" cy="211443"/>
              </a:xfrm>
              <a:prstGeom prst="rect">
                <a:avLst/>
              </a:prstGeom>
            </p:spPr>
            <p:txBody>
              <a:bodyPr wrap="none">
                <a:spAutoFit/>
              </a:bodyPr>
              <a:lstStyle/>
              <a:p>
                <a:r>
                  <a:rPr lang="tr-TR" sz="450" b="1" dirty="0"/>
                  <a:t>SAN FRANCISCO</a:t>
                </a:r>
              </a:p>
            </p:txBody>
          </p:sp>
          <p:sp>
            <p:nvSpPr>
              <p:cNvPr id="17" name="Rectangle 16"/>
              <p:cNvSpPr/>
              <p:nvPr/>
            </p:nvSpPr>
            <p:spPr>
              <a:xfrm>
                <a:off x="3286851" y="4504335"/>
                <a:ext cx="516442" cy="211443"/>
              </a:xfrm>
              <a:prstGeom prst="rect">
                <a:avLst/>
              </a:prstGeom>
            </p:spPr>
            <p:txBody>
              <a:bodyPr wrap="none">
                <a:spAutoFit/>
              </a:bodyPr>
              <a:lstStyle/>
              <a:p>
                <a:r>
                  <a:rPr lang="tr-TR" sz="450" b="1" dirty="0"/>
                  <a:t>BOGOTA</a:t>
                </a:r>
              </a:p>
            </p:txBody>
          </p:sp>
          <p:pic>
            <p:nvPicPr>
              <p:cNvPr id="18"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4946" y="3491237"/>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9286" y="303637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8372" y="284528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8501" y="298866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6621" y="343902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6815" y="312068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1216" y="307943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2659" y="3780879"/>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0812" y="3919648"/>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2356" y="4207557"/>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3218" y="4417878"/>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9420" y="562289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2483" y="5271012"/>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3656924" y="5702518"/>
                <a:ext cx="707327" cy="211443"/>
              </a:xfrm>
              <a:prstGeom prst="rect">
                <a:avLst/>
              </a:prstGeom>
            </p:spPr>
            <p:txBody>
              <a:bodyPr wrap="none">
                <a:spAutoFit/>
              </a:bodyPr>
              <a:lstStyle/>
              <a:p>
                <a:r>
                  <a:rPr lang="tr-TR" sz="450" b="1" dirty="0"/>
                  <a:t>BUENOS AIRES</a:t>
                </a:r>
              </a:p>
            </p:txBody>
          </p:sp>
          <p:sp>
            <p:nvSpPr>
              <p:cNvPr id="32" name="Rectangle 31"/>
              <p:cNvSpPr/>
              <p:nvPr/>
            </p:nvSpPr>
            <p:spPr>
              <a:xfrm>
                <a:off x="4035227" y="5368203"/>
                <a:ext cx="608738" cy="211443"/>
              </a:xfrm>
              <a:prstGeom prst="rect">
                <a:avLst/>
              </a:prstGeom>
            </p:spPr>
            <p:txBody>
              <a:bodyPr wrap="none">
                <a:spAutoFit/>
              </a:bodyPr>
              <a:lstStyle/>
              <a:p>
                <a:r>
                  <a:rPr lang="tr-TR" sz="450" b="1" dirty="0"/>
                  <a:t>SAO PAULO</a:t>
                </a:r>
              </a:p>
            </p:txBody>
          </p:sp>
          <p:pic>
            <p:nvPicPr>
              <p:cNvPr id="3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4436" y="3249675"/>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2600812" y="3222319"/>
                <a:ext cx="564686" cy="211443"/>
              </a:xfrm>
              <a:prstGeom prst="rect">
                <a:avLst/>
              </a:prstGeom>
            </p:spPr>
            <p:txBody>
              <a:bodyPr wrap="none">
                <a:spAutoFit/>
              </a:bodyPr>
              <a:lstStyle/>
              <a:p>
                <a:r>
                  <a:rPr lang="tr-TR" sz="450" b="1" dirty="0"/>
                  <a:t>CHOCAGO</a:t>
                </a:r>
              </a:p>
            </p:txBody>
          </p:sp>
          <p:pic>
            <p:nvPicPr>
              <p:cNvPr id="3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2583" y="5594862"/>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5973026" y="5679570"/>
                <a:ext cx="629714" cy="211443"/>
              </a:xfrm>
              <a:prstGeom prst="rect">
                <a:avLst/>
              </a:prstGeom>
            </p:spPr>
            <p:txBody>
              <a:bodyPr wrap="none">
                <a:spAutoFit/>
              </a:bodyPr>
              <a:lstStyle/>
              <a:p>
                <a:r>
                  <a:rPr lang="tr-TR" sz="450" b="1" dirty="0"/>
                  <a:t>CAPE TOWN</a:t>
                </a:r>
              </a:p>
            </p:txBody>
          </p:sp>
          <p:pic>
            <p:nvPicPr>
              <p:cNvPr id="3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1116" y="5368203"/>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194491" y="5448921"/>
                <a:ext cx="768159" cy="211443"/>
              </a:xfrm>
              <a:prstGeom prst="rect">
                <a:avLst/>
              </a:prstGeom>
            </p:spPr>
            <p:txBody>
              <a:bodyPr wrap="none">
                <a:spAutoFit/>
              </a:bodyPr>
              <a:lstStyle/>
              <a:p>
                <a:r>
                  <a:rPr lang="tr-TR" sz="450" b="1" dirty="0"/>
                  <a:t>JOHANNESBURG</a:t>
                </a:r>
              </a:p>
            </p:txBody>
          </p:sp>
          <p:pic>
            <p:nvPicPr>
              <p:cNvPr id="39"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1643" y="4805239"/>
                <a:ext cx="152432" cy="14751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5895986" y="4896472"/>
                <a:ext cx="514343" cy="211443"/>
              </a:xfrm>
              <a:prstGeom prst="rect">
                <a:avLst/>
              </a:prstGeom>
            </p:spPr>
            <p:txBody>
              <a:bodyPr wrap="none">
                <a:spAutoFit/>
              </a:bodyPr>
              <a:lstStyle/>
              <a:p>
                <a:r>
                  <a:rPr lang="tr-TR" sz="450" b="1" dirty="0"/>
                  <a:t>LUANDA</a:t>
                </a:r>
              </a:p>
            </p:txBody>
          </p:sp>
          <p:pic>
            <p:nvPicPr>
              <p:cNvPr id="4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403" y="4852099"/>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6598123" y="4943850"/>
                <a:ext cx="755573" cy="211443"/>
              </a:xfrm>
              <a:prstGeom prst="rect">
                <a:avLst/>
              </a:prstGeom>
            </p:spPr>
            <p:txBody>
              <a:bodyPr wrap="none">
                <a:spAutoFit/>
              </a:bodyPr>
              <a:lstStyle/>
              <a:p>
                <a:r>
                  <a:rPr lang="tr-TR" sz="450" b="1" dirty="0"/>
                  <a:t>DAR ES SALAAM</a:t>
                </a:r>
              </a:p>
            </p:txBody>
          </p:sp>
          <p:pic>
            <p:nvPicPr>
              <p:cNvPr id="4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043" y="471073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4576" y="461572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7141" y="456168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1602" y="465942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042" y="425346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4576" y="472440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4575" y="461572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0700" y="463745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3591" y="452339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3591" y="437683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032" y="440186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0282" y="432859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7420" y="433803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1739" y="434508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7914" y="4354008"/>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5298440" y="4443265"/>
                <a:ext cx="520637" cy="211443"/>
              </a:xfrm>
              <a:prstGeom prst="rect">
                <a:avLst/>
              </a:prstGeom>
            </p:spPr>
            <p:txBody>
              <a:bodyPr wrap="none">
                <a:spAutoFit/>
              </a:bodyPr>
              <a:lstStyle/>
              <a:p>
                <a:r>
                  <a:rPr lang="tr-TR" sz="450" b="1" dirty="0"/>
                  <a:t>ABIDJAN</a:t>
                </a:r>
              </a:p>
            </p:txBody>
          </p:sp>
          <p:pic>
            <p:nvPicPr>
              <p:cNvPr id="5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6822" y="404400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6613" y="3928393"/>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4961005" y="4115254"/>
                <a:ext cx="466098" cy="211443"/>
              </a:xfrm>
              <a:prstGeom prst="rect">
                <a:avLst/>
              </a:prstGeom>
            </p:spPr>
            <p:txBody>
              <a:bodyPr wrap="none">
                <a:spAutoFit/>
              </a:bodyPr>
              <a:lstStyle/>
              <a:p>
                <a:r>
                  <a:rPr lang="tr-TR" sz="450" b="1" dirty="0"/>
                  <a:t>DAKAR</a:t>
                </a:r>
              </a:p>
            </p:txBody>
          </p:sp>
          <p:sp>
            <p:nvSpPr>
              <p:cNvPr id="62" name="Rectangle 61"/>
              <p:cNvSpPr/>
              <p:nvPr/>
            </p:nvSpPr>
            <p:spPr>
              <a:xfrm>
                <a:off x="4955513" y="3802514"/>
                <a:ext cx="631811" cy="211443"/>
              </a:xfrm>
              <a:prstGeom prst="rect">
                <a:avLst/>
              </a:prstGeom>
            </p:spPr>
            <p:txBody>
              <a:bodyPr wrap="none">
                <a:spAutoFit/>
              </a:bodyPr>
              <a:lstStyle/>
              <a:p>
                <a:r>
                  <a:rPr lang="tr-TR" sz="450" b="1" dirty="0"/>
                  <a:t>NAUKCHETE</a:t>
                </a:r>
              </a:p>
            </p:txBody>
          </p:sp>
          <p:pic>
            <p:nvPicPr>
              <p:cNvPr id="63"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98" y="4135856"/>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8008" y="413681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1643" y="413148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8856" y="411481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4320" y="418203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6943" y="4407570"/>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1676" y="415514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457" y="450673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8230" y="408404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3870" y="400167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7154" y="404637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327" y="4027339"/>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p:nvPr/>
            </p:nvSpPr>
            <p:spPr>
              <a:xfrm>
                <a:off x="6513443" y="3901761"/>
                <a:ext cx="522733" cy="211443"/>
              </a:xfrm>
              <a:prstGeom prst="rect">
                <a:avLst/>
              </a:prstGeom>
            </p:spPr>
            <p:txBody>
              <a:bodyPr wrap="none">
                <a:spAutoFit/>
              </a:bodyPr>
              <a:lstStyle/>
              <a:p>
                <a:r>
                  <a:rPr lang="tr-TR" sz="450" b="1" dirty="0"/>
                  <a:t>ASMARA</a:t>
                </a:r>
              </a:p>
            </p:txBody>
          </p:sp>
          <p:pic>
            <p:nvPicPr>
              <p:cNvPr id="76"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6711" y="3887459"/>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4783" y="369575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0566" y="376278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2699" y="370952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3732" y="3365744"/>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p:cNvSpPr/>
              <p:nvPr/>
            </p:nvSpPr>
            <p:spPr>
              <a:xfrm>
                <a:off x="5132696" y="3557850"/>
                <a:ext cx="665374" cy="211443"/>
              </a:xfrm>
              <a:prstGeom prst="rect">
                <a:avLst/>
              </a:prstGeom>
            </p:spPr>
            <p:txBody>
              <a:bodyPr wrap="none">
                <a:spAutoFit/>
              </a:bodyPr>
              <a:lstStyle/>
              <a:p>
                <a:r>
                  <a:rPr lang="tr-TR" sz="450" b="1" dirty="0"/>
                  <a:t>CASABLANCA</a:t>
                </a:r>
              </a:p>
            </p:txBody>
          </p:sp>
          <p:pic>
            <p:nvPicPr>
              <p:cNvPr id="8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1828" y="341484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4686" y="3619703"/>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p:cNvSpPr/>
              <p:nvPr/>
            </p:nvSpPr>
            <p:spPr>
              <a:xfrm>
                <a:off x="5496283" y="3478964"/>
                <a:ext cx="430437" cy="211443"/>
              </a:xfrm>
              <a:prstGeom prst="rect">
                <a:avLst/>
              </a:prstGeom>
            </p:spPr>
            <p:txBody>
              <a:bodyPr wrap="none">
                <a:spAutoFit/>
              </a:bodyPr>
              <a:lstStyle/>
              <a:p>
                <a:r>
                  <a:rPr lang="tr-TR" sz="450" b="1" dirty="0"/>
                  <a:t>ORAN</a:t>
                </a:r>
              </a:p>
            </p:txBody>
          </p:sp>
          <p:pic>
            <p:nvPicPr>
              <p:cNvPr id="8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4456" y="349648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8917" y="327247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4349" y="312068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8455" y="3091277"/>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p:cNvSpPr/>
              <p:nvPr/>
            </p:nvSpPr>
            <p:spPr>
              <a:xfrm>
                <a:off x="5051238" y="3280056"/>
                <a:ext cx="472390" cy="211443"/>
              </a:xfrm>
              <a:prstGeom prst="rect">
                <a:avLst/>
              </a:prstGeom>
            </p:spPr>
            <p:txBody>
              <a:bodyPr wrap="none">
                <a:spAutoFit/>
              </a:bodyPr>
              <a:lstStyle/>
              <a:p>
                <a:r>
                  <a:rPr lang="tr-TR" sz="450" b="1" dirty="0"/>
                  <a:t>LISBON</a:t>
                </a:r>
              </a:p>
            </p:txBody>
          </p:sp>
          <p:pic>
            <p:nvPicPr>
              <p:cNvPr id="9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7961" y="331465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1529" y="331643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3309" y="336862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8008" y="345091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0699" y="331465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3769" y="343902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7859" y="348812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2527" y="349130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4534" y="352445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6926" y="353873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0508" y="3740905"/>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01" name="Rectangle 100"/>
              <p:cNvSpPr/>
              <p:nvPr/>
            </p:nvSpPr>
            <p:spPr>
              <a:xfrm>
                <a:off x="5971147" y="3821302"/>
                <a:ext cx="451413" cy="211443"/>
              </a:xfrm>
              <a:prstGeom prst="rect">
                <a:avLst/>
              </a:prstGeom>
            </p:spPr>
            <p:txBody>
              <a:bodyPr wrap="none">
                <a:spAutoFit/>
              </a:bodyPr>
              <a:lstStyle/>
              <a:p>
                <a:r>
                  <a:rPr lang="tr-TR" sz="450" b="1" dirty="0"/>
                  <a:t>SEBHA</a:t>
                </a:r>
              </a:p>
            </p:txBody>
          </p:sp>
          <p:pic>
            <p:nvPicPr>
              <p:cNvPr id="10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8067" y="367474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1298" y="365592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0226" y="366363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8981" y="3638412"/>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8133" y="367474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4455" y="374829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5369" y="376589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8747" y="378494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8341" y="3670184"/>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0344" y="355011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0344" y="351517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8239" y="3509717"/>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2933" y="347896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0572" y="359578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6054" y="336054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7655" y="336788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0402" y="3282505"/>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p:cNvSpPr/>
              <p:nvPr/>
            </p:nvSpPr>
            <p:spPr>
              <a:xfrm>
                <a:off x="7327864" y="3441724"/>
                <a:ext cx="531124" cy="211443"/>
              </a:xfrm>
              <a:prstGeom prst="rect">
                <a:avLst/>
              </a:prstGeom>
            </p:spPr>
            <p:txBody>
              <a:bodyPr wrap="none">
                <a:spAutoFit/>
              </a:bodyPr>
              <a:lstStyle/>
              <a:p>
                <a:r>
                  <a:rPr lang="tr-TR" sz="450" b="1" dirty="0"/>
                  <a:t>MASHAD</a:t>
                </a:r>
              </a:p>
            </p:txBody>
          </p:sp>
          <p:sp>
            <p:nvSpPr>
              <p:cNvPr id="120" name="Rectangle 119"/>
              <p:cNvSpPr/>
              <p:nvPr/>
            </p:nvSpPr>
            <p:spPr>
              <a:xfrm>
                <a:off x="7322575" y="3855959"/>
                <a:ext cx="516442" cy="211443"/>
              </a:xfrm>
              <a:prstGeom prst="rect">
                <a:avLst/>
              </a:prstGeom>
            </p:spPr>
            <p:txBody>
              <a:bodyPr wrap="none">
                <a:spAutoFit/>
              </a:bodyPr>
              <a:lstStyle/>
              <a:p>
                <a:r>
                  <a:rPr lang="tr-TR" sz="450" b="1" dirty="0"/>
                  <a:t>MUSCAT</a:t>
                </a:r>
              </a:p>
            </p:txBody>
          </p:sp>
          <p:pic>
            <p:nvPicPr>
              <p:cNvPr id="12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5766" y="370898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6338" y="3894847"/>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23" name="Rectangle 122"/>
              <p:cNvSpPr/>
              <p:nvPr/>
            </p:nvSpPr>
            <p:spPr>
              <a:xfrm>
                <a:off x="7755457" y="3974949"/>
                <a:ext cx="531124" cy="211443"/>
              </a:xfrm>
              <a:prstGeom prst="rect">
                <a:avLst/>
              </a:prstGeom>
            </p:spPr>
            <p:txBody>
              <a:bodyPr wrap="none">
                <a:spAutoFit/>
              </a:bodyPr>
              <a:lstStyle/>
              <a:p>
                <a:r>
                  <a:rPr lang="tr-TR" sz="450" b="1" dirty="0"/>
                  <a:t>MUMBAI</a:t>
                </a:r>
              </a:p>
            </p:txBody>
          </p:sp>
          <p:pic>
            <p:nvPicPr>
              <p:cNvPr id="12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0176" y="427333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8726" y="4369989"/>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26" name="Rectangle 125"/>
              <p:cNvSpPr/>
              <p:nvPr/>
            </p:nvSpPr>
            <p:spPr>
              <a:xfrm>
                <a:off x="7849830" y="4445647"/>
                <a:ext cx="422046" cy="211443"/>
              </a:xfrm>
              <a:prstGeom prst="rect">
                <a:avLst/>
              </a:prstGeom>
            </p:spPr>
            <p:txBody>
              <a:bodyPr wrap="none">
                <a:spAutoFit/>
              </a:bodyPr>
              <a:lstStyle/>
              <a:p>
                <a:r>
                  <a:rPr lang="tr-TR" sz="450" b="1" dirty="0"/>
                  <a:t>MALE</a:t>
                </a:r>
              </a:p>
            </p:txBody>
          </p:sp>
          <p:pic>
            <p:nvPicPr>
              <p:cNvPr id="12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1638" y="3784949"/>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27"/>
              <p:cNvSpPr/>
              <p:nvPr/>
            </p:nvSpPr>
            <p:spPr>
              <a:xfrm>
                <a:off x="8302271" y="3864731"/>
                <a:ext cx="472390" cy="211443"/>
              </a:xfrm>
              <a:prstGeom prst="rect">
                <a:avLst/>
              </a:prstGeom>
            </p:spPr>
            <p:txBody>
              <a:bodyPr wrap="none">
                <a:spAutoFit/>
              </a:bodyPr>
              <a:lstStyle/>
              <a:p>
                <a:r>
                  <a:rPr lang="tr-TR" sz="450" b="1" dirty="0"/>
                  <a:t>DHAKA</a:t>
                </a:r>
              </a:p>
            </p:txBody>
          </p:sp>
          <p:pic>
            <p:nvPicPr>
              <p:cNvPr id="12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0062" y="364080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2008" y="358845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7351" y="343902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3984" y="347299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6899" y="333076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7812" y="328062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8165" y="324767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3870" y="317375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7565" y="314584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1889" y="314350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9811" y="367726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3184" y="2819420"/>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p:cNvSpPr/>
              <p:nvPr/>
            </p:nvSpPr>
            <p:spPr>
              <a:xfrm>
                <a:off x="7871017" y="2892697"/>
                <a:ext cx="503856" cy="211443"/>
              </a:xfrm>
              <a:prstGeom prst="rect">
                <a:avLst/>
              </a:prstGeom>
            </p:spPr>
            <p:txBody>
              <a:bodyPr wrap="none">
                <a:spAutoFit/>
              </a:bodyPr>
              <a:lstStyle/>
              <a:p>
                <a:r>
                  <a:rPr lang="tr-TR" sz="450" b="1" dirty="0"/>
                  <a:t>ASTANA</a:t>
                </a:r>
              </a:p>
            </p:txBody>
          </p:sp>
          <p:pic>
            <p:nvPicPr>
              <p:cNvPr id="14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5697" y="303637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1029" y="2691914"/>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p:cNvSpPr/>
              <p:nvPr/>
            </p:nvSpPr>
            <p:spPr>
              <a:xfrm>
                <a:off x="7408497" y="2781308"/>
                <a:ext cx="373802" cy="211443"/>
              </a:xfrm>
              <a:prstGeom prst="rect">
                <a:avLst/>
              </a:prstGeom>
            </p:spPr>
            <p:txBody>
              <a:bodyPr wrap="none">
                <a:spAutoFit/>
              </a:bodyPr>
              <a:lstStyle/>
              <a:p>
                <a:r>
                  <a:rPr lang="tr-TR" sz="450" b="1" dirty="0"/>
                  <a:t>UFA</a:t>
                </a:r>
              </a:p>
            </p:txBody>
          </p:sp>
          <p:pic>
            <p:nvPicPr>
              <p:cNvPr id="14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0318" y="258399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4176" y="2672866"/>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146"/>
              <p:cNvSpPr/>
              <p:nvPr/>
            </p:nvSpPr>
            <p:spPr>
              <a:xfrm>
                <a:off x="7542047" y="2454315"/>
                <a:ext cx="778647" cy="211443"/>
              </a:xfrm>
              <a:prstGeom prst="rect">
                <a:avLst/>
              </a:prstGeom>
            </p:spPr>
            <p:txBody>
              <a:bodyPr wrap="none">
                <a:spAutoFit/>
              </a:bodyPr>
              <a:lstStyle/>
              <a:p>
                <a:r>
                  <a:rPr lang="tr-TR" sz="450" b="1" dirty="0"/>
                  <a:t>YEKATERINBURG</a:t>
                </a:r>
              </a:p>
            </p:txBody>
          </p:sp>
          <p:pic>
            <p:nvPicPr>
              <p:cNvPr id="14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1416" y="2973258"/>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149" name="Rectangle 148"/>
              <p:cNvSpPr/>
              <p:nvPr/>
            </p:nvSpPr>
            <p:spPr>
              <a:xfrm>
                <a:off x="6676114" y="2764437"/>
                <a:ext cx="552100" cy="211443"/>
              </a:xfrm>
              <a:prstGeom prst="rect">
                <a:avLst/>
              </a:prstGeom>
            </p:spPr>
            <p:txBody>
              <a:bodyPr wrap="none">
                <a:spAutoFit/>
              </a:bodyPr>
              <a:lstStyle/>
              <a:p>
                <a:r>
                  <a:rPr lang="tr-TR" sz="450" b="1" dirty="0"/>
                  <a:t>MOSCOW</a:t>
                </a:r>
              </a:p>
            </p:txBody>
          </p:sp>
          <p:pic>
            <p:nvPicPr>
              <p:cNvPr id="15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8980" y="297692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1298" y="294910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5224" y="292072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8516" y="299600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1606" y="295043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772" y="292390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2401" y="320580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9147" y="315331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8565" y="326415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3838" y="328072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261" y="325398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3315" y="323843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8516" y="3245644"/>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8396" y="330707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8396" y="336935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1059" y="340783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855" y="342931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5351" y="344116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6023" y="345641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8630" y="323843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9666" y="318211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5852" y="320109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2957" y="3256934"/>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2211" y="317375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4779" y="321831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8011" y="327938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8981" y="318570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1525" y="323380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7183" y="326723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2238" y="314904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771" y="321106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3573" y="327600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4227" y="331643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2237" y="337133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7211" y="342388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5001" y="343399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4018" y="343156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8857" y="346825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8857" y="349655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5052" y="323682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7492" y="319686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5547" y="309408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689" y="306250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9371" y="317550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0551" y="3276366"/>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909" y="329911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0046" y="3059662"/>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0138" y="326500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0008" y="309839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3440" y="302453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6089" y="307040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4354" y="304275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7896" y="292815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0802" y="299694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295" y="308338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2583" y="292072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0585" y="292072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2855" y="293862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4173" y="298132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3308" y="301969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7161" y="304740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3195" y="301354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7410" y="308946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1642" y="315946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0744" y="317903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837" y="316026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9463" y="329090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4081" y="2965974"/>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8333" y="284826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2772" y="2892100"/>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4537" y="2835135"/>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3065" y="274208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2417" y="270547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9450" y="275334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1147" y="279573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4263" y="278130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7745" y="281472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8141" y="291314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2462" y="287252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9031" y="294910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0699" y="2879317"/>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011" y="2854394"/>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6203" y="274614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0802" y="284528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0100" y="254536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7722" y="264917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8034" y="279785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0212" y="235272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2707" y="242600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2873" y="2381038"/>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240" name="Rectangle 239"/>
              <p:cNvSpPr/>
              <p:nvPr/>
            </p:nvSpPr>
            <p:spPr>
              <a:xfrm>
                <a:off x="6486920" y="2215188"/>
                <a:ext cx="529028" cy="211443"/>
              </a:xfrm>
              <a:prstGeom prst="rect">
                <a:avLst/>
              </a:prstGeom>
            </p:spPr>
            <p:txBody>
              <a:bodyPr wrap="none">
                <a:spAutoFit/>
              </a:bodyPr>
              <a:lstStyle/>
              <a:p>
                <a:r>
                  <a:rPr lang="tr-TR" sz="450" b="1" dirty="0"/>
                  <a:t>HELSINKI</a:t>
                </a:r>
              </a:p>
            </p:txBody>
          </p:sp>
          <p:pic>
            <p:nvPicPr>
              <p:cNvPr id="24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7851" y="238103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2107" y="2552714"/>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973" y="230016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7013" y="247337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4504" y="251656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5775" y="2575901"/>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247" name="Rectangle 246"/>
              <p:cNvSpPr/>
              <p:nvPr/>
            </p:nvSpPr>
            <p:spPr>
              <a:xfrm>
                <a:off x="5779673" y="2249014"/>
                <a:ext cx="409461" cy="211443"/>
              </a:xfrm>
              <a:prstGeom prst="rect">
                <a:avLst/>
              </a:prstGeom>
            </p:spPr>
            <p:txBody>
              <a:bodyPr wrap="none">
                <a:spAutoFit/>
              </a:bodyPr>
              <a:lstStyle/>
              <a:p>
                <a:r>
                  <a:rPr lang="tr-TR" sz="450" b="1" dirty="0"/>
                  <a:t>OSLO</a:t>
                </a:r>
              </a:p>
            </p:txBody>
          </p:sp>
          <p:pic>
            <p:nvPicPr>
              <p:cNvPr id="24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3868" y="255069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2859" y="268873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4131" y="272420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0054" y="262397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9368" y="2769273"/>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253" name="Rectangle 252"/>
              <p:cNvSpPr/>
              <p:nvPr/>
            </p:nvSpPr>
            <p:spPr>
              <a:xfrm>
                <a:off x="5055948" y="2757857"/>
                <a:ext cx="682156" cy="211443"/>
              </a:xfrm>
              <a:prstGeom prst="rect">
                <a:avLst/>
              </a:prstGeom>
            </p:spPr>
            <p:txBody>
              <a:bodyPr wrap="none">
                <a:spAutoFit/>
              </a:bodyPr>
              <a:lstStyle/>
              <a:p>
                <a:r>
                  <a:rPr lang="tr-TR" sz="450" b="1" dirty="0"/>
                  <a:t>MANCHESTER</a:t>
                </a:r>
              </a:p>
            </p:txBody>
          </p:sp>
          <p:pic>
            <p:nvPicPr>
              <p:cNvPr id="25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0064" y="266063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8720" y="272486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4538" y="270051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9548" y="269599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3864" y="412497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4092" y="423156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4554" y="441512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2010" y="444326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6381" y="4688383"/>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263" name="Rectangle 262"/>
              <p:cNvSpPr/>
              <p:nvPr/>
            </p:nvSpPr>
            <p:spPr>
              <a:xfrm>
                <a:off x="8810785" y="4778806"/>
                <a:ext cx="526929" cy="211443"/>
              </a:xfrm>
              <a:prstGeom prst="rect">
                <a:avLst/>
              </a:prstGeom>
            </p:spPr>
            <p:txBody>
              <a:bodyPr wrap="none">
                <a:spAutoFit/>
              </a:bodyPr>
              <a:lstStyle/>
              <a:p>
                <a:r>
                  <a:rPr lang="tr-TR" sz="450" b="1" dirty="0"/>
                  <a:t>JAKARTA</a:t>
                </a:r>
              </a:p>
            </p:txBody>
          </p:sp>
          <p:sp>
            <p:nvSpPr>
              <p:cNvPr id="264" name="Rectangle 263"/>
              <p:cNvSpPr/>
              <p:nvPr/>
            </p:nvSpPr>
            <p:spPr>
              <a:xfrm>
                <a:off x="8674911" y="4537972"/>
                <a:ext cx="612933" cy="211443"/>
              </a:xfrm>
              <a:prstGeom prst="rect">
                <a:avLst/>
              </a:prstGeom>
            </p:spPr>
            <p:txBody>
              <a:bodyPr wrap="none">
                <a:spAutoFit/>
              </a:bodyPr>
              <a:lstStyle/>
              <a:p>
                <a:r>
                  <a:rPr lang="tr-TR" sz="450" b="1" dirty="0"/>
                  <a:t>SINGAPORE</a:t>
                </a:r>
              </a:p>
            </p:txBody>
          </p:sp>
          <p:sp>
            <p:nvSpPr>
              <p:cNvPr id="265" name="Rectangle 264"/>
              <p:cNvSpPr/>
              <p:nvPr/>
            </p:nvSpPr>
            <p:spPr>
              <a:xfrm>
                <a:off x="8651957" y="4295305"/>
                <a:ext cx="822698" cy="211443"/>
              </a:xfrm>
              <a:prstGeom prst="rect">
                <a:avLst/>
              </a:prstGeom>
            </p:spPr>
            <p:txBody>
              <a:bodyPr wrap="none">
                <a:spAutoFit/>
              </a:bodyPr>
              <a:lstStyle/>
              <a:p>
                <a:r>
                  <a:rPr lang="tr-TR" sz="450" b="1" dirty="0"/>
                  <a:t>HO CHI MINH CITY</a:t>
                </a:r>
              </a:p>
            </p:txBody>
          </p:sp>
          <p:pic>
            <p:nvPicPr>
              <p:cNvPr id="26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8201" y="379958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2164" y="3761521"/>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268" name="Rectangle 267"/>
              <p:cNvSpPr/>
              <p:nvPr/>
            </p:nvSpPr>
            <p:spPr>
              <a:xfrm>
                <a:off x="8852030" y="3918683"/>
                <a:ext cx="646496" cy="211443"/>
              </a:xfrm>
              <a:prstGeom prst="rect">
                <a:avLst/>
              </a:prstGeom>
            </p:spPr>
            <p:txBody>
              <a:bodyPr wrap="none">
                <a:spAutoFit/>
              </a:bodyPr>
              <a:lstStyle/>
              <a:p>
                <a:r>
                  <a:rPr lang="tr-TR" sz="450" b="1" dirty="0"/>
                  <a:t>HONG KONG</a:t>
                </a:r>
              </a:p>
            </p:txBody>
          </p:sp>
          <p:pic>
            <p:nvPicPr>
              <p:cNvPr id="26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4895" y="3510660"/>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270" name="Rectangle 269"/>
              <p:cNvSpPr/>
              <p:nvPr/>
            </p:nvSpPr>
            <p:spPr>
              <a:xfrm>
                <a:off x="9225433" y="3616649"/>
                <a:ext cx="585663" cy="211443"/>
              </a:xfrm>
              <a:prstGeom prst="rect">
                <a:avLst/>
              </a:prstGeom>
            </p:spPr>
            <p:txBody>
              <a:bodyPr wrap="none">
                <a:spAutoFit/>
              </a:bodyPr>
              <a:lstStyle/>
              <a:p>
                <a:r>
                  <a:rPr lang="tr-TR" sz="450" b="1" dirty="0"/>
                  <a:t>SHANGHAI</a:t>
                </a:r>
              </a:p>
            </p:txBody>
          </p:sp>
          <p:pic>
            <p:nvPicPr>
              <p:cNvPr id="27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2732" y="339219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7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99732" y="3294480"/>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273" name="Rectangle 272"/>
              <p:cNvSpPr/>
              <p:nvPr/>
            </p:nvSpPr>
            <p:spPr>
              <a:xfrm>
                <a:off x="9750140" y="3473149"/>
                <a:ext cx="461903" cy="211443"/>
              </a:xfrm>
              <a:prstGeom prst="rect">
                <a:avLst/>
              </a:prstGeom>
            </p:spPr>
            <p:txBody>
              <a:bodyPr wrap="none">
                <a:spAutoFit/>
              </a:bodyPr>
              <a:lstStyle/>
              <a:p>
                <a:r>
                  <a:rPr lang="tr-TR" sz="450" b="1" dirty="0"/>
                  <a:t>OSAKA</a:t>
                </a:r>
              </a:p>
            </p:txBody>
          </p:sp>
          <p:pic>
            <p:nvPicPr>
              <p:cNvPr id="27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7770" y="3292630"/>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275" name="Rectangle 274"/>
              <p:cNvSpPr/>
              <p:nvPr/>
            </p:nvSpPr>
            <p:spPr>
              <a:xfrm>
                <a:off x="9426047" y="3392198"/>
                <a:ext cx="396875" cy="211443"/>
              </a:xfrm>
              <a:prstGeom prst="rect">
                <a:avLst/>
              </a:prstGeom>
            </p:spPr>
            <p:txBody>
              <a:bodyPr wrap="none">
                <a:spAutoFit/>
              </a:bodyPr>
              <a:lstStyle/>
              <a:p>
                <a:r>
                  <a:rPr lang="tr-TR" sz="450" b="1" dirty="0"/>
                  <a:t>SEUL</a:t>
                </a:r>
              </a:p>
            </p:txBody>
          </p:sp>
          <p:pic>
            <p:nvPicPr>
              <p:cNvPr id="27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3991" y="3190307"/>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277" name="Rectangle 276"/>
              <p:cNvSpPr/>
              <p:nvPr/>
            </p:nvSpPr>
            <p:spPr>
              <a:xfrm>
                <a:off x="9134851" y="3291872"/>
                <a:ext cx="487075" cy="211443"/>
              </a:xfrm>
              <a:prstGeom prst="rect">
                <a:avLst/>
              </a:prstGeom>
            </p:spPr>
            <p:txBody>
              <a:bodyPr wrap="none">
                <a:spAutoFit/>
              </a:bodyPr>
              <a:lstStyle/>
              <a:p>
                <a:r>
                  <a:rPr lang="tr-TR" sz="450" b="1" dirty="0"/>
                  <a:t>BEIJING</a:t>
                </a:r>
              </a:p>
            </p:txBody>
          </p:sp>
          <p:pic>
            <p:nvPicPr>
              <p:cNvPr id="27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0499" y="2939780"/>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279" name="Rectangle 278"/>
              <p:cNvSpPr/>
              <p:nvPr/>
            </p:nvSpPr>
            <p:spPr>
              <a:xfrm>
                <a:off x="8787447" y="3008181"/>
                <a:ext cx="654886" cy="211443"/>
              </a:xfrm>
              <a:prstGeom prst="rect">
                <a:avLst/>
              </a:prstGeom>
            </p:spPr>
            <p:txBody>
              <a:bodyPr wrap="none">
                <a:spAutoFit/>
              </a:bodyPr>
              <a:lstStyle/>
              <a:p>
                <a:r>
                  <a:rPr lang="tr-TR" sz="450" b="1" dirty="0"/>
                  <a:t>ULAN BATUR</a:t>
                </a:r>
              </a:p>
            </p:txBody>
          </p:sp>
          <p:pic>
            <p:nvPicPr>
              <p:cNvPr id="28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4047" y="2664783"/>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281" name="Rectangle 280"/>
              <p:cNvSpPr/>
              <p:nvPr/>
            </p:nvSpPr>
            <p:spPr>
              <a:xfrm>
                <a:off x="6422118" y="4754422"/>
                <a:ext cx="451413" cy="211443"/>
              </a:xfrm>
              <a:prstGeom prst="rect">
                <a:avLst/>
              </a:prstGeom>
            </p:spPr>
            <p:txBody>
              <a:bodyPr wrap="none">
                <a:spAutoFit/>
              </a:bodyPr>
              <a:lstStyle/>
              <a:p>
                <a:r>
                  <a:rPr lang="tr-TR" sz="450" b="1" dirty="0"/>
                  <a:t>KIGALI</a:t>
                </a:r>
              </a:p>
            </p:txBody>
          </p:sp>
        </p:grpSp>
        <p:sp>
          <p:nvSpPr>
            <p:cNvPr id="6" name="Rectangle 5"/>
            <p:cNvSpPr/>
            <p:nvPr/>
          </p:nvSpPr>
          <p:spPr>
            <a:xfrm>
              <a:off x="4900253" y="3482659"/>
              <a:ext cx="405880" cy="161583"/>
            </a:xfrm>
            <a:prstGeom prst="rect">
              <a:avLst/>
            </a:prstGeom>
          </p:spPr>
          <p:txBody>
            <a:bodyPr wrap="none">
              <a:spAutoFit/>
            </a:bodyPr>
            <a:lstStyle/>
            <a:p>
              <a:r>
                <a:rPr lang="tr-TR" sz="450" b="1" dirty="0" smtClean="0"/>
                <a:t>MAPUTO</a:t>
              </a:r>
              <a:endParaRPr lang="tr-TR" sz="450" b="1" dirty="0"/>
            </a:p>
          </p:txBody>
        </p:sp>
        <p:pic>
          <p:nvPicPr>
            <p:cNvPr id="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5248" y="3465627"/>
              <a:ext cx="116487" cy="112729"/>
            </a:xfrm>
            <a:prstGeom prst="rect">
              <a:avLst/>
            </a:prstGeom>
            <a:noFill/>
            <a:extLst>
              <a:ext uri="{909E8E84-426E-40DD-AFC4-6F175D3DCCD1}">
                <a14:hiddenFill xmlns:a14="http://schemas.microsoft.com/office/drawing/2010/main">
                  <a:solidFill>
                    <a:srgbClr val="FFFFFF"/>
                  </a:solidFill>
                </a14:hiddenFill>
              </a:ext>
            </a:extLst>
          </p:spPr>
        </p:pic>
      </p:grpSp>
      <p:sp>
        <p:nvSpPr>
          <p:cNvPr id="282" name="TextBox 281"/>
          <p:cNvSpPr txBox="1"/>
          <p:nvPr/>
        </p:nvSpPr>
        <p:spPr>
          <a:xfrm>
            <a:off x="130451" y="4861852"/>
            <a:ext cx="2560316" cy="215444"/>
          </a:xfrm>
          <a:prstGeom prst="rect">
            <a:avLst/>
          </a:prstGeom>
          <a:noFill/>
        </p:spPr>
        <p:txBody>
          <a:bodyPr wrap="none" rtlCol="0">
            <a:spAutoFit/>
          </a:bodyPr>
          <a:lstStyle/>
          <a:p>
            <a:r>
              <a:rPr lang="tr-TR" sz="800" dirty="0" smtClean="0"/>
              <a:t>Source: </a:t>
            </a:r>
            <a:r>
              <a:rPr lang="tr-TR" sz="800" dirty="0" err="1" smtClean="0"/>
              <a:t>Rankings</a:t>
            </a:r>
            <a:r>
              <a:rPr lang="tr-TR" sz="800" dirty="0" smtClean="0"/>
              <a:t> </a:t>
            </a:r>
            <a:r>
              <a:rPr lang="tr-TR" sz="800" dirty="0" err="1" smtClean="0"/>
              <a:t>are</a:t>
            </a:r>
            <a:r>
              <a:rPr lang="tr-TR" sz="800" dirty="0" smtClean="0"/>
              <a:t> </a:t>
            </a:r>
            <a:r>
              <a:rPr lang="tr-TR" sz="800" dirty="0" err="1" smtClean="0"/>
              <a:t>based</a:t>
            </a:r>
            <a:r>
              <a:rPr lang="tr-TR" sz="800" dirty="0" smtClean="0"/>
              <a:t> on OAG </a:t>
            </a:r>
            <a:r>
              <a:rPr lang="tr-TR" sz="800" dirty="0" err="1" smtClean="0"/>
              <a:t>December</a:t>
            </a:r>
            <a:r>
              <a:rPr lang="tr-TR" sz="800" dirty="0" smtClean="0"/>
              <a:t> 2014 data</a:t>
            </a:r>
            <a:endParaRPr lang="en-GB" sz="800" dirty="0"/>
          </a:p>
        </p:txBody>
      </p:sp>
      <p:pic>
        <p:nvPicPr>
          <p:cNvPr id="283" name="Picture 2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379" y="3202164"/>
            <a:ext cx="1640995" cy="1950273"/>
          </a:xfrm>
          <a:prstGeom prst="rect">
            <a:avLst/>
          </a:prstGeom>
        </p:spPr>
      </p:pic>
      <p:grpSp>
        <p:nvGrpSpPr>
          <p:cNvPr id="285" name="Group 284"/>
          <p:cNvGrpSpPr/>
          <p:nvPr/>
        </p:nvGrpSpPr>
        <p:grpSpPr>
          <a:xfrm>
            <a:off x="5909304" y="751562"/>
            <a:ext cx="3234696" cy="671597"/>
            <a:chOff x="5847950" y="842149"/>
            <a:chExt cx="3296050" cy="671597"/>
          </a:xfrm>
        </p:grpSpPr>
        <p:sp>
          <p:nvSpPr>
            <p:cNvPr id="286" name="Rectangle 285"/>
            <p:cNvSpPr/>
            <p:nvPr/>
          </p:nvSpPr>
          <p:spPr>
            <a:xfrm rot="5400000">
              <a:off x="7160176" y="-470077"/>
              <a:ext cx="671597" cy="3296050"/>
            </a:xfrm>
            <a:prstGeom prst="rect">
              <a:avLst/>
            </a:prstGeom>
            <a:gradFill>
              <a:gsLst>
                <a:gs pos="0">
                  <a:schemeClr val="accent1">
                    <a:lumMod val="5000"/>
                    <a:lumOff val="95000"/>
                    <a:alpha val="0"/>
                  </a:schemeClr>
                </a:gs>
                <a:gs pos="100000">
                  <a:srgbClr val="D70000">
                    <a:alpha val="3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TextBox 286"/>
            <p:cNvSpPr txBox="1"/>
            <p:nvPr/>
          </p:nvSpPr>
          <p:spPr>
            <a:xfrm>
              <a:off x="6109240" y="855403"/>
              <a:ext cx="2969725" cy="523220"/>
            </a:xfrm>
            <a:prstGeom prst="rect">
              <a:avLst/>
            </a:prstGeom>
            <a:noFill/>
          </p:spPr>
          <p:txBody>
            <a:bodyPr wrap="square" rtlCol="0">
              <a:spAutoFit/>
            </a:bodyPr>
            <a:lstStyle/>
            <a:p>
              <a:r>
                <a:rPr lang="tr-TR" dirty="0" err="1"/>
                <a:t>more</a:t>
              </a:r>
              <a:r>
                <a:rPr lang="tr-TR" dirty="0"/>
                <a:t> </a:t>
              </a:r>
              <a:r>
                <a:rPr lang="tr-TR" dirty="0" err="1"/>
                <a:t>countries</a:t>
              </a:r>
              <a:r>
                <a:rPr lang="tr-TR" dirty="0"/>
                <a:t> </a:t>
              </a:r>
              <a:r>
                <a:rPr lang="tr-TR" dirty="0" err="1"/>
                <a:t>than</a:t>
              </a:r>
              <a:r>
                <a:rPr lang="tr-TR" dirty="0"/>
                <a:t> </a:t>
              </a:r>
              <a:r>
                <a:rPr lang="tr-TR" dirty="0" err="1"/>
                <a:t>any</a:t>
              </a:r>
              <a:r>
                <a:rPr lang="tr-TR" dirty="0"/>
                <a:t> </a:t>
              </a:r>
              <a:r>
                <a:rPr lang="tr-TR" dirty="0" err="1"/>
                <a:t>other</a:t>
              </a:r>
              <a:r>
                <a:rPr lang="tr-TR" dirty="0"/>
                <a:t> in </a:t>
              </a:r>
              <a:r>
                <a:rPr lang="tr-TR" dirty="0" err="1"/>
                <a:t>the</a:t>
              </a:r>
              <a:r>
                <a:rPr lang="tr-TR" dirty="0"/>
                <a:t> </a:t>
              </a:r>
              <a:r>
                <a:rPr lang="tr-TR" dirty="0" err="1"/>
                <a:t>world</a:t>
              </a:r>
              <a:endParaRPr lang="en-GB" dirty="0"/>
            </a:p>
          </p:txBody>
        </p:sp>
      </p:grpSp>
      <p:grpSp>
        <p:nvGrpSpPr>
          <p:cNvPr id="289" name="Group 288"/>
          <p:cNvGrpSpPr/>
          <p:nvPr/>
        </p:nvGrpSpPr>
        <p:grpSpPr>
          <a:xfrm>
            <a:off x="5909303" y="1503953"/>
            <a:ext cx="3213474" cy="976666"/>
            <a:chOff x="5847949" y="2061429"/>
            <a:chExt cx="3296050" cy="1156928"/>
          </a:xfrm>
        </p:grpSpPr>
        <p:sp>
          <p:nvSpPr>
            <p:cNvPr id="290" name="Rectangle 289"/>
            <p:cNvSpPr/>
            <p:nvPr/>
          </p:nvSpPr>
          <p:spPr>
            <a:xfrm rot="5400000">
              <a:off x="6917510" y="991868"/>
              <a:ext cx="1156928" cy="3296050"/>
            </a:xfrm>
            <a:prstGeom prst="rect">
              <a:avLst/>
            </a:prstGeom>
            <a:gradFill>
              <a:gsLst>
                <a:gs pos="0">
                  <a:schemeClr val="accent1">
                    <a:lumMod val="5000"/>
                    <a:lumOff val="95000"/>
                    <a:alpha val="0"/>
                  </a:schemeClr>
                </a:gs>
                <a:gs pos="100000">
                  <a:srgbClr val="19467E">
                    <a:alpha val="2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TextBox 290"/>
            <p:cNvSpPr txBox="1"/>
            <p:nvPr/>
          </p:nvSpPr>
          <p:spPr>
            <a:xfrm>
              <a:off x="6121040" y="2089884"/>
              <a:ext cx="3022959" cy="619790"/>
            </a:xfrm>
            <a:prstGeom prst="rect">
              <a:avLst/>
            </a:prstGeom>
            <a:solidFill>
              <a:schemeClr val="bg1">
                <a:lumMod val="95000"/>
              </a:schemeClr>
            </a:solidFill>
          </p:spPr>
          <p:txBody>
            <a:bodyPr wrap="square" rtlCol="0">
              <a:spAutoFit/>
            </a:bodyPr>
            <a:lstStyle/>
            <a:p>
              <a:r>
                <a:rPr lang="tr-TR" dirty="0" err="1"/>
                <a:t>more</a:t>
              </a:r>
              <a:r>
                <a:rPr lang="tr-TR" dirty="0"/>
                <a:t> </a:t>
              </a:r>
              <a:r>
                <a:rPr lang="tr-TR" dirty="0" err="1"/>
                <a:t>international</a:t>
              </a:r>
              <a:r>
                <a:rPr lang="tr-TR" dirty="0"/>
                <a:t> </a:t>
              </a:r>
              <a:r>
                <a:rPr lang="tr-TR" dirty="0" err="1"/>
                <a:t>destinations</a:t>
              </a:r>
              <a:r>
                <a:rPr lang="tr-TR" dirty="0"/>
                <a:t> </a:t>
              </a:r>
              <a:r>
                <a:rPr lang="tr-TR" dirty="0" err="1"/>
                <a:t>than</a:t>
              </a:r>
              <a:r>
                <a:rPr lang="tr-TR" dirty="0"/>
                <a:t> </a:t>
              </a:r>
              <a:r>
                <a:rPr lang="tr-TR" dirty="0" err="1"/>
                <a:t>any</a:t>
              </a:r>
              <a:r>
                <a:rPr lang="tr-TR" dirty="0"/>
                <a:t> </a:t>
              </a:r>
              <a:r>
                <a:rPr lang="tr-TR" dirty="0" err="1" smtClean="0"/>
                <a:t>other</a:t>
              </a:r>
              <a:endParaRPr lang="en-GB" dirty="0"/>
            </a:p>
          </p:txBody>
        </p:sp>
      </p:grpSp>
      <p:grpSp>
        <p:nvGrpSpPr>
          <p:cNvPr id="293" name="Group 292"/>
          <p:cNvGrpSpPr/>
          <p:nvPr/>
        </p:nvGrpSpPr>
        <p:grpSpPr>
          <a:xfrm>
            <a:off x="6006892" y="4035528"/>
            <a:ext cx="3004751" cy="512692"/>
            <a:chOff x="5847951" y="3315952"/>
            <a:chExt cx="3296047" cy="644143"/>
          </a:xfrm>
        </p:grpSpPr>
        <p:sp>
          <p:nvSpPr>
            <p:cNvPr id="294" name="Rectangle 293"/>
            <p:cNvSpPr/>
            <p:nvPr/>
          </p:nvSpPr>
          <p:spPr>
            <a:xfrm rot="5400000">
              <a:off x="7173903" y="1990000"/>
              <a:ext cx="644143" cy="3296047"/>
            </a:xfrm>
            <a:prstGeom prst="rect">
              <a:avLst/>
            </a:prstGeom>
            <a:gradFill>
              <a:gsLst>
                <a:gs pos="0">
                  <a:schemeClr val="accent1">
                    <a:lumMod val="5000"/>
                    <a:lumOff val="95000"/>
                    <a:alpha val="0"/>
                  </a:schemeClr>
                </a:gs>
                <a:gs pos="100000">
                  <a:schemeClr val="tx1">
                    <a:alpha val="18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TextBox 294"/>
            <p:cNvSpPr txBox="1"/>
            <p:nvPr/>
          </p:nvSpPr>
          <p:spPr>
            <a:xfrm>
              <a:off x="6135073" y="3407942"/>
              <a:ext cx="2481192" cy="307777"/>
            </a:xfrm>
            <a:prstGeom prst="rect">
              <a:avLst/>
            </a:prstGeom>
            <a:noFill/>
          </p:spPr>
          <p:txBody>
            <a:bodyPr wrap="none" rtlCol="0">
              <a:spAutoFit/>
            </a:bodyPr>
            <a:lstStyle/>
            <a:p>
              <a:r>
                <a:rPr lang="tr-TR" dirty="0"/>
                <a:t>4</a:t>
              </a:r>
              <a:r>
                <a:rPr lang="tr-TR" baseline="30000" dirty="0"/>
                <a:t>th</a:t>
              </a:r>
              <a:r>
                <a:rPr lang="tr-TR" dirty="0"/>
                <a:t> </a:t>
              </a:r>
              <a:r>
                <a:rPr lang="tr-TR" dirty="0" err="1"/>
                <a:t>largest</a:t>
              </a:r>
              <a:r>
                <a:rPr lang="tr-TR" dirty="0"/>
                <a:t> network in </a:t>
              </a:r>
              <a:r>
                <a:rPr lang="tr-TR" dirty="0" err="1"/>
                <a:t>the</a:t>
              </a:r>
              <a:r>
                <a:rPr lang="tr-TR" dirty="0"/>
                <a:t> </a:t>
              </a:r>
              <a:r>
                <a:rPr lang="tr-TR" dirty="0" err="1"/>
                <a:t>world</a:t>
              </a:r>
              <a:endParaRPr lang="en-GB" dirty="0"/>
            </a:p>
          </p:txBody>
        </p:sp>
      </p:grpSp>
      <p:grpSp>
        <p:nvGrpSpPr>
          <p:cNvPr id="297" name="Group 296"/>
          <p:cNvGrpSpPr/>
          <p:nvPr/>
        </p:nvGrpSpPr>
        <p:grpSpPr>
          <a:xfrm>
            <a:off x="5314192" y="583542"/>
            <a:ext cx="956236" cy="956235"/>
            <a:chOff x="5124581" y="745051"/>
            <a:chExt cx="956236" cy="956235"/>
          </a:xfrm>
        </p:grpSpPr>
        <p:pic>
          <p:nvPicPr>
            <p:cNvPr id="298" name="Picture 297"/>
            <p:cNvPicPr>
              <a:picLocks noChangeAspect="1"/>
            </p:cNvPicPr>
            <p:nvPr/>
          </p:nvPicPr>
          <p:blipFill rotWithShape="1">
            <a:blip r:embed="rId8">
              <a:extLst>
                <a:ext uri="{28A0092B-C50C-407E-A947-70E740481C1C}">
                  <a14:useLocalDpi xmlns:a14="http://schemas.microsoft.com/office/drawing/2010/main" val="0"/>
                </a:ext>
              </a:extLst>
            </a:blip>
            <a:srcRect l="47582" t="54495" r="41961" b="26914"/>
            <a:stretch/>
          </p:blipFill>
          <p:spPr>
            <a:xfrm>
              <a:off x="5124581" y="745051"/>
              <a:ext cx="956236" cy="956235"/>
            </a:xfrm>
            <a:prstGeom prst="rect">
              <a:avLst/>
            </a:prstGeom>
          </p:spPr>
        </p:pic>
        <p:sp>
          <p:nvSpPr>
            <p:cNvPr id="299" name="TextBox 298"/>
            <p:cNvSpPr txBox="1"/>
            <p:nvPr/>
          </p:nvSpPr>
          <p:spPr>
            <a:xfrm>
              <a:off x="5387088" y="916969"/>
              <a:ext cx="444352" cy="707886"/>
            </a:xfrm>
            <a:prstGeom prst="rect">
              <a:avLst/>
            </a:prstGeom>
            <a:noFill/>
          </p:spPr>
          <p:txBody>
            <a:bodyPr wrap="none" rtlCol="0">
              <a:spAutoFit/>
            </a:bodyPr>
            <a:lstStyle/>
            <a:p>
              <a:r>
                <a:rPr lang="tr-TR" sz="4000" b="1" dirty="0" smtClean="0">
                  <a:solidFill>
                    <a:srgbClr val="9E1921"/>
                  </a:solidFill>
                </a:rPr>
                <a:t>1</a:t>
              </a:r>
              <a:endParaRPr lang="en-GB" sz="4000" b="1" dirty="0">
                <a:solidFill>
                  <a:srgbClr val="9E1921"/>
                </a:solidFill>
              </a:endParaRPr>
            </a:p>
          </p:txBody>
        </p:sp>
      </p:grpSp>
      <p:grpSp>
        <p:nvGrpSpPr>
          <p:cNvPr id="300" name="Group 299"/>
          <p:cNvGrpSpPr/>
          <p:nvPr/>
        </p:nvGrpSpPr>
        <p:grpSpPr>
          <a:xfrm>
            <a:off x="5279929" y="1429955"/>
            <a:ext cx="1014293" cy="1068081"/>
            <a:chOff x="5066524" y="1928561"/>
            <a:chExt cx="1014293" cy="1068081"/>
          </a:xfrm>
        </p:grpSpPr>
        <p:pic>
          <p:nvPicPr>
            <p:cNvPr id="301" name="Picture 300"/>
            <p:cNvPicPr>
              <a:picLocks noChangeAspect="1"/>
            </p:cNvPicPr>
            <p:nvPr/>
          </p:nvPicPr>
          <p:blipFill rotWithShape="1">
            <a:blip r:embed="rId9">
              <a:extLst>
                <a:ext uri="{28A0092B-C50C-407E-A947-70E740481C1C}">
                  <a14:useLocalDpi xmlns:a14="http://schemas.microsoft.com/office/drawing/2010/main" val="0"/>
                </a:ext>
              </a:extLst>
            </a:blip>
            <a:srcRect l="61177" t="53931" r="27731" b="25303"/>
            <a:stretch/>
          </p:blipFill>
          <p:spPr>
            <a:xfrm>
              <a:off x="5066524" y="1928561"/>
              <a:ext cx="1014293" cy="1068081"/>
            </a:xfrm>
            <a:prstGeom prst="rect">
              <a:avLst/>
            </a:prstGeom>
          </p:spPr>
        </p:pic>
        <p:sp>
          <p:nvSpPr>
            <p:cNvPr id="302" name="TextBox 301"/>
            <p:cNvSpPr txBox="1"/>
            <p:nvPr/>
          </p:nvSpPr>
          <p:spPr>
            <a:xfrm>
              <a:off x="5329943" y="2119512"/>
              <a:ext cx="444352" cy="707886"/>
            </a:xfrm>
            <a:prstGeom prst="rect">
              <a:avLst/>
            </a:prstGeom>
            <a:noFill/>
          </p:spPr>
          <p:txBody>
            <a:bodyPr wrap="none" rtlCol="0">
              <a:spAutoFit/>
            </a:bodyPr>
            <a:lstStyle/>
            <a:p>
              <a:r>
                <a:rPr lang="tr-TR" sz="4000" b="1" dirty="0" smtClean="0">
                  <a:solidFill>
                    <a:srgbClr val="19467E"/>
                  </a:solidFill>
                </a:rPr>
                <a:t>1</a:t>
              </a:r>
              <a:endParaRPr lang="en-GB" sz="4000" b="1" dirty="0">
                <a:solidFill>
                  <a:srgbClr val="19467E"/>
                </a:solidFill>
              </a:endParaRPr>
            </a:p>
          </p:txBody>
        </p:sp>
      </p:grpSp>
      <p:grpSp>
        <p:nvGrpSpPr>
          <p:cNvPr id="303" name="Group 302"/>
          <p:cNvGrpSpPr/>
          <p:nvPr/>
        </p:nvGrpSpPr>
        <p:grpSpPr>
          <a:xfrm>
            <a:off x="5213024" y="3734563"/>
            <a:ext cx="1021976" cy="968189"/>
            <a:chOff x="5058841" y="3214706"/>
            <a:chExt cx="1021976" cy="968189"/>
          </a:xfrm>
        </p:grpSpPr>
        <p:pic>
          <p:nvPicPr>
            <p:cNvPr id="304" name="Picture 303"/>
            <p:cNvPicPr>
              <a:picLocks noChangeAspect="1"/>
            </p:cNvPicPr>
            <p:nvPr/>
          </p:nvPicPr>
          <p:blipFill rotWithShape="1">
            <a:blip r:embed="rId10">
              <a:extLst>
                <a:ext uri="{28A0092B-C50C-407E-A947-70E740481C1C}">
                  <a14:useLocalDpi xmlns:a14="http://schemas.microsoft.com/office/drawing/2010/main" val="0"/>
                </a:ext>
              </a:extLst>
            </a:blip>
            <a:srcRect l="76302" t="54678" r="12521" b="26498"/>
            <a:stretch/>
          </p:blipFill>
          <p:spPr>
            <a:xfrm>
              <a:off x="5058841" y="3214706"/>
              <a:ext cx="1021976" cy="968189"/>
            </a:xfrm>
            <a:prstGeom prst="rect">
              <a:avLst/>
            </a:prstGeom>
          </p:spPr>
        </p:pic>
        <p:sp>
          <p:nvSpPr>
            <p:cNvPr id="305" name="TextBox 304"/>
            <p:cNvSpPr txBox="1"/>
            <p:nvPr/>
          </p:nvSpPr>
          <p:spPr>
            <a:xfrm>
              <a:off x="5336121" y="3373455"/>
              <a:ext cx="444352" cy="707886"/>
            </a:xfrm>
            <a:prstGeom prst="rect">
              <a:avLst/>
            </a:prstGeom>
            <a:noFill/>
          </p:spPr>
          <p:txBody>
            <a:bodyPr wrap="none" rtlCol="0">
              <a:spAutoFit/>
            </a:bodyPr>
            <a:lstStyle/>
            <a:p>
              <a:r>
                <a:rPr lang="tr-TR" sz="4000" b="1" dirty="0"/>
                <a:t>4</a:t>
              </a:r>
              <a:endParaRPr lang="en-GB" sz="4000" b="1" dirty="0"/>
            </a:p>
          </p:txBody>
        </p:sp>
      </p:grpSp>
      <p:grpSp>
        <p:nvGrpSpPr>
          <p:cNvPr id="310" name="Group 309"/>
          <p:cNvGrpSpPr/>
          <p:nvPr/>
        </p:nvGrpSpPr>
        <p:grpSpPr>
          <a:xfrm>
            <a:off x="-169255" y="288739"/>
            <a:ext cx="2851424" cy="1570588"/>
            <a:chOff x="-149500" y="2616871"/>
            <a:chExt cx="2851424" cy="1570588"/>
          </a:xfrm>
        </p:grpSpPr>
        <p:pic>
          <p:nvPicPr>
            <p:cNvPr id="311" name="Picture 3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500" y="2616871"/>
              <a:ext cx="2851424" cy="1570588"/>
            </a:xfrm>
            <a:prstGeom prst="rect">
              <a:avLst/>
            </a:prstGeom>
          </p:spPr>
        </p:pic>
        <p:sp>
          <p:nvSpPr>
            <p:cNvPr id="312" name="Rectangle 311"/>
            <p:cNvSpPr/>
            <p:nvPr/>
          </p:nvSpPr>
          <p:spPr>
            <a:xfrm rot="21214382">
              <a:off x="883189" y="3232099"/>
              <a:ext cx="1106329" cy="323165"/>
            </a:xfrm>
            <a:prstGeom prst="rect">
              <a:avLst/>
            </a:prstGeom>
          </p:spPr>
          <p:txBody>
            <a:bodyPr wrap="none">
              <a:spAutoFit/>
            </a:bodyPr>
            <a:lstStyle/>
            <a:p>
              <a:r>
                <a:rPr lang="tr-TR" sz="1500" b="1" dirty="0" smtClean="0">
                  <a:solidFill>
                    <a:schemeClr val="bg1"/>
                  </a:solidFill>
                </a:rPr>
                <a:t>COUNTRIES</a:t>
              </a:r>
              <a:endParaRPr lang="tr-TR" sz="1500" b="1" dirty="0">
                <a:solidFill>
                  <a:schemeClr val="bg1"/>
                </a:solidFill>
              </a:endParaRPr>
            </a:p>
          </p:txBody>
        </p:sp>
        <p:sp>
          <p:nvSpPr>
            <p:cNvPr id="313" name="Rectangle 312"/>
            <p:cNvSpPr/>
            <p:nvPr/>
          </p:nvSpPr>
          <p:spPr>
            <a:xfrm rot="21402159">
              <a:off x="193419" y="3259932"/>
              <a:ext cx="622286" cy="438582"/>
            </a:xfrm>
            <a:prstGeom prst="rect">
              <a:avLst/>
            </a:prstGeom>
          </p:spPr>
          <p:txBody>
            <a:bodyPr wrap="none">
              <a:spAutoFit/>
            </a:bodyPr>
            <a:lstStyle/>
            <a:p>
              <a:r>
                <a:rPr lang="tr-TR" sz="2250" b="1" dirty="0" smtClean="0"/>
                <a:t>110</a:t>
              </a:r>
              <a:endParaRPr lang="tr-TR" sz="2250" b="1" dirty="0"/>
            </a:p>
          </p:txBody>
        </p:sp>
      </p:grpSp>
      <p:grpSp>
        <p:nvGrpSpPr>
          <p:cNvPr id="314" name="Group 313"/>
          <p:cNvGrpSpPr/>
          <p:nvPr/>
        </p:nvGrpSpPr>
        <p:grpSpPr>
          <a:xfrm>
            <a:off x="-41155" y="1061660"/>
            <a:ext cx="2906085" cy="1600697"/>
            <a:chOff x="-133624" y="3508645"/>
            <a:chExt cx="2906085" cy="1600697"/>
          </a:xfrm>
        </p:grpSpPr>
        <p:pic>
          <p:nvPicPr>
            <p:cNvPr id="315" name="Picture 3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624" y="3508645"/>
              <a:ext cx="2906085" cy="1600697"/>
            </a:xfrm>
            <a:prstGeom prst="rect">
              <a:avLst/>
            </a:prstGeom>
          </p:spPr>
        </p:pic>
        <p:sp>
          <p:nvSpPr>
            <p:cNvPr id="316" name="Rectangle 315"/>
            <p:cNvSpPr/>
            <p:nvPr/>
          </p:nvSpPr>
          <p:spPr>
            <a:xfrm rot="21140795">
              <a:off x="860740" y="4164547"/>
              <a:ext cx="1356975" cy="323165"/>
            </a:xfrm>
            <a:prstGeom prst="rect">
              <a:avLst/>
            </a:prstGeom>
          </p:spPr>
          <p:txBody>
            <a:bodyPr wrap="none">
              <a:spAutoFit/>
            </a:bodyPr>
            <a:lstStyle/>
            <a:p>
              <a:r>
                <a:rPr lang="tr-TR" sz="1500" b="1" dirty="0" smtClean="0">
                  <a:solidFill>
                    <a:schemeClr val="bg1"/>
                  </a:solidFill>
                </a:rPr>
                <a:t>DESTINATIONS</a:t>
              </a:r>
              <a:endParaRPr lang="tr-TR" sz="1500" b="1" dirty="0">
                <a:solidFill>
                  <a:schemeClr val="bg1"/>
                </a:solidFill>
              </a:endParaRPr>
            </a:p>
          </p:txBody>
        </p:sp>
        <p:sp>
          <p:nvSpPr>
            <p:cNvPr id="317" name="Rectangle 316"/>
            <p:cNvSpPr/>
            <p:nvPr/>
          </p:nvSpPr>
          <p:spPr>
            <a:xfrm rot="21402159">
              <a:off x="191972" y="4227413"/>
              <a:ext cx="622286" cy="438582"/>
            </a:xfrm>
            <a:prstGeom prst="rect">
              <a:avLst/>
            </a:prstGeom>
          </p:spPr>
          <p:txBody>
            <a:bodyPr wrap="none">
              <a:spAutoFit/>
            </a:bodyPr>
            <a:lstStyle/>
            <a:p>
              <a:r>
                <a:rPr lang="tr-TR" sz="2250" b="1" dirty="0" smtClean="0"/>
                <a:t>280</a:t>
              </a:r>
              <a:endParaRPr lang="tr-TR" sz="2250" b="1" dirty="0"/>
            </a:p>
          </p:txBody>
        </p:sp>
      </p:grpSp>
      <p:grpSp>
        <p:nvGrpSpPr>
          <p:cNvPr id="318" name="Group 317"/>
          <p:cNvGrpSpPr/>
          <p:nvPr/>
        </p:nvGrpSpPr>
        <p:grpSpPr>
          <a:xfrm>
            <a:off x="0" y="1986117"/>
            <a:ext cx="2906085" cy="1600697"/>
            <a:chOff x="-133624" y="3508645"/>
            <a:chExt cx="2906085" cy="1600697"/>
          </a:xfrm>
        </p:grpSpPr>
        <p:pic>
          <p:nvPicPr>
            <p:cNvPr id="319" name="Picture 3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624" y="3508645"/>
              <a:ext cx="2906085" cy="1600697"/>
            </a:xfrm>
            <a:prstGeom prst="rect">
              <a:avLst/>
            </a:prstGeom>
          </p:spPr>
        </p:pic>
        <p:sp>
          <p:nvSpPr>
            <p:cNvPr id="320" name="Rectangle 319"/>
            <p:cNvSpPr/>
            <p:nvPr/>
          </p:nvSpPr>
          <p:spPr>
            <a:xfrm rot="21140795">
              <a:off x="772319" y="4049131"/>
              <a:ext cx="1533818" cy="553998"/>
            </a:xfrm>
            <a:prstGeom prst="rect">
              <a:avLst/>
            </a:prstGeom>
          </p:spPr>
          <p:txBody>
            <a:bodyPr wrap="none">
              <a:spAutoFit/>
            </a:bodyPr>
            <a:lstStyle/>
            <a:p>
              <a:r>
                <a:rPr lang="tr-TR" sz="1500" b="1" dirty="0" smtClean="0">
                  <a:solidFill>
                    <a:schemeClr val="bg1"/>
                  </a:solidFill>
                </a:rPr>
                <a:t>INTERNATIONAL </a:t>
              </a:r>
            </a:p>
            <a:p>
              <a:r>
                <a:rPr lang="tr-TR" sz="1500" b="1" dirty="0" smtClean="0">
                  <a:solidFill>
                    <a:schemeClr val="bg1"/>
                  </a:solidFill>
                </a:rPr>
                <a:t>DESTINATIONS</a:t>
              </a:r>
              <a:endParaRPr lang="tr-TR" sz="1500" b="1" dirty="0">
                <a:solidFill>
                  <a:schemeClr val="bg1"/>
                </a:solidFill>
              </a:endParaRPr>
            </a:p>
          </p:txBody>
        </p:sp>
        <p:sp>
          <p:nvSpPr>
            <p:cNvPr id="321" name="Rectangle 320"/>
            <p:cNvSpPr/>
            <p:nvPr/>
          </p:nvSpPr>
          <p:spPr>
            <a:xfrm rot="21402159">
              <a:off x="191972" y="4227413"/>
              <a:ext cx="622286" cy="438582"/>
            </a:xfrm>
            <a:prstGeom prst="rect">
              <a:avLst/>
            </a:prstGeom>
          </p:spPr>
          <p:txBody>
            <a:bodyPr wrap="none">
              <a:spAutoFit/>
            </a:bodyPr>
            <a:lstStyle/>
            <a:p>
              <a:r>
                <a:rPr lang="tr-TR" sz="2250" b="1" dirty="0" smtClean="0"/>
                <a:t>230</a:t>
              </a:r>
              <a:endParaRPr lang="tr-TR" sz="2250" b="1" dirty="0"/>
            </a:p>
          </p:txBody>
        </p:sp>
      </p:grpSp>
      <p:pic>
        <p:nvPicPr>
          <p:cNvPr id="322"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2119" y="3388590"/>
            <a:ext cx="103857" cy="89912"/>
          </a:xfrm>
          <a:prstGeom prst="rect">
            <a:avLst/>
          </a:prstGeom>
          <a:noFill/>
          <a:extLst>
            <a:ext uri="{909E8E84-426E-40DD-AFC4-6F175D3DCCD1}">
              <a14:hiddenFill xmlns:a14="http://schemas.microsoft.com/office/drawing/2010/main">
                <a:solidFill>
                  <a:srgbClr val="FFFFFF"/>
                </a:solidFill>
              </a14:hiddenFill>
            </a:ext>
          </a:extLst>
        </p:spPr>
      </p:pic>
      <p:pic>
        <p:nvPicPr>
          <p:cNvPr id="323"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3558" y="2615470"/>
            <a:ext cx="103857" cy="8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57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5722" t="5882" r="13306" b="27419"/>
          <a:stretch/>
        </p:blipFill>
        <p:spPr>
          <a:xfrm>
            <a:off x="0" y="-82483"/>
            <a:ext cx="9156470" cy="4840288"/>
          </a:xfrm>
          <a:prstGeom prst="rect">
            <a:avLst/>
          </a:prstGeom>
        </p:spPr>
      </p:pic>
      <p:sp>
        <p:nvSpPr>
          <p:cNvPr id="9" name="Title 8"/>
          <p:cNvSpPr>
            <a:spLocks noGrp="1"/>
          </p:cNvSpPr>
          <p:nvPr>
            <p:ph type="title"/>
          </p:nvPr>
        </p:nvSpPr>
        <p:spPr/>
        <p:txBody>
          <a:bodyPr/>
          <a:lstStyle/>
          <a:p>
            <a:r>
              <a:rPr lang="en-US" dirty="0" smtClean="0"/>
              <a:t>Tourism &amp; Aviation</a:t>
            </a:r>
            <a:endParaRPr lang="en-US" b="0" dirty="0"/>
          </a:p>
        </p:txBody>
      </p:sp>
      <p:sp>
        <p:nvSpPr>
          <p:cNvPr id="127" name="TextBox 126"/>
          <p:cNvSpPr txBox="1"/>
          <p:nvPr/>
        </p:nvSpPr>
        <p:spPr>
          <a:xfrm>
            <a:off x="220827" y="4802961"/>
            <a:ext cx="2563843" cy="312906"/>
          </a:xfrm>
          <a:prstGeom prst="rect">
            <a:avLst/>
          </a:prstGeom>
          <a:noFill/>
        </p:spPr>
        <p:txBody>
          <a:bodyPr wrap="none" lIns="68580" tIns="34290" rIns="68580" bIns="34290" rtlCol="0">
            <a:spAutoFit/>
          </a:bodyPr>
          <a:lstStyle/>
          <a:p>
            <a:pPr>
              <a:lnSpc>
                <a:spcPts val="1875"/>
              </a:lnSpc>
            </a:pPr>
            <a:r>
              <a:rPr lang="en-US" sz="900" i="1" dirty="0">
                <a:solidFill>
                  <a:srgbClr val="505050"/>
                </a:solidFill>
              </a:rPr>
              <a:t>Source: </a:t>
            </a:r>
            <a:r>
              <a:rPr lang="tr-TR" sz="900" i="1" dirty="0" smtClean="0">
                <a:solidFill>
                  <a:srgbClr val="505050"/>
                </a:solidFill>
              </a:rPr>
              <a:t>WTTC </a:t>
            </a:r>
            <a:r>
              <a:rPr lang="tr-TR" sz="900" i="1" dirty="0" err="1" smtClean="0">
                <a:solidFill>
                  <a:srgbClr val="505050"/>
                </a:solidFill>
              </a:rPr>
              <a:t>and</a:t>
            </a:r>
            <a:r>
              <a:rPr lang="tr-TR" sz="900" i="1" dirty="0" smtClean="0">
                <a:solidFill>
                  <a:srgbClr val="505050"/>
                </a:solidFill>
              </a:rPr>
              <a:t> </a:t>
            </a:r>
            <a:r>
              <a:rPr lang="tr-TR" sz="900" i="1" dirty="0" err="1" smtClean="0">
                <a:solidFill>
                  <a:srgbClr val="505050"/>
                </a:solidFill>
              </a:rPr>
              <a:t>Aviaiton</a:t>
            </a:r>
            <a:r>
              <a:rPr lang="tr-TR" sz="900" i="1" dirty="0" smtClean="0">
                <a:solidFill>
                  <a:srgbClr val="505050"/>
                </a:solidFill>
              </a:rPr>
              <a:t> </a:t>
            </a:r>
            <a:r>
              <a:rPr lang="tr-TR" sz="900" i="1" dirty="0" err="1" smtClean="0">
                <a:solidFill>
                  <a:srgbClr val="505050"/>
                </a:solidFill>
              </a:rPr>
              <a:t>Benefits</a:t>
            </a:r>
            <a:r>
              <a:rPr lang="tr-TR" sz="900" i="1" dirty="0" smtClean="0">
                <a:solidFill>
                  <a:srgbClr val="505050"/>
                </a:solidFill>
              </a:rPr>
              <a:t> Beyond </a:t>
            </a:r>
            <a:r>
              <a:rPr lang="tr-TR" sz="900" i="1" dirty="0" err="1" smtClean="0">
                <a:solidFill>
                  <a:srgbClr val="505050"/>
                </a:solidFill>
              </a:rPr>
              <a:t>Borders</a:t>
            </a:r>
            <a:endParaRPr lang="en-US" sz="900" i="1" dirty="0">
              <a:solidFill>
                <a:srgbClr val="505050"/>
              </a:solidFill>
            </a:endParaRPr>
          </a:p>
        </p:txBody>
      </p:sp>
      <p:grpSp>
        <p:nvGrpSpPr>
          <p:cNvPr id="39" name="Group 38"/>
          <p:cNvGrpSpPr/>
          <p:nvPr/>
        </p:nvGrpSpPr>
        <p:grpSpPr>
          <a:xfrm>
            <a:off x="1240362" y="962697"/>
            <a:ext cx="1917102" cy="2021295"/>
            <a:chOff x="2937614" y="1276119"/>
            <a:chExt cx="2868638" cy="3031302"/>
          </a:xfrm>
        </p:grpSpPr>
        <p:grpSp>
          <p:nvGrpSpPr>
            <p:cNvPr id="40" name="Group 39"/>
            <p:cNvGrpSpPr/>
            <p:nvPr/>
          </p:nvGrpSpPr>
          <p:grpSpPr>
            <a:xfrm>
              <a:off x="2937614" y="1276119"/>
              <a:ext cx="2868638" cy="2816907"/>
              <a:chOff x="2937614" y="1276119"/>
              <a:chExt cx="2868638" cy="2816907"/>
            </a:xfrm>
          </p:grpSpPr>
          <p:sp>
            <p:nvSpPr>
              <p:cNvPr id="42" name="Chord 41"/>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43"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41" name="TextBox 40"/>
            <p:cNvSpPr txBox="1"/>
            <p:nvPr/>
          </p:nvSpPr>
          <p:spPr>
            <a:xfrm>
              <a:off x="2957236" y="1883921"/>
              <a:ext cx="2849016" cy="2423500"/>
            </a:xfrm>
            <a:prstGeom prst="rect">
              <a:avLst/>
            </a:prstGeom>
            <a:noFill/>
            <a:effectLst/>
          </p:spPr>
          <p:txBody>
            <a:bodyPr wrap="square" rtlCol="0">
              <a:spAutoFit/>
            </a:bodyPr>
            <a:lstStyle/>
            <a:p>
              <a:pPr algn="ctr">
                <a:lnSpc>
                  <a:spcPts val="2100"/>
                </a:lnSpc>
              </a:pPr>
              <a:r>
                <a:rPr lang="tr-TR" sz="2400" b="1" u="sng" noProof="1" smtClean="0">
                  <a:solidFill>
                    <a:schemeClr val="bg1"/>
                  </a:solidFill>
                </a:rPr>
                <a:t>1.138 billions</a:t>
              </a:r>
            </a:p>
            <a:p>
              <a:pPr algn="ctr">
                <a:lnSpc>
                  <a:spcPts val="2100"/>
                </a:lnSpc>
              </a:pPr>
              <a:r>
                <a:rPr lang="tr-TR" sz="2400" b="1" noProof="1" smtClean="0">
                  <a:solidFill>
                    <a:schemeClr val="bg1"/>
                  </a:solidFill>
                </a:rPr>
                <a:t>İnternational tourists</a:t>
              </a:r>
            </a:p>
            <a:p>
              <a:pPr algn="ctr">
                <a:lnSpc>
                  <a:spcPts val="2100"/>
                </a:lnSpc>
              </a:pPr>
              <a:r>
                <a:rPr lang="tr-TR" sz="2400" b="1" noProof="1" smtClean="0">
                  <a:solidFill>
                    <a:schemeClr val="bg1"/>
                  </a:solidFill>
                </a:rPr>
                <a:t>(2014)</a:t>
              </a:r>
            </a:p>
          </p:txBody>
        </p:sp>
      </p:grpSp>
      <p:grpSp>
        <p:nvGrpSpPr>
          <p:cNvPr id="46" name="Group 45"/>
          <p:cNvGrpSpPr/>
          <p:nvPr/>
        </p:nvGrpSpPr>
        <p:grpSpPr>
          <a:xfrm rot="21075634">
            <a:off x="219801" y="857712"/>
            <a:ext cx="1620293" cy="585528"/>
            <a:chOff x="4854366" y="3533202"/>
            <a:chExt cx="1153700" cy="334329"/>
          </a:xfrm>
        </p:grpSpPr>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372" y="3533202"/>
              <a:ext cx="1066507" cy="333899"/>
            </a:xfrm>
            <a:prstGeom prst="rect">
              <a:avLst/>
            </a:prstGeom>
          </p:spPr>
        </p:pic>
        <p:sp>
          <p:nvSpPr>
            <p:cNvPr id="48" name="Rounded Rectangle 4"/>
            <p:cNvSpPr/>
            <p:nvPr/>
          </p:nvSpPr>
          <p:spPr>
            <a:xfrm rot="21391711">
              <a:off x="4854366" y="3546762"/>
              <a:ext cx="1153700" cy="320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800" b="1" dirty="0" smtClean="0">
                  <a:solidFill>
                    <a:schemeClr val="bg1"/>
                  </a:solidFill>
                  <a:effectLst>
                    <a:outerShdw blurRad="38100" dist="38100" dir="2700000" algn="tl">
                      <a:srgbClr val="000000">
                        <a:alpha val="43137"/>
                      </a:srgbClr>
                    </a:outerShdw>
                  </a:effectLst>
                </a:rPr>
                <a:t>4.7% </a:t>
              </a:r>
              <a:r>
                <a:rPr lang="tr-TR" sz="1800" b="1" dirty="0" err="1" smtClean="0">
                  <a:solidFill>
                    <a:schemeClr val="bg1"/>
                  </a:solidFill>
                  <a:effectLst>
                    <a:outerShdw blurRad="38100" dist="38100" dir="2700000" algn="tl">
                      <a:srgbClr val="000000">
                        <a:alpha val="43137"/>
                      </a:srgbClr>
                    </a:outerShdw>
                  </a:effectLst>
                </a:rPr>
                <a:t>growth</a:t>
              </a:r>
              <a:endParaRPr lang="en-US" sz="1800" b="1" dirty="0">
                <a:solidFill>
                  <a:schemeClr val="bg1"/>
                </a:solidFill>
                <a:effectLst>
                  <a:outerShdw blurRad="38100" dist="38100" dir="2700000" algn="tl">
                    <a:srgbClr val="000000">
                      <a:alpha val="43137"/>
                    </a:srgbClr>
                  </a:outerShdw>
                </a:effectLst>
              </a:endParaRPr>
            </a:p>
          </p:txBody>
        </p:sp>
      </p:grpSp>
      <p:pic>
        <p:nvPicPr>
          <p:cNvPr id="50" name="Picture 2" descr="https://cdn4.iconfinder.com/data/icons/dot/256/air_plane_airport.pn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16391" y="1378608"/>
            <a:ext cx="1331716" cy="998787"/>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p:cNvGrpSpPr/>
          <p:nvPr/>
        </p:nvGrpSpPr>
        <p:grpSpPr>
          <a:xfrm>
            <a:off x="5546258" y="963557"/>
            <a:ext cx="1796831" cy="1850624"/>
            <a:chOff x="2937614" y="1276119"/>
            <a:chExt cx="2868638" cy="2816907"/>
          </a:xfrm>
        </p:grpSpPr>
        <p:grpSp>
          <p:nvGrpSpPr>
            <p:cNvPr id="52" name="Group 51"/>
            <p:cNvGrpSpPr/>
            <p:nvPr/>
          </p:nvGrpSpPr>
          <p:grpSpPr>
            <a:xfrm>
              <a:off x="2937614" y="1276119"/>
              <a:ext cx="2868638" cy="2816907"/>
              <a:chOff x="2937614" y="1276119"/>
              <a:chExt cx="2868638" cy="2816907"/>
            </a:xfrm>
          </p:grpSpPr>
          <p:sp>
            <p:nvSpPr>
              <p:cNvPr id="54" name="Chord 53"/>
              <p:cNvSpPr/>
              <p:nvPr/>
            </p:nvSpPr>
            <p:spPr>
              <a:xfrm rot="4500000">
                <a:off x="2963479" y="1250254"/>
                <a:ext cx="2816907" cy="2868638"/>
              </a:xfrm>
              <a:prstGeom prst="chord">
                <a:avLst>
                  <a:gd name="adj1" fmla="val 21025280"/>
                  <a:gd name="adj2" fmla="val 17350758"/>
                </a:avLst>
              </a:prstGeom>
              <a:gradFill>
                <a:gsLst>
                  <a:gs pos="0">
                    <a:schemeClr val="accent1">
                      <a:lumMod val="75000"/>
                    </a:schemeClr>
                  </a:gs>
                  <a:gs pos="100000">
                    <a:schemeClr val="accent1">
                      <a:lumMod val="75000"/>
                    </a:schemeClr>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55"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53" name="TextBox 52"/>
            <p:cNvSpPr txBox="1"/>
            <p:nvPr/>
          </p:nvSpPr>
          <p:spPr>
            <a:xfrm>
              <a:off x="3073444" y="1929293"/>
              <a:ext cx="2596976" cy="1370300"/>
            </a:xfrm>
            <a:prstGeom prst="rect">
              <a:avLst/>
            </a:prstGeom>
            <a:noFill/>
            <a:effectLst/>
          </p:spPr>
          <p:txBody>
            <a:bodyPr wrap="square" rtlCol="0">
              <a:spAutoFit/>
            </a:bodyPr>
            <a:lstStyle/>
            <a:p>
              <a:pPr algn="ctr">
                <a:lnSpc>
                  <a:spcPts val="2100"/>
                </a:lnSpc>
              </a:pPr>
              <a:r>
                <a:rPr lang="tr-TR" sz="2400" b="1" noProof="1" smtClean="0">
                  <a:solidFill>
                    <a:schemeClr val="bg1"/>
                  </a:solidFill>
                </a:rPr>
                <a:t>More than </a:t>
              </a:r>
              <a:r>
                <a:rPr lang="tr-TR" sz="2400" b="1" u="sng" noProof="1" smtClean="0">
                  <a:solidFill>
                    <a:schemeClr val="bg1"/>
                  </a:solidFill>
                </a:rPr>
                <a:t>50%</a:t>
              </a:r>
              <a:r>
                <a:rPr lang="tr-TR" sz="2400" b="1" noProof="1" smtClean="0">
                  <a:solidFill>
                    <a:schemeClr val="bg1"/>
                  </a:solidFill>
                </a:rPr>
                <a:t> prefer air travel</a:t>
              </a:r>
              <a:endParaRPr lang="en-US" sz="2400" b="1" noProof="1">
                <a:solidFill>
                  <a:schemeClr val="bg1"/>
                </a:solidFill>
              </a:endParaRPr>
            </a:p>
          </p:txBody>
        </p:sp>
      </p:grpSp>
      <p:grpSp>
        <p:nvGrpSpPr>
          <p:cNvPr id="7" name="Group 6"/>
          <p:cNvGrpSpPr/>
          <p:nvPr/>
        </p:nvGrpSpPr>
        <p:grpSpPr>
          <a:xfrm>
            <a:off x="303829" y="3281159"/>
            <a:ext cx="3273740" cy="1229667"/>
            <a:chOff x="303829" y="3797730"/>
            <a:chExt cx="3273740" cy="943302"/>
          </a:xfrm>
        </p:grpSpPr>
        <p:pic>
          <p:nvPicPr>
            <p:cNvPr id="58" name="Picture 57"/>
            <p:cNvPicPr>
              <a:picLocks noChangeAspect="1"/>
            </p:cNvPicPr>
            <p:nvPr/>
          </p:nvPicPr>
          <p:blipFill rotWithShape="1">
            <a:blip r:embed="rId6">
              <a:extLst>
                <a:ext uri="{28A0092B-C50C-407E-A947-70E740481C1C}">
                  <a14:useLocalDpi xmlns:a14="http://schemas.microsoft.com/office/drawing/2010/main" val="0"/>
                </a:ext>
              </a:extLst>
            </a:blip>
            <a:srcRect b="31634"/>
            <a:stretch/>
          </p:blipFill>
          <p:spPr>
            <a:xfrm>
              <a:off x="574272" y="3797730"/>
              <a:ext cx="3003297" cy="943302"/>
            </a:xfrm>
            <a:prstGeom prst="rect">
              <a:avLst/>
            </a:prstGeom>
            <a:ln>
              <a:solidFill>
                <a:schemeClr val="bg1">
                  <a:lumMod val="65000"/>
                </a:schemeClr>
              </a:solidFill>
            </a:ln>
          </p:spPr>
        </p:pic>
        <p:sp>
          <p:nvSpPr>
            <p:cNvPr id="62" name="Rectangle 61"/>
            <p:cNvSpPr/>
            <p:nvPr/>
          </p:nvSpPr>
          <p:spPr>
            <a:xfrm>
              <a:off x="303829" y="3948932"/>
              <a:ext cx="3273740" cy="666987"/>
            </a:xfrm>
            <a:prstGeom prst="rect">
              <a:avLst/>
            </a:prstGeom>
          </p:spPr>
          <p:txBody>
            <a:bodyPr wrap="square" lIns="68580" tIns="34290" rIns="68580" bIns="34290">
              <a:spAutoFit/>
            </a:bodyPr>
            <a:lstStyle/>
            <a:p>
              <a:pPr algn="ctr" defTabSz="700088">
                <a:spcBef>
                  <a:spcPct val="0"/>
                </a:spcBef>
              </a:pPr>
              <a:r>
                <a:rPr lang="en-US" sz="1800" smtClean="0"/>
                <a:t>Tourism supports</a:t>
              </a:r>
            </a:p>
            <a:p>
              <a:pPr algn="ctr" defTabSz="700088">
                <a:spcBef>
                  <a:spcPct val="0"/>
                </a:spcBef>
              </a:pPr>
              <a:r>
                <a:rPr lang="en-US" sz="1800" b="1" smtClean="0"/>
                <a:t>261 million jobs</a:t>
              </a:r>
              <a:r>
                <a:rPr lang="en-US" sz="1600" b="1" smtClean="0"/>
                <a:t> </a:t>
              </a:r>
            </a:p>
            <a:p>
              <a:pPr algn="ctr" defTabSz="700088">
                <a:spcBef>
                  <a:spcPct val="0"/>
                </a:spcBef>
              </a:pPr>
              <a:r>
                <a:rPr lang="en-US" sz="1600" b="1" smtClean="0"/>
                <a:t>6.6 trillion USD GDP </a:t>
              </a:r>
              <a:endParaRPr lang="en-US" sz="1600" b="1"/>
            </a:p>
          </p:txBody>
        </p:sp>
      </p:grpSp>
      <p:grpSp>
        <p:nvGrpSpPr>
          <p:cNvPr id="96" name="Group 95"/>
          <p:cNvGrpSpPr/>
          <p:nvPr/>
        </p:nvGrpSpPr>
        <p:grpSpPr>
          <a:xfrm>
            <a:off x="4807803" y="3297563"/>
            <a:ext cx="3273740" cy="1273712"/>
            <a:chOff x="339577" y="3797730"/>
            <a:chExt cx="3273740" cy="1186443"/>
          </a:xfrm>
        </p:grpSpPr>
        <p:pic>
          <p:nvPicPr>
            <p:cNvPr id="97" name="Picture 96"/>
            <p:cNvPicPr>
              <a:picLocks noChangeAspect="1"/>
            </p:cNvPicPr>
            <p:nvPr/>
          </p:nvPicPr>
          <p:blipFill rotWithShape="1">
            <a:blip r:embed="rId6">
              <a:duotone>
                <a:prstClr val="black"/>
                <a:schemeClr val="tx2">
                  <a:tint val="45000"/>
                  <a:satMod val="400000"/>
                </a:schemeClr>
              </a:duotone>
              <a:extLst>
                <a:ext uri="{28A0092B-C50C-407E-A947-70E740481C1C}">
                  <a14:useLocalDpi xmlns:a14="http://schemas.microsoft.com/office/drawing/2010/main" val="0"/>
                </a:ext>
              </a:extLst>
            </a:blip>
            <a:srcRect b="31634"/>
            <a:stretch/>
          </p:blipFill>
          <p:spPr>
            <a:xfrm>
              <a:off x="574272" y="3797730"/>
              <a:ext cx="3003297" cy="1130148"/>
            </a:xfrm>
            <a:prstGeom prst="rect">
              <a:avLst/>
            </a:prstGeom>
            <a:ln>
              <a:solidFill>
                <a:schemeClr val="bg1">
                  <a:lumMod val="65000"/>
                </a:schemeClr>
              </a:solidFill>
            </a:ln>
          </p:spPr>
        </p:pic>
        <p:sp>
          <p:nvSpPr>
            <p:cNvPr id="98" name="Rectangle 97"/>
            <p:cNvSpPr/>
            <p:nvPr/>
          </p:nvSpPr>
          <p:spPr>
            <a:xfrm>
              <a:off x="339577" y="3944924"/>
              <a:ext cx="3273740" cy="1039249"/>
            </a:xfrm>
            <a:prstGeom prst="rect">
              <a:avLst/>
            </a:prstGeom>
          </p:spPr>
          <p:txBody>
            <a:bodyPr wrap="square" lIns="68580" tIns="34290" rIns="68580" bIns="34290">
              <a:spAutoFit/>
            </a:bodyPr>
            <a:lstStyle/>
            <a:p>
              <a:pPr algn="ctr" defTabSz="700088">
                <a:spcBef>
                  <a:spcPct val="0"/>
                </a:spcBef>
              </a:pPr>
              <a:r>
                <a:rPr lang="en-US" sz="1800" dirty="0" err="1" smtClean="0"/>
                <a:t>Aviat</a:t>
              </a:r>
              <a:r>
                <a:rPr lang="tr-TR" sz="1800" dirty="0" smtClean="0"/>
                <a:t>i</a:t>
              </a:r>
              <a:r>
                <a:rPr lang="en-US" sz="1800" dirty="0" smtClean="0"/>
                <a:t>on contributes</a:t>
              </a:r>
            </a:p>
            <a:p>
              <a:pPr algn="ctr" defTabSz="700088">
                <a:spcBef>
                  <a:spcPct val="0"/>
                </a:spcBef>
              </a:pPr>
              <a:r>
                <a:rPr lang="en-US" sz="1800" b="1" dirty="0" smtClean="0"/>
                <a:t>35 million jobs</a:t>
              </a:r>
              <a:r>
                <a:rPr lang="en-US" sz="1600" b="1" dirty="0" smtClean="0"/>
                <a:t> (13%)</a:t>
              </a:r>
            </a:p>
            <a:p>
              <a:pPr algn="ctr" defTabSz="700088">
                <a:spcBef>
                  <a:spcPct val="0"/>
                </a:spcBef>
              </a:pPr>
              <a:r>
                <a:rPr lang="en-US" sz="1600" b="1" dirty="0" smtClean="0"/>
                <a:t>807 billion USD GDP (12%)</a:t>
              </a:r>
            </a:p>
            <a:p>
              <a:pPr algn="ctr" defTabSz="700088">
                <a:spcBef>
                  <a:spcPct val="0"/>
                </a:spcBef>
              </a:pPr>
              <a:r>
                <a:rPr lang="en-US" sz="1600" dirty="0" smtClean="0"/>
                <a:t>within </a:t>
              </a:r>
              <a:r>
                <a:rPr lang="en-US" sz="1600" dirty="0" err="1" smtClean="0"/>
                <a:t>touri</a:t>
              </a:r>
              <a:r>
                <a:rPr lang="tr-TR" sz="1600" dirty="0" smtClean="0"/>
                <a:t>s</a:t>
              </a:r>
              <a:r>
                <a:rPr lang="en-US" sz="1600" dirty="0" smtClean="0"/>
                <a:t>m </a:t>
              </a:r>
              <a:endParaRPr lang="en-US" sz="1600" dirty="0"/>
            </a:p>
          </p:txBody>
        </p:sp>
      </p:grpSp>
      <p:grpSp>
        <p:nvGrpSpPr>
          <p:cNvPr id="99" name="Group 98"/>
          <p:cNvGrpSpPr/>
          <p:nvPr/>
        </p:nvGrpSpPr>
        <p:grpSpPr>
          <a:xfrm rot="8231735">
            <a:off x="7455627" y="3336913"/>
            <a:ext cx="853242" cy="871297"/>
            <a:chOff x="200694" y="416727"/>
            <a:chExt cx="2014330" cy="2014330"/>
          </a:xfrm>
        </p:grpSpPr>
        <p:pic>
          <p:nvPicPr>
            <p:cNvPr id="100" name="Picture 99"/>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0617973" flipH="1">
              <a:off x="200694" y="416727"/>
              <a:ext cx="2014330" cy="2014330"/>
            </a:xfrm>
            <a:prstGeom prst="rect">
              <a:avLst/>
            </a:prstGeom>
            <a:noFill/>
            <a:ln>
              <a:noFill/>
            </a:ln>
          </p:spPr>
        </p:pic>
        <p:sp>
          <p:nvSpPr>
            <p:cNvPr id="101" name="Rectangle 100"/>
            <p:cNvSpPr/>
            <p:nvPr/>
          </p:nvSpPr>
          <p:spPr>
            <a:xfrm rot="13240254">
              <a:off x="536014" y="1077453"/>
              <a:ext cx="1219788" cy="604810"/>
            </a:xfrm>
            <a:prstGeom prst="rect">
              <a:avLst/>
            </a:prstGeom>
          </p:spPr>
          <p:txBody>
            <a:bodyPr wrap="square" lIns="68580" tIns="34290" rIns="68580" bIns="34290">
              <a:spAutoFit/>
            </a:bodyPr>
            <a:lstStyle/>
            <a:p>
              <a:pPr algn="ctr">
                <a:lnSpc>
                  <a:spcPts val="1500"/>
                </a:lnSpc>
              </a:pPr>
              <a:r>
                <a:rPr lang="tr-TR" sz="1600" b="1" dirty="0" smtClean="0"/>
                <a:t>13%</a:t>
              </a:r>
            </a:p>
          </p:txBody>
        </p:sp>
      </p:grpSp>
      <p:grpSp>
        <p:nvGrpSpPr>
          <p:cNvPr id="102" name="Group 101"/>
          <p:cNvGrpSpPr/>
          <p:nvPr/>
        </p:nvGrpSpPr>
        <p:grpSpPr>
          <a:xfrm rot="8359746">
            <a:off x="7505103" y="3794176"/>
            <a:ext cx="853242" cy="871297"/>
            <a:chOff x="200694" y="416727"/>
            <a:chExt cx="2014330" cy="2014330"/>
          </a:xfrm>
        </p:grpSpPr>
        <p:pic>
          <p:nvPicPr>
            <p:cNvPr id="106" name="Picture 105"/>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200694" y="416727"/>
              <a:ext cx="2014330" cy="2014330"/>
            </a:xfrm>
            <a:prstGeom prst="rect">
              <a:avLst/>
            </a:prstGeom>
            <a:noFill/>
            <a:ln>
              <a:noFill/>
            </a:ln>
          </p:spPr>
        </p:pic>
        <p:sp>
          <p:nvSpPr>
            <p:cNvPr id="107" name="Rectangle 106"/>
            <p:cNvSpPr/>
            <p:nvPr/>
          </p:nvSpPr>
          <p:spPr>
            <a:xfrm rot="13240254">
              <a:off x="540651" y="1065202"/>
              <a:ext cx="1219788" cy="618743"/>
            </a:xfrm>
            <a:prstGeom prst="rect">
              <a:avLst/>
            </a:prstGeom>
          </p:spPr>
          <p:txBody>
            <a:bodyPr wrap="square" lIns="68580" tIns="34290" rIns="68580" bIns="34290">
              <a:spAutoFit/>
            </a:bodyPr>
            <a:lstStyle/>
            <a:p>
              <a:pPr algn="ctr">
                <a:lnSpc>
                  <a:spcPts val="1500"/>
                </a:lnSpc>
              </a:pPr>
              <a:r>
                <a:rPr lang="tr-TR" sz="1600" b="1" dirty="0" smtClean="0"/>
                <a:t>12%</a:t>
              </a:r>
            </a:p>
          </p:txBody>
        </p:sp>
      </p:grpSp>
    </p:spTree>
    <p:extLst>
      <p:ext uri="{BB962C8B-B14F-4D97-AF65-F5344CB8AC3E}">
        <p14:creationId xmlns:p14="http://schemas.microsoft.com/office/powerpoint/2010/main" val="26959718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75" y="-7292"/>
            <a:ext cx="8614736" cy="784672"/>
          </a:xfrm>
        </p:spPr>
        <p:txBody>
          <a:bodyPr/>
          <a:lstStyle/>
          <a:p>
            <a:r>
              <a:rPr lang="tr-TR" dirty="0" smtClean="0"/>
              <a:t>Turkish Airlines Today</a:t>
            </a:r>
            <a:endParaRPr lang="en-GB"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135" t="42747" r="52472" b="33683"/>
          <a:stretch/>
        </p:blipFill>
        <p:spPr>
          <a:xfrm>
            <a:off x="5387088" y="-38886"/>
            <a:ext cx="3236360" cy="1212350"/>
          </a:xfrm>
          <a:prstGeom prst="rect">
            <a:avLst/>
          </a:prstGeom>
        </p:spPr>
      </p:pic>
      <p:grpSp>
        <p:nvGrpSpPr>
          <p:cNvPr id="8" name="Group 7"/>
          <p:cNvGrpSpPr/>
          <p:nvPr/>
        </p:nvGrpSpPr>
        <p:grpSpPr>
          <a:xfrm>
            <a:off x="6528771" y="842149"/>
            <a:ext cx="2615226" cy="1086412"/>
            <a:chOff x="5847950" y="842149"/>
            <a:chExt cx="3296050" cy="1103032"/>
          </a:xfrm>
        </p:grpSpPr>
        <p:sp>
          <p:nvSpPr>
            <p:cNvPr id="15" name="Rectangle 14"/>
            <p:cNvSpPr/>
            <p:nvPr/>
          </p:nvSpPr>
          <p:spPr>
            <a:xfrm rot="5400000">
              <a:off x="6944459" y="-254360"/>
              <a:ext cx="1103032" cy="3296050"/>
            </a:xfrm>
            <a:prstGeom prst="rect">
              <a:avLst/>
            </a:prstGeom>
            <a:gradFill>
              <a:gsLst>
                <a:gs pos="0">
                  <a:schemeClr val="accent1">
                    <a:lumMod val="5000"/>
                    <a:lumOff val="95000"/>
                    <a:alpha val="0"/>
                  </a:schemeClr>
                </a:gs>
                <a:gs pos="100000">
                  <a:srgbClr val="D70000">
                    <a:alpha val="3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5847950" y="928971"/>
              <a:ext cx="3296050" cy="843710"/>
            </a:xfrm>
            <a:prstGeom prst="rect">
              <a:avLst/>
            </a:prstGeom>
            <a:noFill/>
          </p:spPr>
          <p:txBody>
            <a:bodyPr wrap="square" rtlCol="0">
              <a:spAutoFit/>
            </a:bodyPr>
            <a:lstStyle/>
            <a:p>
              <a:r>
                <a:rPr lang="tr-TR" sz="1600" dirty="0" smtClean="0"/>
                <a:t>7</a:t>
              </a:r>
              <a:r>
                <a:rPr lang="tr-TR" sz="1600" baseline="30000" dirty="0" smtClean="0"/>
                <a:t>th</a:t>
              </a:r>
              <a:r>
                <a:rPr lang="tr-TR" sz="1600" dirty="0" smtClean="0"/>
                <a:t> </a:t>
              </a:r>
              <a:r>
                <a:rPr lang="tr-TR" sz="1600" dirty="0" err="1" smtClean="0"/>
                <a:t>largest</a:t>
              </a:r>
              <a:r>
                <a:rPr lang="tr-TR" sz="1600" dirty="0" smtClean="0"/>
                <a:t> </a:t>
              </a:r>
              <a:r>
                <a:rPr lang="tr-TR" sz="1600" dirty="0" err="1" smtClean="0"/>
                <a:t>carrier</a:t>
              </a:r>
              <a:r>
                <a:rPr lang="tr-TR" sz="1600" dirty="0"/>
                <a:t> </a:t>
              </a:r>
              <a:r>
                <a:rPr lang="tr-TR" sz="1600" dirty="0" smtClean="0"/>
                <a:t>in </a:t>
              </a:r>
              <a:r>
                <a:rPr lang="tr-TR" sz="1600" dirty="0" err="1" smtClean="0"/>
                <a:t>terms</a:t>
              </a:r>
              <a:r>
                <a:rPr lang="tr-TR" sz="1600" dirty="0" smtClean="0"/>
                <a:t> of </a:t>
              </a:r>
              <a:r>
                <a:rPr lang="tr-TR" sz="1600" dirty="0" err="1" smtClean="0"/>
                <a:t>international</a:t>
              </a:r>
              <a:r>
                <a:rPr lang="tr-TR" sz="1600" dirty="0" smtClean="0"/>
                <a:t> </a:t>
              </a:r>
              <a:r>
                <a:rPr lang="tr-TR" sz="1600" dirty="0" err="1" smtClean="0"/>
                <a:t>passenger</a:t>
              </a:r>
              <a:r>
                <a:rPr lang="tr-TR" sz="1600" dirty="0" smtClean="0"/>
                <a:t> numbers</a:t>
              </a:r>
              <a:r>
                <a:rPr lang="tr-TR" sz="1600" baseline="30000" dirty="0" smtClean="0"/>
                <a:t>1</a:t>
              </a:r>
              <a:endParaRPr lang="en-GB" sz="1600" dirty="0"/>
            </a:p>
          </p:txBody>
        </p:sp>
      </p:grpSp>
      <p:grpSp>
        <p:nvGrpSpPr>
          <p:cNvPr id="16" name="Group 15"/>
          <p:cNvGrpSpPr/>
          <p:nvPr/>
        </p:nvGrpSpPr>
        <p:grpSpPr>
          <a:xfrm>
            <a:off x="6480072" y="1825894"/>
            <a:ext cx="2663927" cy="1156928"/>
            <a:chOff x="5847949" y="2061429"/>
            <a:chExt cx="3296051" cy="1156928"/>
          </a:xfrm>
        </p:grpSpPr>
        <p:sp>
          <p:nvSpPr>
            <p:cNvPr id="21" name="Rectangle 20"/>
            <p:cNvSpPr/>
            <p:nvPr/>
          </p:nvSpPr>
          <p:spPr>
            <a:xfrm rot="5400000">
              <a:off x="6917510" y="991868"/>
              <a:ext cx="1156928" cy="3296050"/>
            </a:xfrm>
            <a:prstGeom prst="rect">
              <a:avLst/>
            </a:prstGeom>
            <a:gradFill>
              <a:gsLst>
                <a:gs pos="0">
                  <a:schemeClr val="accent1">
                    <a:lumMod val="5000"/>
                    <a:lumOff val="95000"/>
                    <a:alpha val="0"/>
                  </a:schemeClr>
                </a:gs>
                <a:gs pos="100000">
                  <a:srgbClr val="19467E">
                    <a:alpha val="2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5908204" y="2089883"/>
              <a:ext cx="3235796" cy="830997"/>
            </a:xfrm>
            <a:prstGeom prst="rect">
              <a:avLst/>
            </a:prstGeom>
            <a:noFill/>
          </p:spPr>
          <p:txBody>
            <a:bodyPr wrap="square" rtlCol="0">
              <a:spAutoFit/>
            </a:bodyPr>
            <a:lstStyle/>
            <a:p>
              <a:r>
                <a:rPr lang="tr-TR" sz="1600" dirty="0" smtClean="0"/>
                <a:t>13</a:t>
              </a:r>
              <a:r>
                <a:rPr lang="tr-TR" sz="1600" baseline="30000" dirty="0" smtClean="0"/>
                <a:t>th</a:t>
              </a:r>
              <a:r>
                <a:rPr lang="tr-TR" sz="1600" dirty="0" smtClean="0"/>
                <a:t> </a:t>
              </a:r>
              <a:r>
                <a:rPr lang="tr-TR" sz="1600" dirty="0" err="1" smtClean="0"/>
                <a:t>largest</a:t>
              </a:r>
              <a:r>
                <a:rPr lang="tr-TR" sz="1600" dirty="0" smtClean="0"/>
                <a:t> </a:t>
              </a:r>
              <a:r>
                <a:rPr lang="tr-TR" sz="1600" dirty="0" err="1" smtClean="0"/>
                <a:t>carrier</a:t>
              </a:r>
              <a:r>
                <a:rPr lang="tr-TR" sz="1600" dirty="0" smtClean="0"/>
                <a:t> in </a:t>
              </a:r>
              <a:r>
                <a:rPr lang="tr-TR" sz="1600" dirty="0" err="1" smtClean="0"/>
                <a:t>terms</a:t>
              </a:r>
              <a:r>
                <a:rPr lang="tr-TR" sz="1600" dirty="0" smtClean="0"/>
                <a:t> of </a:t>
              </a:r>
              <a:r>
                <a:rPr lang="tr-TR" sz="1600" dirty="0" err="1" smtClean="0"/>
                <a:t>capacity</a:t>
              </a:r>
              <a:r>
                <a:rPr lang="tr-TR" sz="1600" dirty="0" smtClean="0"/>
                <a:t> (</a:t>
              </a:r>
              <a:r>
                <a:rPr lang="tr-TR" sz="1600" dirty="0" err="1" smtClean="0"/>
                <a:t>available</a:t>
              </a:r>
              <a:r>
                <a:rPr lang="tr-TR" sz="1600" dirty="0" smtClean="0"/>
                <a:t> </a:t>
              </a:r>
              <a:r>
                <a:rPr lang="tr-TR" sz="1600" dirty="0" err="1" smtClean="0"/>
                <a:t>seat</a:t>
              </a:r>
              <a:r>
                <a:rPr lang="tr-TR" sz="1600" dirty="0" smtClean="0"/>
                <a:t> </a:t>
              </a:r>
              <a:r>
                <a:rPr lang="tr-TR" sz="1600" dirty="0" err="1" smtClean="0"/>
                <a:t>kilometers</a:t>
              </a:r>
              <a:r>
                <a:rPr lang="tr-TR" sz="1600" dirty="0" smtClean="0"/>
                <a:t>)</a:t>
              </a:r>
              <a:r>
                <a:rPr lang="tr-TR" sz="1600" baseline="30000" dirty="0" smtClean="0"/>
                <a:t>2</a:t>
              </a:r>
              <a:endParaRPr lang="en-GB" sz="1600" baseline="30000" dirty="0"/>
            </a:p>
          </p:txBody>
        </p:sp>
      </p:grpSp>
      <p:grpSp>
        <p:nvGrpSpPr>
          <p:cNvPr id="3" name="Group 2"/>
          <p:cNvGrpSpPr/>
          <p:nvPr/>
        </p:nvGrpSpPr>
        <p:grpSpPr>
          <a:xfrm>
            <a:off x="5740499" y="777380"/>
            <a:ext cx="956236" cy="956235"/>
            <a:chOff x="5124581" y="745051"/>
            <a:chExt cx="956236" cy="956235"/>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7582" t="54495" r="41961" b="26914"/>
            <a:stretch/>
          </p:blipFill>
          <p:spPr>
            <a:xfrm>
              <a:off x="5124581" y="745051"/>
              <a:ext cx="956236" cy="956235"/>
            </a:xfrm>
            <a:prstGeom prst="rect">
              <a:avLst/>
            </a:prstGeom>
          </p:spPr>
        </p:pic>
        <p:sp>
          <p:nvSpPr>
            <p:cNvPr id="11" name="TextBox 10"/>
            <p:cNvSpPr txBox="1"/>
            <p:nvPr/>
          </p:nvSpPr>
          <p:spPr>
            <a:xfrm>
              <a:off x="5387088" y="916969"/>
              <a:ext cx="580608" cy="707886"/>
            </a:xfrm>
            <a:prstGeom prst="rect">
              <a:avLst/>
            </a:prstGeom>
            <a:noFill/>
          </p:spPr>
          <p:txBody>
            <a:bodyPr wrap="none" rtlCol="0">
              <a:spAutoFit/>
            </a:bodyPr>
            <a:lstStyle/>
            <a:p>
              <a:r>
                <a:rPr lang="tr-TR" sz="4000" b="1" dirty="0" smtClean="0">
                  <a:solidFill>
                    <a:srgbClr val="9E1921"/>
                  </a:solidFill>
                </a:rPr>
                <a:t>7.</a:t>
              </a:r>
              <a:endParaRPr lang="en-GB" sz="4000" b="1" dirty="0">
                <a:solidFill>
                  <a:srgbClr val="9E1921"/>
                </a:solidFill>
              </a:endParaRPr>
            </a:p>
          </p:txBody>
        </p:sp>
      </p:grpSp>
      <p:grpSp>
        <p:nvGrpSpPr>
          <p:cNvPr id="12" name="Group 11"/>
          <p:cNvGrpSpPr/>
          <p:nvPr/>
        </p:nvGrpSpPr>
        <p:grpSpPr>
          <a:xfrm>
            <a:off x="5699035" y="1693025"/>
            <a:ext cx="1014293" cy="1068081"/>
            <a:chOff x="5066524" y="1928561"/>
            <a:chExt cx="1014293" cy="1068081"/>
          </a:xfrm>
        </p:grpSpPr>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61177" t="53931" r="27731" b="25303"/>
            <a:stretch/>
          </p:blipFill>
          <p:spPr>
            <a:xfrm>
              <a:off x="5066524" y="1928561"/>
              <a:ext cx="1014293" cy="1068081"/>
            </a:xfrm>
            <a:prstGeom prst="rect">
              <a:avLst/>
            </a:prstGeom>
          </p:spPr>
        </p:pic>
        <p:sp>
          <p:nvSpPr>
            <p:cNvPr id="24" name="TextBox 23"/>
            <p:cNvSpPr txBox="1"/>
            <p:nvPr/>
          </p:nvSpPr>
          <p:spPr>
            <a:xfrm>
              <a:off x="5104318" y="2119512"/>
              <a:ext cx="840295" cy="707886"/>
            </a:xfrm>
            <a:prstGeom prst="rect">
              <a:avLst/>
            </a:prstGeom>
            <a:noFill/>
          </p:spPr>
          <p:txBody>
            <a:bodyPr wrap="none" rtlCol="0">
              <a:spAutoFit/>
            </a:bodyPr>
            <a:lstStyle/>
            <a:p>
              <a:r>
                <a:rPr lang="tr-TR" sz="4000" b="1" dirty="0" smtClean="0">
                  <a:solidFill>
                    <a:srgbClr val="19467E"/>
                  </a:solidFill>
                </a:rPr>
                <a:t>11.</a:t>
              </a:r>
              <a:endParaRPr lang="en-GB" sz="4000" b="1" dirty="0">
                <a:solidFill>
                  <a:srgbClr val="19467E"/>
                </a:solidFill>
              </a:endParaRPr>
            </a:p>
          </p:txBody>
        </p:sp>
      </p:grpSp>
      <p:sp>
        <p:nvSpPr>
          <p:cNvPr id="33" name="TextBox 32"/>
          <p:cNvSpPr txBox="1"/>
          <p:nvPr/>
        </p:nvSpPr>
        <p:spPr>
          <a:xfrm>
            <a:off x="83395" y="4895106"/>
            <a:ext cx="5448928" cy="215444"/>
          </a:xfrm>
          <a:prstGeom prst="rect">
            <a:avLst/>
          </a:prstGeom>
          <a:noFill/>
        </p:spPr>
        <p:txBody>
          <a:bodyPr wrap="none" rtlCol="0">
            <a:spAutoFit/>
          </a:bodyPr>
          <a:lstStyle/>
          <a:p>
            <a:r>
              <a:rPr lang="tr-TR" sz="800" dirty="0" smtClean="0"/>
              <a:t>1 </a:t>
            </a:r>
            <a:r>
              <a:rPr lang="tr-TR" sz="800" dirty="0" err="1" smtClean="0"/>
              <a:t>and</a:t>
            </a:r>
            <a:r>
              <a:rPr lang="tr-TR" sz="800" dirty="0" smtClean="0"/>
              <a:t> 3: </a:t>
            </a:r>
            <a:r>
              <a:rPr lang="tr-TR" sz="800" dirty="0" err="1" smtClean="0"/>
              <a:t>Rankings</a:t>
            </a:r>
            <a:r>
              <a:rPr lang="tr-TR" sz="800" dirty="0" smtClean="0"/>
              <a:t> </a:t>
            </a:r>
            <a:r>
              <a:rPr lang="tr-TR" sz="800" dirty="0" err="1" smtClean="0"/>
              <a:t>based</a:t>
            </a:r>
            <a:r>
              <a:rPr lang="tr-TR" sz="800" dirty="0" smtClean="0"/>
              <a:t> on 2014 </a:t>
            </a:r>
            <a:r>
              <a:rPr lang="tr-TR" sz="800" dirty="0" err="1" smtClean="0"/>
              <a:t>values</a:t>
            </a:r>
            <a:r>
              <a:rPr lang="tr-TR" sz="800" dirty="0" smtClean="0"/>
              <a:t> (IATA </a:t>
            </a:r>
            <a:r>
              <a:rPr lang="tr-TR" sz="800" dirty="0" err="1" smtClean="0"/>
              <a:t>Wats</a:t>
            </a:r>
            <a:r>
              <a:rPr lang="tr-TR" sz="800" dirty="0" smtClean="0"/>
              <a:t>), 2: </a:t>
            </a:r>
            <a:r>
              <a:rPr lang="tr-TR" sz="800" dirty="0" err="1" smtClean="0"/>
              <a:t>Rankings</a:t>
            </a:r>
            <a:r>
              <a:rPr lang="tr-TR" sz="800" dirty="0" smtClean="0"/>
              <a:t> </a:t>
            </a:r>
            <a:r>
              <a:rPr lang="tr-TR" sz="800" dirty="0" err="1" smtClean="0"/>
              <a:t>based</a:t>
            </a:r>
            <a:r>
              <a:rPr lang="tr-TR" sz="800" dirty="0" smtClean="0"/>
              <a:t> on 2015 </a:t>
            </a:r>
            <a:r>
              <a:rPr lang="tr-TR" sz="800" dirty="0" err="1" smtClean="0"/>
              <a:t>January</a:t>
            </a:r>
            <a:r>
              <a:rPr lang="tr-TR" sz="800" dirty="0" smtClean="0"/>
              <a:t>-April  </a:t>
            </a:r>
            <a:r>
              <a:rPr lang="tr-TR" sz="800" dirty="0" err="1" smtClean="0"/>
              <a:t>values</a:t>
            </a:r>
            <a:r>
              <a:rPr lang="tr-TR" sz="800" dirty="0" smtClean="0"/>
              <a:t> (</a:t>
            </a:r>
            <a:r>
              <a:rPr lang="tr-TR" sz="800" dirty="0" err="1" smtClean="0"/>
              <a:t>internal</a:t>
            </a:r>
            <a:r>
              <a:rPr lang="tr-TR" sz="800" dirty="0" smtClean="0"/>
              <a:t> </a:t>
            </a:r>
            <a:r>
              <a:rPr lang="tr-TR" sz="800" dirty="0" err="1" smtClean="0"/>
              <a:t>analysis</a:t>
            </a:r>
            <a:r>
              <a:rPr lang="tr-TR" sz="800" dirty="0" smtClean="0"/>
              <a:t> </a:t>
            </a:r>
            <a:r>
              <a:rPr lang="tr-TR" sz="800" dirty="0" err="1" smtClean="0"/>
              <a:t>results</a:t>
            </a:r>
            <a:r>
              <a:rPr lang="tr-TR" sz="800" dirty="0" smtClean="0"/>
              <a:t>) </a:t>
            </a:r>
            <a:endParaRPr lang="en-GB" sz="800" dirty="0"/>
          </a:p>
        </p:txBody>
      </p:sp>
      <p:grpSp>
        <p:nvGrpSpPr>
          <p:cNvPr id="37" name="Group 36"/>
          <p:cNvGrpSpPr/>
          <p:nvPr/>
        </p:nvGrpSpPr>
        <p:grpSpPr>
          <a:xfrm>
            <a:off x="6038" y="725135"/>
            <a:ext cx="5791417" cy="2537975"/>
            <a:chOff x="26472" y="924952"/>
            <a:chExt cx="9002378" cy="3843022"/>
          </a:xfrm>
        </p:grpSpPr>
        <p:grpSp>
          <p:nvGrpSpPr>
            <p:cNvPr id="42" name="Group 41"/>
            <p:cNvGrpSpPr/>
            <p:nvPr/>
          </p:nvGrpSpPr>
          <p:grpSpPr>
            <a:xfrm>
              <a:off x="304799" y="924952"/>
              <a:ext cx="8534401" cy="3514967"/>
              <a:chOff x="304799" y="978355"/>
              <a:chExt cx="8534401" cy="3639690"/>
            </a:xfrm>
          </p:grpSpPr>
          <p:sp>
            <p:nvSpPr>
              <p:cNvPr id="47" name="Rounded Rectangle 46"/>
              <p:cNvSpPr/>
              <p:nvPr/>
            </p:nvSpPr>
            <p:spPr>
              <a:xfrm>
                <a:off x="304800" y="978355"/>
                <a:ext cx="8534400" cy="3638188"/>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48" name="Picture 47"/>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 t="63502" r="45649"/>
              <a:stretch/>
            </p:blipFill>
            <p:spPr>
              <a:xfrm flipH="1">
                <a:off x="304799" y="1252428"/>
                <a:ext cx="8531960" cy="3365617"/>
              </a:xfrm>
              <a:prstGeom prst="roundRect">
                <a:avLst>
                  <a:gd name="adj" fmla="val 4833"/>
                </a:avLst>
              </a:prstGeom>
            </p:spPr>
          </p:pic>
        </p:grpSp>
        <p:sp>
          <p:nvSpPr>
            <p:cNvPr id="43" name="TextBox 42"/>
            <p:cNvSpPr txBox="1"/>
            <p:nvPr/>
          </p:nvSpPr>
          <p:spPr>
            <a:xfrm>
              <a:off x="4930862" y="978259"/>
              <a:ext cx="4097988" cy="519620"/>
            </a:xfrm>
            <a:prstGeom prst="rect">
              <a:avLst/>
            </a:prstGeom>
            <a:noFill/>
          </p:spPr>
          <p:txBody>
            <a:bodyPr wrap="square" rtlCol="0">
              <a:spAutoFit/>
            </a:bodyPr>
            <a:lstStyle/>
            <a:p>
              <a:pPr algn="ctr"/>
              <a:r>
                <a:rPr lang="tr-TR" sz="1200" b="1" dirty="0" smtClean="0"/>
                <a:t>% of World </a:t>
              </a:r>
              <a:r>
                <a:rPr lang="tr-TR" sz="1200" b="1" dirty="0" err="1" smtClean="0"/>
                <a:t>Passenger</a:t>
              </a:r>
              <a:r>
                <a:rPr lang="tr-TR" sz="1200" b="1" dirty="0" smtClean="0"/>
                <a:t> </a:t>
              </a:r>
              <a:r>
                <a:rPr lang="tr-TR" sz="1200" b="1" dirty="0" err="1" smtClean="0"/>
                <a:t>Capacity</a:t>
              </a:r>
              <a:r>
                <a:rPr lang="tr-TR" sz="1200" b="1" dirty="0" smtClean="0"/>
                <a:t> (ASK)</a:t>
              </a:r>
              <a:endParaRPr lang="tr-TR" sz="1200" b="1" dirty="0"/>
            </a:p>
          </p:txBody>
        </p:sp>
        <p:pic>
          <p:nvPicPr>
            <p:cNvPr id="44" name="Picture 43"/>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6422" y="1828096"/>
              <a:ext cx="3061921" cy="967536"/>
            </a:xfrm>
            <a:prstGeom prst="rect">
              <a:avLst/>
            </a:prstGeom>
          </p:spPr>
        </p:pic>
        <p:graphicFrame>
          <p:nvGraphicFramePr>
            <p:cNvPr id="45" name="Chart 44"/>
            <p:cNvGraphicFramePr>
              <a:graphicFrameLocks/>
            </p:cNvGraphicFramePr>
            <p:nvPr>
              <p:extLst/>
            </p:nvPr>
          </p:nvGraphicFramePr>
          <p:xfrm>
            <a:off x="120508" y="1309690"/>
            <a:ext cx="8382035" cy="3458284"/>
          </p:xfrm>
          <a:graphic>
            <a:graphicData uri="http://schemas.openxmlformats.org/drawingml/2006/chart">
              <c:chart xmlns:c="http://schemas.openxmlformats.org/drawingml/2006/chart" xmlns:r="http://schemas.openxmlformats.org/officeDocument/2006/relationships" r:id="rId9"/>
            </a:graphicData>
          </a:graphic>
        </p:graphicFrame>
        <p:pic>
          <p:nvPicPr>
            <p:cNvPr id="46" name="Picture 45"/>
            <p:cNvPicPr>
              <a:picLocks noChangeAspect="1"/>
            </p:cNvPicPr>
            <p:nvPr/>
          </p:nvPicPr>
          <p:blipFill>
            <a:blip r:embed="rId10">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32022">
              <a:off x="26472" y="977771"/>
              <a:ext cx="5061823" cy="1022584"/>
            </a:xfrm>
            <a:prstGeom prst="rect">
              <a:avLst/>
            </a:prstGeom>
          </p:spPr>
        </p:pic>
      </p:grpSp>
      <p:sp>
        <p:nvSpPr>
          <p:cNvPr id="49" name="Rectangle 48"/>
          <p:cNvSpPr/>
          <p:nvPr/>
        </p:nvSpPr>
        <p:spPr>
          <a:xfrm rot="21117803">
            <a:off x="163223" y="853434"/>
            <a:ext cx="3086630" cy="500137"/>
          </a:xfrm>
          <a:prstGeom prst="rect">
            <a:avLst/>
          </a:prstGeom>
        </p:spPr>
        <p:txBody>
          <a:bodyPr wrap="square" lIns="68580" tIns="34290" rIns="68580" bIns="34290">
            <a:spAutoFit/>
          </a:bodyPr>
          <a:lstStyle/>
          <a:p>
            <a:pPr algn="ctr"/>
            <a:r>
              <a:rPr lang="tr-TR" b="1" dirty="0" err="1" smtClean="0">
                <a:solidFill>
                  <a:schemeClr val="bg1"/>
                </a:solidFill>
                <a:effectLst>
                  <a:outerShdw blurRad="38100" dist="38100" dir="2700000" algn="tl">
                    <a:srgbClr val="000000">
                      <a:alpha val="43137"/>
                    </a:srgbClr>
                  </a:outerShdw>
                </a:effectLst>
              </a:rPr>
              <a:t>Continious</a:t>
            </a:r>
            <a:r>
              <a:rPr lang="tr-TR" b="1" dirty="0" smtClean="0">
                <a:solidFill>
                  <a:schemeClr val="bg1"/>
                </a:solidFill>
                <a:effectLst>
                  <a:outerShdw blurRad="38100" dist="38100" dir="2700000" algn="tl">
                    <a:srgbClr val="000000">
                      <a:alpha val="43137"/>
                    </a:srgbClr>
                  </a:outerShdw>
                </a:effectLst>
              </a:rPr>
              <a:t> &amp; </a:t>
            </a:r>
            <a:r>
              <a:rPr lang="tr-TR" b="1" dirty="0" err="1" smtClean="0">
                <a:solidFill>
                  <a:schemeClr val="bg1"/>
                </a:solidFill>
                <a:effectLst>
                  <a:outerShdw blurRad="38100" dist="38100" dir="2700000" algn="tl">
                    <a:srgbClr val="000000">
                      <a:alpha val="43137"/>
                    </a:srgbClr>
                  </a:outerShdw>
                </a:effectLst>
              </a:rPr>
              <a:t>ambitious</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increase</a:t>
            </a:r>
            <a:r>
              <a:rPr lang="tr-TR" b="1" dirty="0" smtClean="0">
                <a:solidFill>
                  <a:schemeClr val="bg1"/>
                </a:solidFill>
                <a:effectLst>
                  <a:outerShdw blurRad="38100" dist="38100" dir="2700000" algn="tl">
                    <a:srgbClr val="000000">
                      <a:alpha val="43137"/>
                    </a:srgbClr>
                  </a:outerShdw>
                </a:effectLst>
              </a:rPr>
              <a:t> in </a:t>
            </a:r>
            <a:r>
              <a:rPr lang="tr-TR" b="1" dirty="0" err="1" smtClean="0">
                <a:solidFill>
                  <a:schemeClr val="bg1"/>
                </a:solidFill>
                <a:effectLst>
                  <a:outerShdw blurRad="38100" dist="38100" dir="2700000" algn="tl">
                    <a:srgbClr val="000000">
                      <a:alpha val="43137"/>
                    </a:srgbClr>
                  </a:outerShdw>
                </a:effectLst>
              </a:rPr>
              <a:t>capacity</a:t>
            </a:r>
            <a:r>
              <a:rPr lang="tr-TR" b="1" dirty="0" smtClean="0">
                <a:solidFill>
                  <a:schemeClr val="bg1"/>
                </a:solidFill>
                <a:effectLst>
                  <a:outerShdw blurRad="38100" dist="38100" dir="2700000" algn="tl">
                    <a:srgbClr val="000000">
                      <a:alpha val="43137"/>
                    </a:srgbClr>
                  </a:outerShdw>
                </a:effectLst>
              </a:rPr>
              <a:t> market </a:t>
            </a:r>
            <a:r>
              <a:rPr lang="tr-TR" b="1" dirty="0" err="1" smtClean="0">
                <a:solidFill>
                  <a:schemeClr val="bg1"/>
                </a:solidFill>
                <a:effectLst>
                  <a:outerShdw blurRad="38100" dist="38100" dir="2700000" algn="tl">
                    <a:srgbClr val="000000">
                      <a:alpha val="43137"/>
                    </a:srgbClr>
                  </a:outerShdw>
                </a:effectLst>
              </a:rPr>
              <a:t>share</a:t>
            </a:r>
            <a:endParaRPr lang="tr-TR" b="1" dirty="0">
              <a:solidFill>
                <a:schemeClr val="bg1"/>
              </a:solidFill>
              <a:effectLst>
                <a:outerShdw blurRad="38100" dist="38100" dir="2700000" algn="tl">
                  <a:srgbClr val="000000">
                    <a:alpha val="43137"/>
                  </a:srgbClr>
                </a:outerShdw>
              </a:effectLst>
            </a:endParaRPr>
          </a:p>
        </p:txBody>
      </p:sp>
      <p:grpSp>
        <p:nvGrpSpPr>
          <p:cNvPr id="52" name="Group 51"/>
          <p:cNvGrpSpPr/>
          <p:nvPr/>
        </p:nvGrpSpPr>
        <p:grpSpPr>
          <a:xfrm>
            <a:off x="10716" y="3439008"/>
            <a:ext cx="1952852" cy="562810"/>
            <a:chOff x="1017906" y="1922385"/>
            <a:chExt cx="2081718" cy="1147864"/>
          </a:xfrm>
        </p:grpSpPr>
        <p:pic>
          <p:nvPicPr>
            <p:cNvPr id="53" name="Picture 163" descr="C:\Users\admin\Desktop\New folder (3)\New folder\Untitled-1_0019_Layer-18.png"/>
            <p:cNvPicPr>
              <a:picLocks noChangeAspect="1" noChangeArrowheads="1"/>
            </p:cNvPicPr>
            <p:nvPr/>
          </p:nvPicPr>
          <p:blipFill rotWithShape="1">
            <a:blip r:embed="rId12">
              <a:duotone>
                <a:schemeClr val="accent2">
                  <a:shade val="45000"/>
                  <a:satMod val="135000"/>
                </a:schemeClr>
                <a:prstClr val="white"/>
              </a:duotone>
              <a:extLst>
                <a:ext uri="{28A0092B-C50C-407E-A947-70E740481C1C}">
                  <a14:useLocalDpi xmlns:a14="http://schemas.microsoft.com/office/drawing/2010/main" val="0"/>
                </a:ext>
              </a:extLst>
            </a:blip>
            <a:srcRect l="77234" t="41608" b="36075"/>
            <a:stretch/>
          </p:blipFill>
          <p:spPr bwMode="auto">
            <a:xfrm>
              <a:off x="1017906" y="1922385"/>
              <a:ext cx="2081718" cy="1147864"/>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1378197" y="2078402"/>
              <a:ext cx="1520066" cy="816034"/>
            </a:xfrm>
            <a:prstGeom prst="rect">
              <a:avLst/>
            </a:prstGeom>
          </p:spPr>
          <p:txBody>
            <a:bodyPr wrap="none">
              <a:spAutoFit/>
            </a:bodyPr>
            <a:lstStyle/>
            <a:p>
              <a:pPr algn="ctr"/>
              <a:r>
                <a:rPr lang="tr-TR" sz="2000" b="1" dirty="0" smtClean="0">
                  <a:solidFill>
                    <a:schemeClr val="bg1"/>
                  </a:solidFill>
                </a:rPr>
                <a:t>299 Aircraft</a:t>
              </a:r>
              <a:endParaRPr lang="tr-TR" sz="1600" b="1" dirty="0">
                <a:solidFill>
                  <a:schemeClr val="bg1"/>
                </a:solidFill>
              </a:endParaRPr>
            </a:p>
          </p:txBody>
        </p:sp>
      </p:grpSp>
      <p:grpSp>
        <p:nvGrpSpPr>
          <p:cNvPr id="55" name="Group 54"/>
          <p:cNvGrpSpPr/>
          <p:nvPr/>
        </p:nvGrpSpPr>
        <p:grpSpPr>
          <a:xfrm>
            <a:off x="1912847" y="3445610"/>
            <a:ext cx="2184938" cy="562810"/>
            <a:chOff x="1017906" y="1922385"/>
            <a:chExt cx="2118874" cy="1147864"/>
          </a:xfrm>
        </p:grpSpPr>
        <p:pic>
          <p:nvPicPr>
            <p:cNvPr id="56" name="Picture 163" descr="C:\Users\admin\Desktop\New folder (3)\New folder\Untitled-1_0019_Layer-18.png"/>
            <p:cNvPicPr>
              <a:picLocks noChangeAspect="1" noChangeArrowheads="1"/>
            </p:cNvPicPr>
            <p:nvPr/>
          </p:nvPicPr>
          <p:blipFill rotWithShape="1">
            <a:blip r:embed="rId12">
              <a:duotone>
                <a:prstClr val="black"/>
                <a:schemeClr val="tx2">
                  <a:lumMod val="75000"/>
                  <a:tint val="45000"/>
                  <a:satMod val="400000"/>
                </a:schemeClr>
              </a:duotone>
              <a:extLst>
                <a:ext uri="{28A0092B-C50C-407E-A947-70E740481C1C}">
                  <a14:useLocalDpi xmlns:a14="http://schemas.microsoft.com/office/drawing/2010/main" val="0"/>
                </a:ext>
              </a:extLst>
            </a:blip>
            <a:srcRect l="77234" t="41608" b="36075"/>
            <a:stretch/>
          </p:blipFill>
          <p:spPr bwMode="auto">
            <a:xfrm>
              <a:off x="1017906" y="1922385"/>
              <a:ext cx="2081718" cy="1147864"/>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1139690" y="2078402"/>
              <a:ext cx="1997090" cy="816034"/>
            </a:xfrm>
            <a:prstGeom prst="rect">
              <a:avLst/>
            </a:prstGeom>
          </p:spPr>
          <p:txBody>
            <a:bodyPr wrap="none">
              <a:spAutoFit/>
            </a:bodyPr>
            <a:lstStyle/>
            <a:p>
              <a:pPr algn="ctr"/>
              <a:r>
                <a:rPr lang="tr-TR" sz="2000" b="1" dirty="0" smtClean="0">
                  <a:solidFill>
                    <a:schemeClr val="bg1"/>
                  </a:solidFill>
                </a:rPr>
                <a:t>61.7 million pax</a:t>
              </a:r>
              <a:endParaRPr lang="tr-TR" sz="1600" b="1" dirty="0">
                <a:solidFill>
                  <a:schemeClr val="bg1"/>
                </a:solidFill>
              </a:endParaRPr>
            </a:p>
          </p:txBody>
        </p:sp>
      </p:grpSp>
      <p:grpSp>
        <p:nvGrpSpPr>
          <p:cNvPr id="58" name="Group 57"/>
          <p:cNvGrpSpPr/>
          <p:nvPr/>
        </p:nvGrpSpPr>
        <p:grpSpPr>
          <a:xfrm>
            <a:off x="3951506" y="3445610"/>
            <a:ext cx="1952852" cy="562810"/>
            <a:chOff x="1017906" y="1922385"/>
            <a:chExt cx="2081718" cy="1147864"/>
          </a:xfrm>
        </p:grpSpPr>
        <p:pic>
          <p:nvPicPr>
            <p:cNvPr id="59" name="Picture 163" descr="C:\Users\admin\Desktop\New folder (3)\New folder\Untitled-1_0019_Layer-18.png"/>
            <p:cNvPicPr>
              <a:picLocks noChangeAspect="1" noChangeArrowheads="1"/>
            </p:cNvPicPr>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77234" t="41608" b="36075"/>
            <a:stretch/>
          </p:blipFill>
          <p:spPr bwMode="auto">
            <a:xfrm>
              <a:off x="1017906" y="1922385"/>
              <a:ext cx="2081718" cy="1147864"/>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1193961" y="2078402"/>
              <a:ext cx="1888548" cy="816034"/>
            </a:xfrm>
            <a:prstGeom prst="rect">
              <a:avLst/>
            </a:prstGeom>
          </p:spPr>
          <p:txBody>
            <a:bodyPr wrap="none">
              <a:spAutoFit/>
            </a:bodyPr>
            <a:lstStyle/>
            <a:p>
              <a:pPr algn="ctr"/>
              <a:r>
                <a:rPr lang="tr-TR" sz="2000" b="1" dirty="0" smtClean="0">
                  <a:solidFill>
                    <a:schemeClr val="bg1"/>
                  </a:solidFill>
                </a:rPr>
                <a:t>156 </a:t>
              </a:r>
              <a:r>
                <a:rPr lang="tr-TR" sz="2000" b="1" dirty="0" err="1" smtClean="0">
                  <a:solidFill>
                    <a:schemeClr val="bg1"/>
                  </a:solidFill>
                </a:rPr>
                <a:t>billion</a:t>
              </a:r>
              <a:r>
                <a:rPr lang="tr-TR" sz="2000" b="1" dirty="0" smtClean="0">
                  <a:solidFill>
                    <a:schemeClr val="bg1"/>
                  </a:solidFill>
                </a:rPr>
                <a:t> ASK</a:t>
              </a:r>
              <a:endParaRPr lang="tr-TR" sz="1600" b="1" dirty="0">
                <a:solidFill>
                  <a:schemeClr val="bg1"/>
                </a:solidFill>
              </a:endParaRPr>
            </a:p>
          </p:txBody>
        </p:sp>
      </p:grpSp>
      <p:sp>
        <p:nvSpPr>
          <p:cNvPr id="5" name="TextBox 4"/>
          <p:cNvSpPr txBox="1"/>
          <p:nvPr/>
        </p:nvSpPr>
        <p:spPr>
          <a:xfrm>
            <a:off x="1701566" y="3130511"/>
            <a:ext cx="2777728" cy="338554"/>
          </a:xfrm>
          <a:prstGeom prst="rect">
            <a:avLst/>
          </a:prstGeom>
          <a:noFill/>
        </p:spPr>
        <p:txBody>
          <a:bodyPr wrap="square" rtlCol="0">
            <a:spAutoFit/>
          </a:bodyPr>
          <a:lstStyle/>
          <a:p>
            <a:pPr algn="ctr"/>
            <a:r>
              <a:rPr lang="tr-TR" sz="1600" b="1" u="sng" dirty="0" smtClean="0"/>
              <a:t>2015 Budget </a:t>
            </a:r>
            <a:endParaRPr lang="tr-TR" sz="1600" b="1" u="sng" dirty="0"/>
          </a:p>
        </p:txBody>
      </p:sp>
      <p:grpSp>
        <p:nvGrpSpPr>
          <p:cNvPr id="50" name="Group 49"/>
          <p:cNvGrpSpPr/>
          <p:nvPr/>
        </p:nvGrpSpPr>
        <p:grpSpPr>
          <a:xfrm>
            <a:off x="5687791" y="2746895"/>
            <a:ext cx="1021976" cy="968189"/>
            <a:chOff x="5058841" y="3214706"/>
            <a:chExt cx="1021976" cy="968189"/>
          </a:xfrm>
        </p:grpSpPr>
        <p:pic>
          <p:nvPicPr>
            <p:cNvPr id="51" name="Picture 50"/>
            <p:cNvPicPr>
              <a:picLocks noChangeAspect="1"/>
            </p:cNvPicPr>
            <p:nvPr/>
          </p:nvPicPr>
          <p:blipFill rotWithShape="1">
            <a:blip r:embed="rId13">
              <a:duotone>
                <a:schemeClr val="accent3">
                  <a:shade val="45000"/>
                  <a:satMod val="135000"/>
                </a:schemeClr>
                <a:prstClr val="white"/>
              </a:duotone>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rcRect l="76302" t="54678" r="12521" b="26498"/>
            <a:stretch/>
          </p:blipFill>
          <p:spPr>
            <a:xfrm>
              <a:off x="5058841" y="3214706"/>
              <a:ext cx="1021976" cy="968189"/>
            </a:xfrm>
            <a:prstGeom prst="rect">
              <a:avLst/>
            </a:prstGeom>
          </p:spPr>
        </p:pic>
        <p:sp>
          <p:nvSpPr>
            <p:cNvPr id="63" name="TextBox 62"/>
            <p:cNvSpPr txBox="1"/>
            <p:nvPr/>
          </p:nvSpPr>
          <p:spPr>
            <a:xfrm>
              <a:off x="5149681" y="3364728"/>
              <a:ext cx="840295" cy="707886"/>
            </a:xfrm>
            <a:prstGeom prst="rect">
              <a:avLst/>
            </a:prstGeom>
            <a:noFill/>
          </p:spPr>
          <p:txBody>
            <a:bodyPr wrap="none" rtlCol="0">
              <a:spAutoFit/>
            </a:bodyPr>
            <a:lstStyle/>
            <a:p>
              <a:r>
                <a:rPr lang="tr-TR" sz="4000" b="1" dirty="0" smtClean="0">
                  <a:solidFill>
                    <a:schemeClr val="accent3">
                      <a:lumMod val="75000"/>
                    </a:schemeClr>
                  </a:solidFill>
                </a:rPr>
                <a:t>10.</a:t>
              </a:r>
              <a:endParaRPr lang="en-GB" sz="4000" b="1" dirty="0">
                <a:solidFill>
                  <a:schemeClr val="accent3">
                    <a:lumMod val="75000"/>
                  </a:schemeClr>
                </a:solidFill>
              </a:endParaRPr>
            </a:p>
          </p:txBody>
        </p:sp>
      </p:grpSp>
      <p:grpSp>
        <p:nvGrpSpPr>
          <p:cNvPr id="64" name="Group 63"/>
          <p:cNvGrpSpPr/>
          <p:nvPr/>
        </p:nvGrpSpPr>
        <p:grpSpPr>
          <a:xfrm>
            <a:off x="6577125" y="2886147"/>
            <a:ext cx="2566876" cy="866945"/>
            <a:chOff x="6120198" y="3315952"/>
            <a:chExt cx="3023800" cy="866945"/>
          </a:xfrm>
        </p:grpSpPr>
        <p:sp>
          <p:nvSpPr>
            <p:cNvPr id="65" name="Rectangle 64"/>
            <p:cNvSpPr/>
            <p:nvPr/>
          </p:nvSpPr>
          <p:spPr>
            <a:xfrm rot="5400000">
              <a:off x="7198625" y="2237525"/>
              <a:ext cx="866945" cy="3023800"/>
            </a:xfrm>
            <a:prstGeom prst="rect">
              <a:avLst/>
            </a:prstGeom>
            <a:gradFill>
              <a:gsLst>
                <a:gs pos="0">
                  <a:schemeClr val="bg1">
                    <a:lumMod val="95000"/>
                  </a:schemeClr>
                </a:gs>
                <a:gs pos="100000">
                  <a:schemeClr val="accent3">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6127702" y="3373999"/>
              <a:ext cx="2854548" cy="584775"/>
            </a:xfrm>
            <a:prstGeom prst="rect">
              <a:avLst/>
            </a:prstGeom>
            <a:noFill/>
          </p:spPr>
          <p:txBody>
            <a:bodyPr wrap="square" rtlCol="0">
              <a:spAutoFit/>
            </a:bodyPr>
            <a:lstStyle/>
            <a:p>
              <a:r>
                <a:rPr lang="tr-TR" sz="1600" dirty="0" smtClean="0"/>
                <a:t>10</a:t>
              </a:r>
              <a:r>
                <a:rPr lang="tr-TR" sz="1600" baseline="30000" dirty="0" smtClean="0"/>
                <a:t>th</a:t>
              </a:r>
              <a:r>
                <a:rPr lang="tr-TR" sz="1600" dirty="0" smtClean="0"/>
                <a:t> </a:t>
              </a:r>
              <a:r>
                <a:rPr lang="tr-TR" sz="1600" dirty="0" err="1"/>
                <a:t>largest</a:t>
              </a:r>
              <a:r>
                <a:rPr lang="tr-TR" sz="1600" dirty="0"/>
                <a:t> </a:t>
              </a:r>
              <a:r>
                <a:rPr lang="tr-TR" sz="1600" dirty="0" err="1"/>
                <a:t>carrier</a:t>
              </a:r>
              <a:r>
                <a:rPr lang="tr-TR" sz="1600" dirty="0"/>
                <a:t> in </a:t>
              </a:r>
              <a:r>
                <a:rPr lang="tr-TR" sz="1600" dirty="0" err="1" smtClean="0"/>
                <a:t>operating</a:t>
              </a:r>
              <a:r>
                <a:rPr lang="tr-TR" sz="1600" dirty="0" smtClean="0"/>
                <a:t> profit</a:t>
              </a:r>
              <a:r>
                <a:rPr lang="tr-TR" sz="1600" baseline="30000" dirty="0" smtClean="0"/>
                <a:t>3</a:t>
              </a:r>
              <a:endParaRPr lang="en-GB" sz="1600" baseline="30000" dirty="0"/>
            </a:p>
          </p:txBody>
        </p:sp>
      </p:grpSp>
      <p:grpSp>
        <p:nvGrpSpPr>
          <p:cNvPr id="61" name="Group 60"/>
          <p:cNvGrpSpPr/>
          <p:nvPr/>
        </p:nvGrpSpPr>
        <p:grpSpPr>
          <a:xfrm rot="8095023">
            <a:off x="449147" y="3868471"/>
            <a:ext cx="1153406" cy="1159983"/>
            <a:chOff x="6660856" y="536954"/>
            <a:chExt cx="2014330" cy="2014330"/>
          </a:xfrm>
        </p:grpSpPr>
        <p:pic>
          <p:nvPicPr>
            <p:cNvPr id="62" name="Picture 6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60856" y="536954"/>
              <a:ext cx="2014330" cy="2014330"/>
            </a:xfrm>
            <a:prstGeom prst="rect">
              <a:avLst/>
            </a:prstGeom>
            <a:noFill/>
            <a:ln>
              <a:noFill/>
            </a:ln>
          </p:spPr>
        </p:pic>
        <p:sp>
          <p:nvSpPr>
            <p:cNvPr id="67" name="Rectangle 66"/>
            <p:cNvSpPr/>
            <p:nvPr/>
          </p:nvSpPr>
          <p:spPr>
            <a:xfrm rot="13541959">
              <a:off x="7066664" y="1223938"/>
              <a:ext cx="1243304" cy="680841"/>
            </a:xfrm>
            <a:prstGeom prst="rect">
              <a:avLst/>
            </a:prstGeom>
          </p:spPr>
          <p:txBody>
            <a:bodyPr wrap="square" lIns="68580" tIns="34290" rIns="68580" bIns="34290">
              <a:spAutoFit/>
            </a:bodyPr>
            <a:lstStyle/>
            <a:p>
              <a:pPr algn="ctr">
                <a:lnSpc>
                  <a:spcPts val="2500"/>
                </a:lnSpc>
              </a:pPr>
              <a:r>
                <a:rPr lang="tr-TR" sz="1600" b="1" dirty="0" smtClean="0"/>
                <a:t>+%15</a:t>
              </a:r>
              <a:endParaRPr lang="tr-TR" sz="800" b="1" dirty="0"/>
            </a:p>
          </p:txBody>
        </p:sp>
      </p:grpSp>
      <p:grpSp>
        <p:nvGrpSpPr>
          <p:cNvPr id="68" name="Group 67"/>
          <p:cNvGrpSpPr/>
          <p:nvPr/>
        </p:nvGrpSpPr>
        <p:grpSpPr>
          <a:xfrm rot="8095023">
            <a:off x="2428494" y="3901853"/>
            <a:ext cx="1153406" cy="1159983"/>
            <a:chOff x="6660856" y="536954"/>
            <a:chExt cx="2014330" cy="2014330"/>
          </a:xfrm>
        </p:grpSpPr>
        <p:pic>
          <p:nvPicPr>
            <p:cNvPr id="69" name="Picture 6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60856" y="536954"/>
              <a:ext cx="2014330" cy="2014330"/>
            </a:xfrm>
            <a:prstGeom prst="rect">
              <a:avLst/>
            </a:prstGeom>
            <a:noFill/>
            <a:ln>
              <a:noFill/>
            </a:ln>
          </p:spPr>
        </p:pic>
        <p:sp>
          <p:nvSpPr>
            <p:cNvPr id="70" name="Rectangle 69"/>
            <p:cNvSpPr/>
            <p:nvPr/>
          </p:nvSpPr>
          <p:spPr>
            <a:xfrm rot="13541959">
              <a:off x="7081714" y="1215341"/>
              <a:ext cx="1243304" cy="680841"/>
            </a:xfrm>
            <a:prstGeom prst="rect">
              <a:avLst/>
            </a:prstGeom>
          </p:spPr>
          <p:txBody>
            <a:bodyPr wrap="square" lIns="68580" tIns="34290" rIns="68580" bIns="34290">
              <a:spAutoFit/>
            </a:bodyPr>
            <a:lstStyle/>
            <a:p>
              <a:pPr algn="ctr">
                <a:lnSpc>
                  <a:spcPts val="2500"/>
                </a:lnSpc>
              </a:pPr>
              <a:r>
                <a:rPr lang="tr-TR" sz="1600" b="1" dirty="0" smtClean="0"/>
                <a:t>+%13</a:t>
              </a:r>
              <a:endParaRPr lang="tr-TR" sz="800" b="1" dirty="0"/>
            </a:p>
          </p:txBody>
        </p:sp>
      </p:grpSp>
      <p:grpSp>
        <p:nvGrpSpPr>
          <p:cNvPr id="71" name="Group 70"/>
          <p:cNvGrpSpPr/>
          <p:nvPr/>
        </p:nvGrpSpPr>
        <p:grpSpPr>
          <a:xfrm rot="8095023">
            <a:off x="4331492" y="3902383"/>
            <a:ext cx="1153406" cy="1159983"/>
            <a:chOff x="6660856" y="536954"/>
            <a:chExt cx="2014330" cy="2014330"/>
          </a:xfrm>
        </p:grpSpPr>
        <p:pic>
          <p:nvPicPr>
            <p:cNvPr id="72" name="Picture 7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60856" y="536954"/>
              <a:ext cx="2014330" cy="2014330"/>
            </a:xfrm>
            <a:prstGeom prst="rect">
              <a:avLst/>
            </a:prstGeom>
            <a:noFill/>
            <a:ln>
              <a:noFill/>
            </a:ln>
          </p:spPr>
        </p:pic>
        <p:sp>
          <p:nvSpPr>
            <p:cNvPr id="73" name="Rectangle 72"/>
            <p:cNvSpPr/>
            <p:nvPr/>
          </p:nvSpPr>
          <p:spPr>
            <a:xfrm rot="13541959">
              <a:off x="7041487" y="1231270"/>
              <a:ext cx="1243304" cy="635379"/>
            </a:xfrm>
            <a:prstGeom prst="rect">
              <a:avLst/>
            </a:prstGeom>
          </p:spPr>
          <p:txBody>
            <a:bodyPr wrap="square" lIns="68580" tIns="34290" rIns="68580" bIns="34290">
              <a:spAutoFit/>
            </a:bodyPr>
            <a:lstStyle/>
            <a:p>
              <a:pPr algn="ctr">
                <a:lnSpc>
                  <a:spcPts val="2500"/>
                </a:lnSpc>
              </a:pPr>
              <a:r>
                <a:rPr lang="tr-TR" sz="1600" b="1" dirty="0" smtClean="0"/>
                <a:t>+%15</a:t>
              </a:r>
              <a:endParaRPr lang="tr-TR" sz="800" b="1" dirty="0"/>
            </a:p>
          </p:txBody>
        </p:sp>
      </p:grpSp>
    </p:spTree>
    <p:extLst>
      <p:ext uri="{BB962C8B-B14F-4D97-AF65-F5344CB8AC3E}">
        <p14:creationId xmlns:p14="http://schemas.microsoft.com/office/powerpoint/2010/main" val="560647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7170" name="Picture 2" descr="Q:\Users\d_camli\Desktop\Pictur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1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96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365" y="145221"/>
            <a:ext cx="5340350" cy="461665"/>
          </a:xfrm>
          <a:noFill/>
        </p:spPr>
        <p:txBody>
          <a:bodyPr vert="horz" wrap="square" lIns="91440" tIns="45720" rIns="91440" bIns="45720" rtlCol="0" anchor="ctr">
            <a:spAutoFit/>
          </a:bodyPr>
          <a:lstStyle/>
          <a:p>
            <a:pPr defTabSz="914400">
              <a:spcBef>
                <a:spcPct val="0"/>
              </a:spcBef>
            </a:pPr>
            <a:r>
              <a:rPr lang="tr-TR" sz="2400" dirty="0" err="1" smtClean="0">
                <a:latin typeface="+mn-lt"/>
                <a:cs typeface="+mn-cs"/>
              </a:rPr>
              <a:t>Disclaimer</a:t>
            </a:r>
            <a:endParaRPr lang="tr-TR" sz="2400" dirty="0">
              <a:latin typeface="+mn-lt"/>
              <a:cs typeface="+mn-cs"/>
            </a:endParaRPr>
          </a:p>
        </p:txBody>
      </p:sp>
      <p:sp>
        <p:nvSpPr>
          <p:cNvPr id="4" name="Rectangle 11"/>
          <p:cNvSpPr>
            <a:spLocks noChangeArrowheads="1"/>
          </p:cNvSpPr>
          <p:nvPr/>
        </p:nvSpPr>
        <p:spPr bwMode="auto">
          <a:xfrm>
            <a:off x="-11874" y="594713"/>
            <a:ext cx="9132124" cy="4524315"/>
          </a:xfrm>
          <a:prstGeom prst="rect">
            <a:avLst/>
          </a:prstGeom>
          <a:noFill/>
          <a:ln w="9525">
            <a:noFill/>
            <a:miter lim="800000"/>
            <a:headEnd/>
            <a:tailEnd/>
          </a:ln>
        </p:spPr>
        <p:txBody>
          <a:bodyPr wrap="square">
            <a:spAutoFit/>
          </a:bodyPr>
          <a:lstStyle/>
          <a:p>
            <a:pPr algn="just"/>
            <a:r>
              <a:rPr lang="tr-TR" sz="900" dirty="0">
                <a:cs typeface="Arial" pitchFamily="34" charset="0"/>
              </a:rPr>
              <a:t>Türk Hava Yolları A.O. (the “Incorporation” or ‘’Turkish Airlines’’) has prepared this presentation for the sole purpose of providing information about its business, operations, operational and financial results. The information in this presentation is subject to updating, revision and amendment.  This presentation is not, and does not support to be comprehensive and to contain all information related to Turkish Airlines. </a:t>
            </a:r>
          </a:p>
          <a:p>
            <a:pPr algn="just"/>
            <a:endParaRPr lang="tr-TR" sz="900" dirty="0">
              <a:cs typeface="Arial" pitchFamily="34" charset="0"/>
            </a:endParaRPr>
          </a:p>
          <a:p>
            <a:pPr algn="just"/>
            <a:r>
              <a:rPr lang="en-GB" sz="900" dirty="0">
                <a:cs typeface="Arial" pitchFamily="34" charset="0"/>
              </a:rPr>
              <a:t>This presentation does not constitute or form part of any offer or invitation to sell or issue, or any solicitation of any offer to purchase or subscribe for, any securities of Turkish Airlines nor any of its subsidiaries or their respective affiliates nor should it or any part of it or the fact of its distribution form the basis of, or be relied on in connection with, any contract or investment decision in relation thereto. This presentation is not intended for distribution to, or use by, any person or entity in any jurisdiction or country where such distribution would be contrary to law or regulation. The information contained in this presentation has not been subject to any independent audit or review and may contain forward-looking statements, estimates and projections. Statements herein, other than statements of historical fact, regarding future events or prospects, are forward-looking statements. Although Turkish Airlines believes that the estimates and projections reflected in the forward-looking statements are reasonable, they may prove materially incorrect, and actual results may materially differ. As a result, you should not rely on these forward-looking statements.  Turkish Airlines undertakes no obligation to update or revise any forward-looking statements, whether as a result of new information, future events or otherwise, except to the extent required by law. Any forward-looking statement in this presentation speaks only as of the date on which it is made, and Turkish Airlines undertakes no obligation to update any forward-looking statement to reflect events or circumstances after the date on which the statement is made or to reflect the occurrence of unanticipated events, except to the extent required by law. </a:t>
            </a:r>
            <a:endParaRPr lang="tr-TR" sz="900" dirty="0">
              <a:cs typeface="Arial" pitchFamily="34" charset="0"/>
            </a:endParaRPr>
          </a:p>
          <a:p>
            <a:pPr algn="just"/>
            <a:endParaRPr lang="tr-TR" sz="900" dirty="0">
              <a:cs typeface="Arial" pitchFamily="34" charset="0"/>
            </a:endParaRPr>
          </a:p>
          <a:p>
            <a:pPr algn="just"/>
            <a:r>
              <a:rPr lang="en-GB" sz="900" dirty="0">
                <a:cs typeface="Arial" pitchFamily="34" charset="0"/>
              </a:rPr>
              <a:t>Industry, market and competitive data and certain industry forecasts used in this presentation were obtained from internal research, market research, publicly available information and industry publications and other market commentaries. Industry publications generally state that the information contained therein has been obtained from sources believed to be reliable at the relevant time, but that the accuracy and completeness of such information is not guaranteed. Similarly, internal research, market research, industry publications and other publicly available information, while believed to be reliable, have not been independently verified, and Turkish Airlines does not make any representation as to the completeness or accuracy of such information. </a:t>
            </a:r>
            <a:endParaRPr lang="tr-TR" sz="900" dirty="0">
              <a:cs typeface="Arial" pitchFamily="34" charset="0"/>
            </a:endParaRPr>
          </a:p>
          <a:p>
            <a:pPr algn="just"/>
            <a:endParaRPr lang="tr-TR" sz="900" dirty="0">
              <a:cs typeface="Arial" pitchFamily="34" charset="0"/>
            </a:endParaRPr>
          </a:p>
          <a:p>
            <a:pPr algn="just"/>
            <a:r>
              <a:rPr lang="tr-TR" sz="900" dirty="0">
                <a:cs typeface="Arial" pitchFamily="34" charset="0"/>
              </a:rPr>
              <a:t>No representation, warranty or undertaking, expressed or implied, is or will be made by Turkish Airlines or its shareholders, affiliates, advisors or representatives or any other person as to, and no reliance should be placed on, the fairness, accuracy, completeness or correctness of the information or the opinions contained in this presentation (or whether any information has been omitted from this presentation). Turkish Airlines, to the extent permitted by law, and each of its respective directors, officers, employees, affiliates, advisors or representatives disclaims all liability whatsoever (in negligence or otherwise) for any loss however arising, directly or indirectly, from any use of this presentation or its contents or otherwise arising in connection with this presentation. </a:t>
            </a:r>
          </a:p>
          <a:p>
            <a:pPr algn="just"/>
            <a:endParaRPr lang="tr-TR" sz="900" dirty="0">
              <a:cs typeface="Arial" pitchFamily="34" charset="0"/>
            </a:endParaRPr>
          </a:p>
          <a:p>
            <a:pPr algn="just"/>
            <a:r>
              <a:rPr lang="en-GB" sz="900" dirty="0">
                <a:cs typeface="Arial" pitchFamily="34" charset="0"/>
              </a:rPr>
              <a:t>This presentation should not be construed as financial, legal, tax, accounting, investment or other advice or a recommendation with respect to any investment. Under no circumstances is this information and material to be construed as a prospectus, supplement, offering memorandum or advertisement, and neither any part of this presentation nor any information or statement contained herein shall form the basis of or be relied upon in connection with any contract, commitment or investment decision. </a:t>
            </a:r>
            <a:endParaRPr lang="tr-TR" sz="900" dirty="0">
              <a:cs typeface="Arial" pitchFamily="34" charset="0"/>
            </a:endParaRPr>
          </a:p>
          <a:p>
            <a:pPr algn="just"/>
            <a:endParaRPr lang="tr-TR" sz="900" dirty="0">
              <a:cs typeface="Arial" pitchFamily="34" charset="0"/>
            </a:endParaRPr>
          </a:p>
          <a:p>
            <a:pPr algn="just"/>
            <a:r>
              <a:rPr lang="tr-TR" sz="900" dirty="0">
                <a:cs typeface="Arial" pitchFamily="34" charset="0"/>
              </a:rPr>
              <a:t>By reading this presentation or attending or listening to any relevant meeting, conference call or webcast organized by the Company, you agree to be bound by the above provisions.</a:t>
            </a:r>
          </a:p>
        </p:txBody>
      </p:sp>
    </p:spTree>
    <p:extLst>
      <p:ext uri="{BB962C8B-B14F-4D97-AF65-F5344CB8AC3E}">
        <p14:creationId xmlns:p14="http://schemas.microsoft.com/office/powerpoint/2010/main" val="27045158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010"/>
          <a:stretch/>
        </p:blipFill>
        <p:spPr>
          <a:xfrm>
            <a:off x="-149629" y="0"/>
            <a:ext cx="9301445" cy="2688609"/>
          </a:xfrm>
          <a:prstGeom prst="rect">
            <a:avLst/>
          </a:prstGeom>
          <a:noFill/>
          <a:ln>
            <a:noFill/>
          </a:ln>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73147"/>
            <a:ext cx="8991600" cy="4357688"/>
          </a:xfrm>
          <a:prstGeom prst="rect">
            <a:avLst/>
          </a:prstGeom>
        </p:spPr>
      </p:pic>
      <p:sp>
        <p:nvSpPr>
          <p:cNvPr id="2" name="Title 1"/>
          <p:cNvSpPr>
            <a:spLocks noGrp="1"/>
          </p:cNvSpPr>
          <p:nvPr>
            <p:ph type="title"/>
          </p:nvPr>
        </p:nvSpPr>
        <p:spPr/>
        <p:txBody>
          <a:bodyPr/>
          <a:lstStyle/>
          <a:p>
            <a:r>
              <a:rPr lang="tr-TR" dirty="0" smtClean="0"/>
              <a:t>  </a:t>
            </a:r>
            <a:endParaRPr lang="tr-TR" dirty="0"/>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301037" y="1336462"/>
            <a:ext cx="842963" cy="1028700"/>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7672254" y="2292544"/>
            <a:ext cx="1035844" cy="1085850"/>
          </a:xfrm>
          <a:prstGeom prst="rect">
            <a:avLst/>
          </a:prstGeom>
        </p:spPr>
      </p:pic>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917408" y="2216484"/>
            <a:ext cx="714375" cy="1092994"/>
          </a:xfrm>
          <a:prstGeom prst="rect">
            <a:avLst/>
          </a:prstGeom>
        </p:spPr>
      </p:pic>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1" y="2866007"/>
            <a:ext cx="878681" cy="1450181"/>
          </a:xfrm>
          <a:prstGeom prst="rect">
            <a:avLst/>
          </a:prstGeom>
        </p:spPr>
      </p:pic>
      <p:pic>
        <p:nvPicPr>
          <p:cNvPr id="19" name="Picture 18"/>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91005" y="1853366"/>
            <a:ext cx="778669" cy="957263"/>
          </a:xfrm>
          <a:prstGeom prst="rect">
            <a:avLst/>
          </a:prstGeom>
        </p:spPr>
      </p:pic>
      <p:pic>
        <p:nvPicPr>
          <p:cNvPr id="20" name="Picture 19"/>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a:off x="6858248" y="1971675"/>
            <a:ext cx="778669" cy="857250"/>
          </a:xfrm>
          <a:prstGeom prst="rect">
            <a:avLst/>
          </a:prstGeom>
        </p:spPr>
      </p:pic>
      <p:pic>
        <p:nvPicPr>
          <p:cNvPr id="21" name="Picture 20"/>
          <p:cNvPicPr>
            <a:picLocks noChangeAspect="1"/>
          </p:cNvPicPr>
          <p:nvPr/>
        </p:nvPicPr>
        <p:blipFill>
          <a:blip r:embed="rId18">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tretch>
            <a:fillRect/>
          </a:stretch>
        </p:blipFill>
        <p:spPr>
          <a:xfrm>
            <a:off x="7288024" y="3397632"/>
            <a:ext cx="800100" cy="778669"/>
          </a:xfrm>
          <a:prstGeom prst="rect">
            <a:avLst/>
          </a:prstGeom>
        </p:spPr>
      </p:pic>
      <p:pic>
        <p:nvPicPr>
          <p:cNvPr id="22" name="Picture 21"/>
          <p:cNvPicPr>
            <a:picLocks noChangeAspect="1"/>
          </p:cNvPicPr>
          <p:nvPr/>
        </p:nvPicPr>
        <p:blipFill>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tretch>
            <a:fillRect/>
          </a:stretch>
        </p:blipFill>
        <p:spPr>
          <a:xfrm>
            <a:off x="1683195" y="2919837"/>
            <a:ext cx="1321594" cy="885825"/>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b="4145"/>
          <a:stretch/>
        </p:blipFill>
        <p:spPr>
          <a:xfrm>
            <a:off x="0" y="122776"/>
            <a:ext cx="9144001" cy="4177081"/>
          </a:xfrm>
          <a:prstGeom prst="rect">
            <a:avLst/>
          </a:prstGeom>
        </p:spPr>
      </p:pic>
      <p:pic>
        <p:nvPicPr>
          <p:cNvPr id="14" name="Picture 13"/>
          <p:cNvPicPr>
            <a:picLocks noChangeAspect="1"/>
          </p:cNvPicPr>
          <p:nvPr/>
        </p:nvPicPr>
        <p:blipFill>
          <a:blip r:embed="rId22">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tretch>
            <a:fillRect/>
          </a:stretch>
        </p:blipFill>
        <p:spPr>
          <a:xfrm>
            <a:off x="2510027" y="1607585"/>
            <a:ext cx="657225" cy="1264444"/>
          </a:xfrm>
          <a:prstGeom prst="rect">
            <a:avLst/>
          </a:prstGeom>
        </p:spPr>
      </p:pic>
      <p:pic>
        <p:nvPicPr>
          <p:cNvPr id="16" name="Picture 15"/>
          <p:cNvPicPr>
            <a:picLocks noChangeAspect="1"/>
          </p:cNvPicPr>
          <p:nvPr/>
        </p:nvPicPr>
        <p:blipFill>
          <a:blip r:embed="rId24">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tretch>
            <a:fillRect/>
          </a:stretch>
        </p:blipFill>
        <p:spPr>
          <a:xfrm>
            <a:off x="6073113" y="2189554"/>
            <a:ext cx="792956" cy="1085850"/>
          </a:xfrm>
          <a:prstGeom prst="rect">
            <a:avLst/>
          </a:prstGeom>
        </p:spPr>
      </p:pic>
      <p:pic>
        <p:nvPicPr>
          <p:cNvPr id="23" name="Picture 2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380282" y="2763386"/>
            <a:ext cx="1564481" cy="692944"/>
          </a:xfrm>
          <a:prstGeom prst="rect">
            <a:avLst/>
          </a:prstGeom>
        </p:spPr>
      </p:pic>
      <p:pic>
        <p:nvPicPr>
          <p:cNvPr id="27" name="Picture 2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81580" y="2478882"/>
            <a:ext cx="5743575" cy="2664619"/>
          </a:xfrm>
          <a:prstGeom prst="rect">
            <a:avLst/>
          </a:prstGeom>
        </p:spPr>
      </p:pic>
      <p:pic>
        <p:nvPicPr>
          <p:cNvPr id="9" name="Picture 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816539" y="301982"/>
            <a:ext cx="3510922" cy="4172625"/>
          </a:xfrm>
          <a:prstGeom prst="rect">
            <a:avLst/>
          </a:prstGeom>
        </p:spPr>
      </p:pic>
      <p:pic>
        <p:nvPicPr>
          <p:cNvPr id="15" name="Picture 1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68901" y="2416638"/>
            <a:ext cx="5629275" cy="1778794"/>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4360460"/>
            <a:ext cx="9144000" cy="783040"/>
          </a:xfrm>
          <a:prstGeom prst="rect">
            <a:avLst/>
          </a:prstGeom>
        </p:spPr>
      </p:pic>
      <p:pic>
        <p:nvPicPr>
          <p:cNvPr id="30" name="Picture 2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429560" y="4743450"/>
            <a:ext cx="3471863" cy="357188"/>
          </a:xfrm>
          <a:prstGeom prst="rect">
            <a:avLst/>
          </a:prstGeom>
        </p:spPr>
      </p:pic>
      <p:sp>
        <p:nvSpPr>
          <p:cNvPr id="25" name="Title 1"/>
          <p:cNvSpPr txBox="1">
            <a:spLocks/>
          </p:cNvSpPr>
          <p:nvPr/>
        </p:nvSpPr>
        <p:spPr>
          <a:xfrm>
            <a:off x="191072" y="4406596"/>
            <a:ext cx="4572786" cy="784672"/>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2300" b="1" kern="1200">
                <a:solidFill>
                  <a:schemeClr val="tx1"/>
                </a:solidFill>
                <a:latin typeface="+mn-lt"/>
                <a:ea typeface="+mj-ea"/>
                <a:cs typeface="+mj-cs"/>
              </a:defRPr>
            </a:lvl1pPr>
          </a:lstStyle>
          <a:p>
            <a:pPr>
              <a:tabLst>
                <a:tab pos="457200" algn="l"/>
              </a:tabLst>
            </a:pPr>
            <a:r>
              <a:rPr lang="tr-TR" sz="3200" i="1" dirty="0" smtClean="0"/>
              <a:t>THANK YOU</a:t>
            </a:r>
            <a:endParaRPr lang="tr-TR" sz="3200" i="1" dirty="0"/>
          </a:p>
        </p:txBody>
      </p:sp>
    </p:spTree>
    <p:extLst>
      <p:ext uri="{BB962C8B-B14F-4D97-AF65-F5344CB8AC3E}">
        <p14:creationId xmlns:p14="http://schemas.microsoft.com/office/powerpoint/2010/main" val="34878801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par>
                          <p:cTn id="13" fill="hold">
                            <p:stCondLst>
                              <p:cond delay="1500"/>
                            </p:stCondLst>
                            <p:childTnLst>
                              <p:par>
                                <p:cTn id="14" presetID="22" presetClass="entr" presetSubtype="1"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par>
                                <p:cTn id="22" presetID="42" presetClass="path" presetSubtype="0" accel="50000" decel="50000" fill="hold" nodeType="withEffect">
                                  <p:stCondLst>
                                    <p:cond delay="0"/>
                                  </p:stCondLst>
                                  <p:childTnLst>
                                    <p:animMotion origin="layout" path="M -0.11024 -0.04013 L -3.61111E-6 1.60494E-6 " pathEditMode="relative" rAng="0" ptsTypes="AA">
                                      <p:cBhvr>
                                        <p:cTn id="23" dur="1000" fill="hold"/>
                                        <p:tgtEl>
                                          <p:spTgt spid="15"/>
                                        </p:tgtEl>
                                        <p:attrNameLst>
                                          <p:attrName>ppt_x</p:attrName>
                                          <p:attrName>ppt_y</p:attrName>
                                        </p:attrNameLst>
                                      </p:cBhvr>
                                      <p:rCtr x="5503" y="2006"/>
                                    </p:animMotion>
                                  </p:childTnLst>
                                </p:cTn>
                              </p:par>
                              <p:par>
                                <p:cTn id="24" presetID="2" presetClass="entr" presetSubtype="4" fill="hold" nodeType="with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 calcmode="lin" valueType="num">
                                      <p:cBhvr additive="base">
                                        <p:cTn id="2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0"/>
                                        <p:tgtEl>
                                          <p:spTgt spid="14"/>
                                        </p:tgtEl>
                                      </p:cBhvr>
                                    </p:animEffect>
                                  </p:childTnLst>
                                </p:cTn>
                              </p:par>
                              <p:par>
                                <p:cTn id="32" presetID="10" presetClass="entr" presetSubtype="0" fill="hold" nodeType="withEffect">
                                  <p:stCondLst>
                                    <p:cond delay="125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250"/>
                                        <p:tgtEl>
                                          <p:spTgt spid="17"/>
                                        </p:tgtEl>
                                      </p:cBhvr>
                                    </p:animEffect>
                                  </p:childTnLst>
                                </p:cTn>
                              </p:par>
                              <p:par>
                                <p:cTn id="35" presetID="10" presetClass="entr" presetSubtype="0" fill="hold" nodeType="withEffect">
                                  <p:stCondLst>
                                    <p:cond delay="25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25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0"/>
                                        <p:tgtEl>
                                          <p:spTgt spid="22"/>
                                        </p:tgtEl>
                                      </p:cBhvr>
                                    </p:animEffect>
                                  </p:childTnLst>
                                </p:cTn>
                              </p:par>
                              <p:par>
                                <p:cTn id="41" presetID="10" presetClass="entr" presetSubtype="0" fill="hold" nodeType="withEffect">
                                  <p:stCondLst>
                                    <p:cond delay="5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000"/>
                                        <p:tgtEl>
                                          <p:spTgt spid="18"/>
                                        </p:tgtEl>
                                      </p:cBhvr>
                                    </p:animEffect>
                                  </p:childTnLst>
                                </p:cTn>
                              </p:par>
                              <p:par>
                                <p:cTn id="44" presetID="10" presetClass="entr" presetSubtype="0" fill="hold"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500"/>
                                        <p:tgtEl>
                                          <p:spTgt spid="11"/>
                                        </p:tgtEl>
                                      </p:cBhvr>
                                    </p:animEffect>
                                  </p:childTnLst>
                                </p:cTn>
                              </p:par>
                              <p:par>
                                <p:cTn id="47" presetID="10" presetClass="entr" presetSubtype="0" fill="hold" nodeType="withEffect">
                                  <p:stCondLst>
                                    <p:cond delay="1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250"/>
                                        <p:tgtEl>
                                          <p:spTgt spid="12"/>
                                        </p:tgtEl>
                                      </p:cBhvr>
                                    </p:animEffect>
                                  </p:childTnLst>
                                </p:cTn>
                              </p:par>
                              <p:par>
                                <p:cTn id="50" presetID="10" presetClass="entr" presetSubtype="0" fill="hold" nodeType="withEffect">
                                  <p:stCondLst>
                                    <p:cond delay="150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childTnLst>
                                </p:cTn>
                              </p:par>
                              <p:par>
                                <p:cTn id="53" presetID="10" presetClass="entr" presetSubtype="0" fill="hold" nodeType="withEffect">
                                  <p:stCondLst>
                                    <p:cond delay="5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000"/>
                                        <p:tgtEl>
                                          <p:spTgt spid="20"/>
                                        </p:tgtEl>
                                      </p:cBhvr>
                                    </p:animEffect>
                                  </p:childTnLst>
                                </p:cTn>
                              </p:par>
                              <p:par>
                                <p:cTn id="56" presetID="10" presetClass="entr" presetSubtype="0" fill="hold" nodeType="withEffect">
                                  <p:stCondLst>
                                    <p:cond delay="100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5322" y="115115"/>
            <a:ext cx="9145277" cy="5144218"/>
          </a:xfrm>
          <a:prstGeom prst="rect">
            <a:avLst/>
          </a:prstGeom>
          <a:noFill/>
          <a:ln>
            <a:noFill/>
          </a:ln>
        </p:spPr>
      </p:pic>
      <p:sp>
        <p:nvSpPr>
          <p:cNvPr id="9" name="Title 8"/>
          <p:cNvSpPr>
            <a:spLocks noGrp="1"/>
          </p:cNvSpPr>
          <p:nvPr>
            <p:ph type="title"/>
          </p:nvPr>
        </p:nvSpPr>
        <p:spPr/>
        <p:txBody>
          <a:bodyPr>
            <a:normAutofit/>
          </a:bodyPr>
          <a:lstStyle/>
          <a:p>
            <a:r>
              <a:rPr lang="tr-TR" sz="2400" dirty="0" smtClean="0"/>
              <a:t>Growing Industry</a:t>
            </a:r>
            <a:endParaRPr lang="tr-TR" sz="2400"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3205" t="31681"/>
          <a:stretch/>
        </p:blipFill>
        <p:spPr>
          <a:xfrm>
            <a:off x="7608277" y="1743808"/>
            <a:ext cx="1535723" cy="3513992"/>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1282" t="42622" r="64231" b="7692"/>
          <a:stretch/>
        </p:blipFill>
        <p:spPr>
          <a:xfrm>
            <a:off x="917330" y="2306516"/>
            <a:ext cx="2239107" cy="255563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644" y="3302937"/>
            <a:ext cx="258662" cy="13716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8225" y="3621640"/>
            <a:ext cx="994410" cy="486918"/>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8673" y="2865223"/>
            <a:ext cx="198882" cy="164592"/>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2135" y="4698738"/>
            <a:ext cx="198882" cy="157734"/>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0911" y="4315548"/>
            <a:ext cx="726948" cy="610362"/>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55067" y="3632729"/>
            <a:ext cx="198882" cy="157734"/>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6765" y="2058447"/>
            <a:ext cx="459486" cy="822960"/>
          </a:xfrm>
          <a:prstGeom prst="rect">
            <a:avLst/>
          </a:prstGeom>
        </p:spPr>
      </p:pic>
      <p:pic>
        <p:nvPicPr>
          <p:cNvPr id="25" name="Picture 24"/>
          <p:cNvPicPr>
            <a:picLocks noChangeAspect="1"/>
          </p:cNvPicPr>
          <p:nvPr/>
        </p:nvPicPr>
        <p:blipFill rotWithShape="1">
          <a:blip r:embed="rId13" cstate="print">
            <a:extLst>
              <a:ext uri="{28A0092B-C50C-407E-A947-70E740481C1C}">
                <a14:useLocalDpi xmlns:a14="http://schemas.microsoft.com/office/drawing/2010/main" val="0"/>
              </a:ext>
            </a:extLst>
          </a:blip>
          <a:srcRect l="11282" t="42622" r="64231" b="7692"/>
          <a:stretch/>
        </p:blipFill>
        <p:spPr>
          <a:xfrm>
            <a:off x="5555908" y="1146601"/>
            <a:ext cx="1142682" cy="1304214"/>
          </a:xfrm>
          <a:prstGeom prst="rect">
            <a:avLst/>
          </a:prstGeom>
        </p:spPr>
      </p:pic>
      <p:pic>
        <p:nvPicPr>
          <p:cNvPr id="26" name="Picture 25"/>
          <p:cNvPicPr>
            <a:picLocks noChangeAspect="1"/>
          </p:cNvPicPr>
          <p:nvPr/>
        </p:nvPicPr>
        <p:blipFill rotWithShape="1">
          <a:blip r:embed="rId14">
            <a:extLst>
              <a:ext uri="{28A0092B-C50C-407E-A947-70E740481C1C}">
                <a14:useLocalDpi xmlns:a14="http://schemas.microsoft.com/office/drawing/2010/main" val="0"/>
              </a:ext>
            </a:extLst>
          </a:blip>
          <a:srcRect l="74129" t="69107" r="7024" b="8557"/>
          <a:stretch/>
        </p:blipFill>
        <p:spPr>
          <a:xfrm>
            <a:off x="6773545" y="3672400"/>
            <a:ext cx="1723293" cy="1148862"/>
          </a:xfrm>
          <a:prstGeom prst="rect">
            <a:avLst/>
          </a:prstGeom>
          <a:noFill/>
          <a:ln>
            <a:noFill/>
          </a:ln>
        </p:spPr>
      </p:pic>
      <p:pic>
        <p:nvPicPr>
          <p:cNvPr id="28" name="Picture 27"/>
          <p:cNvPicPr>
            <a:picLocks noChangeAspect="1"/>
          </p:cNvPicPr>
          <p:nvPr/>
        </p:nvPicPr>
        <p:blipFill rotWithShape="1">
          <a:blip r:embed="rId15">
            <a:extLst>
              <a:ext uri="{28A0092B-C50C-407E-A947-70E740481C1C}">
                <a14:useLocalDpi xmlns:a14="http://schemas.microsoft.com/office/drawing/2010/main" val="0"/>
              </a:ext>
            </a:extLst>
          </a:blip>
          <a:srcRect l="43898" b="26641"/>
          <a:stretch/>
        </p:blipFill>
        <p:spPr>
          <a:xfrm>
            <a:off x="4017893" y="113006"/>
            <a:ext cx="5129885" cy="3773195"/>
          </a:xfrm>
          <a:prstGeom prst="rect">
            <a:avLst/>
          </a:prstGeom>
          <a:noFill/>
          <a:ln>
            <a:noFill/>
          </a:ln>
        </p:spPr>
      </p:pic>
      <p:pic>
        <p:nvPicPr>
          <p:cNvPr id="29" name="Picture 28"/>
          <p:cNvPicPr>
            <a:picLocks noChangeAspect="1"/>
          </p:cNvPicPr>
          <p:nvPr/>
        </p:nvPicPr>
        <p:blipFill rotWithShape="1">
          <a:blip r:embed="rId16">
            <a:extLst>
              <a:ext uri="{28A0092B-C50C-407E-A947-70E740481C1C}">
                <a14:useLocalDpi xmlns:a14="http://schemas.microsoft.com/office/drawing/2010/main" val="0"/>
              </a:ext>
            </a:extLst>
          </a:blip>
          <a:srcRect t="12898" r="54429" b="1710"/>
          <a:stretch/>
        </p:blipFill>
        <p:spPr>
          <a:xfrm>
            <a:off x="-114336" y="777737"/>
            <a:ext cx="4167017" cy="4392140"/>
          </a:xfrm>
          <a:prstGeom prst="rect">
            <a:avLst/>
          </a:prstGeom>
          <a:noFill/>
          <a:ln>
            <a:noFill/>
          </a:ln>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45269" y="1106924"/>
            <a:ext cx="192024" cy="157734"/>
          </a:xfrm>
          <a:prstGeom prst="rect">
            <a:avLst/>
          </a:prstGeom>
        </p:spPr>
      </p:pic>
      <p:pic>
        <p:nvPicPr>
          <p:cNvPr id="24" name="Picture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37293" y="1015724"/>
            <a:ext cx="747522" cy="57607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650" y="2225302"/>
            <a:ext cx="281178" cy="137160"/>
          </a:xfrm>
          <a:prstGeom prst="rect">
            <a:avLst/>
          </a:prstGeom>
        </p:spPr>
      </p:pic>
      <p:pic>
        <p:nvPicPr>
          <p:cNvPr id="33" name="Picture 3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6466" y="642938"/>
            <a:ext cx="4343400" cy="1114425"/>
          </a:xfrm>
          <a:prstGeom prst="rect">
            <a:avLst/>
          </a:prstGeom>
        </p:spPr>
      </p:pic>
      <p:sp>
        <p:nvSpPr>
          <p:cNvPr id="10" name="Content Placeholder 9"/>
          <p:cNvSpPr>
            <a:spLocks noGrp="1"/>
          </p:cNvSpPr>
          <p:nvPr>
            <p:ph sz="half" idx="1"/>
          </p:nvPr>
        </p:nvSpPr>
        <p:spPr/>
        <p:txBody>
          <a:bodyPr/>
          <a:lstStyle/>
          <a:p>
            <a:r>
              <a:rPr lang="en-US" dirty="0"/>
              <a:t>Total Scheduled Revenue </a:t>
            </a:r>
            <a:r>
              <a:rPr lang="en-US" dirty="0" smtClean="0"/>
              <a:t>Passenger-Kilometers</a:t>
            </a:r>
            <a:r>
              <a:rPr lang="tr-TR" dirty="0" smtClean="0"/>
              <a:t/>
            </a:r>
            <a:br>
              <a:rPr lang="tr-TR" dirty="0" smtClean="0"/>
            </a:br>
            <a:r>
              <a:rPr lang="en-US" dirty="0" smtClean="0"/>
              <a:t>To/From </a:t>
            </a:r>
            <a:r>
              <a:rPr lang="en-US" dirty="0"/>
              <a:t>and Intra Regions (Trillions)</a:t>
            </a:r>
          </a:p>
          <a:p>
            <a:endParaRPr lang="tr-TR" dirty="0"/>
          </a:p>
        </p:txBody>
      </p:sp>
      <p:graphicFrame>
        <p:nvGraphicFramePr>
          <p:cNvPr id="35" name="Chart 34"/>
          <p:cNvGraphicFramePr/>
          <p:nvPr>
            <p:extLst/>
          </p:nvPr>
        </p:nvGraphicFramePr>
        <p:xfrm>
          <a:off x="1443474" y="1540007"/>
          <a:ext cx="1100138" cy="1164431"/>
        </p:xfrm>
        <a:graphic>
          <a:graphicData uri="http://schemas.openxmlformats.org/drawingml/2006/chart">
            <c:chart xmlns:c="http://schemas.openxmlformats.org/drawingml/2006/chart" xmlns:r="http://schemas.openxmlformats.org/officeDocument/2006/relationships" r:id="rId20"/>
          </a:graphicData>
        </a:graphic>
      </p:graphicFrame>
      <p:grpSp>
        <p:nvGrpSpPr>
          <p:cNvPr id="2" name="Group 1"/>
          <p:cNvGrpSpPr/>
          <p:nvPr/>
        </p:nvGrpSpPr>
        <p:grpSpPr>
          <a:xfrm>
            <a:off x="1970870" y="1620114"/>
            <a:ext cx="1300163" cy="357188"/>
            <a:chOff x="931050" y="2131200"/>
            <a:chExt cx="1733550" cy="476250"/>
          </a:xfrm>
        </p:grpSpPr>
        <p:pic>
          <p:nvPicPr>
            <p:cNvPr id="34" name="Picture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1050" y="2131200"/>
              <a:ext cx="1733550" cy="476250"/>
            </a:xfrm>
            <a:prstGeom prst="rect">
              <a:avLst/>
            </a:prstGeom>
          </p:spPr>
        </p:pic>
        <p:sp>
          <p:nvSpPr>
            <p:cNvPr id="36" name="TextBox 35"/>
            <p:cNvSpPr txBox="1"/>
            <p:nvPr/>
          </p:nvSpPr>
          <p:spPr>
            <a:xfrm>
              <a:off x="1113055" y="2162175"/>
              <a:ext cx="1495366" cy="369331"/>
            </a:xfrm>
            <a:prstGeom prst="rect">
              <a:avLst/>
            </a:prstGeom>
            <a:noFill/>
          </p:spPr>
          <p:txBody>
            <a:bodyPr wrap="none" rtlCol="0">
              <a:spAutoFit/>
            </a:bodyPr>
            <a:lstStyle/>
            <a:p>
              <a:r>
                <a:rPr lang="tr-TR" sz="1200" b="1" dirty="0"/>
                <a:t>North America</a:t>
              </a:r>
            </a:p>
          </p:txBody>
        </p:sp>
      </p:grpSp>
      <p:graphicFrame>
        <p:nvGraphicFramePr>
          <p:cNvPr id="30" name="Chart 29"/>
          <p:cNvGraphicFramePr/>
          <p:nvPr>
            <p:extLst/>
          </p:nvPr>
        </p:nvGraphicFramePr>
        <p:xfrm>
          <a:off x="2289851" y="3250714"/>
          <a:ext cx="1100138" cy="823316"/>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40" name="Chart 39"/>
          <p:cNvGraphicFramePr/>
          <p:nvPr>
            <p:extLst/>
          </p:nvPr>
        </p:nvGraphicFramePr>
        <p:xfrm>
          <a:off x="4166981" y="1146601"/>
          <a:ext cx="1100138" cy="1364264"/>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44" name="Chart 43"/>
          <p:cNvGraphicFramePr/>
          <p:nvPr>
            <p:extLst>
              <p:ext uri="{D42A27DB-BD31-4B8C-83A1-F6EECF244321}">
                <p14:modId xmlns:p14="http://schemas.microsoft.com/office/powerpoint/2010/main" val="966481621"/>
              </p:ext>
            </p:extLst>
          </p:nvPr>
        </p:nvGraphicFramePr>
        <p:xfrm>
          <a:off x="3881017" y="2601277"/>
          <a:ext cx="1100138" cy="632059"/>
        </p:xfrm>
        <a:graphic>
          <a:graphicData uri="http://schemas.openxmlformats.org/drawingml/2006/chart">
            <c:chart xmlns:c="http://schemas.openxmlformats.org/drawingml/2006/chart" xmlns:r="http://schemas.openxmlformats.org/officeDocument/2006/relationships" r:id="rId24"/>
          </a:graphicData>
        </a:graphic>
      </p:graphicFrame>
      <p:grpSp>
        <p:nvGrpSpPr>
          <p:cNvPr id="45" name="Group 44"/>
          <p:cNvGrpSpPr/>
          <p:nvPr/>
        </p:nvGrpSpPr>
        <p:grpSpPr>
          <a:xfrm>
            <a:off x="4386926" y="2466158"/>
            <a:ext cx="943921" cy="357188"/>
            <a:chOff x="940575" y="2131200"/>
            <a:chExt cx="1258561" cy="476250"/>
          </a:xfrm>
        </p:grpSpPr>
        <p:pic>
          <p:nvPicPr>
            <p:cNvPr id="46" name="Picture 4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0575" y="2131200"/>
              <a:ext cx="1258561" cy="476250"/>
            </a:xfrm>
            <a:prstGeom prst="rect">
              <a:avLst/>
            </a:prstGeom>
          </p:spPr>
        </p:pic>
        <p:sp>
          <p:nvSpPr>
            <p:cNvPr id="47" name="TextBox 46"/>
            <p:cNvSpPr txBox="1"/>
            <p:nvPr/>
          </p:nvSpPr>
          <p:spPr>
            <a:xfrm>
              <a:off x="1231660" y="2152456"/>
              <a:ext cx="743024" cy="369331"/>
            </a:xfrm>
            <a:prstGeom prst="rect">
              <a:avLst/>
            </a:prstGeom>
            <a:noFill/>
          </p:spPr>
          <p:txBody>
            <a:bodyPr wrap="none" rtlCol="0">
              <a:spAutoFit/>
            </a:bodyPr>
            <a:lstStyle/>
            <a:p>
              <a:r>
                <a:rPr lang="tr-TR" sz="1200" b="1" dirty="0"/>
                <a:t>Africa</a:t>
              </a:r>
            </a:p>
          </p:txBody>
        </p:sp>
      </p:grpSp>
      <p:graphicFrame>
        <p:nvGraphicFramePr>
          <p:cNvPr id="48" name="Chart 47"/>
          <p:cNvGraphicFramePr/>
          <p:nvPr>
            <p:extLst/>
          </p:nvPr>
        </p:nvGraphicFramePr>
        <p:xfrm>
          <a:off x="5213856" y="1577346"/>
          <a:ext cx="1100138" cy="1339289"/>
        </p:xfrm>
        <a:graphic>
          <a:graphicData uri="http://schemas.openxmlformats.org/drawingml/2006/chart">
            <c:chart xmlns:c="http://schemas.openxmlformats.org/drawingml/2006/chart" xmlns:r="http://schemas.openxmlformats.org/officeDocument/2006/relationships" r:id="rId25"/>
          </a:graphicData>
        </a:graphic>
      </p:graphicFrame>
      <p:grpSp>
        <p:nvGrpSpPr>
          <p:cNvPr id="49" name="Group 48"/>
          <p:cNvGrpSpPr/>
          <p:nvPr/>
        </p:nvGrpSpPr>
        <p:grpSpPr>
          <a:xfrm>
            <a:off x="5740405" y="2017024"/>
            <a:ext cx="1231767" cy="357188"/>
            <a:chOff x="1017368" y="2102852"/>
            <a:chExt cx="1642356" cy="476250"/>
          </a:xfrm>
        </p:grpSpPr>
        <p:pic>
          <p:nvPicPr>
            <p:cNvPr id="50" name="Picture 4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7368" y="2102852"/>
              <a:ext cx="1642356" cy="476250"/>
            </a:xfrm>
            <a:prstGeom prst="rect">
              <a:avLst/>
            </a:prstGeom>
          </p:spPr>
        </p:pic>
        <p:sp>
          <p:nvSpPr>
            <p:cNvPr id="51" name="TextBox 50"/>
            <p:cNvSpPr txBox="1"/>
            <p:nvPr/>
          </p:nvSpPr>
          <p:spPr>
            <a:xfrm>
              <a:off x="1304925" y="2140952"/>
              <a:ext cx="1247863" cy="369331"/>
            </a:xfrm>
            <a:prstGeom prst="rect">
              <a:avLst/>
            </a:prstGeom>
            <a:noFill/>
          </p:spPr>
          <p:txBody>
            <a:bodyPr wrap="none" rtlCol="0">
              <a:spAutoFit/>
            </a:bodyPr>
            <a:lstStyle/>
            <a:p>
              <a:r>
                <a:rPr lang="tr-TR" sz="1200" b="1" dirty="0"/>
                <a:t>Middle East</a:t>
              </a:r>
            </a:p>
          </p:txBody>
        </p:sp>
      </p:grpSp>
      <p:graphicFrame>
        <p:nvGraphicFramePr>
          <p:cNvPr id="52" name="Chart 51"/>
          <p:cNvGraphicFramePr/>
          <p:nvPr>
            <p:extLst/>
          </p:nvPr>
        </p:nvGraphicFramePr>
        <p:xfrm>
          <a:off x="6479576" y="1591796"/>
          <a:ext cx="1100138" cy="2215139"/>
        </p:xfrm>
        <a:graphic>
          <a:graphicData uri="http://schemas.openxmlformats.org/drawingml/2006/chart">
            <c:chart xmlns:c="http://schemas.openxmlformats.org/drawingml/2006/chart" xmlns:r="http://schemas.openxmlformats.org/officeDocument/2006/relationships" r:id="rId26"/>
          </a:graphicData>
        </a:graphic>
      </p:graphicFrame>
      <p:grpSp>
        <p:nvGrpSpPr>
          <p:cNvPr id="56" name="Group 55"/>
          <p:cNvGrpSpPr/>
          <p:nvPr/>
        </p:nvGrpSpPr>
        <p:grpSpPr>
          <a:xfrm>
            <a:off x="8442195" y="767614"/>
            <a:ext cx="473206" cy="364331"/>
            <a:chOff x="984331" y="5395910"/>
            <a:chExt cx="630941" cy="485775"/>
          </a:xfrm>
        </p:grpSpPr>
        <p:sp>
          <p:nvSpPr>
            <p:cNvPr id="57" name="Oval 56"/>
            <p:cNvSpPr/>
            <p:nvPr/>
          </p:nvSpPr>
          <p:spPr>
            <a:xfrm>
              <a:off x="1066800" y="5395910"/>
              <a:ext cx="485775" cy="485775"/>
            </a:xfrm>
            <a:prstGeom prst="ellipse">
              <a:avLst/>
            </a:prstGeom>
            <a:solidFill>
              <a:schemeClr val="accent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TextBox 57"/>
            <p:cNvSpPr txBox="1"/>
            <p:nvPr/>
          </p:nvSpPr>
          <p:spPr>
            <a:xfrm>
              <a:off x="984331" y="5465401"/>
              <a:ext cx="630941" cy="348814"/>
            </a:xfrm>
            <a:prstGeom prst="rect">
              <a:avLst/>
            </a:prstGeom>
            <a:noFill/>
          </p:spPr>
          <p:txBody>
            <a:bodyPr wrap="none" rtlCol="0">
              <a:spAutoFit/>
            </a:bodyPr>
            <a:lstStyle/>
            <a:p>
              <a:r>
                <a:rPr lang="tr-TR" sz="1100" b="1" dirty="0" smtClean="0">
                  <a:solidFill>
                    <a:schemeClr val="bg1"/>
                  </a:solidFill>
                </a:rPr>
                <a:t>2014</a:t>
              </a:r>
              <a:endParaRPr lang="tr-TR" sz="1100" b="1" dirty="0">
                <a:solidFill>
                  <a:schemeClr val="bg1"/>
                </a:solidFill>
              </a:endParaRPr>
            </a:p>
          </p:txBody>
        </p:sp>
      </p:grpSp>
      <p:grpSp>
        <p:nvGrpSpPr>
          <p:cNvPr id="59" name="Group 58"/>
          <p:cNvGrpSpPr/>
          <p:nvPr/>
        </p:nvGrpSpPr>
        <p:grpSpPr>
          <a:xfrm>
            <a:off x="8453270" y="1214099"/>
            <a:ext cx="473206" cy="364331"/>
            <a:chOff x="989345" y="5991224"/>
            <a:chExt cx="630942" cy="485775"/>
          </a:xfrm>
        </p:grpSpPr>
        <p:sp>
          <p:nvSpPr>
            <p:cNvPr id="60" name="Oval 59"/>
            <p:cNvSpPr/>
            <p:nvPr/>
          </p:nvSpPr>
          <p:spPr>
            <a:xfrm>
              <a:off x="1066800" y="5991224"/>
              <a:ext cx="485775" cy="485775"/>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1" name="TextBox 60"/>
            <p:cNvSpPr txBox="1"/>
            <p:nvPr/>
          </p:nvSpPr>
          <p:spPr>
            <a:xfrm>
              <a:off x="989345" y="6072539"/>
              <a:ext cx="630942" cy="348814"/>
            </a:xfrm>
            <a:prstGeom prst="rect">
              <a:avLst/>
            </a:prstGeom>
            <a:noFill/>
          </p:spPr>
          <p:txBody>
            <a:bodyPr wrap="none" rtlCol="0">
              <a:spAutoFit/>
            </a:bodyPr>
            <a:lstStyle/>
            <a:p>
              <a:r>
                <a:rPr lang="tr-TR" sz="1100" b="1" dirty="0" smtClean="0">
                  <a:solidFill>
                    <a:schemeClr val="bg1"/>
                  </a:solidFill>
                </a:rPr>
                <a:t>2034</a:t>
              </a:r>
              <a:endParaRPr lang="tr-TR" sz="1100" b="1" dirty="0">
                <a:solidFill>
                  <a:schemeClr val="bg1"/>
                </a:solidFill>
              </a:endParaRPr>
            </a:p>
          </p:txBody>
        </p:sp>
      </p:grpSp>
      <p:pic>
        <p:nvPicPr>
          <p:cNvPr id="16" name="Picture 1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52815" y="1255699"/>
            <a:ext cx="294894" cy="137160"/>
          </a:xfrm>
          <a:prstGeom prst="rect">
            <a:avLst/>
          </a:prstGeom>
        </p:spPr>
      </p:pic>
      <p:grpSp>
        <p:nvGrpSpPr>
          <p:cNvPr id="41" name="Group 40"/>
          <p:cNvGrpSpPr/>
          <p:nvPr/>
        </p:nvGrpSpPr>
        <p:grpSpPr>
          <a:xfrm>
            <a:off x="4753465" y="1157050"/>
            <a:ext cx="1017455" cy="357188"/>
            <a:chOff x="931050" y="2131200"/>
            <a:chExt cx="1356606" cy="476250"/>
          </a:xfrm>
        </p:grpSpPr>
        <p:pic>
          <p:nvPicPr>
            <p:cNvPr id="42" name="Picture 4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1050" y="2131200"/>
              <a:ext cx="1356606" cy="476250"/>
            </a:xfrm>
            <a:prstGeom prst="rect">
              <a:avLst/>
            </a:prstGeom>
          </p:spPr>
        </p:pic>
        <p:sp>
          <p:nvSpPr>
            <p:cNvPr id="43" name="TextBox 42"/>
            <p:cNvSpPr txBox="1"/>
            <p:nvPr/>
          </p:nvSpPr>
          <p:spPr>
            <a:xfrm>
              <a:off x="1307452" y="2162175"/>
              <a:ext cx="852882" cy="369331"/>
            </a:xfrm>
            <a:prstGeom prst="rect">
              <a:avLst/>
            </a:prstGeom>
            <a:noFill/>
          </p:spPr>
          <p:txBody>
            <a:bodyPr wrap="none" rtlCol="0">
              <a:spAutoFit/>
            </a:bodyPr>
            <a:lstStyle/>
            <a:p>
              <a:r>
                <a:rPr lang="tr-TR" sz="1200" b="1" dirty="0"/>
                <a:t>Europe</a:t>
              </a:r>
            </a:p>
          </p:txBody>
        </p:sp>
      </p:grpSp>
      <p:grpSp>
        <p:nvGrpSpPr>
          <p:cNvPr id="53" name="Group 52"/>
          <p:cNvGrpSpPr/>
          <p:nvPr/>
        </p:nvGrpSpPr>
        <p:grpSpPr>
          <a:xfrm>
            <a:off x="7059498" y="2079359"/>
            <a:ext cx="1231767" cy="357188"/>
            <a:chOff x="1017368" y="2102852"/>
            <a:chExt cx="1642356" cy="476250"/>
          </a:xfrm>
        </p:grpSpPr>
        <p:pic>
          <p:nvPicPr>
            <p:cNvPr id="54" name="Picture 5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7368" y="2102852"/>
              <a:ext cx="1642356" cy="476250"/>
            </a:xfrm>
            <a:prstGeom prst="rect">
              <a:avLst/>
            </a:prstGeom>
          </p:spPr>
        </p:pic>
        <p:sp>
          <p:nvSpPr>
            <p:cNvPr id="55" name="TextBox 54"/>
            <p:cNvSpPr txBox="1"/>
            <p:nvPr/>
          </p:nvSpPr>
          <p:spPr>
            <a:xfrm>
              <a:off x="1262615" y="2152651"/>
              <a:ext cx="1193319" cy="369331"/>
            </a:xfrm>
            <a:prstGeom prst="rect">
              <a:avLst/>
            </a:prstGeom>
            <a:noFill/>
          </p:spPr>
          <p:txBody>
            <a:bodyPr wrap="none" rtlCol="0">
              <a:spAutoFit/>
            </a:bodyPr>
            <a:lstStyle/>
            <a:p>
              <a:r>
                <a:rPr lang="tr-TR" sz="1200" b="1" dirty="0"/>
                <a:t>Asia Pacific</a:t>
              </a:r>
            </a:p>
          </p:txBody>
        </p:sp>
      </p:grpSp>
      <p:grpSp>
        <p:nvGrpSpPr>
          <p:cNvPr id="31" name="Group 30"/>
          <p:cNvGrpSpPr/>
          <p:nvPr/>
        </p:nvGrpSpPr>
        <p:grpSpPr>
          <a:xfrm>
            <a:off x="2830156" y="3160501"/>
            <a:ext cx="1196048" cy="357188"/>
            <a:chOff x="931050" y="2131200"/>
            <a:chExt cx="1733550" cy="476250"/>
          </a:xfrm>
        </p:grpSpPr>
        <p:pic>
          <p:nvPicPr>
            <p:cNvPr id="32" name="Picture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1050" y="2131200"/>
              <a:ext cx="1733550" cy="476250"/>
            </a:xfrm>
            <a:prstGeom prst="rect">
              <a:avLst/>
            </a:prstGeom>
          </p:spPr>
        </p:pic>
        <p:sp>
          <p:nvSpPr>
            <p:cNvPr id="39" name="TextBox 38"/>
            <p:cNvSpPr txBox="1"/>
            <p:nvPr/>
          </p:nvSpPr>
          <p:spPr>
            <a:xfrm>
              <a:off x="1097358" y="2152421"/>
              <a:ext cx="1537526" cy="369331"/>
            </a:xfrm>
            <a:prstGeom prst="rect">
              <a:avLst/>
            </a:prstGeom>
            <a:noFill/>
          </p:spPr>
          <p:txBody>
            <a:bodyPr wrap="none" rtlCol="0">
              <a:spAutoFit/>
            </a:bodyPr>
            <a:lstStyle/>
            <a:p>
              <a:r>
                <a:rPr lang="tr-TR" sz="1200" b="1" dirty="0"/>
                <a:t>Latin America</a:t>
              </a:r>
            </a:p>
          </p:txBody>
        </p:sp>
      </p:grpSp>
      <p:pic>
        <p:nvPicPr>
          <p:cNvPr id="63" name="Picture 62"/>
          <p:cNvPicPr>
            <a:picLocks noChangeAspect="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V="1">
            <a:off x="-1" y="4441804"/>
            <a:ext cx="5035767" cy="705848"/>
          </a:xfrm>
          <a:prstGeom prst="rect">
            <a:avLst/>
          </a:prstGeom>
        </p:spPr>
      </p:pic>
      <p:sp>
        <p:nvSpPr>
          <p:cNvPr id="62" name="TextBox 61"/>
          <p:cNvSpPr txBox="1"/>
          <p:nvPr/>
        </p:nvSpPr>
        <p:spPr>
          <a:xfrm>
            <a:off x="16871" y="4306558"/>
            <a:ext cx="1293825" cy="800219"/>
          </a:xfrm>
          <a:prstGeom prst="rect">
            <a:avLst/>
          </a:prstGeom>
          <a:noFill/>
        </p:spPr>
        <p:txBody>
          <a:bodyPr wrap="square" lIns="68580" tIns="34290" rIns="68580" bIns="34290" rtlCol="0">
            <a:spAutoFit/>
          </a:bodyPr>
          <a:lstStyle/>
          <a:p>
            <a:pPr>
              <a:lnSpc>
                <a:spcPts val="1875"/>
              </a:lnSpc>
            </a:pPr>
            <a:r>
              <a:rPr lang="tr-TR" sz="900" i="1" dirty="0">
                <a:solidFill>
                  <a:srgbClr val="505050"/>
                </a:solidFill>
              </a:rPr>
              <a:t>Source: Boeing Current Market Outlook </a:t>
            </a:r>
            <a:r>
              <a:rPr lang="tr-TR" sz="900" i="1" dirty="0" smtClean="0">
                <a:solidFill>
                  <a:srgbClr val="505050"/>
                </a:solidFill>
              </a:rPr>
              <a:t>2015, IATA</a:t>
            </a:r>
            <a:endParaRPr lang="tr-TR" sz="900" i="1" dirty="0">
              <a:solidFill>
                <a:srgbClr val="505050"/>
              </a:solidFill>
            </a:endParaRPr>
          </a:p>
        </p:txBody>
      </p:sp>
      <p:grpSp>
        <p:nvGrpSpPr>
          <p:cNvPr id="65" name="Group 64"/>
          <p:cNvGrpSpPr/>
          <p:nvPr/>
        </p:nvGrpSpPr>
        <p:grpSpPr>
          <a:xfrm>
            <a:off x="1255826" y="3033010"/>
            <a:ext cx="5272506" cy="2307813"/>
            <a:chOff x="3782595" y="322325"/>
            <a:chExt cx="5272506" cy="2307813"/>
          </a:xfrm>
        </p:grpSpPr>
        <p:grpSp>
          <p:nvGrpSpPr>
            <p:cNvPr id="66" name="Group 65"/>
            <p:cNvGrpSpPr/>
            <p:nvPr/>
          </p:nvGrpSpPr>
          <p:grpSpPr>
            <a:xfrm>
              <a:off x="5352472" y="322325"/>
              <a:ext cx="3702629" cy="2307813"/>
              <a:chOff x="6218296" y="990600"/>
              <a:chExt cx="4936838" cy="3077082"/>
            </a:xfrm>
          </p:grpSpPr>
          <p:pic>
            <p:nvPicPr>
              <p:cNvPr id="76" name="Picture 7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18296" y="990600"/>
                <a:ext cx="4936838" cy="3077082"/>
              </a:xfrm>
              <a:prstGeom prst="rect">
                <a:avLst/>
              </a:prstGeom>
            </p:spPr>
          </p:pic>
          <p:pic>
            <p:nvPicPr>
              <p:cNvPr id="77" name="Picture 76"/>
              <p:cNvPicPr>
                <a:picLocks noChangeAspect="1"/>
              </p:cNvPicPr>
              <p:nvPr/>
            </p:nvPicPr>
            <p:blipFill>
              <a:blip r:embed="rId29">
                <a:duotone>
                  <a:prstClr val="black"/>
                  <a:srgbClr val="D9C3A5">
                    <a:tint val="50000"/>
                    <a:satMod val="180000"/>
                  </a:srgbClr>
                </a:duotone>
                <a:extLst>
                  <a:ext uri="{BEBA8EAE-BF5A-486C-A8C5-ECC9F3942E4B}">
                    <a14:imgProps xmlns:a14="http://schemas.microsoft.com/office/drawing/2010/main">
                      <a14:imgLayer r:embed="rId30">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57711" y="1354360"/>
                <a:ext cx="4858006" cy="2588890"/>
              </a:xfrm>
              <a:prstGeom prst="rect">
                <a:avLst/>
              </a:prstGeom>
            </p:spPr>
          </p:pic>
          <p:sp>
            <p:nvSpPr>
              <p:cNvPr id="78" name="Rectangle 77"/>
              <p:cNvSpPr/>
              <p:nvPr/>
            </p:nvSpPr>
            <p:spPr>
              <a:xfrm>
                <a:off x="6667800" y="1549580"/>
                <a:ext cx="4079051" cy="1190069"/>
              </a:xfrm>
              <a:prstGeom prst="rect">
                <a:avLst/>
              </a:prstGeom>
            </p:spPr>
            <p:txBody>
              <a:bodyPr wrap="square">
                <a:spAutoFit/>
              </a:bodyPr>
              <a:lstStyle/>
              <a:p>
                <a:pPr lvl="0" algn="ctr"/>
                <a:r>
                  <a:rPr lang="tr-TR" sz="2000" b="1" dirty="0"/>
                  <a:t>2034</a:t>
                </a:r>
              </a:p>
              <a:p>
                <a:pPr algn="ctr"/>
                <a:r>
                  <a:rPr lang="tr-TR" sz="3200" b="1" dirty="0">
                    <a:solidFill>
                      <a:schemeClr val="accent1">
                        <a:lumMod val="75000"/>
                      </a:schemeClr>
                    </a:solidFill>
                  </a:rPr>
                  <a:t>7.3 </a:t>
                </a:r>
                <a:r>
                  <a:rPr lang="tr-TR" sz="3200" b="1" dirty="0" smtClean="0">
                    <a:solidFill>
                      <a:schemeClr val="accent1">
                        <a:lumMod val="75000"/>
                      </a:schemeClr>
                    </a:solidFill>
                  </a:rPr>
                  <a:t>billion pax</a:t>
                </a:r>
                <a:endParaRPr lang="tr-TR" sz="2000" dirty="0">
                  <a:solidFill>
                    <a:schemeClr val="accent1">
                      <a:lumMod val="75000"/>
                    </a:schemeClr>
                  </a:solidFill>
                </a:endParaRPr>
              </a:p>
            </p:txBody>
          </p:sp>
          <p:grpSp>
            <p:nvGrpSpPr>
              <p:cNvPr id="83" name="Group 82"/>
              <p:cNvGrpSpPr/>
              <p:nvPr/>
            </p:nvGrpSpPr>
            <p:grpSpPr>
              <a:xfrm>
                <a:off x="8121627" y="2446943"/>
                <a:ext cx="1310551" cy="1582695"/>
                <a:chOff x="8121627" y="2561243"/>
                <a:chExt cx="1310551" cy="1582695"/>
              </a:xfrm>
            </p:grpSpPr>
            <p:grpSp>
              <p:nvGrpSpPr>
                <p:cNvPr id="84" name="Group 83"/>
                <p:cNvGrpSpPr/>
                <p:nvPr/>
              </p:nvGrpSpPr>
              <p:grpSpPr>
                <a:xfrm>
                  <a:off x="8388344" y="2561243"/>
                  <a:ext cx="843809" cy="863565"/>
                  <a:chOff x="8388344" y="2561243"/>
                  <a:chExt cx="843809" cy="863565"/>
                </a:xfrm>
              </p:grpSpPr>
              <p:pic>
                <p:nvPicPr>
                  <p:cNvPr id="94" name="Picture 93"/>
                  <p:cNvPicPr>
                    <a:picLocks noChangeAspect="1"/>
                  </p:cNvPicPr>
                  <p:nvPr/>
                </p:nvPicPr>
                <p:blipFill>
                  <a:blip r:embed="rId31">
                    <a:duotone>
                      <a:schemeClr val="accent1">
                        <a:shade val="45000"/>
                        <a:satMod val="135000"/>
                      </a:schemeClr>
                      <a:prstClr val="white"/>
                    </a:duotone>
                    <a:extLst>
                      <a:ext uri="{BEBA8EAE-BF5A-486C-A8C5-ECC9F3942E4B}">
                        <a14:imgProps xmlns:a14="http://schemas.microsoft.com/office/drawing/2010/main">
                          <a14:imgLayer r:embed="rId32">
                            <a14:imgEffect>
                              <a14:colorTemperature colorTemp="11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16969" y="2618393"/>
                    <a:ext cx="415184" cy="806415"/>
                  </a:xfrm>
                  <a:prstGeom prst="rect">
                    <a:avLst/>
                  </a:prstGeom>
                </p:spPr>
              </p:pic>
              <p:pic>
                <p:nvPicPr>
                  <p:cNvPr id="95" name="Picture 94"/>
                  <p:cNvPicPr>
                    <a:picLocks noChangeAspect="1"/>
                  </p:cNvPicPr>
                  <p:nvPr/>
                </p:nvPicPr>
                <p:blipFill>
                  <a:blip r:embed="rId31">
                    <a:duotone>
                      <a:schemeClr val="accent1">
                        <a:shade val="45000"/>
                        <a:satMod val="135000"/>
                      </a:schemeClr>
                      <a:prstClr val="white"/>
                    </a:duotone>
                    <a:extLst>
                      <a:ext uri="{BEBA8EAE-BF5A-486C-A8C5-ECC9F3942E4B}">
                        <a14:imgProps xmlns:a14="http://schemas.microsoft.com/office/drawing/2010/main">
                          <a14:imgLayer r:embed="rId32">
                            <a14:imgEffect>
                              <a14:colorTemperature colorTemp="11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388344" y="2618393"/>
                    <a:ext cx="415184" cy="806415"/>
                  </a:xfrm>
                  <a:prstGeom prst="rect">
                    <a:avLst/>
                  </a:prstGeom>
                </p:spPr>
              </p:pic>
              <p:pic>
                <p:nvPicPr>
                  <p:cNvPr id="96" name="Picture 95"/>
                  <p:cNvPicPr>
                    <a:picLocks noChangeAspect="1"/>
                  </p:cNvPicPr>
                  <p:nvPr/>
                </p:nvPicPr>
                <p:blipFill>
                  <a:blip r:embed="rId31">
                    <a:duotone>
                      <a:schemeClr val="accent1">
                        <a:shade val="45000"/>
                        <a:satMod val="135000"/>
                      </a:schemeClr>
                      <a:prstClr val="white"/>
                    </a:duotone>
                    <a:extLst>
                      <a:ext uri="{BEBA8EAE-BF5A-486C-A8C5-ECC9F3942E4B}">
                        <a14:imgProps xmlns:a14="http://schemas.microsoft.com/office/drawing/2010/main">
                          <a14:imgLayer r:embed="rId32">
                            <a14:imgEffect>
                              <a14:colorTemperature colorTemp="11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588369" y="2561243"/>
                    <a:ext cx="415184" cy="806415"/>
                  </a:xfrm>
                  <a:prstGeom prst="rect">
                    <a:avLst/>
                  </a:prstGeom>
                </p:spPr>
              </p:pic>
            </p:grpSp>
            <p:grpSp>
              <p:nvGrpSpPr>
                <p:cNvPr id="85" name="Group 84"/>
                <p:cNvGrpSpPr/>
                <p:nvPr/>
              </p:nvGrpSpPr>
              <p:grpSpPr>
                <a:xfrm>
                  <a:off x="8121627" y="2894618"/>
                  <a:ext cx="1310551" cy="1249320"/>
                  <a:chOff x="2295044" y="4083927"/>
                  <a:chExt cx="916307" cy="873496"/>
                </a:xfrm>
              </p:grpSpPr>
              <p:grpSp>
                <p:nvGrpSpPr>
                  <p:cNvPr id="86" name="Group 85"/>
                  <p:cNvGrpSpPr/>
                  <p:nvPr/>
                </p:nvGrpSpPr>
                <p:grpSpPr>
                  <a:xfrm>
                    <a:off x="2349457" y="4083927"/>
                    <a:ext cx="861894" cy="563827"/>
                    <a:chOff x="5990124" y="3364260"/>
                    <a:chExt cx="861894" cy="563827"/>
                  </a:xfrm>
                </p:grpSpPr>
                <p:pic>
                  <p:nvPicPr>
                    <p:cNvPr id="91" name="Picture 90"/>
                    <p:cNvPicPr>
                      <a:picLocks noChangeAspect="1"/>
                    </p:cNvPicPr>
                    <p:nvPr/>
                  </p:nvPicPr>
                  <p:blipFill>
                    <a:blip r:embed="rId31">
                      <a:duotone>
                        <a:schemeClr val="accent1">
                          <a:shade val="45000"/>
                          <a:satMod val="135000"/>
                        </a:schemeClr>
                        <a:prstClr val="white"/>
                      </a:duotone>
                      <a:extLst>
                        <a:ext uri="{BEBA8EAE-BF5A-486C-A8C5-ECC9F3942E4B}">
                          <a14:imgProps xmlns:a14="http://schemas.microsoft.com/office/drawing/2010/main">
                            <a14:imgLayer r:embed="rId32">
                              <a14:imgEffect>
                                <a14:colorTemperature colorTemp="11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561731" y="3364260"/>
                      <a:ext cx="290287" cy="563827"/>
                    </a:xfrm>
                    <a:prstGeom prst="rect">
                      <a:avLst/>
                    </a:prstGeom>
                  </p:spPr>
                </p:pic>
                <p:pic>
                  <p:nvPicPr>
                    <p:cNvPr id="92" name="Picture 91"/>
                    <p:cNvPicPr>
                      <a:picLocks noChangeAspect="1"/>
                    </p:cNvPicPr>
                    <p:nvPr/>
                  </p:nvPicPr>
                  <p:blipFill>
                    <a:blip r:embed="rId3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73884" y="3364260"/>
                      <a:ext cx="290287" cy="563827"/>
                    </a:xfrm>
                    <a:prstGeom prst="rect">
                      <a:avLst/>
                    </a:prstGeom>
                  </p:spPr>
                </p:pic>
                <p:pic>
                  <p:nvPicPr>
                    <p:cNvPr id="93" name="Picture 92"/>
                    <p:cNvPicPr>
                      <a:picLocks noChangeAspect="1"/>
                    </p:cNvPicPr>
                    <p:nvPr/>
                  </p:nvPicPr>
                  <p:blipFill>
                    <a:blip r:embed="rId3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990124" y="3364260"/>
                      <a:ext cx="290287" cy="563827"/>
                    </a:xfrm>
                    <a:prstGeom prst="rect">
                      <a:avLst/>
                    </a:prstGeom>
                  </p:spPr>
                </p:pic>
              </p:grpSp>
              <p:grpSp>
                <p:nvGrpSpPr>
                  <p:cNvPr id="87" name="Group 86"/>
                  <p:cNvGrpSpPr/>
                  <p:nvPr/>
                </p:nvGrpSpPr>
                <p:grpSpPr>
                  <a:xfrm>
                    <a:off x="2295044" y="4092848"/>
                    <a:ext cx="791306" cy="864575"/>
                    <a:chOff x="549366" y="2672690"/>
                    <a:chExt cx="791306" cy="864575"/>
                  </a:xfrm>
                </p:grpSpPr>
                <p:pic>
                  <p:nvPicPr>
                    <p:cNvPr id="88" name="Picture 87"/>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16606" y="2672690"/>
                      <a:ext cx="346489" cy="672989"/>
                    </a:xfrm>
                    <a:prstGeom prst="rect">
                      <a:avLst/>
                    </a:prstGeom>
                  </p:spPr>
                </p:pic>
                <p:pic>
                  <p:nvPicPr>
                    <p:cNvPr id="89" name="Picture 88"/>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94183" y="2723492"/>
                      <a:ext cx="346489" cy="672989"/>
                    </a:xfrm>
                    <a:prstGeom prst="rect">
                      <a:avLst/>
                    </a:prstGeom>
                  </p:spPr>
                </p:pic>
                <p:pic>
                  <p:nvPicPr>
                    <p:cNvPr id="90" name="Picture 89"/>
                    <p:cNvPicPr>
                      <a:picLocks noChangeAspect="1"/>
                    </p:cNvPicPr>
                    <p:nvPr/>
                  </p:nvPicPr>
                  <p:blipFill>
                    <a:blip r:embed="rId34">
                      <a:extLst>
                        <a:ext uri="{BEBA8EAE-BF5A-486C-A8C5-ECC9F3942E4B}">
                          <a14:imgProps xmlns:a14="http://schemas.microsoft.com/office/drawing/2010/main">
                            <a14:imgLayer r:embed="rId35">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49366" y="2741247"/>
                      <a:ext cx="762000" cy="796018"/>
                    </a:xfrm>
                    <a:prstGeom prst="rect">
                      <a:avLst/>
                    </a:prstGeom>
                  </p:spPr>
                </p:pic>
              </p:grpSp>
            </p:grpSp>
          </p:grpSp>
        </p:grpSp>
        <p:grpSp>
          <p:nvGrpSpPr>
            <p:cNvPr id="68" name="Group 67"/>
            <p:cNvGrpSpPr/>
            <p:nvPr/>
          </p:nvGrpSpPr>
          <p:grpSpPr>
            <a:xfrm>
              <a:off x="3782595" y="1110173"/>
              <a:ext cx="2780687" cy="1353622"/>
              <a:chOff x="2708821" y="588754"/>
              <a:chExt cx="3707581" cy="1804829"/>
            </a:xfrm>
          </p:grpSpPr>
          <p:pic>
            <p:nvPicPr>
              <p:cNvPr id="69" name="Picture 68"/>
              <p:cNvPicPr>
                <a:picLocks noChangeAspect="1"/>
              </p:cNvPicPr>
              <p:nvPr/>
            </p:nvPicPr>
            <p:blipFill rotWithShape="1">
              <a:blip r:embed="rId36">
                <a:extLst>
                  <a:ext uri="{28A0092B-C50C-407E-A947-70E740481C1C}">
                    <a14:useLocalDpi xmlns:a14="http://schemas.microsoft.com/office/drawing/2010/main" val="0"/>
                  </a:ext>
                </a:extLst>
              </a:blip>
              <a:srcRect l="29770"/>
              <a:stretch/>
            </p:blipFill>
            <p:spPr>
              <a:xfrm rot="21006249">
                <a:off x="2881308" y="588754"/>
                <a:ext cx="3535094" cy="1804829"/>
              </a:xfrm>
              <a:prstGeom prst="rect">
                <a:avLst/>
              </a:prstGeom>
            </p:spPr>
          </p:pic>
          <p:sp>
            <p:nvSpPr>
              <p:cNvPr id="75" name="Rounded Rectangle 4"/>
              <p:cNvSpPr/>
              <p:nvPr/>
            </p:nvSpPr>
            <p:spPr>
              <a:xfrm rot="20548284">
                <a:off x="2708821" y="1083983"/>
                <a:ext cx="2939750" cy="840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3300" b="1" dirty="0">
                    <a:solidFill>
                      <a:schemeClr val="bg1"/>
                    </a:solidFill>
                    <a:effectLst>
                      <a:outerShdw blurRad="38100" dist="38100" dir="2700000" algn="tl">
                        <a:srgbClr val="000000">
                          <a:alpha val="43137"/>
                        </a:srgbClr>
                      </a:outerShdw>
                    </a:effectLst>
                  </a:rPr>
                  <a:t>x2.</a:t>
                </a:r>
                <a:r>
                  <a:rPr lang="tr-TR" sz="3300" b="1" dirty="0" smtClean="0">
                    <a:solidFill>
                      <a:schemeClr val="bg1"/>
                    </a:solidFill>
                    <a:effectLst>
                      <a:outerShdw blurRad="38100" dist="38100" dir="2700000" algn="tl">
                        <a:srgbClr val="000000">
                          <a:alpha val="43137"/>
                        </a:srgbClr>
                      </a:outerShdw>
                    </a:effectLst>
                  </a:rPr>
                  <a:t>2 </a:t>
                </a:r>
                <a:r>
                  <a:rPr lang="tr-TR" sz="1800" b="1" dirty="0" smtClean="0">
                    <a:solidFill>
                      <a:schemeClr val="bg1"/>
                    </a:solidFill>
                    <a:effectLst>
                      <a:outerShdw blurRad="38100" dist="38100" dir="2700000" algn="tl">
                        <a:srgbClr val="000000">
                          <a:alpha val="43137"/>
                        </a:srgbClr>
                      </a:outerShdw>
                    </a:effectLst>
                  </a:rPr>
                  <a:t>of today</a:t>
                </a:r>
                <a:endParaRPr lang="en-US" sz="1800" b="1" dirty="0">
                  <a:solidFill>
                    <a:schemeClr val="bg1"/>
                  </a:solidFill>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1814939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3">
            <a:extLst>
              <a:ext uri="{28A0092B-C50C-407E-A947-70E740481C1C}">
                <a14:useLocalDpi xmlns:a14="http://schemas.microsoft.com/office/drawing/2010/main" val="0"/>
              </a:ext>
            </a:extLst>
          </a:blip>
          <a:srcRect l="15722" t="5882" r="13306" b="27419"/>
          <a:stretch/>
        </p:blipFill>
        <p:spPr>
          <a:xfrm>
            <a:off x="-12469" y="306567"/>
            <a:ext cx="9156470" cy="4840288"/>
          </a:xfrm>
          <a:prstGeom prst="rect">
            <a:avLst/>
          </a:prstGeom>
        </p:spPr>
      </p:pic>
      <p:sp>
        <p:nvSpPr>
          <p:cNvPr id="9" name="Title 8"/>
          <p:cNvSpPr>
            <a:spLocks noGrp="1"/>
          </p:cNvSpPr>
          <p:nvPr>
            <p:ph type="title"/>
          </p:nvPr>
        </p:nvSpPr>
        <p:spPr/>
        <p:txBody>
          <a:bodyPr/>
          <a:lstStyle/>
          <a:p>
            <a:r>
              <a:rPr lang="tr-TR" dirty="0" smtClean="0"/>
              <a:t>Industry Has Been Changing and Will Continue to </a:t>
            </a:r>
            <a:endParaRPr lang="tr-TR" b="0" dirty="0"/>
          </a:p>
        </p:txBody>
      </p:sp>
      <p:grpSp>
        <p:nvGrpSpPr>
          <p:cNvPr id="2" name="Group 1"/>
          <p:cNvGrpSpPr/>
          <p:nvPr/>
        </p:nvGrpSpPr>
        <p:grpSpPr>
          <a:xfrm>
            <a:off x="2217439" y="3013786"/>
            <a:ext cx="3700281" cy="1173919"/>
            <a:chOff x="2217439" y="2697694"/>
            <a:chExt cx="3700281" cy="1173919"/>
          </a:xfrm>
        </p:grpSpPr>
        <p:grpSp>
          <p:nvGrpSpPr>
            <p:cNvPr id="61" name="Group 60"/>
            <p:cNvGrpSpPr/>
            <p:nvPr/>
          </p:nvGrpSpPr>
          <p:grpSpPr>
            <a:xfrm>
              <a:off x="2217439" y="2697694"/>
              <a:ext cx="865275" cy="591183"/>
              <a:chOff x="2902639" y="3271544"/>
              <a:chExt cx="1153700" cy="788244"/>
            </a:xfrm>
          </p:grpSpPr>
          <p:pic>
            <p:nvPicPr>
              <p:cNvPr id="65" name="Picture 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196" y="3271544"/>
                <a:ext cx="1054632" cy="585618"/>
              </a:xfrm>
              <a:prstGeom prst="rect">
                <a:avLst/>
              </a:prstGeom>
            </p:spPr>
          </p:pic>
          <p:grpSp>
            <p:nvGrpSpPr>
              <p:cNvPr id="66" name="Group 65"/>
              <p:cNvGrpSpPr/>
              <p:nvPr/>
            </p:nvGrpSpPr>
            <p:grpSpPr>
              <a:xfrm>
                <a:off x="2902639" y="3359106"/>
                <a:ext cx="1153700" cy="700682"/>
                <a:chOff x="2733676" y="3190143"/>
                <a:chExt cx="1153700" cy="700682"/>
              </a:xfrm>
            </p:grpSpPr>
            <p:sp>
              <p:nvSpPr>
                <p:cNvPr id="67" name="Oval 66"/>
                <p:cNvSpPr/>
                <p:nvPr/>
              </p:nvSpPr>
              <p:spPr>
                <a:xfrm>
                  <a:off x="3313573" y="3658382"/>
                  <a:ext cx="232443" cy="232443"/>
                </a:xfrm>
                <a:prstGeom prst="ellipse">
                  <a:avLst/>
                </a:prstGeom>
                <a:gradFill flip="none" rotWithShape="1">
                  <a:gsLst>
                    <a:gs pos="0">
                      <a:srgbClr val="29859B">
                        <a:shade val="30000"/>
                        <a:satMod val="115000"/>
                      </a:srgbClr>
                    </a:gs>
                    <a:gs pos="50000">
                      <a:srgbClr val="29859B">
                        <a:shade val="67500"/>
                        <a:satMod val="115000"/>
                      </a:srgbClr>
                    </a:gs>
                    <a:gs pos="100000">
                      <a:srgbClr val="29859B">
                        <a:shade val="100000"/>
                        <a:satMod val="115000"/>
                      </a:srgbClr>
                    </a:gs>
                  </a:gsLst>
                  <a:lin ang="189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sp>
              <p:nvSpPr>
                <p:cNvPr id="68" name="Rounded Rectangle 4"/>
                <p:cNvSpPr/>
                <p:nvPr/>
              </p:nvSpPr>
              <p:spPr>
                <a:xfrm>
                  <a:off x="2733676" y="3190143"/>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1971</a:t>
                  </a:r>
                  <a:endParaRPr lang="en-US" sz="1500" b="1" dirty="0">
                    <a:solidFill>
                      <a:schemeClr val="bg1"/>
                    </a:solidFill>
                    <a:effectLst>
                      <a:outerShdw blurRad="38100" dist="38100" dir="2700000" algn="tl">
                        <a:srgbClr val="000000">
                          <a:alpha val="43137"/>
                        </a:srgbClr>
                      </a:outerShdw>
                    </a:effectLst>
                  </a:endParaRPr>
                </a:p>
              </p:txBody>
            </p:sp>
          </p:grpSp>
        </p:grpSp>
        <p:grpSp>
          <p:nvGrpSpPr>
            <p:cNvPr id="69" name="Group 68"/>
            <p:cNvGrpSpPr/>
            <p:nvPr/>
          </p:nvGrpSpPr>
          <p:grpSpPr>
            <a:xfrm>
              <a:off x="2504090" y="3269396"/>
              <a:ext cx="865275" cy="583868"/>
              <a:chOff x="3388482" y="3898654"/>
              <a:chExt cx="1153700" cy="778491"/>
            </a:xfrm>
          </p:grpSpPr>
          <p:grpSp>
            <p:nvGrpSpPr>
              <p:cNvPr id="70" name="Group 69"/>
              <p:cNvGrpSpPr/>
              <p:nvPr/>
            </p:nvGrpSpPr>
            <p:grpSpPr>
              <a:xfrm>
                <a:off x="3445891" y="3898654"/>
                <a:ext cx="1018496" cy="778491"/>
                <a:chOff x="3217294" y="3868837"/>
                <a:chExt cx="1018496" cy="778491"/>
              </a:xfrm>
            </p:grpSpPr>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7294" y="4101280"/>
                  <a:ext cx="1018496" cy="546048"/>
                </a:xfrm>
                <a:prstGeom prst="rect">
                  <a:avLst/>
                </a:prstGeom>
              </p:spPr>
            </p:pic>
            <p:sp>
              <p:nvSpPr>
                <p:cNvPr id="75" name="Oval 74"/>
                <p:cNvSpPr/>
                <p:nvPr/>
              </p:nvSpPr>
              <p:spPr>
                <a:xfrm>
                  <a:off x="3748502" y="3868837"/>
                  <a:ext cx="232443" cy="232443"/>
                </a:xfrm>
                <a:prstGeom prst="ellipse">
                  <a:avLst/>
                </a:prstGeom>
                <a:solidFill>
                  <a:srgbClr val="00148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grpSp>
          <p:sp>
            <p:nvSpPr>
              <p:cNvPr id="71" name="Rounded Rectangle 4"/>
              <p:cNvSpPr/>
              <p:nvPr/>
            </p:nvSpPr>
            <p:spPr>
              <a:xfrm>
                <a:off x="3388482" y="4159118"/>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1981</a:t>
                </a:r>
                <a:endParaRPr lang="en-US" sz="1500" b="1" dirty="0">
                  <a:solidFill>
                    <a:schemeClr val="bg1"/>
                  </a:solidFill>
                  <a:effectLst>
                    <a:outerShdw blurRad="38100" dist="38100" dir="2700000" algn="tl">
                      <a:srgbClr val="000000">
                        <a:alpha val="43137"/>
                      </a:srgbClr>
                    </a:outerShdw>
                  </a:effectLst>
                </a:endParaRPr>
              </a:p>
            </p:txBody>
          </p:sp>
        </p:grpSp>
        <p:grpSp>
          <p:nvGrpSpPr>
            <p:cNvPr id="76" name="Group 75"/>
            <p:cNvGrpSpPr/>
            <p:nvPr/>
          </p:nvGrpSpPr>
          <p:grpSpPr>
            <a:xfrm>
              <a:off x="2917687" y="2816357"/>
              <a:ext cx="865275" cy="567776"/>
              <a:chOff x="3927454" y="3323570"/>
              <a:chExt cx="1153700" cy="757034"/>
            </a:xfrm>
          </p:grpSpPr>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6828" y="3323570"/>
                <a:ext cx="1014874" cy="546048"/>
              </a:xfrm>
              <a:prstGeom prst="rect">
                <a:avLst/>
              </a:prstGeom>
            </p:spPr>
          </p:pic>
          <p:sp>
            <p:nvSpPr>
              <p:cNvPr id="78" name="Oval 77"/>
              <p:cNvSpPr/>
              <p:nvPr/>
            </p:nvSpPr>
            <p:spPr>
              <a:xfrm>
                <a:off x="4245722" y="3848161"/>
                <a:ext cx="232443" cy="232443"/>
              </a:xfrm>
              <a:prstGeom prst="ellipse">
                <a:avLst/>
              </a:prstGeom>
              <a:solidFill>
                <a:srgbClr val="52CE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
            <p:nvSpPr>
              <p:cNvPr id="81" name="Rounded Rectangle 4"/>
              <p:cNvSpPr/>
              <p:nvPr/>
            </p:nvSpPr>
            <p:spPr>
              <a:xfrm>
                <a:off x="3927454" y="3351591"/>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1991</a:t>
                </a:r>
                <a:endParaRPr lang="en-US" sz="1500" b="1" dirty="0">
                  <a:solidFill>
                    <a:schemeClr val="bg1"/>
                  </a:solidFill>
                  <a:effectLst>
                    <a:outerShdw blurRad="38100" dist="38100" dir="2700000" algn="tl">
                      <a:srgbClr val="000000">
                        <a:alpha val="43137"/>
                      </a:srgbClr>
                    </a:outerShdw>
                  </a:effectLst>
                </a:endParaRPr>
              </a:p>
            </p:txBody>
          </p:sp>
        </p:grpSp>
        <p:grpSp>
          <p:nvGrpSpPr>
            <p:cNvPr id="83" name="Group 82"/>
            <p:cNvGrpSpPr/>
            <p:nvPr/>
          </p:nvGrpSpPr>
          <p:grpSpPr>
            <a:xfrm>
              <a:off x="3236464" y="3235126"/>
              <a:ext cx="865275" cy="583852"/>
              <a:chOff x="4293707" y="3806402"/>
              <a:chExt cx="1153700" cy="778469"/>
            </a:xfrm>
          </p:grpSpPr>
          <p:sp>
            <p:nvSpPr>
              <p:cNvPr id="85" name="Oval 84"/>
              <p:cNvSpPr/>
              <p:nvPr/>
            </p:nvSpPr>
            <p:spPr>
              <a:xfrm>
                <a:off x="4749319" y="3806402"/>
                <a:ext cx="232443" cy="232443"/>
              </a:xfrm>
              <a:prstGeom prst="ellipse">
                <a:avLst/>
              </a:prstGeom>
              <a:solidFill>
                <a:srgbClr val="FFB23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grpSp>
            <p:nvGrpSpPr>
              <p:cNvPr id="86" name="Group 85"/>
              <p:cNvGrpSpPr/>
              <p:nvPr/>
            </p:nvGrpSpPr>
            <p:grpSpPr>
              <a:xfrm>
                <a:off x="4293707" y="4030909"/>
                <a:ext cx="1153700" cy="553962"/>
                <a:chOff x="4795180" y="3390592"/>
                <a:chExt cx="1153700" cy="553962"/>
              </a:xfrm>
            </p:grpSpPr>
            <p:pic>
              <p:nvPicPr>
                <p:cNvPr id="87" name="Picture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2373" y="3390592"/>
                  <a:ext cx="951898" cy="553962"/>
                </a:xfrm>
                <a:prstGeom prst="rect">
                  <a:avLst/>
                </a:prstGeom>
              </p:spPr>
            </p:pic>
            <p:sp>
              <p:nvSpPr>
                <p:cNvPr id="103" name="Rounded Rectangle 4"/>
                <p:cNvSpPr/>
                <p:nvPr/>
              </p:nvSpPr>
              <p:spPr>
                <a:xfrm>
                  <a:off x="4795180" y="3416851"/>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2001</a:t>
                  </a:r>
                  <a:endParaRPr lang="en-US" sz="1500" b="1" dirty="0">
                    <a:solidFill>
                      <a:schemeClr val="bg1"/>
                    </a:solidFill>
                    <a:effectLst>
                      <a:outerShdw blurRad="38100" dist="38100" dir="2700000" algn="tl">
                        <a:srgbClr val="000000">
                          <a:alpha val="43137"/>
                        </a:srgbClr>
                      </a:outerShdw>
                    </a:effectLst>
                  </a:endParaRPr>
                </a:p>
              </p:txBody>
            </p:sp>
          </p:grpSp>
        </p:grpSp>
        <p:grpSp>
          <p:nvGrpSpPr>
            <p:cNvPr id="3" name="Group 2"/>
            <p:cNvGrpSpPr/>
            <p:nvPr/>
          </p:nvGrpSpPr>
          <p:grpSpPr>
            <a:xfrm>
              <a:off x="3956498" y="2780596"/>
              <a:ext cx="865275" cy="583352"/>
              <a:chOff x="5275330" y="3653515"/>
              <a:chExt cx="1153700" cy="777802"/>
            </a:xfrm>
          </p:grpSpPr>
          <p:grpSp>
            <p:nvGrpSpPr>
              <p:cNvPr id="104" name="Group 103"/>
              <p:cNvGrpSpPr/>
              <p:nvPr/>
            </p:nvGrpSpPr>
            <p:grpSpPr>
              <a:xfrm>
                <a:off x="5388956" y="3653515"/>
                <a:ext cx="952535" cy="777802"/>
                <a:chOff x="5388956" y="3653515"/>
                <a:chExt cx="952535" cy="777802"/>
              </a:xfrm>
            </p:grpSpPr>
            <p:pic>
              <p:nvPicPr>
                <p:cNvPr id="105" name="Picture 10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8956" y="3653515"/>
                  <a:ext cx="952535" cy="569790"/>
                </a:xfrm>
                <a:prstGeom prst="rect">
                  <a:avLst/>
                </a:prstGeom>
              </p:spPr>
            </p:pic>
            <p:sp>
              <p:nvSpPr>
                <p:cNvPr id="110" name="Oval 109"/>
                <p:cNvSpPr/>
                <p:nvPr/>
              </p:nvSpPr>
              <p:spPr>
                <a:xfrm>
                  <a:off x="5735959" y="4198874"/>
                  <a:ext cx="232443" cy="232443"/>
                </a:xfrm>
                <a:prstGeom prst="ellipse">
                  <a:avLst/>
                </a:prstGeom>
                <a:solidFill>
                  <a:srgbClr val="FF522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grpSp>
          <p:sp>
            <p:nvSpPr>
              <p:cNvPr id="113" name="Rounded Rectangle 4"/>
              <p:cNvSpPr/>
              <p:nvPr/>
            </p:nvSpPr>
            <p:spPr>
              <a:xfrm>
                <a:off x="5275330" y="3709440"/>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2011</a:t>
                </a:r>
                <a:endParaRPr lang="en-US" sz="1500" b="1" dirty="0">
                  <a:solidFill>
                    <a:schemeClr val="bg1"/>
                  </a:solidFill>
                  <a:effectLst>
                    <a:outerShdw blurRad="38100" dist="38100" dir="2700000" algn="tl">
                      <a:srgbClr val="000000">
                        <a:alpha val="43137"/>
                      </a:srgbClr>
                    </a:outerShdw>
                  </a:effectLst>
                </a:endParaRPr>
              </a:p>
            </p:txBody>
          </p:sp>
        </p:grpSp>
        <p:grpSp>
          <p:nvGrpSpPr>
            <p:cNvPr id="116" name="Group 115"/>
            <p:cNvGrpSpPr/>
            <p:nvPr/>
          </p:nvGrpSpPr>
          <p:grpSpPr>
            <a:xfrm>
              <a:off x="4323481" y="3301287"/>
              <a:ext cx="865275" cy="570326"/>
              <a:chOff x="5764641" y="4380138"/>
              <a:chExt cx="1153700" cy="760434"/>
            </a:xfrm>
          </p:grpSpPr>
          <p:pic>
            <p:nvPicPr>
              <p:cNvPr id="117" name="Picture 1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0879" y="4586610"/>
                <a:ext cx="1001223" cy="553962"/>
              </a:xfrm>
              <a:prstGeom prst="rect">
                <a:avLst/>
              </a:prstGeom>
            </p:spPr>
          </p:pic>
          <p:sp>
            <p:nvSpPr>
              <p:cNvPr id="118" name="Oval 117"/>
              <p:cNvSpPr/>
              <p:nvPr/>
            </p:nvSpPr>
            <p:spPr>
              <a:xfrm>
                <a:off x="6225270" y="4380138"/>
                <a:ext cx="232443" cy="232443"/>
              </a:xfrm>
              <a:prstGeom prst="ellipse">
                <a:avLst/>
              </a:prstGeom>
              <a:solidFill>
                <a:srgbClr val="DA291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sp>
            <p:nvSpPr>
              <p:cNvPr id="124" name="Rounded Rectangle 4"/>
              <p:cNvSpPr/>
              <p:nvPr/>
            </p:nvSpPr>
            <p:spPr>
              <a:xfrm>
                <a:off x="5764641" y="4601006"/>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2021</a:t>
                </a:r>
                <a:endParaRPr lang="en-US" sz="1500" b="1" dirty="0">
                  <a:solidFill>
                    <a:schemeClr val="bg1"/>
                  </a:solidFill>
                  <a:effectLst>
                    <a:outerShdw blurRad="38100" dist="38100" dir="2700000" algn="tl">
                      <a:srgbClr val="000000">
                        <a:alpha val="43137"/>
                      </a:srgbClr>
                    </a:outerShdw>
                  </a:effectLst>
                </a:endParaRPr>
              </a:p>
            </p:txBody>
          </p:sp>
        </p:grpSp>
        <p:grpSp>
          <p:nvGrpSpPr>
            <p:cNvPr id="4" name="Group 3"/>
            <p:cNvGrpSpPr/>
            <p:nvPr/>
          </p:nvGrpSpPr>
          <p:grpSpPr>
            <a:xfrm>
              <a:off x="4903180" y="3182992"/>
              <a:ext cx="1014540" cy="442016"/>
              <a:chOff x="6537573" y="4211620"/>
              <a:chExt cx="1352720" cy="589355"/>
            </a:xfrm>
          </p:grpSpPr>
          <p:sp>
            <p:nvSpPr>
              <p:cNvPr id="112" name="Oval 111"/>
              <p:cNvSpPr/>
              <p:nvPr/>
            </p:nvSpPr>
            <p:spPr>
              <a:xfrm>
                <a:off x="6537573" y="4379553"/>
                <a:ext cx="232443" cy="232443"/>
              </a:xfrm>
              <a:prstGeom prst="ellipse">
                <a:avLst/>
              </a:prstGeom>
              <a:solidFill>
                <a:srgbClr val="88060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pic>
            <p:nvPicPr>
              <p:cNvPr id="125" name="Picture 124"/>
              <p:cNvPicPr>
                <a:picLocks noChangeAspect="1"/>
              </p:cNvPicPr>
              <p:nvPr/>
            </p:nvPicPr>
            <p:blipFill>
              <a:blip r:embed="rId10">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a:off x="6803509" y="4211620"/>
                <a:ext cx="1086784" cy="589355"/>
              </a:xfrm>
              <a:prstGeom prst="rect">
                <a:avLst/>
              </a:prstGeom>
            </p:spPr>
          </p:pic>
          <p:sp>
            <p:nvSpPr>
              <p:cNvPr id="126" name="Rounded Rectangle 4"/>
              <p:cNvSpPr/>
              <p:nvPr/>
            </p:nvSpPr>
            <p:spPr>
              <a:xfrm>
                <a:off x="6736593" y="4266651"/>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2031</a:t>
                </a:r>
                <a:endParaRPr lang="en-US" sz="1500" b="1" dirty="0">
                  <a:solidFill>
                    <a:schemeClr val="bg1"/>
                  </a:solidFill>
                  <a:effectLst>
                    <a:outerShdw blurRad="38100" dist="38100" dir="2700000" algn="tl">
                      <a:srgbClr val="000000">
                        <a:alpha val="43137"/>
                      </a:srgbClr>
                    </a:outerShdw>
                  </a:effectLst>
                </a:endParaRPr>
              </a:p>
            </p:txBody>
          </p:sp>
        </p:grpSp>
      </p:grpSp>
      <p:sp>
        <p:nvSpPr>
          <p:cNvPr id="127" name="TextBox 126"/>
          <p:cNvSpPr txBox="1"/>
          <p:nvPr/>
        </p:nvSpPr>
        <p:spPr>
          <a:xfrm>
            <a:off x="15761" y="4800760"/>
            <a:ext cx="4668954" cy="556563"/>
          </a:xfrm>
          <a:prstGeom prst="rect">
            <a:avLst/>
          </a:prstGeom>
          <a:noFill/>
        </p:spPr>
        <p:txBody>
          <a:bodyPr wrap="square" lIns="68580" tIns="34290" rIns="68580" bIns="34290" rtlCol="0">
            <a:spAutoFit/>
          </a:bodyPr>
          <a:lstStyle/>
          <a:p>
            <a:pPr>
              <a:lnSpc>
                <a:spcPts val="1875"/>
              </a:lnSpc>
            </a:pPr>
            <a:r>
              <a:rPr lang="en-US" sz="900" i="1" dirty="0">
                <a:solidFill>
                  <a:srgbClr val="505050"/>
                </a:solidFill>
              </a:rPr>
              <a:t>Source: Airbus Global Market Forecast </a:t>
            </a:r>
            <a:r>
              <a:rPr lang="en-US" sz="900" i="1" dirty="0" smtClean="0">
                <a:solidFill>
                  <a:srgbClr val="505050"/>
                </a:solidFill>
              </a:rPr>
              <a:t>2012</a:t>
            </a:r>
            <a:r>
              <a:rPr lang="tr-TR" sz="900" i="1" dirty="0" smtClean="0">
                <a:solidFill>
                  <a:srgbClr val="505050"/>
                </a:solidFill>
              </a:rPr>
              <a:t>, </a:t>
            </a:r>
            <a:r>
              <a:rPr lang="en-US" sz="900" i="1" dirty="0">
                <a:solidFill>
                  <a:srgbClr val="505050"/>
                </a:solidFill>
              </a:rPr>
              <a:t>IATA</a:t>
            </a:r>
            <a:r>
              <a:rPr lang="tr-TR" sz="900" i="1" dirty="0">
                <a:solidFill>
                  <a:srgbClr val="505050"/>
                </a:solidFill>
              </a:rPr>
              <a:t>, </a:t>
            </a:r>
            <a:r>
              <a:rPr lang="en-US" sz="900" i="1" dirty="0">
                <a:solidFill>
                  <a:srgbClr val="505050"/>
                </a:solidFill>
              </a:rPr>
              <a:t>Airbus 2014 GMF</a:t>
            </a:r>
            <a:r>
              <a:rPr lang="tr-TR" sz="900" i="1" dirty="0">
                <a:solidFill>
                  <a:srgbClr val="505050"/>
                </a:solidFill>
              </a:rPr>
              <a:t>, internal analysis</a:t>
            </a:r>
            <a:r>
              <a:rPr lang="en-US" sz="900" i="1" dirty="0">
                <a:solidFill>
                  <a:srgbClr val="505050"/>
                </a:solidFill>
              </a:rPr>
              <a:t>.</a:t>
            </a:r>
          </a:p>
          <a:p>
            <a:pPr>
              <a:lnSpc>
                <a:spcPts val="1875"/>
              </a:lnSpc>
            </a:pPr>
            <a:endParaRPr lang="en-US" sz="900" i="1" dirty="0">
              <a:solidFill>
                <a:srgbClr val="505050"/>
              </a:solidFill>
            </a:endParaRPr>
          </a:p>
        </p:txBody>
      </p:sp>
      <p:graphicFrame>
        <p:nvGraphicFramePr>
          <p:cNvPr id="41" name="Chart 40"/>
          <p:cNvGraphicFramePr>
            <a:graphicFrameLocks/>
          </p:cNvGraphicFramePr>
          <p:nvPr>
            <p:extLst>
              <p:ext uri="{D42A27DB-BD31-4B8C-83A1-F6EECF244321}">
                <p14:modId xmlns:p14="http://schemas.microsoft.com/office/powerpoint/2010/main" val="1030914157"/>
              </p:ext>
            </p:extLst>
          </p:nvPr>
        </p:nvGraphicFramePr>
        <p:xfrm>
          <a:off x="4544059" y="793458"/>
          <a:ext cx="4599941" cy="2449342"/>
        </p:xfrm>
        <a:graphic>
          <a:graphicData uri="http://schemas.openxmlformats.org/drawingml/2006/chart">
            <c:chart xmlns:c="http://schemas.openxmlformats.org/drawingml/2006/chart" xmlns:r="http://schemas.openxmlformats.org/officeDocument/2006/relationships" r:id="rId11"/>
          </a:graphicData>
        </a:graphic>
      </p:graphicFrame>
      <p:sp>
        <p:nvSpPr>
          <p:cNvPr id="42" name="TextBox 41"/>
          <p:cNvSpPr txBox="1"/>
          <p:nvPr/>
        </p:nvSpPr>
        <p:spPr>
          <a:xfrm>
            <a:off x="5334998" y="614282"/>
            <a:ext cx="3361231" cy="307777"/>
          </a:xfrm>
          <a:prstGeom prst="rect">
            <a:avLst/>
          </a:prstGeom>
          <a:noFill/>
        </p:spPr>
        <p:txBody>
          <a:bodyPr wrap="square" rtlCol="0">
            <a:spAutoFit/>
          </a:bodyPr>
          <a:lstStyle/>
          <a:p>
            <a:pPr algn="ctr"/>
            <a:r>
              <a:rPr lang="en-US" sz="1400" b="1" dirty="0" smtClean="0"/>
              <a:t>Market Share in </a:t>
            </a:r>
            <a:r>
              <a:rPr lang="tr-TR" sz="1400" b="1" dirty="0" smtClean="0"/>
              <a:t>RPK</a:t>
            </a:r>
            <a:r>
              <a:rPr lang="tr-TR" b="1" dirty="0"/>
              <a:t> </a:t>
            </a:r>
            <a:r>
              <a:rPr lang="tr-TR" b="1" dirty="0" smtClean="0"/>
              <a:t>By Airline Domicile</a:t>
            </a:r>
            <a:endParaRPr lang="en-US" sz="1400" b="1" dirty="0"/>
          </a:p>
        </p:txBody>
      </p:sp>
      <p:grpSp>
        <p:nvGrpSpPr>
          <p:cNvPr id="43" name="Group 42"/>
          <p:cNvGrpSpPr/>
          <p:nvPr/>
        </p:nvGrpSpPr>
        <p:grpSpPr>
          <a:xfrm>
            <a:off x="330032" y="935484"/>
            <a:ext cx="1658824" cy="1670755"/>
            <a:chOff x="2937614" y="1276119"/>
            <a:chExt cx="2868638" cy="2816907"/>
          </a:xfrm>
        </p:grpSpPr>
        <p:grpSp>
          <p:nvGrpSpPr>
            <p:cNvPr id="44" name="Group 43"/>
            <p:cNvGrpSpPr/>
            <p:nvPr/>
          </p:nvGrpSpPr>
          <p:grpSpPr>
            <a:xfrm>
              <a:off x="2937614" y="1276119"/>
              <a:ext cx="2868638" cy="2816907"/>
              <a:chOff x="2937614" y="1276119"/>
              <a:chExt cx="2868638" cy="2816907"/>
            </a:xfrm>
          </p:grpSpPr>
          <p:sp>
            <p:nvSpPr>
              <p:cNvPr id="46" name="Chord 45"/>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47"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45" name="TextBox 44"/>
            <p:cNvSpPr txBox="1"/>
            <p:nvPr/>
          </p:nvSpPr>
          <p:spPr>
            <a:xfrm>
              <a:off x="2978388" y="1862058"/>
              <a:ext cx="2628195" cy="1517822"/>
            </a:xfrm>
            <a:prstGeom prst="rect">
              <a:avLst/>
            </a:prstGeom>
            <a:noFill/>
            <a:effectLst/>
          </p:spPr>
          <p:txBody>
            <a:bodyPr wrap="square" rtlCol="0">
              <a:spAutoFit/>
            </a:bodyPr>
            <a:lstStyle/>
            <a:p>
              <a:pPr algn="ctr">
                <a:lnSpc>
                  <a:spcPts val="2100"/>
                </a:lnSpc>
              </a:pPr>
              <a:r>
                <a:rPr lang="tr-TR" sz="1800" b="1" noProof="1" smtClean="0">
                  <a:solidFill>
                    <a:schemeClr val="bg1"/>
                  </a:solidFill>
                </a:rPr>
                <a:t>Customers has been changing</a:t>
              </a:r>
              <a:endParaRPr lang="en-US" sz="1800" b="1" noProof="1">
                <a:solidFill>
                  <a:schemeClr val="bg1"/>
                </a:solidFill>
              </a:endParaRPr>
            </a:p>
          </p:txBody>
        </p:sp>
      </p:grpSp>
      <p:grpSp>
        <p:nvGrpSpPr>
          <p:cNvPr id="48" name="Group 47"/>
          <p:cNvGrpSpPr/>
          <p:nvPr/>
        </p:nvGrpSpPr>
        <p:grpSpPr>
          <a:xfrm>
            <a:off x="2431686" y="968308"/>
            <a:ext cx="1670053" cy="1585355"/>
            <a:chOff x="2937614" y="1276119"/>
            <a:chExt cx="2868638" cy="2816907"/>
          </a:xfrm>
        </p:grpSpPr>
        <p:grpSp>
          <p:nvGrpSpPr>
            <p:cNvPr id="49" name="Group 48"/>
            <p:cNvGrpSpPr/>
            <p:nvPr/>
          </p:nvGrpSpPr>
          <p:grpSpPr>
            <a:xfrm>
              <a:off x="2937614" y="1276119"/>
              <a:ext cx="2868638" cy="2816907"/>
              <a:chOff x="2937614" y="1276119"/>
              <a:chExt cx="2868638" cy="2816907"/>
            </a:xfrm>
          </p:grpSpPr>
          <p:sp>
            <p:nvSpPr>
              <p:cNvPr id="51" name="Chord 50"/>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52"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50" name="TextBox 49"/>
            <p:cNvSpPr txBox="1"/>
            <p:nvPr/>
          </p:nvSpPr>
          <p:spPr>
            <a:xfrm>
              <a:off x="3032087" y="1794657"/>
              <a:ext cx="2628194" cy="1317619"/>
            </a:xfrm>
            <a:prstGeom prst="rect">
              <a:avLst/>
            </a:prstGeom>
            <a:noFill/>
            <a:effectLst/>
          </p:spPr>
          <p:txBody>
            <a:bodyPr wrap="square" rtlCol="0">
              <a:spAutoFit/>
            </a:bodyPr>
            <a:lstStyle/>
            <a:p>
              <a:pPr algn="ctr">
                <a:lnSpc>
                  <a:spcPts val="2100"/>
                </a:lnSpc>
              </a:pPr>
              <a:r>
                <a:rPr lang="tr-TR" sz="1800" b="1" noProof="1" smtClean="0">
                  <a:solidFill>
                    <a:schemeClr val="bg1"/>
                  </a:solidFill>
                </a:rPr>
                <a:t>Competition has been changing</a:t>
              </a:r>
              <a:endParaRPr lang="en-US" sz="1800" b="1" noProof="1">
                <a:solidFill>
                  <a:schemeClr val="bg1"/>
                </a:solidFill>
              </a:endParaRPr>
            </a:p>
          </p:txBody>
        </p:sp>
      </p:grpSp>
    </p:spTree>
    <p:extLst>
      <p:ext uri="{BB962C8B-B14F-4D97-AF65-F5344CB8AC3E}">
        <p14:creationId xmlns:p14="http://schemas.microsoft.com/office/powerpoint/2010/main" val="5452598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6406" y="0"/>
            <a:ext cx="8696735" cy="784672"/>
          </a:xfrm>
        </p:spPr>
        <p:txBody>
          <a:bodyPr/>
          <a:lstStyle/>
          <a:p>
            <a:r>
              <a:rPr lang="tr-TR" dirty="0" err="1" smtClean="0"/>
              <a:t>Customer</a:t>
            </a:r>
            <a:r>
              <a:rPr lang="tr-TR" dirty="0" smtClean="0"/>
              <a:t> </a:t>
            </a:r>
            <a:r>
              <a:rPr lang="tr-TR" dirty="0" err="1" smtClean="0"/>
              <a:t>Experience</a:t>
            </a:r>
            <a:r>
              <a:rPr lang="tr-TR" dirty="0" smtClean="0"/>
              <a:t> vs. </a:t>
            </a:r>
            <a:r>
              <a:rPr lang="tr-TR" dirty="0" err="1" smtClean="0"/>
              <a:t>Competitive</a:t>
            </a:r>
            <a:r>
              <a:rPr lang="tr-TR" dirty="0" smtClean="0"/>
              <a:t> Advantage</a:t>
            </a:r>
            <a:endParaRPr lang="tr-TR" dirty="0"/>
          </a:p>
        </p:txBody>
      </p:sp>
      <p:grpSp>
        <p:nvGrpSpPr>
          <p:cNvPr id="22" name="Group 21"/>
          <p:cNvGrpSpPr/>
          <p:nvPr/>
        </p:nvGrpSpPr>
        <p:grpSpPr>
          <a:xfrm>
            <a:off x="3738589" y="358949"/>
            <a:ext cx="4089924" cy="1368243"/>
            <a:chOff x="4455501" y="1145554"/>
            <a:chExt cx="3366514" cy="1368243"/>
          </a:xfrm>
        </p:grpSpPr>
        <p:pic>
          <p:nvPicPr>
            <p:cNvPr id="23" name="Picture 22"/>
            <p:cNvPicPr>
              <a:picLocks noChangeAspect="1"/>
            </p:cNvPicPr>
            <p:nvPr/>
          </p:nvPicPr>
          <p:blipFill>
            <a:blip r:embed="rId3">
              <a:duotone>
                <a:prstClr val="black"/>
                <a:srgbClr val="00B0F0">
                  <a:tint val="45000"/>
                  <a:satMod val="40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32022">
              <a:off x="4455501" y="1145554"/>
              <a:ext cx="3366514" cy="1368243"/>
            </a:xfrm>
            <a:prstGeom prst="rect">
              <a:avLst/>
            </a:prstGeom>
          </p:spPr>
        </p:pic>
        <p:sp>
          <p:nvSpPr>
            <p:cNvPr id="24" name="Rectangle 23"/>
            <p:cNvSpPr/>
            <p:nvPr/>
          </p:nvSpPr>
          <p:spPr>
            <a:xfrm rot="21092787">
              <a:off x="4874710" y="1499541"/>
              <a:ext cx="2720475" cy="715581"/>
            </a:xfrm>
            <a:prstGeom prst="rect">
              <a:avLst/>
            </a:prstGeom>
          </p:spPr>
          <p:txBody>
            <a:bodyPr wrap="square" lIns="68580" tIns="34290" rIns="68580" bIns="34290">
              <a:spAutoFit/>
            </a:bodyPr>
            <a:lstStyle/>
            <a:p>
              <a:pPr algn="ctr"/>
              <a:r>
                <a:rPr lang="tr-TR" b="1" dirty="0" smtClean="0">
                  <a:solidFill>
                    <a:schemeClr val="bg1"/>
                  </a:solidFill>
                  <a:effectLst>
                    <a:outerShdw blurRad="38100" dist="38100" dir="2700000" algn="tl">
                      <a:srgbClr val="000000">
                        <a:alpha val="43137"/>
                      </a:srgbClr>
                    </a:outerShdw>
                  </a:effectLst>
                </a:rPr>
                <a:t>As </a:t>
              </a:r>
              <a:r>
                <a:rPr lang="tr-TR" b="1" dirty="0" err="1" smtClean="0">
                  <a:solidFill>
                    <a:schemeClr val="bg1"/>
                  </a:solidFill>
                  <a:effectLst>
                    <a:outerShdw blurRad="38100" dist="38100" dir="2700000" algn="tl">
                      <a:srgbClr val="000000">
                        <a:alpha val="43137"/>
                      </a:srgbClr>
                    </a:outerShdw>
                  </a:effectLst>
                </a:rPr>
                <a:t>the</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ability</a:t>
              </a:r>
              <a:r>
                <a:rPr lang="tr-TR" b="1" dirty="0" smtClean="0">
                  <a:solidFill>
                    <a:schemeClr val="bg1"/>
                  </a:solidFill>
                  <a:effectLst>
                    <a:outerShdw blurRad="38100" dist="38100" dir="2700000" algn="tl">
                      <a:srgbClr val="000000">
                        <a:alpha val="43137"/>
                      </a:srgbClr>
                    </a:outerShdw>
                  </a:effectLst>
                </a:rPr>
                <a:t> of a </a:t>
              </a:r>
              <a:r>
                <a:rPr lang="tr-TR" b="1" dirty="0" err="1" smtClean="0">
                  <a:solidFill>
                    <a:schemeClr val="bg1"/>
                  </a:solidFill>
                  <a:effectLst>
                    <a:outerShdw blurRad="38100" dist="38100" dir="2700000" algn="tl">
                      <a:srgbClr val="000000">
                        <a:alpha val="43137"/>
                      </a:srgbClr>
                    </a:outerShdw>
                  </a:effectLst>
                </a:rPr>
                <a:t>company</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to</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provide</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customer</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value</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increases</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so</a:t>
              </a:r>
              <a:r>
                <a:rPr lang="tr-TR" b="1" dirty="0" smtClean="0">
                  <a:solidFill>
                    <a:schemeClr val="bg1"/>
                  </a:solidFill>
                  <a:effectLst>
                    <a:outerShdw blurRad="38100" dist="38100" dir="2700000" algn="tl">
                      <a:srgbClr val="000000">
                        <a:alpha val="43137"/>
                      </a:srgbClr>
                    </a:outerShdw>
                  </a:effectLst>
                </a:rPr>
                <a:t> as </a:t>
              </a:r>
              <a:r>
                <a:rPr lang="tr-TR" b="1" dirty="0" err="1" smtClean="0">
                  <a:solidFill>
                    <a:schemeClr val="bg1"/>
                  </a:solidFill>
                  <a:effectLst>
                    <a:outerShdw blurRad="38100" dist="38100" dir="2700000" algn="tl">
                      <a:srgbClr val="000000">
                        <a:alpha val="43137"/>
                      </a:srgbClr>
                    </a:outerShdw>
                  </a:effectLst>
                </a:rPr>
                <a:t>its</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competitive</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advantage</a:t>
              </a:r>
              <a:r>
                <a:rPr lang="tr-TR" b="1" dirty="0" smtClean="0">
                  <a:solidFill>
                    <a:schemeClr val="bg1"/>
                  </a:solidFill>
                  <a:effectLst>
                    <a:outerShdw blurRad="38100" dist="38100" dir="2700000" algn="tl">
                      <a:srgbClr val="000000">
                        <a:alpha val="43137"/>
                      </a:srgbClr>
                    </a:outerShdw>
                  </a:effectLst>
                </a:rPr>
                <a:t>.</a:t>
              </a:r>
              <a:endParaRPr lang="tr-TR" b="1" dirty="0">
                <a:solidFill>
                  <a:schemeClr val="bg1"/>
                </a:solidFill>
                <a:effectLst>
                  <a:outerShdw blurRad="38100" dist="38100" dir="2700000" algn="tl">
                    <a:srgbClr val="000000">
                      <a:alpha val="43137"/>
                    </a:srgbClr>
                  </a:outerShdw>
                </a:effectLst>
              </a:endParaRPr>
            </a:p>
          </p:txBody>
        </p:sp>
      </p:grpSp>
      <p:grpSp>
        <p:nvGrpSpPr>
          <p:cNvPr id="13" name="Group 12"/>
          <p:cNvGrpSpPr/>
          <p:nvPr/>
        </p:nvGrpSpPr>
        <p:grpSpPr>
          <a:xfrm>
            <a:off x="5900410" y="1850065"/>
            <a:ext cx="2138317" cy="2029376"/>
            <a:chOff x="2725900" y="1300714"/>
            <a:chExt cx="3083747" cy="2818886"/>
          </a:xfrm>
        </p:grpSpPr>
        <p:grpSp>
          <p:nvGrpSpPr>
            <p:cNvPr id="14" name="Group 13"/>
            <p:cNvGrpSpPr/>
            <p:nvPr/>
          </p:nvGrpSpPr>
          <p:grpSpPr>
            <a:xfrm>
              <a:off x="2725900" y="1300714"/>
              <a:ext cx="3083747" cy="2818886"/>
              <a:chOff x="2725900" y="1300714"/>
              <a:chExt cx="3083747" cy="2818886"/>
            </a:xfrm>
          </p:grpSpPr>
          <p:sp>
            <p:nvSpPr>
              <p:cNvPr id="16" name="Chord 15"/>
              <p:cNvSpPr/>
              <p:nvPr/>
            </p:nvSpPr>
            <p:spPr>
              <a:xfrm rot="4500000">
                <a:off x="2858331" y="1168283"/>
                <a:ext cx="2818886" cy="3083747"/>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17"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15" name="TextBox 14"/>
            <p:cNvSpPr txBox="1"/>
            <p:nvPr/>
          </p:nvSpPr>
          <p:spPr>
            <a:xfrm>
              <a:off x="2849330" y="1609908"/>
              <a:ext cx="2604277" cy="2372702"/>
            </a:xfrm>
            <a:prstGeom prst="rect">
              <a:avLst/>
            </a:prstGeom>
            <a:noFill/>
            <a:effectLst/>
          </p:spPr>
          <p:txBody>
            <a:bodyPr wrap="square" rtlCol="0">
              <a:spAutoFit/>
            </a:bodyPr>
            <a:lstStyle/>
            <a:p>
              <a:pPr algn="ctr">
                <a:lnSpc>
                  <a:spcPts val="2100"/>
                </a:lnSpc>
              </a:pPr>
              <a:r>
                <a:rPr lang="tr-TR" sz="1800" b="1" noProof="1" smtClean="0">
                  <a:solidFill>
                    <a:schemeClr val="bg1"/>
                  </a:solidFill>
                </a:rPr>
                <a:t>Also, be aware of changing customer’s EXPECTATIONS,  </a:t>
              </a:r>
              <a:r>
                <a:rPr lang="tr-TR" sz="1800" b="1" i="1" noProof="1" smtClean="0">
                  <a:solidFill>
                    <a:schemeClr val="bg1"/>
                  </a:solidFill>
                </a:rPr>
                <a:t>BEHAVIOURS </a:t>
              </a:r>
            </a:p>
            <a:p>
              <a:pPr algn="ctr">
                <a:lnSpc>
                  <a:spcPts val="2100"/>
                </a:lnSpc>
              </a:pPr>
              <a:r>
                <a:rPr lang="tr-TR" sz="1800" b="1" i="1" noProof="1" smtClean="0">
                  <a:solidFill>
                    <a:schemeClr val="bg1"/>
                  </a:solidFill>
                </a:rPr>
                <a:t>&amp; NEEDS</a:t>
              </a:r>
              <a:endParaRPr lang="en-US" sz="1800" b="1" i="1" noProof="1">
                <a:solidFill>
                  <a:schemeClr val="bg1"/>
                </a:solidFill>
              </a:endParaRPr>
            </a:p>
          </p:txBody>
        </p:sp>
      </p:grpSp>
      <p:grpSp>
        <p:nvGrpSpPr>
          <p:cNvPr id="5" name="Group 4"/>
          <p:cNvGrpSpPr/>
          <p:nvPr/>
        </p:nvGrpSpPr>
        <p:grpSpPr>
          <a:xfrm>
            <a:off x="-72782" y="665621"/>
            <a:ext cx="5396724" cy="4117420"/>
            <a:chOff x="143715" y="665621"/>
            <a:chExt cx="5396724" cy="4117420"/>
          </a:xfrm>
        </p:grpSpPr>
        <p:grpSp>
          <p:nvGrpSpPr>
            <p:cNvPr id="4" name="Group 3"/>
            <p:cNvGrpSpPr/>
            <p:nvPr/>
          </p:nvGrpSpPr>
          <p:grpSpPr>
            <a:xfrm>
              <a:off x="143715" y="1722476"/>
              <a:ext cx="5396724" cy="3060565"/>
              <a:chOff x="143715" y="1722476"/>
              <a:chExt cx="5396724" cy="3060565"/>
            </a:xfrm>
          </p:grpSpPr>
          <p:grpSp>
            <p:nvGrpSpPr>
              <p:cNvPr id="19" name="Group 18"/>
              <p:cNvGrpSpPr/>
              <p:nvPr/>
            </p:nvGrpSpPr>
            <p:grpSpPr>
              <a:xfrm>
                <a:off x="143715" y="1722476"/>
                <a:ext cx="5396724" cy="3060565"/>
                <a:chOff x="-456797" y="1722476"/>
                <a:chExt cx="5396724" cy="3060565"/>
              </a:xfrm>
            </p:grpSpPr>
            <p:pic>
              <p:nvPicPr>
                <p:cNvPr id="1026" name="Picture 2" descr="\\Anadolu\thy\spy\4.Sunumlar\görseller\görseller set - kırmızı sunum için markadan alınan\_MG_1007.jpg"/>
                <p:cNvPicPr>
                  <a:picLocks noChangeAspect="1" noChangeArrowheads="1"/>
                </p:cNvPicPr>
                <p:nvPr/>
              </p:nvPicPr>
              <p:blipFill>
                <a:blip r:embed="rId5" cstate="print">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4800" y="1722476"/>
                  <a:ext cx="3663042" cy="2442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flipV="1">
                  <a:off x="1010196" y="1722476"/>
                  <a:ext cx="1" cy="2410130"/>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998317" y="4132606"/>
                  <a:ext cx="3552392" cy="0"/>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6797" y="1896598"/>
                  <a:ext cx="1455114" cy="1077218"/>
                </a:xfrm>
                <a:prstGeom prst="rect">
                  <a:avLst/>
                </a:prstGeom>
                <a:noFill/>
              </p:spPr>
              <p:txBody>
                <a:bodyPr wrap="square" rtlCol="0">
                  <a:spAutoFit/>
                </a:bodyPr>
                <a:lstStyle/>
                <a:p>
                  <a:pPr algn="ctr"/>
                  <a:r>
                    <a:rPr lang="tr-TR" sz="1600" b="1" dirty="0" err="1" smtClean="0">
                      <a:solidFill>
                        <a:schemeClr val="accent1">
                          <a:lumMod val="75000"/>
                        </a:schemeClr>
                      </a:solidFill>
                    </a:rPr>
                    <a:t>Ability</a:t>
                  </a:r>
                  <a:r>
                    <a:rPr lang="tr-TR" sz="1600" b="1" dirty="0" smtClean="0">
                      <a:solidFill>
                        <a:schemeClr val="accent1">
                          <a:lumMod val="75000"/>
                        </a:schemeClr>
                      </a:solidFill>
                    </a:rPr>
                    <a:t> </a:t>
                  </a:r>
                  <a:r>
                    <a:rPr lang="tr-TR" sz="1600" b="1" dirty="0" err="1">
                      <a:solidFill>
                        <a:schemeClr val="accent1">
                          <a:lumMod val="75000"/>
                        </a:schemeClr>
                      </a:solidFill>
                    </a:rPr>
                    <a:t>t</a:t>
                  </a:r>
                  <a:r>
                    <a:rPr lang="tr-TR" sz="1600" b="1" dirty="0" err="1" smtClean="0">
                      <a:solidFill>
                        <a:schemeClr val="accent1">
                          <a:lumMod val="75000"/>
                        </a:schemeClr>
                      </a:solidFill>
                    </a:rPr>
                    <a:t>o</a:t>
                  </a:r>
                  <a:r>
                    <a:rPr lang="tr-TR" sz="1600" b="1" dirty="0" smtClean="0">
                      <a:solidFill>
                        <a:schemeClr val="accent1">
                          <a:lumMod val="75000"/>
                        </a:schemeClr>
                      </a:solidFill>
                    </a:rPr>
                    <a:t> </a:t>
                  </a:r>
                  <a:r>
                    <a:rPr lang="tr-TR" sz="1600" b="1" dirty="0" err="1" smtClean="0">
                      <a:solidFill>
                        <a:schemeClr val="accent1">
                          <a:lumMod val="75000"/>
                        </a:schemeClr>
                      </a:solidFill>
                    </a:rPr>
                    <a:t>provide</a:t>
                  </a:r>
                  <a:r>
                    <a:rPr lang="tr-TR" sz="1600" b="1" dirty="0" smtClean="0">
                      <a:solidFill>
                        <a:schemeClr val="accent1">
                          <a:lumMod val="75000"/>
                        </a:schemeClr>
                      </a:solidFill>
                    </a:rPr>
                    <a:t> </a:t>
                  </a:r>
                  <a:r>
                    <a:rPr lang="tr-TR" sz="1600" b="1" dirty="0" err="1" smtClean="0">
                      <a:solidFill>
                        <a:schemeClr val="accent1">
                          <a:lumMod val="75000"/>
                        </a:schemeClr>
                      </a:solidFill>
                    </a:rPr>
                    <a:t>customer</a:t>
                  </a:r>
                  <a:r>
                    <a:rPr lang="tr-TR" sz="1600" b="1" dirty="0" smtClean="0">
                      <a:solidFill>
                        <a:schemeClr val="accent1">
                          <a:lumMod val="75000"/>
                        </a:schemeClr>
                      </a:solidFill>
                    </a:rPr>
                    <a:t> </a:t>
                  </a:r>
                  <a:r>
                    <a:rPr lang="tr-TR" sz="1600" b="1" dirty="0" err="1" smtClean="0">
                      <a:solidFill>
                        <a:schemeClr val="accent1">
                          <a:lumMod val="75000"/>
                        </a:schemeClr>
                      </a:solidFill>
                    </a:rPr>
                    <a:t>value</a:t>
                  </a:r>
                  <a:r>
                    <a:rPr lang="tr-TR" sz="1600" b="1" dirty="0" smtClean="0">
                      <a:solidFill>
                        <a:schemeClr val="accent1">
                          <a:lumMod val="75000"/>
                        </a:schemeClr>
                      </a:solidFill>
                    </a:rPr>
                    <a:t> </a:t>
                  </a:r>
                </a:p>
              </p:txBody>
            </p:sp>
            <p:sp>
              <p:nvSpPr>
                <p:cNvPr id="11" name="TextBox 10"/>
                <p:cNvSpPr txBox="1"/>
                <p:nvPr/>
              </p:nvSpPr>
              <p:spPr>
                <a:xfrm>
                  <a:off x="2317898" y="4198266"/>
                  <a:ext cx="2622029" cy="584775"/>
                </a:xfrm>
                <a:prstGeom prst="rect">
                  <a:avLst/>
                </a:prstGeom>
                <a:noFill/>
              </p:spPr>
              <p:txBody>
                <a:bodyPr wrap="square" rtlCol="0">
                  <a:spAutoFit/>
                </a:bodyPr>
                <a:lstStyle/>
                <a:p>
                  <a:pPr algn="ctr"/>
                  <a:r>
                    <a:rPr lang="tr-TR" sz="1600" b="1" dirty="0" err="1" smtClean="0">
                      <a:solidFill>
                        <a:schemeClr val="accent1">
                          <a:lumMod val="75000"/>
                        </a:schemeClr>
                      </a:solidFill>
                    </a:rPr>
                    <a:t>Competitive</a:t>
                  </a:r>
                  <a:r>
                    <a:rPr lang="tr-TR" sz="1600" b="1" dirty="0" smtClean="0">
                      <a:solidFill>
                        <a:schemeClr val="accent1">
                          <a:lumMod val="75000"/>
                        </a:schemeClr>
                      </a:solidFill>
                    </a:rPr>
                    <a:t> Advantage / </a:t>
                  </a:r>
                  <a:r>
                    <a:rPr lang="tr-TR" sz="1600" b="1" dirty="0" err="1" smtClean="0">
                      <a:solidFill>
                        <a:schemeClr val="accent1">
                          <a:lumMod val="75000"/>
                        </a:schemeClr>
                      </a:solidFill>
                    </a:rPr>
                    <a:t>Differantiatio</a:t>
                  </a:r>
                  <a:r>
                    <a:rPr lang="tr-TR" sz="1600" b="1" dirty="0" err="1">
                      <a:solidFill>
                        <a:schemeClr val="accent1">
                          <a:lumMod val="75000"/>
                        </a:schemeClr>
                      </a:solidFill>
                    </a:rPr>
                    <a:t>n</a:t>
                  </a:r>
                  <a:endParaRPr lang="tr-TR" sz="1600" b="1" dirty="0">
                    <a:solidFill>
                      <a:schemeClr val="accent1">
                        <a:lumMod val="75000"/>
                      </a:schemeClr>
                    </a:solidFill>
                  </a:endParaRPr>
                </a:p>
              </p:txBody>
            </p:sp>
          </p:grpSp>
          <p:cxnSp>
            <p:nvCxnSpPr>
              <p:cNvPr id="12" name="Straight Arrow Connector 11"/>
              <p:cNvCxnSpPr/>
              <p:nvPr/>
            </p:nvCxnSpPr>
            <p:spPr>
              <a:xfrm flipV="1">
                <a:off x="1583412" y="1850065"/>
                <a:ext cx="3540513" cy="2282542"/>
              </a:xfrm>
              <a:prstGeom prst="straightConnector1">
                <a:avLst/>
              </a:prstGeom>
              <a:ln w="76200">
                <a:solidFill>
                  <a:srgbClr val="00B0F0"/>
                </a:solidFill>
                <a:tailEnd type="arrow"/>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99866" y="665621"/>
              <a:ext cx="1409014" cy="1180626"/>
              <a:chOff x="2622721" y="742480"/>
              <a:chExt cx="1195735" cy="1066852"/>
            </a:xfrm>
          </p:grpSpPr>
          <p:sp>
            <p:nvSpPr>
              <p:cNvPr id="21" name="Chord 20"/>
              <p:cNvSpPr/>
              <p:nvPr/>
            </p:nvSpPr>
            <p:spPr>
              <a:xfrm rot="4500000">
                <a:off x="2728851" y="766094"/>
                <a:ext cx="1066852" cy="1019623"/>
              </a:xfrm>
              <a:prstGeom prst="chord">
                <a:avLst>
                  <a:gd name="adj1" fmla="val 21025280"/>
                  <a:gd name="adj2" fmla="val 17350758"/>
                </a:avLst>
              </a:prstGeom>
              <a:gradFill>
                <a:gsLst>
                  <a:gs pos="0">
                    <a:schemeClr val="accent4">
                      <a:lumMod val="60000"/>
                      <a:lumOff val="40000"/>
                    </a:schemeClr>
                  </a:gs>
                  <a:gs pos="100000">
                    <a:schemeClr val="accent3">
                      <a:lumMod val="60000"/>
                      <a:lumOff val="40000"/>
                    </a:schemeClr>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25" name="TextBox 24"/>
              <p:cNvSpPr txBox="1"/>
              <p:nvPr/>
            </p:nvSpPr>
            <p:spPr>
              <a:xfrm>
                <a:off x="2622721" y="836391"/>
                <a:ext cx="1195735" cy="830997"/>
              </a:xfrm>
              <a:prstGeom prst="rect">
                <a:avLst/>
              </a:prstGeom>
              <a:noFill/>
              <a:ln>
                <a:noFill/>
              </a:ln>
            </p:spPr>
            <p:txBody>
              <a:bodyPr wrap="square" rtlCol="0">
                <a:spAutoFit/>
              </a:bodyPr>
              <a:lstStyle/>
              <a:p>
                <a:pPr algn="ctr"/>
                <a:r>
                  <a:rPr lang="tr-TR" sz="1600" dirty="0" err="1" smtClean="0"/>
                  <a:t>Superior</a:t>
                </a:r>
                <a:r>
                  <a:rPr lang="tr-TR" sz="1600" dirty="0" smtClean="0"/>
                  <a:t> </a:t>
                </a:r>
                <a:r>
                  <a:rPr lang="tr-TR" sz="1600" dirty="0" err="1" smtClean="0"/>
                  <a:t>customer</a:t>
                </a:r>
                <a:r>
                  <a:rPr lang="tr-TR" sz="1600" dirty="0" smtClean="0"/>
                  <a:t> </a:t>
                </a:r>
                <a:r>
                  <a:rPr lang="tr-TR" sz="1600" dirty="0" err="1" smtClean="0"/>
                  <a:t>experience</a:t>
                </a:r>
                <a:endParaRPr lang="en-US" sz="1200" dirty="0"/>
              </a:p>
            </p:txBody>
          </p:sp>
        </p:grpSp>
      </p:grpSp>
    </p:spTree>
    <p:extLst>
      <p:ext uri="{BB962C8B-B14F-4D97-AF65-F5344CB8AC3E}">
        <p14:creationId xmlns:p14="http://schemas.microsoft.com/office/powerpoint/2010/main" val="17388703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18665"/>
          <a:stretch/>
        </p:blipFill>
        <p:spPr>
          <a:xfrm>
            <a:off x="0" y="624951"/>
            <a:ext cx="9143999" cy="4183478"/>
          </a:xfrm>
          <a:prstGeom prst="rect">
            <a:avLst/>
          </a:prstGeom>
          <a:noFill/>
          <a:ln>
            <a:noFill/>
          </a:ln>
        </p:spPr>
      </p:pic>
      <p:sp>
        <p:nvSpPr>
          <p:cNvPr id="11" name="Title 10"/>
          <p:cNvSpPr>
            <a:spLocks noGrp="1"/>
          </p:cNvSpPr>
          <p:nvPr>
            <p:ph type="title"/>
          </p:nvPr>
        </p:nvSpPr>
        <p:spPr/>
        <p:txBody>
          <a:bodyPr>
            <a:normAutofit/>
          </a:bodyPr>
          <a:lstStyle/>
          <a:p>
            <a:r>
              <a:rPr lang="tr-TR" dirty="0" err="1" smtClean="0"/>
              <a:t>Knowing</a:t>
            </a:r>
            <a:r>
              <a:rPr lang="tr-TR" dirty="0" smtClean="0"/>
              <a:t> </a:t>
            </a:r>
            <a:r>
              <a:rPr lang="tr-TR" dirty="0" err="1" smtClean="0"/>
              <a:t>the</a:t>
            </a:r>
            <a:r>
              <a:rPr lang="tr-TR" dirty="0" smtClean="0"/>
              <a:t> </a:t>
            </a:r>
            <a:r>
              <a:rPr lang="tr-TR" dirty="0" err="1" smtClean="0"/>
              <a:t>Customer</a:t>
            </a:r>
            <a:r>
              <a:rPr lang="tr-TR" dirty="0" smtClean="0"/>
              <a:t> </a:t>
            </a:r>
            <a:endParaRPr lang="tr-TR" dirty="0"/>
          </a:p>
        </p:txBody>
      </p:sp>
      <p:pic>
        <p:nvPicPr>
          <p:cNvPr id="42" name="Picture 4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77805"/>
          <a:stretch/>
        </p:blipFill>
        <p:spPr>
          <a:xfrm rot="16200000">
            <a:off x="2397269" y="2593630"/>
            <a:ext cx="4071535" cy="141690"/>
          </a:xfrm>
          <a:prstGeom prst="rect">
            <a:avLst/>
          </a:prstGeom>
        </p:spPr>
      </p:pic>
      <p:pic>
        <p:nvPicPr>
          <p:cNvPr id="53" name="Picture 52"/>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77805"/>
          <a:stretch/>
        </p:blipFill>
        <p:spPr>
          <a:xfrm>
            <a:off x="84208" y="2580632"/>
            <a:ext cx="8956737" cy="167687"/>
          </a:xfrm>
          <a:prstGeom prst="rect">
            <a:avLst/>
          </a:prstGeom>
        </p:spPr>
      </p:pic>
      <p:pic>
        <p:nvPicPr>
          <p:cNvPr id="70" name="Picture 6" descr="C:\Users\APOLLON\Desktop\THY_0003_Rectangle-1.png"/>
          <p:cNvPicPr>
            <a:picLocks noChangeAspect="1" noChangeArrowheads="1"/>
          </p:cNvPicPr>
          <p:nvPr/>
        </p:nvPicPr>
        <p:blipFill rotWithShape="1">
          <a:blip r:embed="rId6">
            <a:extLst>
              <a:ext uri="{28A0092B-C50C-407E-A947-70E740481C1C}">
                <a14:useLocalDpi xmlns:a14="http://schemas.microsoft.com/office/drawing/2010/main" val="0"/>
              </a:ext>
            </a:extLst>
          </a:blip>
          <a:srcRect b="43045"/>
          <a:stretch/>
        </p:blipFill>
        <p:spPr bwMode="auto">
          <a:xfrm>
            <a:off x="418081" y="963959"/>
            <a:ext cx="3948904" cy="16137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 descr="C:\Users\APOLLON\Desktop\THY_0000_Rectangle-1.png"/>
          <p:cNvPicPr>
            <a:picLocks noChangeAspect="1" noChangeArrowheads="1"/>
          </p:cNvPicPr>
          <p:nvPr/>
        </p:nvPicPr>
        <p:blipFill rotWithShape="1">
          <a:blip r:embed="rId7">
            <a:extLst>
              <a:ext uri="{28A0092B-C50C-407E-A947-70E740481C1C}">
                <a14:useLocalDpi xmlns:a14="http://schemas.microsoft.com/office/drawing/2010/main" val="0"/>
              </a:ext>
            </a:extLst>
          </a:blip>
          <a:srcRect t="40608"/>
          <a:stretch/>
        </p:blipFill>
        <p:spPr bwMode="auto">
          <a:xfrm>
            <a:off x="420511" y="2573079"/>
            <a:ext cx="3941680" cy="149486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C:\Users\APOLLON\Desktop\THY_0002_Rectangle-1.png"/>
          <p:cNvPicPr>
            <a:picLocks noChangeAspect="1" noChangeArrowheads="1"/>
          </p:cNvPicPr>
          <p:nvPr/>
        </p:nvPicPr>
        <p:blipFill rotWithShape="1">
          <a:blip r:embed="rId8">
            <a:extLst>
              <a:ext uri="{28A0092B-C50C-407E-A947-70E740481C1C}">
                <a14:useLocalDpi xmlns:a14="http://schemas.microsoft.com/office/drawing/2010/main" val="0"/>
              </a:ext>
            </a:extLst>
          </a:blip>
          <a:srcRect t="43060"/>
          <a:stretch/>
        </p:blipFill>
        <p:spPr bwMode="auto">
          <a:xfrm>
            <a:off x="4370574" y="2590113"/>
            <a:ext cx="4360653" cy="165267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 descr="C:\Users\APOLLON\Desktop\THY_0001_Rectangle-1.png"/>
          <p:cNvPicPr>
            <a:picLocks noChangeAspect="1" noChangeArrowheads="1"/>
          </p:cNvPicPr>
          <p:nvPr/>
        </p:nvPicPr>
        <p:blipFill rotWithShape="1">
          <a:blip r:embed="rId9">
            <a:extLst>
              <a:ext uri="{28A0092B-C50C-407E-A947-70E740481C1C}">
                <a14:useLocalDpi xmlns:a14="http://schemas.microsoft.com/office/drawing/2010/main" val="0"/>
              </a:ext>
            </a:extLst>
          </a:blip>
          <a:srcRect b="43727"/>
          <a:stretch/>
        </p:blipFill>
        <p:spPr bwMode="auto">
          <a:xfrm>
            <a:off x="4370574" y="1061466"/>
            <a:ext cx="4360653" cy="1518437"/>
          </a:xfrm>
          <a:prstGeom prst="rect">
            <a:avLst/>
          </a:prstGeom>
          <a:noFill/>
          <a:extLst>
            <a:ext uri="{909E8E84-426E-40DD-AFC4-6F175D3DCCD1}">
              <a14:hiddenFill xmlns:a14="http://schemas.microsoft.com/office/drawing/2010/main">
                <a:solidFill>
                  <a:srgbClr val="FFFFFF"/>
                </a:solidFill>
              </a14:hiddenFill>
            </a:ext>
          </a:extLst>
        </p:spPr>
      </p:pic>
      <p:sp>
        <p:nvSpPr>
          <p:cNvPr id="64" name="20 Dikdörtgen"/>
          <p:cNvSpPr/>
          <p:nvPr/>
        </p:nvSpPr>
        <p:spPr>
          <a:xfrm>
            <a:off x="1160052" y="1344196"/>
            <a:ext cx="2312500" cy="807913"/>
          </a:xfrm>
          <a:prstGeom prst="rect">
            <a:avLst/>
          </a:prstGeom>
        </p:spPr>
        <p:txBody>
          <a:bodyPr wrap="square" lIns="68580" tIns="34290" rIns="68580" bIns="34290">
            <a:spAutoFit/>
          </a:bodyPr>
          <a:lstStyle/>
          <a:p>
            <a:pPr marL="182563" indent="-182563">
              <a:buClr>
                <a:srgbClr val="C00000"/>
              </a:buClr>
              <a:buSzPct val="100000"/>
              <a:buFont typeface="Wingdings 2" panose="05020102010507070707" pitchFamily="18" charset="2"/>
              <a:buChar char=""/>
            </a:pPr>
            <a:r>
              <a:rPr lang="tr-TR" sz="1600" dirty="0"/>
              <a:t>Low price </a:t>
            </a:r>
            <a:r>
              <a:rPr lang="tr-TR" sz="1600" dirty="0" smtClean="0"/>
              <a:t>sensitive</a:t>
            </a:r>
            <a:endParaRPr lang="tr-TR" sz="1600" dirty="0"/>
          </a:p>
          <a:p>
            <a:pPr marL="182563" indent="-182563">
              <a:buClr>
                <a:srgbClr val="C00000"/>
              </a:buClr>
              <a:buSzPct val="100000"/>
              <a:buFont typeface="Wingdings 2" panose="05020102010507070707" pitchFamily="18" charset="2"/>
              <a:buChar char=""/>
            </a:pPr>
            <a:r>
              <a:rPr lang="tr-TR" sz="1600" dirty="0"/>
              <a:t>Time sensitive</a:t>
            </a:r>
          </a:p>
          <a:p>
            <a:pPr marL="182563" indent="-182563">
              <a:buClr>
                <a:srgbClr val="C00000"/>
              </a:buClr>
              <a:buSzPct val="100000"/>
              <a:buFont typeface="Wingdings 2" panose="05020102010507070707" pitchFamily="18" charset="2"/>
              <a:buChar char=""/>
            </a:pPr>
            <a:r>
              <a:rPr lang="tr-TR" sz="1600" dirty="0"/>
              <a:t>High service levels</a:t>
            </a:r>
          </a:p>
        </p:txBody>
      </p:sp>
      <p:sp>
        <p:nvSpPr>
          <p:cNvPr id="65" name="22 Dikdörtgen"/>
          <p:cNvSpPr/>
          <p:nvPr/>
        </p:nvSpPr>
        <p:spPr>
          <a:xfrm>
            <a:off x="5226781" y="1402006"/>
            <a:ext cx="2185703" cy="807913"/>
          </a:xfrm>
          <a:prstGeom prst="rect">
            <a:avLst/>
          </a:prstGeom>
        </p:spPr>
        <p:txBody>
          <a:bodyPr wrap="square" lIns="68580" tIns="34290" rIns="68580" bIns="34290">
            <a:spAutoFit/>
          </a:bodyPr>
          <a:lstStyle/>
          <a:p>
            <a:pPr marL="87313" indent="-87313">
              <a:buClr>
                <a:srgbClr val="C00000"/>
              </a:buClr>
              <a:buSzPct val="100000"/>
              <a:buFont typeface="Wingdings 2" panose="05020102010507070707" pitchFamily="18" charset="2"/>
              <a:buChar char=""/>
            </a:pPr>
            <a:r>
              <a:rPr lang="tr-TR" sz="1600" dirty="0"/>
              <a:t>  </a:t>
            </a:r>
            <a:r>
              <a:rPr lang="tr-TR" sz="1600" dirty="0" err="1"/>
              <a:t>Price</a:t>
            </a:r>
            <a:r>
              <a:rPr lang="tr-TR" sz="1600" dirty="0"/>
              <a:t> </a:t>
            </a:r>
            <a:r>
              <a:rPr lang="tr-TR" sz="1600" dirty="0" err="1"/>
              <a:t>sensitive</a:t>
            </a:r>
            <a:endParaRPr lang="tr-TR" sz="1600" dirty="0"/>
          </a:p>
          <a:p>
            <a:pPr marL="87313" indent="-87313">
              <a:buClr>
                <a:srgbClr val="C00000"/>
              </a:buClr>
              <a:buSzPct val="100000"/>
              <a:buFont typeface="Wingdings 2" panose="05020102010507070707" pitchFamily="18" charset="2"/>
              <a:buChar char=""/>
            </a:pPr>
            <a:r>
              <a:rPr lang="tr-TR" sz="1600" dirty="0"/>
              <a:t>  </a:t>
            </a:r>
            <a:r>
              <a:rPr lang="tr-TR" sz="1600" dirty="0" err="1"/>
              <a:t>Low</a:t>
            </a:r>
            <a:r>
              <a:rPr lang="tr-TR" sz="1600" dirty="0"/>
              <a:t> time </a:t>
            </a:r>
            <a:r>
              <a:rPr lang="tr-TR" sz="1600" dirty="0" err="1"/>
              <a:t>sensitivity</a:t>
            </a:r>
            <a:endParaRPr lang="tr-TR" sz="1600" dirty="0"/>
          </a:p>
          <a:p>
            <a:pPr marL="87313" indent="-87313">
              <a:buClr>
                <a:srgbClr val="C00000"/>
              </a:buClr>
              <a:buSzPct val="100000"/>
              <a:buFont typeface="Wingdings 2" panose="05020102010507070707" pitchFamily="18" charset="2"/>
              <a:buChar char=""/>
            </a:pPr>
            <a:r>
              <a:rPr lang="tr-TR" sz="1600" dirty="0"/>
              <a:t>  Medium service levels</a:t>
            </a:r>
          </a:p>
        </p:txBody>
      </p:sp>
      <p:sp>
        <p:nvSpPr>
          <p:cNvPr id="66" name="24 Dikdörtgen"/>
          <p:cNvSpPr/>
          <p:nvPr/>
        </p:nvSpPr>
        <p:spPr>
          <a:xfrm>
            <a:off x="4503881" y="839956"/>
            <a:ext cx="1155204" cy="369332"/>
          </a:xfrm>
          <a:prstGeom prst="rect">
            <a:avLst/>
          </a:prstGeom>
        </p:spPr>
        <p:txBody>
          <a:bodyPr wrap="square">
            <a:spAutoFit/>
          </a:bodyPr>
          <a:lstStyle/>
          <a:p>
            <a:r>
              <a:rPr lang="tr-TR" sz="1800" b="1" dirty="0" err="1" smtClean="0">
                <a:solidFill>
                  <a:srgbClr val="C00000"/>
                </a:solidFill>
              </a:rPr>
              <a:t>Long-Haul</a:t>
            </a:r>
            <a:endParaRPr lang="tr-TR" sz="1800" b="1" dirty="0">
              <a:solidFill>
                <a:srgbClr val="C00000"/>
              </a:solidFill>
            </a:endParaRPr>
          </a:p>
        </p:txBody>
      </p:sp>
      <p:sp>
        <p:nvSpPr>
          <p:cNvPr id="68" name="24 Dikdörtgen"/>
          <p:cNvSpPr/>
          <p:nvPr/>
        </p:nvSpPr>
        <p:spPr>
          <a:xfrm>
            <a:off x="6930200" y="2165133"/>
            <a:ext cx="2078845" cy="892552"/>
          </a:xfrm>
          <a:prstGeom prst="rect">
            <a:avLst/>
          </a:prstGeom>
        </p:spPr>
        <p:txBody>
          <a:bodyPr wrap="square">
            <a:spAutoFit/>
          </a:bodyPr>
          <a:lstStyle/>
          <a:p>
            <a:pPr algn="r"/>
            <a:r>
              <a:rPr lang="tr-TR" sz="1800" b="1" dirty="0" err="1">
                <a:solidFill>
                  <a:srgbClr val="C00000"/>
                </a:solidFill>
              </a:rPr>
              <a:t>Personal</a:t>
            </a:r>
            <a:r>
              <a:rPr lang="tr-TR" sz="1800" b="1" dirty="0">
                <a:solidFill>
                  <a:srgbClr val="C00000"/>
                </a:solidFill>
              </a:rPr>
              <a:t> </a:t>
            </a:r>
            <a:r>
              <a:rPr lang="tr-TR" sz="1800" b="1" dirty="0" smtClean="0">
                <a:solidFill>
                  <a:srgbClr val="C00000"/>
                </a:solidFill>
              </a:rPr>
              <a:t>Travel %70</a:t>
            </a:r>
          </a:p>
          <a:p>
            <a:pPr algn="r"/>
            <a:endParaRPr lang="tr-TR" sz="1600" b="1" dirty="0">
              <a:solidFill>
                <a:srgbClr val="C00000"/>
              </a:solidFill>
            </a:endParaRPr>
          </a:p>
          <a:p>
            <a:pPr algn="r"/>
            <a:r>
              <a:rPr lang="tr-TR" sz="1800" b="1" dirty="0" smtClean="0">
                <a:solidFill>
                  <a:srgbClr val="C00000"/>
                </a:solidFill>
              </a:rPr>
              <a:t>%50-60 Of </a:t>
            </a:r>
            <a:r>
              <a:rPr lang="tr-TR" sz="1800" b="1" dirty="0" err="1" smtClean="0">
                <a:solidFill>
                  <a:srgbClr val="C00000"/>
                </a:solidFill>
              </a:rPr>
              <a:t>Revenue</a:t>
            </a:r>
            <a:endParaRPr lang="tr-TR" sz="1800" b="1" dirty="0">
              <a:solidFill>
                <a:srgbClr val="C00000"/>
              </a:solidFill>
            </a:endParaRPr>
          </a:p>
        </p:txBody>
      </p:sp>
      <p:sp>
        <p:nvSpPr>
          <p:cNvPr id="54" name="21 Dikdörtgen"/>
          <p:cNvSpPr/>
          <p:nvPr/>
        </p:nvSpPr>
        <p:spPr>
          <a:xfrm>
            <a:off x="1160052" y="3157800"/>
            <a:ext cx="2551735" cy="807913"/>
          </a:xfrm>
          <a:prstGeom prst="rect">
            <a:avLst/>
          </a:prstGeom>
        </p:spPr>
        <p:txBody>
          <a:bodyPr wrap="square" lIns="68580" tIns="34290" rIns="68580" bIns="34290">
            <a:spAutoFit/>
          </a:bodyPr>
          <a:lstStyle/>
          <a:p>
            <a:pPr marL="87313" indent="-87313">
              <a:buClr>
                <a:srgbClr val="C00000"/>
              </a:buClr>
              <a:buSzPct val="100000"/>
              <a:buFont typeface="Wingdings 2" panose="05020102010507070707" pitchFamily="18" charset="2"/>
              <a:buChar char=""/>
            </a:pPr>
            <a:r>
              <a:rPr lang="tr-TR" sz="1600" dirty="0"/>
              <a:t>  </a:t>
            </a:r>
            <a:r>
              <a:rPr lang="tr-TR" sz="1600" dirty="0" err="1"/>
              <a:t>Price</a:t>
            </a:r>
            <a:r>
              <a:rPr lang="tr-TR" sz="1600" dirty="0"/>
              <a:t> </a:t>
            </a:r>
            <a:r>
              <a:rPr lang="tr-TR" sz="1600" dirty="0" err="1"/>
              <a:t>sensitive</a:t>
            </a:r>
            <a:endParaRPr lang="tr-TR" sz="1600" dirty="0"/>
          </a:p>
          <a:p>
            <a:pPr marL="87313" indent="-87313">
              <a:buClr>
                <a:srgbClr val="C00000"/>
              </a:buClr>
              <a:buSzPct val="100000"/>
              <a:buFont typeface="Wingdings 2" panose="05020102010507070707" pitchFamily="18" charset="2"/>
              <a:buChar char=""/>
            </a:pPr>
            <a:r>
              <a:rPr lang="tr-TR" sz="1600" dirty="0"/>
              <a:t>  </a:t>
            </a:r>
            <a:r>
              <a:rPr lang="tr-TR" sz="1600" dirty="0" err="1"/>
              <a:t>Extremely</a:t>
            </a:r>
            <a:r>
              <a:rPr lang="tr-TR" sz="1600" dirty="0"/>
              <a:t> time </a:t>
            </a:r>
            <a:r>
              <a:rPr lang="tr-TR" sz="1600" dirty="0" err="1"/>
              <a:t>sensitive</a:t>
            </a:r>
            <a:endParaRPr lang="tr-TR" sz="1600" dirty="0"/>
          </a:p>
          <a:p>
            <a:pPr marL="87313" indent="-87313">
              <a:buClr>
                <a:srgbClr val="C00000"/>
              </a:buClr>
              <a:buSzPct val="100000"/>
              <a:buFont typeface="Wingdings 2" panose="05020102010507070707" pitchFamily="18" charset="2"/>
              <a:buChar char=""/>
            </a:pPr>
            <a:r>
              <a:rPr lang="tr-TR" sz="1600" dirty="0"/>
              <a:t>  </a:t>
            </a:r>
            <a:r>
              <a:rPr lang="tr-TR" sz="1600" dirty="0" err="1" smtClean="0"/>
              <a:t>Some</a:t>
            </a:r>
            <a:r>
              <a:rPr lang="tr-TR" sz="1600" dirty="0" smtClean="0"/>
              <a:t> </a:t>
            </a:r>
            <a:r>
              <a:rPr lang="tr-TR" sz="1600" dirty="0" err="1" smtClean="0"/>
              <a:t>cross-over</a:t>
            </a:r>
            <a:r>
              <a:rPr lang="tr-TR" sz="1600" dirty="0" smtClean="0"/>
              <a:t> </a:t>
            </a:r>
            <a:r>
              <a:rPr lang="tr-TR" sz="1600" dirty="0" err="1" smtClean="0"/>
              <a:t>to</a:t>
            </a:r>
            <a:r>
              <a:rPr lang="tr-TR" sz="1600" dirty="0" smtClean="0"/>
              <a:t> LCC</a:t>
            </a:r>
            <a:endParaRPr lang="tr-TR" sz="1600" dirty="0"/>
          </a:p>
        </p:txBody>
      </p:sp>
      <p:sp>
        <p:nvSpPr>
          <p:cNvPr id="59" name="21 Dikdörtgen"/>
          <p:cNvSpPr/>
          <p:nvPr/>
        </p:nvSpPr>
        <p:spPr>
          <a:xfrm>
            <a:off x="5202452" y="3191205"/>
            <a:ext cx="2286315" cy="807913"/>
          </a:xfrm>
          <a:prstGeom prst="rect">
            <a:avLst/>
          </a:prstGeom>
        </p:spPr>
        <p:txBody>
          <a:bodyPr wrap="square" lIns="68580" tIns="34290" rIns="68580" bIns="34290">
            <a:spAutoFit/>
          </a:bodyPr>
          <a:lstStyle/>
          <a:p>
            <a:pPr marL="87313" indent="-87313">
              <a:buClr>
                <a:srgbClr val="C00000"/>
              </a:buClr>
              <a:buSzPct val="100000"/>
              <a:buFont typeface="Wingdings 2" panose="05020102010507070707" pitchFamily="18" charset="2"/>
              <a:buChar char=""/>
            </a:pPr>
            <a:r>
              <a:rPr lang="tr-TR" sz="1600" dirty="0" smtClean="0"/>
              <a:t>  Highly price sensitive</a:t>
            </a:r>
          </a:p>
          <a:p>
            <a:pPr marL="87313" indent="-87313">
              <a:buClr>
                <a:srgbClr val="C00000"/>
              </a:buClr>
              <a:buSzPct val="100000"/>
              <a:buFont typeface="Wingdings 2" panose="05020102010507070707" pitchFamily="18" charset="2"/>
              <a:buChar char=""/>
            </a:pPr>
            <a:r>
              <a:rPr lang="tr-TR" sz="1600" dirty="0" smtClean="0"/>
              <a:t>  Time sensitive</a:t>
            </a:r>
          </a:p>
          <a:p>
            <a:pPr marL="87313" indent="-87313">
              <a:buClr>
                <a:srgbClr val="C00000"/>
              </a:buClr>
              <a:buSzPct val="100000"/>
              <a:buFont typeface="Wingdings 2" panose="05020102010507070707" pitchFamily="18" charset="2"/>
              <a:buChar char=""/>
            </a:pPr>
            <a:r>
              <a:rPr lang="tr-TR" sz="1600" dirty="0" smtClean="0"/>
              <a:t>  Minimal service levels</a:t>
            </a:r>
            <a:endParaRPr lang="tr-TR" sz="1600" dirty="0"/>
          </a:p>
        </p:txBody>
      </p:sp>
      <p:sp>
        <p:nvSpPr>
          <p:cNvPr id="67" name="24 Dikdörtgen"/>
          <p:cNvSpPr/>
          <p:nvPr/>
        </p:nvSpPr>
        <p:spPr>
          <a:xfrm>
            <a:off x="145152" y="2102907"/>
            <a:ext cx="2072138" cy="923330"/>
          </a:xfrm>
          <a:prstGeom prst="rect">
            <a:avLst/>
          </a:prstGeom>
        </p:spPr>
        <p:txBody>
          <a:bodyPr wrap="square">
            <a:spAutoFit/>
          </a:bodyPr>
          <a:lstStyle/>
          <a:p>
            <a:r>
              <a:rPr lang="tr-TR" sz="1800" b="1" dirty="0">
                <a:solidFill>
                  <a:srgbClr val="C00000"/>
                </a:solidFill>
              </a:rPr>
              <a:t>Business </a:t>
            </a:r>
            <a:r>
              <a:rPr lang="tr-TR" sz="1800" b="1" dirty="0" smtClean="0">
                <a:solidFill>
                  <a:srgbClr val="C00000"/>
                </a:solidFill>
              </a:rPr>
              <a:t>Travel %30 </a:t>
            </a:r>
            <a:endParaRPr lang="tr-TR" sz="1800" b="1" dirty="0">
              <a:solidFill>
                <a:srgbClr val="C00000"/>
              </a:solidFill>
            </a:endParaRPr>
          </a:p>
          <a:p>
            <a:endParaRPr lang="tr-TR" sz="1800" b="1" dirty="0" smtClean="0">
              <a:solidFill>
                <a:srgbClr val="C00000"/>
              </a:solidFill>
            </a:endParaRPr>
          </a:p>
          <a:p>
            <a:r>
              <a:rPr lang="tr-TR" sz="1800" b="1" dirty="0" smtClean="0">
                <a:solidFill>
                  <a:srgbClr val="C00000"/>
                </a:solidFill>
              </a:rPr>
              <a:t>%</a:t>
            </a:r>
            <a:r>
              <a:rPr lang="tr-TR" sz="1800" b="1" dirty="0">
                <a:solidFill>
                  <a:srgbClr val="C00000"/>
                </a:solidFill>
              </a:rPr>
              <a:t>40-50 </a:t>
            </a:r>
            <a:r>
              <a:rPr lang="tr-TR" sz="1800" b="1" dirty="0" smtClean="0">
                <a:solidFill>
                  <a:srgbClr val="C00000"/>
                </a:solidFill>
              </a:rPr>
              <a:t>Of </a:t>
            </a:r>
            <a:r>
              <a:rPr lang="tr-TR" sz="1800" b="1" dirty="0" err="1" smtClean="0">
                <a:solidFill>
                  <a:srgbClr val="C00000"/>
                </a:solidFill>
              </a:rPr>
              <a:t>Revenue</a:t>
            </a:r>
            <a:endParaRPr lang="tr-TR" sz="1800" b="1" dirty="0">
              <a:solidFill>
                <a:srgbClr val="C00000"/>
              </a:solidFill>
            </a:endParaRPr>
          </a:p>
        </p:txBody>
      </p:sp>
      <p:sp>
        <p:nvSpPr>
          <p:cNvPr id="20" name="TextBox 19"/>
          <p:cNvSpPr txBox="1"/>
          <p:nvPr/>
        </p:nvSpPr>
        <p:spPr>
          <a:xfrm>
            <a:off x="318049" y="4821613"/>
            <a:ext cx="830997" cy="312906"/>
          </a:xfrm>
          <a:prstGeom prst="rect">
            <a:avLst/>
          </a:prstGeom>
          <a:noFill/>
        </p:spPr>
        <p:txBody>
          <a:bodyPr wrap="none" lIns="68580" tIns="34290" rIns="68580" bIns="34290" rtlCol="0">
            <a:spAutoFit/>
          </a:bodyPr>
          <a:lstStyle>
            <a:defPPr>
              <a:defRPr lang="en-US"/>
            </a:defPPr>
            <a:lvl1pPr>
              <a:lnSpc>
                <a:spcPts val="1875"/>
              </a:lnSpc>
              <a:defRPr sz="900" i="1">
                <a:solidFill>
                  <a:srgbClr val="505050"/>
                </a:solidFill>
              </a:defRPr>
            </a:lvl1pPr>
          </a:lstStyle>
          <a:p>
            <a:r>
              <a:rPr lang="tr-TR" dirty="0"/>
              <a:t>Source: </a:t>
            </a:r>
            <a:r>
              <a:rPr lang="en-US" dirty="0"/>
              <a:t>Boeing</a:t>
            </a:r>
          </a:p>
        </p:txBody>
      </p:sp>
      <p:cxnSp>
        <p:nvCxnSpPr>
          <p:cNvPr id="3" name="Straight Arrow Connector 2"/>
          <p:cNvCxnSpPr/>
          <p:nvPr/>
        </p:nvCxnSpPr>
        <p:spPr>
          <a:xfrm>
            <a:off x="4391793" y="809322"/>
            <a:ext cx="0" cy="3753135"/>
          </a:xfrm>
          <a:prstGeom prst="straightConnector1">
            <a:avLst/>
          </a:prstGeom>
          <a:ln w="4762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24 Dikdörtgen"/>
          <p:cNvSpPr/>
          <p:nvPr/>
        </p:nvSpPr>
        <p:spPr>
          <a:xfrm rot="16200000">
            <a:off x="3343561" y="1338328"/>
            <a:ext cx="1637221" cy="338554"/>
          </a:xfrm>
          <a:prstGeom prst="rect">
            <a:avLst/>
          </a:prstGeom>
        </p:spPr>
        <p:txBody>
          <a:bodyPr wrap="square">
            <a:spAutoFit/>
          </a:bodyPr>
          <a:lstStyle/>
          <a:p>
            <a:r>
              <a:rPr lang="tr-TR" sz="1600" b="1" dirty="0" smtClean="0">
                <a:solidFill>
                  <a:schemeClr val="bg1">
                    <a:lumMod val="50000"/>
                  </a:schemeClr>
                </a:solidFill>
              </a:rPr>
              <a:t>Travel </a:t>
            </a:r>
            <a:r>
              <a:rPr lang="tr-TR" sz="1600" b="1" dirty="0" err="1" smtClean="0">
                <a:solidFill>
                  <a:schemeClr val="bg1">
                    <a:lumMod val="50000"/>
                  </a:schemeClr>
                </a:solidFill>
              </a:rPr>
              <a:t>Distance</a:t>
            </a:r>
            <a:endParaRPr lang="tr-TR" sz="1600" b="1" dirty="0">
              <a:solidFill>
                <a:schemeClr val="bg1">
                  <a:lumMod val="50000"/>
                </a:schemeClr>
              </a:solidFill>
            </a:endParaRPr>
          </a:p>
        </p:txBody>
      </p:sp>
      <p:sp>
        <p:nvSpPr>
          <p:cNvPr id="24" name="24 Dikdörtgen"/>
          <p:cNvSpPr/>
          <p:nvPr/>
        </p:nvSpPr>
        <p:spPr>
          <a:xfrm>
            <a:off x="2911382" y="4213422"/>
            <a:ext cx="1418639" cy="369332"/>
          </a:xfrm>
          <a:prstGeom prst="rect">
            <a:avLst/>
          </a:prstGeom>
        </p:spPr>
        <p:txBody>
          <a:bodyPr wrap="square">
            <a:spAutoFit/>
          </a:bodyPr>
          <a:lstStyle/>
          <a:p>
            <a:r>
              <a:rPr lang="tr-TR" sz="1800" b="1" dirty="0" err="1" smtClean="0">
                <a:solidFill>
                  <a:srgbClr val="C00000"/>
                </a:solidFill>
              </a:rPr>
              <a:t>Short-Haul</a:t>
            </a:r>
            <a:endParaRPr lang="tr-TR" sz="1800" b="1" dirty="0">
              <a:solidFill>
                <a:srgbClr val="C00000"/>
              </a:solidFill>
            </a:endParaRPr>
          </a:p>
        </p:txBody>
      </p:sp>
      <p:grpSp>
        <p:nvGrpSpPr>
          <p:cNvPr id="6" name="Group 5"/>
          <p:cNvGrpSpPr/>
          <p:nvPr/>
        </p:nvGrpSpPr>
        <p:grpSpPr>
          <a:xfrm>
            <a:off x="2966436" y="508480"/>
            <a:ext cx="1195735" cy="1066852"/>
            <a:chOff x="2618590" y="742480"/>
            <a:chExt cx="1195735" cy="1066852"/>
          </a:xfrm>
        </p:grpSpPr>
        <p:sp>
          <p:nvSpPr>
            <p:cNvPr id="26" name="Chord 25"/>
            <p:cNvSpPr/>
            <p:nvPr/>
          </p:nvSpPr>
          <p:spPr>
            <a:xfrm rot="4500000">
              <a:off x="2728851" y="766094"/>
              <a:ext cx="1066852" cy="1019623"/>
            </a:xfrm>
            <a:prstGeom prst="chord">
              <a:avLst>
                <a:gd name="adj1" fmla="val 21025280"/>
                <a:gd name="adj2" fmla="val 17350758"/>
              </a:avLst>
            </a:prstGeom>
            <a:gradFill>
              <a:gsLst>
                <a:gs pos="0">
                  <a:schemeClr val="accent4">
                    <a:lumMod val="60000"/>
                    <a:lumOff val="40000"/>
                  </a:schemeClr>
                </a:gs>
                <a:gs pos="100000">
                  <a:schemeClr val="accent3">
                    <a:lumMod val="60000"/>
                    <a:lumOff val="40000"/>
                  </a:schemeClr>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27" name="TextBox 26"/>
            <p:cNvSpPr txBox="1"/>
            <p:nvPr/>
          </p:nvSpPr>
          <p:spPr>
            <a:xfrm>
              <a:off x="2618590" y="963959"/>
              <a:ext cx="1195735" cy="584775"/>
            </a:xfrm>
            <a:prstGeom prst="rect">
              <a:avLst/>
            </a:prstGeom>
            <a:noFill/>
            <a:ln>
              <a:noFill/>
            </a:ln>
          </p:spPr>
          <p:txBody>
            <a:bodyPr wrap="square" rtlCol="0">
              <a:spAutoFit/>
            </a:bodyPr>
            <a:lstStyle/>
            <a:p>
              <a:pPr algn="ctr"/>
              <a:r>
                <a:rPr lang="tr-TR" sz="1800" b="1" dirty="0" smtClean="0"/>
                <a:t>%35 </a:t>
              </a:r>
            </a:p>
            <a:p>
              <a:pPr algn="ctr"/>
              <a:r>
                <a:rPr lang="tr-TR" b="1" dirty="0" err="1" smtClean="0"/>
                <a:t>long-haul</a:t>
              </a:r>
              <a:endParaRPr lang="en-US" b="1" dirty="0"/>
            </a:p>
          </p:txBody>
        </p:sp>
      </p:grpSp>
      <p:sp>
        <p:nvSpPr>
          <p:cNvPr id="29" name="Chord 28"/>
          <p:cNvSpPr/>
          <p:nvPr/>
        </p:nvSpPr>
        <p:spPr>
          <a:xfrm rot="4500000">
            <a:off x="4480887" y="3844069"/>
            <a:ext cx="1066852" cy="1019623"/>
          </a:xfrm>
          <a:prstGeom prst="chord">
            <a:avLst>
              <a:gd name="adj1" fmla="val 21025280"/>
              <a:gd name="adj2" fmla="val 17350758"/>
            </a:avLst>
          </a:prstGeom>
          <a:gradFill>
            <a:gsLst>
              <a:gs pos="0">
                <a:schemeClr val="accent4">
                  <a:lumMod val="60000"/>
                  <a:lumOff val="40000"/>
                </a:schemeClr>
              </a:gs>
              <a:gs pos="100000">
                <a:schemeClr val="accent3">
                  <a:lumMod val="60000"/>
                  <a:lumOff val="40000"/>
                </a:schemeClr>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30" name="TextBox 29"/>
          <p:cNvSpPr txBox="1"/>
          <p:nvPr/>
        </p:nvSpPr>
        <p:spPr>
          <a:xfrm>
            <a:off x="4370626" y="4041934"/>
            <a:ext cx="1195735" cy="584775"/>
          </a:xfrm>
          <a:prstGeom prst="rect">
            <a:avLst/>
          </a:prstGeom>
          <a:noFill/>
          <a:ln>
            <a:noFill/>
          </a:ln>
        </p:spPr>
        <p:txBody>
          <a:bodyPr wrap="square" rtlCol="0">
            <a:spAutoFit/>
          </a:bodyPr>
          <a:lstStyle/>
          <a:p>
            <a:pPr algn="ctr"/>
            <a:r>
              <a:rPr lang="tr-TR" sz="1800" b="1" dirty="0" smtClean="0"/>
              <a:t>%65 </a:t>
            </a:r>
          </a:p>
          <a:p>
            <a:pPr algn="ctr"/>
            <a:r>
              <a:rPr lang="tr-TR" b="1" dirty="0" err="1" smtClean="0"/>
              <a:t>short-haul</a:t>
            </a:r>
            <a:endParaRPr lang="en-US" b="1" dirty="0"/>
          </a:p>
        </p:txBody>
      </p:sp>
      <p:cxnSp>
        <p:nvCxnSpPr>
          <p:cNvPr id="31" name="Straight Arrow Connector 30"/>
          <p:cNvCxnSpPr/>
          <p:nvPr/>
        </p:nvCxnSpPr>
        <p:spPr>
          <a:xfrm flipH="1">
            <a:off x="398955" y="2579903"/>
            <a:ext cx="8458442" cy="10210"/>
          </a:xfrm>
          <a:prstGeom prst="straightConnector1">
            <a:avLst/>
          </a:prstGeom>
          <a:ln w="4762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24 Dikdörtgen"/>
          <p:cNvSpPr/>
          <p:nvPr/>
        </p:nvSpPr>
        <p:spPr>
          <a:xfrm>
            <a:off x="4433036" y="2611409"/>
            <a:ext cx="1637221" cy="338554"/>
          </a:xfrm>
          <a:prstGeom prst="rect">
            <a:avLst/>
          </a:prstGeom>
        </p:spPr>
        <p:txBody>
          <a:bodyPr wrap="square">
            <a:spAutoFit/>
          </a:bodyPr>
          <a:lstStyle/>
          <a:p>
            <a:r>
              <a:rPr lang="tr-TR" sz="1600" b="1" dirty="0" smtClean="0">
                <a:solidFill>
                  <a:schemeClr val="bg1">
                    <a:lumMod val="50000"/>
                  </a:schemeClr>
                </a:solidFill>
              </a:rPr>
              <a:t>Travel </a:t>
            </a:r>
            <a:r>
              <a:rPr lang="tr-TR" sz="1600" b="1" dirty="0" err="1" smtClean="0">
                <a:solidFill>
                  <a:schemeClr val="bg1">
                    <a:lumMod val="50000"/>
                  </a:schemeClr>
                </a:solidFill>
              </a:rPr>
              <a:t>Purpose</a:t>
            </a:r>
            <a:endParaRPr lang="tr-TR" sz="1600" b="1" dirty="0">
              <a:solidFill>
                <a:schemeClr val="bg1">
                  <a:lumMod val="50000"/>
                </a:schemeClr>
              </a:solidFill>
            </a:endParaRPr>
          </a:p>
        </p:txBody>
      </p:sp>
      <p:grpSp>
        <p:nvGrpSpPr>
          <p:cNvPr id="37" name="Group 36"/>
          <p:cNvGrpSpPr/>
          <p:nvPr/>
        </p:nvGrpSpPr>
        <p:grpSpPr>
          <a:xfrm>
            <a:off x="6923127" y="12231"/>
            <a:ext cx="2138318" cy="2253006"/>
            <a:chOff x="2687421" y="1005788"/>
            <a:chExt cx="3083747" cy="3278530"/>
          </a:xfrm>
        </p:grpSpPr>
        <p:grpSp>
          <p:nvGrpSpPr>
            <p:cNvPr id="38" name="Group 37"/>
            <p:cNvGrpSpPr/>
            <p:nvPr/>
          </p:nvGrpSpPr>
          <p:grpSpPr>
            <a:xfrm>
              <a:off x="2687421" y="1005788"/>
              <a:ext cx="3083747" cy="3118924"/>
              <a:chOff x="2687421" y="1005788"/>
              <a:chExt cx="3083747" cy="3118924"/>
            </a:xfrm>
          </p:grpSpPr>
          <p:sp>
            <p:nvSpPr>
              <p:cNvPr id="40" name="Chord 39"/>
              <p:cNvSpPr/>
              <p:nvPr/>
            </p:nvSpPr>
            <p:spPr>
              <a:xfrm rot="4500000">
                <a:off x="2669833" y="1023376"/>
                <a:ext cx="3118924" cy="3083747"/>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41"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39" name="TextBox 38"/>
            <p:cNvSpPr txBox="1"/>
            <p:nvPr/>
          </p:nvSpPr>
          <p:spPr>
            <a:xfrm>
              <a:off x="2873312" y="1274343"/>
              <a:ext cx="2632746" cy="3009975"/>
            </a:xfrm>
            <a:prstGeom prst="rect">
              <a:avLst/>
            </a:prstGeom>
            <a:noFill/>
            <a:effectLst/>
          </p:spPr>
          <p:txBody>
            <a:bodyPr wrap="square" rtlCol="0">
              <a:spAutoFit/>
            </a:bodyPr>
            <a:lstStyle/>
            <a:p>
              <a:pPr algn="ctr">
                <a:lnSpc>
                  <a:spcPts val="2100"/>
                </a:lnSpc>
              </a:pPr>
              <a:r>
                <a:rPr lang="tr-TR" sz="1800" b="1" noProof="1" smtClean="0">
                  <a:solidFill>
                    <a:schemeClr val="bg1"/>
                  </a:solidFill>
                </a:rPr>
                <a:t>Know your customer. Each customer has different </a:t>
              </a:r>
              <a:r>
                <a:rPr lang="tr-TR" sz="1800" b="1" i="1" noProof="1" smtClean="0">
                  <a:solidFill>
                    <a:schemeClr val="bg1"/>
                  </a:solidFill>
                </a:rPr>
                <a:t>VALUE, BEHAVIOUR </a:t>
              </a:r>
            </a:p>
            <a:p>
              <a:pPr algn="ctr">
                <a:lnSpc>
                  <a:spcPts val="2100"/>
                </a:lnSpc>
              </a:pPr>
              <a:r>
                <a:rPr lang="tr-TR" sz="1800" b="1" i="1" noProof="1" smtClean="0">
                  <a:solidFill>
                    <a:schemeClr val="bg1"/>
                  </a:solidFill>
                </a:rPr>
                <a:t>&amp; NEEDS</a:t>
              </a:r>
              <a:endParaRPr lang="en-US" sz="1800" b="1" i="1" noProof="1">
                <a:solidFill>
                  <a:schemeClr val="bg1"/>
                </a:solidFill>
              </a:endParaRPr>
            </a:p>
          </p:txBody>
        </p:sp>
      </p:grpSp>
    </p:spTree>
    <p:extLst>
      <p:ext uri="{BB962C8B-B14F-4D97-AF65-F5344CB8AC3E}">
        <p14:creationId xmlns:p14="http://schemas.microsoft.com/office/powerpoint/2010/main" val="3034288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descr="\\Anadolu\thy\spy\4.Sunumlar\TemelBeySunum\02-Geçmiş Sunumlar (konferanslar vs)\aea_sunumu\görseller\kalpler-sacan-ucak-ve-ona-bakan-adamlar.jpg"/>
          <p:cNvPicPr>
            <a:picLocks noChangeAspect="1" noChangeArrowheads="1"/>
          </p:cNvPicPr>
          <p:nvPr/>
        </p:nvPicPr>
        <p:blipFill rotWithShape="1">
          <a:blip r:embed="rId3">
            <a:extLst>
              <a:ext uri="{28A0092B-C50C-407E-A947-70E740481C1C}">
                <a14:useLocalDpi xmlns:a14="http://schemas.microsoft.com/office/drawing/2010/main" val="0"/>
              </a:ext>
            </a:extLst>
          </a:blip>
          <a:srcRect l="32053" r="29877" b="66557"/>
          <a:stretch/>
        </p:blipFill>
        <p:spPr bwMode="auto">
          <a:xfrm>
            <a:off x="5423338" y="2676135"/>
            <a:ext cx="3521562" cy="1936089"/>
          </a:xfrm>
          <a:prstGeom prst="rect">
            <a:avLst/>
          </a:prstGeom>
          <a:ln>
            <a:noFill/>
          </a:ln>
          <a:effectLst>
            <a:outerShdw blurRad="190500" algn="tl" rotWithShape="0">
              <a:srgbClr val="000000">
                <a:alpha val="70000"/>
              </a:srgbClr>
            </a:outerShdw>
          </a:effectLst>
        </p:spPr>
      </p:pic>
      <p:sp>
        <p:nvSpPr>
          <p:cNvPr id="11" name="Title 10"/>
          <p:cNvSpPr>
            <a:spLocks noGrp="1"/>
          </p:cNvSpPr>
          <p:nvPr>
            <p:ph type="title"/>
          </p:nvPr>
        </p:nvSpPr>
        <p:spPr/>
        <p:txBody>
          <a:bodyPr>
            <a:normAutofit/>
          </a:bodyPr>
          <a:lstStyle/>
          <a:p>
            <a:r>
              <a:rPr lang="tr-TR" dirty="0" err="1" smtClean="0"/>
              <a:t>Customer</a:t>
            </a:r>
            <a:r>
              <a:rPr lang="tr-TR" dirty="0" smtClean="0"/>
              <a:t> </a:t>
            </a:r>
            <a:r>
              <a:rPr lang="tr-TR" dirty="0" err="1" smtClean="0"/>
              <a:t>Satisfaction</a:t>
            </a:r>
            <a:r>
              <a:rPr lang="tr-TR" dirty="0" smtClean="0"/>
              <a:t> in </a:t>
            </a:r>
            <a:r>
              <a:rPr lang="tr-TR" dirty="0" err="1" smtClean="0"/>
              <a:t>Aviation</a:t>
            </a:r>
            <a:r>
              <a:rPr lang="tr-TR" dirty="0" smtClean="0"/>
              <a:t> </a:t>
            </a:r>
            <a:r>
              <a:rPr lang="tr-TR" dirty="0" err="1" smtClean="0"/>
              <a:t>Sector</a:t>
            </a:r>
            <a:endParaRPr lang="tr-TR" dirty="0"/>
          </a:p>
        </p:txBody>
      </p:sp>
      <p:grpSp>
        <p:nvGrpSpPr>
          <p:cNvPr id="66" name="Group 65"/>
          <p:cNvGrpSpPr/>
          <p:nvPr/>
        </p:nvGrpSpPr>
        <p:grpSpPr>
          <a:xfrm rot="256683">
            <a:off x="-392124" y="718886"/>
            <a:ext cx="8137172" cy="1256305"/>
            <a:chOff x="1562185" y="1191862"/>
            <a:chExt cx="6345644" cy="1284345"/>
          </a:xfrm>
        </p:grpSpPr>
        <p:pic>
          <p:nvPicPr>
            <p:cNvPr id="67" name="Picture 66"/>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52926">
              <a:off x="1562185" y="1191862"/>
              <a:ext cx="6345644" cy="1226913"/>
            </a:xfrm>
            <a:prstGeom prst="rect">
              <a:avLst/>
            </a:prstGeom>
            <a:scene3d>
              <a:camera prst="orthographicFront">
                <a:rot lat="0" lon="0" rev="0"/>
              </a:camera>
              <a:lightRig rig="threePt" dir="t"/>
            </a:scene3d>
          </p:spPr>
        </p:pic>
        <p:sp>
          <p:nvSpPr>
            <p:cNvPr id="68" name="Rectangle 67"/>
            <p:cNvSpPr/>
            <p:nvPr/>
          </p:nvSpPr>
          <p:spPr>
            <a:xfrm rot="21159687">
              <a:off x="2055639" y="1461474"/>
              <a:ext cx="5538771" cy="1014733"/>
            </a:xfrm>
            <a:prstGeom prst="rect">
              <a:avLst/>
            </a:prstGeom>
            <a:scene3d>
              <a:camera prst="orthographicFront">
                <a:rot lat="0" lon="0" rev="0"/>
              </a:camera>
              <a:lightRig rig="threePt" dir="t"/>
            </a:scene3d>
          </p:spPr>
          <p:txBody>
            <a:bodyPr wrap="square" lIns="68580" tIns="34290" rIns="68580" bIns="34290">
              <a:spAutoFit/>
            </a:bodyPr>
            <a:lstStyle/>
            <a:p>
              <a:pPr algn="ctr"/>
              <a:r>
                <a:rPr lang="en-US" sz="2000" b="1" dirty="0" smtClean="0">
                  <a:solidFill>
                    <a:schemeClr val="bg1"/>
                  </a:solidFill>
                  <a:effectLst>
                    <a:outerShdw blurRad="38100" dist="38100" dir="2700000" algn="tl">
                      <a:srgbClr val="000000">
                        <a:alpha val="43137"/>
                      </a:srgbClr>
                    </a:outerShdw>
                  </a:effectLst>
                </a:rPr>
                <a:t>Industry regulations, strategies, products and technology </a:t>
              </a:r>
              <a:r>
                <a:rPr lang="tr-TR" sz="2000" b="1" dirty="0" smtClean="0">
                  <a:solidFill>
                    <a:schemeClr val="bg1"/>
                  </a:solidFill>
                  <a:effectLst>
                    <a:outerShdw blurRad="38100" dist="38100" dir="2700000" algn="tl">
                      <a:srgbClr val="000000">
                        <a:alpha val="43137"/>
                      </a:srgbClr>
                    </a:outerShdw>
                  </a:effectLst>
                </a:rPr>
                <a:t>has </a:t>
              </a:r>
              <a:r>
                <a:rPr lang="tr-TR" sz="2000" b="1" dirty="0" err="1" smtClean="0">
                  <a:solidFill>
                    <a:schemeClr val="bg1"/>
                  </a:solidFill>
                  <a:effectLst>
                    <a:outerShdw blurRad="38100" dist="38100" dir="2700000" algn="tl">
                      <a:srgbClr val="000000">
                        <a:alpha val="43137"/>
                      </a:srgbClr>
                    </a:outerShdw>
                  </a:effectLst>
                </a:rPr>
                <a:t>been</a:t>
              </a:r>
              <a:r>
                <a:rPr lang="tr-TR" sz="2000" b="1"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shaped </a:t>
              </a:r>
              <a:r>
                <a:rPr lang="tr-TR" sz="2000" b="1" dirty="0" smtClean="0">
                  <a:solidFill>
                    <a:schemeClr val="bg1"/>
                  </a:solidFill>
                  <a:effectLst>
                    <a:outerShdw blurRad="38100" dist="38100" dir="2700000" algn="tl">
                      <a:srgbClr val="000000">
                        <a:alpha val="43137"/>
                      </a:srgbClr>
                    </a:outerShdw>
                  </a:effectLst>
                </a:rPr>
                <a:t>and will change </a:t>
              </a:r>
              <a:r>
                <a:rPr lang="en-US" sz="2000" b="1" dirty="0" smtClean="0">
                  <a:solidFill>
                    <a:schemeClr val="bg1"/>
                  </a:solidFill>
                  <a:effectLst>
                    <a:outerShdw blurRad="38100" dist="38100" dir="2700000" algn="tl">
                      <a:srgbClr val="000000">
                        <a:alpha val="43137"/>
                      </a:srgbClr>
                    </a:outerShdw>
                  </a:effectLst>
                </a:rPr>
                <a:t>based on customer expectations</a:t>
              </a:r>
              <a:endParaRPr lang="en-US" sz="2000" b="1" dirty="0">
                <a:solidFill>
                  <a:schemeClr val="bg1"/>
                </a:solidFill>
                <a:effectLst>
                  <a:outerShdw blurRad="38100" dist="38100" dir="2700000" algn="tl">
                    <a:srgbClr val="000000">
                      <a:alpha val="43137"/>
                    </a:srgbClr>
                  </a:outerShdw>
                </a:effectLst>
              </a:endParaRPr>
            </a:p>
          </p:txBody>
        </p:sp>
      </p:grpSp>
      <p:grpSp>
        <p:nvGrpSpPr>
          <p:cNvPr id="23" name="Group 22"/>
          <p:cNvGrpSpPr/>
          <p:nvPr/>
        </p:nvGrpSpPr>
        <p:grpSpPr>
          <a:xfrm>
            <a:off x="415864" y="1310711"/>
            <a:ext cx="4289866" cy="3171043"/>
            <a:chOff x="82352" y="733013"/>
            <a:chExt cx="4289866" cy="3171043"/>
          </a:xfrm>
        </p:grpSpPr>
        <p:grpSp>
          <p:nvGrpSpPr>
            <p:cNvPr id="24" name="Group 23"/>
            <p:cNvGrpSpPr/>
            <p:nvPr/>
          </p:nvGrpSpPr>
          <p:grpSpPr>
            <a:xfrm>
              <a:off x="82352" y="733013"/>
              <a:ext cx="3682937" cy="3171043"/>
              <a:chOff x="867024" y="1437934"/>
              <a:chExt cx="3682937" cy="3171043"/>
            </a:xfrm>
          </p:grpSpPr>
          <p:sp>
            <p:nvSpPr>
              <p:cNvPr id="26" name="22 Dikdörtgen"/>
              <p:cNvSpPr/>
              <p:nvPr/>
            </p:nvSpPr>
            <p:spPr>
              <a:xfrm>
                <a:off x="1529243" y="4078062"/>
                <a:ext cx="1141916" cy="530915"/>
              </a:xfrm>
              <a:prstGeom prst="rect">
                <a:avLst/>
              </a:prstGeom>
            </p:spPr>
            <p:txBody>
              <a:bodyPr wrap="none" lIns="68580" tIns="34290" rIns="68580" bIns="34290">
                <a:spAutoFit/>
              </a:bodyPr>
              <a:lstStyle/>
              <a:p>
                <a:pPr lvl="0" algn="ctr"/>
                <a:r>
                  <a:rPr lang="tr-TR" sz="1500" dirty="0" err="1" smtClean="0"/>
                  <a:t>Regulatory</a:t>
                </a:r>
                <a:endParaRPr lang="tr-TR" sz="1500" dirty="0" smtClean="0"/>
              </a:p>
              <a:p>
                <a:pPr lvl="0" algn="ctr"/>
                <a:r>
                  <a:rPr lang="tr-TR" sz="1500" dirty="0" smtClean="0"/>
                  <a:t>Environment</a:t>
                </a:r>
                <a:endParaRPr lang="tr-TR" sz="1500" dirty="0"/>
              </a:p>
            </p:txBody>
          </p:sp>
          <p:sp>
            <p:nvSpPr>
              <p:cNvPr id="27" name="22 Dikdörtgen"/>
              <p:cNvSpPr/>
              <p:nvPr/>
            </p:nvSpPr>
            <p:spPr>
              <a:xfrm>
                <a:off x="867024" y="3638394"/>
                <a:ext cx="1017458" cy="300082"/>
              </a:xfrm>
              <a:prstGeom prst="rect">
                <a:avLst/>
              </a:prstGeom>
            </p:spPr>
            <p:txBody>
              <a:bodyPr wrap="none" lIns="68580" tIns="34290" rIns="68580" bIns="34290">
                <a:spAutoFit/>
              </a:bodyPr>
              <a:lstStyle/>
              <a:p>
                <a:pPr lvl="0" algn="ctr"/>
                <a:r>
                  <a:rPr lang="tr-TR" sz="1500" dirty="0" err="1" smtClean="0"/>
                  <a:t>Technology</a:t>
                </a:r>
                <a:endParaRPr lang="tr-TR" sz="1500" dirty="0"/>
              </a:p>
            </p:txBody>
          </p:sp>
          <p:sp>
            <p:nvSpPr>
              <p:cNvPr id="28" name="22 Dikdörtgen"/>
              <p:cNvSpPr/>
              <p:nvPr/>
            </p:nvSpPr>
            <p:spPr>
              <a:xfrm>
                <a:off x="2854125" y="4072469"/>
                <a:ext cx="1695836" cy="530915"/>
              </a:xfrm>
              <a:prstGeom prst="rect">
                <a:avLst/>
              </a:prstGeom>
            </p:spPr>
            <p:txBody>
              <a:bodyPr wrap="square" lIns="68580" tIns="34290" rIns="68580" bIns="34290">
                <a:spAutoFit/>
              </a:bodyPr>
              <a:lstStyle/>
              <a:p>
                <a:pPr lvl="0" algn="ctr"/>
                <a:r>
                  <a:rPr lang="tr-TR" sz="1500" dirty="0" err="1" smtClean="0"/>
                  <a:t>Airline</a:t>
                </a:r>
                <a:r>
                  <a:rPr lang="tr-TR" sz="1500" dirty="0" smtClean="0"/>
                  <a:t> </a:t>
                </a:r>
                <a:r>
                  <a:rPr lang="tr-TR" sz="1500" dirty="0" err="1" smtClean="0"/>
                  <a:t>and</a:t>
                </a:r>
                <a:endParaRPr lang="tr-TR" sz="1500" dirty="0" smtClean="0"/>
              </a:p>
              <a:p>
                <a:pPr lvl="0" algn="ctr"/>
                <a:r>
                  <a:rPr lang="tr-TR" sz="1500" dirty="0" err="1" smtClean="0"/>
                  <a:t>Industry</a:t>
                </a:r>
                <a:r>
                  <a:rPr lang="tr-TR" sz="1500" dirty="0" smtClean="0"/>
                  <a:t> </a:t>
                </a:r>
                <a:r>
                  <a:rPr lang="tr-TR" sz="1500" dirty="0" err="1" smtClean="0"/>
                  <a:t>Strategies</a:t>
                </a:r>
                <a:endParaRPr lang="tr-TR" sz="1500" dirty="0"/>
              </a:p>
            </p:txBody>
          </p:sp>
          <p:grpSp>
            <p:nvGrpSpPr>
              <p:cNvPr id="29" name="Group 28"/>
              <p:cNvGrpSpPr/>
              <p:nvPr/>
            </p:nvGrpSpPr>
            <p:grpSpPr>
              <a:xfrm>
                <a:off x="1546241" y="1437934"/>
                <a:ext cx="2865511" cy="2884201"/>
                <a:chOff x="1546241" y="1841684"/>
                <a:chExt cx="2865511" cy="2884201"/>
              </a:xfrm>
            </p:grpSpPr>
            <p:sp>
              <p:nvSpPr>
                <p:cNvPr id="31" name="Can 30"/>
                <p:cNvSpPr/>
                <p:nvPr/>
              </p:nvSpPr>
              <p:spPr>
                <a:xfrm flipV="1">
                  <a:off x="4129716" y="3515238"/>
                  <a:ext cx="140582" cy="645656"/>
                </a:xfrm>
                <a:prstGeom prst="can">
                  <a:avLst/>
                </a:prstGeom>
                <a:solidFill>
                  <a:schemeClr val="accent5">
                    <a:lumMod val="75000"/>
                  </a:schemeClr>
                </a:solidFill>
                <a:ln>
                  <a:solidFill>
                    <a:schemeClr val="accent5">
                      <a:lumMod val="75000"/>
                    </a:schemeClr>
                  </a:solidFill>
                </a:ln>
                <a:scene3d>
                  <a:camera prst="orthographicFront">
                    <a:rot lat="1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Can 31"/>
                <p:cNvSpPr/>
                <p:nvPr/>
              </p:nvSpPr>
              <p:spPr>
                <a:xfrm flipV="1">
                  <a:off x="1660775" y="3463404"/>
                  <a:ext cx="140582" cy="645656"/>
                </a:xfrm>
                <a:prstGeom prst="can">
                  <a:avLst/>
                </a:prstGeom>
                <a:solidFill>
                  <a:schemeClr val="accent4">
                    <a:lumMod val="75000"/>
                  </a:schemeClr>
                </a:solidFill>
                <a:ln>
                  <a:solidFill>
                    <a:schemeClr val="accent4">
                      <a:lumMod val="75000"/>
                    </a:schemeClr>
                  </a:solidFill>
                </a:ln>
                <a:scene3d>
                  <a:camera prst="orthographicFront">
                    <a:rot lat="1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Can 33"/>
                <p:cNvSpPr/>
                <p:nvPr/>
              </p:nvSpPr>
              <p:spPr>
                <a:xfrm flipV="1">
                  <a:off x="3711077" y="3736728"/>
                  <a:ext cx="140582" cy="792000"/>
                </a:xfrm>
                <a:prstGeom prst="can">
                  <a:avLst/>
                </a:prstGeom>
                <a:solidFill>
                  <a:schemeClr val="accent3">
                    <a:lumMod val="75000"/>
                  </a:schemeClr>
                </a:solidFill>
                <a:ln>
                  <a:solidFill>
                    <a:schemeClr val="accent3">
                      <a:lumMod val="75000"/>
                    </a:schemeClr>
                  </a:solidFill>
                </a:ln>
                <a:scene3d>
                  <a:camera prst="orthographicFront">
                    <a:rot lat="1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Can 36"/>
                <p:cNvSpPr/>
                <p:nvPr/>
              </p:nvSpPr>
              <p:spPr>
                <a:xfrm flipV="1">
                  <a:off x="2100201" y="3736728"/>
                  <a:ext cx="140582" cy="792000"/>
                </a:xfrm>
                <a:prstGeom prst="can">
                  <a:avLst/>
                </a:prstGeom>
                <a:solidFill>
                  <a:schemeClr val="accent2">
                    <a:lumMod val="75000"/>
                  </a:schemeClr>
                </a:solidFill>
                <a:ln>
                  <a:solidFill>
                    <a:schemeClr val="accent2">
                      <a:lumMod val="75000"/>
                    </a:schemeClr>
                  </a:solidFill>
                </a:ln>
                <a:scene3d>
                  <a:camera prst="orthographicFront">
                    <a:rot lat="1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8" name="Group 37"/>
                <p:cNvGrpSpPr/>
                <p:nvPr/>
              </p:nvGrpSpPr>
              <p:grpSpPr>
                <a:xfrm>
                  <a:off x="1546241" y="1841684"/>
                  <a:ext cx="2865511" cy="2884201"/>
                  <a:chOff x="1546241" y="1841684"/>
                  <a:chExt cx="2865511" cy="2884201"/>
                </a:xfrm>
              </p:grpSpPr>
              <p:sp>
                <p:nvSpPr>
                  <p:cNvPr id="39" name="Oval 38"/>
                  <p:cNvSpPr/>
                  <p:nvPr/>
                </p:nvSpPr>
                <p:spPr>
                  <a:xfrm>
                    <a:off x="1546241" y="1841684"/>
                    <a:ext cx="2865511" cy="2884201"/>
                  </a:xfrm>
                  <a:prstGeom prst="ellipse">
                    <a:avLst/>
                  </a:prstGeom>
                  <a:solidFill>
                    <a:schemeClr val="bg1">
                      <a:alpha val="51000"/>
                    </a:schemeClr>
                  </a:solidFill>
                  <a:ln w="28575">
                    <a:solidFill>
                      <a:srgbClr val="29859B"/>
                    </a:solidFill>
                  </a:ln>
                  <a:scene3d>
                    <a:camera prst="orthographicFront">
                      <a:rot lat="17400000" lon="0" rev="0"/>
                    </a:camera>
                    <a:lightRig rig="threePt" dir="t"/>
                  </a:scene3d>
                  <a:sp3d>
                    <a:bevelB h="177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901" y="1909069"/>
                    <a:ext cx="2800190" cy="2749430"/>
                  </a:xfrm>
                  <a:prstGeom prst="ellipse">
                    <a:avLst/>
                  </a:prstGeom>
                  <a:scene3d>
                    <a:camera prst="orthographicFront">
                      <a:rot lat="17400000" lon="0" rev="0"/>
                    </a:camera>
                    <a:lightRig rig="threePt" dir="t"/>
                  </a:scene3d>
                  <a:sp3d>
                    <a:bevelB w="25400" h="25400"/>
                  </a:sp3d>
                </p:spPr>
              </p:pic>
            </p:grpSp>
          </p:grpSp>
          <p:sp>
            <p:nvSpPr>
              <p:cNvPr id="30" name="22 Dikdörtgen"/>
              <p:cNvSpPr/>
              <p:nvPr/>
            </p:nvSpPr>
            <p:spPr>
              <a:xfrm>
                <a:off x="2412495" y="2519109"/>
                <a:ext cx="1133002" cy="530915"/>
              </a:xfrm>
              <a:prstGeom prst="rect">
                <a:avLst/>
              </a:prstGeom>
              <a:solidFill>
                <a:schemeClr val="bg1"/>
              </a:solidFill>
            </p:spPr>
            <p:txBody>
              <a:bodyPr wrap="none" lIns="68580" tIns="34290" rIns="68580" bIns="34290">
                <a:spAutoFit/>
              </a:bodyPr>
              <a:lstStyle/>
              <a:p>
                <a:pPr lvl="0" algn="ctr"/>
                <a:r>
                  <a:rPr lang="tr-TR" sz="1500" dirty="0" err="1"/>
                  <a:t>Passenger</a:t>
                </a:r>
                <a:endParaRPr lang="tr-TR" sz="1500" dirty="0"/>
              </a:p>
              <a:p>
                <a:pPr lvl="0" algn="ctr"/>
                <a:r>
                  <a:rPr lang="tr-TR" sz="1500" dirty="0" err="1"/>
                  <a:t>Expectations</a:t>
                </a:r>
                <a:endParaRPr lang="tr-TR" sz="1500" dirty="0"/>
              </a:p>
            </p:txBody>
          </p:sp>
        </p:grpSp>
        <p:sp>
          <p:nvSpPr>
            <p:cNvPr id="25" name="22 Dikdörtgen"/>
            <p:cNvSpPr/>
            <p:nvPr/>
          </p:nvSpPr>
          <p:spPr>
            <a:xfrm>
              <a:off x="3158360" y="2979707"/>
              <a:ext cx="1213858" cy="300082"/>
            </a:xfrm>
            <a:prstGeom prst="rect">
              <a:avLst/>
            </a:prstGeom>
            <a:noFill/>
          </p:spPr>
          <p:txBody>
            <a:bodyPr wrap="none" lIns="68580" tIns="34290" rIns="68580" bIns="34290">
              <a:spAutoFit/>
            </a:bodyPr>
            <a:lstStyle/>
            <a:p>
              <a:pPr lvl="0" algn="ctr"/>
              <a:r>
                <a:rPr lang="tr-TR" sz="1500" dirty="0" err="1" smtClean="0"/>
                <a:t>Infrastructure</a:t>
              </a:r>
              <a:endParaRPr lang="tr-TR" sz="1500" dirty="0"/>
            </a:p>
          </p:txBody>
        </p:sp>
      </p:grpSp>
      <p:grpSp>
        <p:nvGrpSpPr>
          <p:cNvPr id="33" name="Group 32"/>
          <p:cNvGrpSpPr/>
          <p:nvPr/>
        </p:nvGrpSpPr>
        <p:grpSpPr>
          <a:xfrm>
            <a:off x="7160307" y="632639"/>
            <a:ext cx="1717823" cy="1678831"/>
            <a:chOff x="2937614" y="1276119"/>
            <a:chExt cx="2868638" cy="2816907"/>
          </a:xfrm>
        </p:grpSpPr>
        <p:grpSp>
          <p:nvGrpSpPr>
            <p:cNvPr id="35" name="Group 34"/>
            <p:cNvGrpSpPr/>
            <p:nvPr/>
          </p:nvGrpSpPr>
          <p:grpSpPr>
            <a:xfrm>
              <a:off x="2937614" y="1276119"/>
              <a:ext cx="2868638" cy="2816907"/>
              <a:chOff x="2937614" y="1276119"/>
              <a:chExt cx="2868638" cy="2816907"/>
            </a:xfrm>
          </p:grpSpPr>
          <p:sp>
            <p:nvSpPr>
              <p:cNvPr id="40" name="Chord 39"/>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41"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36" name="TextBox 35"/>
            <p:cNvSpPr txBox="1"/>
            <p:nvPr/>
          </p:nvSpPr>
          <p:spPr>
            <a:xfrm>
              <a:off x="2977378" y="1646921"/>
              <a:ext cx="2661550" cy="1533869"/>
            </a:xfrm>
            <a:prstGeom prst="rect">
              <a:avLst/>
            </a:prstGeom>
            <a:noFill/>
            <a:effectLst/>
          </p:spPr>
          <p:txBody>
            <a:bodyPr wrap="square" rtlCol="0">
              <a:spAutoFit/>
            </a:bodyPr>
            <a:lstStyle/>
            <a:p>
              <a:pPr algn="ctr">
                <a:lnSpc>
                  <a:spcPts val="2100"/>
                </a:lnSpc>
              </a:pPr>
              <a:r>
                <a:rPr lang="tr-TR" sz="2400" b="1" noProof="1">
                  <a:solidFill>
                    <a:schemeClr val="bg1"/>
                  </a:solidFill>
                </a:rPr>
                <a:t>Customer is in focus &amp; in center </a:t>
              </a:r>
              <a:endParaRPr lang="en-US" sz="2400" b="1" noProof="1">
                <a:solidFill>
                  <a:schemeClr val="bg1"/>
                </a:solidFill>
              </a:endParaRPr>
            </a:p>
          </p:txBody>
        </p:sp>
      </p:grpSp>
    </p:spTree>
    <p:extLst>
      <p:ext uri="{BB962C8B-B14F-4D97-AF65-F5344CB8AC3E}">
        <p14:creationId xmlns:p14="http://schemas.microsoft.com/office/powerpoint/2010/main" val="706880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6406" y="0"/>
            <a:ext cx="8696735" cy="784672"/>
          </a:xfrm>
        </p:spPr>
        <p:txBody>
          <a:bodyPr/>
          <a:lstStyle/>
          <a:p>
            <a:r>
              <a:rPr lang="tr-TR" dirty="0" err="1" smtClean="0"/>
              <a:t>Key</a:t>
            </a:r>
            <a:r>
              <a:rPr lang="tr-TR" dirty="0" smtClean="0"/>
              <a:t> </a:t>
            </a:r>
            <a:r>
              <a:rPr lang="tr-TR" dirty="0" err="1" smtClean="0"/>
              <a:t>For</a:t>
            </a:r>
            <a:r>
              <a:rPr lang="tr-TR" dirty="0" smtClean="0"/>
              <a:t> True </a:t>
            </a:r>
            <a:r>
              <a:rPr lang="tr-TR" dirty="0" err="1" smtClean="0"/>
              <a:t>Customer</a:t>
            </a:r>
            <a:r>
              <a:rPr lang="tr-TR" dirty="0" smtClean="0"/>
              <a:t> </a:t>
            </a:r>
            <a:r>
              <a:rPr lang="tr-TR" dirty="0" err="1" smtClean="0"/>
              <a:t>Loyalty</a:t>
            </a:r>
            <a:endParaRPr lang="tr-TR" dirty="0"/>
          </a:p>
        </p:txBody>
      </p:sp>
      <p:sp>
        <p:nvSpPr>
          <p:cNvPr id="139" name="TextBox 138"/>
          <p:cNvSpPr txBox="1"/>
          <p:nvPr/>
        </p:nvSpPr>
        <p:spPr>
          <a:xfrm>
            <a:off x="220827" y="4802961"/>
            <a:ext cx="2746586" cy="312906"/>
          </a:xfrm>
          <a:prstGeom prst="rect">
            <a:avLst/>
          </a:prstGeom>
          <a:noFill/>
        </p:spPr>
        <p:txBody>
          <a:bodyPr wrap="none" lIns="68580" tIns="34290" rIns="68580" bIns="34290" rtlCol="0">
            <a:spAutoFit/>
          </a:bodyPr>
          <a:lstStyle/>
          <a:p>
            <a:pPr>
              <a:lnSpc>
                <a:spcPts val="1875"/>
              </a:lnSpc>
            </a:pPr>
            <a:r>
              <a:rPr lang="tr-TR" sz="900" i="1" dirty="0" err="1" smtClean="0">
                <a:solidFill>
                  <a:srgbClr val="505050"/>
                </a:solidFill>
              </a:rPr>
              <a:t>Source:IATA</a:t>
            </a:r>
            <a:r>
              <a:rPr lang="tr-TR" sz="900" i="1" dirty="0" smtClean="0">
                <a:solidFill>
                  <a:srgbClr val="505050"/>
                </a:solidFill>
              </a:rPr>
              <a:t> </a:t>
            </a:r>
            <a:r>
              <a:rPr lang="tr-TR" sz="900" i="1" dirty="0">
                <a:solidFill>
                  <a:srgbClr val="505050"/>
                </a:solidFill>
              </a:rPr>
              <a:t>Industry Financial </a:t>
            </a:r>
            <a:r>
              <a:rPr lang="tr-TR" sz="900" i="1" dirty="0" smtClean="0">
                <a:solidFill>
                  <a:srgbClr val="505050"/>
                </a:solidFill>
              </a:rPr>
              <a:t>Outlook </a:t>
            </a:r>
            <a:r>
              <a:rPr lang="tr-TR" sz="900" i="1" dirty="0" err="1" smtClean="0">
                <a:solidFill>
                  <a:srgbClr val="505050"/>
                </a:solidFill>
              </a:rPr>
              <a:t>December</a:t>
            </a:r>
            <a:r>
              <a:rPr lang="tr-TR" sz="900" i="1" dirty="0" smtClean="0">
                <a:solidFill>
                  <a:srgbClr val="505050"/>
                </a:solidFill>
              </a:rPr>
              <a:t> </a:t>
            </a:r>
            <a:r>
              <a:rPr lang="tr-TR" sz="900" i="1" dirty="0">
                <a:solidFill>
                  <a:srgbClr val="505050"/>
                </a:solidFill>
              </a:rPr>
              <a:t>2014</a:t>
            </a:r>
          </a:p>
        </p:txBody>
      </p:sp>
      <p:pic>
        <p:nvPicPr>
          <p:cNvPr id="6147" name="Picture 3" descr="Q:\Users\z_akca\Downloads\hands.jpg"/>
          <p:cNvPicPr>
            <a:picLocks noChangeAspect="1" noChangeArrowheads="1"/>
          </p:cNvPicPr>
          <p:nvPr/>
        </p:nvPicPr>
        <p:blipFill rotWithShape="1">
          <a:blip r:embed="rId3">
            <a:extLst>
              <a:ext uri="{28A0092B-C50C-407E-A947-70E740481C1C}">
                <a14:useLocalDpi xmlns:a14="http://schemas.microsoft.com/office/drawing/2010/main" val="0"/>
              </a:ext>
            </a:extLst>
          </a:blip>
          <a:srcRect t="20122"/>
          <a:stretch/>
        </p:blipFill>
        <p:spPr bwMode="auto">
          <a:xfrm>
            <a:off x="2744085" y="1603169"/>
            <a:ext cx="5766481" cy="306955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36312" y="1923803"/>
            <a:ext cx="3361205" cy="2141919"/>
            <a:chOff x="1956460" y="903098"/>
            <a:chExt cx="2508067" cy="1983856"/>
          </a:xfrm>
        </p:grpSpPr>
        <p:sp>
          <p:nvSpPr>
            <p:cNvPr id="10" name="Rounded Rectangle 9"/>
            <p:cNvSpPr/>
            <p:nvPr/>
          </p:nvSpPr>
          <p:spPr>
            <a:xfrm>
              <a:off x="1956460" y="903098"/>
              <a:ext cx="2508067" cy="1983856"/>
            </a:xfrm>
            <a:prstGeom prst="roundRect">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2027350" y="999942"/>
              <a:ext cx="2340333" cy="17901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3200" kern="1200" dirty="0" smtClean="0"/>
                <a:t>CUSTOMER SATISFACTION &amp; </a:t>
              </a:r>
            </a:p>
            <a:p>
              <a:pPr lvl="0" algn="ctr" defTabSz="533400">
                <a:lnSpc>
                  <a:spcPct val="90000"/>
                </a:lnSpc>
                <a:spcBef>
                  <a:spcPct val="0"/>
                </a:spcBef>
                <a:spcAft>
                  <a:spcPct val="35000"/>
                </a:spcAft>
              </a:pPr>
              <a:r>
                <a:rPr lang="tr-TR" sz="3200" kern="1200" dirty="0" smtClean="0"/>
                <a:t>TRUE CUSTOMER LOYALTY</a:t>
              </a:r>
              <a:endParaRPr lang="tr-TR" sz="3200" kern="1200" dirty="0"/>
            </a:p>
          </p:txBody>
        </p:sp>
      </p:grpSp>
      <p:grpSp>
        <p:nvGrpSpPr>
          <p:cNvPr id="17" name="Group 16"/>
          <p:cNvGrpSpPr/>
          <p:nvPr/>
        </p:nvGrpSpPr>
        <p:grpSpPr>
          <a:xfrm>
            <a:off x="1071620" y="911358"/>
            <a:ext cx="4089927" cy="922199"/>
            <a:chOff x="4435889" y="1146831"/>
            <a:chExt cx="3366514" cy="922199"/>
          </a:xfrm>
        </p:grpSpPr>
        <p:pic>
          <p:nvPicPr>
            <p:cNvPr id="18" name="Picture 17"/>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32022">
              <a:off x="4435889" y="1146831"/>
              <a:ext cx="3366514" cy="922199"/>
            </a:xfrm>
            <a:prstGeom prst="rect">
              <a:avLst/>
            </a:prstGeom>
          </p:spPr>
        </p:pic>
        <p:sp>
          <p:nvSpPr>
            <p:cNvPr id="19" name="Rectangle 18"/>
            <p:cNvSpPr/>
            <p:nvPr/>
          </p:nvSpPr>
          <p:spPr>
            <a:xfrm rot="21092787">
              <a:off x="4813103" y="1436908"/>
              <a:ext cx="2763917" cy="377026"/>
            </a:xfrm>
            <a:prstGeom prst="rect">
              <a:avLst/>
            </a:prstGeom>
          </p:spPr>
          <p:txBody>
            <a:bodyPr wrap="none" lIns="68580" tIns="34290" rIns="68580" bIns="34290">
              <a:spAutoFit/>
            </a:bodyPr>
            <a:lstStyle/>
            <a:p>
              <a:pPr algn="ctr"/>
              <a:r>
                <a:rPr lang="tr-TR" sz="2000" b="1" dirty="0" err="1" smtClean="0">
                  <a:solidFill>
                    <a:schemeClr val="bg1"/>
                  </a:solidFill>
                  <a:effectLst>
                    <a:outerShdw blurRad="38100" dist="38100" dir="2700000" algn="tl">
                      <a:srgbClr val="000000">
                        <a:alpha val="43137"/>
                      </a:srgbClr>
                    </a:outerShdw>
                  </a:effectLst>
                </a:rPr>
                <a:t>Understanding</a:t>
              </a:r>
              <a:r>
                <a:rPr lang="tr-TR" sz="2000" b="1" dirty="0" smtClean="0">
                  <a:solidFill>
                    <a:schemeClr val="bg1"/>
                  </a:solidFill>
                  <a:effectLst>
                    <a:outerShdw blurRad="38100" dist="38100" dir="2700000" algn="tl">
                      <a:srgbClr val="000000">
                        <a:alpha val="43137"/>
                      </a:srgbClr>
                    </a:outerShdw>
                  </a:effectLst>
                </a:rPr>
                <a:t> </a:t>
              </a:r>
              <a:r>
                <a:rPr lang="tr-TR" sz="2000" b="1" dirty="0" err="1" smtClean="0">
                  <a:solidFill>
                    <a:schemeClr val="bg1"/>
                  </a:solidFill>
                  <a:effectLst>
                    <a:outerShdw blurRad="38100" dist="38100" dir="2700000" algn="tl">
                      <a:srgbClr val="000000">
                        <a:alpha val="43137"/>
                      </a:srgbClr>
                    </a:outerShdw>
                  </a:effectLst>
                </a:rPr>
                <a:t>the</a:t>
              </a:r>
              <a:r>
                <a:rPr lang="tr-TR" sz="2000" b="1" dirty="0" smtClean="0">
                  <a:solidFill>
                    <a:schemeClr val="bg1"/>
                  </a:solidFill>
                  <a:effectLst>
                    <a:outerShdw blurRad="38100" dist="38100" dir="2700000" algn="tl">
                      <a:srgbClr val="000000">
                        <a:alpha val="43137"/>
                      </a:srgbClr>
                    </a:outerShdw>
                  </a:effectLst>
                </a:rPr>
                <a:t> </a:t>
              </a:r>
              <a:r>
                <a:rPr lang="tr-TR" sz="2000" b="1" dirty="0" err="1" smtClean="0">
                  <a:solidFill>
                    <a:schemeClr val="bg1"/>
                  </a:solidFill>
                  <a:effectLst>
                    <a:outerShdw blurRad="38100" dist="38100" dir="2700000" algn="tl">
                      <a:srgbClr val="000000">
                        <a:alpha val="43137"/>
                      </a:srgbClr>
                    </a:outerShdw>
                  </a:effectLst>
                </a:rPr>
                <a:t>customer</a:t>
              </a:r>
              <a:r>
                <a:rPr lang="tr-TR" sz="2000" b="1" dirty="0" smtClean="0">
                  <a:solidFill>
                    <a:schemeClr val="bg1"/>
                  </a:solidFill>
                  <a:effectLst>
                    <a:outerShdw blurRad="38100" dist="38100" dir="2700000" algn="tl">
                      <a:srgbClr val="000000">
                        <a:alpha val="43137"/>
                      </a:srgbClr>
                    </a:outerShdw>
                  </a:effectLst>
                </a:rPr>
                <a:t> </a:t>
              </a:r>
              <a:endParaRPr lang="tr-TR" sz="2000" b="1" dirty="0">
                <a:solidFill>
                  <a:schemeClr val="bg1"/>
                </a:solidFill>
                <a:effectLst>
                  <a:outerShdw blurRad="38100" dist="38100" dir="2700000" algn="tl">
                    <a:srgbClr val="000000">
                      <a:alpha val="43137"/>
                    </a:srgbClr>
                  </a:outerShdw>
                </a:effectLst>
              </a:endParaRPr>
            </a:p>
          </p:txBody>
        </p:sp>
      </p:grpSp>
      <p:grpSp>
        <p:nvGrpSpPr>
          <p:cNvPr id="12" name="Group 11"/>
          <p:cNvGrpSpPr/>
          <p:nvPr/>
        </p:nvGrpSpPr>
        <p:grpSpPr>
          <a:xfrm>
            <a:off x="4810354" y="870979"/>
            <a:ext cx="4089927" cy="922199"/>
            <a:chOff x="4435889" y="1146831"/>
            <a:chExt cx="3366514" cy="922199"/>
          </a:xfrm>
        </p:grpSpPr>
        <p:pic>
          <p:nvPicPr>
            <p:cNvPr id="13" name="Picture 12"/>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rot="21232022">
              <a:off x="4435889" y="1146831"/>
              <a:ext cx="3366514" cy="922199"/>
            </a:xfrm>
            <a:prstGeom prst="rect">
              <a:avLst/>
            </a:prstGeom>
          </p:spPr>
        </p:pic>
        <p:sp>
          <p:nvSpPr>
            <p:cNvPr id="14" name="Rectangle 13"/>
            <p:cNvSpPr/>
            <p:nvPr/>
          </p:nvSpPr>
          <p:spPr>
            <a:xfrm rot="21092787">
              <a:off x="4831660" y="1436908"/>
              <a:ext cx="2726815" cy="377026"/>
            </a:xfrm>
            <a:prstGeom prst="rect">
              <a:avLst/>
            </a:prstGeom>
          </p:spPr>
          <p:txBody>
            <a:bodyPr wrap="none" lIns="68580" tIns="34290" rIns="68580" bIns="34290">
              <a:spAutoFit/>
            </a:bodyPr>
            <a:lstStyle/>
            <a:p>
              <a:pPr algn="ctr"/>
              <a:r>
                <a:rPr lang="tr-TR" sz="2000" b="1" dirty="0" err="1" smtClean="0">
                  <a:solidFill>
                    <a:schemeClr val="bg1"/>
                  </a:solidFill>
                  <a:effectLst>
                    <a:outerShdw blurRad="38100" dist="38100" dir="2700000" algn="tl">
                      <a:srgbClr val="000000">
                        <a:alpha val="43137"/>
                      </a:srgbClr>
                    </a:outerShdw>
                  </a:effectLst>
                </a:rPr>
                <a:t>Improve</a:t>
              </a:r>
              <a:r>
                <a:rPr lang="tr-TR" sz="2000" b="1" dirty="0" smtClean="0">
                  <a:solidFill>
                    <a:schemeClr val="bg1"/>
                  </a:solidFill>
                  <a:effectLst>
                    <a:outerShdw blurRad="38100" dist="38100" dir="2700000" algn="tl">
                      <a:srgbClr val="000000">
                        <a:alpha val="43137"/>
                      </a:srgbClr>
                    </a:outerShdw>
                  </a:effectLst>
                </a:rPr>
                <a:t> </a:t>
              </a:r>
              <a:r>
                <a:rPr lang="tr-TR" sz="2000" b="1" dirty="0" err="1" smtClean="0">
                  <a:solidFill>
                    <a:schemeClr val="bg1"/>
                  </a:solidFill>
                  <a:effectLst>
                    <a:outerShdw blurRad="38100" dist="38100" dir="2700000" algn="tl">
                      <a:srgbClr val="000000">
                        <a:alpha val="43137"/>
                      </a:srgbClr>
                    </a:outerShdw>
                  </a:effectLst>
                </a:rPr>
                <a:t>customer</a:t>
              </a:r>
              <a:r>
                <a:rPr lang="tr-TR" sz="2000" b="1" dirty="0" smtClean="0">
                  <a:solidFill>
                    <a:schemeClr val="bg1"/>
                  </a:solidFill>
                  <a:effectLst>
                    <a:outerShdw blurRad="38100" dist="38100" dir="2700000" algn="tl">
                      <a:srgbClr val="000000">
                        <a:alpha val="43137"/>
                      </a:srgbClr>
                    </a:outerShdw>
                  </a:effectLst>
                </a:rPr>
                <a:t> </a:t>
              </a:r>
              <a:r>
                <a:rPr lang="tr-TR" sz="2000" b="1" dirty="0" err="1" smtClean="0">
                  <a:solidFill>
                    <a:schemeClr val="bg1"/>
                  </a:solidFill>
                  <a:effectLst>
                    <a:outerShdw blurRad="38100" dist="38100" dir="2700000" algn="tl">
                      <a:srgbClr val="000000">
                        <a:alpha val="43137"/>
                      </a:srgbClr>
                    </a:outerShdw>
                  </a:effectLst>
                </a:rPr>
                <a:t>experience</a:t>
              </a:r>
              <a:endParaRPr lang="tr-TR" sz="2000" b="1" dirty="0">
                <a:solidFill>
                  <a:schemeClr val="bg1"/>
                </a:solidFill>
                <a:effectLst>
                  <a:outerShdw blurRad="38100" dist="38100" dir="2700000" algn="tl">
                    <a:srgbClr val="000000">
                      <a:alpha val="43137"/>
                    </a:srgbClr>
                  </a:outerShdw>
                </a:effectLst>
              </a:endParaRPr>
            </a:p>
          </p:txBody>
        </p:sp>
      </p:grpSp>
      <p:grpSp>
        <p:nvGrpSpPr>
          <p:cNvPr id="15" name="Group 14"/>
          <p:cNvGrpSpPr/>
          <p:nvPr/>
        </p:nvGrpSpPr>
        <p:grpSpPr>
          <a:xfrm>
            <a:off x="-119873" y="2117873"/>
            <a:ext cx="4089928" cy="922199"/>
            <a:chOff x="4435889" y="1146831"/>
            <a:chExt cx="3366514" cy="922199"/>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32022">
              <a:off x="4435889" y="1146831"/>
              <a:ext cx="3366514" cy="922199"/>
            </a:xfrm>
            <a:prstGeom prst="rect">
              <a:avLst/>
            </a:prstGeom>
          </p:spPr>
        </p:pic>
        <p:sp>
          <p:nvSpPr>
            <p:cNvPr id="20" name="Rectangle 19"/>
            <p:cNvSpPr/>
            <p:nvPr/>
          </p:nvSpPr>
          <p:spPr>
            <a:xfrm rot="21092787">
              <a:off x="4736137" y="1283020"/>
              <a:ext cx="2917873" cy="684803"/>
            </a:xfrm>
            <a:prstGeom prst="rect">
              <a:avLst/>
            </a:prstGeom>
          </p:spPr>
          <p:txBody>
            <a:bodyPr wrap="none" lIns="68580" tIns="34290" rIns="68580" bIns="34290">
              <a:spAutoFit/>
            </a:bodyPr>
            <a:lstStyle/>
            <a:p>
              <a:pPr algn="ctr"/>
              <a:r>
                <a:rPr lang="tr-TR" sz="2000" b="1" dirty="0" err="1" smtClean="0">
                  <a:solidFill>
                    <a:schemeClr val="bg1"/>
                  </a:solidFill>
                  <a:effectLst>
                    <a:outerShdw blurRad="38100" dist="38100" dir="2700000" algn="tl">
                      <a:srgbClr val="000000">
                        <a:alpha val="43137"/>
                      </a:srgbClr>
                    </a:outerShdw>
                  </a:effectLst>
                </a:rPr>
                <a:t>Customized</a:t>
              </a:r>
              <a:r>
                <a:rPr lang="tr-TR" sz="2000" b="1" dirty="0" smtClean="0">
                  <a:solidFill>
                    <a:schemeClr val="bg1"/>
                  </a:solidFill>
                  <a:effectLst>
                    <a:outerShdw blurRad="38100" dist="38100" dir="2700000" algn="tl">
                      <a:srgbClr val="000000">
                        <a:alpha val="43137"/>
                      </a:srgbClr>
                    </a:outerShdw>
                  </a:effectLst>
                </a:rPr>
                <a:t> Service, Marketing, </a:t>
              </a:r>
            </a:p>
            <a:p>
              <a:pPr algn="ctr"/>
              <a:r>
                <a:rPr lang="tr-TR" sz="2000" b="1" dirty="0" err="1" smtClean="0">
                  <a:solidFill>
                    <a:schemeClr val="bg1"/>
                  </a:solidFill>
                  <a:effectLst>
                    <a:outerShdw blurRad="38100" dist="38100" dir="2700000" algn="tl">
                      <a:srgbClr val="000000">
                        <a:alpha val="43137"/>
                      </a:srgbClr>
                    </a:outerShdw>
                  </a:effectLst>
                </a:rPr>
                <a:t>Care</a:t>
              </a:r>
              <a:r>
                <a:rPr lang="tr-TR" sz="2000" b="1" dirty="0" smtClean="0">
                  <a:solidFill>
                    <a:schemeClr val="bg1"/>
                  </a:solidFill>
                  <a:effectLst>
                    <a:outerShdw blurRad="38100" dist="38100" dir="2700000" algn="tl">
                      <a:srgbClr val="000000">
                        <a:alpha val="43137"/>
                      </a:srgbClr>
                    </a:outerShdw>
                  </a:effectLst>
                </a:rPr>
                <a:t> &amp; Communications </a:t>
              </a:r>
            </a:p>
          </p:txBody>
        </p:sp>
      </p:grpSp>
    </p:spTree>
    <p:extLst>
      <p:ext uri="{BB962C8B-B14F-4D97-AF65-F5344CB8AC3E}">
        <p14:creationId xmlns:p14="http://schemas.microsoft.com/office/powerpoint/2010/main" val="27930941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ICTUREPATH" val="\SIL-THY_777-300ER.PNG"/>
  <p:tag name="PXPSDI_PNGPATH" val="\"/>
  <p:tag name="PXPSDI_PNGFILENAME" val="SIL-THY_777-300ER.PNG"/>
  <p:tag name="PXPSDI_LAYERNAME" val="THY_777-300ER"/>
  <p:tag name="PXPSDI_PSDFILENAME" val="sil.PSD"/>
  <p:tag name="PSDSOURCE" val="C:\Users\Admin\Desktop\"/>
  <p:tag name="PSDSOURCELAYER" val="THY_777-300ER"/>
</p:tagLst>
</file>

<file path=ppt/tags/tag2.xml><?xml version="1.0" encoding="utf-8"?>
<p:tagLst xmlns:a="http://schemas.openxmlformats.org/drawingml/2006/main" xmlns:r="http://schemas.openxmlformats.org/officeDocument/2006/relationships" xmlns:p="http://schemas.openxmlformats.org/presentationml/2006/main">
  <p:tag name="PICTUREPATH" val="\SIL-1.PNG"/>
  <p:tag name="PXPSDI_PNGPATH" val="\"/>
  <p:tag name="PXPSDI_PNGFILENAME" val="SIL-1.PNG"/>
  <p:tag name="PXPSDI_LAYERNAME" val="1"/>
  <p:tag name="PXPSDI_PSDFILENAME" val="sil.PSD"/>
  <p:tag name="PSDSOURCE" val="C:\Users\Admin\Desktop\"/>
  <p:tag name="PSDSOURCELAYER" val="1"/>
</p:tagLst>
</file>

<file path=ppt/tags/tag3.xml><?xml version="1.0" encoding="utf-8"?>
<p:tagLst xmlns:a="http://schemas.openxmlformats.org/drawingml/2006/main" xmlns:r="http://schemas.openxmlformats.org/officeDocument/2006/relationships" xmlns:p="http://schemas.openxmlformats.org/presentationml/2006/main">
  <p:tag name="PICTUREPATH" val="\SIL-GROUP 3.PNG"/>
  <p:tag name="PXPSDI_PNGPATH" val="\"/>
  <p:tag name="PXPSDI_PNGFILENAME" val="SIL-GROUP 3.PNG"/>
  <p:tag name="PXPSDI_LAYERNAME" val="Group 3"/>
  <p:tag name="PXPSDI_PSDFILENAME" val="sil.PSD"/>
  <p:tag name="PSDSOURCE" val="C:\Users\Admin\Desktop\"/>
  <p:tag name="PSDSOURCELAYER" val="Group 3"/>
</p:tagLst>
</file>

<file path=ppt/theme/theme1.xml><?xml version="1.0" encoding="utf-8"?>
<a:theme xmlns:a="http://schemas.openxmlformats.org/drawingml/2006/main" name="1_Office Theme">
  <a:themeElements>
    <a:clrScheme name="Custom 16">
      <a:dk1>
        <a:sysClr val="windowText" lastClr="000000"/>
      </a:dk1>
      <a:lt1>
        <a:sysClr val="window" lastClr="FFFFFF"/>
      </a:lt1>
      <a:dk2>
        <a:srgbClr val="44546A"/>
      </a:dk2>
      <a:lt2>
        <a:srgbClr val="E7E6E6"/>
      </a:lt2>
      <a:accent1>
        <a:srgbClr val="24346E"/>
      </a:accent1>
      <a:accent2>
        <a:srgbClr val="29859B"/>
      </a:accent2>
      <a:accent3>
        <a:srgbClr val="52CEBA"/>
      </a:accent3>
      <a:accent4>
        <a:srgbClr val="FFB234"/>
      </a:accent4>
      <a:accent5>
        <a:srgbClr val="FF522E"/>
      </a:accent5>
      <a:accent6>
        <a:srgbClr val="C52519"/>
      </a:accent6>
      <a:hlink>
        <a:srgbClr val="A31F15"/>
      </a:hlink>
      <a:folHlink>
        <a:srgbClr val="400C08"/>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6">
      <a:dk1>
        <a:sysClr val="windowText" lastClr="000000"/>
      </a:dk1>
      <a:lt1>
        <a:sysClr val="window" lastClr="FFFFFF"/>
      </a:lt1>
      <a:dk2>
        <a:srgbClr val="44546A"/>
      </a:dk2>
      <a:lt2>
        <a:srgbClr val="E7E6E6"/>
      </a:lt2>
      <a:accent1>
        <a:srgbClr val="24346E"/>
      </a:accent1>
      <a:accent2>
        <a:srgbClr val="29859B"/>
      </a:accent2>
      <a:accent3>
        <a:srgbClr val="52CEBA"/>
      </a:accent3>
      <a:accent4>
        <a:srgbClr val="FFB234"/>
      </a:accent4>
      <a:accent5>
        <a:srgbClr val="FF522E"/>
      </a:accent5>
      <a:accent6>
        <a:srgbClr val="C52519"/>
      </a:accent6>
      <a:hlink>
        <a:srgbClr val="A31F15"/>
      </a:hlink>
      <a:folHlink>
        <a:srgbClr val="400C08"/>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A717D3C2ABD24BB77AEAE402F3884E" ma:contentTypeVersion="0" ma:contentTypeDescription="Create a new document." ma:contentTypeScope="" ma:versionID="c80854913a2040e40291b3972f7c451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80750C-2187-4B33-A13C-BC0BFE03AAB1}"/>
</file>

<file path=customXml/itemProps2.xml><?xml version="1.0" encoding="utf-8"?>
<ds:datastoreItem xmlns:ds="http://schemas.openxmlformats.org/officeDocument/2006/customXml" ds:itemID="{191CE2C9-B627-45C6-9A0C-31A922B51BB9}"/>
</file>

<file path=customXml/itemProps3.xml><?xml version="1.0" encoding="utf-8"?>
<ds:datastoreItem xmlns:ds="http://schemas.openxmlformats.org/officeDocument/2006/customXml" ds:itemID="{49283F29-CDC5-49B4-AE38-5B08A7962D6C}"/>
</file>

<file path=docProps/app.xml><?xml version="1.0" encoding="utf-8"?>
<Properties xmlns="http://schemas.openxmlformats.org/officeDocument/2006/extended-properties" xmlns:vt="http://schemas.openxmlformats.org/officeDocument/2006/docPropsVTypes">
  <TotalTime>0</TotalTime>
  <Words>2107</Words>
  <Application>Microsoft Office PowerPoint</Application>
  <PresentationFormat>On-screen Show (16:9)</PresentationFormat>
  <Paragraphs>491</Paragraphs>
  <Slides>33</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Calibri Light</vt:lpstr>
      <vt:lpstr>Times New Roman</vt:lpstr>
      <vt:lpstr>Wingdings</vt:lpstr>
      <vt:lpstr>Wingdings 2</vt:lpstr>
      <vt:lpstr>1_Office Theme</vt:lpstr>
      <vt:lpstr>Office Theme</vt:lpstr>
      <vt:lpstr>PowerPoint Presentation</vt:lpstr>
      <vt:lpstr>Aviation, An Industry With A Significant Impact </vt:lpstr>
      <vt:lpstr>Tourism &amp; Aviation</vt:lpstr>
      <vt:lpstr>Growing Industry</vt:lpstr>
      <vt:lpstr>Industry Has Been Changing and Will Continue to </vt:lpstr>
      <vt:lpstr>Customer Experience vs. Competitive Advantage</vt:lpstr>
      <vt:lpstr>Knowing the Customer </vt:lpstr>
      <vt:lpstr>Customer Satisfaction in Aviation Sector</vt:lpstr>
      <vt:lpstr>Key For True Customer Loyalty</vt:lpstr>
      <vt:lpstr>PowerPoint Presentation</vt:lpstr>
      <vt:lpstr>PowerPoint Presentation</vt:lpstr>
      <vt:lpstr>PowerPoint Presentation</vt:lpstr>
      <vt:lpstr>Product Is Being Enhanced In All Aspects</vt:lpstr>
      <vt:lpstr>New Amenity and Relax Kits Designed by Famous Designers</vt:lpstr>
      <vt:lpstr>PowerPoint Presentation</vt:lpstr>
      <vt:lpstr>Different Sectors Related To Business: WE’R FROM TURKEY</vt:lpstr>
      <vt:lpstr>Different Sectors Related To Business: Turkish Seat Industries</vt:lpstr>
      <vt:lpstr>Different Sectors: Turkish Cabin Interior Systems Industries</vt:lpstr>
      <vt:lpstr>Resounding, Surprising &amp; High Value Projects to Improve Brand Awareness</vt:lpstr>
      <vt:lpstr>Sponsorships and Brand Ambassadors Are </vt:lpstr>
      <vt:lpstr>Industry is More Price Sensitive: Yields Have Been Reducing</vt:lpstr>
      <vt:lpstr>PowerPoint Presentation</vt:lpstr>
      <vt:lpstr>Financial Performance Of Turkish</vt:lpstr>
      <vt:lpstr>Turkish Airlines Has Been Improving Operating Efficiency</vt:lpstr>
      <vt:lpstr>Turkish Airlines Is One Of the Most Efficient</vt:lpstr>
      <vt:lpstr>New Generation Aircraft Are More Fuel Efficient</vt:lpstr>
      <vt:lpstr>Capacity Management &amp; Fleet Strategy</vt:lpstr>
      <vt:lpstr>Fleet Strategy</vt:lpstr>
      <vt:lpstr>Turkish Airlines - Global Network Size</vt:lpstr>
      <vt:lpstr>Turkish Airlines Today</vt:lpstr>
      <vt:lpstr>PowerPoint Presentation</vt:lpstr>
      <vt:lpstr>PowerPoint Presentation</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THY.LeventKonukcu</dc:title>
  <dc:creator>Windows User</dc:creator>
  <cp:lastModifiedBy>ZELIHA AKCA (Yatirim Yonetimi Bsk. (Stratejik Planlama ve Yatirimlar Md.) - Muhendis)</cp:lastModifiedBy>
  <cp:revision>962</cp:revision>
  <cp:lastPrinted>2015-02-26T13:23:37Z</cp:lastPrinted>
  <dcterms:created xsi:type="dcterms:W3CDTF">2014-09-30T12:05:52Z</dcterms:created>
  <dcterms:modified xsi:type="dcterms:W3CDTF">2015-10-16T11:49:02Z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0x01010061A717D3C2ABD24BB77AEAE402F3884E</vt:lpwstr>
  </property>
</Properties>
</file>