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charts/chart5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9"/>
  </p:notesMasterIdLst>
  <p:sldIdLst>
    <p:sldId id="256" r:id="rId2"/>
    <p:sldId id="335" r:id="rId3"/>
    <p:sldId id="334" r:id="rId4"/>
    <p:sldId id="346" r:id="rId5"/>
    <p:sldId id="348" r:id="rId6"/>
    <p:sldId id="318" r:id="rId7"/>
    <p:sldId id="344" r:id="rId8"/>
    <p:sldId id="336" r:id="rId9"/>
    <p:sldId id="347" r:id="rId10"/>
    <p:sldId id="349" r:id="rId11"/>
    <p:sldId id="350" r:id="rId12"/>
    <p:sldId id="341" r:id="rId13"/>
    <p:sldId id="33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7" r:id="rId22"/>
    <p:sldId id="351" r:id="rId23"/>
    <p:sldId id="342" r:id="rId24"/>
    <p:sldId id="339" r:id="rId25"/>
    <p:sldId id="338" r:id="rId26"/>
    <p:sldId id="340" r:id="rId27"/>
    <p:sldId id="313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73B8"/>
    <a:srgbClr val="9F5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al__ma_Sayfas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_al__ma_Sayfas_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04119276757073"/>
          <c:y val="4.4713772011978681E-2"/>
          <c:w val="0.58453363468455333"/>
          <c:h val="0.84382253980366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Tourism Operation Licenced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2.0061728395061755E-2"/>
                  <c:y val="-5.384176665946781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Sayfa1!$A$2:$A$7</c:f>
              <c:numCache>
                <c:formatCode>General</c:formatCode>
                <c:ptCount val="6"/>
                <c:pt idx="0">
                  <c:v>1982</c:v>
                </c:pt>
                <c:pt idx="1">
                  <c:v>1992</c:v>
                </c:pt>
                <c:pt idx="2">
                  <c:v>2002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Sayfa1!$B$2:$B$7</c:f>
              <c:numCache>
                <c:formatCode>General</c:formatCode>
                <c:ptCount val="6"/>
                <c:pt idx="0">
                  <c:v>569</c:v>
                </c:pt>
                <c:pt idx="1">
                  <c:v>1498</c:v>
                </c:pt>
                <c:pt idx="2">
                  <c:v>2124</c:v>
                </c:pt>
                <c:pt idx="3">
                  <c:v>2982</c:v>
                </c:pt>
                <c:pt idx="4">
                  <c:v>3131</c:v>
                </c:pt>
                <c:pt idx="5">
                  <c:v>3300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Tourism Investment Licenced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51851851851851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06172839506172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43209876543209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6975308641975308E-2"/>
                  <c:y val="-2.9368575624082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543209876543209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Sayfa1!$A$2:$A$7</c:f>
              <c:numCache>
                <c:formatCode>General</c:formatCode>
                <c:ptCount val="6"/>
                <c:pt idx="0">
                  <c:v>1982</c:v>
                </c:pt>
                <c:pt idx="1">
                  <c:v>1992</c:v>
                </c:pt>
                <c:pt idx="2">
                  <c:v>2002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Sayfa1!$C$2:$C$7</c:f>
              <c:numCache>
                <c:formatCode>General</c:formatCode>
                <c:ptCount val="6"/>
                <c:pt idx="0">
                  <c:v>339</c:v>
                </c:pt>
                <c:pt idx="1">
                  <c:v>1938</c:v>
                </c:pt>
                <c:pt idx="2">
                  <c:v>1138</c:v>
                </c:pt>
                <c:pt idx="3">
                  <c:v>1056</c:v>
                </c:pt>
                <c:pt idx="4">
                  <c:v>1117</c:v>
                </c:pt>
                <c:pt idx="5">
                  <c:v>987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165912"/>
        <c:axId val="130165520"/>
      </c:barChart>
      <c:catAx>
        <c:axId val="130165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0165520"/>
        <c:crosses val="autoZero"/>
        <c:auto val="1"/>
        <c:lblAlgn val="ctr"/>
        <c:lblOffset val="100"/>
        <c:noMultiLvlLbl val="0"/>
      </c:catAx>
      <c:valAx>
        <c:axId val="130165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01659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12143968115098"/>
          <c:y val="4.4713772011978681E-2"/>
          <c:w val="0.55884708855837462"/>
          <c:h val="0.858506827615711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Room Number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2407528919996112E-2"/>
                  <c:y val="1.17474302496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6975308641975308E-2"/>
                  <c:y val="1.46842878120411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2407407407407406E-2"/>
                  <c:y val="-2.643171806167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6975308641975308E-2"/>
                  <c:y val="-2.93685756240821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Sayfa1!$A$2:$A$6</c:f>
              <c:numCache>
                <c:formatCode>General</c:formatCode>
                <c:ptCount val="5"/>
                <c:pt idx="0">
                  <c:v>1982</c:v>
                </c:pt>
                <c:pt idx="1">
                  <c:v>1992</c:v>
                </c:pt>
                <c:pt idx="2">
                  <c:v>2002</c:v>
                </c:pt>
                <c:pt idx="3">
                  <c:v>2012</c:v>
                </c:pt>
                <c:pt idx="4">
                  <c:v>2015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32011</c:v>
                </c:pt>
                <c:pt idx="1">
                  <c:v>105476</c:v>
                </c:pt>
                <c:pt idx="2">
                  <c:v>190327</c:v>
                </c:pt>
                <c:pt idx="3">
                  <c:v>463039</c:v>
                </c:pt>
                <c:pt idx="4">
                  <c:v>543739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Bed Number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432098765432098E-3"/>
                  <c:y val="-5.87371512481644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2.93685756240822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0061728395061727E-2"/>
                  <c:y val="1.76211453744493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0864197530864196E-3"/>
                  <c:y val="-2.93685756240822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Sayfa1!$A$2:$A$6</c:f>
              <c:numCache>
                <c:formatCode>General</c:formatCode>
                <c:ptCount val="5"/>
                <c:pt idx="0">
                  <c:v>1982</c:v>
                </c:pt>
                <c:pt idx="1">
                  <c:v>1992</c:v>
                </c:pt>
                <c:pt idx="2">
                  <c:v>2002</c:v>
                </c:pt>
                <c:pt idx="3">
                  <c:v>2012</c:v>
                </c:pt>
                <c:pt idx="4">
                  <c:v>2015</c:v>
                </c:pt>
              </c:numCache>
            </c:numRef>
          </c:cat>
          <c:val>
            <c:numRef>
              <c:f>Sayfa1!$C$2:$C$6</c:f>
              <c:numCache>
                <c:formatCode>General</c:formatCode>
                <c:ptCount val="5"/>
                <c:pt idx="0">
                  <c:v>62372</c:v>
                </c:pt>
                <c:pt idx="1">
                  <c:v>219940</c:v>
                </c:pt>
                <c:pt idx="2">
                  <c:v>396148</c:v>
                </c:pt>
                <c:pt idx="3">
                  <c:v>982896</c:v>
                </c:pt>
                <c:pt idx="4">
                  <c:v>1148083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164736"/>
        <c:axId val="130164344"/>
      </c:barChart>
      <c:catAx>
        <c:axId val="130164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0164344"/>
        <c:crosses val="autoZero"/>
        <c:auto val="1"/>
        <c:lblAlgn val="ctr"/>
        <c:lblOffset val="100"/>
        <c:noMultiLvlLbl val="0"/>
      </c:catAx>
      <c:valAx>
        <c:axId val="130164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01647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5* Hotel</c:v>
                </c:pt>
              </c:strCache>
            </c:strRef>
          </c:tx>
          <c:spPr>
            <a:ln w="22225"/>
          </c:spPr>
          <c:invertIfNegative val="0"/>
          <c:dLbls>
            <c:dLbl>
              <c:idx val="1"/>
              <c:layout>
                <c:manualLayout>
                  <c:x val="-1.2345679012345708E-2"/>
                  <c:y val="0"/>
                </c:manualLayout>
              </c:layout>
              <c:spPr>
                <a:ln w="12700"/>
              </c:spPr>
              <c:txPr>
                <a:bodyPr/>
                <a:lstStyle/>
                <a:p>
                  <a:pPr>
                    <a:defRPr/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Sayfa1!$A$2:$A$6</c:f>
              <c:strCache>
                <c:ptCount val="3"/>
                <c:pt idx="1">
                  <c:v>Turkey</c:v>
                </c:pt>
                <c:pt idx="2">
                  <c:v>Antalya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1">
                  <c:v>614</c:v>
                </c:pt>
                <c:pt idx="2">
                  <c:v>308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4* Hotel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8518518518518517E-2"/>
                  <c:y val="5.8737151248164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888888888888888E-2"/>
                  <c:y val="-5.8737151248164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Sayfa1!$A$2:$A$6</c:f>
              <c:strCache>
                <c:ptCount val="3"/>
                <c:pt idx="1">
                  <c:v>Turkey</c:v>
                </c:pt>
                <c:pt idx="2">
                  <c:v>Antalya</c:v>
                </c:pt>
              </c:strCache>
            </c:strRef>
          </c:cat>
          <c:val>
            <c:numRef>
              <c:f>Sayfa1!$C$2:$C$6</c:f>
              <c:numCache>
                <c:formatCode>General</c:formatCode>
                <c:ptCount val="5"/>
                <c:pt idx="1">
                  <c:v>724</c:v>
                </c:pt>
                <c:pt idx="2">
                  <c:v>193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3* Hotel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69753086419753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Sayfa1!$A$2:$A$6</c:f>
              <c:strCache>
                <c:ptCount val="3"/>
                <c:pt idx="1">
                  <c:v>Turkey</c:v>
                </c:pt>
                <c:pt idx="2">
                  <c:v>Antalya</c:v>
                </c:pt>
              </c:strCache>
            </c:strRef>
          </c:cat>
          <c:val>
            <c:numRef>
              <c:f>Sayfa1!$D$2:$D$6</c:f>
              <c:numCache>
                <c:formatCode>General</c:formatCode>
                <c:ptCount val="5"/>
                <c:pt idx="1">
                  <c:v>860</c:v>
                </c:pt>
                <c:pt idx="2">
                  <c:v>101</c:v>
                </c:pt>
              </c:numCache>
            </c:numRef>
          </c:val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2* Hotel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6975308641975308E-2"/>
                  <c:y val="-2.9368575624082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4320987654320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ln w="19050"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Sayfa1!$A$2:$A$6</c:f>
              <c:strCache>
                <c:ptCount val="3"/>
                <c:pt idx="1">
                  <c:v>Turkey</c:v>
                </c:pt>
                <c:pt idx="2">
                  <c:v>Antalya</c:v>
                </c:pt>
              </c:strCache>
            </c:strRef>
          </c:cat>
          <c:val>
            <c:numRef>
              <c:f>Sayfa1!$E$2:$E$6</c:f>
              <c:numCache>
                <c:formatCode>General</c:formatCode>
                <c:ptCount val="5"/>
                <c:pt idx="1">
                  <c:v>399</c:v>
                </c:pt>
                <c:pt idx="2">
                  <c:v>41</c:v>
                </c:pt>
              </c:numCache>
            </c:numRef>
          </c:val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1* Hotel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4.6296296296296294E-3"/>
                  <c:y val="1.1747430249632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Sayfa1!$A$2:$A$6</c:f>
              <c:strCache>
                <c:ptCount val="3"/>
                <c:pt idx="1">
                  <c:v>Turkey</c:v>
                </c:pt>
                <c:pt idx="2">
                  <c:v>Antalya</c:v>
                </c:pt>
              </c:strCache>
            </c:strRef>
          </c:cat>
          <c:val>
            <c:numRef>
              <c:f>Sayfa1!$F$2:$F$6</c:f>
              <c:numCache>
                <c:formatCode>General</c:formatCode>
                <c:ptCount val="5"/>
                <c:pt idx="1">
                  <c:v>48</c:v>
                </c:pt>
                <c:pt idx="2">
                  <c:v>11</c:v>
                </c:pt>
              </c:numCache>
            </c:numRef>
          </c:val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6975308641975308E-2"/>
                  <c:y val="5.8737151248164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Sayfa1!$A$2:$A$6</c:f>
              <c:strCache>
                <c:ptCount val="3"/>
                <c:pt idx="1">
                  <c:v>Turkey</c:v>
                </c:pt>
                <c:pt idx="2">
                  <c:v>Antalya</c:v>
                </c:pt>
              </c:strCache>
            </c:strRef>
          </c:cat>
          <c:val>
            <c:numRef>
              <c:f>Sayfa1!$G$2:$G$6</c:f>
              <c:numCache>
                <c:formatCode>General</c:formatCode>
                <c:ptCount val="5"/>
                <c:pt idx="1">
                  <c:v>582</c:v>
                </c:pt>
                <c:pt idx="2">
                  <c:v>70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44"/>
        <c:overlap val="6"/>
        <c:axId val="130159248"/>
        <c:axId val="130163560"/>
      </c:barChart>
      <c:catAx>
        <c:axId val="1301592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30163560"/>
        <c:crosses val="autoZero"/>
        <c:auto val="1"/>
        <c:lblAlgn val="ctr"/>
        <c:lblOffset val="100"/>
        <c:noMultiLvlLbl val="0"/>
      </c:catAx>
      <c:valAx>
        <c:axId val="130163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3015924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Number of Tourists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02469135802469E-2"/>
                  <c:y val="-2.9368575624082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5.87371512481644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Sayfa1!$A$2:$A$7</c:f>
              <c:strCache>
                <c:ptCount val="6"/>
                <c:pt idx="0">
                  <c:v>1982</c:v>
                </c:pt>
                <c:pt idx="1">
                  <c:v>1992</c:v>
                </c:pt>
                <c:pt idx="2">
                  <c:v>2002</c:v>
                </c:pt>
                <c:pt idx="3">
                  <c:v>2012</c:v>
                </c:pt>
                <c:pt idx="4">
                  <c:v>2014</c:v>
                </c:pt>
                <c:pt idx="5">
                  <c:v>2015*</c:v>
                </c:pt>
              </c:strCache>
            </c:strRef>
          </c:cat>
          <c:val>
            <c:numRef>
              <c:f>Sayfa1!$B$2:$B$7</c:f>
              <c:numCache>
                <c:formatCode>#,##0</c:formatCode>
                <c:ptCount val="6"/>
                <c:pt idx="0">
                  <c:v>1391717</c:v>
                </c:pt>
                <c:pt idx="1">
                  <c:v>7760960</c:v>
                </c:pt>
                <c:pt idx="2">
                  <c:v>15214516</c:v>
                </c:pt>
                <c:pt idx="3">
                  <c:v>31782832</c:v>
                </c:pt>
                <c:pt idx="4">
                  <c:v>36837900</c:v>
                </c:pt>
                <c:pt idx="5">
                  <c:v>25506223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7652008"/>
        <c:axId val="187652400"/>
      </c:barChart>
      <c:catAx>
        <c:axId val="187652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7652400"/>
        <c:crosses val="autoZero"/>
        <c:auto val="1"/>
        <c:lblAlgn val="ctr"/>
        <c:lblOffset val="100"/>
        <c:noMultiLvlLbl val="0"/>
      </c:catAx>
      <c:valAx>
        <c:axId val="1876524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87652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228322154175172"/>
          <c:y val="7.9668851966191445E-2"/>
          <c:w val="0.27845751919898903"/>
          <c:h val="0.1240690508400106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2047730144843"/>
          <c:y val="4.4713772011978681E-2"/>
          <c:w val="0.71479051229707402"/>
          <c:h val="0.7716907743360274"/>
        </c:manualLayout>
      </c:layout>
      <c:lineChart>
        <c:grouping val="standar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Number of tourists coming to Turkey in past 25 years</c:v>
                </c:pt>
              </c:strCache>
            </c:strRef>
          </c:tx>
          <c:marker>
            <c:symbol val="none"/>
          </c:marker>
          <c:cat>
            <c:numRef>
              <c:f>Sayfa1!$A$2:$A$28</c:f>
              <c:numCache>
                <c:formatCode>General</c:formatCode>
                <c:ptCount val="27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</c:numCache>
            </c:numRef>
          </c:cat>
          <c:val>
            <c:numRef>
              <c:f>Sayfa1!$B$2:$B$28</c:f>
              <c:numCache>
                <c:formatCode>General</c:formatCode>
                <c:ptCount val="27"/>
                <c:pt idx="0">
                  <c:v>4459.1509999999998</c:v>
                </c:pt>
                <c:pt idx="1">
                  <c:v>5389.308</c:v>
                </c:pt>
                <c:pt idx="2">
                  <c:v>5517.8969999999999</c:v>
                </c:pt>
                <c:pt idx="3">
                  <c:v>7076.0959999999995</c:v>
                </c:pt>
                <c:pt idx="4">
                  <c:v>6500.6379999999999</c:v>
                </c:pt>
                <c:pt idx="5">
                  <c:v>6670.6180000000004</c:v>
                </c:pt>
                <c:pt idx="6">
                  <c:v>7726.8860000000004</c:v>
                </c:pt>
                <c:pt idx="7">
                  <c:v>8614.0849999999991</c:v>
                </c:pt>
                <c:pt idx="8">
                  <c:v>9689.0040000000008</c:v>
                </c:pt>
                <c:pt idx="9">
                  <c:v>9752.6970000000001</c:v>
                </c:pt>
                <c:pt idx="10">
                  <c:v>7487.2849999999999</c:v>
                </c:pt>
                <c:pt idx="11">
                  <c:v>10428.153</c:v>
                </c:pt>
                <c:pt idx="12">
                  <c:v>11618.968999999999</c:v>
                </c:pt>
                <c:pt idx="13">
                  <c:v>13256.028</c:v>
                </c:pt>
                <c:pt idx="14">
                  <c:v>14029.558000000001</c:v>
                </c:pt>
                <c:pt idx="15">
                  <c:v>17516.907999999999</c:v>
                </c:pt>
                <c:pt idx="16">
                  <c:v>21124.885999999999</c:v>
                </c:pt>
                <c:pt idx="17">
                  <c:v>19819.832999999999</c:v>
                </c:pt>
                <c:pt idx="18">
                  <c:v>23340.911</c:v>
                </c:pt>
                <c:pt idx="19">
                  <c:v>26336.677</c:v>
                </c:pt>
                <c:pt idx="20">
                  <c:v>27077.114000000001</c:v>
                </c:pt>
                <c:pt idx="21">
                  <c:v>28632.204000000002</c:v>
                </c:pt>
                <c:pt idx="22">
                  <c:v>31456.076000000001</c:v>
                </c:pt>
                <c:pt idx="23">
                  <c:v>31782.831999999999</c:v>
                </c:pt>
                <c:pt idx="24">
                  <c:v>34910.097999999998</c:v>
                </c:pt>
                <c:pt idx="25">
                  <c:v>36837.9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653184"/>
        <c:axId val="187653576"/>
      </c:lineChart>
      <c:catAx>
        <c:axId val="187653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</c:spPr>
        <c:txPr>
          <a:bodyPr rot="-2700000" vert="horz"/>
          <a:lstStyle/>
          <a:p>
            <a:pPr>
              <a:defRPr sz="1600"/>
            </a:pPr>
            <a:endParaRPr lang="tr-TR"/>
          </a:p>
        </c:txPr>
        <c:crossAx val="187653576"/>
        <c:crosses val="autoZero"/>
        <c:auto val="1"/>
        <c:lblAlgn val="ctr"/>
        <c:lblOffset val="100"/>
        <c:tickLblSkip val="1"/>
        <c:noMultiLvlLbl val="0"/>
      </c:catAx>
      <c:valAx>
        <c:axId val="187653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7653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9551861572859"/>
          <c:y val="0.25551978910125223"/>
          <c:w val="0.14890492855059784"/>
          <c:h val="0.45665498861100512"/>
        </c:manualLayout>
      </c:layout>
      <c:overlay val="0"/>
      <c:txPr>
        <a:bodyPr/>
        <a:lstStyle/>
        <a:p>
          <a:pPr>
            <a:defRPr sz="1600"/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Beaches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Sayfa1!$A$2:$A$6</c:f>
              <c:strCache>
                <c:ptCount val="5"/>
                <c:pt idx="0">
                  <c:v>Spain</c:v>
                </c:pt>
                <c:pt idx="1">
                  <c:v>Greece</c:v>
                </c:pt>
                <c:pt idx="2">
                  <c:v>Turkey</c:v>
                </c:pt>
                <c:pt idx="3">
                  <c:v>Italy</c:v>
                </c:pt>
                <c:pt idx="4">
                  <c:v>Holland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578</c:v>
                </c:pt>
                <c:pt idx="1">
                  <c:v>395</c:v>
                </c:pt>
                <c:pt idx="2">
                  <c:v>436</c:v>
                </c:pt>
                <c:pt idx="3">
                  <c:v>283</c:v>
                </c:pt>
                <c:pt idx="4">
                  <c:v>59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Marinas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2.34948604992657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Sayfa1!$A$2:$A$6</c:f>
              <c:strCache>
                <c:ptCount val="5"/>
                <c:pt idx="0">
                  <c:v>Spain</c:v>
                </c:pt>
                <c:pt idx="1">
                  <c:v>Greece</c:v>
                </c:pt>
                <c:pt idx="2">
                  <c:v>Turkey</c:v>
                </c:pt>
                <c:pt idx="3">
                  <c:v>Italy</c:v>
                </c:pt>
                <c:pt idx="4">
                  <c:v>Holland</c:v>
                </c:pt>
              </c:strCache>
            </c:strRef>
          </c:cat>
          <c:val>
            <c:numRef>
              <c:f>Sayfa1!$C$2:$C$6</c:f>
              <c:numCache>
                <c:formatCode>General</c:formatCode>
                <c:ptCount val="5"/>
                <c:pt idx="0">
                  <c:v>104</c:v>
                </c:pt>
                <c:pt idx="1">
                  <c:v>10</c:v>
                </c:pt>
                <c:pt idx="2">
                  <c:v>22</c:v>
                </c:pt>
                <c:pt idx="3">
                  <c:v>66</c:v>
                </c:pt>
                <c:pt idx="4">
                  <c:v>112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7654360"/>
        <c:axId val="187654752"/>
      </c:barChart>
      <c:catAx>
        <c:axId val="187654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7654752"/>
        <c:crosses val="autoZero"/>
        <c:auto val="1"/>
        <c:lblAlgn val="ctr"/>
        <c:lblOffset val="100"/>
        <c:noMultiLvlLbl val="0"/>
      </c:catAx>
      <c:valAx>
        <c:axId val="187654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76543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Tourism Income ($ 1000)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1.076835333189356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1728395061727828E-3"/>
                  <c:y val="5.87371512481644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5493827160493825E-2"/>
                  <c:y val="-2.05580029368575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3950617283950615E-2"/>
                  <c:y val="1.17474302496328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Sayfa1!$A$2:$A$7</c:f>
              <c:strCache>
                <c:ptCount val="6"/>
                <c:pt idx="0">
                  <c:v>1982</c:v>
                </c:pt>
                <c:pt idx="1">
                  <c:v>1992</c:v>
                </c:pt>
                <c:pt idx="2">
                  <c:v>2002</c:v>
                </c:pt>
                <c:pt idx="3">
                  <c:v>2012</c:v>
                </c:pt>
                <c:pt idx="4">
                  <c:v>2014</c:v>
                </c:pt>
                <c:pt idx="5">
                  <c:v>2015*</c:v>
                </c:pt>
              </c:strCache>
            </c:strRef>
          </c:cat>
          <c:val>
            <c:numRef>
              <c:f>Sayfa1!$B$2:$B$7</c:f>
              <c:numCache>
                <c:formatCode>#,##0.00</c:formatCode>
                <c:ptCount val="6"/>
                <c:pt idx="0">
                  <c:v>370320</c:v>
                </c:pt>
                <c:pt idx="1">
                  <c:v>3639000</c:v>
                </c:pt>
                <c:pt idx="2">
                  <c:v>11900925</c:v>
                </c:pt>
                <c:pt idx="3">
                  <c:v>32309000</c:v>
                </c:pt>
                <c:pt idx="4">
                  <c:v>34305904</c:v>
                </c:pt>
                <c:pt idx="5">
                  <c:v>12602567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8339848"/>
        <c:axId val="188340240"/>
      </c:barChart>
      <c:catAx>
        <c:axId val="188339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8340240"/>
        <c:crosses val="autoZero"/>
        <c:auto val="1"/>
        <c:lblAlgn val="ctr"/>
        <c:lblOffset val="100"/>
        <c:noMultiLvlLbl val="0"/>
      </c:catAx>
      <c:valAx>
        <c:axId val="188340240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188339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546223388743069"/>
          <c:y val="0.16741406222900551"/>
          <c:w val="0.27527850685331001"/>
          <c:h val="0.1747166626198156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015015015015015E-3"/>
                  <c:y val="6.06060606060606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6.06060606060606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5015015015015015E-3"/>
                  <c:y val="6.06060606060606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Sayfa1!$A$2:$A$11</c:f>
              <c:strCache>
                <c:ptCount val="10"/>
                <c:pt idx="0">
                  <c:v>France</c:v>
                </c:pt>
                <c:pt idx="1">
                  <c:v>USA</c:v>
                </c:pt>
                <c:pt idx="2">
                  <c:v>Spain</c:v>
                </c:pt>
                <c:pt idx="3">
                  <c:v>China</c:v>
                </c:pt>
                <c:pt idx="4">
                  <c:v>Italy</c:v>
                </c:pt>
                <c:pt idx="5">
                  <c:v>Turkey</c:v>
                </c:pt>
                <c:pt idx="6">
                  <c:v>Germany</c:v>
                </c:pt>
                <c:pt idx="7">
                  <c:v>England</c:v>
                </c:pt>
                <c:pt idx="8">
                  <c:v>Russia</c:v>
                </c:pt>
                <c:pt idx="9">
                  <c:v>Mexico</c:v>
                </c:pt>
              </c:strCache>
            </c:strRef>
          </c:cat>
          <c:val>
            <c:numRef>
              <c:f>Sayfa1!$B$2:$B$11</c:f>
              <c:numCache>
                <c:formatCode>General</c:formatCode>
                <c:ptCount val="10"/>
                <c:pt idx="0">
                  <c:v>83.7</c:v>
                </c:pt>
                <c:pt idx="1">
                  <c:v>74.8</c:v>
                </c:pt>
                <c:pt idx="2">
                  <c:v>65</c:v>
                </c:pt>
                <c:pt idx="3">
                  <c:v>55.6</c:v>
                </c:pt>
                <c:pt idx="4">
                  <c:v>48.6</c:v>
                </c:pt>
                <c:pt idx="5">
                  <c:v>39.799999999999997</c:v>
                </c:pt>
                <c:pt idx="6">
                  <c:v>33</c:v>
                </c:pt>
                <c:pt idx="7">
                  <c:v>32.6</c:v>
                </c:pt>
                <c:pt idx="8">
                  <c:v>29.8</c:v>
                </c:pt>
                <c:pt idx="9">
                  <c:v>29.1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8341024"/>
        <c:axId val="188341416"/>
      </c:barChart>
      <c:catAx>
        <c:axId val="188341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8341416"/>
        <c:crosses val="autoZero"/>
        <c:auto val="1"/>
        <c:lblAlgn val="ctr"/>
        <c:lblOffset val="100"/>
        <c:noMultiLvlLbl val="0"/>
      </c:catAx>
      <c:valAx>
        <c:axId val="188341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8341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0.77778</cdr:x>
      <cdr:y>0.8895</cdr:y>
    </cdr:from>
    <cdr:to>
      <cdr:x>0.99074</cdr:x>
      <cdr:y>0.95999</cdr:y>
    </cdr:to>
    <cdr:sp macro="" textlink="">
      <cdr:nvSpPr>
        <cdr:cNvPr id="2" name="Metin kutusu 1"/>
        <cdr:cNvSpPr txBox="1"/>
      </cdr:nvSpPr>
      <cdr:spPr>
        <a:xfrm xmlns:a="http://schemas.openxmlformats.org/drawingml/2006/main">
          <a:off x="6400800" y="3846512"/>
          <a:ext cx="17526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tr-TR" sz="1100" dirty="0" smtClean="0"/>
            <a:t>                * First 8-Month</a:t>
          </a:r>
          <a:endParaRPr lang="tr-TR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0.82407</cdr:x>
      <cdr:y>0.8895</cdr:y>
    </cdr:from>
    <cdr:to>
      <cdr:x>0.99074</cdr:x>
      <cdr:y>0.95999</cdr:y>
    </cdr:to>
    <cdr:sp macro="" textlink="">
      <cdr:nvSpPr>
        <cdr:cNvPr id="2" name="Metin kutusu 1"/>
        <cdr:cNvSpPr txBox="1"/>
      </cdr:nvSpPr>
      <cdr:spPr>
        <a:xfrm xmlns:a="http://schemas.openxmlformats.org/drawingml/2006/main">
          <a:off x="6781800" y="3846512"/>
          <a:ext cx="13716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tr-TR" sz="1100" dirty="0" smtClean="0"/>
            <a:t>* First 6-Month</a:t>
          </a:r>
          <a:endParaRPr lang="tr-TR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E3EE4-3160-417F-A742-E5E3DD980F54}" type="datetimeFigureOut">
              <a:rPr lang="tr-TR" smtClean="0"/>
              <a:pPr/>
              <a:t>19.10.2015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2DF1B-DD1D-4187-BDC9-6184A8473CD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133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2DF1B-DD1D-4187-BDC9-6184A8473CDD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8288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Turizmi çeşitlendirmek</a:t>
            </a:r>
          </a:p>
          <a:p>
            <a:r>
              <a:rPr lang="tr-TR" dirty="0" smtClean="0"/>
              <a:t>Sağlık</a:t>
            </a:r>
            <a:r>
              <a:rPr lang="tr-TR" baseline="0" dirty="0" smtClean="0"/>
              <a:t> turizmi vs.</a:t>
            </a:r>
          </a:p>
          <a:p>
            <a:r>
              <a:rPr lang="tr-TR" baseline="0" dirty="0" smtClean="0"/>
              <a:t>Yeşil Yıldız</a:t>
            </a:r>
          </a:p>
          <a:p>
            <a:r>
              <a:rPr lang="tr-TR" baseline="0" dirty="0" smtClean="0"/>
              <a:t>Mavi Bayrak</a:t>
            </a:r>
          </a:p>
          <a:p>
            <a:r>
              <a:rPr lang="tr-TR" baseline="0" dirty="0" smtClean="0"/>
              <a:t>Her şey dahil sistemi</a:t>
            </a:r>
          </a:p>
          <a:p>
            <a:r>
              <a:rPr lang="tr-TR" baseline="0" dirty="0" smtClean="0"/>
              <a:t>Uçuş kolaylıkları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2DF1B-DD1D-4187-BDC9-6184A8473CDD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3132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2DF1B-DD1D-4187-BDC9-6184A8473CDD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5328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ikdörtgen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Dikdörtgen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Dikdörtgen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Dikdörtgen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Dikdörtgen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Yuvarlatılmış Dikdörtge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Yuvarlatılmış Dikdörtge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3A9BE04-D0F3-4121-8634-93C41F97735F}" type="datetime1">
              <a:rPr lang="tr-TR" smtClean="0"/>
              <a:pPr/>
              <a:t>19.10.2015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A85028E-FA34-4611-B9A9-28FF1025CE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65874-3767-40F8-8822-50F9A3397BCA}" type="datetime1">
              <a:rPr lang="tr-TR" smtClean="0"/>
              <a:pPr/>
              <a:t>19.10.2015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CD79-37E9-4166-AAB5-B38064215697}" type="datetime1">
              <a:rPr lang="tr-TR" smtClean="0"/>
              <a:pPr/>
              <a:t>19.10.2015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8827-25C0-4134-A953-EF3851AAE509}" type="datetime1">
              <a:rPr lang="tr-TR" smtClean="0"/>
              <a:pPr/>
              <a:t>19.10.2015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D21E-D8E9-4859-9B87-83C99143CA1B}" type="datetime1">
              <a:rPr lang="tr-TR" smtClean="0"/>
              <a:pPr/>
              <a:t>19.10.2015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A3F84-94D4-44CE-B779-771DB7F7C963}" type="datetime1">
              <a:rPr lang="tr-TR" smtClean="0"/>
              <a:pPr/>
              <a:t>19.10.2015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Veri Yer Tutucus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A8D25C0-1879-4665-95EB-9B4AFB21132B}" type="datetime1">
              <a:rPr lang="tr-TR" smtClean="0"/>
              <a:pPr/>
              <a:t>19.10.2015</a:t>
            </a:fld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85028E-FA34-4611-B9A9-28FF1025CE8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2F8DC5E-5D98-4463-BCDB-C59450249400}" type="datetime1">
              <a:rPr lang="tr-TR" smtClean="0"/>
              <a:pPr/>
              <a:t>19.10.2015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A85028E-FA34-4611-B9A9-28FF1025CE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91D4-DC58-405B-9408-4B1576BEDB5B}" type="datetime1">
              <a:rPr lang="tr-TR" smtClean="0"/>
              <a:pPr/>
              <a:t>19.10.2015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764FF-CBD3-4B66-886C-C903E21259D8}" type="datetime1">
              <a:rPr lang="tr-TR" smtClean="0"/>
              <a:pPr/>
              <a:t>19.10.2015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3C6E4-88E0-48CF-A906-3C15B30200B6}" type="datetime1">
              <a:rPr lang="tr-TR" smtClean="0"/>
              <a:pPr/>
              <a:t>19.10.2015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ikdörtgen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kdörtgen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Dikdörtgen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Dikdörtgen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Yuvarlatılmış Dikdörtge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Yuvarlatılmış Dikdörtge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Dikdörtgen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Dikdörtgen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Dikdörtgen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Dikdörtgen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Dikdörtgen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Dikdörtgen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FFDBDC0-CD2F-48CA-82C8-821D31AF3F70}" type="datetime1">
              <a:rPr lang="tr-TR" smtClean="0"/>
              <a:pPr/>
              <a:t>19.10.2015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A85028E-FA34-4611-B9A9-28FF1025CE8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6000" dirty="0" smtClean="0">
                <a:latin typeface="Cambria" pitchFamily="18" charset="0"/>
              </a:rPr>
              <a:t>TURKISH TOURISM</a:t>
            </a:r>
            <a:endParaRPr lang="tr-TR" sz="6000" dirty="0">
              <a:latin typeface="Cambria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>
              <a:latin typeface="Cambria" pitchFamily="18" charset="0"/>
            </a:endParaRPr>
          </a:p>
          <a:p>
            <a:r>
              <a:rPr lang="en-US" dirty="0" err="1" smtClean="0">
                <a:latin typeface="Cambria" pitchFamily="18" charset="0"/>
              </a:rPr>
              <a:t>Mr</a:t>
            </a:r>
            <a:r>
              <a:rPr lang="tr-TR" dirty="0" smtClean="0">
                <a:latin typeface="Cambria" pitchFamily="18" charset="0"/>
              </a:rPr>
              <a:t>. Osman Ayık</a:t>
            </a:r>
            <a:endParaRPr lang="tr-TR" dirty="0">
              <a:latin typeface="Cambria" pitchFamily="18" charset="0"/>
            </a:endParaRPr>
          </a:p>
          <a:p>
            <a:r>
              <a:rPr lang="tr-TR" dirty="0" smtClean="0">
                <a:latin typeface="Cambria" pitchFamily="18" charset="0"/>
              </a:rPr>
              <a:t>TÜROFED </a:t>
            </a:r>
            <a:r>
              <a:rPr lang="tr-TR" dirty="0" err="1" smtClean="0">
                <a:latin typeface="Cambria" pitchFamily="18" charset="0"/>
              </a:rPr>
              <a:t>Chairman</a:t>
            </a:r>
            <a:r>
              <a:rPr lang="tr-TR" dirty="0" smtClean="0">
                <a:latin typeface="Cambria" pitchFamily="18" charset="0"/>
              </a:rPr>
              <a:t> of </a:t>
            </a:r>
            <a:r>
              <a:rPr lang="tr-TR" dirty="0" err="1" smtClean="0">
                <a:latin typeface="Cambria" pitchFamily="18" charset="0"/>
              </a:rPr>
              <a:t>the</a:t>
            </a:r>
            <a:r>
              <a:rPr lang="tr-TR" dirty="0" smtClean="0">
                <a:latin typeface="Cambria" pitchFamily="18" charset="0"/>
              </a:rPr>
              <a:t> Board</a:t>
            </a:r>
          </a:p>
        </p:txBody>
      </p:sp>
      <p:pic>
        <p:nvPicPr>
          <p:cNvPr id="3074" name="Picture 2" descr="D:\ortak\KURUMSAL\TUROFED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968" y="5517232"/>
            <a:ext cx="4138387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07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err="1" smtClean="0"/>
              <a:t>Tourism</a:t>
            </a:r>
            <a:r>
              <a:rPr lang="tr-TR" dirty="0" smtClean="0"/>
              <a:t> </a:t>
            </a:r>
            <a:r>
              <a:rPr lang="tr-TR" dirty="0" err="1" smtClean="0"/>
              <a:t>Income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(1982-2015)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520339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02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tr-TR" sz="2800" dirty="0" err="1" smtClean="0"/>
              <a:t>Place</a:t>
            </a:r>
            <a:r>
              <a:rPr lang="tr-TR" sz="2800" dirty="0" smtClean="0"/>
              <a:t> of </a:t>
            </a:r>
            <a:r>
              <a:rPr lang="tr-TR" sz="2800" dirty="0" err="1" smtClean="0"/>
              <a:t>Turkey</a:t>
            </a:r>
            <a:r>
              <a:rPr lang="tr-TR" sz="2800" dirty="0" smtClean="0"/>
              <a:t> in </a:t>
            </a:r>
            <a:r>
              <a:rPr lang="tr-TR" sz="2800" dirty="0" err="1" smtClean="0"/>
              <a:t>the</a:t>
            </a:r>
            <a:r>
              <a:rPr lang="tr-TR" sz="2800" dirty="0" smtClean="0"/>
              <a:t> World in </a:t>
            </a:r>
            <a:r>
              <a:rPr lang="tr-TR" sz="2800" dirty="0" err="1" smtClean="0"/>
              <a:t>terms</a:t>
            </a:r>
            <a:r>
              <a:rPr lang="tr-TR" sz="2800" dirty="0" smtClean="0"/>
              <a:t> of </a:t>
            </a:r>
            <a:r>
              <a:rPr lang="tr-TR" sz="2800" dirty="0" err="1" smtClean="0"/>
              <a:t>Incoming</a:t>
            </a:r>
            <a:r>
              <a:rPr lang="tr-TR" sz="2800" dirty="0" smtClean="0"/>
              <a:t> </a:t>
            </a:r>
            <a:r>
              <a:rPr lang="tr-TR" sz="2800" dirty="0" err="1" smtClean="0"/>
              <a:t>Tourists</a:t>
            </a:r>
            <a:r>
              <a:rPr lang="tr-TR" sz="2800" dirty="0" smtClean="0"/>
              <a:t> (2014)</a:t>
            </a:r>
            <a:endParaRPr lang="tr-TR" sz="28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5066386"/>
              </p:ext>
            </p:extLst>
          </p:nvPr>
        </p:nvGraphicFramePr>
        <p:xfrm>
          <a:off x="457200" y="1752600"/>
          <a:ext cx="84582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468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Tourism</a:t>
            </a:r>
            <a:r>
              <a:rPr lang="tr-TR" dirty="0" smtClean="0"/>
              <a:t> </a:t>
            </a:r>
            <a:r>
              <a:rPr lang="tr-TR" dirty="0" err="1" smtClean="0"/>
              <a:t>Income</a:t>
            </a:r>
            <a:r>
              <a:rPr lang="tr-TR" dirty="0" smtClean="0"/>
              <a:t> World </a:t>
            </a:r>
            <a:r>
              <a:rPr lang="tr-TR" dirty="0" err="1" smtClean="0"/>
              <a:t>Ranking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599466"/>
              </p:ext>
            </p:extLst>
          </p:nvPr>
        </p:nvGraphicFramePr>
        <p:xfrm>
          <a:off x="762000" y="2246630"/>
          <a:ext cx="77724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u="none" strike="noStrike" dirty="0" smtClean="0">
                          <a:effectLst/>
                        </a:rPr>
                        <a:t>No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Country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u="none" strike="noStrike" dirty="0" smtClean="0">
                          <a:effectLst/>
                        </a:rPr>
                        <a:t>2013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  <a:endParaRPr kumimoji="0" lang="tr-TR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100" b="1" u="none" strike="noStrike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</a:t>
                      </a:r>
                      <a:endParaRPr kumimoji="0" lang="tr-TR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u="none" strike="noStrike" dirty="0">
                          <a:effectLst/>
                        </a:rPr>
                        <a:t>1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United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1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States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of </a:t>
                      </a:r>
                      <a:r>
                        <a:rPr lang="tr-TR" sz="11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America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172,9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1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billion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177,2 </a:t>
                      </a:r>
                      <a:r>
                        <a:rPr kumimoji="0" lang="tr-TR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billion</a:t>
                      </a:r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u="none" strike="noStrike" dirty="0">
                          <a:effectLst/>
                        </a:rPr>
                        <a:t>2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Spain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62,6 </a:t>
                      </a:r>
                      <a:r>
                        <a:rPr lang="tr-T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billion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65,2 </a:t>
                      </a:r>
                      <a:r>
                        <a:rPr kumimoji="0" lang="tr-TR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billion</a:t>
                      </a:r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u="none" strike="noStrike" dirty="0">
                          <a:effectLst/>
                        </a:rPr>
                        <a:t>3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China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51,7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1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billion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56,9 </a:t>
                      </a:r>
                      <a:r>
                        <a:rPr kumimoji="0" lang="tr-TR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billion</a:t>
                      </a:r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u="none" strike="noStrike">
                          <a:effectLst/>
                        </a:rPr>
                        <a:t>4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France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56,7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1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billion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55,4 </a:t>
                      </a:r>
                      <a:r>
                        <a:rPr kumimoji="0" lang="tr-TR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billion</a:t>
                      </a:r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u="none" strike="noStrike" dirty="0">
                          <a:effectLst/>
                        </a:rPr>
                        <a:t>5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Italy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43,9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1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billion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45,5 </a:t>
                      </a:r>
                      <a:r>
                        <a:rPr kumimoji="0" lang="tr-TR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billion</a:t>
                      </a:r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u="none" strike="noStrike" dirty="0">
                          <a:effectLst/>
                        </a:rPr>
                        <a:t>6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England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41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1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billion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45,3 </a:t>
                      </a:r>
                      <a:r>
                        <a:rPr kumimoji="0" lang="tr-TR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billion</a:t>
                      </a:r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u="none" strike="noStrike">
                          <a:effectLst/>
                        </a:rPr>
                        <a:t>7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Germany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41,3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1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billion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43,3 </a:t>
                      </a:r>
                      <a:r>
                        <a:rPr kumimoji="0" lang="tr-TR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billion</a:t>
                      </a:r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u="none" strike="noStrike" dirty="0">
                          <a:effectLst/>
                        </a:rPr>
                        <a:t>8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Hong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Kong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38,9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1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billion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38,4 </a:t>
                      </a:r>
                      <a:r>
                        <a:rPr kumimoji="0" lang="tr-TR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billion</a:t>
                      </a:r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u="none" strike="noStrike" dirty="0">
                          <a:effectLst/>
                        </a:rPr>
                        <a:t>9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Australia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31,2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1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billion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 </a:t>
                      </a:r>
                      <a:r>
                        <a:rPr kumimoji="0" lang="tr-TR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billion</a:t>
                      </a:r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tr-T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1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Turkey</a:t>
                      </a:r>
                      <a:endParaRPr kumimoji="0" lang="tr-TR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27,9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100" b="1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billion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29,5 </a:t>
                      </a:r>
                      <a:r>
                        <a:rPr kumimoji="0" lang="tr-TR" sz="11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billion</a:t>
                      </a:r>
                      <a:endParaRPr kumimoji="0" lang="tr-TR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tr-TR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3" name="Yukarı Ok 2"/>
          <p:cNvSpPr/>
          <p:nvPr/>
        </p:nvSpPr>
        <p:spPr>
          <a:xfrm>
            <a:off x="7592568" y="2743200"/>
            <a:ext cx="332232" cy="190500"/>
          </a:xfrm>
          <a:prstGeom prst="upArrow">
            <a:avLst>
              <a:gd name="adj1" fmla="val 50000"/>
              <a:gd name="adj2" fmla="val 522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Yukarı Ok 5"/>
          <p:cNvSpPr/>
          <p:nvPr/>
        </p:nvSpPr>
        <p:spPr>
          <a:xfrm>
            <a:off x="7592568" y="3086100"/>
            <a:ext cx="332232" cy="190500"/>
          </a:xfrm>
          <a:prstGeom prst="upArrow">
            <a:avLst>
              <a:gd name="adj1" fmla="val 50000"/>
              <a:gd name="adj2" fmla="val 522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Yukarı Ok 6"/>
          <p:cNvSpPr/>
          <p:nvPr/>
        </p:nvSpPr>
        <p:spPr>
          <a:xfrm>
            <a:off x="7592568" y="3429000"/>
            <a:ext cx="332232" cy="190500"/>
          </a:xfrm>
          <a:prstGeom prst="upArrow">
            <a:avLst>
              <a:gd name="adj1" fmla="val 50000"/>
              <a:gd name="adj2" fmla="val 522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Aşağı Ok 7"/>
          <p:cNvSpPr/>
          <p:nvPr/>
        </p:nvSpPr>
        <p:spPr>
          <a:xfrm>
            <a:off x="7606284" y="3810000"/>
            <a:ext cx="318516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Yukarı Ok 8"/>
          <p:cNvSpPr/>
          <p:nvPr/>
        </p:nvSpPr>
        <p:spPr>
          <a:xfrm>
            <a:off x="7592568" y="4191000"/>
            <a:ext cx="332232" cy="190500"/>
          </a:xfrm>
          <a:prstGeom prst="upArrow">
            <a:avLst>
              <a:gd name="adj1" fmla="val 50000"/>
              <a:gd name="adj2" fmla="val 522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Yukarı Ok 9"/>
          <p:cNvSpPr/>
          <p:nvPr/>
        </p:nvSpPr>
        <p:spPr>
          <a:xfrm>
            <a:off x="7592568" y="4579189"/>
            <a:ext cx="332232" cy="190500"/>
          </a:xfrm>
          <a:prstGeom prst="upArrow">
            <a:avLst>
              <a:gd name="adj1" fmla="val 50000"/>
              <a:gd name="adj2" fmla="val 522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Yukarı Ok 10"/>
          <p:cNvSpPr/>
          <p:nvPr/>
        </p:nvSpPr>
        <p:spPr>
          <a:xfrm>
            <a:off x="7592568" y="4963424"/>
            <a:ext cx="332232" cy="190500"/>
          </a:xfrm>
          <a:prstGeom prst="upArrow">
            <a:avLst>
              <a:gd name="adj1" fmla="val 50000"/>
              <a:gd name="adj2" fmla="val 522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Aşağı Ok 11"/>
          <p:cNvSpPr/>
          <p:nvPr/>
        </p:nvSpPr>
        <p:spPr>
          <a:xfrm>
            <a:off x="7606284" y="5334000"/>
            <a:ext cx="318516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ukarı Ok 12"/>
          <p:cNvSpPr/>
          <p:nvPr/>
        </p:nvSpPr>
        <p:spPr>
          <a:xfrm>
            <a:off x="7592568" y="5676900"/>
            <a:ext cx="332232" cy="190500"/>
          </a:xfrm>
          <a:prstGeom prst="upArrow">
            <a:avLst>
              <a:gd name="adj1" fmla="val 50000"/>
              <a:gd name="adj2" fmla="val 522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Yukarı Ok 13"/>
          <p:cNvSpPr/>
          <p:nvPr/>
        </p:nvSpPr>
        <p:spPr>
          <a:xfrm>
            <a:off x="7592568" y="6096000"/>
            <a:ext cx="332232" cy="190500"/>
          </a:xfrm>
          <a:prstGeom prst="upArrow">
            <a:avLst>
              <a:gd name="adj1" fmla="val 50000"/>
              <a:gd name="adj2" fmla="val 522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53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09728" indent="0" algn="ctr"/>
            <a:r>
              <a:rPr lang="tr-TR" sz="3100" dirty="0" err="1" smtClean="0"/>
              <a:t>The</a:t>
            </a:r>
            <a:r>
              <a:rPr lang="tr-TR" sz="3100" dirty="0" smtClean="0"/>
              <a:t> </a:t>
            </a:r>
            <a:r>
              <a:rPr lang="tr-TR" sz="3100" dirty="0" err="1" smtClean="0"/>
              <a:t>biggest</a:t>
            </a:r>
            <a:r>
              <a:rPr lang="tr-TR" sz="3100" dirty="0" smtClean="0"/>
              <a:t> </a:t>
            </a:r>
            <a:r>
              <a:rPr lang="tr-TR" sz="3100" dirty="0" err="1" smtClean="0"/>
              <a:t>costumers</a:t>
            </a:r>
            <a:r>
              <a:rPr lang="tr-TR" sz="3100" dirty="0" smtClean="0"/>
              <a:t> in Europe </a:t>
            </a:r>
            <a:r>
              <a:rPr lang="tr-TR" sz="3100" dirty="0" err="1" smtClean="0"/>
              <a:t>according</a:t>
            </a:r>
            <a:r>
              <a:rPr lang="tr-TR" sz="3100" dirty="0" smtClean="0"/>
              <a:t> </a:t>
            </a:r>
            <a:r>
              <a:rPr lang="tr-TR" sz="3100" dirty="0" err="1" smtClean="0"/>
              <a:t>to</a:t>
            </a:r>
            <a:r>
              <a:rPr lang="tr-TR" sz="3100" dirty="0" smtClean="0"/>
              <a:t> </a:t>
            </a:r>
            <a:r>
              <a:rPr lang="tr-TR" sz="3100" dirty="0" err="1" smtClean="0"/>
              <a:t>overnights</a:t>
            </a:r>
            <a:r>
              <a:rPr lang="tr-TR" sz="3100" dirty="0" smtClean="0"/>
              <a:t> </a:t>
            </a:r>
            <a:r>
              <a:rPr lang="tr-TR" sz="3100" dirty="0" err="1" smtClean="0"/>
              <a:t>abroad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tr-TR" dirty="0" smtClean="0"/>
              <a:t>1.Germany </a:t>
            </a:r>
            <a:r>
              <a:rPr lang="tr-TR" dirty="0"/>
              <a:t>(630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nights</a:t>
            </a:r>
            <a:r>
              <a:rPr lang="tr-TR" dirty="0" smtClean="0"/>
              <a:t>)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2.England </a:t>
            </a:r>
            <a:r>
              <a:rPr lang="tr-TR" dirty="0"/>
              <a:t>(505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nights</a:t>
            </a:r>
            <a:r>
              <a:rPr lang="tr-TR" dirty="0" smtClean="0"/>
              <a:t>)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3.France </a:t>
            </a:r>
            <a:r>
              <a:rPr lang="tr-TR" dirty="0"/>
              <a:t>(200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nights</a:t>
            </a:r>
            <a:r>
              <a:rPr lang="tr-TR" dirty="0" smtClean="0"/>
              <a:t>)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4.Holland </a:t>
            </a:r>
            <a:r>
              <a:rPr lang="tr-TR" dirty="0"/>
              <a:t>(170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nights</a:t>
            </a:r>
            <a:r>
              <a:rPr lang="tr-TR" dirty="0" smtClean="0"/>
              <a:t>)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5.Italy </a:t>
            </a:r>
            <a:r>
              <a:rPr lang="tr-TR" dirty="0"/>
              <a:t>(100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nights</a:t>
            </a:r>
            <a:r>
              <a:rPr lang="tr-TR" dirty="0" smtClean="0"/>
              <a:t>)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6.Spain </a:t>
            </a:r>
            <a:r>
              <a:rPr lang="tr-TR" dirty="0"/>
              <a:t>(85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nights</a:t>
            </a:r>
            <a:r>
              <a:rPr lang="tr-TR" dirty="0" smtClean="0"/>
              <a:t>)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7.Sweden </a:t>
            </a:r>
            <a:r>
              <a:rPr lang="tr-TR" dirty="0"/>
              <a:t>(81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nights</a:t>
            </a:r>
            <a:r>
              <a:rPr lang="tr-TR" dirty="0" smtClean="0"/>
              <a:t>)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8.Belgium </a:t>
            </a:r>
            <a:r>
              <a:rPr lang="tr-TR" dirty="0"/>
              <a:t>(60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nights</a:t>
            </a:r>
            <a:r>
              <a:rPr lang="tr-TR" dirty="0" smtClean="0"/>
              <a:t>)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9.Austria </a:t>
            </a:r>
            <a:r>
              <a:rPr lang="tr-TR" dirty="0"/>
              <a:t>(60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nights</a:t>
            </a:r>
            <a:r>
              <a:rPr lang="tr-TR" dirty="0" smtClean="0"/>
              <a:t>)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10.Denmark </a:t>
            </a:r>
            <a:r>
              <a:rPr lang="tr-TR" dirty="0"/>
              <a:t>(50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nights</a:t>
            </a:r>
            <a:r>
              <a:rPr lang="tr-TR" dirty="0" smtClean="0"/>
              <a:t>)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237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 smtClean="0"/>
              <a:t>TURKEY’S SITUATION IN SOURCE MARKETS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tr-TR" dirty="0" smtClean="0"/>
              <a:t>GERMANY</a:t>
            </a:r>
          </a:p>
          <a:p>
            <a:pPr marL="109728" indent="0">
              <a:buNone/>
            </a:pPr>
            <a:r>
              <a:rPr lang="tr-TR" dirty="0" smtClean="0"/>
              <a:t>70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travels</a:t>
            </a:r>
            <a:endParaRPr lang="tr-TR" dirty="0" smtClean="0"/>
          </a:p>
          <a:p>
            <a:pPr marL="109728" indent="0">
              <a:buNone/>
            </a:pPr>
            <a:endParaRPr lang="tr-TR" dirty="0" smtClean="0"/>
          </a:p>
          <a:p>
            <a:pPr marL="109728" indent="0">
              <a:buNone/>
            </a:pPr>
            <a:r>
              <a:rPr lang="tr-TR" dirty="0" smtClean="0"/>
              <a:t>1.Spain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2.Italy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>
                <a:solidFill>
                  <a:srgbClr val="FF0000"/>
                </a:solidFill>
              </a:rPr>
              <a:t>3.Turkey</a:t>
            </a:r>
            <a:endParaRPr lang="tr-TR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tr-TR" dirty="0" smtClean="0"/>
              <a:t>4.Austria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5.France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6.Croatia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7.Greece</a:t>
            </a:r>
            <a:endParaRPr lang="tr-TR" dirty="0"/>
          </a:p>
          <a:p>
            <a:pPr marL="109728" indent="0">
              <a:buNone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312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tr-TR" sz="3300" dirty="0" smtClean="0"/>
              <a:t>RUSSIA</a:t>
            </a:r>
            <a:endParaRPr lang="tr-TR" sz="3300" dirty="0"/>
          </a:p>
          <a:p>
            <a:pPr marL="109728" indent="0">
              <a:buNone/>
            </a:pPr>
            <a:r>
              <a:rPr lang="tr-TR" sz="3300" dirty="0" smtClean="0"/>
              <a:t>18-20 </a:t>
            </a:r>
            <a:r>
              <a:rPr lang="tr-TR" sz="3300" dirty="0" err="1" smtClean="0"/>
              <a:t>million</a:t>
            </a:r>
            <a:r>
              <a:rPr lang="tr-TR" sz="3300" dirty="0" smtClean="0"/>
              <a:t> </a:t>
            </a:r>
            <a:r>
              <a:rPr lang="tr-TR" sz="3300" dirty="0" err="1" smtClean="0"/>
              <a:t>travels</a:t>
            </a:r>
            <a:endParaRPr lang="tr-TR" sz="3300" dirty="0" smtClean="0"/>
          </a:p>
          <a:p>
            <a:pPr marL="109728" indent="0">
              <a:buNone/>
            </a:pPr>
            <a:endParaRPr lang="tr-TR" sz="3300" dirty="0"/>
          </a:p>
          <a:p>
            <a:pPr marL="109728" indent="0">
              <a:buNone/>
            </a:pPr>
            <a:r>
              <a:rPr lang="tr-TR" sz="3300" dirty="0" smtClean="0">
                <a:solidFill>
                  <a:srgbClr val="FF0000"/>
                </a:solidFill>
              </a:rPr>
              <a:t>1.Turkey</a:t>
            </a:r>
            <a:endParaRPr lang="tr-TR" sz="33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tr-TR" sz="3300" dirty="0" smtClean="0"/>
              <a:t>2.Egypt</a:t>
            </a:r>
            <a:endParaRPr lang="tr-TR" sz="3300" dirty="0"/>
          </a:p>
          <a:p>
            <a:pPr marL="109728" indent="0">
              <a:buNone/>
            </a:pPr>
            <a:r>
              <a:rPr lang="tr-TR" sz="3300" dirty="0" smtClean="0"/>
              <a:t>3.Greece</a:t>
            </a:r>
            <a:endParaRPr lang="tr-TR" sz="3300" dirty="0"/>
          </a:p>
          <a:p>
            <a:pPr marL="109728" indent="0">
              <a:buNone/>
            </a:pPr>
            <a:r>
              <a:rPr lang="tr-TR" sz="3300" dirty="0" smtClean="0"/>
              <a:t>4.China</a:t>
            </a:r>
            <a:endParaRPr lang="tr-TR" sz="3300" dirty="0"/>
          </a:p>
          <a:p>
            <a:pPr marL="109728" indent="0">
              <a:buNone/>
            </a:pPr>
            <a:r>
              <a:rPr lang="tr-TR" sz="3300" dirty="0" smtClean="0"/>
              <a:t>5.Thailand</a:t>
            </a:r>
            <a:endParaRPr lang="tr-TR" sz="3300" dirty="0"/>
          </a:p>
          <a:p>
            <a:pPr marL="109728" indent="0">
              <a:buNone/>
            </a:pPr>
            <a:r>
              <a:rPr lang="tr-TR" sz="3300" dirty="0" smtClean="0"/>
              <a:t>6.Spain</a:t>
            </a:r>
            <a:endParaRPr lang="tr-TR" sz="3300" dirty="0"/>
          </a:p>
          <a:p>
            <a:pPr marL="109728" indent="0">
              <a:buNone/>
            </a:pPr>
            <a:r>
              <a:rPr lang="tr-TR" sz="3300" dirty="0" smtClean="0"/>
              <a:t>7.Germany</a:t>
            </a:r>
            <a:endParaRPr lang="tr-TR" sz="3300" dirty="0"/>
          </a:p>
          <a:p>
            <a:pPr marL="109728" indent="0">
              <a:buNone/>
            </a:pPr>
            <a:r>
              <a:rPr lang="tr-TR" sz="3300" dirty="0" smtClean="0"/>
              <a:t>8.Italy</a:t>
            </a:r>
            <a:endParaRPr lang="tr-TR" sz="3300" dirty="0"/>
          </a:p>
          <a:p>
            <a:pPr marL="109728" indent="0">
              <a:buNone/>
            </a:pPr>
            <a:r>
              <a:rPr lang="tr-TR" sz="3300" dirty="0" smtClean="0"/>
              <a:t>9.United </a:t>
            </a:r>
            <a:r>
              <a:rPr lang="tr-TR" sz="3300" dirty="0" err="1" smtClean="0"/>
              <a:t>Arab</a:t>
            </a:r>
            <a:r>
              <a:rPr lang="tr-TR" sz="3300" dirty="0" smtClean="0"/>
              <a:t> </a:t>
            </a:r>
            <a:r>
              <a:rPr lang="tr-TR" sz="3300" dirty="0" err="1" smtClean="0"/>
              <a:t>Emirates</a:t>
            </a:r>
            <a:endParaRPr lang="tr-TR" sz="3300" dirty="0"/>
          </a:p>
          <a:p>
            <a:pPr marL="109728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903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tr-TR" dirty="0" smtClean="0"/>
              <a:t>ENGLAND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36-38 </a:t>
            </a:r>
            <a:r>
              <a:rPr lang="tr-TR" dirty="0" err="1" smtClean="0"/>
              <a:t>million</a:t>
            </a:r>
            <a:r>
              <a:rPr lang="tr-TR" dirty="0"/>
              <a:t> </a:t>
            </a:r>
            <a:r>
              <a:rPr lang="tr-TR" dirty="0" err="1" smtClean="0"/>
              <a:t>travels</a:t>
            </a:r>
            <a:endParaRPr lang="tr-TR" dirty="0"/>
          </a:p>
          <a:p>
            <a:pPr marL="109728" indent="0">
              <a:buNone/>
            </a:pPr>
            <a:r>
              <a:rPr lang="tr-TR" dirty="0"/>
              <a:t> </a:t>
            </a:r>
          </a:p>
          <a:p>
            <a:pPr marL="109728" indent="0">
              <a:buNone/>
            </a:pPr>
            <a:r>
              <a:rPr lang="tr-TR" dirty="0" smtClean="0"/>
              <a:t>1.Spain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2.France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3.Italy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4.USA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5.Portugal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6.Greece</a:t>
            </a:r>
            <a:endParaRPr lang="tr-TR" dirty="0"/>
          </a:p>
          <a:p>
            <a:pPr marL="109728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7.Turkey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8.Holland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532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tr-TR" dirty="0" smtClean="0"/>
              <a:t>FRANCE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20-22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travels</a:t>
            </a:r>
            <a:r>
              <a:rPr lang="tr-TR" dirty="0"/>
              <a:t> </a:t>
            </a:r>
          </a:p>
          <a:p>
            <a:pPr marL="109728" indent="0">
              <a:buNone/>
            </a:pPr>
            <a:endParaRPr lang="tr-TR" dirty="0" smtClean="0"/>
          </a:p>
          <a:p>
            <a:pPr marL="109728" indent="0">
              <a:buNone/>
            </a:pPr>
            <a:r>
              <a:rPr lang="tr-TR" dirty="0" smtClean="0"/>
              <a:t>1.Spain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2.Italy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3.Portugal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4.Greece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>
                <a:solidFill>
                  <a:srgbClr val="FF0000"/>
                </a:solidFill>
              </a:rPr>
              <a:t>5.Turkey</a:t>
            </a:r>
            <a:endParaRPr lang="tr-TR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180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tr-TR" dirty="0" smtClean="0"/>
              <a:t>AUSTRIA</a:t>
            </a:r>
            <a:endParaRPr lang="tr-TR" dirty="0"/>
          </a:p>
          <a:p>
            <a:pPr marL="109728" indent="0">
              <a:buNone/>
            </a:pPr>
            <a:r>
              <a:rPr lang="tr-TR" dirty="0"/>
              <a:t>8-10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travels</a:t>
            </a:r>
            <a:endParaRPr lang="tr-TR" dirty="0" smtClean="0"/>
          </a:p>
          <a:p>
            <a:pPr marL="109728" indent="0">
              <a:buNone/>
            </a:pPr>
            <a:endParaRPr lang="tr-TR" dirty="0"/>
          </a:p>
          <a:p>
            <a:pPr marL="109728" indent="0">
              <a:buNone/>
            </a:pPr>
            <a:r>
              <a:rPr lang="tr-TR" dirty="0" smtClean="0"/>
              <a:t>1.Italy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2.Germany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3.Spain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4.Greece</a:t>
            </a:r>
            <a:endParaRPr lang="tr-TR" dirty="0"/>
          </a:p>
          <a:p>
            <a:pPr marL="109728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5.Turkey</a:t>
            </a:r>
            <a:endParaRPr lang="tr-TR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886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tr-TR" dirty="0" smtClean="0"/>
              <a:t>HOLLAND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18-20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departures</a:t>
            </a:r>
            <a:r>
              <a:rPr lang="tr-TR" dirty="0" smtClean="0"/>
              <a:t> </a:t>
            </a:r>
            <a:r>
              <a:rPr lang="tr-TR" dirty="0" err="1" smtClean="0"/>
              <a:t>per</a:t>
            </a:r>
            <a:r>
              <a:rPr lang="tr-TR" dirty="0" smtClean="0"/>
              <a:t> </a:t>
            </a:r>
            <a:r>
              <a:rPr lang="tr-TR" dirty="0" err="1" smtClean="0"/>
              <a:t>year</a:t>
            </a:r>
            <a:endParaRPr lang="tr-TR" dirty="0"/>
          </a:p>
          <a:p>
            <a:pPr marL="109728" indent="0">
              <a:buNone/>
            </a:pPr>
            <a:r>
              <a:rPr lang="tr-TR" dirty="0"/>
              <a:t> </a:t>
            </a:r>
          </a:p>
          <a:p>
            <a:pPr marL="109728" indent="0">
              <a:buNone/>
            </a:pPr>
            <a:r>
              <a:rPr lang="tr-TR" dirty="0" smtClean="0"/>
              <a:t>1.France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2.Spain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3.Italy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4.Greece</a:t>
            </a:r>
            <a:endParaRPr lang="tr-TR" dirty="0"/>
          </a:p>
          <a:p>
            <a:pPr marL="109728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5.Turkey</a:t>
            </a:r>
            <a:endParaRPr lang="tr-TR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68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>
                <a:latin typeface="Cambria" panose="02040503050406030204" pitchFamily="18" charset="0"/>
              </a:rPr>
              <a:t>Facility</a:t>
            </a:r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err="1" smtClean="0">
                <a:latin typeface="Cambria" panose="02040503050406030204" pitchFamily="18" charset="0"/>
              </a:rPr>
              <a:t>Numbers</a:t>
            </a:r>
            <a:r>
              <a:rPr lang="tr-TR" dirty="0" smtClean="0">
                <a:latin typeface="Cambria" panose="02040503050406030204" pitchFamily="18" charset="0"/>
              </a:rPr>
              <a:t> in </a:t>
            </a:r>
            <a:r>
              <a:rPr lang="tr-TR" dirty="0" err="1" smtClean="0">
                <a:latin typeface="Cambria" panose="02040503050406030204" pitchFamily="18" charset="0"/>
              </a:rPr>
              <a:t>Turkey</a:t>
            </a:r>
            <a:endParaRPr lang="tr-TR" dirty="0">
              <a:latin typeface="Cambria" panose="02040503050406030204" pitchFamily="18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4541474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065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tr-TR" dirty="0" smtClean="0"/>
              <a:t>ITALY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16-17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travels</a:t>
            </a:r>
            <a:endParaRPr lang="tr-TR" dirty="0" smtClean="0"/>
          </a:p>
          <a:p>
            <a:pPr marL="109728" indent="0">
              <a:buNone/>
            </a:pPr>
            <a:r>
              <a:rPr lang="tr-TR" dirty="0" smtClean="0"/>
              <a:t> </a:t>
            </a:r>
          </a:p>
          <a:p>
            <a:pPr marL="109728" indent="0">
              <a:buNone/>
            </a:pPr>
            <a:r>
              <a:rPr lang="tr-TR" dirty="0" smtClean="0"/>
              <a:t>1.France</a:t>
            </a:r>
          </a:p>
          <a:p>
            <a:pPr marL="109728" indent="0">
              <a:buNone/>
            </a:pPr>
            <a:r>
              <a:rPr lang="tr-TR" dirty="0" smtClean="0"/>
              <a:t>2.Spain</a:t>
            </a:r>
            <a:endParaRPr lang="tr-TR" dirty="0"/>
          </a:p>
          <a:p>
            <a:pPr marL="109728" indent="0">
              <a:buNone/>
            </a:pPr>
            <a:r>
              <a:rPr lang="tr-TR" dirty="0" smtClean="0"/>
              <a:t>3.Greece</a:t>
            </a:r>
            <a:endParaRPr lang="tr-TR" dirty="0"/>
          </a:p>
          <a:p>
            <a:pPr marL="109728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4.Turkey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589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How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Tourism</a:t>
            </a:r>
            <a:r>
              <a:rPr lang="tr-TR" dirty="0" smtClean="0"/>
              <a:t> </a:t>
            </a:r>
            <a:r>
              <a:rPr lang="tr-TR" dirty="0" err="1" smtClean="0"/>
              <a:t>Developed</a:t>
            </a:r>
            <a:r>
              <a:rPr lang="tr-TR" dirty="0" smtClean="0"/>
              <a:t>?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err="1" smtClean="0"/>
              <a:t>Within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context</a:t>
            </a:r>
            <a:r>
              <a:rPr lang="tr-TR" dirty="0" smtClean="0"/>
              <a:t> of </a:t>
            </a:r>
            <a:r>
              <a:rPr lang="tr-TR" dirty="0" err="1"/>
              <a:t>f</a:t>
            </a:r>
            <a:r>
              <a:rPr lang="tr-TR" dirty="0" err="1" smtClean="0"/>
              <a:t>ive-year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 </a:t>
            </a:r>
            <a:r>
              <a:rPr lang="tr-TR" dirty="0" err="1" smtClean="0"/>
              <a:t>plans</a:t>
            </a:r>
            <a:r>
              <a:rPr lang="tr-TR" dirty="0" smtClean="0"/>
              <a:t>, </a:t>
            </a:r>
            <a:r>
              <a:rPr lang="tr-TR" dirty="0" err="1" smtClean="0"/>
              <a:t>tourism</a:t>
            </a:r>
            <a:r>
              <a:rPr lang="tr-TR" dirty="0" smtClean="0"/>
              <a:t> </a:t>
            </a:r>
            <a:r>
              <a:rPr lang="tr-TR" dirty="0" err="1" smtClean="0"/>
              <a:t>goals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determined</a:t>
            </a:r>
            <a:r>
              <a:rPr lang="tr-TR" dirty="0" smtClean="0"/>
              <a:t> since 1963.</a:t>
            </a:r>
          </a:p>
          <a:p>
            <a:pPr marL="109728" indent="0" algn="just">
              <a:buNone/>
            </a:pPr>
            <a:endParaRPr lang="tr-TR" dirty="0" smtClean="0"/>
          </a:p>
          <a:p>
            <a:pPr algn="just"/>
            <a:r>
              <a:rPr lang="tr-TR" dirty="0" err="1" smtClean="0"/>
              <a:t>Between</a:t>
            </a:r>
            <a:r>
              <a:rPr lang="tr-TR" dirty="0" smtClean="0"/>
              <a:t> 1970 </a:t>
            </a:r>
            <a:r>
              <a:rPr lang="tr-TR" dirty="0" err="1" smtClean="0"/>
              <a:t>and</a:t>
            </a:r>
            <a:r>
              <a:rPr lang="tr-TR" dirty="0" smtClean="0"/>
              <a:t> 1980,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planning</a:t>
            </a:r>
            <a:r>
              <a:rPr lang="tr-TR" dirty="0" smtClean="0"/>
              <a:t> of </a:t>
            </a:r>
            <a:r>
              <a:rPr lang="tr-TR" dirty="0" err="1" smtClean="0"/>
              <a:t>tourism</a:t>
            </a:r>
            <a:r>
              <a:rPr lang="tr-TR" dirty="0" smtClean="0"/>
              <a:t> </a:t>
            </a:r>
            <a:r>
              <a:rPr lang="tr-TR" dirty="0" err="1" smtClean="0"/>
              <a:t>lands</a:t>
            </a:r>
            <a:r>
              <a:rPr lang="tr-TR" dirty="0" smtClean="0"/>
              <a:t> had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organized</a:t>
            </a:r>
            <a:r>
              <a:rPr lang="tr-TR" dirty="0" smtClean="0"/>
              <a:t>.</a:t>
            </a:r>
          </a:p>
          <a:p>
            <a:pPr marL="109728" indent="0" algn="just">
              <a:buNone/>
            </a:pPr>
            <a:endParaRPr lang="tr-TR" dirty="0" smtClean="0"/>
          </a:p>
          <a:p>
            <a:pPr algn="just"/>
            <a:r>
              <a:rPr lang="tr-TR" dirty="0" err="1" smtClean="0"/>
              <a:t>In</a:t>
            </a:r>
            <a:r>
              <a:rPr lang="tr-TR" dirty="0" smtClean="0"/>
              <a:t> 1982, </a:t>
            </a:r>
            <a:r>
              <a:rPr lang="tr-TR" dirty="0" err="1" smtClean="0"/>
              <a:t>with</a:t>
            </a:r>
            <a:r>
              <a:rPr lang="tr-TR" dirty="0" smtClean="0"/>
              <a:t> legal </a:t>
            </a:r>
            <a:r>
              <a:rPr lang="tr-TR" dirty="0" err="1" smtClean="0"/>
              <a:t>regulations</a:t>
            </a:r>
            <a:r>
              <a:rPr lang="tr-TR" dirty="0" smtClean="0"/>
              <a:t>, </a:t>
            </a:r>
            <a:r>
              <a:rPr lang="tr-TR" dirty="0" err="1" smtClean="0"/>
              <a:t>tourism</a:t>
            </a:r>
            <a:r>
              <a:rPr lang="tr-TR" dirty="0" smtClean="0"/>
              <a:t> </a:t>
            </a:r>
            <a:r>
              <a:rPr lang="tr-TR" dirty="0" err="1" smtClean="0"/>
              <a:t>sector</a:t>
            </a:r>
            <a:r>
              <a:rPr lang="tr-TR" dirty="0" smtClean="0"/>
              <a:t> </a:t>
            </a:r>
            <a:r>
              <a:rPr lang="tr-TR" dirty="0" err="1" smtClean="0"/>
              <a:t>considered</a:t>
            </a:r>
            <a:r>
              <a:rPr lang="tr-TR" dirty="0" smtClean="0"/>
              <a:t> as </a:t>
            </a:r>
            <a:r>
              <a:rPr lang="tr-TR" dirty="0" err="1" smtClean="0"/>
              <a:t>privileged</a:t>
            </a:r>
            <a:r>
              <a:rPr lang="tr-TR" dirty="0" smtClean="0"/>
              <a:t> </a:t>
            </a:r>
            <a:r>
              <a:rPr lang="tr-TR" dirty="0" err="1" smtClean="0"/>
              <a:t>sector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obstacles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removed</a:t>
            </a:r>
            <a:r>
              <a:rPr lang="tr-TR" dirty="0" smtClean="0"/>
              <a:t>.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regard</a:t>
            </a:r>
            <a:r>
              <a:rPr lang="tr-TR" dirty="0" smtClean="0"/>
              <a:t>, </a:t>
            </a:r>
            <a:r>
              <a:rPr lang="tr-TR" dirty="0" err="1" smtClean="0"/>
              <a:t>Tourism</a:t>
            </a:r>
            <a:r>
              <a:rPr lang="tr-TR" dirty="0" smtClean="0"/>
              <a:t> </a:t>
            </a:r>
            <a:r>
              <a:rPr lang="tr-TR" dirty="0" err="1" smtClean="0"/>
              <a:t>Promotion</a:t>
            </a:r>
            <a:r>
              <a:rPr lang="tr-TR" dirty="0" smtClean="0"/>
              <a:t> </a:t>
            </a:r>
            <a:r>
              <a:rPr lang="tr-TR" dirty="0" err="1" smtClean="0"/>
              <a:t>Law</a:t>
            </a:r>
            <a:r>
              <a:rPr lang="tr-TR" dirty="0" smtClean="0"/>
              <a:t> (2634) </a:t>
            </a:r>
            <a:r>
              <a:rPr lang="tr-TR" dirty="0" err="1" smtClean="0"/>
              <a:t>pioneered</a:t>
            </a:r>
            <a:r>
              <a:rPr lang="tr-TR" dirty="0" smtClean="0"/>
              <a:t>. </a:t>
            </a:r>
          </a:p>
          <a:p>
            <a:pPr marL="109728" indent="0" algn="just">
              <a:buNone/>
            </a:pPr>
            <a:endParaRPr lang="tr-TR" dirty="0" smtClean="0"/>
          </a:p>
          <a:p>
            <a:pPr algn="just"/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build</a:t>
            </a:r>
            <a:r>
              <a:rPr lang="tr-TR" dirty="0" smtClean="0"/>
              <a:t>-</a:t>
            </a:r>
            <a:r>
              <a:rPr lang="tr-TR" dirty="0" err="1" smtClean="0"/>
              <a:t>operate</a:t>
            </a:r>
            <a:r>
              <a:rPr lang="tr-TR" dirty="0" smtClean="0"/>
              <a:t>-transfer model, </a:t>
            </a:r>
            <a:r>
              <a:rPr lang="tr-TR" dirty="0" err="1" smtClean="0"/>
              <a:t>tourism</a:t>
            </a:r>
            <a:r>
              <a:rPr lang="tr-TR" dirty="0" smtClean="0"/>
              <a:t> </a:t>
            </a:r>
            <a:r>
              <a:rPr lang="tr-TR" dirty="0" err="1" smtClean="0"/>
              <a:t>lands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supplied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entrepreneurs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land</a:t>
            </a:r>
            <a:r>
              <a:rPr lang="tr-TR" dirty="0" smtClean="0"/>
              <a:t> </a:t>
            </a:r>
            <a:r>
              <a:rPr lang="tr-TR" dirty="0" err="1" smtClean="0"/>
              <a:t>allocation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49 </a:t>
            </a:r>
            <a:r>
              <a:rPr lang="tr-TR" dirty="0" err="1" smtClean="0"/>
              <a:t>years</a:t>
            </a:r>
            <a:r>
              <a:rPr lang="tr-TR" dirty="0" smtClean="0"/>
              <a:t>. </a:t>
            </a:r>
          </a:p>
          <a:p>
            <a:pPr marL="109728" indent="0">
              <a:buNone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505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9947" y="1449237"/>
            <a:ext cx="8229600" cy="4325112"/>
          </a:xfrm>
        </p:spPr>
        <p:txBody>
          <a:bodyPr/>
          <a:lstStyle/>
          <a:p>
            <a:pPr algn="just">
              <a:buClr>
                <a:srgbClr val="A04DA3"/>
              </a:buClr>
            </a:pPr>
            <a:r>
              <a:rPr lang="tr-TR" sz="2400" dirty="0" err="1"/>
              <a:t>Tourism</a:t>
            </a:r>
            <a:r>
              <a:rPr lang="tr-TR" sz="2400" dirty="0"/>
              <a:t> </a:t>
            </a:r>
            <a:r>
              <a:rPr lang="tr-TR" sz="2400" dirty="0" err="1"/>
              <a:t>area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centers</a:t>
            </a:r>
            <a:r>
              <a:rPr lang="tr-TR" sz="2400" dirty="0"/>
              <a:t> </a:t>
            </a:r>
            <a:r>
              <a:rPr lang="tr-TR" sz="2400" dirty="0" err="1"/>
              <a:t>were</a:t>
            </a:r>
            <a:r>
              <a:rPr lang="tr-TR" sz="2400" dirty="0"/>
              <a:t> </a:t>
            </a:r>
            <a:r>
              <a:rPr lang="tr-TR" sz="2400" dirty="0" err="1"/>
              <a:t>established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regional</a:t>
            </a:r>
            <a:r>
              <a:rPr lang="tr-TR" sz="2400" dirty="0"/>
              <a:t> </a:t>
            </a:r>
            <a:r>
              <a:rPr lang="tr-TR" sz="2400" dirty="0" err="1"/>
              <a:t>plannings</a:t>
            </a:r>
            <a:r>
              <a:rPr lang="tr-TR" sz="2400" dirty="0" smtClean="0"/>
              <a:t>.</a:t>
            </a:r>
          </a:p>
          <a:p>
            <a:pPr marL="109728" indent="0" algn="just">
              <a:buClr>
                <a:srgbClr val="A04DA3"/>
              </a:buClr>
              <a:buNone/>
            </a:pPr>
            <a:endParaRPr lang="tr-TR" sz="2400" dirty="0" smtClean="0">
              <a:solidFill>
                <a:prstClr val="black"/>
              </a:solidFill>
            </a:endParaRPr>
          </a:p>
          <a:p>
            <a:pPr lvl="0" algn="just">
              <a:buClr>
                <a:srgbClr val="A04DA3"/>
              </a:buClr>
            </a:pPr>
            <a:r>
              <a:rPr lang="tr-TR" sz="2400" dirty="0" err="1" smtClean="0">
                <a:solidFill>
                  <a:prstClr val="black"/>
                </a:solidFill>
              </a:rPr>
              <a:t>Tourist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comings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were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eased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by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development</a:t>
            </a:r>
            <a:r>
              <a:rPr lang="tr-TR" sz="2400" dirty="0">
                <a:solidFill>
                  <a:prstClr val="black"/>
                </a:solidFill>
              </a:rPr>
              <a:t> of </a:t>
            </a:r>
            <a:r>
              <a:rPr lang="tr-TR" sz="2400" dirty="0" err="1">
                <a:solidFill>
                  <a:prstClr val="black"/>
                </a:solidFill>
              </a:rPr>
              <a:t>infrastructures</a:t>
            </a:r>
            <a:r>
              <a:rPr lang="tr-TR" sz="2400" dirty="0">
                <a:solidFill>
                  <a:prstClr val="black"/>
                </a:solidFill>
              </a:rPr>
              <a:t> (</a:t>
            </a:r>
            <a:r>
              <a:rPr lang="tr-TR" sz="2400" dirty="0" err="1">
                <a:solidFill>
                  <a:prstClr val="black"/>
                </a:solidFill>
              </a:rPr>
              <a:t>especially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airports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err="1">
                <a:solidFill>
                  <a:prstClr val="black"/>
                </a:solidFill>
              </a:rPr>
              <a:t>highways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err="1">
                <a:solidFill>
                  <a:prstClr val="black"/>
                </a:solidFill>
              </a:rPr>
              <a:t>marinas</a:t>
            </a:r>
            <a:r>
              <a:rPr lang="tr-TR" sz="2400" dirty="0" smtClean="0">
                <a:solidFill>
                  <a:prstClr val="black"/>
                </a:solidFill>
              </a:rPr>
              <a:t>).</a:t>
            </a:r>
          </a:p>
          <a:p>
            <a:pPr marL="109728" lvl="0" indent="0" algn="just">
              <a:buClr>
                <a:srgbClr val="A04DA3"/>
              </a:buClr>
              <a:buNone/>
            </a:pPr>
            <a:endParaRPr lang="tr-TR" sz="2400" dirty="0">
              <a:solidFill>
                <a:prstClr val="black"/>
              </a:solidFill>
            </a:endParaRPr>
          </a:p>
          <a:p>
            <a:pPr lvl="0" algn="just">
              <a:buClr>
                <a:srgbClr val="A04DA3"/>
              </a:buClr>
            </a:pPr>
            <a:r>
              <a:rPr lang="tr-TR" sz="2400" dirty="0" err="1">
                <a:solidFill>
                  <a:prstClr val="black"/>
                </a:solidFill>
              </a:rPr>
              <a:t>Mass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tourism</a:t>
            </a:r>
            <a:r>
              <a:rPr lang="tr-TR" sz="2400" dirty="0" smtClean="0">
                <a:solidFill>
                  <a:prstClr val="black"/>
                </a:solidFill>
              </a:rPr>
              <a:t> has </a:t>
            </a:r>
            <a:r>
              <a:rPr lang="tr-TR" sz="2400" dirty="0" err="1" smtClean="0">
                <a:solidFill>
                  <a:prstClr val="black"/>
                </a:solidFill>
              </a:rPr>
              <a:t>developed</a:t>
            </a:r>
            <a:r>
              <a:rPr lang="tr-TR" sz="2400" dirty="0" smtClean="0">
                <a:solidFill>
                  <a:prstClr val="black"/>
                </a:solidFill>
              </a:rPr>
              <a:t> in </a:t>
            </a:r>
            <a:r>
              <a:rPr lang="tr-TR" sz="2400" dirty="0" err="1" smtClean="0">
                <a:solidFill>
                  <a:prstClr val="black"/>
                </a:solidFill>
              </a:rPr>
              <a:t>European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and</a:t>
            </a:r>
            <a:r>
              <a:rPr lang="tr-TR" sz="2400" dirty="0" smtClean="0">
                <a:solidFill>
                  <a:prstClr val="black"/>
                </a:solidFill>
              </a:rPr>
              <a:t> Russian market, </a:t>
            </a:r>
            <a:r>
              <a:rPr lang="tr-TR" sz="2400" dirty="0" err="1" smtClean="0">
                <a:solidFill>
                  <a:prstClr val="black"/>
                </a:solidFill>
              </a:rPr>
              <a:t>thanks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to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Turkish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ownered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tour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operators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and</a:t>
            </a:r>
            <a:r>
              <a:rPr lang="tr-TR" sz="2400" dirty="0" smtClean="0">
                <a:solidFill>
                  <a:prstClr val="black"/>
                </a:solidFill>
              </a:rPr>
              <a:t> charter </a:t>
            </a:r>
            <a:r>
              <a:rPr lang="tr-TR" sz="2400" dirty="0" err="1" smtClean="0">
                <a:solidFill>
                  <a:prstClr val="black"/>
                </a:solidFill>
              </a:rPr>
              <a:t>firms</a:t>
            </a:r>
            <a:r>
              <a:rPr lang="tr-TR" sz="2400" dirty="0" smtClean="0">
                <a:solidFill>
                  <a:prstClr val="black"/>
                </a:solidFill>
              </a:rPr>
              <a:t> (</a:t>
            </a:r>
            <a:r>
              <a:rPr lang="tr-TR" sz="2400" dirty="0" err="1" smtClean="0">
                <a:solidFill>
                  <a:prstClr val="black"/>
                </a:solidFill>
              </a:rPr>
              <a:t>e.g</a:t>
            </a:r>
            <a:r>
              <a:rPr lang="tr-TR" sz="2400" dirty="0" smtClean="0">
                <a:solidFill>
                  <a:prstClr val="black"/>
                </a:solidFill>
              </a:rPr>
              <a:t>. Öger </a:t>
            </a:r>
            <a:r>
              <a:rPr lang="tr-TR" sz="2400" dirty="0" err="1" smtClean="0">
                <a:solidFill>
                  <a:prstClr val="black"/>
                </a:solidFill>
              </a:rPr>
              <a:t>Tour</a:t>
            </a:r>
            <a:r>
              <a:rPr lang="tr-TR" sz="2400" dirty="0" smtClean="0">
                <a:solidFill>
                  <a:prstClr val="black"/>
                </a:solidFill>
              </a:rPr>
              <a:t>, Kayı </a:t>
            </a:r>
            <a:r>
              <a:rPr lang="tr-TR" sz="2400" dirty="0" err="1" smtClean="0">
                <a:solidFill>
                  <a:prstClr val="black"/>
                </a:solidFill>
              </a:rPr>
              <a:t>Tour</a:t>
            </a:r>
            <a:r>
              <a:rPr lang="tr-TR" sz="2400" dirty="0" smtClean="0">
                <a:solidFill>
                  <a:prstClr val="black"/>
                </a:solidFill>
              </a:rPr>
              <a:t>, </a:t>
            </a:r>
            <a:r>
              <a:rPr lang="tr-TR" sz="2400" dirty="0" err="1" smtClean="0">
                <a:solidFill>
                  <a:prstClr val="black"/>
                </a:solidFill>
              </a:rPr>
              <a:t>Anex</a:t>
            </a:r>
            <a:r>
              <a:rPr lang="tr-TR" sz="2400" dirty="0" smtClean="0">
                <a:solidFill>
                  <a:prstClr val="black"/>
                </a:solidFill>
              </a:rPr>
              <a:t>, </a:t>
            </a:r>
            <a:r>
              <a:rPr lang="tr-TR" sz="2400" dirty="0" err="1" smtClean="0">
                <a:solidFill>
                  <a:prstClr val="black"/>
                </a:solidFill>
              </a:rPr>
              <a:t>Coral</a:t>
            </a:r>
            <a:r>
              <a:rPr lang="tr-TR" sz="2400" dirty="0" smtClean="0">
                <a:solidFill>
                  <a:prstClr val="black"/>
                </a:solidFill>
              </a:rPr>
              <a:t>, </a:t>
            </a:r>
            <a:r>
              <a:rPr lang="tr-TR" sz="2400" dirty="0" err="1" smtClean="0">
                <a:solidFill>
                  <a:prstClr val="black"/>
                </a:solidFill>
              </a:rPr>
              <a:t>Pegas</a:t>
            </a:r>
            <a:r>
              <a:rPr lang="tr-TR" sz="2400" dirty="0" smtClean="0">
                <a:solidFill>
                  <a:prstClr val="black"/>
                </a:solidFill>
              </a:rPr>
              <a:t>); </a:t>
            </a:r>
            <a:r>
              <a:rPr lang="tr-TR" sz="2400" dirty="0" err="1" smtClean="0">
                <a:solidFill>
                  <a:prstClr val="black"/>
                </a:solidFill>
              </a:rPr>
              <a:t>especially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for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>
                <a:solidFill>
                  <a:prstClr val="black"/>
                </a:solidFill>
              </a:rPr>
              <a:t>Muğla </a:t>
            </a:r>
            <a:r>
              <a:rPr lang="tr-TR" sz="2400" dirty="0" err="1">
                <a:solidFill>
                  <a:prstClr val="black"/>
                </a:solidFill>
              </a:rPr>
              <a:t>and</a:t>
            </a:r>
            <a:r>
              <a:rPr lang="tr-TR" sz="2400" dirty="0">
                <a:solidFill>
                  <a:prstClr val="black"/>
                </a:solidFill>
              </a:rPr>
              <a:t> Antalya </a:t>
            </a:r>
            <a:r>
              <a:rPr lang="tr-TR" sz="2400" dirty="0" err="1">
                <a:solidFill>
                  <a:prstClr val="black"/>
                </a:solidFill>
              </a:rPr>
              <a:t>band</a:t>
            </a:r>
            <a:endParaRPr lang="tr-TR" sz="2400" dirty="0">
              <a:solidFill>
                <a:prstClr val="black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14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/>
              <a:t>OUR TOURISM ASSETS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83133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tr-TR" dirty="0"/>
          </a:p>
          <a:p>
            <a:pPr algn="just"/>
            <a:r>
              <a:rPr lang="tr-TR" dirty="0" smtClean="0"/>
              <a:t>İstanbul as </a:t>
            </a:r>
            <a:r>
              <a:rPr lang="tr-TR" dirty="0" err="1" smtClean="0"/>
              <a:t>culture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shopping</a:t>
            </a:r>
            <a:r>
              <a:rPr lang="tr-TR" dirty="0" smtClean="0"/>
              <a:t> </a:t>
            </a:r>
            <a:r>
              <a:rPr lang="tr-TR" dirty="0" err="1" smtClean="0"/>
              <a:t>tourism</a:t>
            </a:r>
            <a:endParaRPr lang="tr-TR" dirty="0"/>
          </a:p>
          <a:p>
            <a:pPr algn="just"/>
            <a:r>
              <a:rPr lang="tr-TR" dirty="0" smtClean="0"/>
              <a:t>Kapadokya</a:t>
            </a:r>
            <a:r>
              <a:rPr lang="tr-TR" dirty="0"/>
              <a:t>, Nemrut, Efes, </a:t>
            </a:r>
            <a:r>
              <a:rPr lang="tr-TR" dirty="0" smtClean="0"/>
              <a:t>Pamukkale </a:t>
            </a:r>
            <a:r>
              <a:rPr lang="tr-TR" dirty="0" err="1" smtClean="0"/>
              <a:t>because</a:t>
            </a:r>
            <a:r>
              <a:rPr lang="tr-TR" dirty="0" smtClean="0"/>
              <a:t> of </a:t>
            </a:r>
            <a:r>
              <a:rPr lang="tr-TR" dirty="0" err="1" smtClean="0"/>
              <a:t>cultural</a:t>
            </a:r>
            <a:r>
              <a:rPr lang="tr-TR" dirty="0" smtClean="0"/>
              <a:t> </a:t>
            </a:r>
            <a:r>
              <a:rPr lang="tr-TR" dirty="0" err="1" smtClean="0"/>
              <a:t>features</a:t>
            </a:r>
            <a:endParaRPr lang="tr-TR" dirty="0"/>
          </a:p>
          <a:p>
            <a:pPr algn="just"/>
            <a:r>
              <a:rPr lang="tr-TR" dirty="0" smtClean="0"/>
              <a:t>İstanbul</a:t>
            </a:r>
            <a:r>
              <a:rPr lang="tr-TR" dirty="0"/>
              <a:t>, Topkapı </a:t>
            </a:r>
            <a:r>
              <a:rPr lang="tr-TR" dirty="0" err="1" smtClean="0"/>
              <a:t>Palace</a:t>
            </a:r>
            <a:r>
              <a:rPr lang="tr-TR" dirty="0" smtClean="0"/>
              <a:t>, </a:t>
            </a:r>
            <a:r>
              <a:rPr lang="tr-TR" dirty="0" err="1" smtClean="0"/>
              <a:t>Hagia</a:t>
            </a:r>
            <a:r>
              <a:rPr lang="tr-TR" dirty="0" smtClean="0"/>
              <a:t> </a:t>
            </a:r>
            <a:r>
              <a:rPr lang="tr-TR" dirty="0" err="1" smtClean="0"/>
              <a:t>Sophia</a:t>
            </a:r>
            <a:r>
              <a:rPr lang="tr-TR" dirty="0" smtClean="0"/>
              <a:t> </a:t>
            </a:r>
            <a:r>
              <a:rPr lang="tr-TR" dirty="0" err="1" smtClean="0"/>
              <a:t>Museum</a:t>
            </a:r>
            <a:r>
              <a:rPr lang="tr-TR" dirty="0" smtClean="0"/>
              <a:t>, </a:t>
            </a:r>
            <a:r>
              <a:rPr lang="tr-TR" dirty="0" err="1" smtClean="0"/>
              <a:t>Anatolian</a:t>
            </a:r>
            <a:r>
              <a:rPr lang="tr-TR" dirty="0" smtClean="0"/>
              <a:t> </a:t>
            </a:r>
            <a:r>
              <a:rPr lang="tr-TR" dirty="0" err="1" smtClean="0"/>
              <a:t>Civilizations</a:t>
            </a:r>
            <a:r>
              <a:rPr lang="tr-TR" dirty="0" smtClean="0"/>
              <a:t> </a:t>
            </a:r>
            <a:r>
              <a:rPr lang="tr-TR" dirty="0" err="1" smtClean="0"/>
              <a:t>Museum</a:t>
            </a:r>
            <a:r>
              <a:rPr lang="tr-TR" dirty="0" smtClean="0"/>
              <a:t>, </a:t>
            </a:r>
            <a:r>
              <a:rPr lang="tr-TR" dirty="0" err="1" smtClean="0"/>
              <a:t>Hattusa</a:t>
            </a:r>
            <a:r>
              <a:rPr lang="tr-TR" dirty="0" smtClean="0"/>
              <a:t>, </a:t>
            </a:r>
            <a:r>
              <a:rPr lang="tr-TR" dirty="0"/>
              <a:t>Aspendos, Hierapolis, </a:t>
            </a:r>
            <a:r>
              <a:rPr lang="tr-TR" dirty="0" err="1"/>
              <a:t>Göbeklitepe</a:t>
            </a:r>
            <a:r>
              <a:rPr lang="tr-TR" dirty="0" smtClean="0"/>
              <a:t>, </a:t>
            </a:r>
            <a:r>
              <a:rPr lang="tr-TR" dirty="0" err="1" smtClean="0"/>
              <a:t>Antique</a:t>
            </a:r>
            <a:r>
              <a:rPr lang="tr-TR" dirty="0" smtClean="0"/>
              <a:t> Site of Zeugma, </a:t>
            </a:r>
            <a:r>
              <a:rPr lang="tr-TR" dirty="0" err="1" smtClean="0"/>
              <a:t>Antique</a:t>
            </a:r>
            <a:r>
              <a:rPr lang="tr-TR" dirty="0" smtClean="0"/>
              <a:t> Site of </a:t>
            </a:r>
            <a:r>
              <a:rPr lang="tr-TR" dirty="0" err="1" smtClean="0"/>
              <a:t>Troy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. </a:t>
            </a:r>
            <a:r>
              <a:rPr lang="tr-TR" dirty="0" err="1" smtClean="0"/>
              <a:t>because</a:t>
            </a:r>
            <a:r>
              <a:rPr lang="tr-TR" dirty="0" smtClean="0"/>
              <a:t> of </a:t>
            </a:r>
            <a:r>
              <a:rPr lang="tr-TR" dirty="0" err="1" smtClean="0"/>
              <a:t>historical</a:t>
            </a:r>
            <a:r>
              <a:rPr lang="tr-TR" dirty="0" smtClean="0"/>
              <a:t> </a:t>
            </a:r>
            <a:r>
              <a:rPr lang="tr-TR" dirty="0" err="1" smtClean="0"/>
              <a:t>features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33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Gastronomy</a:t>
            </a:r>
            <a:endParaRPr lang="tr-TR" dirty="0" smtClean="0"/>
          </a:p>
          <a:p>
            <a:r>
              <a:rPr lang="tr-TR" dirty="0" smtClean="0"/>
              <a:t>Sports </a:t>
            </a:r>
            <a:r>
              <a:rPr lang="tr-TR" dirty="0" err="1" smtClean="0"/>
              <a:t>tourism</a:t>
            </a:r>
            <a:endParaRPr lang="tr-TR" dirty="0" smtClean="0"/>
          </a:p>
          <a:p>
            <a:r>
              <a:rPr lang="tr-TR" dirty="0" err="1" smtClean="0"/>
              <a:t>Paragliding</a:t>
            </a:r>
            <a:endParaRPr lang="tr-TR" dirty="0" smtClean="0"/>
          </a:p>
          <a:p>
            <a:r>
              <a:rPr lang="tr-TR" dirty="0" err="1" smtClean="0"/>
              <a:t>Tableland</a:t>
            </a:r>
            <a:r>
              <a:rPr lang="tr-TR" dirty="0" smtClean="0"/>
              <a:t> </a:t>
            </a:r>
            <a:r>
              <a:rPr lang="tr-TR" dirty="0" err="1" smtClean="0"/>
              <a:t>Tourism</a:t>
            </a:r>
            <a:r>
              <a:rPr lang="tr-TR" dirty="0" smtClean="0"/>
              <a:t>- Karadeniz </a:t>
            </a:r>
            <a:r>
              <a:rPr lang="tr-TR" dirty="0" err="1" smtClean="0"/>
              <a:t>Tablelands</a:t>
            </a:r>
            <a:endParaRPr lang="tr-TR" dirty="0" smtClean="0"/>
          </a:p>
          <a:p>
            <a:r>
              <a:rPr lang="tr-TR" dirty="0" err="1" smtClean="0"/>
              <a:t>Winter</a:t>
            </a:r>
            <a:r>
              <a:rPr lang="tr-TR" dirty="0" smtClean="0"/>
              <a:t> Sports- </a:t>
            </a:r>
            <a:r>
              <a:rPr lang="tr-TR" dirty="0"/>
              <a:t>Uludağ, Ilgaz, </a:t>
            </a:r>
            <a:r>
              <a:rPr lang="tr-TR" dirty="0" err="1"/>
              <a:t>Kartalkaya</a:t>
            </a:r>
            <a:r>
              <a:rPr lang="tr-TR" dirty="0"/>
              <a:t>, Palandöken, Sarıkamış, </a:t>
            </a:r>
            <a:r>
              <a:rPr lang="tr-TR" dirty="0" smtClean="0"/>
              <a:t>Erciyes</a:t>
            </a:r>
          </a:p>
          <a:p>
            <a:r>
              <a:rPr lang="tr-TR" dirty="0" err="1" smtClean="0"/>
              <a:t>Health</a:t>
            </a:r>
            <a:r>
              <a:rPr lang="tr-TR" dirty="0" smtClean="0"/>
              <a:t> </a:t>
            </a:r>
            <a:r>
              <a:rPr lang="tr-TR" dirty="0" err="1" smtClean="0"/>
              <a:t>Tourism-Surgeries</a:t>
            </a:r>
            <a:r>
              <a:rPr lang="tr-TR" dirty="0" smtClean="0"/>
              <a:t>, </a:t>
            </a:r>
            <a:r>
              <a:rPr lang="tr-TR" dirty="0" err="1" smtClean="0"/>
              <a:t>beautification</a:t>
            </a:r>
            <a:r>
              <a:rPr lang="tr-TR" dirty="0" smtClean="0"/>
              <a:t>, </a:t>
            </a:r>
            <a:r>
              <a:rPr lang="tr-TR" dirty="0" err="1" smtClean="0"/>
              <a:t>hair</a:t>
            </a:r>
            <a:r>
              <a:rPr lang="tr-TR" dirty="0" smtClean="0"/>
              <a:t> </a:t>
            </a:r>
            <a:r>
              <a:rPr lang="tr-TR" dirty="0" err="1" smtClean="0"/>
              <a:t>transplantation</a:t>
            </a:r>
            <a:r>
              <a:rPr lang="tr-TR" dirty="0" smtClean="0"/>
              <a:t>, </a:t>
            </a:r>
            <a:r>
              <a:rPr lang="tr-TR" dirty="0" err="1"/>
              <a:t>spa</a:t>
            </a:r>
            <a:r>
              <a:rPr lang="tr-TR" dirty="0"/>
              <a:t>, </a:t>
            </a:r>
            <a:r>
              <a:rPr lang="tr-TR" dirty="0" err="1"/>
              <a:t>wellness</a:t>
            </a:r>
            <a:r>
              <a:rPr lang="tr-TR" dirty="0"/>
              <a:t>, </a:t>
            </a:r>
            <a:r>
              <a:rPr lang="tr-TR" dirty="0" err="1" smtClean="0"/>
              <a:t>thermal</a:t>
            </a:r>
            <a:r>
              <a:rPr lang="tr-TR" dirty="0" smtClean="0"/>
              <a:t>, </a:t>
            </a:r>
            <a:r>
              <a:rPr lang="tr-TR" dirty="0" err="1" smtClean="0"/>
              <a:t>etc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 smtClean="0"/>
          </a:p>
          <a:p>
            <a:pPr marL="109728" indent="0">
              <a:buNone/>
            </a:pPr>
            <a:r>
              <a:rPr lang="tr-TR" dirty="0" smtClean="0"/>
              <a:t>    </a:t>
            </a:r>
            <a:endParaRPr lang="tr-TR" dirty="0"/>
          </a:p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30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Places</a:t>
            </a:r>
            <a:r>
              <a:rPr lang="tr-TR" dirty="0" smtClean="0"/>
              <a:t> in </a:t>
            </a:r>
            <a:r>
              <a:rPr lang="tr-TR" dirty="0" err="1" smtClean="0"/>
              <a:t>UNESCO’s</a:t>
            </a:r>
            <a:r>
              <a:rPr lang="tr-TR" dirty="0" smtClean="0"/>
              <a:t> World </a:t>
            </a:r>
            <a:r>
              <a:rPr lang="tr-TR" dirty="0" err="1" smtClean="0"/>
              <a:t>Heritage</a:t>
            </a:r>
            <a:r>
              <a:rPr lang="tr-TR" dirty="0" smtClean="0"/>
              <a:t> </a:t>
            </a:r>
            <a:r>
              <a:rPr lang="tr-TR" dirty="0" err="1" smtClean="0"/>
              <a:t>List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Historic</a:t>
            </a:r>
            <a:r>
              <a:rPr lang="tr-TR" dirty="0" smtClean="0"/>
              <a:t> </a:t>
            </a:r>
            <a:r>
              <a:rPr lang="tr-TR" dirty="0" err="1" smtClean="0"/>
              <a:t>Areas</a:t>
            </a:r>
            <a:r>
              <a:rPr lang="tr-TR" dirty="0" smtClean="0"/>
              <a:t> of İstanbul</a:t>
            </a:r>
          </a:p>
          <a:p>
            <a:r>
              <a:rPr lang="tr-TR" dirty="0" err="1" smtClean="0"/>
              <a:t>Hospital</a:t>
            </a:r>
            <a:r>
              <a:rPr lang="tr-TR" dirty="0" smtClean="0"/>
              <a:t> of Divriği </a:t>
            </a:r>
            <a:r>
              <a:rPr lang="tr-TR" dirty="0" err="1" smtClean="0"/>
              <a:t>and</a:t>
            </a:r>
            <a:r>
              <a:rPr lang="tr-TR" dirty="0" smtClean="0"/>
              <a:t> Great </a:t>
            </a:r>
            <a:r>
              <a:rPr lang="tr-TR" dirty="0" err="1" smtClean="0"/>
              <a:t>Mosque</a:t>
            </a:r>
            <a:endParaRPr lang="tr-TR" dirty="0" smtClean="0"/>
          </a:p>
          <a:p>
            <a:r>
              <a:rPr lang="tr-TR" dirty="0" err="1" smtClean="0"/>
              <a:t>Hattusa</a:t>
            </a:r>
            <a:r>
              <a:rPr lang="tr-TR" dirty="0" smtClean="0"/>
              <a:t>(Boğazköy)- </a:t>
            </a:r>
            <a:r>
              <a:rPr lang="tr-TR" dirty="0" err="1" smtClean="0"/>
              <a:t>Hittite</a:t>
            </a:r>
            <a:r>
              <a:rPr lang="tr-TR" dirty="0" smtClean="0"/>
              <a:t> </a:t>
            </a:r>
            <a:r>
              <a:rPr lang="tr-TR" dirty="0" err="1" smtClean="0"/>
              <a:t>Capital</a:t>
            </a:r>
            <a:r>
              <a:rPr lang="tr-TR" dirty="0" smtClean="0"/>
              <a:t> (Çorum)</a:t>
            </a:r>
          </a:p>
          <a:p>
            <a:r>
              <a:rPr lang="tr-TR" dirty="0" smtClean="0"/>
              <a:t>Nemrut </a:t>
            </a:r>
            <a:r>
              <a:rPr lang="tr-TR" dirty="0" err="1" smtClean="0"/>
              <a:t>Mountain</a:t>
            </a:r>
            <a:endParaRPr lang="tr-TR" dirty="0" smtClean="0"/>
          </a:p>
          <a:p>
            <a:r>
              <a:rPr lang="tr-TR" dirty="0" err="1" smtClean="0"/>
              <a:t>Xanthos</a:t>
            </a:r>
            <a:r>
              <a:rPr lang="tr-TR" dirty="0" smtClean="0"/>
              <a:t>-Letoon(Antalya- Muğla)</a:t>
            </a:r>
          </a:p>
          <a:p>
            <a:r>
              <a:rPr lang="tr-TR" dirty="0" smtClean="0"/>
              <a:t>Safranbolu (Karabük)</a:t>
            </a:r>
          </a:p>
          <a:p>
            <a:r>
              <a:rPr lang="tr-TR" dirty="0" err="1" smtClean="0"/>
              <a:t>Archaeological</a:t>
            </a:r>
            <a:r>
              <a:rPr lang="tr-TR" dirty="0" smtClean="0"/>
              <a:t> Site of </a:t>
            </a:r>
            <a:r>
              <a:rPr lang="tr-TR" dirty="0" err="1" smtClean="0"/>
              <a:t>Troy</a:t>
            </a:r>
            <a:r>
              <a:rPr lang="tr-TR" dirty="0" smtClean="0"/>
              <a:t> (Çanakkale)</a:t>
            </a:r>
          </a:p>
          <a:p>
            <a:r>
              <a:rPr lang="tr-TR" dirty="0" smtClean="0"/>
              <a:t>Edirne Selimiye </a:t>
            </a:r>
            <a:r>
              <a:rPr lang="tr-TR" dirty="0" err="1" smtClean="0"/>
              <a:t>Mosque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Complex</a:t>
            </a:r>
            <a:endParaRPr lang="tr-TR" dirty="0" smtClean="0"/>
          </a:p>
          <a:p>
            <a:r>
              <a:rPr lang="tr-TR" dirty="0" err="1" smtClean="0"/>
              <a:t>Neolithic</a:t>
            </a:r>
            <a:r>
              <a:rPr lang="tr-TR" dirty="0" smtClean="0"/>
              <a:t> Site of Çatalhöyük (Konya)</a:t>
            </a:r>
          </a:p>
          <a:p>
            <a:pPr marL="109728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70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Bergama Multi-</a:t>
            </a:r>
            <a:r>
              <a:rPr lang="tr-TR" dirty="0" err="1" smtClean="0"/>
              <a:t>Layer</a:t>
            </a:r>
            <a:r>
              <a:rPr lang="tr-TR" dirty="0" smtClean="0"/>
              <a:t> </a:t>
            </a:r>
            <a:r>
              <a:rPr lang="tr-TR" dirty="0" err="1" smtClean="0"/>
              <a:t>Cultural</a:t>
            </a:r>
            <a:r>
              <a:rPr lang="tr-TR" dirty="0" smtClean="0"/>
              <a:t> </a:t>
            </a:r>
            <a:r>
              <a:rPr lang="tr-TR" dirty="0" err="1" smtClean="0"/>
              <a:t>Landscape</a:t>
            </a:r>
            <a:r>
              <a:rPr lang="tr-TR" dirty="0" smtClean="0"/>
              <a:t> </a:t>
            </a:r>
            <a:r>
              <a:rPr lang="tr-TR" dirty="0" err="1" smtClean="0"/>
              <a:t>Areas</a:t>
            </a:r>
            <a:r>
              <a:rPr lang="tr-TR" dirty="0" smtClean="0"/>
              <a:t> (İzmir)</a:t>
            </a:r>
          </a:p>
          <a:p>
            <a:r>
              <a:rPr lang="tr-TR" dirty="0" smtClean="0"/>
              <a:t>Bursa ve </a:t>
            </a:r>
            <a:r>
              <a:rPr lang="tr-TR" dirty="0" err="1" smtClean="0"/>
              <a:t>Cumalıkızık</a:t>
            </a:r>
            <a:r>
              <a:rPr lang="tr-TR" dirty="0"/>
              <a:t> </a:t>
            </a:r>
            <a:r>
              <a:rPr lang="tr-TR" dirty="0" smtClean="0"/>
              <a:t>(Bursa)</a:t>
            </a:r>
          </a:p>
          <a:p>
            <a:r>
              <a:rPr lang="tr-TR" dirty="0" smtClean="0"/>
              <a:t>Göreme </a:t>
            </a:r>
            <a:r>
              <a:rPr lang="tr-TR" dirty="0" err="1" smtClean="0"/>
              <a:t>National</a:t>
            </a:r>
            <a:r>
              <a:rPr lang="tr-TR" dirty="0" smtClean="0"/>
              <a:t> Park ve Kapadokya (Nevşehir)</a:t>
            </a:r>
          </a:p>
          <a:p>
            <a:r>
              <a:rPr lang="tr-TR" dirty="0" smtClean="0"/>
              <a:t>Pamukkale- Hierapolis (Denizli)</a:t>
            </a:r>
          </a:p>
          <a:p>
            <a:r>
              <a:rPr lang="tr-TR" dirty="0" err="1" smtClean="0"/>
              <a:t>Ephesus</a:t>
            </a:r>
            <a:endParaRPr lang="tr-TR" dirty="0" smtClean="0"/>
          </a:p>
          <a:p>
            <a:r>
              <a:rPr lang="tr-TR" dirty="0" smtClean="0"/>
              <a:t>Diyarbakır </a:t>
            </a:r>
            <a:r>
              <a:rPr lang="tr-TR" dirty="0" err="1" smtClean="0"/>
              <a:t>Fortrees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Hevsel</a:t>
            </a:r>
            <a:r>
              <a:rPr lang="tr-TR" dirty="0" smtClean="0"/>
              <a:t> </a:t>
            </a:r>
            <a:r>
              <a:rPr lang="tr-TR" dirty="0" err="1" smtClean="0"/>
              <a:t>Gardens</a:t>
            </a:r>
            <a:r>
              <a:rPr lang="tr-TR" dirty="0" smtClean="0"/>
              <a:t> </a:t>
            </a:r>
            <a:r>
              <a:rPr lang="tr-TR" dirty="0" err="1" smtClean="0"/>
              <a:t>Cultural</a:t>
            </a:r>
            <a:r>
              <a:rPr lang="tr-TR" dirty="0" smtClean="0"/>
              <a:t> </a:t>
            </a:r>
            <a:r>
              <a:rPr lang="tr-TR" dirty="0" err="1" smtClean="0"/>
              <a:t>Landscape</a:t>
            </a:r>
            <a:endParaRPr lang="tr-TR" dirty="0" smtClean="0"/>
          </a:p>
          <a:p>
            <a:pPr marL="109728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496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5400" dirty="0" smtClean="0"/>
          </a:p>
          <a:p>
            <a:pPr marL="109728" indent="0" algn="ctr">
              <a:buNone/>
            </a:pPr>
            <a:r>
              <a:rPr lang="tr-TR" sz="5400" dirty="0" smtClean="0"/>
              <a:t> THANK YOU</a:t>
            </a:r>
            <a:endParaRPr lang="tr-TR" sz="5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27</a:t>
            </a:fld>
            <a:endParaRPr lang="tr-TR"/>
          </a:p>
        </p:txBody>
      </p:sp>
      <p:pic>
        <p:nvPicPr>
          <p:cNvPr id="5" name="Picture 2" descr="D:\ortak\KURUMSAL\TUROFED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309320"/>
            <a:ext cx="1951037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541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 smtClean="0">
                <a:latin typeface="Cambria" panose="02040503050406030204" pitchFamily="18" charset="0"/>
              </a:rPr>
              <a:t>Room</a:t>
            </a:r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err="1" smtClean="0">
                <a:latin typeface="Cambria" panose="02040503050406030204" pitchFamily="18" charset="0"/>
              </a:rPr>
              <a:t>and</a:t>
            </a:r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err="1" smtClean="0">
                <a:latin typeface="Cambria" panose="02040503050406030204" pitchFamily="18" charset="0"/>
              </a:rPr>
              <a:t>Bed</a:t>
            </a:r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err="1" smtClean="0">
                <a:latin typeface="Cambria" panose="02040503050406030204" pitchFamily="18" charset="0"/>
              </a:rPr>
              <a:t>Numbers</a:t>
            </a:r>
            <a:r>
              <a:rPr lang="tr-TR" dirty="0" smtClean="0">
                <a:latin typeface="Cambria" panose="02040503050406030204" pitchFamily="18" charset="0"/>
              </a:rPr>
              <a:t> in </a:t>
            </a:r>
            <a:r>
              <a:rPr lang="tr-TR" dirty="0" err="1" smtClean="0">
                <a:latin typeface="Cambria" panose="02040503050406030204" pitchFamily="18" charset="0"/>
              </a:rPr>
              <a:t>Turkey</a:t>
            </a:r>
            <a:endParaRPr lang="tr-TR" dirty="0">
              <a:latin typeface="Cambria" panose="02040503050406030204" pitchFamily="18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741357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28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Type</a:t>
            </a:r>
            <a:r>
              <a:rPr lang="tr-TR" dirty="0" smtClean="0"/>
              <a:t> of </a:t>
            </a:r>
            <a:r>
              <a:rPr lang="tr-TR" dirty="0" err="1"/>
              <a:t>F</a:t>
            </a:r>
            <a:r>
              <a:rPr lang="tr-TR" dirty="0" err="1" smtClean="0"/>
              <a:t>acility</a:t>
            </a:r>
            <a:r>
              <a:rPr lang="tr-TR" dirty="0" smtClean="0"/>
              <a:t> (2015)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7070839"/>
              </p:ext>
            </p:extLst>
          </p:nvPr>
        </p:nvGraphicFramePr>
        <p:xfrm>
          <a:off x="381000" y="2286000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212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Tourists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(1982-2015)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407923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65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>
                <a:latin typeface="Cambria" pitchFamily="18" charset="0"/>
              </a:rPr>
              <a:t>2012-2014 </a:t>
            </a:r>
            <a:r>
              <a:rPr lang="tr-TR" sz="3200" dirty="0" err="1" smtClean="0">
                <a:latin typeface="Cambria" pitchFamily="18" charset="0"/>
              </a:rPr>
              <a:t>Inbound</a:t>
            </a:r>
            <a:r>
              <a:rPr lang="tr-TR" sz="3200" dirty="0" smtClean="0">
                <a:latin typeface="Cambria" pitchFamily="18" charset="0"/>
              </a:rPr>
              <a:t> </a:t>
            </a:r>
            <a:r>
              <a:rPr lang="tr-TR" sz="3200" dirty="0" err="1" smtClean="0">
                <a:latin typeface="Cambria" pitchFamily="18" charset="0"/>
              </a:rPr>
              <a:t>tourist</a:t>
            </a:r>
            <a:r>
              <a:rPr lang="tr-TR" sz="3200" dirty="0" smtClean="0">
                <a:latin typeface="Cambria" pitchFamily="18" charset="0"/>
              </a:rPr>
              <a:t> </a:t>
            </a:r>
            <a:r>
              <a:rPr lang="tr-TR" sz="3200" dirty="0" err="1" smtClean="0">
                <a:latin typeface="Cambria" pitchFamily="18" charset="0"/>
              </a:rPr>
              <a:t>numbers</a:t>
            </a:r>
            <a:r>
              <a:rPr lang="tr-TR" sz="3200" dirty="0" smtClean="0">
                <a:latin typeface="Cambria" pitchFamily="18" charset="0"/>
              </a:rPr>
              <a:t> of </a:t>
            </a:r>
            <a:r>
              <a:rPr lang="tr-TR" sz="3200" dirty="0" err="1" smtClean="0">
                <a:latin typeface="Cambria" pitchFamily="18" charset="0"/>
              </a:rPr>
              <a:t>major</a:t>
            </a:r>
            <a:r>
              <a:rPr lang="tr-TR" sz="3200" dirty="0" smtClean="0">
                <a:latin typeface="Cambria" pitchFamily="18" charset="0"/>
              </a:rPr>
              <a:t> </a:t>
            </a:r>
            <a:r>
              <a:rPr lang="tr-TR" sz="3200" dirty="0" err="1" smtClean="0">
                <a:latin typeface="Cambria" pitchFamily="18" charset="0"/>
              </a:rPr>
              <a:t>cities</a:t>
            </a:r>
            <a:endParaRPr lang="tr-TR" sz="3200" dirty="0">
              <a:latin typeface="Cambria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6</a:t>
            </a:fld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3058691"/>
              </p:ext>
            </p:extLst>
          </p:nvPr>
        </p:nvGraphicFramePr>
        <p:xfrm>
          <a:off x="762000" y="2667000"/>
          <a:ext cx="7543799" cy="2971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0883"/>
                <a:gridCol w="1822766"/>
                <a:gridCol w="2493751"/>
                <a:gridCol w="1676399"/>
              </a:tblGrid>
              <a:tr h="5943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 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 dirty="0">
                          <a:effectLst/>
                        </a:rPr>
                        <a:t>2012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 dirty="0">
                          <a:effectLst/>
                        </a:rPr>
                        <a:t>2013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 dirty="0" smtClean="0">
                          <a:effectLst/>
                        </a:rPr>
                        <a:t>2014 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>
                          <a:effectLst/>
                        </a:rPr>
                        <a:t>ANTALYA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10.299.366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11.122.510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tr-TR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11.506.133</a:t>
                      </a:r>
                      <a:endParaRPr kumimoji="0" lang="tr-TR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>
                          <a:effectLst/>
                        </a:rPr>
                        <a:t>İSTANBUL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9.381.670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10.474.867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tr-TR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11.842.983</a:t>
                      </a:r>
                      <a:endParaRPr kumimoji="0" lang="tr-TR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>
                          <a:effectLst/>
                        </a:rPr>
                        <a:t>MUĞLA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3.132.475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3.222.315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tr-TR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3.302.688</a:t>
                      </a:r>
                      <a:endParaRPr kumimoji="0" lang="tr-TR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effectLst/>
                        </a:rPr>
                        <a:t>İZMİR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1.341.116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1.407.240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1.847.567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403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600" dirty="0" err="1" smtClean="0"/>
              <a:t>Number</a:t>
            </a:r>
            <a:r>
              <a:rPr lang="tr-TR" sz="3600" dirty="0" smtClean="0"/>
              <a:t> of </a:t>
            </a:r>
            <a:r>
              <a:rPr lang="tr-TR" sz="3600" dirty="0" err="1" smtClean="0"/>
              <a:t>tourists</a:t>
            </a:r>
            <a:r>
              <a:rPr lang="tr-TR" sz="3600" dirty="0" smtClean="0"/>
              <a:t> </a:t>
            </a:r>
            <a:r>
              <a:rPr lang="tr-TR" sz="3600" dirty="0" err="1" smtClean="0"/>
              <a:t>coming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Turkey</a:t>
            </a:r>
            <a:r>
              <a:rPr lang="tr-TR" sz="3600" dirty="0" smtClean="0"/>
              <a:t> in </a:t>
            </a:r>
            <a:r>
              <a:rPr lang="tr-TR" sz="3600" dirty="0" err="1" smtClean="0"/>
              <a:t>past</a:t>
            </a:r>
            <a:r>
              <a:rPr lang="tr-TR" sz="3600" dirty="0" smtClean="0"/>
              <a:t> 25 </a:t>
            </a:r>
            <a:r>
              <a:rPr lang="tr-TR" sz="3600" dirty="0" err="1" smtClean="0"/>
              <a:t>years</a:t>
            </a:r>
            <a:r>
              <a:rPr lang="en-US" dirty="0"/>
              <a:t/>
            </a:r>
            <a:br>
              <a:rPr lang="en-US" dirty="0"/>
            </a:b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299993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652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305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Green</a:t>
            </a:r>
            <a:r>
              <a:rPr lang="tr-TR" dirty="0"/>
              <a:t>-</a:t>
            </a:r>
            <a:r>
              <a:rPr lang="tr-TR" dirty="0" smtClean="0"/>
              <a:t>Star </a:t>
            </a:r>
            <a:r>
              <a:rPr lang="tr-TR" dirty="0" err="1" smtClean="0"/>
              <a:t>Facilities</a:t>
            </a:r>
            <a:r>
              <a:rPr lang="tr-TR" dirty="0" smtClean="0"/>
              <a:t>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Terms</a:t>
            </a:r>
            <a:r>
              <a:rPr lang="tr-TR" dirty="0" smtClean="0"/>
              <a:t> of </a:t>
            </a:r>
            <a:r>
              <a:rPr lang="tr-TR" dirty="0" err="1" smtClean="0"/>
              <a:t>Cities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8</a:t>
            </a:fld>
            <a:endParaRPr lang="tr-TR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341327"/>
              </p:ext>
            </p:extLst>
          </p:nvPr>
        </p:nvGraphicFramePr>
        <p:xfrm>
          <a:off x="457200" y="2249488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CITIES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FACILITY</a:t>
                      </a:r>
                      <a:r>
                        <a:rPr lang="en-US" baseline="0" noProof="0" dirty="0" smtClean="0"/>
                        <a:t> NUMBER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Antalya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147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İstanbul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36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 smtClean="0"/>
                        <a:t>Muğla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21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İzmir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15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Ankara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6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Other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45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 smtClean="0"/>
                        <a:t>TOTAL</a:t>
                      </a:r>
                      <a:endParaRPr lang="en-US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 smtClean="0"/>
                        <a:t>270</a:t>
                      </a:r>
                      <a:endParaRPr lang="en-US" b="1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43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/>
              <a:t>International Blue </a:t>
            </a:r>
            <a:r>
              <a:rPr lang="tr-TR" sz="3200" dirty="0" err="1" smtClean="0"/>
              <a:t>Flag</a:t>
            </a:r>
            <a:r>
              <a:rPr lang="tr-TR" sz="3200" dirty="0" smtClean="0"/>
              <a:t> </a:t>
            </a:r>
            <a:r>
              <a:rPr lang="tr-TR" sz="3200" dirty="0" err="1" smtClean="0"/>
              <a:t>Numbers</a:t>
            </a:r>
            <a:r>
              <a:rPr lang="tr-TR" sz="3200" dirty="0" smtClean="0"/>
              <a:t> (2015)</a:t>
            </a:r>
            <a:endParaRPr lang="tr-TR" sz="3200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18344"/>
              </p:ext>
            </p:extLst>
          </p:nvPr>
        </p:nvGraphicFramePr>
        <p:xfrm>
          <a:off x="457200" y="1676400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028E-FA34-4611-B9A9-28FF1025CE8D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457200" y="6223084"/>
            <a:ext cx="8229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50" dirty="0" smtClean="0"/>
              <a:t>*</a:t>
            </a:r>
            <a:r>
              <a:rPr lang="tr-TR" sz="1050" dirty="0" err="1" smtClean="0"/>
              <a:t>Turkey</a:t>
            </a:r>
            <a:r>
              <a:rPr lang="tr-TR" sz="1050" dirty="0" smtClean="0"/>
              <a:t> is on </a:t>
            </a:r>
            <a:r>
              <a:rPr lang="tr-TR" sz="1050" dirty="0" err="1" smtClean="0"/>
              <a:t>the</a:t>
            </a:r>
            <a:r>
              <a:rPr lang="tr-TR" sz="1050" dirty="0"/>
              <a:t> </a:t>
            </a:r>
            <a:r>
              <a:rPr lang="tr-TR" sz="1050" dirty="0" err="1" smtClean="0"/>
              <a:t>second</a:t>
            </a:r>
            <a:r>
              <a:rPr lang="tr-TR" sz="1050" dirty="0" smtClean="0"/>
              <a:t> </a:t>
            </a:r>
            <a:r>
              <a:rPr lang="tr-TR" sz="1050" dirty="0" err="1" smtClean="0"/>
              <a:t>place</a:t>
            </a:r>
            <a:r>
              <a:rPr lang="tr-TR" sz="1050" dirty="0" smtClean="0"/>
              <a:t> of </a:t>
            </a:r>
            <a:r>
              <a:rPr lang="tr-TR" sz="1050" dirty="0" err="1" smtClean="0"/>
              <a:t>the</a:t>
            </a:r>
            <a:r>
              <a:rPr lang="tr-TR" sz="1050" dirty="0" smtClean="0"/>
              <a:t> </a:t>
            </a:r>
            <a:r>
              <a:rPr lang="tr-TR" sz="1050" dirty="0" err="1" smtClean="0"/>
              <a:t>world</a:t>
            </a:r>
            <a:r>
              <a:rPr lang="tr-TR" sz="1050" dirty="0" smtClean="0"/>
              <a:t> </a:t>
            </a:r>
            <a:r>
              <a:rPr lang="tr-TR" sz="1050" dirty="0" err="1" smtClean="0"/>
              <a:t>rank</a:t>
            </a:r>
            <a:r>
              <a:rPr lang="tr-TR" sz="1050" dirty="0" smtClean="0"/>
              <a:t> </a:t>
            </a:r>
            <a:endParaRPr lang="tr-TR" sz="1050" dirty="0"/>
          </a:p>
        </p:txBody>
      </p:sp>
    </p:spTree>
    <p:extLst>
      <p:ext uri="{BB962C8B-B14F-4D97-AF65-F5344CB8AC3E}">
        <p14:creationId xmlns:p14="http://schemas.microsoft.com/office/powerpoint/2010/main" val="2491015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sel">
  <a:themeElements>
    <a:clrScheme name="Kentsel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entsel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sel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A717D3C2ABD24BB77AEAE402F3884E" ma:contentTypeVersion="0" ma:contentTypeDescription="Create a new document." ma:contentTypeScope="" ma:versionID="c80854913a2040e40291b3972f7c451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2709BB-7078-4902-A849-48FB3AF7C4AE}"/>
</file>

<file path=customXml/itemProps2.xml><?xml version="1.0" encoding="utf-8"?>
<ds:datastoreItem xmlns:ds="http://schemas.openxmlformats.org/officeDocument/2006/customXml" ds:itemID="{0F44E7BB-7DF7-4B57-BC63-B3D53A8F4899}"/>
</file>

<file path=customXml/itemProps3.xml><?xml version="1.0" encoding="utf-8"?>
<ds:datastoreItem xmlns:ds="http://schemas.openxmlformats.org/officeDocument/2006/customXml" ds:itemID="{827780AB-07BD-4034-BA19-BC9CB31DC052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2840</TotalTime>
  <Words>706</Words>
  <Application>Microsoft Office PowerPoint</Application>
  <PresentationFormat>Ekran Gösterisi (4:3)</PresentationFormat>
  <Paragraphs>247</Paragraphs>
  <Slides>27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3" baseType="lpstr">
      <vt:lpstr>Calibri</vt:lpstr>
      <vt:lpstr>Cambria</vt:lpstr>
      <vt:lpstr>Georgia</vt:lpstr>
      <vt:lpstr>Trebuchet MS</vt:lpstr>
      <vt:lpstr>Wingdings 2</vt:lpstr>
      <vt:lpstr>Kentsel</vt:lpstr>
      <vt:lpstr>TURKISH TOURISM</vt:lpstr>
      <vt:lpstr>Facility Numbers in Turkey</vt:lpstr>
      <vt:lpstr>Room and Bed Numbers in Turkey</vt:lpstr>
      <vt:lpstr>Type of Facility (2015)</vt:lpstr>
      <vt:lpstr>Number of Tourists (1982-2015)</vt:lpstr>
      <vt:lpstr>2012-2014 Inbound tourist numbers of major cities</vt:lpstr>
      <vt:lpstr>Number of tourists coming to Turkey in past 25 years </vt:lpstr>
      <vt:lpstr>Number of Green-Star Facilities In Terms of Cities</vt:lpstr>
      <vt:lpstr>International Blue Flag Numbers (2015)</vt:lpstr>
      <vt:lpstr>Tourism Income (1982-2015)</vt:lpstr>
      <vt:lpstr>Place of Turkey in the World in terms of Incoming Tourists (2014)</vt:lpstr>
      <vt:lpstr>Tourism Income World Ranking</vt:lpstr>
      <vt:lpstr>The biggest costumers in Europe according to overnights abroad </vt:lpstr>
      <vt:lpstr>TURKEY’S SITUATION IN SOURCE MARKETS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How Our Tourism Developed? </vt:lpstr>
      <vt:lpstr>PowerPoint Sunusu</vt:lpstr>
      <vt:lpstr>OUR TOURISM ASSETS</vt:lpstr>
      <vt:lpstr>PowerPoint Sunusu</vt:lpstr>
      <vt:lpstr>The Places in UNESCO’s World Heritage List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Turofed.Osman.Ayik</dc:title>
  <dc:creator>kubra</dc:creator>
  <cp:lastModifiedBy>GMASST</cp:lastModifiedBy>
  <cp:revision>290</cp:revision>
  <dcterms:created xsi:type="dcterms:W3CDTF">2012-03-19T13:41:09Z</dcterms:created>
  <dcterms:modified xsi:type="dcterms:W3CDTF">2015-10-19T08:07:38Z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0x01010061A717D3C2ABD24BB77AEAE402F3884E</vt:lpwstr>
  </property>
</Properties>
</file>