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diagrams/data1.xml" ContentType="application/vnd.openxmlformats-officedocument.drawingml.diagramData+xml"/>
  <Override PartName="/ppt/presentation.xml" ContentType="application/vnd.openxmlformats-officedocument.presentationml.presentation.main+xml"/>
  <Override PartName="/ppt/slides/slide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25.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slides/slide26.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1.xml" ContentType="application/vnd.openxmlformats-officedocument.presentationml.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charts/chart8.xml" ContentType="application/vnd.openxmlformats-officedocument.drawingml.chart+xml"/>
  <Override PartName="/ppt/handoutMasters/handoutMaster1.xml" ContentType="application/vnd.openxmlformats-officedocument.presentationml.handoutMaster+xml"/>
  <Override PartName="/ppt/charts/chart9.xml" ContentType="application/vnd.openxmlformats-officedocument.drawingml.chart+xml"/>
  <Override PartName="/ppt/theme/theme1.xml" ContentType="application/vnd.openxmlformats-officedocument.theme+xml"/>
  <Override PartName="/ppt/notesMasters/notesMaster1.xml" ContentType="application/vnd.openxmlformats-officedocument.presentationml.notesMaster+xml"/>
  <Override PartName="/ppt/charts/chart7.xml" ContentType="application/vnd.openxmlformats-officedocument.drawingml.char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3.xml" ContentType="application/vnd.openxmlformats-officedocument.theme+xml"/>
  <Override PartName="/ppt/theme/theme2.xml" ContentType="application/vnd.openxmlformats-officedocument.theme+xml"/>
  <Override PartName="/ppt/charts/chart4.xml" ContentType="application/vnd.openxmlformats-officedocument.drawingml.chart+xml"/>
  <Override PartName="/ppt/charts/chart3.xml" ContentType="application/vnd.openxmlformats-officedocument.drawingml.chart+xml"/>
  <Override PartName="/ppt/charts/chart2.xml" ContentType="application/vnd.openxmlformats-officedocument.drawingml.chart+xml"/>
  <Override PartName="/ppt/charts/chart1.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954" r:id="rId1"/>
  </p:sldMasterIdLst>
  <p:notesMasterIdLst>
    <p:notesMasterId r:id="rId30"/>
  </p:notesMasterIdLst>
  <p:handoutMasterIdLst>
    <p:handoutMasterId r:id="rId31"/>
  </p:handoutMasterIdLst>
  <p:sldIdLst>
    <p:sldId id="440" r:id="rId2"/>
    <p:sldId id="448" r:id="rId3"/>
    <p:sldId id="425" r:id="rId4"/>
    <p:sldId id="424" r:id="rId5"/>
    <p:sldId id="418" r:id="rId6"/>
    <p:sldId id="420" r:id="rId7"/>
    <p:sldId id="421" r:id="rId8"/>
    <p:sldId id="449" r:id="rId9"/>
    <p:sldId id="446" r:id="rId10"/>
    <p:sldId id="413" r:id="rId11"/>
    <p:sldId id="374" r:id="rId12"/>
    <p:sldId id="391" r:id="rId13"/>
    <p:sldId id="411" r:id="rId14"/>
    <p:sldId id="450" r:id="rId15"/>
    <p:sldId id="372" r:id="rId16"/>
    <p:sldId id="415" r:id="rId17"/>
    <p:sldId id="386" r:id="rId18"/>
    <p:sldId id="390" r:id="rId19"/>
    <p:sldId id="387" r:id="rId20"/>
    <p:sldId id="416" r:id="rId21"/>
    <p:sldId id="373" r:id="rId22"/>
    <p:sldId id="364" r:id="rId23"/>
    <p:sldId id="412" r:id="rId24"/>
    <p:sldId id="365" r:id="rId25"/>
    <p:sldId id="389" r:id="rId26"/>
    <p:sldId id="428" r:id="rId27"/>
    <p:sldId id="429" r:id="rId28"/>
    <p:sldId id="297" r:id="rId29"/>
  </p:sldIdLst>
  <p:sldSz cx="9144000" cy="6858000" type="screen4x3"/>
  <p:notesSz cx="6797675" cy="9928225"/>
  <p:defaultTextStyle>
    <a:defPPr>
      <a:defRPr lang="es-E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1DA"/>
    <a:srgbClr val="9D87B7"/>
    <a:srgbClr val="C39BE1"/>
    <a:srgbClr val="003399"/>
    <a:srgbClr val="C7EFF9"/>
    <a:srgbClr val="2312FA"/>
    <a:srgbClr val="4924E8"/>
    <a:srgbClr val="336699"/>
    <a:srgbClr val="EDEDF7"/>
    <a:srgbClr val="B4BDDC"/>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57" autoAdjust="0"/>
    <p:restoredTop sz="87868" autoAdjust="0"/>
  </p:normalViewPr>
  <p:slideViewPr>
    <p:cSldViewPr snapToGrid="0" snapToObjects="1">
      <p:cViewPr varScale="1">
        <p:scale>
          <a:sx n="80" d="100"/>
          <a:sy n="80" d="100"/>
        </p:scale>
        <p:origin x="-124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2" d="100"/>
          <a:sy n="52" d="100"/>
        </p:scale>
        <p:origin x="-2716" y="-7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omtsrv1\rcm\References%20&amp;%20Publications\Reports\Visa\Economic%20Areas\G20\population%20affected\Population%20affected%20G20.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omtsrv1\rcm\References%20&amp;%20Publications\Reports\Visa\Economic%20Areas\G20\population%20affected\Population%20affected%20G2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omtsrv1\rcm\References%20&amp;%20Publications\Reports\Visa\Economic%20Areas\G20\population%20affected\Population%20affected%20G20.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omtsrv1\rcm\References%20&amp;%20Publications\Reports\Visa\Economic%20Areas\G20\population%20affected\Population%20affected%20G20.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
          <c:y val="0"/>
          <c:w val="0.96293354635018469"/>
          <c:h val="1"/>
        </c:manualLayout>
      </c:layout>
      <c:doughnutChart>
        <c:varyColors val="1"/>
        <c:ser>
          <c:idx val="0"/>
          <c:order val="0"/>
          <c:tx>
            <c:strRef>
              <c:f>'Groups comparison 08to13'!$A$15</c:f>
              <c:strCache>
                <c:ptCount val="1"/>
                <c:pt idx="0">
                  <c:v>2008</c:v>
                </c:pt>
              </c:strCache>
            </c:strRef>
          </c:tx>
          <c:explosion val="32"/>
          <c:dLbls>
            <c:dLbl>
              <c:idx val="0"/>
              <c:layout>
                <c:manualLayout>
                  <c:x val="1.9417475728155345E-2"/>
                  <c:y val="0"/>
                </c:manualLayout>
              </c:layout>
              <c:showLegendKey val="0"/>
              <c:showVal val="0"/>
              <c:showCatName val="0"/>
              <c:showSerName val="0"/>
              <c:showPercent val="1"/>
              <c:showBubbleSize val="0"/>
              <c:extLst>
                <c:ext xmlns:c15="http://schemas.microsoft.com/office/drawing/2012/chart" uri="{CE6537A1-D6FC-4f65-9D91-7224C49458BB}"/>
              </c:extLst>
            </c:dLbl>
            <c:dLbl>
              <c:idx val="2"/>
              <c:tx>
                <c:rich>
                  <a:bodyPr/>
                  <a:lstStyle/>
                  <a:p>
                    <a:r>
                      <a:rPr lang="en-US" sz="1200" baseline="0" dirty="0"/>
                      <a:t>17%</a:t>
                    </a:r>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a:lstStyle/>
              <a:p>
                <a:pPr>
                  <a:defRPr sz="1200" baseline="0"/>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'Groups comparison 08to13'!$C$11:$F$11</c:f>
              <c:strCache>
                <c:ptCount val="4"/>
                <c:pt idx="0">
                  <c:v>Visa required</c:v>
                </c:pt>
                <c:pt idx="1">
                  <c:v>Visa on arrival</c:v>
                </c:pt>
                <c:pt idx="2">
                  <c:v>No visa required</c:v>
                </c:pt>
                <c:pt idx="3">
                  <c:v>eVisa</c:v>
                </c:pt>
              </c:strCache>
            </c:strRef>
          </c:cat>
          <c:val>
            <c:numRef>
              <c:f>'Groups comparison 08to13'!$C$15:$E$15</c:f>
              <c:numCache>
                <c:formatCode>0%</c:formatCode>
                <c:ptCount val="3"/>
                <c:pt idx="0">
                  <c:v>0.77</c:v>
                </c:pt>
                <c:pt idx="1">
                  <c:v>6.0000000000000012E-2</c:v>
                </c:pt>
                <c:pt idx="2">
                  <c:v>0.17</c:v>
                </c:pt>
              </c:numCache>
            </c:numRef>
          </c:val>
        </c:ser>
        <c:dLbls>
          <c:showLegendKey val="0"/>
          <c:showVal val="0"/>
          <c:showCatName val="0"/>
          <c:showSerName val="0"/>
          <c:showPercent val="1"/>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2.1840328211400768E-2"/>
          <c:y val="0"/>
          <c:w val="0.96293354635018469"/>
          <c:h val="1"/>
        </c:manualLayout>
      </c:layout>
      <c:doughnutChart>
        <c:varyColors val="1"/>
        <c:ser>
          <c:idx val="0"/>
          <c:order val="0"/>
          <c:tx>
            <c:strRef>
              <c:f>'Groups comparison 08to13'!$A$14</c:f>
              <c:strCache>
                <c:ptCount val="1"/>
                <c:pt idx="0">
                  <c:v>2010</c:v>
                </c:pt>
              </c:strCache>
            </c:strRef>
          </c:tx>
          <c:explosion val="32"/>
          <c:dLbls>
            <c:dLbl>
              <c:idx val="0"/>
              <c:layout>
                <c:manualLayout>
                  <c:x val="-1.2944983818770227E-2"/>
                  <c:y val="1.4082062944603714E-2"/>
                </c:manualLayout>
              </c:layout>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a:lstStyle/>
              <a:p>
                <a:pPr>
                  <a:defRPr sz="1200" baseline="0"/>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'Groups comparison 08to13'!$C$11:$F$11</c:f>
              <c:strCache>
                <c:ptCount val="4"/>
                <c:pt idx="0">
                  <c:v>Visa required</c:v>
                </c:pt>
                <c:pt idx="1">
                  <c:v>Visa on arrival</c:v>
                </c:pt>
                <c:pt idx="2">
                  <c:v>No visa required</c:v>
                </c:pt>
                <c:pt idx="3">
                  <c:v>eVisa</c:v>
                </c:pt>
              </c:strCache>
            </c:strRef>
          </c:cat>
          <c:val>
            <c:numRef>
              <c:f>'Groups comparison 08to13'!$C$14:$E$14</c:f>
              <c:numCache>
                <c:formatCode>0%</c:formatCode>
                <c:ptCount val="3"/>
                <c:pt idx="0">
                  <c:v>0.75000000000000011</c:v>
                </c:pt>
                <c:pt idx="1">
                  <c:v>8.0000000000000016E-2</c:v>
                </c:pt>
                <c:pt idx="2">
                  <c:v>0.17</c:v>
                </c:pt>
              </c:numCache>
            </c:numRef>
          </c:val>
        </c:ser>
        <c:dLbls>
          <c:showLegendKey val="0"/>
          <c:showVal val="0"/>
          <c:showCatName val="0"/>
          <c:showSerName val="0"/>
          <c:showPercent val="1"/>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
          <c:y val="0"/>
          <c:w val="0.96293354635018469"/>
          <c:h val="1"/>
        </c:manualLayout>
      </c:layout>
      <c:doughnutChart>
        <c:varyColors val="1"/>
        <c:ser>
          <c:idx val="0"/>
          <c:order val="0"/>
          <c:tx>
            <c:strRef>
              <c:f>'Groups comparison 08to13'!$A$13</c:f>
              <c:strCache>
                <c:ptCount val="1"/>
                <c:pt idx="0">
                  <c:v>2012</c:v>
                </c:pt>
              </c:strCache>
            </c:strRef>
          </c:tx>
          <c:explosion val="32"/>
          <c:dLbls>
            <c:dLbl>
              <c:idx val="0"/>
              <c:layout>
                <c:manualLayout>
                  <c:x val="-1.9417475728155345E-2"/>
                  <c:y val="6.3369283250716724E-2"/>
                </c:manualLayout>
              </c:layout>
              <c:tx>
                <c:rich>
                  <a:bodyPr/>
                  <a:lstStyle/>
                  <a:p>
                    <a:r>
                      <a:rPr lang="en-US" dirty="0" smtClean="0"/>
                      <a:t>63%</a:t>
                    </a:r>
                    <a:endParaRPr lang="en-US" dirty="0"/>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a:lstStyle/>
              <a:p>
                <a:pPr>
                  <a:defRPr sz="1200" baseline="0"/>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'Groups comparison 08to13'!$C$11:$F$11</c:f>
              <c:strCache>
                <c:ptCount val="4"/>
                <c:pt idx="0">
                  <c:v>Visa required</c:v>
                </c:pt>
                <c:pt idx="1">
                  <c:v>Visa on arrival</c:v>
                </c:pt>
                <c:pt idx="2">
                  <c:v>No visa required</c:v>
                </c:pt>
                <c:pt idx="3">
                  <c:v>eVisa</c:v>
                </c:pt>
              </c:strCache>
            </c:strRef>
          </c:cat>
          <c:val>
            <c:numRef>
              <c:f>'Groups comparison 08to13'!$C$13:$F$13</c:f>
              <c:numCache>
                <c:formatCode>0%</c:formatCode>
                <c:ptCount val="4"/>
                <c:pt idx="0">
                  <c:v>0.63000000000000012</c:v>
                </c:pt>
                <c:pt idx="1">
                  <c:v>0.16</c:v>
                </c:pt>
                <c:pt idx="2">
                  <c:v>0.18000000000000002</c:v>
                </c:pt>
                <c:pt idx="3">
                  <c:v>2.0000000000000004E-2</c:v>
                </c:pt>
              </c:numCache>
            </c:numRef>
          </c:val>
        </c:ser>
        <c:dLbls>
          <c:showLegendKey val="0"/>
          <c:showVal val="0"/>
          <c:showCatName val="0"/>
          <c:showSerName val="0"/>
          <c:showPercent val="1"/>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
          <c:y val="0"/>
          <c:w val="0.96293354635018469"/>
          <c:h val="1"/>
        </c:manualLayout>
      </c:layout>
      <c:doughnutChart>
        <c:varyColors val="1"/>
        <c:ser>
          <c:idx val="0"/>
          <c:order val="0"/>
          <c:tx>
            <c:strRef>
              <c:f>'Groups comparison 08to13'!$A$12</c:f>
              <c:strCache>
                <c:ptCount val="1"/>
                <c:pt idx="0">
                  <c:v>2013</c:v>
                </c:pt>
              </c:strCache>
            </c:strRef>
          </c:tx>
          <c:explosion val="32"/>
          <c:dLbls>
            <c:dLbl>
              <c:idx val="0"/>
              <c:layout>
                <c:manualLayout>
                  <c:x val="-4.5307443365695803E-2"/>
                  <c:y val="7.0410314723018591E-2"/>
                </c:manualLayout>
              </c:layout>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a:lstStyle/>
              <a:p>
                <a:pPr>
                  <a:defRPr sz="1200" baseline="0"/>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'Groups comparison 08to13'!$C$11:$F$11</c:f>
              <c:strCache>
                <c:ptCount val="4"/>
                <c:pt idx="0">
                  <c:v>Visa required</c:v>
                </c:pt>
                <c:pt idx="1">
                  <c:v>Visa on arrival</c:v>
                </c:pt>
                <c:pt idx="2">
                  <c:v>No visa required</c:v>
                </c:pt>
                <c:pt idx="3">
                  <c:v>eVisa</c:v>
                </c:pt>
              </c:strCache>
            </c:strRef>
          </c:cat>
          <c:val>
            <c:numRef>
              <c:f>'Groups comparison 08to13'!$C$12:$F$12</c:f>
              <c:numCache>
                <c:formatCode>0%</c:formatCode>
                <c:ptCount val="4"/>
                <c:pt idx="0">
                  <c:v>0.64000000000000012</c:v>
                </c:pt>
                <c:pt idx="1">
                  <c:v>0.15000000000000002</c:v>
                </c:pt>
                <c:pt idx="2">
                  <c:v>0.18000000000000002</c:v>
                </c:pt>
                <c:pt idx="3">
                  <c:v>3.0000000000000002E-2</c:v>
                </c:pt>
              </c:numCache>
            </c:numRef>
          </c:val>
        </c:ser>
        <c:dLbls>
          <c:showLegendKey val="0"/>
          <c:showVal val="0"/>
          <c:showCatName val="0"/>
          <c:showSerName val="0"/>
          <c:showPercent val="1"/>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3392050308234074"/>
          <c:y val="2.133333333333334E-2"/>
          <c:w val="0.77086826636150951"/>
          <c:h val="0.969752440944882"/>
        </c:manualLayout>
      </c:layout>
      <c:doughnutChart>
        <c:varyColors val="1"/>
        <c:ser>
          <c:idx val="0"/>
          <c:order val="0"/>
          <c:explosion val="25"/>
          <c:dLbls>
            <c:spPr>
              <a:noFill/>
              <a:ln>
                <a:noFill/>
              </a:ln>
              <a:effectLst/>
            </c:spPr>
            <c:txPr>
              <a:bodyPr/>
              <a:lstStyle/>
              <a:p>
                <a:pPr>
                  <a:defRPr sz="1400"/>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Visuals!$E$38:$H$38</c:f>
              <c:strCache>
                <c:ptCount val="4"/>
                <c:pt idx="0">
                  <c:v>Visa required</c:v>
                </c:pt>
                <c:pt idx="1">
                  <c:v>Visa on arrival</c:v>
                </c:pt>
                <c:pt idx="2">
                  <c:v>No Visa</c:v>
                </c:pt>
                <c:pt idx="3">
                  <c:v>eVisa</c:v>
                </c:pt>
              </c:strCache>
            </c:strRef>
          </c:cat>
          <c:val>
            <c:numRef>
              <c:f>Visuals!$E$39:$H$39</c:f>
              <c:numCache>
                <c:formatCode>0%</c:formatCode>
                <c:ptCount val="4"/>
                <c:pt idx="0">
                  <c:v>0.62310398478414153</c:v>
                </c:pt>
                <c:pt idx="1">
                  <c:v>0.16107439443898661</c:v>
                </c:pt>
                <c:pt idx="2">
                  <c:v>0.18548236282394598</c:v>
                </c:pt>
                <c:pt idx="3">
                  <c:v>3.0364844683043873E-2</c:v>
                </c:pt>
              </c:numCache>
            </c:numRef>
          </c:val>
        </c:ser>
        <c:dLbls>
          <c:showLegendKey val="0"/>
          <c:showVal val="0"/>
          <c:showCatName val="0"/>
          <c:showSerName val="0"/>
          <c:showPercent val="1"/>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2142864033021514"/>
          <c:y val="9.8397334948516046E-2"/>
          <c:w val="0.48326222042757477"/>
          <c:h val="0.86987199676963478"/>
        </c:manualLayout>
      </c:layout>
      <c:doughnutChart>
        <c:varyColors val="1"/>
        <c:ser>
          <c:idx val="0"/>
          <c:order val="0"/>
          <c:explosion val="25"/>
          <c:dLbls>
            <c:dLbl>
              <c:idx val="0"/>
              <c:tx>
                <c:rich>
                  <a:bodyPr/>
                  <a:lstStyle/>
                  <a:p>
                    <a:r>
                      <a:rPr lang="es-ES" sz="1400" b="0" i="0" u="none" strike="noStrike" kern="1200" baseline="0">
                        <a:solidFill>
                          <a:prstClr val="black"/>
                        </a:solidFill>
                        <a:latin typeface="+mn-lt"/>
                        <a:ea typeface="+mn-ea"/>
                        <a:cs typeface="+mn-cs"/>
                      </a:rPr>
                      <a:t>61%</a:t>
                    </a:r>
                    <a:endParaRPr lang="es-ES"/>
                  </a:p>
                </c:rich>
              </c:tx>
              <c:showLegendKey val="0"/>
              <c:showVal val="0"/>
              <c:showCatName val="0"/>
              <c:showSerName val="0"/>
              <c:showPercent val="1"/>
              <c:showBubbleSize val="0"/>
            </c:dLbl>
            <c:dLbl>
              <c:idx val="1"/>
              <c:tx>
                <c:rich>
                  <a:bodyPr/>
                  <a:lstStyle/>
                  <a:p>
                    <a:r>
                      <a:rPr lang="es-ES" sz="1400" b="0" i="0" u="none" strike="noStrike" kern="1200" baseline="0">
                        <a:solidFill>
                          <a:prstClr val="black"/>
                        </a:solidFill>
                        <a:latin typeface="+mn-lt"/>
                        <a:ea typeface="+mn-ea"/>
                        <a:cs typeface="+mn-cs"/>
                      </a:rPr>
                      <a:t>15%</a:t>
                    </a:r>
                    <a:endParaRPr lang="es-ES"/>
                  </a:p>
                </c:rich>
              </c:tx>
              <c:showLegendKey val="0"/>
              <c:showVal val="0"/>
              <c:showCatName val="0"/>
              <c:showSerName val="0"/>
              <c:showPercent val="1"/>
              <c:showBubbleSize val="0"/>
            </c:dLbl>
            <c:dLbl>
              <c:idx val="2"/>
              <c:tx>
                <c:rich>
                  <a:bodyPr/>
                  <a:lstStyle/>
                  <a:p>
                    <a:r>
                      <a:rPr lang="es-ES" sz="1400" b="0" i="0" u="none" strike="noStrike" kern="1200" baseline="0">
                        <a:solidFill>
                          <a:prstClr val="black"/>
                        </a:solidFill>
                        <a:latin typeface="+mn-lt"/>
                        <a:ea typeface="+mn-ea"/>
                        <a:cs typeface="+mn-cs"/>
                      </a:rPr>
                      <a:t>18%</a:t>
                    </a:r>
                    <a:endParaRPr lang="es-ES"/>
                  </a:p>
                </c:rich>
              </c:tx>
              <c:showLegendKey val="0"/>
              <c:showVal val="0"/>
              <c:showCatName val="0"/>
              <c:showSerName val="0"/>
              <c:showPercent val="1"/>
              <c:showBubbleSize val="0"/>
            </c:dLbl>
            <c:dLbl>
              <c:idx val="3"/>
              <c:tx>
                <c:rich>
                  <a:bodyPr/>
                  <a:lstStyle/>
                  <a:p>
                    <a:r>
                      <a:rPr lang="es-ES" sz="1400" b="0" i="0" u="none" strike="noStrike" kern="1200" baseline="0">
                        <a:solidFill>
                          <a:prstClr val="black"/>
                        </a:solidFill>
                        <a:latin typeface="+mn-lt"/>
                        <a:ea typeface="+mn-ea"/>
                        <a:cs typeface="+mn-cs"/>
                      </a:rPr>
                      <a:t>6%</a:t>
                    </a:r>
                    <a:endParaRPr lang="es-ES"/>
                  </a:p>
                </c:rich>
              </c:tx>
              <c:showLegendKey val="0"/>
              <c:showVal val="0"/>
              <c:showCatName val="0"/>
              <c:showSerName val="0"/>
              <c:showPercent val="1"/>
              <c:showBubbleSize val="0"/>
            </c:dLbl>
            <c:spPr>
              <a:noFill/>
              <a:ln>
                <a:noFill/>
              </a:ln>
              <a:effectLst/>
            </c:spPr>
            <c:txPr>
              <a:bodyPr/>
              <a:lstStyle/>
              <a:p>
                <a:pPr algn="ctr">
                  <a:defRPr lang="es-ES" sz="1400" b="0" i="0" u="none" strike="noStrike" kern="1200" baseline="0">
                    <a:solidFill>
                      <a:prstClr val="black"/>
                    </a:solidFill>
                    <a:latin typeface="+mn-lt"/>
                    <a:ea typeface="+mn-ea"/>
                    <a:cs typeface="+mn-cs"/>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Visuals!$E$38:$H$38</c:f>
              <c:strCache>
                <c:ptCount val="4"/>
                <c:pt idx="0">
                  <c:v>Visa required</c:v>
                </c:pt>
                <c:pt idx="1">
                  <c:v>Visa on arrival</c:v>
                </c:pt>
                <c:pt idx="2">
                  <c:v>No Visa</c:v>
                </c:pt>
                <c:pt idx="3">
                  <c:v>eVisa</c:v>
                </c:pt>
              </c:strCache>
            </c:strRef>
          </c:cat>
          <c:val>
            <c:numRef>
              <c:f>Visuals!$E$39:$H$39</c:f>
              <c:numCache>
                <c:formatCode>0%</c:formatCode>
                <c:ptCount val="4"/>
                <c:pt idx="0">
                  <c:v>0.62310398478414153</c:v>
                </c:pt>
                <c:pt idx="1">
                  <c:v>0.16107439443898661</c:v>
                </c:pt>
                <c:pt idx="2">
                  <c:v>0.18548236282394598</c:v>
                </c:pt>
                <c:pt idx="3">
                  <c:v>3.0364844683043873E-2</c:v>
                </c:pt>
              </c:numCache>
            </c:numRef>
          </c:val>
        </c:ser>
        <c:dLbls>
          <c:showLegendKey val="0"/>
          <c:showVal val="0"/>
          <c:showCatName val="0"/>
          <c:showSerName val="0"/>
          <c:showPercent val="1"/>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21428640330215146"/>
          <c:y val="9.8397334948516046E-2"/>
          <c:w val="0.48326222042757477"/>
          <c:h val="0.869871996769635"/>
        </c:manualLayout>
      </c:layout>
      <c:doughnutChart>
        <c:varyColors val="1"/>
        <c:ser>
          <c:idx val="0"/>
          <c:order val="0"/>
          <c:explosion val="25"/>
          <c:dLbls>
            <c:dLbl>
              <c:idx val="0"/>
              <c:tx>
                <c:rich>
                  <a:bodyPr/>
                  <a:lstStyle/>
                  <a:p>
                    <a:r>
                      <a:rPr lang="es-ES" smtClean="0"/>
                      <a:t>61%</a:t>
                    </a:r>
                    <a:endParaRPr lang="es-ES"/>
                  </a:p>
                </c:rich>
              </c:tx>
              <c:showLegendKey val="0"/>
              <c:showVal val="0"/>
              <c:showCatName val="0"/>
              <c:showSerName val="0"/>
              <c:showPercent val="1"/>
              <c:showBubbleSize val="0"/>
            </c:dLbl>
            <c:dLbl>
              <c:idx val="1"/>
              <c:tx>
                <c:rich>
                  <a:bodyPr/>
                  <a:lstStyle/>
                  <a:p>
                    <a:r>
                      <a:rPr lang="es-ES" smtClean="0"/>
                      <a:t>15%</a:t>
                    </a:r>
                    <a:endParaRPr lang="es-ES"/>
                  </a:p>
                </c:rich>
              </c:tx>
              <c:showLegendKey val="0"/>
              <c:showVal val="0"/>
              <c:showCatName val="0"/>
              <c:showSerName val="0"/>
              <c:showPercent val="1"/>
              <c:showBubbleSize val="0"/>
            </c:dLbl>
            <c:dLbl>
              <c:idx val="2"/>
              <c:tx>
                <c:rich>
                  <a:bodyPr/>
                  <a:lstStyle/>
                  <a:p>
                    <a:r>
                      <a:rPr lang="es-ES" smtClean="0"/>
                      <a:t>18%</a:t>
                    </a:r>
                    <a:endParaRPr lang="es-ES"/>
                  </a:p>
                </c:rich>
              </c:tx>
              <c:showLegendKey val="0"/>
              <c:showVal val="0"/>
              <c:showCatName val="0"/>
              <c:showSerName val="0"/>
              <c:showPercent val="1"/>
              <c:showBubbleSize val="0"/>
            </c:dLbl>
            <c:dLbl>
              <c:idx val="3"/>
              <c:tx>
                <c:rich>
                  <a:bodyPr/>
                  <a:lstStyle/>
                  <a:p>
                    <a:r>
                      <a:rPr lang="es-ES" smtClean="0"/>
                      <a:t>6%</a:t>
                    </a:r>
                    <a:endParaRPr lang="es-ES"/>
                  </a:p>
                </c:rich>
              </c:tx>
              <c:showLegendKey val="0"/>
              <c:showVal val="0"/>
              <c:showCatName val="0"/>
              <c:showSerName val="0"/>
              <c:showPercent val="1"/>
              <c:showBubbleSize val="0"/>
            </c:dLbl>
            <c:spPr>
              <a:noFill/>
              <a:ln>
                <a:noFill/>
              </a:ln>
              <a:effectLst/>
            </c:spPr>
            <c:txPr>
              <a:bodyPr/>
              <a:lstStyle/>
              <a:p>
                <a:pPr>
                  <a:defRPr sz="3200" b="1">
                    <a:latin typeface="Arial Narrow" pitchFamily="34" charset="0"/>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Visuals!$E$38:$H$38</c:f>
              <c:strCache>
                <c:ptCount val="4"/>
                <c:pt idx="0">
                  <c:v>Visa required</c:v>
                </c:pt>
                <c:pt idx="1">
                  <c:v>Visa on arrival</c:v>
                </c:pt>
                <c:pt idx="2">
                  <c:v>No Visa</c:v>
                </c:pt>
                <c:pt idx="3">
                  <c:v>eVisa</c:v>
                </c:pt>
              </c:strCache>
            </c:strRef>
          </c:cat>
          <c:val>
            <c:numRef>
              <c:f>Visuals!$E$39:$H$39</c:f>
              <c:numCache>
                <c:formatCode>0%</c:formatCode>
                <c:ptCount val="4"/>
                <c:pt idx="0">
                  <c:v>0.62310398478414153</c:v>
                </c:pt>
                <c:pt idx="1">
                  <c:v>0.16107439443898661</c:v>
                </c:pt>
                <c:pt idx="2">
                  <c:v>0.18548236282394603</c:v>
                </c:pt>
                <c:pt idx="3">
                  <c:v>3.0364844683043884E-2</c:v>
                </c:pt>
              </c:numCache>
            </c:numRef>
          </c:val>
        </c:ser>
        <c:dLbls>
          <c:showLegendKey val="0"/>
          <c:showVal val="0"/>
          <c:showCatName val="0"/>
          <c:showSerName val="0"/>
          <c:showPercent val="1"/>
          <c:showBubbleSize val="0"/>
          <c:showLeaderLines val="1"/>
        </c:dLbls>
        <c:firstSliceAng val="0"/>
        <c:holeSize val="50"/>
      </c:doughnutChart>
    </c:plotArea>
    <c:legend>
      <c:legendPos val="r"/>
      <c:layout>
        <c:manualLayout>
          <c:xMode val="edge"/>
          <c:yMode val="edge"/>
          <c:x val="0.75050923121789304"/>
          <c:y val="0.60917060367454134"/>
          <c:w val="0.20390672319806183"/>
          <c:h val="0.28422289521502142"/>
        </c:manualLayout>
      </c:layout>
      <c:overlay val="0"/>
      <c:txPr>
        <a:bodyPr/>
        <a:lstStyle/>
        <a:p>
          <a:pPr>
            <a:defRPr sz="2000">
              <a:latin typeface="Arial Narrow"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clustered"/>
        <c:varyColors val="0"/>
        <c:ser>
          <c:idx val="0"/>
          <c:order val="0"/>
          <c:tx>
            <c:strRef>
              <c:f>'[Chart in Microsoft PowerPoint]Sheet4'!$Q$30</c:f>
              <c:strCache>
                <c:ptCount val="1"/>
                <c:pt idx="0">
                  <c:v>% Reciprocal</c:v>
                </c:pt>
              </c:strCache>
            </c:strRef>
          </c:tx>
          <c:invertIfNegative val="0"/>
          <c:dLbls>
            <c:txPr>
              <a:bodyPr/>
              <a:lstStyle/>
              <a:p>
                <a:pPr>
                  <a:defRPr>
                    <a:latin typeface="Arial Narrow" pitchFamily="34" charset="0"/>
                  </a:defRPr>
                </a:pPr>
                <a:endParaRPr lang="en-US"/>
              </a:p>
            </c:txPr>
            <c:showLegendKey val="0"/>
            <c:showVal val="1"/>
            <c:showCatName val="0"/>
            <c:showSerName val="0"/>
            <c:showPercent val="0"/>
            <c:showBubbleSize val="0"/>
            <c:showLeaderLines val="0"/>
          </c:dLbls>
          <c:cat>
            <c:numRef>
              <c:f>'[Chart in Microsoft PowerPoint]Sheet4'!$R$29:$W$29</c:f>
              <c:numCache>
                <c:formatCode>General</c:formatCode>
                <c:ptCount val="6"/>
                <c:pt idx="0">
                  <c:v>2008</c:v>
                </c:pt>
                <c:pt idx="1">
                  <c:v>2010</c:v>
                </c:pt>
                <c:pt idx="2">
                  <c:v>2012</c:v>
                </c:pt>
                <c:pt idx="3">
                  <c:v>2013</c:v>
                </c:pt>
                <c:pt idx="4">
                  <c:v>2014</c:v>
                </c:pt>
                <c:pt idx="5">
                  <c:v>2015</c:v>
                </c:pt>
              </c:numCache>
            </c:numRef>
          </c:cat>
          <c:val>
            <c:numRef>
              <c:f>'[Chart in Microsoft PowerPoint]Sheet4'!$R$30:$W$30</c:f>
              <c:numCache>
                <c:formatCode>0%</c:formatCode>
                <c:ptCount val="6"/>
                <c:pt idx="0">
                  <c:v>0.71000000000000008</c:v>
                </c:pt>
                <c:pt idx="1">
                  <c:v>0.68</c:v>
                </c:pt>
                <c:pt idx="2">
                  <c:v>0.54</c:v>
                </c:pt>
                <c:pt idx="3">
                  <c:v>0.54</c:v>
                </c:pt>
                <c:pt idx="4">
                  <c:v>0.52</c:v>
                </c:pt>
                <c:pt idx="5">
                  <c:v>0.51</c:v>
                </c:pt>
              </c:numCache>
            </c:numRef>
          </c:val>
        </c:ser>
        <c:ser>
          <c:idx val="1"/>
          <c:order val="1"/>
          <c:tx>
            <c:strRef>
              <c:f>'[Chart in Microsoft PowerPoint]Sheet4'!$Q$31</c:f>
              <c:strCache>
                <c:ptCount val="1"/>
                <c:pt idx="0">
                  <c:v>% Reciprocally no visa </c:v>
                </c:pt>
              </c:strCache>
            </c:strRef>
          </c:tx>
          <c:invertIfNegative val="0"/>
          <c:dLbls>
            <c:txPr>
              <a:bodyPr/>
              <a:lstStyle/>
              <a:p>
                <a:pPr>
                  <a:defRPr>
                    <a:latin typeface="Arial Narrow" pitchFamily="34" charset="0"/>
                  </a:defRPr>
                </a:pPr>
                <a:endParaRPr lang="en-US"/>
              </a:p>
            </c:txPr>
            <c:showLegendKey val="0"/>
            <c:showVal val="1"/>
            <c:showCatName val="0"/>
            <c:showSerName val="0"/>
            <c:showPercent val="0"/>
            <c:showBubbleSize val="0"/>
            <c:showLeaderLines val="0"/>
          </c:dLbls>
          <c:cat>
            <c:numRef>
              <c:f>'[Chart in Microsoft PowerPoint]Sheet4'!$R$29:$W$29</c:f>
              <c:numCache>
                <c:formatCode>General</c:formatCode>
                <c:ptCount val="6"/>
                <c:pt idx="0">
                  <c:v>2008</c:v>
                </c:pt>
                <c:pt idx="1">
                  <c:v>2010</c:v>
                </c:pt>
                <c:pt idx="2">
                  <c:v>2012</c:v>
                </c:pt>
                <c:pt idx="3">
                  <c:v>2013</c:v>
                </c:pt>
                <c:pt idx="4">
                  <c:v>2014</c:v>
                </c:pt>
                <c:pt idx="5">
                  <c:v>2015</c:v>
                </c:pt>
              </c:numCache>
            </c:numRef>
          </c:cat>
          <c:val>
            <c:numRef>
              <c:f>'[Chart in Microsoft PowerPoint]Sheet4'!$R$31:$W$31</c:f>
              <c:numCache>
                <c:formatCode>0%</c:formatCode>
                <c:ptCount val="6"/>
                <c:pt idx="0">
                  <c:v>0.14000000000000001</c:v>
                </c:pt>
                <c:pt idx="1">
                  <c:v>0.16</c:v>
                </c:pt>
                <c:pt idx="2">
                  <c:v>0.16</c:v>
                </c:pt>
                <c:pt idx="3">
                  <c:v>0.16</c:v>
                </c:pt>
                <c:pt idx="4">
                  <c:v>0.17</c:v>
                </c:pt>
                <c:pt idx="5">
                  <c:v>0.17</c:v>
                </c:pt>
              </c:numCache>
            </c:numRef>
          </c:val>
        </c:ser>
        <c:ser>
          <c:idx val="2"/>
          <c:order val="2"/>
          <c:tx>
            <c:strRef>
              <c:f>'[Chart in Microsoft PowerPoint]Sheet4'!$Q$32</c:f>
              <c:strCache>
                <c:ptCount val="1"/>
                <c:pt idx="0">
                  <c:v>% Reciprocally traditional visa</c:v>
                </c:pt>
              </c:strCache>
            </c:strRef>
          </c:tx>
          <c:invertIfNegative val="0"/>
          <c:dLbls>
            <c:txPr>
              <a:bodyPr/>
              <a:lstStyle/>
              <a:p>
                <a:pPr>
                  <a:defRPr>
                    <a:latin typeface="Arial Narrow" pitchFamily="34" charset="0"/>
                  </a:defRPr>
                </a:pPr>
                <a:endParaRPr lang="en-US"/>
              </a:p>
            </c:txPr>
            <c:showLegendKey val="0"/>
            <c:showVal val="1"/>
            <c:showCatName val="0"/>
            <c:showSerName val="0"/>
            <c:showPercent val="0"/>
            <c:showBubbleSize val="0"/>
            <c:showLeaderLines val="0"/>
          </c:dLbls>
          <c:cat>
            <c:numRef>
              <c:f>'[Chart in Microsoft PowerPoint]Sheet4'!$R$29:$W$29</c:f>
              <c:numCache>
                <c:formatCode>General</c:formatCode>
                <c:ptCount val="6"/>
                <c:pt idx="0">
                  <c:v>2008</c:v>
                </c:pt>
                <c:pt idx="1">
                  <c:v>2010</c:v>
                </c:pt>
                <c:pt idx="2">
                  <c:v>2012</c:v>
                </c:pt>
                <c:pt idx="3">
                  <c:v>2013</c:v>
                </c:pt>
                <c:pt idx="4">
                  <c:v>2014</c:v>
                </c:pt>
                <c:pt idx="5">
                  <c:v>2015</c:v>
                </c:pt>
              </c:numCache>
            </c:numRef>
          </c:cat>
          <c:val>
            <c:numRef>
              <c:f>'[Chart in Microsoft PowerPoint]Sheet4'!$R$32:$W$32</c:f>
              <c:numCache>
                <c:formatCode>0%</c:formatCode>
                <c:ptCount val="6"/>
                <c:pt idx="0">
                  <c:v>0.56999999999999995</c:v>
                </c:pt>
                <c:pt idx="1">
                  <c:v>0.52</c:v>
                </c:pt>
                <c:pt idx="2">
                  <c:v>0.35000000000000003</c:v>
                </c:pt>
                <c:pt idx="3">
                  <c:v>0.36000000000000004</c:v>
                </c:pt>
                <c:pt idx="4">
                  <c:v>0.33000000000000007</c:v>
                </c:pt>
                <c:pt idx="5">
                  <c:v>0.31000000000000005</c:v>
                </c:pt>
              </c:numCache>
            </c:numRef>
          </c:val>
        </c:ser>
        <c:ser>
          <c:idx val="3"/>
          <c:order val="3"/>
          <c:tx>
            <c:strRef>
              <c:f>'[Chart in Microsoft PowerPoint]Sheet4'!$Q$33</c:f>
              <c:strCache>
                <c:ptCount val="1"/>
                <c:pt idx="0">
                  <c:v>% Reciprocally visa on arrival or eVisa</c:v>
                </c:pt>
              </c:strCache>
            </c:strRef>
          </c:tx>
          <c:invertIfNegative val="0"/>
          <c:dLbls>
            <c:txPr>
              <a:bodyPr/>
              <a:lstStyle/>
              <a:p>
                <a:pPr>
                  <a:defRPr>
                    <a:latin typeface="Arial Narrow" pitchFamily="34" charset="0"/>
                  </a:defRPr>
                </a:pPr>
                <a:endParaRPr lang="en-US"/>
              </a:p>
            </c:txPr>
            <c:showLegendKey val="0"/>
            <c:showVal val="1"/>
            <c:showCatName val="0"/>
            <c:showSerName val="0"/>
            <c:showPercent val="0"/>
            <c:showBubbleSize val="0"/>
            <c:showLeaderLines val="0"/>
          </c:dLbls>
          <c:cat>
            <c:numRef>
              <c:f>'[Chart in Microsoft PowerPoint]Sheet4'!$R$29:$W$29</c:f>
              <c:numCache>
                <c:formatCode>General</c:formatCode>
                <c:ptCount val="6"/>
                <c:pt idx="0">
                  <c:v>2008</c:v>
                </c:pt>
                <c:pt idx="1">
                  <c:v>2010</c:v>
                </c:pt>
                <c:pt idx="2">
                  <c:v>2012</c:v>
                </c:pt>
                <c:pt idx="3">
                  <c:v>2013</c:v>
                </c:pt>
                <c:pt idx="4">
                  <c:v>2014</c:v>
                </c:pt>
                <c:pt idx="5">
                  <c:v>2015</c:v>
                </c:pt>
              </c:numCache>
            </c:numRef>
          </c:cat>
          <c:val>
            <c:numRef>
              <c:f>'[Chart in Microsoft PowerPoint]Sheet4'!$R$33:$W$33</c:f>
              <c:numCache>
                <c:formatCode>0%</c:formatCode>
                <c:ptCount val="6"/>
                <c:pt idx="0">
                  <c:v>0</c:v>
                </c:pt>
                <c:pt idx="1">
                  <c:v>0</c:v>
                </c:pt>
                <c:pt idx="2">
                  <c:v>3.0000000000000002E-2</c:v>
                </c:pt>
                <c:pt idx="3">
                  <c:v>2.0000000000000004E-2</c:v>
                </c:pt>
                <c:pt idx="4">
                  <c:v>3.0000000000000002E-2</c:v>
                </c:pt>
                <c:pt idx="5">
                  <c:v>3.0000000000000002E-2</c:v>
                </c:pt>
              </c:numCache>
            </c:numRef>
          </c:val>
        </c:ser>
        <c:dLbls>
          <c:showLegendKey val="0"/>
          <c:showVal val="0"/>
          <c:showCatName val="0"/>
          <c:showSerName val="0"/>
          <c:showPercent val="0"/>
          <c:showBubbleSize val="0"/>
        </c:dLbls>
        <c:gapWidth val="150"/>
        <c:axId val="95235072"/>
        <c:axId val="95249152"/>
      </c:barChart>
      <c:catAx>
        <c:axId val="95235072"/>
        <c:scaling>
          <c:orientation val="minMax"/>
        </c:scaling>
        <c:delete val="0"/>
        <c:axPos val="b"/>
        <c:numFmt formatCode="General" sourceLinked="1"/>
        <c:majorTickMark val="out"/>
        <c:minorTickMark val="none"/>
        <c:tickLblPos val="nextTo"/>
        <c:txPr>
          <a:bodyPr/>
          <a:lstStyle/>
          <a:p>
            <a:pPr>
              <a:defRPr>
                <a:latin typeface="Arial Narrow" pitchFamily="34" charset="0"/>
              </a:defRPr>
            </a:pPr>
            <a:endParaRPr lang="en-US"/>
          </a:p>
        </c:txPr>
        <c:crossAx val="95249152"/>
        <c:crosses val="autoZero"/>
        <c:auto val="1"/>
        <c:lblAlgn val="ctr"/>
        <c:lblOffset val="100"/>
        <c:noMultiLvlLbl val="0"/>
      </c:catAx>
      <c:valAx>
        <c:axId val="95249152"/>
        <c:scaling>
          <c:orientation val="minMax"/>
        </c:scaling>
        <c:delete val="0"/>
        <c:axPos val="l"/>
        <c:numFmt formatCode="0%" sourceLinked="1"/>
        <c:majorTickMark val="out"/>
        <c:minorTickMark val="none"/>
        <c:tickLblPos val="nextTo"/>
        <c:txPr>
          <a:bodyPr/>
          <a:lstStyle/>
          <a:p>
            <a:pPr>
              <a:defRPr>
                <a:latin typeface="Arial Narrow" pitchFamily="34" charset="0"/>
              </a:defRPr>
            </a:pPr>
            <a:endParaRPr lang="en-US"/>
          </a:p>
        </c:txPr>
        <c:crossAx val="95235072"/>
        <c:crosses val="autoZero"/>
        <c:crossBetween val="between"/>
      </c:valAx>
    </c:plotArea>
    <c:legend>
      <c:legendPos val="r"/>
      <c:layout>
        <c:manualLayout>
          <c:xMode val="edge"/>
          <c:yMode val="edge"/>
          <c:x val="0.70653255466254572"/>
          <c:y val="5.0453532018175172E-2"/>
          <c:w val="0.23007293121593358"/>
          <c:h val="0.35124490362973826"/>
        </c:manualLayout>
      </c:layout>
      <c:overlay val="0"/>
      <c:txPr>
        <a:bodyPr/>
        <a:lstStyle/>
        <a:p>
          <a:pPr>
            <a:defRPr>
              <a:latin typeface="Arial Narrow" pitchFamily="34" charset="0"/>
            </a:defRPr>
          </a:pPr>
          <a:endParaRPr lang="en-US"/>
        </a:p>
      </c:txPr>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ES" sz="2200" kern="1200" baseline="0" dirty="0">
                <a:solidFill>
                  <a:srgbClr val="336699"/>
                </a:solidFill>
                <a:latin typeface="Arial" charset="0"/>
                <a:ea typeface="+mn-ea"/>
                <a:cs typeface="Arial" charset="0"/>
              </a:defRPr>
            </a:pPr>
            <a:r>
              <a:rPr lang="es-ES" sz="2400" kern="1200" baseline="0" dirty="0" err="1">
                <a:solidFill>
                  <a:srgbClr val="336699"/>
                </a:solidFill>
                <a:latin typeface="Arial Narrow" panose="020B0606020202030204" pitchFamily="34" charset="0"/>
                <a:ea typeface="+mn-ea"/>
                <a:cs typeface="Arial" charset="0"/>
              </a:rPr>
              <a:t>Developments</a:t>
            </a:r>
            <a:r>
              <a:rPr lang="es-ES" sz="2400" kern="1200" baseline="0" dirty="0">
                <a:solidFill>
                  <a:srgbClr val="336699"/>
                </a:solidFill>
                <a:latin typeface="Arial Narrow" panose="020B0606020202030204" pitchFamily="34" charset="0"/>
                <a:ea typeface="+mn-ea"/>
                <a:cs typeface="Arial" charset="0"/>
              </a:rPr>
              <a:t> in </a:t>
            </a:r>
            <a:r>
              <a:rPr lang="es-ES" sz="2400" kern="1200" baseline="0" dirty="0" smtClean="0">
                <a:solidFill>
                  <a:srgbClr val="336699"/>
                </a:solidFill>
                <a:latin typeface="Arial Narrow" panose="020B0606020202030204" pitchFamily="34" charset="0"/>
                <a:ea typeface="+mn-ea"/>
                <a:cs typeface="Arial" charset="0"/>
              </a:rPr>
              <a:t>open </a:t>
            </a:r>
            <a:r>
              <a:rPr lang="es-ES" sz="2400" kern="1200" baseline="0" dirty="0" err="1" smtClean="0">
                <a:solidFill>
                  <a:srgbClr val="336699"/>
                </a:solidFill>
                <a:latin typeface="Arial Narrow" panose="020B0606020202030204" pitchFamily="34" charset="0"/>
                <a:ea typeface="+mn-ea"/>
                <a:cs typeface="Arial" charset="0"/>
              </a:rPr>
              <a:t>reciprocity</a:t>
            </a:r>
            <a:r>
              <a:rPr lang="es-ES" sz="2400" kern="1200" baseline="0" dirty="0" smtClean="0">
                <a:solidFill>
                  <a:srgbClr val="336699"/>
                </a:solidFill>
                <a:latin typeface="Arial Narrow" panose="020B0606020202030204" pitchFamily="34" charset="0"/>
                <a:ea typeface="+mn-ea"/>
                <a:cs typeface="Arial" charset="0"/>
              </a:rPr>
              <a:t> </a:t>
            </a:r>
            <a:r>
              <a:rPr lang="es-ES" sz="2400" kern="1200" baseline="0" dirty="0" err="1">
                <a:solidFill>
                  <a:srgbClr val="336699"/>
                </a:solidFill>
                <a:latin typeface="Arial Narrow" panose="020B0606020202030204" pitchFamily="34" charset="0"/>
                <a:ea typeface="+mn-ea"/>
                <a:cs typeface="Arial" charset="0"/>
              </a:rPr>
              <a:t>among</a:t>
            </a:r>
            <a:r>
              <a:rPr lang="es-ES" sz="2400" kern="1200" baseline="0" dirty="0">
                <a:solidFill>
                  <a:srgbClr val="336699"/>
                </a:solidFill>
                <a:latin typeface="Arial Narrow" panose="020B0606020202030204" pitchFamily="34" charset="0"/>
                <a:ea typeface="+mn-ea"/>
                <a:cs typeface="Arial" charset="0"/>
              </a:rPr>
              <a:t> </a:t>
            </a:r>
            <a:r>
              <a:rPr lang="es-ES" sz="2400" kern="1200" baseline="0" dirty="0" err="1">
                <a:solidFill>
                  <a:srgbClr val="336699"/>
                </a:solidFill>
                <a:latin typeface="Arial Narrow" panose="020B0606020202030204" pitchFamily="34" charset="0"/>
                <a:ea typeface="+mn-ea"/>
                <a:cs typeface="Arial" charset="0"/>
              </a:rPr>
              <a:t>advanced</a:t>
            </a:r>
            <a:r>
              <a:rPr lang="es-ES" sz="2400" kern="1200" baseline="0" dirty="0">
                <a:solidFill>
                  <a:srgbClr val="336699"/>
                </a:solidFill>
                <a:latin typeface="Arial Narrow" panose="020B0606020202030204" pitchFamily="34" charset="0"/>
                <a:ea typeface="+mn-ea"/>
                <a:cs typeface="Arial" charset="0"/>
              </a:rPr>
              <a:t> and </a:t>
            </a:r>
            <a:r>
              <a:rPr lang="es-ES" sz="2400" kern="1200" baseline="0" dirty="0" err="1">
                <a:solidFill>
                  <a:srgbClr val="336699"/>
                </a:solidFill>
                <a:latin typeface="Arial Narrow" panose="020B0606020202030204" pitchFamily="34" charset="0"/>
                <a:ea typeface="+mn-ea"/>
                <a:cs typeface="Arial" charset="0"/>
              </a:rPr>
              <a:t>emerging</a:t>
            </a:r>
            <a:r>
              <a:rPr lang="es-ES" sz="2400" kern="1200" baseline="0" dirty="0">
                <a:solidFill>
                  <a:srgbClr val="336699"/>
                </a:solidFill>
                <a:latin typeface="Arial Narrow" panose="020B0606020202030204" pitchFamily="34" charset="0"/>
                <a:ea typeface="+mn-ea"/>
                <a:cs typeface="Arial" charset="0"/>
              </a:rPr>
              <a:t> </a:t>
            </a:r>
            <a:r>
              <a:rPr lang="es-ES" sz="2400" kern="1200" baseline="0" dirty="0" err="1">
                <a:solidFill>
                  <a:srgbClr val="336699"/>
                </a:solidFill>
                <a:latin typeface="Arial Narrow" panose="020B0606020202030204" pitchFamily="34" charset="0"/>
                <a:ea typeface="+mn-ea"/>
                <a:cs typeface="Arial" charset="0"/>
              </a:rPr>
              <a:t>economies</a:t>
            </a:r>
            <a:r>
              <a:rPr lang="es-ES" sz="2400" kern="1200" baseline="0" dirty="0">
                <a:solidFill>
                  <a:srgbClr val="336699"/>
                </a:solidFill>
                <a:latin typeface="Arial Narrow" panose="020B0606020202030204" pitchFamily="34" charset="0"/>
                <a:ea typeface="+mn-ea"/>
                <a:cs typeface="Arial" charset="0"/>
              </a:rPr>
              <a:t> </a:t>
            </a:r>
            <a:r>
              <a:rPr lang="es-ES" sz="2400" kern="1200" baseline="0" dirty="0" err="1">
                <a:solidFill>
                  <a:srgbClr val="336699"/>
                </a:solidFill>
                <a:latin typeface="Arial Narrow" panose="020B0606020202030204" pitchFamily="34" charset="0"/>
                <a:ea typeface="+mn-ea"/>
                <a:cs typeface="Arial" charset="0"/>
              </a:rPr>
              <a:t>within</a:t>
            </a:r>
            <a:r>
              <a:rPr lang="es-ES" sz="2400" kern="1200" baseline="0" dirty="0">
                <a:solidFill>
                  <a:srgbClr val="336699"/>
                </a:solidFill>
                <a:latin typeface="Arial Narrow" panose="020B0606020202030204" pitchFamily="34" charset="0"/>
                <a:ea typeface="+mn-ea"/>
                <a:cs typeface="Arial" charset="0"/>
              </a:rPr>
              <a:t> </a:t>
            </a:r>
            <a:r>
              <a:rPr lang="es-ES" sz="2400" kern="1200" baseline="0" dirty="0" err="1">
                <a:solidFill>
                  <a:srgbClr val="336699"/>
                </a:solidFill>
                <a:latin typeface="Arial Narrow" panose="020B0606020202030204" pitchFamily="34" charset="0"/>
                <a:ea typeface="+mn-ea"/>
                <a:cs typeface="Arial" charset="0"/>
              </a:rPr>
              <a:t>selected</a:t>
            </a:r>
            <a:r>
              <a:rPr lang="es-ES" sz="2400" kern="1200" baseline="0" dirty="0">
                <a:solidFill>
                  <a:srgbClr val="336699"/>
                </a:solidFill>
                <a:latin typeface="Arial Narrow" panose="020B0606020202030204" pitchFamily="34" charset="0"/>
                <a:ea typeface="+mn-ea"/>
                <a:cs typeface="Arial" charset="0"/>
              </a:rPr>
              <a:t> regional and </a:t>
            </a:r>
            <a:r>
              <a:rPr lang="es-ES" sz="2400" kern="1200" baseline="0" dirty="0" err="1">
                <a:solidFill>
                  <a:srgbClr val="336699"/>
                </a:solidFill>
                <a:latin typeface="Arial Narrow" panose="020B0606020202030204" pitchFamily="34" charset="0"/>
                <a:ea typeface="+mn-ea"/>
                <a:cs typeface="Arial" charset="0"/>
              </a:rPr>
              <a:t>economic</a:t>
            </a:r>
            <a:r>
              <a:rPr lang="es-ES" sz="2400" kern="1200" baseline="0" dirty="0">
                <a:solidFill>
                  <a:srgbClr val="336699"/>
                </a:solidFill>
                <a:latin typeface="Arial Narrow" panose="020B0606020202030204" pitchFamily="34" charset="0"/>
                <a:ea typeface="+mn-ea"/>
                <a:cs typeface="Arial" charset="0"/>
              </a:rPr>
              <a:t> blocs</a:t>
            </a:r>
          </a:p>
        </c:rich>
      </c:tx>
      <c:overlay val="0"/>
    </c:title>
    <c:autoTitleDeleted val="0"/>
    <c:plotArea>
      <c:layout/>
      <c:barChart>
        <c:barDir val="col"/>
        <c:grouping val="clustered"/>
        <c:varyColors val="0"/>
        <c:ser>
          <c:idx val="0"/>
          <c:order val="0"/>
          <c:tx>
            <c:strRef>
              <c:f>page12!$G$28</c:f>
              <c:strCache>
                <c:ptCount val="1"/>
                <c:pt idx="0">
                  <c:v>2008</c:v>
                </c:pt>
              </c:strCache>
            </c:strRef>
          </c:tx>
          <c:invertIfNegative val="0"/>
          <c:dLbls>
            <c:spPr>
              <a:noFill/>
              <a:ln>
                <a:noFill/>
              </a:ln>
              <a:effectLst/>
            </c:spPr>
            <c:txPr>
              <a:bodyPr/>
              <a:lstStyle/>
              <a:p>
                <a:pPr>
                  <a:defRPr sz="1400">
                    <a:latin typeface="Arial Narrow"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page12!$E$29:$F$36</c:f>
              <c:multiLvlStrCache>
                <c:ptCount val="8"/>
                <c:lvl>
                  <c:pt idx="0">
                    <c:v>APEC</c:v>
                  </c:pt>
                  <c:pt idx="1">
                    <c:v>G20</c:v>
                  </c:pt>
                  <c:pt idx="2">
                    <c:v>OECD</c:v>
                  </c:pt>
                  <c:pt idx="3">
                    <c:v>Schengen Area</c:v>
                  </c:pt>
                  <c:pt idx="4">
                    <c:v>APEC</c:v>
                  </c:pt>
                  <c:pt idx="5">
                    <c:v>G20</c:v>
                  </c:pt>
                  <c:pt idx="6">
                    <c:v>OECD</c:v>
                  </c:pt>
                  <c:pt idx="7">
                    <c:v>Schengen Area</c:v>
                  </c:pt>
                </c:lvl>
                <c:lvl>
                  <c:pt idx="0">
                    <c:v>Advanced economies</c:v>
                  </c:pt>
                  <c:pt idx="4">
                    <c:v>Emerging economies</c:v>
                  </c:pt>
                </c:lvl>
              </c:multiLvlStrCache>
            </c:multiLvlStrRef>
          </c:cat>
          <c:val>
            <c:numRef>
              <c:f>page12!$G$29:$G$36</c:f>
              <c:numCache>
                <c:formatCode>0%</c:formatCode>
                <c:ptCount val="8"/>
                <c:pt idx="0">
                  <c:v>0.6100000000000001</c:v>
                </c:pt>
                <c:pt idx="1">
                  <c:v>0.9</c:v>
                </c:pt>
                <c:pt idx="2">
                  <c:v>0.91</c:v>
                </c:pt>
                <c:pt idx="3">
                  <c:v>1</c:v>
                </c:pt>
                <c:pt idx="4">
                  <c:v>0.35000000000000003</c:v>
                </c:pt>
                <c:pt idx="5">
                  <c:v>0.32000000000000006</c:v>
                </c:pt>
                <c:pt idx="6">
                  <c:v>0.5</c:v>
                </c:pt>
                <c:pt idx="7">
                  <c:v>1</c:v>
                </c:pt>
              </c:numCache>
            </c:numRef>
          </c:val>
        </c:ser>
        <c:ser>
          <c:idx val="1"/>
          <c:order val="1"/>
          <c:tx>
            <c:strRef>
              <c:f>page12!$H$28</c:f>
              <c:strCache>
                <c:ptCount val="1"/>
                <c:pt idx="0">
                  <c:v>2015</c:v>
                </c:pt>
              </c:strCache>
            </c:strRef>
          </c:tx>
          <c:invertIfNegative val="0"/>
          <c:dLbls>
            <c:spPr>
              <a:noFill/>
              <a:ln>
                <a:noFill/>
              </a:ln>
              <a:effectLst/>
            </c:spPr>
            <c:txPr>
              <a:bodyPr/>
              <a:lstStyle/>
              <a:p>
                <a:pPr>
                  <a:defRPr sz="1400">
                    <a:latin typeface="Arial Narrow"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page12!$E$29:$F$36</c:f>
              <c:multiLvlStrCache>
                <c:ptCount val="8"/>
                <c:lvl>
                  <c:pt idx="0">
                    <c:v>APEC</c:v>
                  </c:pt>
                  <c:pt idx="1">
                    <c:v>G20</c:v>
                  </c:pt>
                  <c:pt idx="2">
                    <c:v>OECD</c:v>
                  </c:pt>
                  <c:pt idx="3">
                    <c:v>Schengen Area</c:v>
                  </c:pt>
                  <c:pt idx="4">
                    <c:v>APEC</c:v>
                  </c:pt>
                  <c:pt idx="5">
                    <c:v>G20</c:v>
                  </c:pt>
                  <c:pt idx="6">
                    <c:v>OECD</c:v>
                  </c:pt>
                  <c:pt idx="7">
                    <c:v>Schengen Area</c:v>
                  </c:pt>
                </c:lvl>
                <c:lvl>
                  <c:pt idx="0">
                    <c:v>Advanced economies</c:v>
                  </c:pt>
                  <c:pt idx="4">
                    <c:v>Emerging economies</c:v>
                  </c:pt>
                </c:lvl>
              </c:multiLvlStrCache>
            </c:multiLvlStrRef>
          </c:cat>
          <c:val>
            <c:numRef>
              <c:f>page12!$H$29:$H$36</c:f>
              <c:numCache>
                <c:formatCode>0%</c:formatCode>
                <c:ptCount val="8"/>
                <c:pt idx="0">
                  <c:v>0.58000000000000007</c:v>
                </c:pt>
                <c:pt idx="1">
                  <c:v>0.85000000000000009</c:v>
                </c:pt>
                <c:pt idx="2">
                  <c:v>0.8600000000000001</c:v>
                </c:pt>
                <c:pt idx="3">
                  <c:v>1</c:v>
                </c:pt>
                <c:pt idx="4">
                  <c:v>0.45</c:v>
                </c:pt>
                <c:pt idx="5">
                  <c:v>0.38000000000000006</c:v>
                </c:pt>
                <c:pt idx="6">
                  <c:v>0.70000000000000007</c:v>
                </c:pt>
                <c:pt idx="7">
                  <c:v>1</c:v>
                </c:pt>
              </c:numCache>
            </c:numRef>
          </c:val>
        </c:ser>
        <c:dLbls>
          <c:showLegendKey val="0"/>
          <c:showVal val="1"/>
          <c:showCatName val="0"/>
          <c:showSerName val="0"/>
          <c:showPercent val="0"/>
          <c:showBubbleSize val="0"/>
        </c:dLbls>
        <c:gapWidth val="150"/>
        <c:overlap val="-25"/>
        <c:axId val="135552384"/>
        <c:axId val="135554176"/>
      </c:barChart>
      <c:catAx>
        <c:axId val="135552384"/>
        <c:scaling>
          <c:orientation val="minMax"/>
        </c:scaling>
        <c:delete val="0"/>
        <c:axPos val="b"/>
        <c:numFmt formatCode="General" sourceLinked="0"/>
        <c:majorTickMark val="none"/>
        <c:minorTickMark val="none"/>
        <c:tickLblPos val="nextTo"/>
        <c:txPr>
          <a:bodyPr/>
          <a:lstStyle/>
          <a:p>
            <a:pPr>
              <a:defRPr sz="1400">
                <a:latin typeface="Arial Narrow" pitchFamily="34" charset="0"/>
              </a:defRPr>
            </a:pPr>
            <a:endParaRPr lang="en-US"/>
          </a:p>
        </c:txPr>
        <c:crossAx val="135554176"/>
        <c:crosses val="autoZero"/>
        <c:auto val="1"/>
        <c:lblAlgn val="ctr"/>
        <c:lblOffset val="100"/>
        <c:noMultiLvlLbl val="0"/>
      </c:catAx>
      <c:valAx>
        <c:axId val="135554176"/>
        <c:scaling>
          <c:orientation val="minMax"/>
        </c:scaling>
        <c:delete val="1"/>
        <c:axPos val="l"/>
        <c:numFmt formatCode="0%" sourceLinked="1"/>
        <c:majorTickMark val="out"/>
        <c:minorTickMark val="none"/>
        <c:tickLblPos val="none"/>
        <c:crossAx val="135552384"/>
        <c:crosses val="autoZero"/>
        <c:crossBetween val="between"/>
      </c:valAx>
    </c:plotArea>
    <c:legend>
      <c:legendPos val="t"/>
      <c:overlay val="0"/>
      <c:txPr>
        <a:bodyPr/>
        <a:lstStyle/>
        <a:p>
          <a:pPr>
            <a:defRPr sz="1400">
              <a:latin typeface="Arial Narrow" pitchFamily="34" charset="0"/>
            </a:defRPr>
          </a:pPr>
          <a:endParaRPr lang="en-US"/>
        </a:p>
      </c:txPr>
    </c:legend>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1D72EE-2E17-4B2B-89FD-04A7215A5162}" type="doc">
      <dgm:prSet loTypeId="urn:microsoft.com/office/officeart/2005/8/layout/vList3#1" loCatId="picture" qsTypeId="urn:microsoft.com/office/officeart/2005/8/quickstyle/simple1" qsCatId="simple" csTypeId="urn:microsoft.com/office/officeart/2005/8/colors/accent1_2" csCatId="accent1" phldr="1"/>
      <dgm:spPr/>
      <dgm:t>
        <a:bodyPr/>
        <a:lstStyle/>
        <a:p>
          <a:endParaRPr lang="pt-BR"/>
        </a:p>
      </dgm:t>
    </dgm:pt>
    <dgm:pt modelId="{36DC47FC-65A4-47A7-A23A-4BE478CD41B2}">
      <dgm:prSet phldrT="[Text]" custT="1"/>
      <dgm:spPr>
        <a:solidFill>
          <a:srgbClr val="BCC9E6"/>
        </a:solidFill>
      </dgm:spPr>
      <dgm:t>
        <a:bodyPr/>
        <a:lstStyle/>
        <a:p>
          <a:pPr marL="627063" indent="-627063" algn="l">
            <a:tabLst>
              <a:tab pos="627063" algn="l"/>
            </a:tabLst>
          </a:pPr>
          <a:r>
            <a:rPr lang="en-GB" sz="2200" b="1" dirty="0" smtClean="0">
              <a:solidFill>
                <a:schemeClr val="accent6">
                  <a:lumMod val="75000"/>
                </a:schemeClr>
              </a:solidFill>
              <a:latin typeface="Arial Narrow" panose="020B0606020202030204" pitchFamily="34" charset="0"/>
            </a:rPr>
            <a:t>8.9 </a:t>
          </a:r>
          <a:r>
            <a:rPr lang="en-GB" sz="2200" b="1" dirty="0" smtClean="0">
              <a:latin typeface="Arial Narrow" panose="020B0606020202030204" pitchFamily="34" charset="0"/>
            </a:rPr>
            <a:t>	</a:t>
          </a:r>
          <a:r>
            <a:rPr lang="en-GB" sz="2200" b="1" dirty="0" smtClean="0">
              <a:solidFill>
                <a:srgbClr val="002060"/>
              </a:solidFill>
              <a:latin typeface="Arial Narrow" panose="020B0606020202030204" pitchFamily="34" charset="0"/>
            </a:rPr>
            <a:t>by 2030 devise and implement policies to promote </a:t>
          </a:r>
          <a:r>
            <a:rPr lang="en-GB" sz="2200" b="1" dirty="0" smtClean="0">
              <a:solidFill>
                <a:schemeClr val="accent6">
                  <a:lumMod val="75000"/>
                </a:schemeClr>
              </a:solidFill>
              <a:latin typeface="Arial Narrow" panose="020B0606020202030204" pitchFamily="34" charset="0"/>
            </a:rPr>
            <a:t>sustainable tourism </a:t>
          </a:r>
          <a:r>
            <a:rPr lang="en-GB" sz="2200" b="1" dirty="0" smtClean="0">
              <a:solidFill>
                <a:srgbClr val="002060"/>
              </a:solidFill>
              <a:latin typeface="Arial Narrow" panose="020B0606020202030204" pitchFamily="34" charset="0"/>
            </a:rPr>
            <a:t>which creates jobs, promotes local culture and products </a:t>
          </a:r>
          <a:endParaRPr lang="pt-BR" sz="2200" dirty="0">
            <a:solidFill>
              <a:srgbClr val="002060"/>
            </a:solidFill>
            <a:latin typeface="Arial Narrow" panose="020B0606020202030204" pitchFamily="34" charset="0"/>
          </a:endParaRPr>
        </a:p>
      </dgm:t>
    </dgm:pt>
    <dgm:pt modelId="{A7688CE5-8A00-404F-9A47-985A94BFFA6F}" type="parTrans" cxnId="{10C9D34E-1F93-487D-88B6-B1C941DB5446}">
      <dgm:prSet/>
      <dgm:spPr/>
      <dgm:t>
        <a:bodyPr/>
        <a:lstStyle/>
        <a:p>
          <a:endParaRPr lang="pt-BR"/>
        </a:p>
      </dgm:t>
    </dgm:pt>
    <dgm:pt modelId="{9B0C66B6-C4AD-4473-98B0-8D1CC4DFE9D1}" type="sibTrans" cxnId="{10C9D34E-1F93-487D-88B6-B1C941DB5446}">
      <dgm:prSet/>
      <dgm:spPr/>
      <dgm:t>
        <a:bodyPr/>
        <a:lstStyle/>
        <a:p>
          <a:endParaRPr lang="pt-BR"/>
        </a:p>
      </dgm:t>
    </dgm:pt>
    <dgm:pt modelId="{FD8AA965-8378-4CF3-BF8E-6AE8585986AA}">
      <dgm:prSet phldrT="[Text]" custT="1"/>
      <dgm:spPr>
        <a:solidFill>
          <a:srgbClr val="BCC9E6"/>
        </a:solidFill>
      </dgm:spPr>
      <dgm:t>
        <a:bodyPr/>
        <a:lstStyle/>
        <a:p>
          <a:pPr marL="534988" indent="-534988" algn="l">
            <a:tabLst>
              <a:tab pos="534988" algn="l"/>
            </a:tabLst>
          </a:pPr>
          <a:r>
            <a:rPr lang="en-GB" sz="2200" b="1" dirty="0" smtClean="0">
              <a:solidFill>
                <a:schemeClr val="accent6">
                  <a:lumMod val="75000"/>
                </a:schemeClr>
              </a:solidFill>
              <a:latin typeface="Arial Narrow" panose="020B0606020202030204" pitchFamily="34" charset="0"/>
            </a:rPr>
            <a:t>14.7</a:t>
          </a:r>
          <a:r>
            <a:rPr lang="en-GB" sz="2200" b="1" dirty="0" smtClean="0">
              <a:latin typeface="Arial Narrow" panose="020B0606020202030204" pitchFamily="34" charset="0"/>
            </a:rPr>
            <a:t> 	</a:t>
          </a:r>
          <a:r>
            <a:rPr lang="en-GB" sz="2200" b="1" dirty="0" smtClean="0">
              <a:solidFill>
                <a:srgbClr val="002060"/>
              </a:solidFill>
              <a:latin typeface="Arial Narrow" panose="020B0606020202030204" pitchFamily="34" charset="0"/>
            </a:rPr>
            <a:t>by 2030 increase the economic benefits to SIDS and LDCs from the sustainable use of marine resources, including through sustainable management of fisheries, aquaculture and </a:t>
          </a:r>
          <a:r>
            <a:rPr lang="en-GB" sz="2200" b="1" dirty="0" smtClean="0">
              <a:solidFill>
                <a:schemeClr val="accent6">
                  <a:lumMod val="75000"/>
                </a:schemeClr>
              </a:solidFill>
              <a:latin typeface="Arial Narrow" panose="020B0606020202030204" pitchFamily="34" charset="0"/>
            </a:rPr>
            <a:t>tourism</a:t>
          </a:r>
          <a:endParaRPr lang="pt-BR" sz="2200" dirty="0">
            <a:solidFill>
              <a:schemeClr val="accent6">
                <a:lumMod val="75000"/>
              </a:schemeClr>
            </a:solidFill>
            <a:latin typeface="Arial Narrow" panose="020B0606020202030204" pitchFamily="34" charset="0"/>
          </a:endParaRPr>
        </a:p>
      </dgm:t>
    </dgm:pt>
    <dgm:pt modelId="{A380A8B9-2328-4843-8B97-38511E937EF4}" type="parTrans" cxnId="{3F6CE69C-1EF8-4439-AB53-7DA680026DFE}">
      <dgm:prSet/>
      <dgm:spPr/>
      <dgm:t>
        <a:bodyPr/>
        <a:lstStyle/>
        <a:p>
          <a:endParaRPr lang="pt-BR"/>
        </a:p>
      </dgm:t>
    </dgm:pt>
    <dgm:pt modelId="{B25C809D-B127-458A-87E5-93CEEF713492}" type="sibTrans" cxnId="{3F6CE69C-1EF8-4439-AB53-7DA680026DFE}">
      <dgm:prSet/>
      <dgm:spPr/>
      <dgm:t>
        <a:bodyPr/>
        <a:lstStyle/>
        <a:p>
          <a:endParaRPr lang="pt-BR"/>
        </a:p>
      </dgm:t>
    </dgm:pt>
    <dgm:pt modelId="{00ACBBDD-C3BE-4A4C-82B6-8AF9F48397CD}">
      <dgm:prSet phldrT="[Text]" custT="1"/>
      <dgm:spPr>
        <a:solidFill>
          <a:srgbClr val="BCC9E6"/>
        </a:solidFill>
      </dgm:spPr>
      <dgm:t>
        <a:bodyPr/>
        <a:lstStyle/>
        <a:p>
          <a:pPr marL="627063" indent="-627063" algn="l">
            <a:tabLst>
              <a:tab pos="627063" algn="l"/>
            </a:tabLst>
          </a:pPr>
          <a:r>
            <a:rPr lang="en-GB" sz="2200" b="1" dirty="0" smtClean="0">
              <a:solidFill>
                <a:schemeClr val="accent6">
                  <a:lumMod val="75000"/>
                </a:schemeClr>
              </a:solidFill>
              <a:latin typeface="Arial Narrow" panose="020B0606020202030204" pitchFamily="34" charset="0"/>
            </a:rPr>
            <a:t>12.b</a:t>
          </a:r>
          <a:r>
            <a:rPr lang="en-GB" sz="2200" b="1" dirty="0" smtClean="0">
              <a:latin typeface="Arial Narrow" panose="020B0606020202030204" pitchFamily="34" charset="0"/>
            </a:rPr>
            <a:t> 	</a:t>
          </a:r>
          <a:r>
            <a:rPr lang="en-GB" sz="2200" b="1" dirty="0" smtClean="0">
              <a:solidFill>
                <a:srgbClr val="002060"/>
              </a:solidFill>
              <a:latin typeface="Arial Narrow" panose="020B0606020202030204" pitchFamily="34" charset="0"/>
            </a:rPr>
            <a:t>develop and implement tools to monitor sustainable development impacts for </a:t>
          </a:r>
          <a:r>
            <a:rPr lang="en-GB" sz="2200" b="1" dirty="0" smtClean="0">
              <a:solidFill>
                <a:schemeClr val="accent6">
                  <a:lumMod val="75000"/>
                </a:schemeClr>
              </a:solidFill>
              <a:latin typeface="Arial Narrow" panose="020B0606020202030204" pitchFamily="34" charset="0"/>
            </a:rPr>
            <a:t>sustainable tourism </a:t>
          </a:r>
          <a:r>
            <a:rPr lang="en-GB" sz="2200" b="1" dirty="0" smtClean="0">
              <a:solidFill>
                <a:srgbClr val="002060"/>
              </a:solidFill>
              <a:latin typeface="Arial Narrow" panose="020B0606020202030204" pitchFamily="34" charset="0"/>
            </a:rPr>
            <a:t>which creates jobs, promotes local culture and products </a:t>
          </a:r>
          <a:endParaRPr lang="pt-BR" sz="2200" dirty="0">
            <a:solidFill>
              <a:srgbClr val="002060"/>
            </a:solidFill>
            <a:latin typeface="Arial Narrow" panose="020B0606020202030204" pitchFamily="34" charset="0"/>
          </a:endParaRPr>
        </a:p>
      </dgm:t>
    </dgm:pt>
    <dgm:pt modelId="{CDAFAB59-75EB-472B-8797-8617ED1A3180}" type="parTrans" cxnId="{B3F6997F-49A8-466C-BA4E-B97FE84CE645}">
      <dgm:prSet/>
      <dgm:spPr/>
      <dgm:t>
        <a:bodyPr/>
        <a:lstStyle/>
        <a:p>
          <a:endParaRPr lang="pt-BR"/>
        </a:p>
      </dgm:t>
    </dgm:pt>
    <dgm:pt modelId="{FAA7E03A-AF14-45E8-B1DD-C63D7572AA9D}" type="sibTrans" cxnId="{B3F6997F-49A8-466C-BA4E-B97FE84CE645}">
      <dgm:prSet/>
      <dgm:spPr/>
      <dgm:t>
        <a:bodyPr/>
        <a:lstStyle/>
        <a:p>
          <a:endParaRPr lang="pt-BR"/>
        </a:p>
      </dgm:t>
    </dgm:pt>
    <dgm:pt modelId="{8D9407BE-3841-4D9F-A202-62B396279EFD}" type="pres">
      <dgm:prSet presAssocID="{131D72EE-2E17-4B2B-89FD-04A7215A5162}" presName="linearFlow" presStyleCnt="0">
        <dgm:presLayoutVars>
          <dgm:dir/>
          <dgm:resizeHandles val="exact"/>
        </dgm:presLayoutVars>
      </dgm:prSet>
      <dgm:spPr/>
      <dgm:t>
        <a:bodyPr/>
        <a:lstStyle/>
        <a:p>
          <a:endParaRPr lang="en-US"/>
        </a:p>
      </dgm:t>
    </dgm:pt>
    <dgm:pt modelId="{342FF260-1871-4999-8FE7-DD79DC65B511}" type="pres">
      <dgm:prSet presAssocID="{36DC47FC-65A4-47A7-A23A-4BE478CD41B2}" presName="composite" presStyleCnt="0"/>
      <dgm:spPr/>
    </dgm:pt>
    <dgm:pt modelId="{6013ADCA-D0C0-4CC6-B54D-AFC21FB42257}" type="pres">
      <dgm:prSet presAssocID="{36DC47FC-65A4-47A7-A23A-4BE478CD41B2}" presName="imgShp" presStyleLbl="fgImgPlace1" presStyleIdx="0" presStyleCnt="3" custScaleX="126491" custScaleY="120237" custLinFactNeighborX="-66739" custLinFactNeighborY="11421"/>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t>
        <a:bodyPr/>
        <a:lstStyle/>
        <a:p>
          <a:endParaRPr lang="en-US"/>
        </a:p>
      </dgm:t>
    </dgm:pt>
    <dgm:pt modelId="{B1F271AC-AA93-44D2-81FD-82C3F89E1162}" type="pres">
      <dgm:prSet presAssocID="{36DC47FC-65A4-47A7-A23A-4BE478CD41B2}" presName="txShp" presStyleLbl="node1" presStyleIdx="0" presStyleCnt="3" custScaleX="118251" custScaleY="120672" custLinFactNeighborX="10442" custLinFactNeighborY="1510">
        <dgm:presLayoutVars>
          <dgm:bulletEnabled val="1"/>
        </dgm:presLayoutVars>
      </dgm:prSet>
      <dgm:spPr/>
      <dgm:t>
        <a:bodyPr/>
        <a:lstStyle/>
        <a:p>
          <a:endParaRPr lang="en-US"/>
        </a:p>
      </dgm:t>
    </dgm:pt>
    <dgm:pt modelId="{3BA98F72-ACA2-4283-B797-BF79838F209C}" type="pres">
      <dgm:prSet presAssocID="{9B0C66B6-C4AD-4473-98B0-8D1CC4DFE9D1}" presName="spacing" presStyleCnt="0"/>
      <dgm:spPr/>
    </dgm:pt>
    <dgm:pt modelId="{942352F2-FE8B-4250-B0CD-B8097D200C6D}" type="pres">
      <dgm:prSet presAssocID="{FD8AA965-8378-4CF3-BF8E-6AE8585986AA}" presName="composite" presStyleCnt="0"/>
      <dgm:spPr/>
    </dgm:pt>
    <dgm:pt modelId="{AF44CE6E-89A6-4FDD-A037-852FE045D99B}" type="pres">
      <dgm:prSet presAssocID="{FD8AA965-8378-4CF3-BF8E-6AE8585986AA}" presName="imgShp" presStyleLbl="fgImgPlace1" presStyleIdx="1" presStyleCnt="3" custScaleX="124801" custScaleY="123056" custLinFactNeighborX="-67528" custLinFactNeighborY="-12235"/>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dgm:spPr>
      <dgm:t>
        <a:bodyPr/>
        <a:lstStyle/>
        <a:p>
          <a:endParaRPr lang="es-ES"/>
        </a:p>
      </dgm:t>
    </dgm:pt>
    <dgm:pt modelId="{F474B7B4-6D2C-4B93-A578-AEBF3C24978A}" type="pres">
      <dgm:prSet presAssocID="{FD8AA965-8378-4CF3-BF8E-6AE8585986AA}" presName="txShp" presStyleLbl="node1" presStyleIdx="1" presStyleCnt="3" custScaleX="116422" custScaleY="140229" custLinFactY="32523" custLinFactNeighborX="11168" custLinFactNeighborY="100000">
        <dgm:presLayoutVars>
          <dgm:bulletEnabled val="1"/>
        </dgm:presLayoutVars>
      </dgm:prSet>
      <dgm:spPr/>
      <dgm:t>
        <a:bodyPr/>
        <a:lstStyle/>
        <a:p>
          <a:endParaRPr lang="pt-BR"/>
        </a:p>
      </dgm:t>
    </dgm:pt>
    <dgm:pt modelId="{EF25AF4A-2F63-48E1-83F6-B1D74ECACDE9}" type="pres">
      <dgm:prSet presAssocID="{B25C809D-B127-458A-87E5-93CEEF713492}" presName="spacing" presStyleCnt="0"/>
      <dgm:spPr/>
    </dgm:pt>
    <dgm:pt modelId="{D35F28CB-CA52-4F59-BD09-E5AC4CA75B45}" type="pres">
      <dgm:prSet presAssocID="{00ACBBDD-C3BE-4A4C-82B6-8AF9F48397CD}" presName="composite" presStyleCnt="0"/>
      <dgm:spPr/>
    </dgm:pt>
    <dgm:pt modelId="{DC052248-8A9B-4644-9087-A11F4628D2C1}" type="pres">
      <dgm:prSet presAssocID="{00ACBBDD-C3BE-4A4C-82B6-8AF9F48397CD}" presName="imgShp" presStyleLbl="fgImgPlace1" presStyleIdx="2" presStyleCnt="3" custScaleX="134333" custScaleY="130008" custLinFactNeighborX="-64736" custLinFactNeighborY="-35027"/>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dgm:spPr>
      <dgm:t>
        <a:bodyPr/>
        <a:lstStyle/>
        <a:p>
          <a:endParaRPr lang="en-US"/>
        </a:p>
      </dgm:t>
    </dgm:pt>
    <dgm:pt modelId="{C950513A-5558-4DF9-BC8A-AA770380D5DA}" type="pres">
      <dgm:prSet presAssocID="{00ACBBDD-C3BE-4A4C-82B6-8AF9F48397CD}" presName="txShp" presStyleLbl="node1" presStyleIdx="2" presStyleCnt="3" custScaleX="118531" custScaleY="132697" custLinFactY="-88936" custLinFactNeighborX="10130" custLinFactNeighborY="-100000">
        <dgm:presLayoutVars>
          <dgm:bulletEnabled val="1"/>
        </dgm:presLayoutVars>
      </dgm:prSet>
      <dgm:spPr/>
      <dgm:t>
        <a:bodyPr/>
        <a:lstStyle/>
        <a:p>
          <a:endParaRPr lang="en-US"/>
        </a:p>
      </dgm:t>
    </dgm:pt>
  </dgm:ptLst>
  <dgm:cxnLst>
    <dgm:cxn modelId="{A5BAC094-7163-4F75-878E-CF2334CF0BF1}" type="presOf" srcId="{131D72EE-2E17-4B2B-89FD-04A7215A5162}" destId="{8D9407BE-3841-4D9F-A202-62B396279EFD}" srcOrd="0" destOrd="0" presId="urn:microsoft.com/office/officeart/2005/8/layout/vList3#1"/>
    <dgm:cxn modelId="{3F6CE69C-1EF8-4439-AB53-7DA680026DFE}" srcId="{131D72EE-2E17-4B2B-89FD-04A7215A5162}" destId="{FD8AA965-8378-4CF3-BF8E-6AE8585986AA}" srcOrd="1" destOrd="0" parTransId="{A380A8B9-2328-4843-8B97-38511E937EF4}" sibTransId="{B25C809D-B127-458A-87E5-93CEEF713492}"/>
    <dgm:cxn modelId="{B3F6997F-49A8-466C-BA4E-B97FE84CE645}" srcId="{131D72EE-2E17-4B2B-89FD-04A7215A5162}" destId="{00ACBBDD-C3BE-4A4C-82B6-8AF9F48397CD}" srcOrd="2" destOrd="0" parTransId="{CDAFAB59-75EB-472B-8797-8617ED1A3180}" sibTransId="{FAA7E03A-AF14-45E8-B1DD-C63D7572AA9D}"/>
    <dgm:cxn modelId="{10C9D34E-1F93-487D-88B6-B1C941DB5446}" srcId="{131D72EE-2E17-4B2B-89FD-04A7215A5162}" destId="{36DC47FC-65A4-47A7-A23A-4BE478CD41B2}" srcOrd="0" destOrd="0" parTransId="{A7688CE5-8A00-404F-9A47-985A94BFFA6F}" sibTransId="{9B0C66B6-C4AD-4473-98B0-8D1CC4DFE9D1}"/>
    <dgm:cxn modelId="{4243CF6A-9BE0-4E7E-BC39-588BE41EB933}" type="presOf" srcId="{00ACBBDD-C3BE-4A4C-82B6-8AF9F48397CD}" destId="{C950513A-5558-4DF9-BC8A-AA770380D5DA}" srcOrd="0" destOrd="0" presId="urn:microsoft.com/office/officeart/2005/8/layout/vList3#1"/>
    <dgm:cxn modelId="{162032B7-B057-4612-9E49-B01E6CC53583}" type="presOf" srcId="{36DC47FC-65A4-47A7-A23A-4BE478CD41B2}" destId="{B1F271AC-AA93-44D2-81FD-82C3F89E1162}" srcOrd="0" destOrd="0" presId="urn:microsoft.com/office/officeart/2005/8/layout/vList3#1"/>
    <dgm:cxn modelId="{8C15124E-C10A-453A-ACFC-A2DDEEFECBF9}" type="presOf" srcId="{FD8AA965-8378-4CF3-BF8E-6AE8585986AA}" destId="{F474B7B4-6D2C-4B93-A578-AEBF3C24978A}" srcOrd="0" destOrd="0" presId="urn:microsoft.com/office/officeart/2005/8/layout/vList3#1"/>
    <dgm:cxn modelId="{E6CE9A4F-6DCD-40C5-884B-F724D6870F94}" type="presParOf" srcId="{8D9407BE-3841-4D9F-A202-62B396279EFD}" destId="{342FF260-1871-4999-8FE7-DD79DC65B511}" srcOrd="0" destOrd="0" presId="urn:microsoft.com/office/officeart/2005/8/layout/vList3#1"/>
    <dgm:cxn modelId="{BAC52FC9-321F-4B90-AF87-12EE80A94722}" type="presParOf" srcId="{342FF260-1871-4999-8FE7-DD79DC65B511}" destId="{6013ADCA-D0C0-4CC6-B54D-AFC21FB42257}" srcOrd="0" destOrd="0" presId="urn:microsoft.com/office/officeart/2005/8/layout/vList3#1"/>
    <dgm:cxn modelId="{81AD6754-EF40-4F64-8CFA-B23B6410351C}" type="presParOf" srcId="{342FF260-1871-4999-8FE7-DD79DC65B511}" destId="{B1F271AC-AA93-44D2-81FD-82C3F89E1162}" srcOrd="1" destOrd="0" presId="urn:microsoft.com/office/officeart/2005/8/layout/vList3#1"/>
    <dgm:cxn modelId="{9D326779-6B97-4A54-B931-D80807E72622}" type="presParOf" srcId="{8D9407BE-3841-4D9F-A202-62B396279EFD}" destId="{3BA98F72-ACA2-4283-B797-BF79838F209C}" srcOrd="1" destOrd="0" presId="urn:microsoft.com/office/officeart/2005/8/layout/vList3#1"/>
    <dgm:cxn modelId="{38E878AE-BF07-4DCE-B753-C857ECFAC7B3}" type="presParOf" srcId="{8D9407BE-3841-4D9F-A202-62B396279EFD}" destId="{942352F2-FE8B-4250-B0CD-B8097D200C6D}" srcOrd="2" destOrd="0" presId="urn:microsoft.com/office/officeart/2005/8/layout/vList3#1"/>
    <dgm:cxn modelId="{87FB800D-B9DA-43CF-BACA-97698B4C1156}" type="presParOf" srcId="{942352F2-FE8B-4250-B0CD-B8097D200C6D}" destId="{AF44CE6E-89A6-4FDD-A037-852FE045D99B}" srcOrd="0" destOrd="0" presId="urn:microsoft.com/office/officeart/2005/8/layout/vList3#1"/>
    <dgm:cxn modelId="{9B2244D0-A422-46E5-843C-486CB62809ED}" type="presParOf" srcId="{942352F2-FE8B-4250-B0CD-B8097D200C6D}" destId="{F474B7B4-6D2C-4B93-A578-AEBF3C24978A}" srcOrd="1" destOrd="0" presId="urn:microsoft.com/office/officeart/2005/8/layout/vList3#1"/>
    <dgm:cxn modelId="{24DD1CA8-BA59-473E-84D0-5BBB943E5E17}" type="presParOf" srcId="{8D9407BE-3841-4D9F-A202-62B396279EFD}" destId="{EF25AF4A-2F63-48E1-83F6-B1D74ECACDE9}" srcOrd="3" destOrd="0" presId="urn:microsoft.com/office/officeart/2005/8/layout/vList3#1"/>
    <dgm:cxn modelId="{2892F5FD-DDDC-4340-86E8-700E58BE5207}" type="presParOf" srcId="{8D9407BE-3841-4D9F-A202-62B396279EFD}" destId="{D35F28CB-CA52-4F59-BD09-E5AC4CA75B45}" srcOrd="4" destOrd="0" presId="urn:microsoft.com/office/officeart/2005/8/layout/vList3#1"/>
    <dgm:cxn modelId="{030CD6FF-1EEC-4BB7-BB33-E556325D0885}" type="presParOf" srcId="{D35F28CB-CA52-4F59-BD09-E5AC4CA75B45}" destId="{DC052248-8A9B-4644-9087-A11F4628D2C1}" srcOrd="0" destOrd="0" presId="urn:microsoft.com/office/officeart/2005/8/layout/vList3#1"/>
    <dgm:cxn modelId="{E590E6A6-4A28-408B-B308-F28B38EE059C}" type="presParOf" srcId="{D35F28CB-CA52-4F59-BD09-E5AC4CA75B45}" destId="{C950513A-5558-4DF9-BC8A-AA770380D5DA}" srcOrd="1" destOrd="0" presId="urn:microsoft.com/office/officeart/2005/8/layout/vList3#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271AC-AA93-44D2-81FD-82C3F89E1162}">
      <dsp:nvSpPr>
        <dsp:cNvPr id="0" name=""/>
        <dsp:cNvSpPr/>
      </dsp:nvSpPr>
      <dsp:spPr>
        <a:xfrm rot="10800000">
          <a:off x="1645204" y="17787"/>
          <a:ext cx="6920913" cy="1377626"/>
        </a:xfrm>
        <a:prstGeom prst="homePlate">
          <a:avLst/>
        </a:prstGeom>
        <a:solidFill>
          <a:srgbClr val="BCC9E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427" tIns="83820" rIns="156464" bIns="83820" numCol="1" spcCol="1270" anchor="ctr" anchorCtr="0">
          <a:noAutofit/>
        </a:bodyPr>
        <a:lstStyle/>
        <a:p>
          <a:pPr marL="627063" lvl="0" indent="-627063" algn="l" defTabSz="977900">
            <a:lnSpc>
              <a:spcPct val="90000"/>
            </a:lnSpc>
            <a:spcBef>
              <a:spcPct val="0"/>
            </a:spcBef>
            <a:spcAft>
              <a:spcPct val="35000"/>
            </a:spcAft>
            <a:tabLst>
              <a:tab pos="627063" algn="l"/>
            </a:tabLst>
          </a:pPr>
          <a:r>
            <a:rPr lang="en-GB" sz="2200" b="1" kern="1200" dirty="0" smtClean="0">
              <a:solidFill>
                <a:schemeClr val="accent6">
                  <a:lumMod val="75000"/>
                </a:schemeClr>
              </a:solidFill>
              <a:latin typeface="Arial Narrow" panose="020B0606020202030204" pitchFamily="34" charset="0"/>
            </a:rPr>
            <a:t>8.9 </a:t>
          </a:r>
          <a:r>
            <a:rPr lang="en-GB" sz="2200" b="1" kern="1200" dirty="0" smtClean="0">
              <a:latin typeface="Arial Narrow" panose="020B0606020202030204" pitchFamily="34" charset="0"/>
            </a:rPr>
            <a:t>	</a:t>
          </a:r>
          <a:r>
            <a:rPr lang="en-GB" sz="2200" b="1" kern="1200" dirty="0" smtClean="0">
              <a:solidFill>
                <a:srgbClr val="002060"/>
              </a:solidFill>
              <a:latin typeface="Arial Narrow" panose="020B0606020202030204" pitchFamily="34" charset="0"/>
            </a:rPr>
            <a:t>by 2030 devise and implement policies to promote </a:t>
          </a:r>
          <a:r>
            <a:rPr lang="en-GB" sz="2200" b="1" kern="1200" dirty="0" smtClean="0">
              <a:solidFill>
                <a:schemeClr val="accent6">
                  <a:lumMod val="75000"/>
                </a:schemeClr>
              </a:solidFill>
              <a:latin typeface="Arial Narrow" panose="020B0606020202030204" pitchFamily="34" charset="0"/>
            </a:rPr>
            <a:t>sustainable tourism </a:t>
          </a:r>
          <a:r>
            <a:rPr lang="en-GB" sz="2200" b="1" kern="1200" dirty="0" smtClean="0">
              <a:solidFill>
                <a:srgbClr val="002060"/>
              </a:solidFill>
              <a:latin typeface="Arial Narrow" panose="020B0606020202030204" pitchFamily="34" charset="0"/>
            </a:rPr>
            <a:t>which creates jobs, promotes local culture and products </a:t>
          </a:r>
          <a:endParaRPr lang="pt-BR" sz="2200" kern="1200" dirty="0">
            <a:solidFill>
              <a:srgbClr val="002060"/>
            </a:solidFill>
            <a:latin typeface="Arial Narrow" panose="020B0606020202030204" pitchFamily="34" charset="0"/>
          </a:endParaRPr>
        </a:p>
      </dsp:txBody>
      <dsp:txXfrm rot="10800000">
        <a:off x="1989610" y="17787"/>
        <a:ext cx="6576507" cy="1377626"/>
      </dsp:txXfrm>
    </dsp:sp>
    <dsp:sp modelId="{6013ADCA-D0C0-4CC6-B54D-AFC21FB42257}">
      <dsp:nvSpPr>
        <dsp:cNvPr id="0" name=""/>
        <dsp:cNvSpPr/>
      </dsp:nvSpPr>
      <dsp:spPr>
        <a:xfrm>
          <a:off x="84212" y="133417"/>
          <a:ext cx="1444057" cy="1372660"/>
        </a:xfrm>
        <a:prstGeom prst="ellipse">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74B7B4-6D2C-4B93-A578-AEBF3C24978A}">
      <dsp:nvSpPr>
        <dsp:cNvPr id="0" name=""/>
        <dsp:cNvSpPr/>
      </dsp:nvSpPr>
      <dsp:spPr>
        <a:xfrm rot="10800000">
          <a:off x="1763156" y="3231881"/>
          <a:ext cx="6813867" cy="1600894"/>
        </a:xfrm>
        <a:prstGeom prst="homePlate">
          <a:avLst/>
        </a:prstGeom>
        <a:solidFill>
          <a:srgbClr val="BCC9E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427" tIns="83820" rIns="156464" bIns="83820" numCol="1" spcCol="1270" anchor="ctr" anchorCtr="0">
          <a:noAutofit/>
        </a:bodyPr>
        <a:lstStyle/>
        <a:p>
          <a:pPr marL="534988" lvl="0" indent="-534988" algn="l" defTabSz="977900">
            <a:lnSpc>
              <a:spcPct val="90000"/>
            </a:lnSpc>
            <a:spcBef>
              <a:spcPct val="0"/>
            </a:spcBef>
            <a:spcAft>
              <a:spcPct val="35000"/>
            </a:spcAft>
            <a:tabLst>
              <a:tab pos="534988" algn="l"/>
            </a:tabLst>
          </a:pPr>
          <a:r>
            <a:rPr lang="en-GB" sz="2200" b="1" kern="1200" dirty="0" smtClean="0">
              <a:solidFill>
                <a:schemeClr val="accent6">
                  <a:lumMod val="75000"/>
                </a:schemeClr>
              </a:solidFill>
              <a:latin typeface="Arial Narrow" panose="020B0606020202030204" pitchFamily="34" charset="0"/>
            </a:rPr>
            <a:t>14.7</a:t>
          </a:r>
          <a:r>
            <a:rPr lang="en-GB" sz="2200" b="1" kern="1200" dirty="0" smtClean="0">
              <a:latin typeface="Arial Narrow" panose="020B0606020202030204" pitchFamily="34" charset="0"/>
            </a:rPr>
            <a:t> 	</a:t>
          </a:r>
          <a:r>
            <a:rPr lang="en-GB" sz="2200" b="1" kern="1200" dirty="0" smtClean="0">
              <a:solidFill>
                <a:srgbClr val="002060"/>
              </a:solidFill>
              <a:latin typeface="Arial Narrow" panose="020B0606020202030204" pitchFamily="34" charset="0"/>
            </a:rPr>
            <a:t>by 2030 increase the economic benefits to SIDS and LDCs from the sustainable use of marine resources, including through sustainable management of fisheries, aquaculture and </a:t>
          </a:r>
          <a:r>
            <a:rPr lang="en-GB" sz="2200" b="1" kern="1200" dirty="0" smtClean="0">
              <a:solidFill>
                <a:schemeClr val="accent6">
                  <a:lumMod val="75000"/>
                </a:schemeClr>
              </a:solidFill>
              <a:latin typeface="Arial Narrow" panose="020B0606020202030204" pitchFamily="34" charset="0"/>
            </a:rPr>
            <a:t>tourism</a:t>
          </a:r>
          <a:endParaRPr lang="pt-BR" sz="2200" kern="1200" dirty="0">
            <a:solidFill>
              <a:schemeClr val="accent6">
                <a:lumMod val="75000"/>
              </a:schemeClr>
            </a:solidFill>
            <a:latin typeface="Arial Narrow" panose="020B0606020202030204" pitchFamily="34" charset="0"/>
          </a:endParaRPr>
        </a:p>
      </dsp:txBody>
      <dsp:txXfrm rot="10800000">
        <a:off x="2163379" y="3231881"/>
        <a:ext cx="6413644" cy="1600894"/>
      </dsp:txXfrm>
    </dsp:sp>
    <dsp:sp modelId="{AF44CE6E-89A6-4FDD-A037-852FE045D99B}">
      <dsp:nvSpPr>
        <dsp:cNvPr id="0" name=""/>
        <dsp:cNvSpPr/>
      </dsp:nvSpPr>
      <dsp:spPr>
        <a:xfrm>
          <a:off x="106790" y="1677307"/>
          <a:ext cx="1424764" cy="1404842"/>
        </a:xfrm>
        <a:prstGeom prst="ellipse">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50513A-5558-4DF9-BC8A-AA770380D5DA}">
      <dsp:nvSpPr>
        <dsp:cNvPr id="0" name=""/>
        <dsp:cNvSpPr/>
      </dsp:nvSpPr>
      <dsp:spPr>
        <a:xfrm rot="10800000">
          <a:off x="1637034" y="1503691"/>
          <a:ext cx="6937301" cy="1514907"/>
        </a:xfrm>
        <a:prstGeom prst="homePlate">
          <a:avLst/>
        </a:prstGeom>
        <a:solidFill>
          <a:srgbClr val="BCC9E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427" tIns="83820" rIns="156464" bIns="83820" numCol="1" spcCol="1270" anchor="ctr" anchorCtr="0">
          <a:noAutofit/>
        </a:bodyPr>
        <a:lstStyle/>
        <a:p>
          <a:pPr marL="627063" lvl="0" indent="-627063" algn="l" defTabSz="977900">
            <a:lnSpc>
              <a:spcPct val="90000"/>
            </a:lnSpc>
            <a:spcBef>
              <a:spcPct val="0"/>
            </a:spcBef>
            <a:spcAft>
              <a:spcPct val="35000"/>
            </a:spcAft>
            <a:tabLst>
              <a:tab pos="627063" algn="l"/>
            </a:tabLst>
          </a:pPr>
          <a:r>
            <a:rPr lang="en-GB" sz="2200" b="1" kern="1200" dirty="0" smtClean="0">
              <a:solidFill>
                <a:schemeClr val="accent6">
                  <a:lumMod val="75000"/>
                </a:schemeClr>
              </a:solidFill>
              <a:latin typeface="Arial Narrow" panose="020B0606020202030204" pitchFamily="34" charset="0"/>
            </a:rPr>
            <a:t>12.b</a:t>
          </a:r>
          <a:r>
            <a:rPr lang="en-GB" sz="2200" b="1" kern="1200" dirty="0" smtClean="0">
              <a:latin typeface="Arial Narrow" panose="020B0606020202030204" pitchFamily="34" charset="0"/>
            </a:rPr>
            <a:t> 	</a:t>
          </a:r>
          <a:r>
            <a:rPr lang="en-GB" sz="2200" b="1" kern="1200" dirty="0" smtClean="0">
              <a:solidFill>
                <a:srgbClr val="002060"/>
              </a:solidFill>
              <a:latin typeface="Arial Narrow" panose="020B0606020202030204" pitchFamily="34" charset="0"/>
            </a:rPr>
            <a:t>develop and implement tools to monitor sustainable development impacts for </a:t>
          </a:r>
          <a:r>
            <a:rPr lang="en-GB" sz="2200" b="1" kern="1200" dirty="0" smtClean="0">
              <a:solidFill>
                <a:schemeClr val="accent6">
                  <a:lumMod val="75000"/>
                </a:schemeClr>
              </a:solidFill>
              <a:latin typeface="Arial Narrow" panose="020B0606020202030204" pitchFamily="34" charset="0"/>
            </a:rPr>
            <a:t>sustainable tourism </a:t>
          </a:r>
          <a:r>
            <a:rPr lang="en-GB" sz="2200" b="1" kern="1200" dirty="0" smtClean="0">
              <a:solidFill>
                <a:srgbClr val="002060"/>
              </a:solidFill>
              <a:latin typeface="Arial Narrow" panose="020B0606020202030204" pitchFamily="34" charset="0"/>
            </a:rPr>
            <a:t>which creates jobs, promotes local culture and products </a:t>
          </a:r>
          <a:endParaRPr lang="pt-BR" sz="2200" kern="1200" dirty="0">
            <a:solidFill>
              <a:srgbClr val="002060"/>
            </a:solidFill>
            <a:latin typeface="Arial Narrow" panose="020B0606020202030204" pitchFamily="34" charset="0"/>
          </a:endParaRPr>
        </a:p>
      </dsp:txBody>
      <dsp:txXfrm rot="10800000">
        <a:off x="2015761" y="1503691"/>
        <a:ext cx="6558574" cy="1514907"/>
      </dsp:txXfrm>
    </dsp:sp>
    <dsp:sp modelId="{DC052248-8A9B-4644-9087-A11F4628D2C1}">
      <dsp:nvSpPr>
        <dsp:cNvPr id="0" name=""/>
        <dsp:cNvSpPr/>
      </dsp:nvSpPr>
      <dsp:spPr>
        <a:xfrm>
          <a:off x="80600" y="3276110"/>
          <a:ext cx="1533584" cy="1484209"/>
        </a:xfrm>
        <a:prstGeom prst="ellipse">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6582F02E-C92B-46A8-B7B8-FA6A4D9DCF8F}" type="datetimeFigureOut">
              <a:rPr lang="en-US" smtClean="0"/>
              <a:pPr/>
              <a:t>10/19/2015</a:t>
            </a:fld>
            <a:endParaRPr lang="en-US"/>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8C6E1E5E-0722-4674-B0A6-DD15E25D693C}" type="slidenum">
              <a:rPr lang="en-US" smtClean="0"/>
              <a:pPr/>
              <a:t>‹#›</a:t>
            </a:fld>
            <a:endParaRPr lang="en-US"/>
          </a:p>
        </p:txBody>
      </p:sp>
    </p:spTree>
    <p:extLst>
      <p:ext uri="{BB962C8B-B14F-4D97-AF65-F5344CB8AC3E}">
        <p14:creationId xmlns:p14="http://schemas.microsoft.com/office/powerpoint/2010/main" val="6344277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GB"/>
          </a:p>
        </p:txBody>
      </p:sp>
      <p:sp>
        <p:nvSpPr>
          <p:cNvPr id="64515" name="Rectangle 3"/>
          <p:cNvSpPr>
            <a:spLocks noGrp="1" noChangeArrowheads="1"/>
          </p:cNvSpPr>
          <p:nvPr>
            <p:ph type="dt" idx="1"/>
          </p:nvPr>
        </p:nvSpPr>
        <p:spPr bwMode="auto">
          <a:xfrm>
            <a:off x="3850443" y="0"/>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BD290C1B-D0A9-4DC8-A6A5-5289D97D188F}" type="datetimeFigureOut">
              <a:rPr lang="en-GB"/>
              <a:pPr>
                <a:defRPr/>
              </a:pPr>
              <a:t>19/10/2015</a:t>
            </a:fld>
            <a:endParaRPr lang="en-GB"/>
          </a:p>
        </p:txBody>
      </p:sp>
      <p:sp>
        <p:nvSpPr>
          <p:cNvPr id="6042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79768" y="4715907"/>
            <a:ext cx="5438140" cy="446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4518" name="Rectangle 6"/>
          <p:cNvSpPr>
            <a:spLocks noGrp="1" noChangeArrowheads="1"/>
          </p:cNvSpPr>
          <p:nvPr>
            <p:ph type="ftr" sz="quarter" idx="4"/>
          </p:nvPr>
        </p:nvSpPr>
        <p:spPr bwMode="auto">
          <a:xfrm>
            <a:off x="0" y="9430091"/>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GB"/>
          </a:p>
        </p:txBody>
      </p:sp>
      <p:sp>
        <p:nvSpPr>
          <p:cNvPr id="64519" name="Rectangle 7"/>
          <p:cNvSpPr>
            <a:spLocks noGrp="1" noChangeArrowheads="1"/>
          </p:cNvSpPr>
          <p:nvPr>
            <p:ph type="sldNum" sz="quarter" idx="5"/>
          </p:nvPr>
        </p:nvSpPr>
        <p:spPr bwMode="auto">
          <a:xfrm>
            <a:off x="3850443" y="9430091"/>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5AC87F6C-8E67-474E-8751-DD1394E22738}" type="slidenum">
              <a:rPr lang="en-GB"/>
              <a:pPr>
                <a:defRPr/>
              </a:pPr>
              <a:t>‹#›</a:t>
            </a:fld>
            <a:endParaRPr lang="en-GB"/>
          </a:p>
        </p:txBody>
      </p:sp>
    </p:spTree>
    <p:extLst>
      <p:ext uri="{BB962C8B-B14F-4D97-AF65-F5344CB8AC3E}">
        <p14:creationId xmlns:p14="http://schemas.microsoft.com/office/powerpoint/2010/main" val="10577721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p:cNvSpPr>
            <a:spLocks noGrp="1" noRot="1" noChangeAspect="1" noTextEdit="1"/>
          </p:cNvSpPr>
          <p:nvPr>
            <p:ph type="sldImg"/>
          </p:nvPr>
        </p:nvSpPr>
        <p:spPr>
          <a:ln/>
        </p:spPr>
      </p:sp>
      <p:sp>
        <p:nvSpPr>
          <p:cNvPr id="64515"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dirty="0" smtClean="0"/>
          </a:p>
        </p:txBody>
      </p:sp>
      <p:sp>
        <p:nvSpPr>
          <p:cNvPr id="64516"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7838" eaLnBrk="0" hangingPunct="0">
              <a:defRPr>
                <a:solidFill>
                  <a:schemeClr val="tx1"/>
                </a:solidFill>
                <a:latin typeface="Calibri" pitchFamily="34" charset="0"/>
                <a:ea typeface="MS PGothic" pitchFamily="34" charset="-128"/>
              </a:defRPr>
            </a:lvl1pPr>
            <a:lvl2pPr marL="742950" indent="-285750" defTabSz="477838" eaLnBrk="0" hangingPunct="0">
              <a:defRPr>
                <a:solidFill>
                  <a:schemeClr val="tx1"/>
                </a:solidFill>
                <a:latin typeface="Calibri" pitchFamily="34" charset="0"/>
                <a:ea typeface="MS PGothic" pitchFamily="34" charset="-128"/>
              </a:defRPr>
            </a:lvl2pPr>
            <a:lvl3pPr marL="1143000" indent="-228600" defTabSz="477838" eaLnBrk="0" hangingPunct="0">
              <a:defRPr>
                <a:solidFill>
                  <a:schemeClr val="tx1"/>
                </a:solidFill>
                <a:latin typeface="Calibri" pitchFamily="34" charset="0"/>
                <a:ea typeface="MS PGothic" pitchFamily="34" charset="-128"/>
              </a:defRPr>
            </a:lvl3pPr>
            <a:lvl4pPr marL="1600200" indent="-228600" defTabSz="477838" eaLnBrk="0" hangingPunct="0">
              <a:defRPr>
                <a:solidFill>
                  <a:schemeClr val="tx1"/>
                </a:solidFill>
                <a:latin typeface="Calibri" pitchFamily="34" charset="0"/>
                <a:ea typeface="MS PGothic" pitchFamily="34" charset="-128"/>
              </a:defRPr>
            </a:lvl4pPr>
            <a:lvl5pPr marL="2057400" indent="-228600" defTabSz="477838" eaLnBrk="0" hangingPunct="0">
              <a:defRPr>
                <a:solidFill>
                  <a:schemeClr val="tx1"/>
                </a:solidFill>
                <a:latin typeface="Calibri" pitchFamily="34" charset="0"/>
                <a:ea typeface="MS PGothic" pitchFamily="34" charset="-128"/>
              </a:defRPr>
            </a:lvl5pPr>
            <a:lvl6pPr marL="2514600" indent="-228600" defTabSz="477838"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77838"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77838"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77838"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15C0E3F2-B704-48EC-9FBB-8B9792BACB81}" type="slidenum">
              <a:rPr lang="de-DE" sz="1300" smtClean="0">
                <a:solidFill>
                  <a:srgbClr val="000000"/>
                </a:solidFill>
              </a:rPr>
              <a:pPr eaLnBrk="1" hangingPunct="1"/>
              <a:t>17</a:t>
            </a:fld>
            <a:endParaRPr lang="de-DE" sz="1300" smtClean="0">
              <a:solidFill>
                <a:srgbClr val="000000"/>
              </a:solidFill>
            </a:endParaRPr>
          </a:p>
        </p:txBody>
      </p:sp>
    </p:spTree>
    <p:extLst>
      <p:ext uri="{BB962C8B-B14F-4D97-AF65-F5344CB8AC3E}">
        <p14:creationId xmlns:p14="http://schemas.microsoft.com/office/powerpoint/2010/main" val="919301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lienbildplatzhalter 1"/>
          <p:cNvSpPr>
            <a:spLocks noGrp="1" noRot="1" noChangeAspect="1" noTextEdit="1"/>
          </p:cNvSpPr>
          <p:nvPr>
            <p:ph type="sldImg"/>
          </p:nvPr>
        </p:nvSpPr>
        <p:spPr>
          <a:ln/>
        </p:spPr>
      </p:sp>
      <p:sp>
        <p:nvSpPr>
          <p:cNvPr id="7270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smtClean="0"/>
          </a:p>
        </p:txBody>
      </p:sp>
      <p:sp>
        <p:nvSpPr>
          <p:cNvPr id="72708"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7838" eaLnBrk="0" hangingPunct="0">
              <a:defRPr>
                <a:solidFill>
                  <a:schemeClr val="tx1"/>
                </a:solidFill>
                <a:latin typeface="Calibri" pitchFamily="34" charset="0"/>
                <a:ea typeface="MS PGothic" pitchFamily="34" charset="-128"/>
              </a:defRPr>
            </a:lvl1pPr>
            <a:lvl2pPr marL="742950" indent="-285750" defTabSz="477838" eaLnBrk="0" hangingPunct="0">
              <a:defRPr>
                <a:solidFill>
                  <a:schemeClr val="tx1"/>
                </a:solidFill>
                <a:latin typeface="Calibri" pitchFamily="34" charset="0"/>
                <a:ea typeface="MS PGothic" pitchFamily="34" charset="-128"/>
              </a:defRPr>
            </a:lvl2pPr>
            <a:lvl3pPr marL="1143000" indent="-228600" defTabSz="477838" eaLnBrk="0" hangingPunct="0">
              <a:defRPr>
                <a:solidFill>
                  <a:schemeClr val="tx1"/>
                </a:solidFill>
                <a:latin typeface="Calibri" pitchFamily="34" charset="0"/>
                <a:ea typeface="MS PGothic" pitchFamily="34" charset="-128"/>
              </a:defRPr>
            </a:lvl3pPr>
            <a:lvl4pPr marL="1600200" indent="-228600" defTabSz="477838" eaLnBrk="0" hangingPunct="0">
              <a:defRPr>
                <a:solidFill>
                  <a:schemeClr val="tx1"/>
                </a:solidFill>
                <a:latin typeface="Calibri" pitchFamily="34" charset="0"/>
                <a:ea typeface="MS PGothic" pitchFamily="34" charset="-128"/>
              </a:defRPr>
            </a:lvl4pPr>
            <a:lvl5pPr marL="2057400" indent="-228600" defTabSz="477838" eaLnBrk="0" hangingPunct="0">
              <a:defRPr>
                <a:solidFill>
                  <a:schemeClr val="tx1"/>
                </a:solidFill>
                <a:latin typeface="Calibri" pitchFamily="34" charset="0"/>
                <a:ea typeface="MS PGothic" pitchFamily="34" charset="-128"/>
              </a:defRPr>
            </a:lvl5pPr>
            <a:lvl6pPr marL="2514600" indent="-228600" defTabSz="477838"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77838"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77838"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77838"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A62BEDA5-53E7-4EF6-AA8E-1AE245A48F07}" type="slidenum">
              <a:rPr lang="de-DE" sz="1300" smtClean="0">
                <a:solidFill>
                  <a:srgbClr val="000000"/>
                </a:solidFill>
              </a:rPr>
              <a:pPr eaLnBrk="1" hangingPunct="1"/>
              <a:t>18</a:t>
            </a:fld>
            <a:endParaRPr lang="de-DE" sz="1300" smtClean="0">
              <a:solidFill>
                <a:srgbClr val="000000"/>
              </a:solidFill>
            </a:endParaRPr>
          </a:p>
        </p:txBody>
      </p:sp>
    </p:spTree>
    <p:extLst>
      <p:ext uri="{BB962C8B-B14F-4D97-AF65-F5344CB8AC3E}">
        <p14:creationId xmlns:p14="http://schemas.microsoft.com/office/powerpoint/2010/main" val="3006249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p:cNvSpPr>
            <a:spLocks noGrp="1" noRot="1" noChangeAspect="1" noTextEdit="1"/>
          </p:cNvSpPr>
          <p:nvPr>
            <p:ph type="sldImg"/>
          </p:nvPr>
        </p:nvSpPr>
        <p:spPr>
          <a:ln/>
        </p:spPr>
      </p:sp>
      <p:sp>
        <p:nvSpPr>
          <p:cNvPr id="64515"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dirty="0" smtClean="0"/>
          </a:p>
        </p:txBody>
      </p:sp>
      <p:sp>
        <p:nvSpPr>
          <p:cNvPr id="64516"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7838" eaLnBrk="0" hangingPunct="0">
              <a:defRPr>
                <a:solidFill>
                  <a:schemeClr val="tx1"/>
                </a:solidFill>
                <a:latin typeface="Calibri" pitchFamily="34" charset="0"/>
                <a:ea typeface="MS PGothic" pitchFamily="34" charset="-128"/>
              </a:defRPr>
            </a:lvl1pPr>
            <a:lvl2pPr marL="742950" indent="-285750" defTabSz="477838" eaLnBrk="0" hangingPunct="0">
              <a:defRPr>
                <a:solidFill>
                  <a:schemeClr val="tx1"/>
                </a:solidFill>
                <a:latin typeface="Calibri" pitchFamily="34" charset="0"/>
                <a:ea typeface="MS PGothic" pitchFamily="34" charset="-128"/>
              </a:defRPr>
            </a:lvl2pPr>
            <a:lvl3pPr marL="1143000" indent="-228600" defTabSz="477838" eaLnBrk="0" hangingPunct="0">
              <a:defRPr>
                <a:solidFill>
                  <a:schemeClr val="tx1"/>
                </a:solidFill>
                <a:latin typeface="Calibri" pitchFamily="34" charset="0"/>
                <a:ea typeface="MS PGothic" pitchFamily="34" charset="-128"/>
              </a:defRPr>
            </a:lvl3pPr>
            <a:lvl4pPr marL="1600200" indent="-228600" defTabSz="477838" eaLnBrk="0" hangingPunct="0">
              <a:defRPr>
                <a:solidFill>
                  <a:schemeClr val="tx1"/>
                </a:solidFill>
                <a:latin typeface="Calibri" pitchFamily="34" charset="0"/>
                <a:ea typeface="MS PGothic" pitchFamily="34" charset="-128"/>
              </a:defRPr>
            </a:lvl4pPr>
            <a:lvl5pPr marL="2057400" indent="-228600" defTabSz="477838" eaLnBrk="0" hangingPunct="0">
              <a:defRPr>
                <a:solidFill>
                  <a:schemeClr val="tx1"/>
                </a:solidFill>
                <a:latin typeface="Calibri" pitchFamily="34" charset="0"/>
                <a:ea typeface="MS PGothic" pitchFamily="34" charset="-128"/>
              </a:defRPr>
            </a:lvl5pPr>
            <a:lvl6pPr marL="2514600" indent="-228600" defTabSz="477838"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77838"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77838"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77838"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15C0E3F2-B704-48EC-9FBB-8B9792BACB81}" type="slidenum">
              <a:rPr lang="de-DE" sz="1300" smtClean="0">
                <a:solidFill>
                  <a:srgbClr val="000000"/>
                </a:solidFill>
              </a:rPr>
              <a:pPr eaLnBrk="1" hangingPunct="1"/>
              <a:t>19</a:t>
            </a:fld>
            <a:endParaRPr lang="de-DE" sz="1300" smtClean="0">
              <a:solidFill>
                <a:srgbClr val="000000"/>
              </a:solidFill>
            </a:endParaRPr>
          </a:p>
        </p:txBody>
      </p:sp>
    </p:spTree>
    <p:extLst>
      <p:ext uri="{BB962C8B-B14F-4D97-AF65-F5344CB8AC3E}">
        <p14:creationId xmlns:p14="http://schemas.microsoft.com/office/powerpoint/2010/main" val="1405324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pPr>
              <a:defRPr/>
            </a:pPr>
            <a:fld id="{5AC87F6C-8E67-474E-8751-DD1394E22738}" type="slidenum">
              <a:rPr lang="en-GB" smtClean="0"/>
              <a:pPr>
                <a:defRPr/>
              </a:pPr>
              <a:t>23</a:t>
            </a:fld>
            <a:endParaRPr lang="en-GB"/>
          </a:p>
        </p:txBody>
      </p:sp>
    </p:spTree>
    <p:extLst>
      <p:ext uri="{BB962C8B-B14F-4D97-AF65-F5344CB8AC3E}">
        <p14:creationId xmlns:p14="http://schemas.microsoft.com/office/powerpoint/2010/main" val="3669580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p:cNvSpPr>
            <a:spLocks noGrp="1" noRot="1" noChangeAspect="1" noTextEdit="1"/>
          </p:cNvSpPr>
          <p:nvPr>
            <p:ph type="sldImg"/>
          </p:nvPr>
        </p:nvSpPr>
        <p:spPr>
          <a:ln/>
        </p:spPr>
      </p:sp>
      <p:sp>
        <p:nvSpPr>
          <p:cNvPr id="7782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smtClean="0"/>
          </a:p>
        </p:txBody>
      </p:sp>
      <p:sp>
        <p:nvSpPr>
          <p:cNvPr id="77828"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7838" eaLnBrk="0" hangingPunct="0">
              <a:defRPr>
                <a:solidFill>
                  <a:schemeClr val="tx1"/>
                </a:solidFill>
                <a:latin typeface="Calibri" pitchFamily="34" charset="0"/>
                <a:ea typeface="MS PGothic" pitchFamily="34" charset="-128"/>
              </a:defRPr>
            </a:lvl1pPr>
            <a:lvl2pPr marL="742950" indent="-285750" defTabSz="477838" eaLnBrk="0" hangingPunct="0">
              <a:defRPr>
                <a:solidFill>
                  <a:schemeClr val="tx1"/>
                </a:solidFill>
                <a:latin typeface="Calibri" pitchFamily="34" charset="0"/>
                <a:ea typeface="MS PGothic" pitchFamily="34" charset="-128"/>
              </a:defRPr>
            </a:lvl2pPr>
            <a:lvl3pPr marL="1143000" indent="-228600" defTabSz="477838" eaLnBrk="0" hangingPunct="0">
              <a:defRPr>
                <a:solidFill>
                  <a:schemeClr val="tx1"/>
                </a:solidFill>
                <a:latin typeface="Calibri" pitchFamily="34" charset="0"/>
                <a:ea typeface="MS PGothic" pitchFamily="34" charset="-128"/>
              </a:defRPr>
            </a:lvl3pPr>
            <a:lvl4pPr marL="1600200" indent="-228600" defTabSz="477838" eaLnBrk="0" hangingPunct="0">
              <a:defRPr>
                <a:solidFill>
                  <a:schemeClr val="tx1"/>
                </a:solidFill>
                <a:latin typeface="Calibri" pitchFamily="34" charset="0"/>
                <a:ea typeface="MS PGothic" pitchFamily="34" charset="-128"/>
              </a:defRPr>
            </a:lvl4pPr>
            <a:lvl5pPr marL="2057400" indent="-228600" defTabSz="477838" eaLnBrk="0" hangingPunct="0">
              <a:defRPr>
                <a:solidFill>
                  <a:schemeClr val="tx1"/>
                </a:solidFill>
                <a:latin typeface="Calibri" pitchFamily="34" charset="0"/>
                <a:ea typeface="MS PGothic" pitchFamily="34" charset="-128"/>
              </a:defRPr>
            </a:lvl5pPr>
            <a:lvl6pPr marL="2514600" indent="-228600" defTabSz="477838"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77838"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77838"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77838"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C4E4A90-C4E5-4D8D-8BFF-68C6CF9C4DFC}" type="slidenum">
              <a:rPr lang="de-DE" sz="1300" smtClean="0">
                <a:solidFill>
                  <a:srgbClr val="000000"/>
                </a:solidFill>
              </a:rPr>
              <a:pPr eaLnBrk="1" hangingPunct="1"/>
              <a:t>25</a:t>
            </a:fld>
            <a:endParaRPr lang="de-DE" sz="1300" smtClean="0">
              <a:solidFill>
                <a:srgbClr val="000000"/>
              </a:solidFill>
            </a:endParaRPr>
          </a:p>
        </p:txBody>
      </p:sp>
    </p:spTree>
    <p:extLst>
      <p:ext uri="{BB962C8B-B14F-4D97-AF65-F5344CB8AC3E}">
        <p14:creationId xmlns:p14="http://schemas.microsoft.com/office/powerpoint/2010/main" val="3068012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851814" y="9435433"/>
            <a:ext cx="2945862" cy="49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8" tIns="46155" rIns="92298" bIns="46155" anchor="b"/>
          <a:lstStyle>
            <a:lvl1pPr defTabSz="957263">
              <a:defRPr sz="2000" b="1">
                <a:solidFill>
                  <a:schemeClr val="tx2"/>
                </a:solidFill>
                <a:latin typeface="Arial" pitchFamily="34" charset="0"/>
                <a:ea typeface="MS PGothic" pitchFamily="34" charset="-128"/>
              </a:defRPr>
            </a:lvl1pPr>
            <a:lvl2pPr marL="742950" indent="-285750" defTabSz="957263">
              <a:defRPr sz="2000" b="1">
                <a:solidFill>
                  <a:schemeClr val="tx2"/>
                </a:solidFill>
                <a:latin typeface="Arial" pitchFamily="34" charset="0"/>
                <a:ea typeface="MS PGothic" pitchFamily="34" charset="-128"/>
              </a:defRPr>
            </a:lvl2pPr>
            <a:lvl3pPr marL="1143000" indent="-228600" defTabSz="957263">
              <a:defRPr sz="2000" b="1">
                <a:solidFill>
                  <a:schemeClr val="tx2"/>
                </a:solidFill>
                <a:latin typeface="Arial" pitchFamily="34" charset="0"/>
                <a:ea typeface="MS PGothic" pitchFamily="34" charset="-128"/>
              </a:defRPr>
            </a:lvl3pPr>
            <a:lvl4pPr marL="1600200" indent="-228600" defTabSz="957263">
              <a:defRPr sz="2000" b="1">
                <a:solidFill>
                  <a:schemeClr val="tx2"/>
                </a:solidFill>
                <a:latin typeface="Arial" pitchFamily="34" charset="0"/>
                <a:ea typeface="MS PGothic" pitchFamily="34" charset="-128"/>
              </a:defRPr>
            </a:lvl4pPr>
            <a:lvl5pPr marL="2057400" indent="-228600" defTabSz="957263">
              <a:defRPr sz="2000" b="1">
                <a:solidFill>
                  <a:schemeClr val="tx2"/>
                </a:solidFill>
                <a:latin typeface="Arial" pitchFamily="34" charset="0"/>
                <a:ea typeface="MS PGothic" pitchFamily="34" charset="-128"/>
              </a:defRPr>
            </a:lvl5pPr>
            <a:lvl6pPr marL="2514600" indent="-228600" algn="ctr" defTabSz="957263" eaLnBrk="0" fontAlgn="base" hangingPunct="0">
              <a:spcBef>
                <a:spcPct val="0"/>
              </a:spcBef>
              <a:spcAft>
                <a:spcPct val="0"/>
              </a:spcAft>
              <a:defRPr sz="2000" b="1">
                <a:solidFill>
                  <a:schemeClr val="tx2"/>
                </a:solidFill>
                <a:latin typeface="Arial" pitchFamily="34" charset="0"/>
                <a:ea typeface="MS PGothic" pitchFamily="34" charset="-128"/>
              </a:defRPr>
            </a:lvl6pPr>
            <a:lvl7pPr marL="2971800" indent="-228600" algn="ctr" defTabSz="957263" eaLnBrk="0" fontAlgn="base" hangingPunct="0">
              <a:spcBef>
                <a:spcPct val="0"/>
              </a:spcBef>
              <a:spcAft>
                <a:spcPct val="0"/>
              </a:spcAft>
              <a:defRPr sz="2000" b="1">
                <a:solidFill>
                  <a:schemeClr val="tx2"/>
                </a:solidFill>
                <a:latin typeface="Arial" pitchFamily="34" charset="0"/>
                <a:ea typeface="MS PGothic" pitchFamily="34" charset="-128"/>
              </a:defRPr>
            </a:lvl7pPr>
            <a:lvl8pPr marL="3429000" indent="-228600" algn="ctr" defTabSz="957263" eaLnBrk="0" fontAlgn="base" hangingPunct="0">
              <a:spcBef>
                <a:spcPct val="0"/>
              </a:spcBef>
              <a:spcAft>
                <a:spcPct val="0"/>
              </a:spcAft>
              <a:defRPr sz="2000" b="1">
                <a:solidFill>
                  <a:schemeClr val="tx2"/>
                </a:solidFill>
                <a:latin typeface="Arial" pitchFamily="34" charset="0"/>
                <a:ea typeface="MS PGothic" pitchFamily="34" charset="-128"/>
              </a:defRPr>
            </a:lvl8pPr>
            <a:lvl9pPr marL="3886200" indent="-228600" algn="ctr" defTabSz="957263" eaLnBrk="0" fontAlgn="base" hangingPunct="0">
              <a:spcBef>
                <a:spcPct val="0"/>
              </a:spcBef>
              <a:spcAft>
                <a:spcPct val="0"/>
              </a:spcAft>
              <a:defRPr sz="2000" b="1">
                <a:solidFill>
                  <a:schemeClr val="tx2"/>
                </a:solidFill>
                <a:latin typeface="Arial" pitchFamily="34" charset="0"/>
                <a:ea typeface="MS PGothic" pitchFamily="34" charset="-128"/>
              </a:defRPr>
            </a:lvl9pPr>
          </a:lstStyle>
          <a:p>
            <a:pPr algn="r"/>
            <a:fld id="{D83A8011-96F4-4DDA-84B8-24E3F365F795}" type="slidenum">
              <a:rPr lang="fr-FR" altLang="ko-KR" sz="1100" b="0">
                <a:solidFill>
                  <a:schemeClr val="tx1"/>
                </a:solidFill>
                <a:latin typeface="Times New Roman" pitchFamily="18" charset="0"/>
                <a:ea typeface="Gulim" pitchFamily="34" charset="-127"/>
              </a:rPr>
              <a:pPr algn="r"/>
              <a:t>2</a:t>
            </a:fld>
            <a:endParaRPr lang="fr-FR" altLang="ko-KR" sz="1100" b="0">
              <a:solidFill>
                <a:schemeClr val="tx1"/>
              </a:solidFill>
              <a:latin typeface="Times New Roman" pitchFamily="18" charset="0"/>
              <a:ea typeface="Gulim" pitchFamily="34" charset="-127"/>
            </a:endParaRPr>
          </a:p>
        </p:txBody>
      </p:sp>
      <p:sp>
        <p:nvSpPr>
          <p:cNvPr id="59395" name="Rectangle 2"/>
          <p:cNvSpPr>
            <a:spLocks noGrp="1" noRot="1" noChangeAspect="1" noChangeArrowheads="1" noTextEdit="1"/>
          </p:cNvSpPr>
          <p:nvPr>
            <p:ph type="sldImg"/>
          </p:nvPr>
        </p:nvSpPr>
        <p:spPr>
          <a:xfrm>
            <a:off x="919163" y="744538"/>
            <a:ext cx="4960937" cy="3722687"/>
          </a:xfrm>
          <a:ln/>
        </p:spPr>
      </p:sp>
      <p:sp>
        <p:nvSpPr>
          <p:cNvPr id="59396" name="Rectangle 3"/>
          <p:cNvSpPr>
            <a:spLocks noGrp="1" noChangeArrowheads="1"/>
          </p:cNvSpPr>
          <p:nvPr>
            <p:ph type="body" idx="1"/>
          </p:nvPr>
        </p:nvSpPr>
        <p:spPr>
          <a:xfrm>
            <a:off x="907472" y="4715407"/>
            <a:ext cx="4982732" cy="4469010"/>
          </a:xfrm>
          <a:noFill/>
        </p:spPr>
        <p:txBody>
          <a:bodyPr lIns="92298" tIns="46155" rIns="92298" bIns="46155"/>
          <a:lstStyle/>
          <a:p>
            <a:pPr>
              <a:buFontTx/>
              <a:buChar char="•"/>
            </a:pPr>
            <a:r>
              <a:rPr lang="en-US" altLang="ko-KR" smtClean="0">
                <a:ea typeface="Gulim" pitchFamily="34" charset="-127"/>
              </a:rPr>
              <a:t> 9% 1st quarter and 4% in the 2nd</a:t>
            </a:r>
          </a:p>
          <a:p>
            <a:pPr>
              <a:buFontTx/>
              <a:buChar char="•"/>
            </a:pPr>
            <a:r>
              <a:rPr lang="en-US" altLang="ko-KR" smtClean="0">
                <a:ea typeface="Gulim" pitchFamily="34" charset="-127"/>
              </a:rPr>
              <a:t> 0% in April, 7% in May, 6% in June and 5% in July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919163" y="746125"/>
            <a:ext cx="4959350" cy="3721100"/>
          </a:xfrm>
          <a:ln/>
        </p:spPr>
      </p:sp>
      <p:sp>
        <p:nvSpPr>
          <p:cNvPr id="22531" name="Rectangle 3"/>
          <p:cNvSpPr>
            <a:spLocks noGrp="1" noChangeArrowheads="1"/>
          </p:cNvSpPr>
          <p:nvPr>
            <p:ph type="body" idx="1"/>
          </p:nvPr>
        </p:nvSpPr>
        <p:spPr>
          <a:xfrm>
            <a:off x="679464" y="4715406"/>
            <a:ext cx="5438748" cy="4467471"/>
          </a:xfrm>
          <a:noFill/>
        </p:spPr>
        <p:txBody>
          <a:bodyPr/>
          <a:lstStyle/>
          <a:p>
            <a:endParaRPr lang="en-CA" altLang="es-E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3851275" y="9436100"/>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73" tIns="46142" rIns="92273" bIns="46142" anchor="b"/>
          <a:lstStyle>
            <a:lvl1pPr algn="ctr" defTabSz="990600">
              <a:defRPr sz="2000" b="1">
                <a:solidFill>
                  <a:schemeClr val="tx2"/>
                </a:solidFill>
                <a:latin typeface="Arial" pitchFamily="34" charset="0"/>
                <a:ea typeface="MS PGothic" pitchFamily="34" charset="-128"/>
              </a:defRPr>
            </a:lvl1pPr>
            <a:lvl2pPr marL="742950" indent="-285750" algn="ctr" defTabSz="990600">
              <a:defRPr sz="2000" b="1">
                <a:solidFill>
                  <a:schemeClr val="tx2"/>
                </a:solidFill>
                <a:latin typeface="Arial" pitchFamily="34" charset="0"/>
                <a:ea typeface="MS PGothic" pitchFamily="34" charset="-128"/>
              </a:defRPr>
            </a:lvl2pPr>
            <a:lvl3pPr marL="1143000" indent="-228600" algn="ctr" defTabSz="990600">
              <a:defRPr sz="2000" b="1">
                <a:solidFill>
                  <a:schemeClr val="tx2"/>
                </a:solidFill>
                <a:latin typeface="Arial" pitchFamily="34" charset="0"/>
                <a:ea typeface="MS PGothic" pitchFamily="34" charset="-128"/>
              </a:defRPr>
            </a:lvl3pPr>
            <a:lvl4pPr marL="1600200" indent="-228600" algn="ctr" defTabSz="990600">
              <a:defRPr sz="2000" b="1">
                <a:solidFill>
                  <a:schemeClr val="tx2"/>
                </a:solidFill>
                <a:latin typeface="Arial" pitchFamily="34" charset="0"/>
                <a:ea typeface="MS PGothic" pitchFamily="34" charset="-128"/>
              </a:defRPr>
            </a:lvl4pPr>
            <a:lvl5pPr marL="2057400" indent="-228600" algn="ctr" defTabSz="990600">
              <a:defRPr sz="2000" b="1">
                <a:solidFill>
                  <a:schemeClr val="tx2"/>
                </a:solidFill>
                <a:latin typeface="Arial" pitchFamily="34" charset="0"/>
                <a:ea typeface="MS PGothic" pitchFamily="34" charset="-128"/>
              </a:defRPr>
            </a:lvl5pPr>
            <a:lvl6pPr marL="2514600" indent="-228600" algn="ctr" defTabSz="990600" eaLnBrk="0" fontAlgn="base" hangingPunct="0">
              <a:spcBef>
                <a:spcPct val="0"/>
              </a:spcBef>
              <a:spcAft>
                <a:spcPct val="0"/>
              </a:spcAft>
              <a:defRPr sz="2000" b="1">
                <a:solidFill>
                  <a:schemeClr val="tx2"/>
                </a:solidFill>
                <a:latin typeface="Arial" pitchFamily="34" charset="0"/>
                <a:ea typeface="MS PGothic" pitchFamily="34" charset="-128"/>
              </a:defRPr>
            </a:lvl6pPr>
            <a:lvl7pPr marL="2971800" indent="-228600" algn="ctr" defTabSz="990600" eaLnBrk="0" fontAlgn="base" hangingPunct="0">
              <a:spcBef>
                <a:spcPct val="0"/>
              </a:spcBef>
              <a:spcAft>
                <a:spcPct val="0"/>
              </a:spcAft>
              <a:defRPr sz="2000" b="1">
                <a:solidFill>
                  <a:schemeClr val="tx2"/>
                </a:solidFill>
                <a:latin typeface="Arial" pitchFamily="34" charset="0"/>
                <a:ea typeface="MS PGothic" pitchFamily="34" charset="-128"/>
              </a:defRPr>
            </a:lvl7pPr>
            <a:lvl8pPr marL="3429000" indent="-228600" algn="ctr" defTabSz="990600" eaLnBrk="0" fontAlgn="base" hangingPunct="0">
              <a:spcBef>
                <a:spcPct val="0"/>
              </a:spcBef>
              <a:spcAft>
                <a:spcPct val="0"/>
              </a:spcAft>
              <a:defRPr sz="2000" b="1">
                <a:solidFill>
                  <a:schemeClr val="tx2"/>
                </a:solidFill>
                <a:latin typeface="Arial" pitchFamily="34" charset="0"/>
                <a:ea typeface="MS PGothic" pitchFamily="34" charset="-128"/>
              </a:defRPr>
            </a:lvl8pPr>
            <a:lvl9pPr marL="3886200" indent="-228600" algn="ctr" defTabSz="990600" eaLnBrk="0" fontAlgn="base" hangingPunct="0">
              <a:spcBef>
                <a:spcPct val="0"/>
              </a:spcBef>
              <a:spcAft>
                <a:spcPct val="0"/>
              </a:spcAft>
              <a:defRPr sz="2000" b="1">
                <a:solidFill>
                  <a:schemeClr val="tx2"/>
                </a:solidFill>
                <a:latin typeface="Arial" pitchFamily="34" charset="0"/>
                <a:ea typeface="MS PGothic" pitchFamily="34" charset="-128"/>
              </a:defRPr>
            </a:lvl9pPr>
          </a:lstStyle>
          <a:p>
            <a:pPr algn="r"/>
            <a:fld id="{C50AEF73-657C-4DF5-B97C-01C8D934FC55}" type="slidenum">
              <a:rPr lang="fr-FR" altLang="es-ES" sz="1100" b="0">
                <a:solidFill>
                  <a:srgbClr val="000000"/>
                </a:solidFill>
                <a:latin typeface="Times New Roman" pitchFamily="18" charset="0"/>
              </a:rPr>
              <a:pPr algn="r"/>
              <a:t>4</a:t>
            </a:fld>
            <a:endParaRPr lang="fr-FR" altLang="es-ES" sz="1100" b="0">
              <a:solidFill>
                <a:srgbClr val="000000"/>
              </a:solidFill>
              <a:latin typeface="Times New Roman" pitchFamily="18" charset="0"/>
            </a:endParaRPr>
          </a:p>
        </p:txBody>
      </p:sp>
      <p:sp>
        <p:nvSpPr>
          <p:cNvPr id="93187" name="1 Marcador de imagen de diapositiva"/>
          <p:cNvSpPr>
            <a:spLocks noGrp="1" noRot="1" noChangeAspect="1" noTextEdit="1"/>
          </p:cNvSpPr>
          <p:nvPr>
            <p:ph type="sldImg"/>
          </p:nvPr>
        </p:nvSpPr>
        <p:spPr>
          <a:xfrm>
            <a:off x="919163" y="746125"/>
            <a:ext cx="4962525" cy="3721100"/>
          </a:xfrm>
          <a:ln/>
        </p:spPr>
      </p:sp>
      <p:sp>
        <p:nvSpPr>
          <p:cNvPr id="93188" name="2 Marcador de notas"/>
          <p:cNvSpPr>
            <a:spLocks noGrp="1"/>
          </p:cNvSpPr>
          <p:nvPr>
            <p:ph type="body" idx="1"/>
          </p:nvPr>
        </p:nvSpPr>
        <p:spPr>
          <a:xfrm>
            <a:off x="679450" y="4716463"/>
            <a:ext cx="5438775" cy="4465637"/>
          </a:xfrm>
          <a:noFill/>
        </p:spPr>
        <p:txBody>
          <a:bodyPr lIns="91402" tIns="45702" rIns="91402" bIns="45702"/>
          <a:lstStyle/>
          <a:p>
            <a:r>
              <a:rPr lang="en-US" altLang="es-ES" smtClean="0"/>
              <a:t>“2012 saw continued economic volatility around the globe, particularly in the Eurozone. Yet international tourism managed to stay on course” said UNWTO Secretary-General, Taleb Rifai. “The sector has shown its capacity to adjust to the changing market conditions and, although at a slightly more modest rate, is expected to continue expanding in 2013. Tourism is thus one of the pillars that should be supported by governments around the world as part of the solution to stimulating economic growth,” he added.</a:t>
            </a:r>
          </a:p>
          <a:p>
            <a:endParaRPr lang="en-US" altLang="es-ES" smtClean="0"/>
          </a:p>
          <a:p>
            <a:r>
              <a:rPr lang="en-US" altLang="es-ES" i="1" smtClean="0"/>
              <a:t>A British tourist visiting Madrid, Spain on 13 December has been revealed as the symbolic face of the one billion international tourists travelling in 2012. The tourist was welcomed by the Minister of Industry, Energy and Tourism of Spain, José Manuel Soria, UNWTO Secretary-General, Taleb Rifai, and the Mayor of Madrid, Ana Botella, at an event in Madrid’s Museo del Prado, held to celebrate a record one billion international tourists in 2012. The event, part of the UNWTO One Billion Tourists: One Billion Opportunities campaign, recalled how tourism can create billions of opportunities for growth and development around the world (Madrid, Spain, 13 December 2012). </a:t>
            </a:r>
          </a:p>
          <a:p>
            <a:endParaRPr lang="en-US" altLang="es-ES" i="1" smtClean="0"/>
          </a:p>
          <a:p>
            <a:r>
              <a:rPr lang="en-US" altLang="es-ES" smtClean="0"/>
              <a:t>One billion tourists have travelled the world in 2012, marking a new record for international tourism – a sector that accounts for one in every 12 jobs and 30% of the world’s services exports. On the symbolic arrival date of the one-billionth tourist (13 December 2012), UNWTO revealed the actions tourists can take to ensure their trips benefit the people and places they visit, as voted by the public. </a:t>
            </a:r>
          </a:p>
          <a:p>
            <a:endParaRPr lang="fr-FR" altLang="es-ES" smtClean="0"/>
          </a:p>
        </p:txBody>
      </p:sp>
      <p:sp>
        <p:nvSpPr>
          <p:cNvPr id="93189" name="3 Marcador de número de diapositiva"/>
          <p:cNvSpPr txBox="1">
            <a:spLocks noGrp="1"/>
          </p:cNvSpPr>
          <p:nvPr/>
        </p:nvSpPr>
        <p:spPr bwMode="auto">
          <a:xfrm>
            <a:off x="3851275" y="9431338"/>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nchor="b"/>
          <a:lstStyle>
            <a:lvl1pPr algn="ctr" defTabSz="982663">
              <a:defRPr sz="2000" b="1">
                <a:solidFill>
                  <a:schemeClr val="tx2"/>
                </a:solidFill>
                <a:latin typeface="Arial" pitchFamily="34" charset="0"/>
                <a:ea typeface="MS PGothic" pitchFamily="34" charset="-128"/>
              </a:defRPr>
            </a:lvl1pPr>
            <a:lvl2pPr marL="742950" indent="-285750" algn="ctr" defTabSz="982663">
              <a:defRPr sz="2000" b="1">
                <a:solidFill>
                  <a:schemeClr val="tx2"/>
                </a:solidFill>
                <a:latin typeface="Arial" pitchFamily="34" charset="0"/>
                <a:ea typeface="MS PGothic" pitchFamily="34" charset="-128"/>
              </a:defRPr>
            </a:lvl2pPr>
            <a:lvl3pPr marL="1143000" indent="-228600" algn="ctr" defTabSz="982663">
              <a:defRPr sz="2000" b="1">
                <a:solidFill>
                  <a:schemeClr val="tx2"/>
                </a:solidFill>
                <a:latin typeface="Arial" pitchFamily="34" charset="0"/>
                <a:ea typeface="MS PGothic" pitchFamily="34" charset="-128"/>
              </a:defRPr>
            </a:lvl3pPr>
            <a:lvl4pPr marL="1600200" indent="-228600" algn="ctr" defTabSz="982663">
              <a:defRPr sz="2000" b="1">
                <a:solidFill>
                  <a:schemeClr val="tx2"/>
                </a:solidFill>
                <a:latin typeface="Arial" pitchFamily="34" charset="0"/>
                <a:ea typeface="MS PGothic" pitchFamily="34" charset="-128"/>
              </a:defRPr>
            </a:lvl4pPr>
            <a:lvl5pPr marL="2057400" indent="-228600" algn="ctr" defTabSz="982663">
              <a:defRPr sz="2000" b="1">
                <a:solidFill>
                  <a:schemeClr val="tx2"/>
                </a:solidFill>
                <a:latin typeface="Arial" pitchFamily="34" charset="0"/>
                <a:ea typeface="MS PGothic" pitchFamily="34" charset="-128"/>
              </a:defRPr>
            </a:lvl5pPr>
            <a:lvl6pPr marL="2514600" indent="-228600" algn="ctr" defTabSz="982663" eaLnBrk="0" fontAlgn="base" hangingPunct="0">
              <a:spcBef>
                <a:spcPct val="0"/>
              </a:spcBef>
              <a:spcAft>
                <a:spcPct val="0"/>
              </a:spcAft>
              <a:defRPr sz="2000" b="1">
                <a:solidFill>
                  <a:schemeClr val="tx2"/>
                </a:solidFill>
                <a:latin typeface="Arial" pitchFamily="34" charset="0"/>
                <a:ea typeface="MS PGothic" pitchFamily="34" charset="-128"/>
              </a:defRPr>
            </a:lvl6pPr>
            <a:lvl7pPr marL="2971800" indent="-228600" algn="ctr" defTabSz="982663" eaLnBrk="0" fontAlgn="base" hangingPunct="0">
              <a:spcBef>
                <a:spcPct val="0"/>
              </a:spcBef>
              <a:spcAft>
                <a:spcPct val="0"/>
              </a:spcAft>
              <a:defRPr sz="2000" b="1">
                <a:solidFill>
                  <a:schemeClr val="tx2"/>
                </a:solidFill>
                <a:latin typeface="Arial" pitchFamily="34" charset="0"/>
                <a:ea typeface="MS PGothic" pitchFamily="34" charset="-128"/>
              </a:defRPr>
            </a:lvl7pPr>
            <a:lvl8pPr marL="3429000" indent="-228600" algn="ctr" defTabSz="982663" eaLnBrk="0" fontAlgn="base" hangingPunct="0">
              <a:spcBef>
                <a:spcPct val="0"/>
              </a:spcBef>
              <a:spcAft>
                <a:spcPct val="0"/>
              </a:spcAft>
              <a:defRPr sz="2000" b="1">
                <a:solidFill>
                  <a:schemeClr val="tx2"/>
                </a:solidFill>
                <a:latin typeface="Arial" pitchFamily="34" charset="0"/>
                <a:ea typeface="MS PGothic" pitchFamily="34" charset="-128"/>
              </a:defRPr>
            </a:lvl8pPr>
            <a:lvl9pPr marL="3886200" indent="-228600" algn="ctr" defTabSz="982663" eaLnBrk="0" fontAlgn="base" hangingPunct="0">
              <a:spcBef>
                <a:spcPct val="0"/>
              </a:spcBef>
              <a:spcAft>
                <a:spcPct val="0"/>
              </a:spcAft>
              <a:defRPr sz="2000" b="1">
                <a:solidFill>
                  <a:schemeClr val="tx2"/>
                </a:solidFill>
                <a:latin typeface="Arial" pitchFamily="34" charset="0"/>
                <a:ea typeface="MS PGothic" pitchFamily="34" charset="-128"/>
              </a:defRPr>
            </a:lvl9pPr>
          </a:lstStyle>
          <a:p>
            <a:pPr algn="r" eaLnBrk="1" hangingPunct="1"/>
            <a:fld id="{CFAD8F52-F465-4847-8A70-F43FC6846631}" type="slidenum">
              <a:rPr lang="es-ES" altLang="es-ES" sz="1200" b="0">
                <a:solidFill>
                  <a:srgbClr val="000000"/>
                </a:solidFill>
              </a:rPr>
              <a:pPr algn="r" eaLnBrk="1" hangingPunct="1"/>
              <a:t>4</a:t>
            </a:fld>
            <a:endParaRPr lang="es-ES" altLang="es-ES" sz="1200" b="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smtClean="0"/>
              <a:t>Moreover</a:t>
            </a:r>
            <a:r>
              <a:rPr lang="es-ES" dirty="0" smtClean="0"/>
              <a:t>,</a:t>
            </a:r>
            <a:r>
              <a:rPr lang="es-ES" baseline="0" dirty="0" smtClean="0"/>
              <a:t> </a:t>
            </a:r>
            <a:r>
              <a:rPr lang="es-ES" baseline="0" dirty="0" err="1" smtClean="0"/>
              <a:t>the</a:t>
            </a:r>
            <a:r>
              <a:rPr lang="es-ES" baseline="0" dirty="0" smtClean="0"/>
              <a:t> 10YFP STP </a:t>
            </a:r>
            <a:r>
              <a:rPr lang="es-ES" baseline="0" dirty="0" err="1" smtClean="0"/>
              <a:t>provides</a:t>
            </a:r>
            <a:r>
              <a:rPr lang="es-ES" baseline="0" dirty="0" smtClean="0"/>
              <a:t> a </a:t>
            </a:r>
            <a:r>
              <a:rPr lang="es-ES" baseline="0" dirty="0" err="1" smtClean="0"/>
              <a:t>great</a:t>
            </a:r>
            <a:r>
              <a:rPr lang="es-ES" baseline="0" dirty="0" smtClean="0"/>
              <a:t> </a:t>
            </a:r>
            <a:r>
              <a:rPr lang="es-ES" baseline="0" dirty="0" err="1" smtClean="0"/>
              <a:t>opportunity</a:t>
            </a:r>
            <a:r>
              <a:rPr lang="es-ES" baseline="0" dirty="0" smtClean="0"/>
              <a:t> to monitor </a:t>
            </a:r>
            <a:r>
              <a:rPr lang="es-ES" baseline="0" dirty="0" err="1" smtClean="0"/>
              <a:t>progress</a:t>
            </a:r>
            <a:r>
              <a:rPr lang="es-ES" baseline="0" dirty="0" smtClean="0"/>
              <a:t> and </a:t>
            </a:r>
            <a:r>
              <a:rPr lang="es-ES" baseline="0" dirty="0" err="1" smtClean="0"/>
              <a:t>report</a:t>
            </a:r>
            <a:r>
              <a:rPr lang="es-ES" baseline="0" dirty="0" smtClean="0"/>
              <a:t> on </a:t>
            </a:r>
            <a:r>
              <a:rPr lang="es-ES" baseline="0" dirty="0" err="1" smtClean="0"/>
              <a:t>the</a:t>
            </a:r>
            <a:r>
              <a:rPr lang="es-ES" baseline="0" dirty="0" smtClean="0"/>
              <a:t> </a:t>
            </a:r>
            <a:r>
              <a:rPr lang="es-ES" baseline="0" dirty="0" err="1" smtClean="0"/>
              <a:t>SDGs</a:t>
            </a:r>
            <a:r>
              <a:rPr lang="es-ES" baseline="0" dirty="0" smtClean="0"/>
              <a:t>. </a:t>
            </a:r>
          </a:p>
          <a:p>
            <a:endParaRPr lang="es-ES" baseline="0" dirty="0" smtClean="0"/>
          </a:p>
          <a:p>
            <a:r>
              <a:rPr lang="es-ES" baseline="0" dirty="0" err="1" smtClean="0"/>
              <a:t>Goal</a:t>
            </a:r>
            <a:r>
              <a:rPr lang="es-ES" baseline="0" dirty="0" smtClean="0"/>
              <a:t> 12 </a:t>
            </a:r>
            <a:r>
              <a:rPr lang="es-ES" baseline="0" dirty="0" err="1" smtClean="0"/>
              <a:t>is</a:t>
            </a:r>
            <a:r>
              <a:rPr lang="es-ES" baseline="0" dirty="0" smtClean="0"/>
              <a:t> </a:t>
            </a:r>
            <a:r>
              <a:rPr lang="es-ES" baseline="0" dirty="0" err="1" smtClean="0"/>
              <a:t>fully</a:t>
            </a:r>
            <a:r>
              <a:rPr lang="es-ES" baseline="0" dirty="0" smtClean="0"/>
              <a:t> </a:t>
            </a:r>
            <a:r>
              <a:rPr lang="es-ES" baseline="0" dirty="0" err="1" smtClean="0"/>
              <a:t>focusing</a:t>
            </a:r>
            <a:r>
              <a:rPr lang="es-ES" baseline="0" dirty="0" smtClean="0"/>
              <a:t> on SCP and </a:t>
            </a:r>
            <a:r>
              <a:rPr lang="es-ES" baseline="0" dirty="0" err="1" smtClean="0"/>
              <a:t>there</a:t>
            </a:r>
            <a:r>
              <a:rPr lang="es-ES" baseline="0" dirty="0" smtClean="0"/>
              <a:t> are </a:t>
            </a:r>
            <a:r>
              <a:rPr lang="es-ES" baseline="0" dirty="0" err="1" smtClean="0"/>
              <a:t>other</a:t>
            </a:r>
            <a:r>
              <a:rPr lang="es-ES" baseline="0" dirty="0" smtClean="0"/>
              <a:t> </a:t>
            </a:r>
            <a:r>
              <a:rPr lang="es-ES" baseline="0" dirty="0" err="1" smtClean="0"/>
              <a:t>goals</a:t>
            </a:r>
            <a:r>
              <a:rPr lang="es-ES" baseline="0" dirty="0" smtClean="0"/>
              <a:t> </a:t>
            </a:r>
            <a:r>
              <a:rPr lang="es-ES" baseline="0" dirty="0" err="1" smtClean="0"/>
              <a:t>which</a:t>
            </a:r>
            <a:r>
              <a:rPr lang="es-ES" baseline="0" dirty="0" smtClean="0"/>
              <a:t> </a:t>
            </a:r>
            <a:r>
              <a:rPr lang="es-ES" baseline="0" dirty="0" err="1" smtClean="0"/>
              <a:t>could</a:t>
            </a:r>
            <a:r>
              <a:rPr lang="es-ES" baseline="0" dirty="0" smtClean="0"/>
              <a:t> be </a:t>
            </a:r>
            <a:r>
              <a:rPr lang="es-ES" baseline="0" dirty="0" err="1" smtClean="0"/>
              <a:t>linked</a:t>
            </a:r>
            <a:r>
              <a:rPr lang="es-ES" baseline="0" dirty="0" smtClean="0"/>
              <a:t> to </a:t>
            </a:r>
            <a:r>
              <a:rPr lang="es-ES" baseline="0" dirty="0" err="1" smtClean="0"/>
              <a:t>both</a:t>
            </a:r>
            <a:r>
              <a:rPr lang="es-ES" baseline="0" dirty="0" smtClean="0"/>
              <a:t> </a:t>
            </a:r>
            <a:r>
              <a:rPr lang="es-ES" baseline="0" dirty="0" err="1" smtClean="0"/>
              <a:t>tourism</a:t>
            </a:r>
            <a:r>
              <a:rPr lang="es-ES" baseline="0" dirty="0" smtClean="0"/>
              <a:t> and SCP as </a:t>
            </a:r>
            <a:r>
              <a:rPr lang="es-ES" baseline="0" dirty="0" err="1" smtClean="0"/>
              <a:t>they</a:t>
            </a:r>
            <a:r>
              <a:rPr lang="es-ES" baseline="0" dirty="0" smtClean="0"/>
              <a:t> are </a:t>
            </a:r>
            <a:r>
              <a:rPr lang="es-ES" baseline="0" dirty="0" err="1" smtClean="0"/>
              <a:t>cross-cutting</a:t>
            </a:r>
            <a:r>
              <a:rPr lang="es-ES" baseline="0" dirty="0" smtClean="0"/>
              <a:t> (</a:t>
            </a:r>
            <a:r>
              <a:rPr lang="es-ES" baseline="0" dirty="0" err="1" smtClean="0"/>
              <a:t>e.g</a:t>
            </a:r>
            <a:r>
              <a:rPr lang="es-ES" baseline="0" dirty="0" smtClean="0"/>
              <a:t>. </a:t>
            </a:r>
            <a:r>
              <a:rPr lang="es-ES" baseline="0" dirty="0" err="1" smtClean="0"/>
              <a:t>water</a:t>
            </a:r>
            <a:r>
              <a:rPr lang="es-ES" baseline="0" dirty="0" smtClean="0"/>
              <a:t> use </a:t>
            </a:r>
            <a:r>
              <a:rPr lang="es-ES" baseline="0" dirty="0" err="1" smtClean="0"/>
              <a:t>efficiency</a:t>
            </a:r>
            <a:r>
              <a:rPr lang="es-ES" baseline="0" dirty="0" smtClean="0"/>
              <a:t>; </a:t>
            </a:r>
            <a:r>
              <a:rPr lang="es-ES" baseline="0" dirty="0" err="1" smtClean="0"/>
              <a:t>energy</a:t>
            </a:r>
            <a:r>
              <a:rPr lang="es-ES" baseline="0" dirty="0" smtClean="0"/>
              <a:t> </a:t>
            </a:r>
            <a:r>
              <a:rPr lang="es-ES" baseline="0" dirty="0" err="1" smtClean="0"/>
              <a:t>efficiency</a:t>
            </a:r>
            <a:r>
              <a:rPr lang="es-ES" baseline="0" dirty="0" smtClean="0"/>
              <a:t>; </a:t>
            </a:r>
            <a:r>
              <a:rPr lang="es-ES" baseline="0" dirty="0" err="1" smtClean="0"/>
              <a:t>waste</a:t>
            </a:r>
            <a:r>
              <a:rPr lang="es-ES" baseline="0" dirty="0" smtClean="0"/>
              <a:t> </a:t>
            </a:r>
            <a:r>
              <a:rPr lang="es-ES" baseline="0" dirty="0" err="1" smtClean="0"/>
              <a:t>water</a:t>
            </a:r>
            <a:r>
              <a:rPr lang="es-ES" baseline="0" dirty="0" smtClean="0"/>
              <a:t> </a:t>
            </a:r>
            <a:r>
              <a:rPr lang="es-ES" baseline="0" dirty="0" err="1" smtClean="0"/>
              <a:t>treatment</a:t>
            </a:r>
            <a:r>
              <a:rPr lang="es-ES" baseline="0" dirty="0" smtClean="0"/>
              <a:t>; </a:t>
            </a:r>
            <a:r>
              <a:rPr lang="es-ES" baseline="0" dirty="0" err="1" smtClean="0"/>
              <a:t>etc</a:t>
            </a:r>
            <a:r>
              <a:rPr lang="es-ES" baseline="0" dirty="0" smtClean="0"/>
              <a:t>).</a:t>
            </a:r>
          </a:p>
          <a:p>
            <a:endParaRPr lang="es-ES" baseline="0" dirty="0" smtClean="0"/>
          </a:p>
          <a:p>
            <a:r>
              <a:rPr lang="es-ES" baseline="0" dirty="0" err="1" smtClean="0"/>
              <a:t>Moreover</a:t>
            </a:r>
            <a:r>
              <a:rPr lang="es-ES" baseline="0" dirty="0" smtClean="0"/>
              <a:t>, </a:t>
            </a:r>
            <a:r>
              <a:rPr lang="es-ES" baseline="0" dirty="0" err="1" smtClean="0"/>
              <a:t>the</a:t>
            </a:r>
            <a:r>
              <a:rPr lang="es-ES" baseline="0" dirty="0" smtClean="0"/>
              <a:t> </a:t>
            </a:r>
            <a:r>
              <a:rPr lang="es-ES" baseline="0" dirty="0" err="1" smtClean="0"/>
              <a:t>three</a:t>
            </a:r>
            <a:r>
              <a:rPr lang="es-ES" baseline="0" dirty="0" smtClean="0"/>
              <a:t> targets </a:t>
            </a:r>
            <a:r>
              <a:rPr lang="es-ES" baseline="0" dirty="0" err="1" smtClean="0"/>
              <a:t>shown</a:t>
            </a:r>
            <a:r>
              <a:rPr lang="es-ES" baseline="0" dirty="0" smtClean="0"/>
              <a:t> on </a:t>
            </a:r>
            <a:r>
              <a:rPr lang="es-ES" baseline="0" dirty="0" err="1" smtClean="0"/>
              <a:t>the</a:t>
            </a:r>
            <a:r>
              <a:rPr lang="es-ES" baseline="0" dirty="0" smtClean="0"/>
              <a:t> </a:t>
            </a:r>
            <a:r>
              <a:rPr lang="es-ES" baseline="0" dirty="0" err="1" smtClean="0"/>
              <a:t>slide</a:t>
            </a:r>
            <a:r>
              <a:rPr lang="es-ES" baseline="0" dirty="0" smtClean="0"/>
              <a:t> </a:t>
            </a:r>
            <a:r>
              <a:rPr lang="es-ES" baseline="0" dirty="0" err="1" smtClean="0"/>
              <a:t>which</a:t>
            </a:r>
            <a:r>
              <a:rPr lang="es-ES" baseline="0" dirty="0" smtClean="0"/>
              <a:t> are </a:t>
            </a:r>
            <a:r>
              <a:rPr lang="es-ES" baseline="0" dirty="0" err="1" smtClean="0"/>
              <a:t>specifically</a:t>
            </a:r>
            <a:r>
              <a:rPr lang="es-ES" baseline="0" dirty="0" smtClean="0"/>
              <a:t> </a:t>
            </a:r>
            <a:r>
              <a:rPr lang="es-ES" baseline="0" dirty="0" err="1" smtClean="0"/>
              <a:t>mentioning</a:t>
            </a:r>
            <a:r>
              <a:rPr lang="es-ES" baseline="0" dirty="0" smtClean="0"/>
              <a:t> </a:t>
            </a:r>
            <a:r>
              <a:rPr lang="es-ES" baseline="0" dirty="0" err="1" smtClean="0"/>
              <a:t>tourism</a:t>
            </a:r>
            <a:r>
              <a:rPr lang="es-ES" baseline="0" dirty="0" smtClean="0"/>
              <a:t> </a:t>
            </a:r>
            <a:r>
              <a:rPr lang="es-ES" baseline="0" dirty="0" err="1" smtClean="0"/>
              <a:t>imply</a:t>
            </a:r>
            <a:r>
              <a:rPr lang="es-ES" baseline="0" dirty="0" smtClean="0"/>
              <a:t> </a:t>
            </a:r>
            <a:r>
              <a:rPr lang="es-ES" baseline="0" dirty="0" err="1" smtClean="0"/>
              <a:t>an</a:t>
            </a:r>
            <a:r>
              <a:rPr lang="es-ES" baseline="0" dirty="0" smtClean="0"/>
              <a:t> </a:t>
            </a:r>
            <a:r>
              <a:rPr lang="es-ES" baseline="0" dirty="0" err="1" smtClean="0"/>
              <a:t>enhanced</a:t>
            </a:r>
            <a:r>
              <a:rPr lang="es-ES" baseline="0" dirty="0" smtClean="0"/>
              <a:t> </a:t>
            </a:r>
            <a:r>
              <a:rPr lang="es-ES" baseline="0" dirty="0" err="1" smtClean="0"/>
              <a:t>responsibility</a:t>
            </a:r>
            <a:r>
              <a:rPr lang="es-ES" baseline="0" dirty="0" smtClean="0"/>
              <a:t> of </a:t>
            </a:r>
            <a:r>
              <a:rPr lang="es-ES" baseline="0" dirty="0" err="1" smtClean="0"/>
              <a:t>the</a:t>
            </a:r>
            <a:r>
              <a:rPr lang="es-ES" baseline="0" dirty="0" smtClean="0"/>
              <a:t> sector </a:t>
            </a:r>
            <a:r>
              <a:rPr lang="es-ES" baseline="0" dirty="0" err="1" smtClean="0"/>
              <a:t>which</a:t>
            </a:r>
            <a:r>
              <a:rPr lang="es-ES" baseline="0" dirty="0" smtClean="0"/>
              <a:t> </a:t>
            </a:r>
            <a:r>
              <a:rPr lang="es-ES" baseline="0" dirty="0" err="1" smtClean="0"/>
              <a:t>will</a:t>
            </a:r>
            <a:r>
              <a:rPr lang="es-ES" baseline="0" dirty="0" smtClean="0"/>
              <a:t> </a:t>
            </a:r>
            <a:r>
              <a:rPr lang="es-ES" baseline="0" dirty="0" err="1" smtClean="0"/>
              <a:t>need</a:t>
            </a:r>
            <a:r>
              <a:rPr lang="es-ES" baseline="0" dirty="0" smtClean="0"/>
              <a:t> to </a:t>
            </a:r>
            <a:r>
              <a:rPr lang="es-ES" baseline="0" dirty="0" err="1" smtClean="0"/>
              <a:t>provide</a:t>
            </a:r>
            <a:r>
              <a:rPr lang="es-ES" baseline="0" dirty="0" smtClean="0"/>
              <a:t> </a:t>
            </a:r>
            <a:r>
              <a:rPr lang="es-ES" baseline="0" dirty="0" err="1" smtClean="0"/>
              <a:t>evidence</a:t>
            </a:r>
            <a:r>
              <a:rPr lang="es-ES" baseline="0" dirty="0" smtClean="0"/>
              <a:t> on </a:t>
            </a:r>
            <a:r>
              <a:rPr lang="es-ES" baseline="0" dirty="0" err="1" smtClean="0"/>
              <a:t>the</a:t>
            </a:r>
            <a:r>
              <a:rPr lang="es-ES" baseline="0" dirty="0" smtClean="0"/>
              <a:t> </a:t>
            </a:r>
            <a:r>
              <a:rPr lang="es-ES" baseline="0" dirty="0" err="1" smtClean="0"/>
              <a:t>different</a:t>
            </a:r>
            <a:r>
              <a:rPr lang="es-ES" baseline="0" dirty="0" smtClean="0"/>
              <a:t> targets.</a:t>
            </a:r>
            <a:endParaRPr lang="es-ES" dirty="0"/>
          </a:p>
        </p:txBody>
      </p:sp>
      <p:sp>
        <p:nvSpPr>
          <p:cNvPr id="4" name="Slide Number Placeholder 3"/>
          <p:cNvSpPr>
            <a:spLocks noGrp="1"/>
          </p:cNvSpPr>
          <p:nvPr>
            <p:ph type="sldNum" sz="quarter" idx="10"/>
          </p:nvPr>
        </p:nvSpPr>
        <p:spPr/>
        <p:txBody>
          <a:bodyPr/>
          <a:lstStyle/>
          <a:p>
            <a:pPr>
              <a:defRPr/>
            </a:pPr>
            <a:fld id="{5AC87F6C-8E67-474E-8751-DD1394E22738}" type="slidenum">
              <a:rPr lang="en-GB" smtClean="0">
                <a:solidFill>
                  <a:prstClr val="black"/>
                </a:solidFill>
              </a:rPr>
              <a:pPr>
                <a:defRPr/>
              </a:pPr>
              <a:t>5</a:t>
            </a:fld>
            <a:endParaRPr lang="en-GB">
              <a:solidFill>
                <a:prstClr val="black"/>
              </a:solidFill>
            </a:endParaRPr>
          </a:p>
        </p:txBody>
      </p:sp>
    </p:spTree>
    <p:extLst>
      <p:ext uri="{BB962C8B-B14F-4D97-AF65-F5344CB8AC3E}">
        <p14:creationId xmlns:p14="http://schemas.microsoft.com/office/powerpoint/2010/main" val="2710279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D8C332B7-DA30-4EBD-BA96-9C0CC4381DED}" type="slidenum">
              <a:rPr lang="hu-HU" smtClean="0">
                <a:solidFill>
                  <a:prstClr val="black"/>
                </a:solidFill>
              </a:rPr>
              <a:pPr eaLnBrk="1" hangingPunct="1">
                <a:defRPr/>
              </a:pPr>
              <a:t>6</a:t>
            </a:fld>
            <a:endParaRPr lang="hu-HU" smtClean="0">
              <a:solidFill>
                <a:prstClr val="black"/>
              </a:solidFill>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D8C332B7-DA30-4EBD-BA96-9C0CC4381DED}" type="slidenum">
              <a:rPr lang="hu-HU" smtClean="0">
                <a:solidFill>
                  <a:prstClr val="black"/>
                </a:solidFill>
              </a:rPr>
              <a:pPr eaLnBrk="1" hangingPunct="1">
                <a:defRPr/>
              </a:pPr>
              <a:t>7</a:t>
            </a:fld>
            <a:endParaRPr lang="hu-HU" smtClean="0">
              <a:solidFill>
                <a:prstClr val="black"/>
              </a:solidFill>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231" indent="-158231">
              <a:buFontTx/>
              <a:buChar char="-"/>
            </a:pPr>
            <a:r>
              <a:rPr lang="en-US" dirty="0" smtClean="0"/>
              <a:t>There are many synergies between the</a:t>
            </a:r>
            <a:r>
              <a:rPr lang="en-US" baseline="0" dirty="0" smtClean="0"/>
              <a:t> Observatories and the </a:t>
            </a:r>
            <a:r>
              <a:rPr lang="en-US" dirty="0" smtClean="0"/>
              <a:t>10YFP</a:t>
            </a:r>
            <a:r>
              <a:rPr lang="en-US" baseline="0" dirty="0" smtClean="0"/>
              <a:t> as o</a:t>
            </a:r>
            <a:r>
              <a:rPr lang="en-GB" dirty="0">
                <a:latin typeface="Arial Narrow" panose="020B0606020202030204" pitchFamily="34" charset="0"/>
              </a:rPr>
              <a:t>ne key element of the 10YFP STP is the need to promote evidence-based decision making, which requires strong monitoring at the destination </a:t>
            </a:r>
            <a:r>
              <a:rPr lang="en-GB" dirty="0" smtClean="0">
                <a:latin typeface="Arial Narrow" panose="020B0606020202030204" pitchFamily="34" charset="0"/>
              </a:rPr>
              <a:t>level.</a:t>
            </a:r>
          </a:p>
          <a:p>
            <a:pPr marL="158231" indent="-158231">
              <a:buFontTx/>
              <a:buChar char="-"/>
            </a:pPr>
            <a:r>
              <a:rPr lang="es-ES" dirty="0" err="1" smtClean="0"/>
              <a:t>Measure</a:t>
            </a:r>
            <a:r>
              <a:rPr lang="es-ES" dirty="0" smtClean="0"/>
              <a:t> </a:t>
            </a:r>
            <a:r>
              <a:rPr lang="es-ES" dirty="0"/>
              <a:t>to </a:t>
            </a:r>
            <a:r>
              <a:rPr lang="es-ES" dirty="0" err="1"/>
              <a:t>manage</a:t>
            </a:r>
            <a:r>
              <a:rPr lang="es-ES" dirty="0"/>
              <a:t>: at </a:t>
            </a:r>
            <a:r>
              <a:rPr lang="es-ES" dirty="0" err="1"/>
              <a:t>the</a:t>
            </a:r>
            <a:r>
              <a:rPr lang="es-ES" dirty="0"/>
              <a:t> </a:t>
            </a:r>
            <a:r>
              <a:rPr lang="es-ES" dirty="0" err="1"/>
              <a:t>heart</a:t>
            </a:r>
            <a:r>
              <a:rPr lang="es-ES" dirty="0"/>
              <a:t> of </a:t>
            </a:r>
            <a:r>
              <a:rPr lang="es-ES" dirty="0" err="1"/>
              <a:t>UNWTO’s</a:t>
            </a:r>
            <a:r>
              <a:rPr lang="es-ES" dirty="0"/>
              <a:t> </a:t>
            </a:r>
            <a:r>
              <a:rPr lang="es-ES" dirty="0" err="1" smtClean="0"/>
              <a:t>mission</a:t>
            </a:r>
            <a:r>
              <a:rPr lang="es-ES" dirty="0" smtClean="0"/>
              <a:t>.</a:t>
            </a:r>
            <a:endParaRPr lang="en-CA" dirty="0" smtClean="0"/>
          </a:p>
          <a:p>
            <a:pPr marL="158231" indent="-158231">
              <a:buFontTx/>
              <a:buChar char="-"/>
            </a:pPr>
            <a:r>
              <a:rPr lang="en-CA" dirty="0" smtClean="0"/>
              <a:t>In </a:t>
            </a:r>
            <a:r>
              <a:rPr lang="en-CA" dirty="0"/>
              <a:t>order to support destination stakeholders to take focused and coherent action to accelerate the shift towards more SCP patterns, thus turning the goals proposed by the international community into reality, </a:t>
            </a:r>
            <a:r>
              <a:rPr lang="en-CA" dirty="0" smtClean="0"/>
              <a:t>the UNWTO</a:t>
            </a:r>
            <a:r>
              <a:rPr lang="en-CA" baseline="0" dirty="0" smtClean="0"/>
              <a:t> Network of Observatories </a:t>
            </a:r>
            <a:r>
              <a:rPr lang="en-CA" dirty="0" smtClean="0"/>
              <a:t>(INSTO</a:t>
            </a:r>
            <a:r>
              <a:rPr lang="en-CA" dirty="0"/>
              <a:t>) was launched in 2004 (previously known as GOST –Global Observatories for Sustainable Tourism).</a:t>
            </a:r>
            <a:endParaRPr lang="es-ES" dirty="0"/>
          </a:p>
        </p:txBody>
      </p:sp>
      <p:sp>
        <p:nvSpPr>
          <p:cNvPr id="4" name="Slide Number Placeholder 3"/>
          <p:cNvSpPr>
            <a:spLocks noGrp="1"/>
          </p:cNvSpPr>
          <p:nvPr>
            <p:ph type="sldNum" sz="quarter" idx="10"/>
          </p:nvPr>
        </p:nvSpPr>
        <p:spPr/>
        <p:txBody>
          <a:bodyPr/>
          <a:lstStyle/>
          <a:p>
            <a:fld id="{AD5598E1-E13B-495E-BA3E-87CA4E8E5D2A}" type="slidenum">
              <a:rPr lang="es-ES" smtClean="0"/>
              <a:pPr/>
              <a:t>8</a:t>
            </a:fld>
            <a:endParaRPr lang="es-ES"/>
          </a:p>
        </p:txBody>
      </p:sp>
    </p:spTree>
    <p:extLst>
      <p:ext uri="{BB962C8B-B14F-4D97-AF65-F5344CB8AC3E}">
        <p14:creationId xmlns:p14="http://schemas.microsoft.com/office/powerpoint/2010/main" val="3233235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lienbildplatzhalter 1"/>
          <p:cNvSpPr>
            <a:spLocks noGrp="1" noRot="1" noChangeAspect="1" noTextEdit="1"/>
          </p:cNvSpPr>
          <p:nvPr>
            <p:ph type="sldImg"/>
          </p:nvPr>
        </p:nvSpPr>
        <p:spPr>
          <a:ln/>
        </p:spPr>
      </p:sp>
      <p:sp>
        <p:nvSpPr>
          <p:cNvPr id="65539"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dirty="0" smtClean="0"/>
              <a:t>As of 2015, a revision</a:t>
            </a:r>
            <a:r>
              <a:rPr lang="de-DE" baseline="0" dirty="0" smtClean="0"/>
              <a:t> of categories took place where openness index is sorted and grouped in 4 categories with equal number of countries or quartiles.</a:t>
            </a:r>
            <a:endParaRPr lang="de-DE" dirty="0" smtClean="0"/>
          </a:p>
        </p:txBody>
      </p:sp>
      <p:sp>
        <p:nvSpPr>
          <p:cNvPr id="65540"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7838" eaLnBrk="0" hangingPunct="0">
              <a:defRPr>
                <a:solidFill>
                  <a:schemeClr val="tx1"/>
                </a:solidFill>
                <a:latin typeface="Calibri" pitchFamily="34" charset="0"/>
                <a:ea typeface="MS PGothic" pitchFamily="34" charset="-128"/>
              </a:defRPr>
            </a:lvl1pPr>
            <a:lvl2pPr marL="742950" indent="-285750" defTabSz="477838" eaLnBrk="0" hangingPunct="0">
              <a:defRPr>
                <a:solidFill>
                  <a:schemeClr val="tx1"/>
                </a:solidFill>
                <a:latin typeface="Calibri" pitchFamily="34" charset="0"/>
                <a:ea typeface="MS PGothic" pitchFamily="34" charset="-128"/>
              </a:defRPr>
            </a:lvl2pPr>
            <a:lvl3pPr marL="1143000" indent="-228600" defTabSz="477838" eaLnBrk="0" hangingPunct="0">
              <a:defRPr>
                <a:solidFill>
                  <a:schemeClr val="tx1"/>
                </a:solidFill>
                <a:latin typeface="Calibri" pitchFamily="34" charset="0"/>
                <a:ea typeface="MS PGothic" pitchFamily="34" charset="-128"/>
              </a:defRPr>
            </a:lvl3pPr>
            <a:lvl4pPr marL="1600200" indent="-228600" defTabSz="477838" eaLnBrk="0" hangingPunct="0">
              <a:defRPr>
                <a:solidFill>
                  <a:schemeClr val="tx1"/>
                </a:solidFill>
                <a:latin typeface="Calibri" pitchFamily="34" charset="0"/>
                <a:ea typeface="MS PGothic" pitchFamily="34" charset="-128"/>
              </a:defRPr>
            </a:lvl4pPr>
            <a:lvl5pPr marL="2057400" indent="-228600" defTabSz="477838" eaLnBrk="0" hangingPunct="0">
              <a:defRPr>
                <a:solidFill>
                  <a:schemeClr val="tx1"/>
                </a:solidFill>
                <a:latin typeface="Calibri" pitchFamily="34" charset="0"/>
                <a:ea typeface="MS PGothic" pitchFamily="34" charset="-128"/>
              </a:defRPr>
            </a:lvl5pPr>
            <a:lvl6pPr marL="2514600" indent="-228600" defTabSz="477838"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77838"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77838"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77838"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D6BE601D-AFE8-43BC-A577-BE77789F93C7}" type="slidenum">
              <a:rPr lang="de-DE" sz="1300" smtClean="0">
                <a:solidFill>
                  <a:srgbClr val="000000"/>
                </a:solidFill>
              </a:rPr>
              <a:pPr eaLnBrk="1" hangingPunct="1"/>
              <a:t>12</a:t>
            </a:fld>
            <a:endParaRPr lang="de-DE" sz="1300" smtClean="0">
              <a:solidFill>
                <a:srgbClr val="000000"/>
              </a:solidFill>
            </a:endParaRPr>
          </a:p>
        </p:txBody>
      </p:sp>
    </p:spTree>
    <p:extLst>
      <p:ext uri="{BB962C8B-B14F-4D97-AF65-F5344CB8AC3E}">
        <p14:creationId xmlns:p14="http://schemas.microsoft.com/office/powerpoint/2010/main" val="853549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lvl4pPr>
              <a:defRPr baseline="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ES" dirty="0"/>
          </a:p>
        </p:txBody>
      </p:sp>
    </p:spTree>
    <p:extLst>
      <p:ext uri="{BB962C8B-B14F-4D97-AF65-F5344CB8AC3E}">
        <p14:creationId xmlns:p14="http://schemas.microsoft.com/office/powerpoint/2010/main" val="8279208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ángulo 1"/>
          <p:cNvSpPr/>
          <p:nvPr userDrawn="1"/>
        </p:nvSpPr>
        <p:spPr>
          <a:xfrm>
            <a:off x="517525" y="2403475"/>
            <a:ext cx="4192588" cy="4318000"/>
          </a:xfrm>
          <a:prstGeom prst="rect">
            <a:avLst/>
          </a:prstGeom>
          <a:solidFill>
            <a:srgbClr val="C8C9E8">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s-ES" sz="2000" b="1" dirty="0">
              <a:solidFill>
                <a:srgbClr val="FFFFFF"/>
              </a:solidFill>
            </a:endParaRPr>
          </a:p>
        </p:txBody>
      </p:sp>
      <p:sp>
        <p:nvSpPr>
          <p:cNvPr id="8" name="Title 1"/>
          <p:cNvSpPr>
            <a:spLocks noGrp="1"/>
          </p:cNvSpPr>
          <p:nvPr>
            <p:ph type="ctrTitle"/>
          </p:nvPr>
        </p:nvSpPr>
        <p:spPr>
          <a:xfrm>
            <a:off x="517525" y="2636838"/>
            <a:ext cx="3981184" cy="2351621"/>
          </a:xfrm>
        </p:spPr>
        <p:txBody>
          <a:bodyPr>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3000" baseline="0"/>
            </a:lvl1pPr>
          </a:lstStyle>
          <a:p>
            <a:pPr eaLnBrk="1" hangingPunct="1"/>
            <a:endParaRPr lang="en-US" noProof="0" dirty="0"/>
          </a:p>
        </p:txBody>
      </p:sp>
      <p:sp>
        <p:nvSpPr>
          <p:cNvPr id="9" name="Subtitle 2"/>
          <p:cNvSpPr>
            <a:spLocks noGrp="1"/>
          </p:cNvSpPr>
          <p:nvPr>
            <p:ph type="subTitle" idx="1"/>
          </p:nvPr>
        </p:nvSpPr>
        <p:spPr>
          <a:xfrm>
            <a:off x="722430" y="5109128"/>
            <a:ext cx="3662127" cy="1445577"/>
          </a:xfrm>
        </p:spPr>
        <p:txBody>
          <a:bodyPr/>
          <a:lstStyle>
            <a:lvl1pPr marL="0" indent="0" algn="ctr" eaLnBrk="1" hangingPunct="1">
              <a:spcBef>
                <a:spcPts val="0"/>
              </a:spcBef>
              <a:buNone/>
              <a:defRPr sz="32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ctr" eaLnBrk="1" hangingPunct="1"/>
            <a:endParaRPr lang="en-US" sz="2400" noProof="0" dirty="0" smtClean="0">
              <a:solidFill>
                <a:srgbClr val="336699"/>
              </a:solidFill>
              <a:latin typeface="Arial" charset="0"/>
              <a:cs typeface="Arial" charset="0"/>
            </a:endParaRPr>
          </a:p>
        </p:txBody>
      </p:sp>
      <p:pic>
        <p:nvPicPr>
          <p:cNvPr id="10" name="Imagen 4" descr="logo_unwto_ppt.jp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7525" y="0"/>
            <a:ext cx="987425"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68458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41064"/>
            <a:ext cx="7772400" cy="835056"/>
          </a:xfrm>
        </p:spPr>
        <p:txBody>
          <a:bodyPr anchor="t"/>
          <a:lstStyle>
            <a:lvl1pPr algn="r">
              <a:defRPr sz="4000" b="1" cap="none" baseline="0"/>
            </a:lvl1pPr>
          </a:lstStyle>
          <a:p>
            <a:r>
              <a:rPr lang="en-US" dirty="0" smtClean="0"/>
              <a:t>Click to edit Master title style</a:t>
            </a:r>
            <a:endParaRPr lang="es-ES" dirty="0"/>
          </a:p>
        </p:txBody>
      </p:sp>
      <p:sp>
        <p:nvSpPr>
          <p:cNvPr id="3" name="Text Placeholder 2"/>
          <p:cNvSpPr>
            <a:spLocks noGrp="1"/>
          </p:cNvSpPr>
          <p:nvPr>
            <p:ph type="body" idx="1"/>
          </p:nvPr>
        </p:nvSpPr>
        <p:spPr>
          <a:xfrm>
            <a:off x="722313" y="3576121"/>
            <a:ext cx="7772400" cy="624688"/>
          </a:xfrm>
        </p:spPr>
        <p:txBody>
          <a:bodyPr anchor="b">
            <a:normAutofit/>
          </a:bodyPr>
          <a:lstStyle>
            <a:lvl1pPr marL="0" indent="0" algn="r">
              <a:buNone/>
              <a:defRPr sz="2800">
                <a:solidFill>
                  <a:srgbClr val="3366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83987544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Tree>
    <p:extLst>
      <p:ext uri="{BB962C8B-B14F-4D97-AF65-F5344CB8AC3E}">
        <p14:creationId xmlns:p14="http://schemas.microsoft.com/office/powerpoint/2010/main" val="29321992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E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E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Tree>
    <p:extLst>
      <p:ext uri="{BB962C8B-B14F-4D97-AF65-F5344CB8AC3E}">
        <p14:creationId xmlns:p14="http://schemas.microsoft.com/office/powerpoint/2010/main" val="23325840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92113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ángulo 1"/>
          <p:cNvSpPr/>
          <p:nvPr userDrawn="1"/>
        </p:nvSpPr>
        <p:spPr>
          <a:xfrm>
            <a:off x="512763" y="2540000"/>
            <a:ext cx="3571875" cy="4318000"/>
          </a:xfrm>
          <a:prstGeom prst="rect">
            <a:avLst/>
          </a:prstGeom>
          <a:solidFill>
            <a:srgbClr val="B4BDDC">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dirty="0">
              <a:solidFill>
                <a:prstClr val="white"/>
              </a:solidFill>
            </a:endParaRPr>
          </a:p>
        </p:txBody>
      </p:sp>
      <p:sp>
        <p:nvSpPr>
          <p:cNvPr id="6" name="CuadroTexto 5"/>
          <p:cNvSpPr txBox="1">
            <a:spLocks noChangeArrowheads="1"/>
          </p:cNvSpPr>
          <p:nvPr userDrawn="1"/>
        </p:nvSpPr>
        <p:spPr bwMode="auto">
          <a:xfrm>
            <a:off x="593725" y="2933700"/>
            <a:ext cx="3327400"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sz="3300" b="1" noProof="0" smtClean="0">
                <a:solidFill>
                  <a:srgbClr val="336699"/>
                </a:solidFill>
                <a:latin typeface="Arial" charset="0"/>
                <a:cs typeface="Arial" charset="0"/>
              </a:rPr>
              <a:t>Thank</a:t>
            </a:r>
            <a:r>
              <a:rPr lang="es-ES" sz="3300" b="1" smtClean="0">
                <a:solidFill>
                  <a:srgbClr val="336699"/>
                </a:solidFill>
                <a:latin typeface="Arial" charset="0"/>
                <a:cs typeface="Arial" charset="0"/>
              </a:rPr>
              <a:t> </a:t>
            </a:r>
            <a:r>
              <a:rPr lang="en-US" sz="3300" b="1" noProof="0" smtClean="0">
                <a:solidFill>
                  <a:srgbClr val="336699"/>
                </a:solidFill>
                <a:latin typeface="Arial" charset="0"/>
                <a:cs typeface="Arial" charset="0"/>
              </a:rPr>
              <a:t>you</a:t>
            </a:r>
            <a:r>
              <a:rPr lang="es-ES" sz="3300" b="1" smtClean="0">
                <a:solidFill>
                  <a:srgbClr val="336699"/>
                </a:solidFill>
                <a:latin typeface="Arial" charset="0"/>
                <a:cs typeface="Arial" charset="0"/>
              </a:rPr>
              <a:t>!</a:t>
            </a:r>
            <a:endParaRPr lang="es-ES" sz="3300" b="1" dirty="0">
              <a:solidFill>
                <a:srgbClr val="336699"/>
              </a:solidFill>
              <a:latin typeface="Arial" charset="0"/>
              <a:cs typeface="Arial" charset="0"/>
            </a:endParaRPr>
          </a:p>
          <a:p>
            <a:pPr eaLnBrk="1" hangingPunct="1"/>
            <a:endParaRPr lang="es-ES" sz="3400" b="1" dirty="0">
              <a:solidFill>
                <a:srgbClr val="336699"/>
              </a:solidFill>
              <a:latin typeface="Arial" charset="0"/>
              <a:cs typeface="Arial" charset="0"/>
            </a:endParaRPr>
          </a:p>
          <a:p>
            <a:pPr eaLnBrk="1" hangingPunct="1"/>
            <a:r>
              <a:rPr lang="en-US" b="1" dirty="0">
                <a:solidFill>
                  <a:srgbClr val="336699"/>
                </a:solidFill>
                <a:latin typeface="Arial" charset="0"/>
                <a:cs typeface="Arial" charset="0"/>
              </a:rPr>
              <a:t>Dr. Dirk Glaesser</a:t>
            </a:r>
          </a:p>
          <a:p>
            <a:pPr eaLnBrk="1" hangingPunct="1"/>
            <a:r>
              <a:rPr lang="en-US" dirty="0">
                <a:solidFill>
                  <a:srgbClr val="336699"/>
                </a:solidFill>
                <a:latin typeface="Arial" charset="0"/>
                <a:cs typeface="Arial" charset="0"/>
              </a:rPr>
              <a:t>Acting Director</a:t>
            </a:r>
          </a:p>
          <a:p>
            <a:pPr eaLnBrk="1" hangingPunct="1"/>
            <a:r>
              <a:rPr lang="en-US" dirty="0">
                <a:solidFill>
                  <a:srgbClr val="336699"/>
                </a:solidFill>
                <a:latin typeface="Arial" charset="0"/>
                <a:cs typeface="Arial" charset="0"/>
              </a:rPr>
              <a:t>Sustainable Development of Tourism</a:t>
            </a:r>
          </a:p>
          <a:p>
            <a:pPr eaLnBrk="1" hangingPunct="1"/>
            <a:r>
              <a:rPr lang="en-US" dirty="0">
                <a:solidFill>
                  <a:srgbClr val="336699"/>
                </a:solidFill>
                <a:latin typeface="Arial" charset="0"/>
                <a:cs typeface="Arial" charset="0"/>
              </a:rPr>
              <a:t>World Tourism Organization</a:t>
            </a:r>
          </a:p>
          <a:p>
            <a:pPr eaLnBrk="1" hangingPunct="1"/>
            <a:r>
              <a:rPr lang="en-US" dirty="0">
                <a:solidFill>
                  <a:srgbClr val="336699"/>
                </a:solidFill>
                <a:latin typeface="Arial" charset="0"/>
                <a:cs typeface="Arial" charset="0"/>
              </a:rPr>
              <a:t>…………………………………..</a:t>
            </a:r>
          </a:p>
          <a:p>
            <a:pPr algn="r" eaLnBrk="1" hangingPunct="1"/>
            <a:r>
              <a:rPr lang="es-ES" sz="1600" dirty="0">
                <a:solidFill>
                  <a:srgbClr val="336699"/>
                </a:solidFill>
                <a:latin typeface="Arial" charset="0"/>
                <a:cs typeface="Arial" charset="0"/>
              </a:rPr>
              <a:t>Tel: + 34 91 5678 118</a:t>
            </a:r>
          </a:p>
          <a:p>
            <a:pPr algn="r" eaLnBrk="1" hangingPunct="1"/>
            <a:r>
              <a:rPr lang="es-ES" sz="1600" dirty="0">
                <a:solidFill>
                  <a:srgbClr val="336699"/>
                </a:solidFill>
                <a:latin typeface="Arial" charset="0"/>
                <a:cs typeface="Arial" charset="0"/>
              </a:rPr>
              <a:t>Fax:   + 34 91 5713 733</a:t>
            </a:r>
          </a:p>
          <a:p>
            <a:pPr algn="r" eaLnBrk="1" hangingPunct="1"/>
            <a:r>
              <a:rPr lang="es-ES" sz="1600" dirty="0">
                <a:solidFill>
                  <a:srgbClr val="336699"/>
                </a:solidFill>
                <a:latin typeface="Arial" charset="0"/>
                <a:cs typeface="Arial" charset="0"/>
              </a:rPr>
              <a:t>email: dglaesser@unwto.org</a:t>
            </a:r>
          </a:p>
          <a:p>
            <a:pPr algn="r" eaLnBrk="1" hangingPunct="1"/>
            <a:r>
              <a:rPr lang="es-ES" sz="1600" dirty="0">
                <a:solidFill>
                  <a:srgbClr val="336699"/>
                </a:solidFill>
                <a:latin typeface="Arial" charset="0"/>
                <a:cs typeface="Arial" charset="0"/>
              </a:rPr>
              <a:t>www.unwto.org</a:t>
            </a:r>
            <a:endParaRPr lang="es-ES" sz="1600" b="1" dirty="0">
              <a:solidFill>
                <a:srgbClr val="336699"/>
              </a:solidFill>
              <a:latin typeface="Arial" charset="0"/>
              <a:cs typeface="Arial" charset="0"/>
            </a:endParaRPr>
          </a:p>
        </p:txBody>
      </p:sp>
      <p:pic>
        <p:nvPicPr>
          <p:cNvPr id="7" name="Imagen 6" descr="pestaña.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12763" y="0"/>
            <a:ext cx="1247775" cy="1665288"/>
          </a:xfrm>
          <a:prstGeom prst="rect">
            <a:avLst/>
          </a:prstGeom>
          <a:solidFill>
            <a:srgbClr val="B4BDDC"/>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9647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s-ES" dirty="0"/>
          </a:p>
        </p:txBody>
      </p:sp>
    </p:spTree>
    <p:extLst>
      <p:ext uri="{BB962C8B-B14F-4D97-AF65-F5344CB8AC3E}">
        <p14:creationId xmlns:p14="http://schemas.microsoft.com/office/powerpoint/2010/main" val="262682711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lvl4pPr>
              <a:defRPr baseline="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ES" dirty="0"/>
          </a:p>
        </p:txBody>
      </p:sp>
    </p:spTree>
    <p:extLst>
      <p:ext uri="{BB962C8B-B14F-4D97-AF65-F5344CB8AC3E}">
        <p14:creationId xmlns:p14="http://schemas.microsoft.com/office/powerpoint/2010/main" val="199535769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n 3" descr="CHART.jp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0" y="34925"/>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1"/>
          <p:cNvSpPr/>
          <p:nvPr userDrawn="1"/>
        </p:nvSpPr>
        <p:spPr>
          <a:xfrm>
            <a:off x="0" y="0"/>
            <a:ext cx="9144000" cy="923925"/>
          </a:xfrm>
          <a:prstGeom prst="rect">
            <a:avLst/>
          </a:prstGeom>
          <a:solidFill>
            <a:srgbClr val="D2D4E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lvl="1">
              <a:defRPr/>
            </a:pPr>
            <a:endParaRPr lang="en-US" sz="3200" b="1" noProof="0">
              <a:solidFill>
                <a:srgbClr val="336699"/>
              </a:solidFill>
              <a:latin typeface="Arial Narrow" pitchFamily="34" charset="0"/>
            </a:endParaRPr>
          </a:p>
        </p:txBody>
      </p:sp>
      <p:sp>
        <p:nvSpPr>
          <p:cNvPr id="2" name="Title Placeholder 1"/>
          <p:cNvSpPr>
            <a:spLocks noGrp="1"/>
          </p:cNvSpPr>
          <p:nvPr>
            <p:ph type="title"/>
          </p:nvPr>
        </p:nvSpPr>
        <p:spPr>
          <a:xfrm>
            <a:off x="0" y="0"/>
            <a:ext cx="9144000" cy="923925"/>
          </a:xfrm>
          <a:prstGeom prst="rect">
            <a:avLst/>
          </a:prstGeom>
        </p:spPr>
        <p:txBody>
          <a:bodyPr vert="horz" lIns="91440" tIns="45720" rIns="91440" bIns="45720" rtlCol="0" anchor="ctr">
            <a:normAutofit/>
          </a:bodyPr>
          <a:lstStyle/>
          <a:p>
            <a:r>
              <a:rPr lang="en-US" noProof="0" dirty="0" smtClean="0"/>
              <a:t>Click to edit Master title style</a:t>
            </a:r>
            <a:endParaRPr lang="en-US" noProof="0"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4"/>
            <a:endParaRPr lang="en-US" noProof="0" dirty="0"/>
          </a:p>
        </p:txBody>
      </p:sp>
    </p:spTree>
    <p:extLst>
      <p:ext uri="{BB962C8B-B14F-4D97-AF65-F5344CB8AC3E}">
        <p14:creationId xmlns:p14="http://schemas.microsoft.com/office/powerpoint/2010/main" val="3395741738"/>
      </p:ext>
    </p:extLst>
  </p:cSld>
  <p:clrMap bg1="lt1" tx1="dk1" bg2="lt2" tx2="dk2" accent1="accent1" accent2="accent2" accent3="accent3" accent4="accent4" accent5="accent5" accent6="accent6" hlink="hlink" folHlink="folHlink"/>
  <p:sldLayoutIdLst>
    <p:sldLayoutId id="2147484956" r:id="rId1"/>
    <p:sldLayoutId id="2147484955" r:id="rId2"/>
    <p:sldLayoutId id="2147484957" r:id="rId3"/>
    <p:sldLayoutId id="2147484958" r:id="rId4"/>
    <p:sldLayoutId id="2147484959" r:id="rId5"/>
    <p:sldLayoutId id="2147484961" r:id="rId6"/>
    <p:sldLayoutId id="2147484963" r:id="rId7"/>
    <p:sldLayoutId id="2147484960" r:id="rId8"/>
    <p:sldLayoutId id="2147484962" r:id="rId9"/>
  </p:sldLayoutIdLst>
  <p:timing>
    <p:tnLst>
      <p:par>
        <p:cTn id="1" dur="indefinite" restart="never" nodeType="tmRoot"/>
      </p:par>
    </p:tnLst>
  </p:timing>
  <p:txStyles>
    <p:titleStyle>
      <a:lvl1pPr marL="182880" algn="l" defTabSz="914400" rtl="0" eaLnBrk="1" latinLnBrk="0" hangingPunct="1">
        <a:spcBef>
          <a:spcPct val="0"/>
        </a:spcBef>
        <a:buNone/>
        <a:defRPr sz="3200" b="1" i="0" kern="1200" baseline="0">
          <a:solidFill>
            <a:srgbClr val="336699"/>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baseline="0">
          <a:solidFill>
            <a:srgbClr val="336699"/>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rgbClr val="336699"/>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rgbClr val="336699"/>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baseline="0">
          <a:solidFill>
            <a:srgbClr val="336699"/>
          </a:solidFill>
          <a:latin typeface="Arial"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400" kern="1200" baseline="0">
          <a:solidFill>
            <a:srgbClr val="336699"/>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hyperlink" Target="http://www.google.es/url?sa=i&amp;rct=j&amp;q=&amp;esrc=s&amp;frm=1&amp;source=images&amp;cd=&amp;cad=rja&amp;uact=8&amp;ved=0CAcQjRxqFQoTCOrtovuHx8gCFUI9FAodVCMOtg&amp;url=http://www.looc.es/antalya-el-color-de-la-costa-turca/&amp;psig=AFQjCNG2HRNHffBoyGjFeR5AJt6DFzzC3A&amp;ust=1445086456293998"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2.xml"/><Relationship Id="rId7" Type="http://schemas.openxmlformats.org/officeDocument/2006/relationships/chart" Target="../charts/chart5.xml"/><Relationship Id="rId2"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chart" Target="../charts/chart4.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www.unwto.org/facts" TargetMode="External"/><Relationship Id="rId5" Type="http://schemas.openxmlformats.org/officeDocument/2006/relationships/image" Target="../media/image8.png"/><Relationship Id="rId4" Type="http://schemas.openxmlformats.org/officeDocument/2006/relationships/hyperlink" Target="http://mkt.unwto.org/highlight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8.jpeg"/><Relationship Id="rId3" Type="http://schemas.openxmlformats.org/officeDocument/2006/relationships/image" Target="../media/image15.png"/><Relationship Id="rId21" Type="http://schemas.openxmlformats.org/officeDocument/2006/relationships/image" Target="../media/image33.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5" Type="http://schemas.openxmlformats.org/officeDocument/2006/relationships/image" Target="../media/image37.png"/><Relationship Id="rId2" Type="http://schemas.openxmlformats.org/officeDocument/2006/relationships/notesSlide" Target="../notesSlides/notesSlide7.xml"/><Relationship Id="rId16" Type="http://schemas.openxmlformats.org/officeDocument/2006/relationships/image" Target="../media/image28.jpeg"/><Relationship Id="rId20"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jpe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jpeg"/><Relationship Id="rId28" Type="http://schemas.openxmlformats.org/officeDocument/2006/relationships/image" Target="../media/image40.jpe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jpe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Imagen 4" descr="logo_unwto_ppt.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0363" y="120650"/>
            <a:ext cx="987425"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0" y="1615044"/>
            <a:ext cx="3563889" cy="5391397"/>
          </a:xfrm>
          <a:prstGeom prst="rect">
            <a:avLst/>
          </a:prstGeom>
          <a:solidFill>
            <a:srgbClr val="C8C9E8">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spcBef>
                <a:spcPct val="0"/>
              </a:spcBef>
            </a:pPr>
            <a:endParaRPr lang="en-GB" altLang="es-ES" dirty="0" smtClean="0">
              <a:solidFill>
                <a:srgbClr val="0000CC"/>
              </a:solidFill>
              <a:latin typeface="Arial Narrow" pitchFamily="34" charset="0"/>
            </a:endParaRPr>
          </a:p>
          <a:p>
            <a:pPr>
              <a:spcBef>
                <a:spcPct val="0"/>
              </a:spcBef>
            </a:pPr>
            <a:endParaRPr lang="en-GB" altLang="es-ES" dirty="0" smtClean="0">
              <a:solidFill>
                <a:srgbClr val="0000CC"/>
              </a:solidFill>
              <a:latin typeface="Arial Narrow" pitchFamily="34" charset="0"/>
            </a:endParaRPr>
          </a:p>
          <a:p>
            <a:pPr>
              <a:spcBef>
                <a:spcPct val="0"/>
              </a:spcBef>
            </a:pPr>
            <a:endParaRPr lang="en-GB" altLang="es-ES" dirty="0" smtClean="0">
              <a:solidFill>
                <a:srgbClr val="0000CC"/>
              </a:solidFill>
              <a:latin typeface="Arial Narrow" pitchFamily="34" charset="0"/>
            </a:endParaRPr>
          </a:p>
          <a:p>
            <a:pPr>
              <a:spcBef>
                <a:spcPct val="0"/>
              </a:spcBef>
            </a:pPr>
            <a:endParaRPr lang="en-GB" altLang="es-ES" dirty="0" smtClean="0">
              <a:solidFill>
                <a:srgbClr val="0000CC"/>
              </a:solidFill>
              <a:latin typeface="Arial Narrow" pitchFamily="34" charset="0"/>
            </a:endParaRPr>
          </a:p>
          <a:p>
            <a:pPr>
              <a:spcBef>
                <a:spcPct val="0"/>
              </a:spcBef>
            </a:pPr>
            <a:endParaRPr lang="en-GB" altLang="es-ES" dirty="0">
              <a:solidFill>
                <a:srgbClr val="0000CC"/>
              </a:solidFill>
              <a:latin typeface="Arial Narrow" pitchFamily="34" charset="0"/>
            </a:endParaRPr>
          </a:p>
          <a:p>
            <a:pPr algn="ctr">
              <a:spcBef>
                <a:spcPct val="0"/>
              </a:spcBef>
            </a:pPr>
            <a:endParaRPr lang="en-GB" altLang="es-ES" b="1" dirty="0" smtClean="0">
              <a:solidFill>
                <a:srgbClr val="0000CC"/>
              </a:solidFill>
              <a:latin typeface="Arial Narrow" pitchFamily="34" charset="0"/>
            </a:endParaRPr>
          </a:p>
          <a:p>
            <a:pPr algn="ctr">
              <a:defRPr/>
            </a:pPr>
            <a:r>
              <a:rPr lang="en-GB" altLang="es-ES" sz="3200" b="1" dirty="0" smtClean="0">
                <a:solidFill>
                  <a:srgbClr val="0000CC"/>
                </a:solidFill>
                <a:latin typeface="Arial Narrow" panose="020B0606020202030204" pitchFamily="34" charset="0"/>
                <a:cs typeface="Arial" panose="020B0604020202020204" pitchFamily="34" charset="0"/>
              </a:rPr>
              <a:t>ICAN </a:t>
            </a:r>
            <a:r>
              <a:rPr lang="en-GB" altLang="es-ES" sz="3200" b="1" dirty="0">
                <a:solidFill>
                  <a:srgbClr val="0000CC"/>
                </a:solidFill>
                <a:latin typeface="Arial Narrow" panose="020B0606020202030204" pitchFamily="34" charset="0"/>
                <a:cs typeface="Arial" panose="020B0604020202020204" pitchFamily="34" charset="0"/>
              </a:rPr>
              <a:t>2015</a:t>
            </a:r>
          </a:p>
          <a:p>
            <a:pPr algn="ctr">
              <a:defRPr/>
            </a:pPr>
            <a:endParaRPr lang="en-GB" altLang="es-ES" dirty="0">
              <a:solidFill>
                <a:srgbClr val="0000CC"/>
              </a:solidFill>
              <a:latin typeface="Arial Narrow" panose="020B0606020202030204" pitchFamily="34" charset="0"/>
              <a:cs typeface="Arial" panose="020B0604020202020204" pitchFamily="34" charset="0"/>
            </a:endParaRPr>
          </a:p>
          <a:p>
            <a:pPr algn="ctr">
              <a:defRPr/>
            </a:pPr>
            <a:r>
              <a:rPr lang="en-GB" altLang="es-ES" sz="2000" dirty="0">
                <a:solidFill>
                  <a:srgbClr val="0000CC"/>
                </a:solidFill>
                <a:latin typeface="Arial Narrow" panose="020B0606020202030204" pitchFamily="34" charset="0"/>
                <a:cs typeface="Arial" panose="020B0604020202020204" pitchFamily="34" charset="0"/>
              </a:rPr>
              <a:t>ANTALYA, TURKEY</a:t>
            </a:r>
          </a:p>
          <a:p>
            <a:pPr algn="ctr">
              <a:defRPr/>
            </a:pPr>
            <a:r>
              <a:rPr lang="en-GB" altLang="es-ES" dirty="0" smtClean="0">
                <a:solidFill>
                  <a:srgbClr val="0000CC"/>
                </a:solidFill>
                <a:latin typeface="Arial Narrow" panose="020B0606020202030204" pitchFamily="34" charset="0"/>
                <a:cs typeface="Arial" panose="020B0604020202020204" pitchFamily="34" charset="0"/>
              </a:rPr>
              <a:t>19 </a:t>
            </a:r>
            <a:r>
              <a:rPr lang="en-GB" altLang="es-ES" dirty="0">
                <a:solidFill>
                  <a:srgbClr val="0000CC"/>
                </a:solidFill>
                <a:latin typeface="Arial Narrow" panose="020B0606020202030204" pitchFamily="34" charset="0"/>
                <a:cs typeface="Arial" panose="020B0604020202020204" pitchFamily="34" charset="0"/>
              </a:rPr>
              <a:t>Oct 2015</a:t>
            </a:r>
          </a:p>
          <a:p>
            <a:pPr algn="ctr">
              <a:defRPr/>
            </a:pPr>
            <a:endParaRPr lang="en-GB" altLang="es-ES" dirty="0">
              <a:solidFill>
                <a:srgbClr val="0000CC"/>
              </a:solidFill>
              <a:latin typeface="Arial Narrow" panose="020B0606020202030204" pitchFamily="34" charset="0"/>
              <a:cs typeface="Arial" panose="020B0604020202020204" pitchFamily="34" charset="0"/>
            </a:endParaRPr>
          </a:p>
          <a:p>
            <a:pPr algn="ctr">
              <a:defRPr/>
            </a:pPr>
            <a:r>
              <a:rPr lang="en-GB" altLang="es-ES" sz="2000" b="1" dirty="0" smtClean="0">
                <a:solidFill>
                  <a:srgbClr val="0000CC"/>
                </a:solidFill>
                <a:latin typeface="Arial Narrow" panose="020B0606020202030204" pitchFamily="34" charset="0"/>
                <a:cs typeface="Arial" panose="020B0604020202020204" pitchFamily="34" charset="0"/>
              </a:rPr>
              <a:t>CONNECTIVITY, REGULATORY FRAMEWORK AND ECONOMIC DEVELOPMENT OF AIR TRANSPORT AND TOURISM</a:t>
            </a:r>
            <a:endParaRPr lang="en-GB" altLang="es-ES" sz="2000" b="1" dirty="0">
              <a:solidFill>
                <a:srgbClr val="0000CC"/>
              </a:solidFill>
              <a:latin typeface="Arial Narrow" panose="020B0606020202030204" pitchFamily="34" charset="0"/>
              <a:cs typeface="Arial" panose="020B0604020202020204" pitchFamily="34" charset="0"/>
            </a:endParaRPr>
          </a:p>
          <a:p>
            <a:pPr algn="ctr">
              <a:defRPr/>
            </a:pPr>
            <a:endParaRPr lang="en-GB" altLang="es-ES" dirty="0">
              <a:solidFill>
                <a:srgbClr val="0000CC"/>
              </a:solidFill>
              <a:latin typeface="Arial Narrow" panose="020B0606020202030204" pitchFamily="34" charset="0"/>
              <a:cs typeface="Arial" panose="020B0604020202020204" pitchFamily="34" charset="0"/>
            </a:endParaRPr>
          </a:p>
          <a:p>
            <a:pPr algn="ctr">
              <a:defRPr/>
            </a:pPr>
            <a:endParaRPr lang="en-GB" altLang="es-ES" dirty="0">
              <a:solidFill>
                <a:srgbClr val="0000CC"/>
              </a:solidFill>
              <a:latin typeface="Arial Narrow" panose="020B0606020202030204" pitchFamily="34" charset="0"/>
              <a:cs typeface="Arial" panose="020B0604020202020204" pitchFamily="34" charset="0"/>
            </a:endParaRPr>
          </a:p>
          <a:p>
            <a:pPr algn="ctr">
              <a:defRPr/>
            </a:pPr>
            <a:r>
              <a:rPr lang="en-GB" altLang="es-ES" sz="2000" b="1" dirty="0">
                <a:solidFill>
                  <a:srgbClr val="0000CC"/>
                </a:solidFill>
                <a:latin typeface="Arial Narrow" panose="020B0606020202030204" pitchFamily="34" charset="0"/>
                <a:cs typeface="Arial" panose="020B0604020202020204" pitchFamily="34" charset="0"/>
              </a:rPr>
              <a:t>MÁRCIO FAVILLA</a:t>
            </a:r>
          </a:p>
          <a:p>
            <a:pPr algn="ctr">
              <a:defRPr/>
            </a:pPr>
            <a:r>
              <a:rPr lang="pt-BR" altLang="es-ES" sz="2000" b="1" dirty="0" smtClean="0">
                <a:solidFill>
                  <a:srgbClr val="0000CC"/>
                </a:solidFill>
                <a:latin typeface="Arial Narrow" panose="020B0606020202030204" pitchFamily="34" charset="0"/>
                <a:cs typeface="Arial" panose="020B0604020202020204" pitchFamily="34" charset="0"/>
              </a:rPr>
              <a:t>UNWTO</a:t>
            </a:r>
            <a:endParaRPr lang="pt-BR" altLang="es-ES" sz="2000" b="1" dirty="0">
              <a:solidFill>
                <a:srgbClr val="0000CC"/>
              </a:solidFill>
              <a:latin typeface="Arial Narrow" panose="020B0606020202030204" pitchFamily="34" charset="0"/>
              <a:cs typeface="Arial" panose="020B0604020202020204" pitchFamily="34" charset="0"/>
            </a:endParaRPr>
          </a:p>
          <a:p>
            <a:pPr algn="ctr">
              <a:defRPr/>
            </a:pPr>
            <a:r>
              <a:rPr lang="pt-BR" altLang="es-ES" dirty="0" err="1">
                <a:solidFill>
                  <a:srgbClr val="0000CC"/>
                </a:solidFill>
                <a:latin typeface="Arial Narrow" panose="020B0606020202030204" pitchFamily="34" charset="0"/>
                <a:cs typeface="Arial" panose="020B0604020202020204" pitchFamily="34" charset="0"/>
              </a:rPr>
              <a:t>Executive</a:t>
            </a:r>
            <a:r>
              <a:rPr lang="pt-BR" altLang="es-ES" dirty="0">
                <a:solidFill>
                  <a:srgbClr val="0000CC"/>
                </a:solidFill>
                <a:latin typeface="Arial Narrow" panose="020B0606020202030204" pitchFamily="34" charset="0"/>
                <a:cs typeface="Arial" panose="020B0604020202020204" pitchFamily="34" charset="0"/>
              </a:rPr>
              <a:t> </a:t>
            </a:r>
            <a:r>
              <a:rPr lang="pt-BR" altLang="es-ES" dirty="0" err="1">
                <a:solidFill>
                  <a:srgbClr val="0000CC"/>
                </a:solidFill>
                <a:latin typeface="Arial Narrow" panose="020B0606020202030204" pitchFamily="34" charset="0"/>
                <a:cs typeface="Arial" panose="020B0604020202020204" pitchFamily="34" charset="0"/>
              </a:rPr>
              <a:t>Director</a:t>
            </a:r>
            <a:endParaRPr lang="en-GB" altLang="es-ES" sz="1600" dirty="0">
              <a:solidFill>
                <a:srgbClr val="FFFFFF"/>
              </a:solidFill>
              <a:latin typeface="Arial Narrow" panose="020B0606020202030204" pitchFamily="34" charset="0"/>
              <a:ea typeface="MS PGothic" pitchFamily="34" charset="-128"/>
              <a:cs typeface="Arial" panose="020B0604020202020204" pitchFamily="34" charset="0"/>
            </a:endParaRPr>
          </a:p>
          <a:p>
            <a:pPr eaLnBrk="1" hangingPunct="1">
              <a:defRPr/>
            </a:pPr>
            <a:endParaRPr lang="en-GB" altLang="ko-KR" sz="1800" b="0" dirty="0" smtClean="0">
              <a:solidFill>
                <a:srgbClr val="FFFFFF"/>
              </a:solidFill>
              <a:ea typeface="MS PGothic" pitchFamily="34" charset="-128"/>
            </a:endParaRPr>
          </a:p>
          <a:p>
            <a:pPr eaLnBrk="1" hangingPunct="1">
              <a:defRPr/>
            </a:pPr>
            <a:endParaRPr lang="en-GB" altLang="ko-KR" dirty="0">
              <a:solidFill>
                <a:srgbClr val="FFFFFF"/>
              </a:solidFill>
              <a:ea typeface="MS PGothic" pitchFamily="34" charset="-128"/>
            </a:endParaRPr>
          </a:p>
          <a:p>
            <a:pPr eaLnBrk="1" hangingPunct="1">
              <a:defRPr/>
            </a:pPr>
            <a:endParaRPr lang="en-GB" altLang="ko-KR" sz="1800" b="0" dirty="0" smtClean="0">
              <a:solidFill>
                <a:srgbClr val="FFFFFF"/>
              </a:solidFill>
              <a:ea typeface="MS PGothic" pitchFamily="34" charset="-128"/>
            </a:endParaRPr>
          </a:p>
          <a:p>
            <a:pPr eaLnBrk="1" hangingPunct="1">
              <a:defRPr/>
            </a:pPr>
            <a:endParaRPr lang="en-GB" altLang="ko-KR" sz="1800" b="0" dirty="0" smtClean="0">
              <a:solidFill>
                <a:srgbClr val="FFFFFF"/>
              </a:solidFill>
              <a:ea typeface="MS PGothic" pitchFamily="34" charset="-128"/>
            </a:endParaRPr>
          </a:p>
          <a:p>
            <a:pPr eaLnBrk="1" hangingPunct="1">
              <a:defRPr/>
            </a:pPr>
            <a:endParaRPr lang="en-GB" altLang="ko-KR" dirty="0">
              <a:solidFill>
                <a:srgbClr val="FFFFFF"/>
              </a:solidFill>
              <a:ea typeface="MS PGothic" pitchFamily="34" charset="-128"/>
            </a:endParaRPr>
          </a:p>
          <a:p>
            <a:pPr eaLnBrk="1" hangingPunct="1">
              <a:defRPr/>
            </a:pPr>
            <a:endParaRPr lang="en-GB" altLang="ko-KR" sz="1800" b="0" dirty="0" smtClean="0">
              <a:solidFill>
                <a:srgbClr val="FFFFFF"/>
              </a:solidFill>
              <a:ea typeface="MS PGothic" pitchFamily="34" charset="-128"/>
            </a:endParaRPr>
          </a:p>
          <a:p>
            <a:pPr eaLnBrk="1" hangingPunct="1">
              <a:defRPr/>
            </a:pPr>
            <a:endParaRPr lang="en-GB" altLang="ko-KR" dirty="0">
              <a:solidFill>
                <a:srgbClr val="FFFFFF"/>
              </a:solidFill>
              <a:ea typeface="MS PGothic" pitchFamily="34" charset="-128"/>
            </a:endParaRPr>
          </a:p>
          <a:p>
            <a:pPr eaLnBrk="1" hangingPunct="1">
              <a:defRPr/>
            </a:pPr>
            <a:endParaRPr lang="en-GB" altLang="ko-KR" sz="1800" b="0" dirty="0" smtClean="0">
              <a:solidFill>
                <a:srgbClr val="FFFFFF"/>
              </a:solidFill>
              <a:ea typeface="MS PGothic" pitchFamily="34" charset="-128"/>
            </a:endParaRPr>
          </a:p>
          <a:p>
            <a:pPr eaLnBrk="1" hangingPunct="1">
              <a:defRPr/>
            </a:pPr>
            <a:endParaRPr lang="en-GB" altLang="ko-KR" sz="1800" b="0" dirty="0">
              <a:solidFill>
                <a:srgbClr val="FFFFFF"/>
              </a:solidFill>
              <a:ea typeface="MS PGothic" pitchFamily="34" charset="-128"/>
            </a:endParaRPr>
          </a:p>
        </p:txBody>
      </p:sp>
      <p:pic>
        <p:nvPicPr>
          <p:cNvPr id="4098" name="Picture 2" descr="http://www.looc.es/wp-content/uploads/2012/08/02444.jpg">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563888" y="-1"/>
            <a:ext cx="5580112" cy="681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633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uadroTexto 13"/>
          <p:cNvSpPr txBox="1">
            <a:spLocks noChangeArrowheads="1"/>
          </p:cNvSpPr>
          <p:nvPr/>
        </p:nvSpPr>
        <p:spPr bwMode="auto">
          <a:xfrm>
            <a:off x="145661" y="95003"/>
            <a:ext cx="87133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s-ES" sz="4800" b="1" dirty="0">
                <a:solidFill>
                  <a:srgbClr val="336699"/>
                </a:solidFill>
                <a:latin typeface="Arial Narrow" panose="020B0606020202030204" pitchFamily="34" charset="0"/>
                <a:cs typeface="Arial" pitchFamily="34" charset="0"/>
              </a:rPr>
              <a:t>Visa </a:t>
            </a:r>
            <a:r>
              <a:rPr lang="es-ES" sz="4800" b="1" dirty="0" err="1" smtClean="0">
                <a:solidFill>
                  <a:srgbClr val="336699"/>
                </a:solidFill>
                <a:latin typeface="Arial Narrow" panose="020B0606020202030204" pitchFamily="34" charset="0"/>
                <a:cs typeface="Arial" pitchFamily="34" charset="0"/>
              </a:rPr>
              <a:t>Facilitation</a:t>
            </a:r>
            <a:r>
              <a:rPr lang="es-ES" sz="4800" b="1" dirty="0" smtClean="0">
                <a:solidFill>
                  <a:srgbClr val="336699"/>
                </a:solidFill>
                <a:latin typeface="Arial Narrow" panose="020B0606020202030204" pitchFamily="34" charset="0"/>
                <a:cs typeface="Arial" pitchFamily="34" charset="0"/>
              </a:rPr>
              <a:t> </a:t>
            </a:r>
            <a:endParaRPr lang="es-ES" sz="4800" dirty="0">
              <a:solidFill>
                <a:srgbClr val="336699"/>
              </a:solidFill>
              <a:latin typeface="Arial Narrow" panose="020B0606020202030204" pitchFamily="34" charset="0"/>
              <a:cs typeface="Arial" pitchFamily="34" charset="0"/>
            </a:endParaRPr>
          </a:p>
        </p:txBody>
      </p:sp>
      <p:sp>
        <p:nvSpPr>
          <p:cNvPr id="9220" name="Rectangle 5"/>
          <p:cNvSpPr>
            <a:spLocks noChangeArrowheads="1"/>
          </p:cNvSpPr>
          <p:nvPr/>
        </p:nvSpPr>
        <p:spPr bwMode="auto">
          <a:xfrm>
            <a:off x="0" y="1353576"/>
            <a:ext cx="698182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0" hangingPunct="0">
              <a:buFont typeface="Arial" pitchFamily="34" charset="0"/>
              <a:buChar char="•"/>
            </a:pPr>
            <a:r>
              <a:rPr lang="en-US" sz="2800" dirty="0">
                <a:solidFill>
                  <a:srgbClr val="336699"/>
                </a:solidFill>
                <a:latin typeface="Arial" pitchFamily="34" charset="0"/>
                <a:cs typeface="Arial" pitchFamily="34" charset="0"/>
              </a:rPr>
              <a:t>Visa provide essential functions </a:t>
            </a:r>
          </a:p>
          <a:p>
            <a:pPr lvl="2" indent="-457200" eaLnBrk="0" hangingPunct="0">
              <a:buFont typeface="Wingdings" panose="05000000000000000000" pitchFamily="2" charset="2"/>
              <a:buChar char="ü"/>
            </a:pPr>
            <a:r>
              <a:rPr lang="en-US" sz="2800" dirty="0">
                <a:solidFill>
                  <a:srgbClr val="336699"/>
                </a:solidFill>
                <a:latin typeface="Arial" pitchFamily="34" charset="0"/>
                <a:cs typeface="Arial" pitchFamily="34" charset="0"/>
              </a:rPr>
              <a:t>Immigration </a:t>
            </a:r>
            <a:r>
              <a:rPr lang="en-US" sz="2800" dirty="0" smtClean="0">
                <a:solidFill>
                  <a:srgbClr val="336699"/>
                </a:solidFill>
                <a:latin typeface="Arial" pitchFamily="34" charset="0"/>
                <a:cs typeface="Arial" pitchFamily="34" charset="0"/>
              </a:rPr>
              <a:t>control</a:t>
            </a:r>
            <a:endParaRPr lang="en-US" sz="2800" dirty="0">
              <a:solidFill>
                <a:srgbClr val="336699"/>
              </a:solidFill>
              <a:latin typeface="Arial" pitchFamily="34" charset="0"/>
              <a:cs typeface="Arial" pitchFamily="34" charset="0"/>
            </a:endParaRPr>
          </a:p>
          <a:p>
            <a:pPr lvl="2" indent="-457200" eaLnBrk="0" hangingPunct="0">
              <a:buFont typeface="Wingdings" panose="05000000000000000000" pitchFamily="2" charset="2"/>
              <a:buChar char="ü"/>
            </a:pPr>
            <a:r>
              <a:rPr lang="en-US" sz="2800" dirty="0">
                <a:solidFill>
                  <a:srgbClr val="336699"/>
                </a:solidFill>
                <a:latin typeface="Arial" pitchFamily="34" charset="0"/>
                <a:cs typeface="Arial" pitchFamily="34" charset="0"/>
              </a:rPr>
              <a:t>Security</a:t>
            </a:r>
          </a:p>
          <a:p>
            <a:pPr lvl="2" indent="-457200" eaLnBrk="0" hangingPunct="0">
              <a:buFont typeface="Wingdings" panose="05000000000000000000" pitchFamily="2" charset="2"/>
              <a:buChar char="ü"/>
            </a:pPr>
            <a:r>
              <a:rPr lang="en-US" sz="2800" dirty="0">
                <a:solidFill>
                  <a:srgbClr val="336699"/>
                </a:solidFill>
                <a:latin typeface="Arial" pitchFamily="34" charset="0"/>
                <a:cs typeface="Arial" pitchFamily="34" charset="0"/>
              </a:rPr>
              <a:t>Limitation of duration of stay and activities</a:t>
            </a:r>
          </a:p>
          <a:p>
            <a:pPr lvl="2" indent="-457200" eaLnBrk="0" hangingPunct="0">
              <a:buFont typeface="Wingdings" panose="05000000000000000000" pitchFamily="2" charset="2"/>
              <a:buChar char="ü"/>
            </a:pPr>
            <a:r>
              <a:rPr lang="en-US" sz="2800" dirty="0">
                <a:solidFill>
                  <a:srgbClr val="336699"/>
                </a:solidFill>
                <a:latin typeface="Arial" pitchFamily="34" charset="0"/>
                <a:cs typeface="Arial" pitchFamily="34" charset="0"/>
              </a:rPr>
              <a:t>Application of measures of reciprocity</a:t>
            </a:r>
          </a:p>
          <a:p>
            <a:pPr marL="285750" lvl="1" indent="-285750" eaLnBrk="0" hangingPunct="0">
              <a:buFont typeface="Arial" pitchFamily="34" charset="0"/>
              <a:buChar char="•"/>
            </a:pPr>
            <a:endParaRPr lang="en-US" sz="2800" dirty="0">
              <a:solidFill>
                <a:srgbClr val="336699"/>
              </a:solidFill>
              <a:latin typeface="Arial" pitchFamily="34" charset="0"/>
              <a:cs typeface="Arial" pitchFamily="34" charset="0"/>
            </a:endParaRPr>
          </a:p>
          <a:p>
            <a:pPr marL="285750" indent="-285750" eaLnBrk="0" hangingPunct="0">
              <a:buFont typeface="Arial" pitchFamily="34" charset="0"/>
              <a:buChar char="•"/>
            </a:pPr>
            <a:r>
              <a:rPr lang="en-US" sz="2800" dirty="0">
                <a:solidFill>
                  <a:srgbClr val="336699"/>
                </a:solidFill>
                <a:latin typeface="Arial" pitchFamily="34" charset="0"/>
                <a:cs typeface="Arial" pitchFamily="34" charset="0"/>
              </a:rPr>
              <a:t>However … visa also act as a constraint to international travel and its economic benefits</a:t>
            </a:r>
          </a:p>
        </p:txBody>
      </p:sp>
      <p:pic>
        <p:nvPicPr>
          <p:cNvPr id="6" name="Picture 14" descr="unwto_visa_facilitation_Página_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9775" y="1353577"/>
            <a:ext cx="1768475"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8506" y="4022460"/>
            <a:ext cx="1767830" cy="2500312"/>
          </a:xfrm>
          <a:prstGeom prst="rect">
            <a:avLst/>
          </a:prstGeom>
        </p:spPr>
      </p:pic>
    </p:spTree>
    <p:extLst>
      <p:ext uri="{BB962C8B-B14F-4D97-AF65-F5344CB8AC3E}">
        <p14:creationId xmlns:p14="http://schemas.microsoft.com/office/powerpoint/2010/main" val="17515827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2015 Status</a:t>
            </a:r>
            <a:endParaRPr lang="en-US" sz="44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0308" y="926592"/>
            <a:ext cx="3652132" cy="5166000"/>
          </a:xfrm>
          <a:prstGeom prst="rect">
            <a:avLst/>
          </a:prstGeom>
        </p:spPr>
      </p:pic>
    </p:spTree>
    <p:extLst>
      <p:ext uri="{BB962C8B-B14F-4D97-AF65-F5344CB8AC3E}">
        <p14:creationId xmlns:p14="http://schemas.microsoft.com/office/powerpoint/2010/main" val="31838299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hteck 3"/>
          <p:cNvSpPr>
            <a:spLocks noChangeArrowheads="1"/>
          </p:cNvSpPr>
          <p:nvPr/>
        </p:nvSpPr>
        <p:spPr bwMode="auto">
          <a:xfrm>
            <a:off x="209550" y="1055688"/>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800100" lvl="1" indent="-342900" defTabSz="914400">
              <a:spcBef>
                <a:spcPct val="20000"/>
              </a:spcBef>
              <a:buFont typeface="Arial" charset="0"/>
              <a:buChar char="•"/>
            </a:pPr>
            <a:endParaRPr lang="en-US" sz="2000">
              <a:solidFill>
                <a:srgbClr val="336699"/>
              </a:solidFill>
              <a:latin typeface="Arial Narrow" pitchFamily="34" charset="0"/>
              <a:cs typeface="Arial" charset="0"/>
            </a:endParaRPr>
          </a:p>
        </p:txBody>
      </p:sp>
      <p:sp>
        <p:nvSpPr>
          <p:cNvPr id="2" name="Title 1"/>
          <p:cNvSpPr>
            <a:spLocks noGrp="1"/>
          </p:cNvSpPr>
          <p:nvPr>
            <p:ph type="title"/>
          </p:nvPr>
        </p:nvSpPr>
        <p:spPr>
          <a:xfrm>
            <a:off x="0" y="0"/>
            <a:ext cx="9144000" cy="888539"/>
          </a:xfrm>
        </p:spPr>
        <p:txBody>
          <a:bodyPr>
            <a:normAutofit/>
          </a:bodyPr>
          <a:lstStyle/>
          <a:p>
            <a:pPr algn="ctr"/>
            <a:r>
              <a:rPr lang="en-GB" sz="4400" dirty="0" smtClean="0">
                <a:latin typeface="Arial Narrow" panose="020B0606020202030204" pitchFamily="34" charset="0"/>
                <a:cs typeface="Arial" charset="0"/>
              </a:rPr>
              <a:t>2015 </a:t>
            </a:r>
            <a:r>
              <a:rPr lang="en-US" sz="4400" dirty="0">
                <a:latin typeface="Arial Narrow" panose="020B0606020202030204" pitchFamily="34" charset="0"/>
                <a:cs typeface="Arial" charset="0"/>
              </a:rPr>
              <a:t>Openness </a:t>
            </a:r>
            <a:r>
              <a:rPr lang="en-US" sz="4400" dirty="0" smtClean="0">
                <a:latin typeface="Arial Narrow" panose="020B0606020202030204" pitchFamily="34" charset="0"/>
                <a:cs typeface="Arial" charset="0"/>
              </a:rPr>
              <a:t>Index</a:t>
            </a:r>
            <a:endParaRPr lang="en-US" sz="4400" dirty="0">
              <a:latin typeface="Arial Narrow" panose="020B0606020202030204" pitchFamily="34" charset="0"/>
            </a:endParaRPr>
          </a:p>
        </p:txBody>
      </p:sp>
      <p:sp>
        <p:nvSpPr>
          <p:cNvPr id="5" name="TextBox 4"/>
          <p:cNvSpPr txBox="1"/>
          <p:nvPr/>
        </p:nvSpPr>
        <p:spPr>
          <a:xfrm>
            <a:off x="542809" y="5369718"/>
            <a:ext cx="92365" cy="550085"/>
          </a:xfrm>
          <a:prstGeom prst="rect">
            <a:avLst/>
          </a:prstGeom>
          <a:noFill/>
        </p:spPr>
        <p:txBody>
          <a:bodyPr wrap="square" rtlCol="0">
            <a:spAutoFit/>
          </a:bodyPr>
          <a:lstStyle/>
          <a:p>
            <a:endParaRPr lang="en-US" dirty="0"/>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888539"/>
            <a:ext cx="9144000" cy="4163799"/>
          </a:xfrm>
          <a:prstGeom prst="rect">
            <a:avLst/>
          </a:prstGeom>
        </p:spPr>
      </p:pic>
      <p:sp>
        <p:nvSpPr>
          <p:cNvPr id="9" name="Rectangle 8"/>
          <p:cNvSpPr/>
          <p:nvPr/>
        </p:nvSpPr>
        <p:spPr>
          <a:xfrm>
            <a:off x="3678053" y="5441177"/>
            <a:ext cx="856275" cy="319712"/>
          </a:xfrm>
          <a:prstGeom prst="rect">
            <a:avLst/>
          </a:prstGeom>
          <a:solidFill>
            <a:srgbClr val="231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angle 9"/>
          <p:cNvSpPr/>
          <p:nvPr/>
        </p:nvSpPr>
        <p:spPr>
          <a:xfrm>
            <a:off x="4534328" y="5437700"/>
            <a:ext cx="867747" cy="3231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extBox 6"/>
          <p:cNvSpPr txBox="1"/>
          <p:nvPr/>
        </p:nvSpPr>
        <p:spPr>
          <a:xfrm>
            <a:off x="3729460" y="5038531"/>
            <a:ext cx="1768433" cy="338554"/>
          </a:xfrm>
          <a:prstGeom prst="rect">
            <a:avLst/>
          </a:prstGeom>
          <a:noFill/>
        </p:spPr>
        <p:txBody>
          <a:bodyPr wrap="none" rtlCol="0">
            <a:spAutoFit/>
          </a:bodyPr>
          <a:lstStyle/>
          <a:p>
            <a:r>
              <a:rPr lang="es-ES" sz="1600" b="1" dirty="0" err="1" smtClean="0">
                <a:solidFill>
                  <a:srgbClr val="336699"/>
                </a:solidFill>
                <a:latin typeface="Arial" charset="0"/>
                <a:cs typeface="Arial" charset="0"/>
              </a:rPr>
              <a:t>Openness</a:t>
            </a:r>
            <a:r>
              <a:rPr lang="es-ES" sz="1600" b="1" dirty="0" smtClean="0">
                <a:solidFill>
                  <a:srgbClr val="336699"/>
                </a:solidFill>
                <a:latin typeface="Arial" charset="0"/>
                <a:cs typeface="Arial" charset="0"/>
              </a:rPr>
              <a:t> </a:t>
            </a:r>
            <a:r>
              <a:rPr lang="es-ES" sz="1600" b="1" dirty="0" err="1">
                <a:solidFill>
                  <a:srgbClr val="336699"/>
                </a:solidFill>
                <a:latin typeface="Arial" charset="0"/>
                <a:cs typeface="Arial" charset="0"/>
              </a:rPr>
              <a:t>I</a:t>
            </a:r>
            <a:r>
              <a:rPr lang="es-ES" sz="1600" b="1" dirty="0" err="1" smtClean="0">
                <a:solidFill>
                  <a:srgbClr val="336699"/>
                </a:solidFill>
                <a:latin typeface="Arial" charset="0"/>
                <a:cs typeface="Arial" charset="0"/>
              </a:rPr>
              <a:t>ndex</a:t>
            </a:r>
            <a:endParaRPr lang="es-ES" sz="1600" b="1" dirty="0">
              <a:solidFill>
                <a:srgbClr val="336699"/>
              </a:solidFill>
              <a:latin typeface="Arial" charset="0"/>
              <a:cs typeface="Arial" charset="0"/>
            </a:endParaRPr>
          </a:p>
        </p:txBody>
      </p:sp>
      <p:sp>
        <p:nvSpPr>
          <p:cNvPr id="13" name="TextBox 12"/>
          <p:cNvSpPr txBox="1"/>
          <p:nvPr/>
        </p:nvSpPr>
        <p:spPr>
          <a:xfrm>
            <a:off x="6226140" y="5461455"/>
            <a:ext cx="1704878" cy="338554"/>
          </a:xfrm>
          <a:prstGeom prst="rect">
            <a:avLst/>
          </a:prstGeom>
          <a:noFill/>
        </p:spPr>
        <p:txBody>
          <a:bodyPr wrap="square" rtlCol="0">
            <a:spAutoFit/>
          </a:bodyPr>
          <a:lstStyle/>
          <a:p>
            <a:r>
              <a:rPr lang="es-ES" sz="1600" b="1" dirty="0" smtClean="0">
                <a:solidFill>
                  <a:srgbClr val="336699"/>
                </a:solidFill>
                <a:latin typeface="Arial" charset="0"/>
                <a:cs typeface="Arial" charset="0"/>
              </a:rPr>
              <a:t>High </a:t>
            </a:r>
            <a:r>
              <a:rPr lang="es-ES" sz="1600" b="1" dirty="0" err="1" smtClean="0">
                <a:solidFill>
                  <a:srgbClr val="336699"/>
                </a:solidFill>
                <a:latin typeface="Arial" charset="0"/>
                <a:cs typeface="Arial" charset="0"/>
              </a:rPr>
              <a:t>openness</a:t>
            </a:r>
            <a:endParaRPr lang="es-ES" sz="1600" b="1" dirty="0">
              <a:solidFill>
                <a:srgbClr val="336699"/>
              </a:solidFill>
              <a:latin typeface="Arial" charset="0"/>
              <a:cs typeface="Arial" charset="0"/>
            </a:endParaRPr>
          </a:p>
        </p:txBody>
      </p:sp>
      <p:sp>
        <p:nvSpPr>
          <p:cNvPr id="14" name="TextBox 13"/>
          <p:cNvSpPr txBox="1"/>
          <p:nvPr/>
        </p:nvSpPr>
        <p:spPr>
          <a:xfrm>
            <a:off x="1250317" y="5444119"/>
            <a:ext cx="1651518" cy="338554"/>
          </a:xfrm>
          <a:prstGeom prst="rect">
            <a:avLst/>
          </a:prstGeom>
          <a:noFill/>
        </p:spPr>
        <p:txBody>
          <a:bodyPr wrap="square" rtlCol="0">
            <a:spAutoFit/>
          </a:bodyPr>
          <a:lstStyle/>
          <a:p>
            <a:r>
              <a:rPr lang="es-ES" sz="1600" b="1" dirty="0" err="1" smtClean="0">
                <a:solidFill>
                  <a:srgbClr val="336699"/>
                </a:solidFill>
                <a:latin typeface="Arial" charset="0"/>
                <a:cs typeface="Arial" charset="0"/>
              </a:rPr>
              <a:t>Low</a:t>
            </a:r>
            <a:r>
              <a:rPr lang="es-ES" sz="1600" b="1" dirty="0" smtClean="0">
                <a:solidFill>
                  <a:srgbClr val="336699"/>
                </a:solidFill>
                <a:latin typeface="Arial" charset="0"/>
                <a:cs typeface="Arial" charset="0"/>
              </a:rPr>
              <a:t> </a:t>
            </a:r>
            <a:r>
              <a:rPr lang="es-ES" sz="1600" b="1" dirty="0" err="1" smtClean="0">
                <a:solidFill>
                  <a:srgbClr val="336699"/>
                </a:solidFill>
                <a:latin typeface="Arial" charset="0"/>
                <a:cs typeface="Arial" charset="0"/>
              </a:rPr>
              <a:t>openness</a:t>
            </a:r>
            <a:endParaRPr lang="es-ES" sz="1600" b="1" dirty="0">
              <a:solidFill>
                <a:srgbClr val="336699"/>
              </a:solidFill>
              <a:latin typeface="Arial" charset="0"/>
              <a:cs typeface="Arial" charset="0"/>
            </a:endParaRPr>
          </a:p>
        </p:txBody>
      </p:sp>
      <p:sp>
        <p:nvSpPr>
          <p:cNvPr id="8" name="Pentagon 7"/>
          <p:cNvSpPr/>
          <p:nvPr/>
        </p:nvSpPr>
        <p:spPr>
          <a:xfrm rot="10800000">
            <a:off x="2816836" y="5444379"/>
            <a:ext cx="877078" cy="316509"/>
          </a:xfrm>
          <a:prstGeom prst="homePlate">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Pentagon 15"/>
          <p:cNvSpPr/>
          <p:nvPr/>
        </p:nvSpPr>
        <p:spPr>
          <a:xfrm>
            <a:off x="5388201" y="5444149"/>
            <a:ext cx="877076" cy="316968"/>
          </a:xfrm>
          <a:prstGeom prst="homePlate">
            <a:avLst/>
          </a:prstGeom>
          <a:solidFill>
            <a:srgbClr val="C7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extBox 11"/>
          <p:cNvSpPr txBox="1"/>
          <p:nvPr/>
        </p:nvSpPr>
        <p:spPr>
          <a:xfrm>
            <a:off x="3010878" y="5777594"/>
            <a:ext cx="595035" cy="338554"/>
          </a:xfrm>
          <a:prstGeom prst="rect">
            <a:avLst/>
          </a:prstGeom>
          <a:noFill/>
        </p:spPr>
        <p:txBody>
          <a:bodyPr wrap="none" rtlCol="0">
            <a:spAutoFit/>
          </a:bodyPr>
          <a:lstStyle>
            <a:defPPr>
              <a:defRPr lang="es-ES"/>
            </a:defPPr>
          </a:lstStyle>
          <a:p>
            <a:r>
              <a:rPr lang="es-ES" sz="1600" b="1" dirty="0">
                <a:solidFill>
                  <a:srgbClr val="336699"/>
                </a:solidFill>
                <a:latin typeface="Arial" charset="0"/>
                <a:cs typeface="Arial" charset="0"/>
              </a:rPr>
              <a:t>0-21</a:t>
            </a:r>
          </a:p>
        </p:txBody>
      </p:sp>
      <p:sp>
        <p:nvSpPr>
          <p:cNvPr id="18" name="TextBox 17"/>
          <p:cNvSpPr txBox="1"/>
          <p:nvPr/>
        </p:nvSpPr>
        <p:spPr>
          <a:xfrm>
            <a:off x="3802276" y="5776713"/>
            <a:ext cx="708848" cy="338554"/>
          </a:xfrm>
          <a:prstGeom prst="rect">
            <a:avLst/>
          </a:prstGeom>
          <a:noFill/>
        </p:spPr>
        <p:txBody>
          <a:bodyPr wrap="none" rtlCol="0">
            <a:spAutoFit/>
          </a:bodyPr>
          <a:lstStyle>
            <a:defPPr>
              <a:defRPr lang="es-ES"/>
            </a:defPPr>
          </a:lstStyle>
          <a:p>
            <a:r>
              <a:rPr lang="es-ES" sz="1600" b="1" dirty="0" smtClean="0">
                <a:solidFill>
                  <a:srgbClr val="336699"/>
                </a:solidFill>
                <a:latin typeface="Arial" charset="0"/>
                <a:cs typeface="Arial" charset="0"/>
              </a:rPr>
              <a:t>22-24</a:t>
            </a:r>
            <a:endParaRPr lang="es-ES" sz="1600" b="1" dirty="0">
              <a:solidFill>
                <a:srgbClr val="336699"/>
              </a:solidFill>
              <a:latin typeface="Arial" charset="0"/>
              <a:cs typeface="Arial" charset="0"/>
            </a:endParaRPr>
          </a:p>
        </p:txBody>
      </p:sp>
      <p:sp>
        <p:nvSpPr>
          <p:cNvPr id="19" name="TextBox 18"/>
          <p:cNvSpPr txBox="1"/>
          <p:nvPr/>
        </p:nvSpPr>
        <p:spPr>
          <a:xfrm>
            <a:off x="4642029" y="5772016"/>
            <a:ext cx="708848" cy="338554"/>
          </a:xfrm>
          <a:prstGeom prst="rect">
            <a:avLst/>
          </a:prstGeom>
          <a:noFill/>
        </p:spPr>
        <p:txBody>
          <a:bodyPr wrap="none" rtlCol="0">
            <a:spAutoFit/>
          </a:bodyPr>
          <a:lstStyle>
            <a:defPPr>
              <a:defRPr lang="es-ES"/>
            </a:defPPr>
          </a:lstStyle>
          <a:p>
            <a:r>
              <a:rPr lang="es-ES" sz="1600" b="1" dirty="0" smtClean="0">
                <a:solidFill>
                  <a:srgbClr val="336699"/>
                </a:solidFill>
                <a:latin typeface="Arial" charset="0"/>
                <a:cs typeface="Arial" charset="0"/>
              </a:rPr>
              <a:t>25-52</a:t>
            </a:r>
            <a:endParaRPr lang="es-ES" sz="1600" b="1" dirty="0">
              <a:solidFill>
                <a:srgbClr val="336699"/>
              </a:solidFill>
              <a:latin typeface="Arial" charset="0"/>
              <a:cs typeface="Arial" charset="0"/>
            </a:endParaRPr>
          </a:p>
        </p:txBody>
      </p:sp>
      <p:sp>
        <p:nvSpPr>
          <p:cNvPr id="20" name="TextBox 19"/>
          <p:cNvSpPr txBox="1"/>
          <p:nvPr/>
        </p:nvSpPr>
        <p:spPr>
          <a:xfrm>
            <a:off x="5431472" y="5774855"/>
            <a:ext cx="822661" cy="338554"/>
          </a:xfrm>
          <a:prstGeom prst="rect">
            <a:avLst/>
          </a:prstGeom>
          <a:noFill/>
        </p:spPr>
        <p:txBody>
          <a:bodyPr wrap="none" rtlCol="0">
            <a:spAutoFit/>
          </a:bodyPr>
          <a:lstStyle>
            <a:defPPr>
              <a:defRPr lang="es-ES"/>
            </a:defPPr>
          </a:lstStyle>
          <a:p>
            <a:r>
              <a:rPr lang="es-ES" sz="1600" b="1" dirty="0" smtClean="0">
                <a:solidFill>
                  <a:srgbClr val="336699"/>
                </a:solidFill>
                <a:latin typeface="Arial" charset="0"/>
                <a:cs typeface="Arial" charset="0"/>
              </a:rPr>
              <a:t>53-100</a:t>
            </a:r>
            <a:endParaRPr lang="es-ES" sz="1600" b="1" dirty="0">
              <a:solidFill>
                <a:srgbClr val="336699"/>
              </a:solidFill>
              <a:latin typeface="Arial" charset="0"/>
              <a:cs typeface="Arial" charset="0"/>
            </a:endParaRPr>
          </a:p>
        </p:txBody>
      </p:sp>
    </p:spTree>
    <p:extLst>
      <p:ext uri="{BB962C8B-B14F-4D97-AF65-F5344CB8AC3E}">
        <p14:creationId xmlns:p14="http://schemas.microsoft.com/office/powerpoint/2010/main" val="66800017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World Population Affected, 2008-2015</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568122795"/>
              </p:ext>
            </p:extLst>
          </p:nvPr>
        </p:nvGraphicFramePr>
        <p:xfrm>
          <a:off x="609635" y="2003003"/>
          <a:ext cx="1962150" cy="18037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474860907"/>
              </p:ext>
            </p:extLst>
          </p:nvPr>
        </p:nvGraphicFramePr>
        <p:xfrm>
          <a:off x="3165604" y="2030960"/>
          <a:ext cx="1962150" cy="18037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2326665598"/>
              </p:ext>
            </p:extLst>
          </p:nvPr>
        </p:nvGraphicFramePr>
        <p:xfrm>
          <a:off x="5587833" y="2018551"/>
          <a:ext cx="1962150" cy="18037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1144743295"/>
              </p:ext>
            </p:extLst>
          </p:nvPr>
        </p:nvGraphicFramePr>
        <p:xfrm>
          <a:off x="609635" y="4192698"/>
          <a:ext cx="1962150" cy="1803713"/>
        </p:xfrm>
        <a:graphic>
          <a:graphicData uri="http://schemas.openxmlformats.org/drawingml/2006/chart">
            <c:chart xmlns:c="http://schemas.openxmlformats.org/drawingml/2006/chart" xmlns:r="http://schemas.openxmlformats.org/officeDocument/2006/relationships" r:id="rId5"/>
          </a:graphicData>
        </a:graphic>
      </p:graphicFrame>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12659" y="5679397"/>
            <a:ext cx="1594017" cy="1131948"/>
          </a:xfrm>
          <a:prstGeom prst="rect">
            <a:avLst/>
          </a:prstGeom>
        </p:spPr>
      </p:pic>
      <p:sp>
        <p:nvSpPr>
          <p:cNvPr id="11" name="Content Placeholder 2"/>
          <p:cNvSpPr txBox="1">
            <a:spLocks/>
          </p:cNvSpPr>
          <p:nvPr/>
        </p:nvSpPr>
        <p:spPr>
          <a:xfrm>
            <a:off x="397207" y="1574189"/>
            <a:ext cx="8208844" cy="5487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baseline="0">
                <a:solidFill>
                  <a:srgbClr val="336699"/>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rgbClr val="336699"/>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rgbClr val="336699"/>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baseline="0">
                <a:solidFill>
                  <a:srgbClr val="336699"/>
                </a:solidFill>
                <a:latin typeface="Arial"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400" kern="1200" baseline="0">
                <a:solidFill>
                  <a:srgbClr val="336699"/>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dirty="0" smtClean="0"/>
              <a:t>     2008                     2010 		  2012</a:t>
            </a:r>
            <a:endParaRPr lang="en-US" dirty="0"/>
          </a:p>
        </p:txBody>
      </p:sp>
      <p:sp>
        <p:nvSpPr>
          <p:cNvPr id="12" name="Content Placeholder 2"/>
          <p:cNvSpPr txBox="1">
            <a:spLocks/>
          </p:cNvSpPr>
          <p:nvPr/>
        </p:nvSpPr>
        <p:spPr>
          <a:xfrm>
            <a:off x="690349" y="3695071"/>
            <a:ext cx="7915702" cy="5487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baseline="0">
                <a:solidFill>
                  <a:srgbClr val="336699"/>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rgbClr val="336699"/>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rgbClr val="336699"/>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baseline="0">
                <a:solidFill>
                  <a:srgbClr val="336699"/>
                </a:solidFill>
                <a:latin typeface="Arial"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400" kern="1200" baseline="0">
                <a:solidFill>
                  <a:srgbClr val="336699"/>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dirty="0" smtClean="0"/>
              <a:t>  2013                    2014 	        2015</a:t>
            </a:r>
            <a:endParaRPr lang="en-US" dirty="0"/>
          </a:p>
        </p:txBody>
      </p:sp>
      <p:graphicFrame>
        <p:nvGraphicFramePr>
          <p:cNvPr id="13" name="Chart 12"/>
          <p:cNvGraphicFramePr>
            <a:graphicFrameLocks/>
          </p:cNvGraphicFramePr>
          <p:nvPr>
            <p:extLst>
              <p:ext uri="{D42A27DB-BD31-4B8C-83A1-F6EECF244321}">
                <p14:modId xmlns:p14="http://schemas.microsoft.com/office/powerpoint/2010/main" val="3680188576"/>
              </p:ext>
            </p:extLst>
          </p:nvPr>
        </p:nvGraphicFramePr>
        <p:xfrm>
          <a:off x="2879962" y="4152203"/>
          <a:ext cx="2401166" cy="1844208"/>
        </p:xfrm>
        <a:graphic>
          <a:graphicData uri="http://schemas.openxmlformats.org/drawingml/2006/chart">
            <c:chart xmlns:c="http://schemas.openxmlformats.org/drawingml/2006/chart" xmlns:r="http://schemas.openxmlformats.org/officeDocument/2006/relationships" r:id="rId7"/>
          </a:graphicData>
        </a:graphic>
      </p:graphicFrame>
      <p:sp>
        <p:nvSpPr>
          <p:cNvPr id="14" name="Content Placeholder 2"/>
          <p:cNvSpPr txBox="1">
            <a:spLocks/>
          </p:cNvSpPr>
          <p:nvPr/>
        </p:nvSpPr>
        <p:spPr>
          <a:xfrm>
            <a:off x="0" y="923926"/>
            <a:ext cx="9143999" cy="638174"/>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2800" kern="1200" baseline="0">
                <a:solidFill>
                  <a:srgbClr val="336699"/>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rgbClr val="336699"/>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rgbClr val="336699"/>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baseline="0">
                <a:solidFill>
                  <a:srgbClr val="336699"/>
                </a:solidFill>
                <a:latin typeface="Arial"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400" kern="1200" baseline="0">
                <a:solidFill>
                  <a:srgbClr val="336699"/>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sz="2600" dirty="0" smtClean="0">
                <a:solidFill>
                  <a:srgbClr val="0070C0"/>
                </a:solidFill>
              </a:rPr>
              <a:t>Request for traditional visas decreased from 77% to 61%</a:t>
            </a:r>
            <a:endParaRPr lang="en-US" sz="2600" dirty="0">
              <a:solidFill>
                <a:srgbClr val="0070C0"/>
              </a:solidFill>
            </a:endParaRPr>
          </a:p>
        </p:txBody>
      </p:sp>
      <p:graphicFrame>
        <p:nvGraphicFramePr>
          <p:cNvPr id="15" name="Chart 14"/>
          <p:cNvGraphicFramePr>
            <a:graphicFrameLocks/>
          </p:cNvGraphicFramePr>
          <p:nvPr>
            <p:extLst>
              <p:ext uri="{D42A27DB-BD31-4B8C-83A1-F6EECF244321}">
                <p14:modId xmlns:p14="http://schemas.microsoft.com/office/powerpoint/2010/main" val="1680277994"/>
              </p:ext>
            </p:extLst>
          </p:nvPr>
        </p:nvGraphicFramePr>
        <p:xfrm>
          <a:off x="4937889" y="3695071"/>
          <a:ext cx="3668162" cy="274305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62451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latin typeface="Arial Narrow" panose="020B0606020202030204" pitchFamily="34" charset="0"/>
              </a:rPr>
              <a:t>World Population Affected, 2015</a:t>
            </a:r>
            <a:endParaRPr lang="en-US" sz="4000" dirty="0">
              <a:latin typeface="Arial Narrow" panose="020B0606020202030204" pitchFamily="34" charset="0"/>
            </a:endParaRPr>
          </a:p>
        </p:txBody>
      </p:sp>
      <p:graphicFrame>
        <p:nvGraphicFramePr>
          <p:cNvPr id="4" name="Chart 3"/>
          <p:cNvGraphicFramePr>
            <a:graphicFrameLocks/>
          </p:cNvGraphicFramePr>
          <p:nvPr>
            <p:extLst>
              <p:ext uri="{D42A27DB-BD31-4B8C-83A1-F6EECF244321}">
                <p14:modId xmlns:p14="http://schemas.microsoft.com/office/powerpoint/2010/main" val="1217714631"/>
              </p:ext>
            </p:extLst>
          </p:nvPr>
        </p:nvGraphicFramePr>
        <p:xfrm>
          <a:off x="101600" y="1028700"/>
          <a:ext cx="8915400" cy="4953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00371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latin typeface="Arial Narrow" panose="020B0606020202030204" pitchFamily="34" charset="0"/>
              </a:rPr>
              <a:t>Drivers of Change (2010-2015)</a:t>
            </a:r>
            <a:endParaRPr lang="en-US" sz="4000" dirty="0">
              <a:latin typeface="Arial Narrow" panose="020B0606020202030204" pitchFamily="34" charset="0"/>
            </a:endParaRPr>
          </a:p>
        </p:txBody>
      </p:sp>
      <p:sp>
        <p:nvSpPr>
          <p:cNvPr id="3" name="Content Placeholder 2"/>
          <p:cNvSpPr>
            <a:spLocks noGrp="1"/>
          </p:cNvSpPr>
          <p:nvPr>
            <p:ph idx="1"/>
          </p:nvPr>
        </p:nvSpPr>
        <p:spPr>
          <a:xfrm>
            <a:off x="0" y="923926"/>
            <a:ext cx="9144000" cy="5073114"/>
          </a:xfrm>
        </p:spPr>
        <p:txBody>
          <a:bodyPr anchor="t">
            <a:normAutofit fontScale="92500"/>
          </a:bodyPr>
          <a:lstStyle/>
          <a:p>
            <a:r>
              <a:rPr lang="es-ES" sz="3000" dirty="0"/>
              <a:t>54 </a:t>
            </a:r>
            <a:r>
              <a:rPr lang="es-ES" sz="3000" dirty="0" err="1"/>
              <a:t>destinations</a:t>
            </a:r>
            <a:r>
              <a:rPr lang="es-ES" sz="3000" dirty="0"/>
              <a:t> </a:t>
            </a:r>
            <a:r>
              <a:rPr lang="es-ES" sz="3000" dirty="0" err="1"/>
              <a:t>significantly</a:t>
            </a:r>
            <a:r>
              <a:rPr lang="es-ES" sz="3000" dirty="0"/>
              <a:t> </a:t>
            </a:r>
            <a:r>
              <a:rPr lang="es-ES" sz="3000" dirty="0" err="1"/>
              <a:t>facilitated</a:t>
            </a:r>
            <a:r>
              <a:rPr lang="es-ES" sz="3000" dirty="0"/>
              <a:t> the visa </a:t>
            </a:r>
            <a:r>
              <a:rPr lang="es-ES" sz="3000" dirty="0" err="1"/>
              <a:t>process</a:t>
            </a:r>
            <a:r>
              <a:rPr lang="es-ES" sz="3000" dirty="0"/>
              <a:t> </a:t>
            </a:r>
            <a:r>
              <a:rPr lang="es-ES" sz="3000" dirty="0" err="1"/>
              <a:t>for</a:t>
            </a:r>
            <a:r>
              <a:rPr lang="es-ES" sz="3000" dirty="0"/>
              <a:t> </a:t>
            </a:r>
            <a:r>
              <a:rPr lang="es-ES" sz="3000" dirty="0" err="1"/>
              <a:t>citizens</a:t>
            </a:r>
            <a:r>
              <a:rPr lang="es-ES" sz="3000" dirty="0"/>
              <a:t> </a:t>
            </a:r>
            <a:r>
              <a:rPr lang="es-ES" sz="3000" dirty="0" smtClean="0"/>
              <a:t>of 30 </a:t>
            </a:r>
            <a:r>
              <a:rPr lang="es-ES" sz="3000" dirty="0" err="1"/>
              <a:t>or</a:t>
            </a:r>
            <a:r>
              <a:rPr lang="es-ES" sz="3000" dirty="0"/>
              <a:t> more </a:t>
            </a:r>
            <a:r>
              <a:rPr lang="es-ES" sz="3000" dirty="0" err="1" smtClean="0"/>
              <a:t>countries</a:t>
            </a:r>
            <a:endParaRPr lang="es-ES" sz="3000" dirty="0" smtClean="0"/>
          </a:p>
          <a:p>
            <a:endParaRPr lang="en-US" sz="2600" dirty="0"/>
          </a:p>
          <a:p>
            <a:r>
              <a:rPr lang="en-US" sz="3000" dirty="0" smtClean="0"/>
              <a:t>Requirements </a:t>
            </a:r>
            <a:r>
              <a:rPr lang="en-US" sz="3000" dirty="0"/>
              <a:t>were facilitated for </a:t>
            </a:r>
            <a:r>
              <a:rPr lang="en-US" sz="3000" dirty="0" smtClean="0"/>
              <a:t>6,357 </a:t>
            </a:r>
            <a:r>
              <a:rPr lang="en-US" sz="3000" dirty="0"/>
              <a:t>destination-source market </a:t>
            </a:r>
            <a:r>
              <a:rPr lang="en-US" sz="3000" dirty="0" smtClean="0"/>
              <a:t>pairs</a:t>
            </a:r>
          </a:p>
          <a:p>
            <a:pPr marL="0" indent="0">
              <a:buNone/>
            </a:pPr>
            <a:endParaRPr lang="en-US" sz="3000" dirty="0"/>
          </a:p>
          <a:p>
            <a:r>
              <a:rPr lang="en-US" sz="3000" dirty="0" smtClean="0"/>
              <a:t>Significant changes (30 or more) were predominant</a:t>
            </a:r>
          </a:p>
          <a:p>
            <a:pPr marL="0" indent="0">
              <a:buNone/>
            </a:pPr>
            <a:endParaRPr lang="en-US" sz="3000" dirty="0" smtClean="0"/>
          </a:p>
          <a:p>
            <a:r>
              <a:rPr lang="en-US" sz="3000" dirty="0" smtClean="0"/>
              <a:t>Most common change was towards visa on arrival (62% of all changes)</a:t>
            </a:r>
          </a:p>
          <a:p>
            <a:endParaRPr lang="en-US" dirty="0"/>
          </a:p>
        </p:txBody>
      </p:sp>
    </p:spTree>
    <p:extLst>
      <p:ext uri="{BB962C8B-B14F-4D97-AF65-F5344CB8AC3E}">
        <p14:creationId xmlns:p14="http://schemas.microsoft.com/office/powerpoint/2010/main" val="21217901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0" y="2922104"/>
            <a:ext cx="9144000" cy="1994280"/>
          </a:xfrm>
        </p:spPr>
        <p:txBody>
          <a:bodyPr>
            <a:noAutofit/>
          </a:bodyPr>
          <a:lstStyle/>
          <a:p>
            <a:pPr marL="0" indent="0" algn="r">
              <a:buNone/>
            </a:pPr>
            <a:r>
              <a:rPr lang="en-US" sz="4400" b="1" dirty="0" smtClean="0">
                <a:latin typeface="Arial Narrow" panose="020B0606020202030204" pitchFamily="34" charset="0"/>
              </a:rPr>
              <a:t>Research -</a:t>
            </a:r>
            <a:endParaRPr lang="en-US" sz="4400" b="1" dirty="0">
              <a:latin typeface="Arial Narrow" panose="020B0606020202030204" pitchFamily="34" charset="0"/>
            </a:endParaRPr>
          </a:p>
          <a:p>
            <a:pPr marL="0" indent="0" algn="r">
              <a:buNone/>
            </a:pPr>
            <a:r>
              <a:rPr lang="en-US" sz="4400" b="1" dirty="0" smtClean="0">
                <a:latin typeface="Arial Narrow" panose="020B0606020202030204" pitchFamily="34" charset="0"/>
              </a:rPr>
              <a:t>Economic Blocs and Thematic Routes</a:t>
            </a:r>
            <a:endParaRPr lang="en-US" sz="4400" b="1" dirty="0">
              <a:latin typeface="Arial Narrow" panose="020B0606020202030204" pitchFamily="34" charset="0"/>
            </a:endParaRPr>
          </a:p>
        </p:txBody>
      </p:sp>
    </p:spTree>
    <p:extLst>
      <p:ext uri="{BB962C8B-B14F-4D97-AF65-F5344CB8AC3E}">
        <p14:creationId xmlns:p14="http://schemas.microsoft.com/office/powerpoint/2010/main" val="21967179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hteck 3"/>
          <p:cNvSpPr>
            <a:spLocks noChangeArrowheads="1"/>
          </p:cNvSpPr>
          <p:nvPr/>
        </p:nvSpPr>
        <p:spPr bwMode="auto">
          <a:xfrm>
            <a:off x="209550" y="1055688"/>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800100" lvl="1" indent="-342900" defTabSz="914400">
              <a:spcBef>
                <a:spcPct val="20000"/>
              </a:spcBef>
              <a:buFont typeface="Arial" charset="0"/>
              <a:buChar char="•"/>
            </a:pPr>
            <a:endParaRPr lang="en-US" sz="2000">
              <a:solidFill>
                <a:srgbClr val="336699"/>
              </a:solidFill>
              <a:latin typeface="Arial Narrow" pitchFamily="34" charset="0"/>
              <a:cs typeface="Arial" charset="0"/>
            </a:endParaRPr>
          </a:p>
        </p:txBody>
      </p:sp>
      <p:sp>
        <p:nvSpPr>
          <p:cNvPr id="5" name="Title 4"/>
          <p:cNvSpPr>
            <a:spLocks noGrp="1"/>
          </p:cNvSpPr>
          <p:nvPr>
            <p:ph type="title"/>
          </p:nvPr>
        </p:nvSpPr>
        <p:spPr>
          <a:xfrm>
            <a:off x="-285009" y="0"/>
            <a:ext cx="9512135" cy="923925"/>
          </a:xfrm>
        </p:spPr>
        <p:txBody>
          <a:bodyPr>
            <a:normAutofit fontScale="90000"/>
          </a:bodyPr>
          <a:lstStyle/>
          <a:p>
            <a:pPr marL="182880" lvl="1" algn="l" rtl="0">
              <a:spcBef>
                <a:spcPct val="0"/>
              </a:spcBef>
            </a:pPr>
            <a:r>
              <a:rPr lang="en-GB" sz="4000" b="1" dirty="0" smtClean="0">
                <a:solidFill>
                  <a:srgbClr val="336699"/>
                </a:solidFill>
                <a:latin typeface="Arial" charset="0"/>
                <a:cs typeface="Arial" charset="0"/>
              </a:rPr>
              <a:t> Visa Facilitation in G20 Economies - 2012</a:t>
            </a:r>
            <a:endParaRPr lang="en-US" sz="3200" dirty="0"/>
          </a:p>
        </p:txBody>
      </p:sp>
      <p:sp>
        <p:nvSpPr>
          <p:cNvPr id="8" name="Content Placeholder 7"/>
          <p:cNvSpPr>
            <a:spLocks noGrp="1"/>
          </p:cNvSpPr>
          <p:nvPr>
            <p:ph idx="1"/>
          </p:nvPr>
        </p:nvSpPr>
        <p:spPr>
          <a:xfrm>
            <a:off x="0" y="1432950"/>
            <a:ext cx="5941094" cy="4404330"/>
          </a:xfrm>
        </p:spPr>
        <p:txBody>
          <a:bodyPr/>
          <a:lstStyle/>
          <a:p>
            <a:r>
              <a:rPr lang="en-GB" sz="3200" b="1" kern="0" dirty="0">
                <a:cs typeface="Arial" pitchFamily="34" charset="0"/>
              </a:rPr>
              <a:t>5% to 25% international tourist arrivals </a:t>
            </a:r>
            <a:r>
              <a:rPr lang="en-GB" sz="3200" b="1" kern="0" dirty="0" smtClean="0">
                <a:cs typeface="Arial" pitchFamily="34" charset="0"/>
              </a:rPr>
              <a:t>growth</a:t>
            </a:r>
          </a:p>
          <a:p>
            <a:endParaRPr lang="en-GB" sz="3200" b="1" kern="0" dirty="0">
              <a:cs typeface="Arial" pitchFamily="34" charset="0"/>
            </a:endParaRPr>
          </a:p>
          <a:p>
            <a:r>
              <a:rPr lang="en-GB" sz="3200" b="1" kern="0" dirty="0" smtClean="0">
                <a:cs typeface="Arial" pitchFamily="34" charset="0"/>
              </a:rPr>
              <a:t>Up to US</a:t>
            </a:r>
            <a:r>
              <a:rPr lang="en-GB" sz="3200" b="1" kern="0" dirty="0">
                <a:cs typeface="Arial" pitchFamily="34" charset="0"/>
              </a:rPr>
              <a:t>$ 206 billion </a:t>
            </a:r>
            <a:r>
              <a:rPr lang="en-GB" sz="3200" b="1" kern="0" dirty="0" smtClean="0">
                <a:cs typeface="Arial" pitchFamily="34" charset="0"/>
              </a:rPr>
              <a:t>in additional </a:t>
            </a:r>
            <a:r>
              <a:rPr lang="en-GB" sz="3200" b="1" kern="0" dirty="0">
                <a:cs typeface="Arial" pitchFamily="34" charset="0"/>
              </a:rPr>
              <a:t>tourism </a:t>
            </a:r>
            <a:r>
              <a:rPr lang="en-GB" sz="3200" b="1" kern="0" dirty="0" smtClean="0">
                <a:cs typeface="Arial" pitchFamily="34" charset="0"/>
              </a:rPr>
              <a:t>receipts</a:t>
            </a:r>
          </a:p>
          <a:p>
            <a:endParaRPr lang="en-GB" sz="3200" b="1" kern="0" dirty="0">
              <a:cs typeface="Arial" pitchFamily="34" charset="0"/>
            </a:endParaRPr>
          </a:p>
          <a:p>
            <a:r>
              <a:rPr lang="en-GB" sz="3200" b="1" kern="0" dirty="0" smtClean="0">
                <a:cs typeface="Arial" pitchFamily="34" charset="0"/>
              </a:rPr>
              <a:t>Up to 5 </a:t>
            </a:r>
            <a:r>
              <a:rPr lang="en-GB" sz="3200" b="1" kern="0" dirty="0">
                <a:cs typeface="Arial" pitchFamily="34" charset="0"/>
              </a:rPr>
              <a:t>million additional jobs </a:t>
            </a:r>
            <a:r>
              <a:rPr lang="en-GB" sz="3200" b="1" kern="0" dirty="0" smtClean="0">
                <a:cs typeface="Arial" pitchFamily="34" charset="0"/>
              </a:rPr>
              <a:t>in three years’ time</a:t>
            </a:r>
            <a:endParaRPr lang="en-GB" b="1" kern="0" dirty="0">
              <a:cs typeface="Arial" pitchFamily="34" charset="0"/>
            </a:endParaRPr>
          </a:p>
          <a:p>
            <a:endParaRPr lang="en-US"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41094" y="1432949"/>
            <a:ext cx="3115189" cy="4404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759558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52396" y="2336720"/>
            <a:ext cx="8830733" cy="113461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Rounded Rectangle 2"/>
          <p:cNvSpPr/>
          <p:nvPr/>
        </p:nvSpPr>
        <p:spPr>
          <a:xfrm>
            <a:off x="152402" y="4123262"/>
            <a:ext cx="8830733" cy="171873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3251" name="Rechteck 3"/>
          <p:cNvSpPr>
            <a:spLocks noChangeArrowheads="1"/>
          </p:cNvSpPr>
          <p:nvPr/>
        </p:nvSpPr>
        <p:spPr bwMode="auto">
          <a:xfrm>
            <a:off x="209550" y="1055688"/>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800100" lvl="1" indent="-342900" defTabSz="914400">
              <a:spcBef>
                <a:spcPct val="20000"/>
              </a:spcBef>
              <a:buFont typeface="Arial" charset="0"/>
              <a:buChar char="•"/>
            </a:pPr>
            <a:endParaRPr lang="en-US" sz="2000">
              <a:solidFill>
                <a:srgbClr val="336699"/>
              </a:solidFill>
              <a:latin typeface="Arial Narrow" pitchFamily="34" charset="0"/>
              <a:cs typeface="Arial" charset="0"/>
            </a:endParaRPr>
          </a:p>
        </p:txBody>
      </p:sp>
      <p:sp>
        <p:nvSpPr>
          <p:cNvPr id="2" name="Title 1"/>
          <p:cNvSpPr>
            <a:spLocks noGrp="1"/>
          </p:cNvSpPr>
          <p:nvPr>
            <p:ph type="title"/>
          </p:nvPr>
        </p:nvSpPr>
        <p:spPr/>
        <p:txBody>
          <a:bodyPr>
            <a:normAutofit fontScale="90000"/>
          </a:bodyPr>
          <a:lstStyle/>
          <a:p>
            <a:pPr algn="ctr"/>
            <a:r>
              <a:rPr lang="en-US" dirty="0" smtClean="0">
                <a:latin typeface="Arial" charset="0"/>
                <a:cs typeface="Arial" charset="0"/>
              </a:rPr>
              <a:t/>
            </a:r>
            <a:br>
              <a:rPr lang="en-US" dirty="0" smtClean="0">
                <a:latin typeface="Arial" charset="0"/>
                <a:cs typeface="Arial" charset="0"/>
              </a:rPr>
            </a:br>
            <a:r>
              <a:rPr lang="en-US" sz="4200" dirty="0" smtClean="0">
                <a:latin typeface="Arial Narrow" panose="020B0606020202030204" pitchFamily="34" charset="0"/>
                <a:cs typeface="Arial" charset="0"/>
              </a:rPr>
              <a:t>G20 Los </a:t>
            </a:r>
            <a:r>
              <a:rPr lang="en-US" sz="4200" dirty="0" err="1" smtClean="0">
                <a:latin typeface="Arial Narrow" panose="020B0606020202030204" pitchFamily="34" charset="0"/>
                <a:cs typeface="Arial" charset="0"/>
              </a:rPr>
              <a:t>Cabos</a:t>
            </a:r>
            <a:r>
              <a:rPr lang="en-US" sz="4200" dirty="0" smtClean="0">
                <a:latin typeface="Arial Narrow" panose="020B0606020202030204" pitchFamily="34" charset="0"/>
                <a:cs typeface="Arial" charset="0"/>
              </a:rPr>
              <a:t> Summit Leaders’ Declaration</a:t>
            </a:r>
            <a:r>
              <a:rPr lang="es-ES" sz="4200" dirty="0">
                <a:latin typeface="Arial Narrow" panose="020B0606020202030204" pitchFamily="34" charset="0"/>
                <a:cs typeface="Arial" charset="0"/>
              </a:rPr>
              <a:t/>
            </a:r>
            <a:br>
              <a:rPr lang="es-ES" sz="4200" dirty="0">
                <a:latin typeface="Arial Narrow" panose="020B0606020202030204" pitchFamily="34" charset="0"/>
                <a:cs typeface="Arial" charset="0"/>
              </a:rPr>
            </a:br>
            <a:endParaRPr lang="en-US" sz="4200" dirty="0">
              <a:latin typeface="Arial Narrow" panose="020B0606020202030204" pitchFamily="34" charset="0"/>
            </a:endParaRPr>
          </a:p>
        </p:txBody>
      </p:sp>
      <p:sp>
        <p:nvSpPr>
          <p:cNvPr id="55300" name="Content Placeholder 1"/>
          <p:cNvSpPr>
            <a:spLocks noGrp="1"/>
          </p:cNvSpPr>
          <p:nvPr>
            <p:ph idx="1"/>
          </p:nvPr>
        </p:nvSpPr>
        <p:spPr>
          <a:xfrm>
            <a:off x="457200" y="1278454"/>
            <a:ext cx="8229600" cy="4525963"/>
          </a:xfrm>
        </p:spPr>
        <p:txBody>
          <a:bodyPr>
            <a:normAutofit lnSpcReduction="10000"/>
          </a:bodyPr>
          <a:lstStyle/>
          <a:p>
            <a:pPr marL="0" indent="0">
              <a:buFontTx/>
              <a:buNone/>
              <a:defRPr/>
            </a:pPr>
            <a:r>
              <a:rPr lang="en-US" sz="3200" dirty="0"/>
              <a:t>T</a:t>
            </a:r>
            <a:r>
              <a:rPr lang="en-US" sz="3200" dirty="0" smtClean="0"/>
              <a:t>he </a:t>
            </a:r>
            <a:r>
              <a:rPr lang="en-US" sz="3200" dirty="0"/>
              <a:t>G20 Leaders </a:t>
            </a:r>
            <a:r>
              <a:rPr lang="en-US" sz="3200" dirty="0" smtClean="0"/>
              <a:t>recognized at their June 2012 Summit, </a:t>
            </a:r>
            <a:r>
              <a:rPr lang="en-US" sz="3200" dirty="0"/>
              <a:t>the role of tourism as </a:t>
            </a:r>
            <a:endParaRPr lang="en-US" sz="3200" dirty="0" smtClean="0"/>
          </a:p>
          <a:p>
            <a:pPr marL="0" indent="0">
              <a:buFontTx/>
              <a:buNone/>
              <a:defRPr/>
            </a:pPr>
            <a:endParaRPr lang="en-US" sz="1200" dirty="0" smtClean="0"/>
          </a:p>
          <a:p>
            <a:pPr marL="0" indent="0" algn="ctr">
              <a:buFontTx/>
              <a:buNone/>
              <a:defRPr/>
            </a:pPr>
            <a:r>
              <a:rPr lang="en-US" sz="3200" i="1" dirty="0" smtClean="0"/>
              <a:t>“</a:t>
            </a:r>
            <a:r>
              <a:rPr lang="en-US" sz="3200" i="1" dirty="0"/>
              <a:t>a vehicle for job creation, economic growth and development”</a:t>
            </a:r>
          </a:p>
          <a:p>
            <a:pPr marL="0" indent="0" algn="ctr">
              <a:buFontTx/>
              <a:buNone/>
              <a:defRPr/>
            </a:pPr>
            <a:endParaRPr lang="en-US" sz="1200" dirty="0"/>
          </a:p>
          <a:p>
            <a:pPr marL="0" indent="0">
              <a:buFontTx/>
              <a:buNone/>
              <a:defRPr/>
            </a:pPr>
            <a:r>
              <a:rPr lang="en-US" sz="3200" dirty="0" smtClean="0"/>
              <a:t>furthermore</a:t>
            </a:r>
            <a:r>
              <a:rPr lang="en-US" sz="3200" dirty="0"/>
              <a:t>, they committed to </a:t>
            </a:r>
            <a:endParaRPr lang="en-US" sz="3200" dirty="0" smtClean="0"/>
          </a:p>
          <a:p>
            <a:pPr marL="0" indent="0">
              <a:buFontTx/>
              <a:buNone/>
              <a:defRPr/>
            </a:pPr>
            <a:endParaRPr lang="en-US" sz="1050" dirty="0" smtClean="0"/>
          </a:p>
          <a:p>
            <a:pPr marL="0" indent="0" algn="ctr">
              <a:buFontTx/>
              <a:buNone/>
              <a:defRPr/>
            </a:pPr>
            <a:r>
              <a:rPr lang="en-US" sz="3200" i="1" dirty="0" smtClean="0"/>
              <a:t>“</a:t>
            </a:r>
            <a:r>
              <a:rPr lang="en-US" sz="3200" i="1" dirty="0"/>
              <a:t>work towards developing travel facilitation initiatives in support of job creation, quality work, poverty reduction and global growth.”</a:t>
            </a:r>
            <a:r>
              <a:rPr lang="en-US" dirty="0" smtClean="0">
                <a:latin typeface="Arial" pitchFamily="34" charset="0"/>
                <a:cs typeface="Arial" pitchFamily="34" charset="0"/>
              </a:rPr>
              <a:t> </a:t>
            </a:r>
          </a:p>
          <a:p>
            <a:pPr>
              <a:defRPr/>
            </a:pPr>
            <a:endParaRPr lang="en-US" dirty="0"/>
          </a:p>
          <a:p>
            <a:pPr marL="0" indent="0" algn="ctr">
              <a:buFontTx/>
              <a:buNone/>
              <a:defRPr/>
            </a:pPr>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104647521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hteck 3"/>
          <p:cNvSpPr>
            <a:spLocks noChangeArrowheads="1"/>
          </p:cNvSpPr>
          <p:nvPr/>
        </p:nvSpPr>
        <p:spPr bwMode="auto">
          <a:xfrm>
            <a:off x="209550" y="1055688"/>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800100" lvl="1" indent="-342900" defTabSz="914400">
              <a:spcBef>
                <a:spcPct val="20000"/>
              </a:spcBef>
              <a:buFont typeface="Arial" charset="0"/>
              <a:buChar char="•"/>
            </a:pPr>
            <a:endParaRPr lang="en-US" sz="2000">
              <a:solidFill>
                <a:srgbClr val="336699"/>
              </a:solidFill>
              <a:latin typeface="Arial Narrow" pitchFamily="34" charset="0"/>
              <a:cs typeface="Arial" charset="0"/>
            </a:endParaRPr>
          </a:p>
        </p:txBody>
      </p:sp>
      <p:sp>
        <p:nvSpPr>
          <p:cNvPr id="5" name="Title 4"/>
          <p:cNvSpPr>
            <a:spLocks noGrp="1"/>
          </p:cNvSpPr>
          <p:nvPr>
            <p:ph type="title"/>
          </p:nvPr>
        </p:nvSpPr>
        <p:spPr>
          <a:xfrm>
            <a:off x="0" y="-6"/>
            <a:ext cx="9144000" cy="905939"/>
          </a:xfrm>
        </p:spPr>
        <p:txBody>
          <a:bodyPr>
            <a:noAutofit/>
          </a:bodyPr>
          <a:lstStyle/>
          <a:p>
            <a:pPr marL="182880" lvl="1" algn="ctr" rtl="0">
              <a:spcBef>
                <a:spcPct val="0"/>
              </a:spcBef>
            </a:pPr>
            <a:r>
              <a:rPr lang="en-GB" sz="4000" b="1" dirty="0" smtClean="0">
                <a:solidFill>
                  <a:srgbClr val="336699"/>
                </a:solidFill>
                <a:latin typeface="Arial Narrow" panose="020B0606020202030204" pitchFamily="34" charset="0"/>
                <a:cs typeface="Arial" charset="0"/>
              </a:rPr>
              <a:t>Visa Facilitation in APEC Economies - 2013</a:t>
            </a:r>
            <a:endParaRPr lang="en-US" sz="3600" dirty="0">
              <a:latin typeface="Arial Narrow" panose="020B0606020202030204" pitchFamily="34" charset="0"/>
            </a:endParaRPr>
          </a:p>
        </p:txBody>
      </p:sp>
      <p:sp>
        <p:nvSpPr>
          <p:cNvPr id="2" name="Content Placeholder 1"/>
          <p:cNvSpPr>
            <a:spLocks noGrp="1"/>
          </p:cNvSpPr>
          <p:nvPr>
            <p:ph idx="1"/>
          </p:nvPr>
        </p:nvSpPr>
        <p:spPr>
          <a:xfrm>
            <a:off x="0" y="945690"/>
            <a:ext cx="4323522" cy="4754466"/>
          </a:xfrm>
        </p:spPr>
        <p:txBody>
          <a:bodyPr>
            <a:normAutofit fontScale="70000" lnSpcReduction="20000"/>
          </a:bodyPr>
          <a:lstStyle/>
          <a:p>
            <a:endParaRPr lang="en-GB" sz="3200" b="1" kern="0" dirty="0" smtClean="0">
              <a:latin typeface="Arial Narrow" panose="020B0606020202030204" pitchFamily="34" charset="0"/>
              <a:cs typeface="Arial" pitchFamily="34" charset="0"/>
            </a:endParaRPr>
          </a:p>
          <a:p>
            <a:r>
              <a:rPr lang="en-GB" sz="4600" b="1" kern="0" dirty="0" smtClean="0">
                <a:latin typeface="Arial Narrow" panose="020B0606020202030204" pitchFamily="34" charset="0"/>
                <a:cs typeface="Arial" pitchFamily="34" charset="0"/>
              </a:rPr>
              <a:t>9</a:t>
            </a:r>
            <a:r>
              <a:rPr lang="en-GB" sz="4600" b="1" kern="0" dirty="0">
                <a:latin typeface="Arial Narrow" panose="020B0606020202030204" pitchFamily="34" charset="0"/>
                <a:cs typeface="Arial" pitchFamily="34" charset="0"/>
              </a:rPr>
              <a:t>% to 13% </a:t>
            </a:r>
            <a:r>
              <a:rPr lang="en-GB" sz="4600" b="1" kern="0" dirty="0" smtClean="0">
                <a:latin typeface="Arial Narrow" panose="020B0606020202030204" pitchFamily="34" charset="0"/>
                <a:cs typeface="Arial" pitchFamily="34" charset="0"/>
              </a:rPr>
              <a:t>international tourist arrivals growth</a:t>
            </a:r>
          </a:p>
          <a:p>
            <a:endParaRPr lang="en-GB" sz="4600" b="1" kern="0" dirty="0">
              <a:latin typeface="Arial Narrow" panose="020B0606020202030204" pitchFamily="34" charset="0"/>
              <a:cs typeface="Arial" pitchFamily="34" charset="0"/>
            </a:endParaRPr>
          </a:p>
          <a:p>
            <a:r>
              <a:rPr lang="en-GB" sz="4600" b="1" kern="0" dirty="0" smtClean="0">
                <a:latin typeface="Arial Narrow" panose="020B0606020202030204" pitchFamily="34" charset="0"/>
                <a:cs typeface="Arial" pitchFamily="34" charset="0"/>
              </a:rPr>
              <a:t>From US$ 62 billion to US$ </a:t>
            </a:r>
            <a:r>
              <a:rPr lang="en-GB" sz="4600" b="1" kern="0" dirty="0">
                <a:latin typeface="Arial Narrow" panose="020B0606020202030204" pitchFamily="34" charset="0"/>
                <a:cs typeface="Arial" pitchFamily="34" charset="0"/>
              </a:rPr>
              <a:t>89 billion </a:t>
            </a:r>
            <a:r>
              <a:rPr lang="en-GB" sz="4600" b="1" kern="0" dirty="0" smtClean="0">
                <a:latin typeface="Arial Narrow" panose="020B0606020202030204" pitchFamily="34" charset="0"/>
                <a:cs typeface="Arial" pitchFamily="34" charset="0"/>
              </a:rPr>
              <a:t>in more tourism receipts</a:t>
            </a:r>
          </a:p>
          <a:p>
            <a:endParaRPr lang="en-GB" sz="4600" b="1" kern="0" dirty="0" smtClean="0">
              <a:latin typeface="Arial Narrow" panose="020B0606020202030204" pitchFamily="34" charset="0"/>
              <a:cs typeface="Arial" pitchFamily="34" charset="0"/>
            </a:endParaRPr>
          </a:p>
          <a:p>
            <a:r>
              <a:rPr lang="en-GB" sz="4600" b="1" kern="0" dirty="0" smtClean="0">
                <a:latin typeface="Arial Narrow" panose="020B0606020202030204" pitchFamily="34" charset="0"/>
                <a:cs typeface="Arial" pitchFamily="34" charset="0"/>
              </a:rPr>
              <a:t>1.8 million to </a:t>
            </a:r>
            <a:r>
              <a:rPr lang="en-GB" sz="4600" b="1" kern="0" dirty="0">
                <a:latin typeface="Arial Narrow" panose="020B0606020202030204" pitchFamily="34" charset="0"/>
                <a:cs typeface="Arial" pitchFamily="34" charset="0"/>
              </a:rPr>
              <a:t>2.6 </a:t>
            </a:r>
            <a:r>
              <a:rPr lang="en-GB" sz="4600" b="1" kern="0" dirty="0" smtClean="0">
                <a:latin typeface="Arial Narrow" panose="020B0606020202030204" pitchFamily="34" charset="0"/>
                <a:cs typeface="Arial" pitchFamily="34" charset="0"/>
              </a:rPr>
              <a:t>million additional jobs in three years’ time</a:t>
            </a:r>
            <a:endParaRPr lang="en-GB" sz="4000" b="1" kern="0" dirty="0">
              <a:latin typeface="Arial Narrow" panose="020B0606020202030204" pitchFamily="34" charset="0"/>
              <a:cs typeface="Arial" pitchFamily="34" charset="0"/>
            </a:endParaRPr>
          </a:p>
          <a:p>
            <a:pPr marL="0" indent="0">
              <a:buNone/>
            </a:pPr>
            <a:endParaRPr lang="en-US" dirty="0"/>
          </a:p>
        </p:txBody>
      </p:sp>
      <p:pic>
        <p:nvPicPr>
          <p:cNvPr id="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55012" y="1798983"/>
            <a:ext cx="3081131" cy="4349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R:\References &amp; Publications\Reports\Visa\Final Reports\Covers\Cover APEC stud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95578" y="945690"/>
            <a:ext cx="3198509" cy="4420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54439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5"/>
          <p:cNvSpPr txBox="1">
            <a:spLocks noChangeArrowheads="1"/>
          </p:cNvSpPr>
          <p:nvPr/>
        </p:nvSpPr>
        <p:spPr bwMode="auto">
          <a:xfrm>
            <a:off x="4522788" y="1217613"/>
            <a:ext cx="4260850" cy="4843462"/>
          </a:xfrm>
          <a:prstGeom prst="rect">
            <a:avLst/>
          </a:prstGeom>
          <a:solidFill>
            <a:srgbClr val="FFD7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lgn="l">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lgn="l">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lgn="l">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lgn="l">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50000"/>
              </a:spcBef>
              <a:buFontTx/>
              <a:buNone/>
            </a:pPr>
            <a:endParaRPr lang="en-GB" altLang="ko-KR" sz="1800" b="0"/>
          </a:p>
          <a:p>
            <a:pPr eaLnBrk="1" hangingPunct="1">
              <a:spcBef>
                <a:spcPct val="50000"/>
              </a:spcBef>
              <a:buFontTx/>
              <a:buNone/>
            </a:pPr>
            <a:endParaRPr lang="en-GB" altLang="ko-KR" sz="1800" b="0"/>
          </a:p>
          <a:p>
            <a:pPr eaLnBrk="1" hangingPunct="1">
              <a:spcBef>
                <a:spcPct val="50000"/>
              </a:spcBef>
              <a:buFontTx/>
              <a:buNone/>
            </a:pPr>
            <a:endParaRPr lang="en-GB" altLang="ko-KR" sz="1800" b="0"/>
          </a:p>
          <a:p>
            <a:pPr eaLnBrk="1" hangingPunct="1">
              <a:spcBef>
                <a:spcPct val="50000"/>
              </a:spcBef>
              <a:buFontTx/>
              <a:buNone/>
            </a:pPr>
            <a:endParaRPr lang="en-GB" altLang="ko-KR" sz="1800" b="0"/>
          </a:p>
          <a:p>
            <a:pPr eaLnBrk="1" hangingPunct="1">
              <a:spcBef>
                <a:spcPct val="50000"/>
              </a:spcBef>
              <a:buFontTx/>
              <a:buNone/>
            </a:pPr>
            <a:endParaRPr lang="en-GB" altLang="ko-KR" sz="1800" b="0"/>
          </a:p>
          <a:p>
            <a:pPr eaLnBrk="1" hangingPunct="1">
              <a:spcBef>
                <a:spcPct val="50000"/>
              </a:spcBef>
              <a:buFontTx/>
              <a:buNone/>
            </a:pPr>
            <a:endParaRPr lang="en-GB" altLang="ko-KR" sz="1800" b="0"/>
          </a:p>
          <a:p>
            <a:pPr eaLnBrk="1" hangingPunct="1">
              <a:spcBef>
                <a:spcPct val="50000"/>
              </a:spcBef>
              <a:buFontTx/>
              <a:buNone/>
            </a:pPr>
            <a:endParaRPr lang="en-GB" altLang="ko-KR" sz="1800" b="0"/>
          </a:p>
          <a:p>
            <a:pPr eaLnBrk="1" hangingPunct="1">
              <a:spcBef>
                <a:spcPct val="50000"/>
              </a:spcBef>
              <a:buFontTx/>
              <a:buNone/>
            </a:pPr>
            <a:endParaRPr lang="en-GB" altLang="ko-KR" sz="1800" b="0"/>
          </a:p>
          <a:p>
            <a:pPr eaLnBrk="1" hangingPunct="1">
              <a:spcBef>
                <a:spcPct val="50000"/>
              </a:spcBef>
              <a:buFontTx/>
              <a:buNone/>
            </a:pPr>
            <a:endParaRPr lang="en-GB" altLang="ko-KR" sz="1800" b="0"/>
          </a:p>
          <a:p>
            <a:pPr eaLnBrk="1" hangingPunct="1">
              <a:spcBef>
                <a:spcPct val="50000"/>
              </a:spcBef>
              <a:buFontTx/>
              <a:buNone/>
            </a:pPr>
            <a:endParaRPr lang="en-GB" altLang="ko-KR" sz="1800" b="0"/>
          </a:p>
          <a:p>
            <a:pPr eaLnBrk="1" hangingPunct="1">
              <a:spcBef>
                <a:spcPct val="50000"/>
              </a:spcBef>
              <a:buFontTx/>
              <a:buNone/>
            </a:pPr>
            <a:endParaRPr lang="en-GB" altLang="ko-KR" sz="1800" b="0"/>
          </a:p>
        </p:txBody>
      </p:sp>
      <p:graphicFrame>
        <p:nvGraphicFramePr>
          <p:cNvPr id="6147" name="Object 3"/>
          <p:cNvGraphicFramePr>
            <a:graphicFrameLocks noChangeAspect="1"/>
          </p:cNvGraphicFramePr>
          <p:nvPr/>
        </p:nvGraphicFramePr>
        <p:xfrm>
          <a:off x="28575" y="731838"/>
          <a:ext cx="8861425" cy="5894387"/>
        </p:xfrm>
        <a:graphic>
          <a:graphicData uri="http://schemas.openxmlformats.org/presentationml/2006/ole">
            <mc:AlternateContent xmlns:mc="http://schemas.openxmlformats.org/markup-compatibility/2006">
              <mc:Choice xmlns:v="urn:schemas-microsoft-com:vml" Requires="v">
                <p:oleObj spid="_x0000_s2056" name="Chart" r:id="rId5" imgW="8848662" imgH="6048402" progId="Excel.Chart.8">
                  <p:embed/>
                </p:oleObj>
              </mc:Choice>
              <mc:Fallback>
                <p:oleObj name="Chart" r:id="rId5" imgW="8848662" imgH="6048402" progId="Excel.Chart.8">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5" y="731838"/>
                        <a:ext cx="8861425" cy="5894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8" name="Rectangle 2"/>
          <p:cNvSpPr>
            <a:spLocks noChangeArrowheads="1"/>
          </p:cNvSpPr>
          <p:nvPr/>
        </p:nvSpPr>
        <p:spPr bwMode="auto">
          <a:xfrm>
            <a:off x="0" y="16097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lgn="l">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lgn="l">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lgn="l">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lgn="l">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914400" eaLnBrk="1" hangingPunct="1">
              <a:spcBef>
                <a:spcPct val="0"/>
              </a:spcBef>
              <a:buFontTx/>
              <a:buNone/>
            </a:pPr>
            <a:endParaRPr lang="ko-KR" altLang="en-US" sz="2800" b="0">
              <a:solidFill>
                <a:srgbClr val="FF6600"/>
              </a:solidFill>
              <a:latin typeface="Verdana" pitchFamily="34" charset="0"/>
              <a:ea typeface="Gulim" pitchFamily="34" charset="-127"/>
            </a:endParaRPr>
          </a:p>
        </p:txBody>
      </p:sp>
      <p:sp>
        <p:nvSpPr>
          <p:cNvPr id="6149" name="Rectangle 4"/>
          <p:cNvSpPr>
            <a:spLocks noChangeArrowheads="1"/>
          </p:cNvSpPr>
          <p:nvPr/>
        </p:nvSpPr>
        <p:spPr bwMode="auto">
          <a:xfrm>
            <a:off x="0" y="5248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lgn="l">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lgn="l">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lgn="l">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lgn="l">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914400" eaLnBrk="1" hangingPunct="1">
              <a:spcBef>
                <a:spcPct val="0"/>
              </a:spcBef>
              <a:buFontTx/>
              <a:buNone/>
            </a:pPr>
            <a:endParaRPr lang="ko-KR" altLang="en-US" sz="2800" b="0">
              <a:solidFill>
                <a:srgbClr val="FF6600"/>
              </a:solidFill>
              <a:latin typeface="Verdana" pitchFamily="34" charset="0"/>
              <a:ea typeface="Gulim" pitchFamily="34" charset="-127"/>
            </a:endParaRPr>
          </a:p>
        </p:txBody>
      </p:sp>
      <p:sp>
        <p:nvSpPr>
          <p:cNvPr id="6150" name="AutoShape 5"/>
          <p:cNvSpPr>
            <a:spLocks/>
          </p:cNvSpPr>
          <p:nvPr/>
        </p:nvSpPr>
        <p:spPr bwMode="auto">
          <a:xfrm>
            <a:off x="5329238" y="2085975"/>
            <a:ext cx="922337" cy="431800"/>
          </a:xfrm>
          <a:prstGeom prst="borderCallout2">
            <a:avLst>
              <a:gd name="adj1" fmla="val 26472"/>
              <a:gd name="adj2" fmla="val 108264"/>
              <a:gd name="adj3" fmla="val 26472"/>
              <a:gd name="adj4" fmla="val 119278"/>
              <a:gd name="adj5" fmla="val 70954"/>
              <a:gd name="adj6" fmla="val 142167"/>
            </a:avLst>
          </a:prstGeom>
          <a:solidFill>
            <a:srgbClr val="FFFFFF"/>
          </a:solidFill>
          <a:ln w="9525">
            <a:solidFill>
              <a:srgbClr val="000099"/>
            </a:solidFill>
            <a:miter lim="800000"/>
            <a:headEnd/>
            <a:tailEnd/>
          </a:ln>
        </p:spPr>
        <p:txBody>
          <a:bodyPr/>
          <a:lstStyle>
            <a:lvl1pPr algn="l">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lgn="l">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lgn="l">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lgn="l">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lgn="l">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914400">
              <a:spcBef>
                <a:spcPct val="0"/>
              </a:spcBef>
              <a:buFontTx/>
              <a:buNone/>
            </a:pPr>
            <a:r>
              <a:rPr lang="es-ES" altLang="ko-KR" sz="2000" b="0">
                <a:latin typeface="Arial" pitchFamily="34" charset="0"/>
                <a:ea typeface="Gulim" pitchFamily="34" charset="-127"/>
              </a:rPr>
              <a:t>1.4 bn</a:t>
            </a:r>
          </a:p>
        </p:txBody>
      </p:sp>
      <p:sp>
        <p:nvSpPr>
          <p:cNvPr id="6151" name="AutoShape 6"/>
          <p:cNvSpPr>
            <a:spLocks/>
          </p:cNvSpPr>
          <p:nvPr/>
        </p:nvSpPr>
        <p:spPr bwMode="auto">
          <a:xfrm>
            <a:off x="3306763" y="2925763"/>
            <a:ext cx="1322387" cy="431800"/>
          </a:xfrm>
          <a:prstGeom prst="borderCallout2">
            <a:avLst>
              <a:gd name="adj1" fmla="val 26472"/>
              <a:gd name="adj2" fmla="val 105764"/>
              <a:gd name="adj3" fmla="val 26472"/>
              <a:gd name="adj4" fmla="val 127009"/>
              <a:gd name="adj5" fmla="val 33824"/>
              <a:gd name="adj6" fmla="val 148259"/>
            </a:avLst>
          </a:prstGeom>
          <a:solidFill>
            <a:srgbClr val="FFFFFF"/>
          </a:solidFill>
          <a:ln w="9525">
            <a:solidFill>
              <a:srgbClr val="FF0000"/>
            </a:solidFill>
            <a:miter lim="800000"/>
            <a:headEnd/>
            <a:tailEnd/>
          </a:ln>
        </p:spPr>
        <p:txBody>
          <a:bodyPr/>
          <a:lstStyle>
            <a:lvl1pPr algn="l">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lgn="l">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lgn="l">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lgn="l">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lgn="l">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914400">
              <a:spcBef>
                <a:spcPct val="0"/>
              </a:spcBef>
              <a:buFontTx/>
              <a:buNone/>
            </a:pPr>
            <a:r>
              <a:rPr lang="es-ES" altLang="ko-KR" sz="2000" b="0">
                <a:solidFill>
                  <a:srgbClr val="FF0000"/>
                </a:solidFill>
                <a:latin typeface="Arial" pitchFamily="34" charset="0"/>
                <a:ea typeface="Gulim" pitchFamily="34" charset="-127"/>
              </a:rPr>
              <a:t>1,133 mn</a:t>
            </a:r>
          </a:p>
        </p:txBody>
      </p:sp>
      <p:sp>
        <p:nvSpPr>
          <p:cNvPr id="6152" name="AutoShape 7"/>
          <p:cNvSpPr>
            <a:spLocks/>
          </p:cNvSpPr>
          <p:nvPr/>
        </p:nvSpPr>
        <p:spPr bwMode="auto">
          <a:xfrm>
            <a:off x="6926263" y="1273175"/>
            <a:ext cx="922337" cy="431800"/>
          </a:xfrm>
          <a:prstGeom prst="borderCallout2">
            <a:avLst>
              <a:gd name="adj1" fmla="val 26472"/>
              <a:gd name="adj2" fmla="val 108264"/>
              <a:gd name="adj3" fmla="val 26472"/>
              <a:gd name="adj4" fmla="val 139588"/>
              <a:gd name="adj5" fmla="val -1472"/>
              <a:gd name="adj6" fmla="val 173495"/>
            </a:avLst>
          </a:prstGeom>
          <a:solidFill>
            <a:srgbClr val="FFFFFF"/>
          </a:solidFill>
          <a:ln w="9525">
            <a:solidFill>
              <a:srgbClr val="000099"/>
            </a:solidFill>
            <a:miter lim="800000"/>
            <a:headEnd/>
            <a:tailEnd/>
          </a:ln>
        </p:spPr>
        <p:txBody>
          <a:bodyPr/>
          <a:lstStyle>
            <a:lvl1pPr algn="l">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lgn="l">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lgn="l">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lgn="l">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lgn="l">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914400">
              <a:spcBef>
                <a:spcPct val="0"/>
              </a:spcBef>
              <a:buFontTx/>
              <a:buNone/>
            </a:pPr>
            <a:r>
              <a:rPr lang="es-ES" altLang="ko-KR" sz="2000" b="0">
                <a:latin typeface="Arial" pitchFamily="34" charset="0"/>
                <a:ea typeface="Gulim" pitchFamily="34" charset="-127"/>
              </a:rPr>
              <a:t>1.8 bn</a:t>
            </a:r>
          </a:p>
        </p:txBody>
      </p:sp>
      <p:sp>
        <p:nvSpPr>
          <p:cNvPr id="6153" name="AutoShape 9"/>
          <p:cNvSpPr>
            <a:spLocks/>
          </p:cNvSpPr>
          <p:nvPr/>
        </p:nvSpPr>
        <p:spPr bwMode="auto">
          <a:xfrm>
            <a:off x="1758950" y="4797425"/>
            <a:ext cx="1106488" cy="431800"/>
          </a:xfrm>
          <a:prstGeom prst="borderCallout2">
            <a:avLst>
              <a:gd name="adj1" fmla="val 26472"/>
              <a:gd name="adj2" fmla="val -6889"/>
              <a:gd name="adj3" fmla="val 26472"/>
              <a:gd name="adj4" fmla="val -32713"/>
              <a:gd name="adj5" fmla="val -18750"/>
              <a:gd name="adj6" fmla="val -35440"/>
            </a:avLst>
          </a:prstGeom>
          <a:solidFill>
            <a:srgbClr val="FFFFFF"/>
          </a:solidFill>
          <a:ln w="9525">
            <a:solidFill>
              <a:srgbClr val="FF0000"/>
            </a:solidFill>
            <a:miter lim="800000"/>
            <a:headEnd/>
            <a:tailEnd/>
          </a:ln>
        </p:spPr>
        <p:txBody>
          <a:bodyPr/>
          <a:lstStyle>
            <a:lvl1pPr algn="l">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lgn="l">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lgn="l">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lgn="l">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lgn="l">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914400">
              <a:spcBef>
                <a:spcPct val="0"/>
              </a:spcBef>
              <a:buFontTx/>
              <a:buNone/>
            </a:pPr>
            <a:r>
              <a:rPr lang="es-ES" altLang="ko-KR" sz="2000" b="0">
                <a:solidFill>
                  <a:srgbClr val="FF0000"/>
                </a:solidFill>
                <a:latin typeface="Arial" pitchFamily="34" charset="0"/>
                <a:ea typeface="Gulim" pitchFamily="34" charset="-127"/>
              </a:rPr>
              <a:t>527 mn</a:t>
            </a:r>
          </a:p>
        </p:txBody>
      </p:sp>
      <p:sp>
        <p:nvSpPr>
          <p:cNvPr id="6154" name="Text Box 11"/>
          <p:cNvSpPr txBox="1">
            <a:spLocks noChangeArrowheads="1"/>
          </p:cNvSpPr>
          <p:nvPr/>
        </p:nvSpPr>
        <p:spPr bwMode="auto">
          <a:xfrm>
            <a:off x="604838" y="6532563"/>
            <a:ext cx="3233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lgn="l">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lgn="l">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lgn="l">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lgn="l">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914400">
              <a:spcBef>
                <a:spcPct val="0"/>
              </a:spcBef>
              <a:buFontTx/>
              <a:buNone/>
            </a:pPr>
            <a:r>
              <a:rPr lang="en-GB" altLang="ko-KR" sz="1400" b="0">
                <a:latin typeface="Arial Narrow" pitchFamily="34" charset="0"/>
                <a:ea typeface="Gulim" pitchFamily="34" charset="-127"/>
              </a:rPr>
              <a:t>Source: World Tourism Organization (UNWTO)</a:t>
            </a:r>
          </a:p>
        </p:txBody>
      </p:sp>
      <p:sp>
        <p:nvSpPr>
          <p:cNvPr id="6155" name="Rectangle 7"/>
          <p:cNvSpPr>
            <a:spLocks noChangeArrowheads="1"/>
          </p:cNvSpPr>
          <p:nvPr/>
        </p:nvSpPr>
        <p:spPr bwMode="auto">
          <a:xfrm>
            <a:off x="0" y="0"/>
            <a:ext cx="9144000" cy="935038"/>
          </a:xfrm>
          <a:prstGeom prst="rect">
            <a:avLst/>
          </a:prstGeom>
          <a:solidFill>
            <a:srgbClr val="D2D4EA"/>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0000" bIns="90000" anchor="ctr"/>
          <a:lstStyle>
            <a:lvl1pPr marL="342900" indent="-342900" algn="l">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lgn="l">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lgn="l">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lgn="l">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lgn="l">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GB" altLang="es-ES" sz="3600" b="1" dirty="0">
                <a:solidFill>
                  <a:schemeClr val="tx2"/>
                </a:solidFill>
                <a:latin typeface="Arial Narrow" panose="020B0606020202030204" pitchFamily="34" charset="0"/>
                <a:cs typeface="Arial" pitchFamily="34" charset="0"/>
              </a:rPr>
              <a:t>Actual Trend vs. Tourism Towards 2030</a:t>
            </a:r>
          </a:p>
          <a:p>
            <a:pPr algn="ctr" eaLnBrk="1" hangingPunct="1">
              <a:spcBef>
                <a:spcPct val="0"/>
              </a:spcBef>
              <a:buFontTx/>
              <a:buNone/>
            </a:pPr>
            <a:r>
              <a:rPr lang="en-GB" altLang="es-ES" b="1" dirty="0">
                <a:solidFill>
                  <a:schemeClr val="tx2"/>
                </a:solidFill>
                <a:latin typeface="Arial Narrow" panose="020B0606020202030204" pitchFamily="34" charset="0"/>
                <a:cs typeface="Arial" pitchFamily="34" charset="0"/>
              </a:rPr>
              <a:t>Int’l arrivals </a:t>
            </a:r>
            <a:r>
              <a:rPr lang="en-GB" altLang="es-ES" b="1" dirty="0" smtClean="0">
                <a:solidFill>
                  <a:schemeClr val="tx2"/>
                </a:solidFill>
                <a:latin typeface="Arial Narrow" panose="020B0606020202030204" pitchFamily="34" charset="0"/>
                <a:cs typeface="Arial" pitchFamily="34" charset="0"/>
              </a:rPr>
              <a:t>to reach 1.4 </a:t>
            </a:r>
            <a:r>
              <a:rPr lang="en-GB" altLang="es-ES" b="1" dirty="0" err="1">
                <a:solidFill>
                  <a:schemeClr val="tx2"/>
                </a:solidFill>
                <a:latin typeface="Arial Narrow" panose="020B0606020202030204" pitchFamily="34" charset="0"/>
                <a:cs typeface="Arial" pitchFamily="34" charset="0"/>
              </a:rPr>
              <a:t>bn</a:t>
            </a:r>
            <a:r>
              <a:rPr lang="en-GB" altLang="es-ES" b="1" dirty="0">
                <a:solidFill>
                  <a:schemeClr val="tx2"/>
                </a:solidFill>
                <a:latin typeface="Arial Narrow" panose="020B0606020202030204" pitchFamily="34" charset="0"/>
                <a:cs typeface="Arial" pitchFamily="34" charset="0"/>
              </a:rPr>
              <a:t> in 2020 and </a:t>
            </a:r>
            <a:r>
              <a:rPr lang="en-GB" altLang="es-ES" b="1" dirty="0" smtClean="0">
                <a:solidFill>
                  <a:schemeClr val="tx2"/>
                </a:solidFill>
                <a:latin typeface="Arial Narrow" panose="020B0606020202030204" pitchFamily="34" charset="0"/>
                <a:cs typeface="Arial" pitchFamily="34" charset="0"/>
              </a:rPr>
              <a:t>1.8 </a:t>
            </a:r>
            <a:r>
              <a:rPr lang="en-GB" altLang="es-ES" b="1" dirty="0" err="1">
                <a:solidFill>
                  <a:schemeClr val="tx2"/>
                </a:solidFill>
                <a:latin typeface="Arial Narrow" panose="020B0606020202030204" pitchFamily="34" charset="0"/>
                <a:cs typeface="Arial" pitchFamily="34" charset="0"/>
              </a:rPr>
              <a:t>bn</a:t>
            </a:r>
            <a:r>
              <a:rPr lang="en-GB" altLang="es-ES" b="1" dirty="0">
                <a:solidFill>
                  <a:schemeClr val="tx2"/>
                </a:solidFill>
                <a:latin typeface="Arial Narrow" panose="020B0606020202030204" pitchFamily="34" charset="0"/>
                <a:cs typeface="Arial" pitchFamily="34" charset="0"/>
              </a:rPr>
              <a:t> in 2030</a:t>
            </a:r>
          </a:p>
        </p:txBody>
      </p:sp>
    </p:spTree>
    <p:extLst>
      <p:ext uri="{BB962C8B-B14F-4D97-AF65-F5344CB8AC3E}">
        <p14:creationId xmlns:p14="http://schemas.microsoft.com/office/powerpoint/2010/main" val="28660172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latin typeface="Arial Narrow" panose="020B0606020202030204" pitchFamily="34" charset="0"/>
              </a:rPr>
              <a:t>Visa Facilitation </a:t>
            </a:r>
            <a:r>
              <a:rPr lang="en-US" sz="3600" dirty="0" smtClean="0">
                <a:latin typeface="Arial Narrow" panose="020B0606020202030204" pitchFamily="34" charset="0"/>
              </a:rPr>
              <a:t>in </a:t>
            </a:r>
            <a:r>
              <a:rPr lang="en-US" sz="3600" dirty="0">
                <a:latin typeface="Arial Narrow" panose="020B0606020202030204" pitchFamily="34" charset="0"/>
              </a:rPr>
              <a:t>the Silk Road Countries</a:t>
            </a:r>
            <a:endParaRPr lang="es-ES" sz="3400" dirty="0">
              <a:latin typeface="Arial Narrow" panose="020B0606020202030204" pitchFamily="34" charset="0"/>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93459" y="923925"/>
            <a:ext cx="3643037" cy="5174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18052" y="1152939"/>
            <a:ext cx="4562061" cy="2062103"/>
          </a:xfrm>
          <a:prstGeom prst="rect">
            <a:avLst/>
          </a:prstGeom>
          <a:noFill/>
        </p:spPr>
        <p:txBody>
          <a:bodyPr wrap="square" rtlCol="0">
            <a:spAutoFit/>
          </a:bodyPr>
          <a:lstStyle/>
          <a:p>
            <a:r>
              <a:rPr lang="es-ES" sz="3200" b="1" dirty="0" err="1" smtClean="0">
                <a:solidFill>
                  <a:schemeClr val="tx2"/>
                </a:solidFill>
                <a:latin typeface="Arial Narrow" panose="020B0606020202030204" pitchFamily="34" charset="0"/>
                <a:cs typeface="Arial" panose="020B0604020202020204" pitchFamily="34" charset="0"/>
              </a:rPr>
              <a:t>Presented</a:t>
            </a:r>
            <a:r>
              <a:rPr lang="es-ES" sz="3200" b="1" dirty="0" smtClean="0">
                <a:solidFill>
                  <a:schemeClr val="tx2"/>
                </a:solidFill>
                <a:latin typeface="Arial Narrow" panose="020B0606020202030204" pitchFamily="34" charset="0"/>
                <a:cs typeface="Arial" panose="020B0604020202020204" pitchFamily="34" charset="0"/>
              </a:rPr>
              <a:t> at the 4th UNWTO </a:t>
            </a:r>
            <a:r>
              <a:rPr lang="es-ES" sz="3200" b="1" dirty="0" err="1" smtClean="0">
                <a:solidFill>
                  <a:schemeClr val="tx2"/>
                </a:solidFill>
                <a:latin typeface="Arial Narrow" panose="020B0606020202030204" pitchFamily="34" charset="0"/>
                <a:cs typeface="Arial" panose="020B0604020202020204" pitchFamily="34" charset="0"/>
              </a:rPr>
              <a:t>Silk</a:t>
            </a:r>
            <a:r>
              <a:rPr lang="es-ES" sz="3200" b="1" dirty="0" smtClean="0">
                <a:solidFill>
                  <a:schemeClr val="tx2"/>
                </a:solidFill>
                <a:latin typeface="Arial Narrow" panose="020B0606020202030204" pitchFamily="34" charset="0"/>
                <a:cs typeface="Arial" panose="020B0604020202020204" pitchFamily="34" charset="0"/>
              </a:rPr>
              <a:t> Road </a:t>
            </a:r>
            <a:r>
              <a:rPr lang="es-ES" sz="3200" b="1" dirty="0" err="1" smtClean="0">
                <a:solidFill>
                  <a:schemeClr val="tx2"/>
                </a:solidFill>
                <a:latin typeface="Arial Narrow" panose="020B0606020202030204" pitchFamily="34" charset="0"/>
                <a:cs typeface="Arial" panose="020B0604020202020204" pitchFamily="34" charset="0"/>
              </a:rPr>
              <a:t>Ministers</a:t>
            </a:r>
            <a:r>
              <a:rPr lang="es-ES" sz="3200" b="1" dirty="0" smtClean="0">
                <a:solidFill>
                  <a:schemeClr val="tx2"/>
                </a:solidFill>
                <a:latin typeface="Arial Narrow" panose="020B0606020202030204" pitchFamily="34" charset="0"/>
                <a:cs typeface="Arial" panose="020B0604020202020204" pitchFamily="34" charset="0"/>
              </a:rPr>
              <a:t>’ Meeting at ITB </a:t>
            </a:r>
            <a:r>
              <a:rPr lang="es-ES" sz="3200" b="1" dirty="0" err="1" smtClean="0">
                <a:solidFill>
                  <a:schemeClr val="tx2"/>
                </a:solidFill>
                <a:latin typeface="Arial Narrow" panose="020B0606020202030204" pitchFamily="34" charset="0"/>
                <a:cs typeface="Arial" panose="020B0604020202020204" pitchFamily="34" charset="0"/>
              </a:rPr>
              <a:t>Berlin</a:t>
            </a:r>
            <a:r>
              <a:rPr lang="es-ES" sz="3200" b="1" dirty="0" smtClean="0">
                <a:solidFill>
                  <a:schemeClr val="tx2"/>
                </a:solidFill>
                <a:latin typeface="Arial Narrow" panose="020B0606020202030204" pitchFamily="34" charset="0"/>
                <a:cs typeface="Arial" panose="020B0604020202020204" pitchFamily="34" charset="0"/>
              </a:rPr>
              <a:t>, 2014</a:t>
            </a:r>
            <a:endParaRPr lang="es-ES" sz="3200" b="1" dirty="0">
              <a:solidFill>
                <a:schemeClr val="tx2"/>
              </a:solidFill>
              <a:latin typeface="Arial Narrow" panose="020B0606020202030204" pitchFamily="34" charset="0"/>
              <a:cs typeface="Arial" panose="020B0604020202020204" pitchFamily="34" charset="0"/>
            </a:endParaRPr>
          </a:p>
        </p:txBody>
      </p:sp>
      <p:sp>
        <p:nvSpPr>
          <p:cNvPr id="6" name="Rectangle 5"/>
          <p:cNvSpPr/>
          <p:nvPr/>
        </p:nvSpPr>
        <p:spPr>
          <a:xfrm>
            <a:off x="308113" y="3520527"/>
            <a:ext cx="4572000" cy="2308324"/>
          </a:xfrm>
          <a:prstGeom prst="rect">
            <a:avLst/>
          </a:prstGeom>
        </p:spPr>
        <p:txBody>
          <a:bodyPr>
            <a:spAutoFit/>
          </a:bodyPr>
          <a:lstStyle/>
          <a:p>
            <a:r>
              <a:rPr lang="en-US" sz="2400" dirty="0">
                <a:solidFill>
                  <a:schemeClr val="tx2"/>
                </a:solidFill>
                <a:latin typeface="Arial" panose="020B0604020202020204" pitchFamily="34" charset="0"/>
                <a:cs typeface="Arial" panose="020B0604020202020204" pitchFamily="34" charset="0"/>
              </a:rPr>
              <a:t>The development of tourism in the Silk Road relies more than usual on a prevailing tourism interest that produces cooperative initiatives and solutions for the tourism sector.</a:t>
            </a:r>
            <a:r>
              <a:rPr lang="en-US" sz="2200" dirty="0">
                <a:solidFill>
                  <a:schemeClr val="tx2"/>
                </a:solidFill>
                <a:latin typeface="Arial" panose="020B0604020202020204" pitchFamily="34" charset="0"/>
                <a:cs typeface="Arial" panose="020B0604020202020204" pitchFamily="34" charset="0"/>
              </a:rPr>
              <a:t> </a:t>
            </a:r>
            <a:endParaRPr lang="es-ES" sz="22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27546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2" y="2741064"/>
            <a:ext cx="8421687" cy="835056"/>
          </a:xfrm>
        </p:spPr>
        <p:txBody>
          <a:bodyPr>
            <a:noAutofit/>
          </a:bodyPr>
          <a:lstStyle/>
          <a:p>
            <a:r>
              <a:rPr lang="en-US" sz="5400" dirty="0" smtClean="0">
                <a:latin typeface="Arial Narrow" panose="020B0606020202030204" pitchFamily="34" charset="0"/>
              </a:rPr>
              <a:t>Reciprocity -</a:t>
            </a:r>
            <a:endParaRPr lang="en-US" sz="5400" dirty="0">
              <a:latin typeface="Arial Narrow" panose="020B0606020202030204" pitchFamily="34" charset="0"/>
            </a:endParaRPr>
          </a:p>
        </p:txBody>
      </p:sp>
      <p:sp>
        <p:nvSpPr>
          <p:cNvPr id="3" name="Text Placeholder 2"/>
          <p:cNvSpPr>
            <a:spLocks noGrp="1"/>
          </p:cNvSpPr>
          <p:nvPr>
            <p:ph type="body" idx="1"/>
          </p:nvPr>
        </p:nvSpPr>
        <p:spPr>
          <a:xfrm>
            <a:off x="0" y="3681350"/>
            <a:ext cx="9143999" cy="819397"/>
          </a:xfrm>
        </p:spPr>
        <p:txBody>
          <a:bodyPr>
            <a:normAutofit fontScale="55000" lnSpcReduction="20000"/>
          </a:bodyPr>
          <a:lstStyle/>
          <a:p>
            <a:r>
              <a:rPr lang="en-US" sz="7300" b="1" dirty="0" smtClean="0">
                <a:latin typeface="Arial Narrow" panose="020B0606020202030204" pitchFamily="34" charset="0"/>
              </a:rPr>
              <a:t>Global Status and Selected Economic Blocs</a:t>
            </a:r>
            <a:endParaRPr lang="en-US" b="1" dirty="0">
              <a:latin typeface="Arial Narrow" panose="020B0606020202030204" pitchFamily="34" charset="0"/>
            </a:endParaRPr>
          </a:p>
        </p:txBody>
      </p:sp>
    </p:spTree>
    <p:extLst>
      <p:ext uri="{BB962C8B-B14F-4D97-AF65-F5344CB8AC3E}">
        <p14:creationId xmlns:p14="http://schemas.microsoft.com/office/powerpoint/2010/main" val="19621358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Global Reciprocal Policies, 2015</a:t>
            </a:r>
            <a:endParaRPr lang="en-US" dirty="0"/>
          </a:p>
        </p:txBody>
      </p:sp>
      <p:sp>
        <p:nvSpPr>
          <p:cNvPr id="3" name="Content Placeholder 2"/>
          <p:cNvSpPr>
            <a:spLocks noGrp="1"/>
          </p:cNvSpPr>
          <p:nvPr>
            <p:ph idx="1"/>
          </p:nvPr>
        </p:nvSpPr>
        <p:spPr>
          <a:xfrm>
            <a:off x="457200" y="1333500"/>
            <a:ext cx="8229600" cy="4525963"/>
          </a:xfrm>
        </p:spPr>
        <p:txBody>
          <a:bodyPr>
            <a:normAutofit/>
          </a:bodyPr>
          <a:lstStyle/>
          <a:p>
            <a:endParaRPr lang="en-US" b="1" dirty="0" smtClean="0"/>
          </a:p>
          <a:p>
            <a:endParaRPr lang="en-US" b="1" dirty="0" smtClean="0"/>
          </a:p>
          <a:p>
            <a:r>
              <a:rPr lang="en-US" b="1" dirty="0" smtClean="0"/>
              <a:t>17</a:t>
            </a:r>
            <a:r>
              <a:rPr lang="en-US" dirty="0" smtClean="0"/>
              <a:t>%</a:t>
            </a:r>
            <a:r>
              <a:rPr lang="en-US" dirty="0"/>
              <a:t> </a:t>
            </a:r>
            <a:r>
              <a:rPr lang="en-US" dirty="0" smtClean="0"/>
              <a:t>of visa policy pairs between countries are reciprocally open</a:t>
            </a:r>
          </a:p>
          <a:p>
            <a:endParaRPr lang="en-US" dirty="0" smtClean="0"/>
          </a:p>
          <a:p>
            <a:endParaRPr lang="en-US" dirty="0" smtClean="0"/>
          </a:p>
          <a:p>
            <a:endParaRPr lang="en-US" dirty="0" smtClean="0"/>
          </a:p>
          <a:p>
            <a:r>
              <a:rPr lang="en-US" b="1" dirty="0" smtClean="0"/>
              <a:t>31</a:t>
            </a:r>
            <a:r>
              <a:rPr lang="en-US" dirty="0" smtClean="0"/>
              <a:t>% of visa policy pairs between countries reciprocally require traditional visas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52700" y="1162050"/>
            <a:ext cx="928679" cy="1028700"/>
          </a:xfrm>
          <a:prstGeom prst="rect">
            <a:avLst/>
          </a:prstGeom>
          <a:ln/>
          <a:scene3d>
            <a:camera prst="orthographicFront"/>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pic>
      <p:sp>
        <p:nvSpPr>
          <p:cNvPr id="9" name="Left-Right Arrow 8"/>
          <p:cNvSpPr/>
          <p:nvPr/>
        </p:nvSpPr>
        <p:spPr>
          <a:xfrm>
            <a:off x="3790950" y="1562100"/>
            <a:ext cx="952500" cy="304800"/>
          </a:xfrm>
          <a:prstGeom prst="lef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32645" y="1162050"/>
            <a:ext cx="928679" cy="1028700"/>
          </a:xfrm>
          <a:prstGeom prst="rect">
            <a:avLst/>
          </a:prstGeom>
          <a:ln/>
          <a:scene3d>
            <a:camera prst="orthographicFront"/>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pic>
      <p:sp>
        <p:nvSpPr>
          <p:cNvPr id="14" name="&quot;No&quot; Symbol 13"/>
          <p:cNvSpPr/>
          <p:nvPr/>
        </p:nvSpPr>
        <p:spPr>
          <a:xfrm>
            <a:off x="2455064" y="1028700"/>
            <a:ext cx="1123950" cy="1314450"/>
          </a:xfrm>
          <a:prstGeom prst="noSmoking">
            <a:avLst/>
          </a:prstGeom>
          <a:gradFill flip="none" rotWithShape="1">
            <a:gsLst>
              <a:gs pos="0">
                <a:srgbClr val="00B050">
                  <a:tint val="66000"/>
                  <a:satMod val="160000"/>
                  <a:alpha val="26000"/>
                </a:srgbClr>
              </a:gs>
              <a:gs pos="66000">
                <a:srgbClr val="00B050">
                  <a:tint val="44500"/>
                  <a:satMod val="160000"/>
                  <a:alpha val="0"/>
                </a:srgbClr>
              </a:gs>
              <a:gs pos="100000">
                <a:srgbClr val="00B050">
                  <a:tint val="23500"/>
                  <a:satMod val="160000"/>
                </a:srgbClr>
              </a:gs>
            </a:gsLst>
            <a:lin ang="2700000" scaled="1"/>
            <a:tileRect/>
          </a:gradFill>
          <a:ln>
            <a:solidFill>
              <a:srgbClr val="00B050"/>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quot;No&quot; Symbol 14"/>
          <p:cNvSpPr/>
          <p:nvPr/>
        </p:nvSpPr>
        <p:spPr>
          <a:xfrm>
            <a:off x="4935009" y="1019175"/>
            <a:ext cx="1123950" cy="1314450"/>
          </a:xfrm>
          <a:prstGeom prst="noSmoking">
            <a:avLst/>
          </a:prstGeom>
          <a:gradFill flip="none" rotWithShape="1">
            <a:gsLst>
              <a:gs pos="0">
                <a:srgbClr val="00B050">
                  <a:tint val="66000"/>
                  <a:satMod val="160000"/>
                  <a:alpha val="26000"/>
                </a:srgbClr>
              </a:gs>
              <a:gs pos="66000">
                <a:srgbClr val="00B050">
                  <a:tint val="44500"/>
                  <a:satMod val="160000"/>
                  <a:alpha val="0"/>
                </a:srgbClr>
              </a:gs>
              <a:gs pos="100000">
                <a:srgbClr val="00B050">
                  <a:tint val="23500"/>
                  <a:satMod val="160000"/>
                </a:srgbClr>
              </a:gs>
            </a:gsLst>
            <a:lin ang="2700000" scaled="1"/>
            <a:tileRect/>
          </a:gradFill>
          <a:ln>
            <a:solidFill>
              <a:srgbClr val="00B050"/>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62225" y="3695700"/>
            <a:ext cx="928679" cy="1028700"/>
          </a:xfrm>
          <a:prstGeom prst="rect">
            <a:avLst/>
          </a:prstGeom>
          <a:ln/>
          <a:scene3d>
            <a:camera prst="orthographicFront"/>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pic>
      <p:sp>
        <p:nvSpPr>
          <p:cNvPr id="17" name="Left-Right Arrow 16"/>
          <p:cNvSpPr/>
          <p:nvPr/>
        </p:nvSpPr>
        <p:spPr>
          <a:xfrm>
            <a:off x="3800475" y="4095750"/>
            <a:ext cx="952500" cy="3048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42170" y="3695700"/>
            <a:ext cx="928679" cy="1028700"/>
          </a:xfrm>
          <a:prstGeom prst="rect">
            <a:avLst/>
          </a:prstGeom>
          <a:ln/>
          <a:scene3d>
            <a:camera prst="orthographicFront"/>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pic>
    </p:spTree>
    <p:extLst>
      <p:ext uri="{BB962C8B-B14F-4D97-AF65-F5344CB8AC3E}">
        <p14:creationId xmlns:p14="http://schemas.microsoft.com/office/powerpoint/2010/main" val="25227010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Global Reciprocal Policies, 2008-2015</a:t>
            </a:r>
            <a:endParaRPr lang="en-US" dirty="0"/>
          </a:p>
        </p:txBody>
      </p:sp>
      <p:sp>
        <p:nvSpPr>
          <p:cNvPr id="20" name="Content Placeholder 2"/>
          <p:cNvSpPr txBox="1">
            <a:spLocks/>
          </p:cNvSpPr>
          <p:nvPr/>
        </p:nvSpPr>
        <p:spPr>
          <a:xfrm>
            <a:off x="333375" y="923926"/>
            <a:ext cx="8505825" cy="1330324"/>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fontScale="85000" lnSpcReduction="10000"/>
          </a:bodyPr>
          <a:lstStyle>
            <a:lvl1pPr marL="342900" indent="-342900" algn="l" defTabSz="914400" rtl="0" eaLnBrk="1" latinLnBrk="0" hangingPunct="1">
              <a:spcBef>
                <a:spcPct val="20000"/>
              </a:spcBef>
              <a:buFont typeface="Arial" pitchFamily="34" charset="0"/>
              <a:buChar char="•"/>
              <a:defRPr sz="2800" kern="1200" baseline="0">
                <a:solidFill>
                  <a:srgbClr val="336699"/>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rgbClr val="336699"/>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rgbClr val="336699"/>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baseline="0">
                <a:solidFill>
                  <a:srgbClr val="336699"/>
                </a:solidFill>
                <a:latin typeface="Arial"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400" kern="1200" baseline="0">
                <a:solidFill>
                  <a:srgbClr val="336699"/>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sz="3000" dirty="0" smtClean="0">
                <a:solidFill>
                  <a:srgbClr val="0070C0"/>
                </a:solidFill>
              </a:rPr>
              <a:t>Reciprocal visa restrictions decreased from 57% to 31%</a:t>
            </a:r>
          </a:p>
          <a:p>
            <a:pPr marL="0" indent="0" algn="ctr" fontAlgn="auto">
              <a:spcAft>
                <a:spcPts val="0"/>
              </a:spcAft>
              <a:buFont typeface="Arial" pitchFamily="34" charset="0"/>
              <a:buNone/>
            </a:pPr>
            <a:r>
              <a:rPr lang="en-US" sz="3000" dirty="0">
                <a:solidFill>
                  <a:srgbClr val="0070C0"/>
                </a:solidFill>
              </a:rPr>
              <a:t>R</a:t>
            </a:r>
            <a:r>
              <a:rPr lang="en-US" sz="3000" dirty="0" smtClean="0">
                <a:solidFill>
                  <a:srgbClr val="0070C0"/>
                </a:solidFill>
              </a:rPr>
              <a:t>eciprocal and nonreciprocal visa facilitation measures increased from 43% to </a:t>
            </a:r>
            <a:r>
              <a:rPr lang="en-US" sz="3100" dirty="0">
                <a:solidFill>
                  <a:srgbClr val="0070C0"/>
                </a:solidFill>
              </a:rPr>
              <a:t>69% </a:t>
            </a:r>
          </a:p>
        </p:txBody>
      </p:sp>
      <p:graphicFrame>
        <p:nvGraphicFramePr>
          <p:cNvPr id="5" name="Chart 4"/>
          <p:cNvGraphicFramePr>
            <a:graphicFrameLocks/>
          </p:cNvGraphicFramePr>
          <p:nvPr>
            <p:extLst>
              <p:ext uri="{D42A27DB-BD31-4B8C-83A1-F6EECF244321}">
                <p14:modId xmlns:p14="http://schemas.microsoft.com/office/powerpoint/2010/main" val="109879712"/>
              </p:ext>
            </p:extLst>
          </p:nvPr>
        </p:nvGraphicFramePr>
        <p:xfrm>
          <a:off x="0" y="2420920"/>
          <a:ext cx="9758510" cy="37681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43790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latin typeface="Arial Narrow" panose="020B0606020202030204" pitchFamily="34" charset="0"/>
              </a:rPr>
              <a:t>Open Reciprocity, 2008-2015</a:t>
            </a:r>
            <a:endParaRPr lang="en-US" sz="4000" dirty="0">
              <a:latin typeface="Arial Narrow" panose="020B0606020202030204" pitchFamily="34" charset="0"/>
            </a:endParaRPr>
          </a:p>
        </p:txBody>
      </p:sp>
      <p:graphicFrame>
        <p:nvGraphicFramePr>
          <p:cNvPr id="4" name="Chart 3"/>
          <p:cNvGraphicFramePr>
            <a:graphicFrameLocks/>
          </p:cNvGraphicFramePr>
          <p:nvPr>
            <p:extLst>
              <p:ext uri="{D42A27DB-BD31-4B8C-83A1-F6EECF244321}">
                <p14:modId xmlns:p14="http://schemas.microsoft.com/office/powerpoint/2010/main" val="3190223806"/>
              </p:ext>
            </p:extLst>
          </p:nvPr>
        </p:nvGraphicFramePr>
        <p:xfrm>
          <a:off x="129209" y="1023729"/>
          <a:ext cx="8865704" cy="49695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45663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hteck 3"/>
          <p:cNvSpPr>
            <a:spLocks noChangeArrowheads="1"/>
          </p:cNvSpPr>
          <p:nvPr/>
        </p:nvSpPr>
        <p:spPr bwMode="auto">
          <a:xfrm>
            <a:off x="209550" y="1055688"/>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800100" lvl="1" indent="-342900" defTabSz="914400">
              <a:spcBef>
                <a:spcPct val="20000"/>
              </a:spcBef>
              <a:buFont typeface="Arial" charset="0"/>
              <a:buChar char="•"/>
            </a:pPr>
            <a:endParaRPr lang="en-US" sz="2000">
              <a:solidFill>
                <a:srgbClr val="336699"/>
              </a:solidFill>
              <a:latin typeface="Arial Narrow" pitchFamily="34" charset="0"/>
              <a:cs typeface="Arial" charset="0"/>
            </a:endParaRPr>
          </a:p>
        </p:txBody>
      </p:sp>
      <p:sp>
        <p:nvSpPr>
          <p:cNvPr id="2" name="Title 1"/>
          <p:cNvSpPr>
            <a:spLocks noGrp="1"/>
          </p:cNvSpPr>
          <p:nvPr>
            <p:ph type="title"/>
          </p:nvPr>
        </p:nvSpPr>
        <p:spPr/>
        <p:txBody>
          <a:bodyPr>
            <a:normAutofit fontScale="90000"/>
          </a:bodyPr>
          <a:lstStyle/>
          <a:p>
            <a:pPr algn="ctr"/>
            <a:r>
              <a:rPr lang="en-US" dirty="0" smtClean="0">
                <a:latin typeface="Arial" charset="0"/>
                <a:cs typeface="Arial" charset="0"/>
              </a:rPr>
              <a:t/>
            </a:r>
            <a:br>
              <a:rPr lang="en-US" dirty="0" smtClean="0">
                <a:latin typeface="Arial" charset="0"/>
                <a:cs typeface="Arial" charset="0"/>
              </a:rPr>
            </a:br>
            <a:r>
              <a:rPr lang="en-US" sz="5300" dirty="0" smtClean="0">
                <a:latin typeface="Arial Narrow" panose="020B0606020202030204" pitchFamily="34" charset="0"/>
                <a:cs typeface="Arial" charset="0"/>
              </a:rPr>
              <a:t>Recommendations</a:t>
            </a:r>
            <a:r>
              <a:rPr lang="es-ES" sz="4900" dirty="0">
                <a:latin typeface="Arial Narrow" panose="020B0606020202030204" pitchFamily="34" charset="0"/>
                <a:cs typeface="Arial" charset="0"/>
              </a:rPr>
              <a:t/>
            </a:r>
            <a:br>
              <a:rPr lang="es-ES" sz="4900" dirty="0">
                <a:latin typeface="Arial Narrow" panose="020B0606020202030204" pitchFamily="34" charset="0"/>
                <a:cs typeface="Arial" charset="0"/>
              </a:rPr>
            </a:br>
            <a:endParaRPr lang="en-US" dirty="0">
              <a:latin typeface="Arial Narrow" panose="020B0606020202030204" pitchFamily="34" charset="0"/>
            </a:endParaRPr>
          </a:p>
        </p:txBody>
      </p:sp>
      <p:sp>
        <p:nvSpPr>
          <p:cNvPr id="58372" name="Content Placeholder 1"/>
          <p:cNvSpPr>
            <a:spLocks noGrp="1"/>
          </p:cNvSpPr>
          <p:nvPr>
            <p:ph idx="1"/>
          </p:nvPr>
        </p:nvSpPr>
        <p:spPr>
          <a:xfrm>
            <a:off x="0" y="923925"/>
            <a:ext cx="9144000" cy="5032111"/>
          </a:xfrm>
        </p:spPr>
        <p:txBody>
          <a:bodyPr>
            <a:normAutofit/>
          </a:bodyPr>
          <a:lstStyle/>
          <a:p>
            <a:pPr>
              <a:lnSpc>
                <a:spcPct val="95000"/>
              </a:lnSpc>
            </a:pPr>
            <a:r>
              <a:rPr lang="en-GB" b="1" dirty="0" smtClean="0">
                <a:latin typeface="Arial" charset="0"/>
                <a:cs typeface="Arial" charset="0"/>
              </a:rPr>
              <a:t>Improve delivery of information </a:t>
            </a:r>
            <a:r>
              <a:rPr lang="en-GB" dirty="0" smtClean="0">
                <a:latin typeface="Arial" charset="0"/>
                <a:cs typeface="Arial" charset="0"/>
              </a:rPr>
              <a:t>(availability and reliability of information – multiple languages, useful information)</a:t>
            </a:r>
          </a:p>
          <a:p>
            <a:pPr>
              <a:lnSpc>
                <a:spcPct val="95000"/>
              </a:lnSpc>
            </a:pPr>
            <a:r>
              <a:rPr lang="en-GB" b="1" dirty="0" smtClean="0">
                <a:latin typeface="Arial" charset="0"/>
                <a:cs typeface="Arial" charset="0"/>
              </a:rPr>
              <a:t>Facilitate processes</a:t>
            </a:r>
            <a:r>
              <a:rPr lang="en-GB" dirty="0" smtClean="0">
                <a:latin typeface="Arial" charset="0"/>
                <a:cs typeface="Arial" charset="0"/>
              </a:rPr>
              <a:t> (reduce bottlenecks, such as personal interviews, needed documents, wait times)</a:t>
            </a:r>
          </a:p>
          <a:p>
            <a:pPr>
              <a:lnSpc>
                <a:spcPct val="95000"/>
              </a:lnSpc>
            </a:pPr>
            <a:r>
              <a:rPr lang="en-GB" b="1" dirty="0" smtClean="0">
                <a:latin typeface="Arial" charset="0"/>
                <a:cs typeface="Arial" charset="0"/>
              </a:rPr>
              <a:t>Differentiated treatment </a:t>
            </a:r>
            <a:r>
              <a:rPr lang="en-GB" dirty="0" smtClean="0">
                <a:latin typeface="Arial" charset="0"/>
                <a:cs typeface="Arial" charset="0"/>
              </a:rPr>
              <a:t>to facilitate tourist travel (for means of transportation - e.g. cruise ship passengers - or specified geographical areas or ports of entries)</a:t>
            </a:r>
          </a:p>
          <a:p>
            <a:pPr>
              <a:lnSpc>
                <a:spcPct val="95000"/>
              </a:lnSpc>
            </a:pPr>
            <a:r>
              <a:rPr lang="en-GB" b="1" dirty="0" smtClean="0">
                <a:latin typeface="Arial" charset="0"/>
                <a:cs typeface="Arial" charset="0"/>
              </a:rPr>
              <a:t>Establish regional agreements</a:t>
            </a:r>
            <a:r>
              <a:rPr lang="en-GB" dirty="0" smtClean="0">
                <a:latin typeface="Arial" charset="0"/>
                <a:cs typeface="Arial" charset="0"/>
              </a:rPr>
              <a:t> (to move freely between member states once admitted by one of the other member states)</a:t>
            </a:r>
          </a:p>
          <a:p>
            <a:endParaRPr lang="en-US" sz="2400" dirty="0" smtClean="0">
              <a:latin typeface="Arial" charset="0"/>
              <a:cs typeface="Arial" charset="0"/>
            </a:endParaRPr>
          </a:p>
        </p:txBody>
      </p:sp>
    </p:spTree>
    <p:extLst>
      <p:ext uri="{BB962C8B-B14F-4D97-AF65-F5344CB8AC3E}">
        <p14:creationId xmlns:p14="http://schemas.microsoft.com/office/powerpoint/2010/main" val="12459978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400" dirty="0" smtClean="0">
                <a:latin typeface="Arial Narrow" panose="020B0606020202030204" pitchFamily="34" charset="0"/>
              </a:rPr>
              <a:t>Recent UNWTO/ICAO Collaboration</a:t>
            </a:r>
            <a:endParaRPr lang="en-GB" sz="3600" dirty="0">
              <a:latin typeface="Arial Narrow" panose="020B0606020202030204" pitchFamily="34" charset="0"/>
            </a:endParaRPr>
          </a:p>
        </p:txBody>
      </p:sp>
      <p:sp>
        <p:nvSpPr>
          <p:cNvPr id="3" name="Content Placeholder 2"/>
          <p:cNvSpPr>
            <a:spLocks noGrp="1"/>
          </p:cNvSpPr>
          <p:nvPr>
            <p:ph idx="1"/>
          </p:nvPr>
        </p:nvSpPr>
        <p:spPr>
          <a:xfrm>
            <a:off x="0" y="923926"/>
            <a:ext cx="9144001" cy="4726782"/>
          </a:xfrm>
        </p:spPr>
        <p:txBody>
          <a:bodyPr>
            <a:noAutofit/>
          </a:bodyPr>
          <a:lstStyle/>
          <a:p>
            <a:r>
              <a:rPr lang="en-GB" sz="3600" dirty="0" smtClean="0">
                <a:latin typeface="Arial Narrow" panose="020B0606020202030204" pitchFamily="34" charset="0"/>
              </a:rPr>
              <a:t>Memorandum of Understanding, 2010</a:t>
            </a:r>
          </a:p>
          <a:p>
            <a:r>
              <a:rPr lang="en-GB" sz="3600" dirty="0" smtClean="0">
                <a:latin typeface="Arial Narrow" panose="020B0606020202030204" pitchFamily="34" charset="0"/>
              </a:rPr>
              <a:t>Joint Statement on Aviation and Tourism, 2013</a:t>
            </a:r>
          </a:p>
          <a:p>
            <a:pPr lvl="1">
              <a:buFont typeface="Wingdings" panose="05000000000000000000" pitchFamily="2" charset="2"/>
              <a:buChar char="Ø"/>
            </a:pPr>
            <a:r>
              <a:rPr lang="en-GB" sz="3200" dirty="0">
                <a:latin typeface="Arial Narrow" panose="020B0606020202030204" pitchFamily="34" charset="0"/>
              </a:rPr>
              <a:t>P</a:t>
            </a:r>
            <a:r>
              <a:rPr lang="en-GB" sz="3200" dirty="0" smtClean="0">
                <a:latin typeface="Arial Narrow" panose="020B0606020202030204" pitchFamily="34" charset="0"/>
              </a:rPr>
              <a:t>olicy convergence</a:t>
            </a:r>
          </a:p>
          <a:p>
            <a:pPr lvl="1">
              <a:buFont typeface="Wingdings" panose="05000000000000000000" pitchFamily="2" charset="2"/>
              <a:buChar char="Ø"/>
            </a:pPr>
            <a:r>
              <a:rPr lang="en-GB" sz="3200" dirty="0" smtClean="0">
                <a:latin typeface="Arial Narrow" panose="020B0606020202030204" pitchFamily="34" charset="0"/>
              </a:rPr>
              <a:t>Connectivity</a:t>
            </a:r>
          </a:p>
          <a:p>
            <a:pPr lvl="1">
              <a:buFont typeface="Wingdings" panose="05000000000000000000" pitchFamily="2" charset="2"/>
              <a:buChar char="Ø"/>
            </a:pPr>
            <a:r>
              <a:rPr lang="en-GB" sz="3200" dirty="0" smtClean="0">
                <a:latin typeface="Arial Narrow" panose="020B0606020202030204" pitchFamily="34" charset="0"/>
              </a:rPr>
              <a:t>Competitiveness</a:t>
            </a:r>
          </a:p>
          <a:p>
            <a:pPr lvl="1">
              <a:buFont typeface="Wingdings" panose="05000000000000000000" pitchFamily="2" charset="2"/>
              <a:buChar char="Ø"/>
            </a:pPr>
            <a:r>
              <a:rPr lang="en-GB" sz="3200" dirty="0" smtClean="0">
                <a:latin typeface="Arial Narrow" panose="020B0606020202030204" pitchFamily="34" charset="0"/>
              </a:rPr>
              <a:t>Travel facilitation</a:t>
            </a:r>
          </a:p>
          <a:p>
            <a:r>
              <a:rPr lang="en-GB" sz="3600" dirty="0" smtClean="0">
                <a:latin typeface="Arial Narrow" panose="020B0606020202030204" pitchFamily="34" charset="0"/>
              </a:rPr>
              <a:t>UNWTO/ICAO High-Level Forum on Tourism and Air Transport for Development, </a:t>
            </a:r>
            <a:r>
              <a:rPr lang="en-GB" sz="3600" dirty="0" err="1" smtClean="0">
                <a:latin typeface="Arial Narrow" panose="020B0606020202030204" pitchFamily="34" charset="0"/>
              </a:rPr>
              <a:t>Medellín</a:t>
            </a:r>
            <a:r>
              <a:rPr lang="en-GB" sz="3600" dirty="0" smtClean="0">
                <a:latin typeface="Arial Narrow" panose="020B0606020202030204" pitchFamily="34" charset="0"/>
              </a:rPr>
              <a:t>, 2015</a:t>
            </a:r>
            <a:endParaRPr lang="en-GB" sz="3600" dirty="0">
              <a:latin typeface="Arial Narrow" panose="020B0606020202030204" pitchFamily="34" charset="0"/>
            </a:endParaRPr>
          </a:p>
        </p:txBody>
      </p:sp>
    </p:spTree>
    <p:extLst>
      <p:ext uri="{BB962C8B-B14F-4D97-AF65-F5344CB8AC3E}">
        <p14:creationId xmlns:p14="http://schemas.microsoft.com/office/powerpoint/2010/main" val="4772527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dirty="0" smtClean="0">
                <a:latin typeface="Arial Narrow" panose="020B0606020202030204" pitchFamily="34" charset="0"/>
              </a:rPr>
              <a:t>Joint High-Level Forum on Tourism and Air Transport for Development, </a:t>
            </a:r>
            <a:r>
              <a:rPr lang="en-GB" dirty="0" err="1" smtClean="0">
                <a:latin typeface="Arial Narrow" panose="020B0606020202030204" pitchFamily="34" charset="0"/>
              </a:rPr>
              <a:t>Medellín</a:t>
            </a:r>
            <a:r>
              <a:rPr lang="en-GB" dirty="0" smtClean="0">
                <a:latin typeface="Arial Narrow" panose="020B0606020202030204" pitchFamily="34" charset="0"/>
              </a:rPr>
              <a:t> / Colombia, 2015</a:t>
            </a:r>
            <a:endParaRPr lang="en-GB" dirty="0">
              <a:latin typeface="Arial Narrow" panose="020B0606020202030204" pitchFamily="34" charset="0"/>
            </a:endParaRPr>
          </a:p>
        </p:txBody>
      </p:sp>
      <p:sp>
        <p:nvSpPr>
          <p:cNvPr id="3" name="Content Placeholder 2"/>
          <p:cNvSpPr>
            <a:spLocks noGrp="1"/>
          </p:cNvSpPr>
          <p:nvPr>
            <p:ph idx="1"/>
          </p:nvPr>
        </p:nvSpPr>
        <p:spPr>
          <a:xfrm>
            <a:off x="0" y="1021278"/>
            <a:ext cx="9144000" cy="4441856"/>
          </a:xfrm>
        </p:spPr>
        <p:txBody>
          <a:bodyPr>
            <a:normAutofit/>
          </a:bodyPr>
          <a:lstStyle/>
          <a:p>
            <a:r>
              <a:rPr lang="en-GB" sz="2800" b="1" dirty="0" err="1" smtClean="0"/>
              <a:t>Medellín</a:t>
            </a:r>
            <a:r>
              <a:rPr lang="en-GB" sz="2800" b="1" dirty="0" smtClean="0"/>
              <a:t> Statement (Sept 2015)</a:t>
            </a:r>
          </a:p>
          <a:p>
            <a:pPr lvl="1">
              <a:buFont typeface="Wingdings" panose="05000000000000000000" pitchFamily="2" charset="2"/>
              <a:buChar char="Ø"/>
            </a:pPr>
            <a:r>
              <a:rPr lang="en-GB" sz="2400" dirty="0" smtClean="0"/>
              <a:t>Economic growth and development </a:t>
            </a:r>
          </a:p>
          <a:p>
            <a:pPr lvl="1">
              <a:buFont typeface="Wingdings" panose="05000000000000000000" pitchFamily="2" charset="2"/>
              <a:buChar char="Ø"/>
            </a:pPr>
            <a:r>
              <a:rPr lang="en-GB" sz="2400" dirty="0" smtClean="0"/>
              <a:t>Travel facilitation</a:t>
            </a:r>
          </a:p>
          <a:p>
            <a:pPr lvl="1">
              <a:buFont typeface="Wingdings" panose="05000000000000000000" pitchFamily="2" charset="2"/>
              <a:buChar char="Ø"/>
            </a:pPr>
            <a:r>
              <a:rPr lang="en-GB" sz="2400" dirty="0" smtClean="0"/>
              <a:t>Evidence-based decision making </a:t>
            </a:r>
          </a:p>
          <a:p>
            <a:pPr lvl="1">
              <a:buFont typeface="Wingdings" panose="05000000000000000000" pitchFamily="2" charset="2"/>
              <a:buChar char="Ø"/>
            </a:pPr>
            <a:r>
              <a:rPr lang="en-GB" sz="2400" dirty="0"/>
              <a:t>C</a:t>
            </a:r>
            <a:r>
              <a:rPr lang="en-GB" sz="2400" dirty="0" smtClean="0"/>
              <a:t>onvergence and compatibility of policies and regulations</a:t>
            </a:r>
          </a:p>
          <a:p>
            <a:pPr lvl="1">
              <a:buFont typeface="Wingdings" panose="05000000000000000000" pitchFamily="2" charset="2"/>
              <a:buChar char="Ø"/>
            </a:pPr>
            <a:r>
              <a:rPr lang="en-GB" sz="2400" dirty="0" smtClean="0"/>
              <a:t>Strengthening cooperation among stakeholders </a:t>
            </a:r>
          </a:p>
          <a:p>
            <a:pPr lvl="1">
              <a:buFont typeface="Wingdings" panose="05000000000000000000" pitchFamily="2" charset="2"/>
              <a:buChar char="Ø"/>
            </a:pPr>
            <a:r>
              <a:rPr lang="en-GB" sz="2400" dirty="0"/>
              <a:t>S</a:t>
            </a:r>
            <a:r>
              <a:rPr lang="en-GB" sz="2400" dirty="0" smtClean="0"/>
              <a:t>upport the Sustainable Development Goals (SDGs)</a:t>
            </a:r>
          </a:p>
          <a:p>
            <a:pPr lvl="1">
              <a:buFont typeface="Wingdings" panose="05000000000000000000" pitchFamily="2" charset="2"/>
              <a:buChar char="Ø"/>
            </a:pPr>
            <a:r>
              <a:rPr lang="en-GB" sz="2400" dirty="0" smtClean="0"/>
              <a:t>Build economic links that bridge the gaps between developed and developing countries (infrastructure development, human resources, promotion and marketing)</a:t>
            </a:r>
          </a:p>
          <a:p>
            <a:pPr lvl="1"/>
            <a:endParaRPr lang="en-GB" sz="2400" dirty="0" smtClean="0"/>
          </a:p>
          <a:p>
            <a:pPr marL="457200" lvl="1" indent="0">
              <a:buNone/>
            </a:pPr>
            <a:endParaRPr lang="en-GB" sz="2400" dirty="0" smtClean="0"/>
          </a:p>
        </p:txBody>
      </p:sp>
      <p:sp>
        <p:nvSpPr>
          <p:cNvPr id="5" name="TextBox 4"/>
          <p:cNvSpPr txBox="1"/>
          <p:nvPr/>
        </p:nvSpPr>
        <p:spPr>
          <a:xfrm>
            <a:off x="1769423" y="5463134"/>
            <a:ext cx="6388925"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GB" sz="1600" b="1" dirty="0" smtClean="0">
                <a:solidFill>
                  <a:srgbClr val="336699"/>
                </a:solidFill>
                <a:latin typeface="Arial" pitchFamily="34" charset="0"/>
              </a:rPr>
              <a:t>Joint  </a:t>
            </a:r>
            <a:r>
              <a:rPr lang="en-GB" sz="1600" b="1" dirty="0">
                <a:solidFill>
                  <a:srgbClr val="336699"/>
                </a:solidFill>
                <a:latin typeface="Arial" pitchFamily="34" charset="0"/>
              </a:rPr>
              <a:t>strategic framework for strengthening  the common </a:t>
            </a:r>
            <a:r>
              <a:rPr lang="en-GB" sz="1600" b="1" dirty="0" smtClean="0">
                <a:solidFill>
                  <a:srgbClr val="336699"/>
                </a:solidFill>
                <a:latin typeface="Arial" pitchFamily="34" charset="0"/>
              </a:rPr>
              <a:t>path and </a:t>
            </a:r>
            <a:r>
              <a:rPr lang="en-GB" sz="1600" b="1" dirty="0">
                <a:solidFill>
                  <a:srgbClr val="336699"/>
                </a:solidFill>
                <a:latin typeface="Arial" pitchFamily="34" charset="0"/>
              </a:rPr>
              <a:t>cooperation of </a:t>
            </a:r>
            <a:r>
              <a:rPr lang="en-GB" sz="1600" b="1" dirty="0" smtClean="0">
                <a:solidFill>
                  <a:srgbClr val="336699"/>
                </a:solidFill>
                <a:latin typeface="Arial" pitchFamily="34" charset="0"/>
              </a:rPr>
              <a:t>air transport </a:t>
            </a:r>
            <a:r>
              <a:rPr lang="en-GB" sz="1600" b="1" dirty="0">
                <a:solidFill>
                  <a:srgbClr val="336699"/>
                </a:solidFill>
                <a:latin typeface="Arial" pitchFamily="34" charset="0"/>
              </a:rPr>
              <a:t>and tourism</a:t>
            </a:r>
          </a:p>
        </p:txBody>
      </p:sp>
      <p:sp>
        <p:nvSpPr>
          <p:cNvPr id="6" name="Right Arrow 5"/>
          <p:cNvSpPr/>
          <p:nvPr/>
        </p:nvSpPr>
        <p:spPr>
          <a:xfrm>
            <a:off x="771896" y="5507940"/>
            <a:ext cx="736270"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101138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4" name="Imagen 4" descr="logo_unwto_ppt.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7525" y="0"/>
            <a:ext cx="987425"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512763" y="2540000"/>
            <a:ext cx="3571875" cy="4318000"/>
          </a:xfrm>
          <a:prstGeom prst="rect">
            <a:avLst/>
          </a:prstGeom>
          <a:solidFill>
            <a:srgbClr val="B4BDDC">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prstClr val="white"/>
              </a:solidFill>
            </a:endParaRPr>
          </a:p>
        </p:txBody>
      </p:sp>
      <p:sp>
        <p:nvSpPr>
          <p:cNvPr id="59396" name="CuadroTexto 5"/>
          <p:cNvSpPr txBox="1">
            <a:spLocks noChangeArrowheads="1"/>
          </p:cNvSpPr>
          <p:nvPr/>
        </p:nvSpPr>
        <p:spPr bwMode="auto">
          <a:xfrm>
            <a:off x="517524" y="2933700"/>
            <a:ext cx="3567113" cy="37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s-ES" sz="3300" b="1" dirty="0" err="1">
                <a:solidFill>
                  <a:srgbClr val="336699"/>
                </a:solidFill>
                <a:latin typeface="Arial" charset="0"/>
                <a:cs typeface="Arial" charset="0"/>
              </a:rPr>
              <a:t>Thank</a:t>
            </a:r>
            <a:r>
              <a:rPr lang="es-ES" sz="3300" b="1" dirty="0">
                <a:solidFill>
                  <a:srgbClr val="336699"/>
                </a:solidFill>
                <a:latin typeface="Arial" charset="0"/>
                <a:cs typeface="Arial" charset="0"/>
              </a:rPr>
              <a:t> </a:t>
            </a:r>
            <a:r>
              <a:rPr lang="es-ES" sz="3300" b="1" dirty="0" err="1">
                <a:solidFill>
                  <a:srgbClr val="336699"/>
                </a:solidFill>
                <a:latin typeface="Arial" charset="0"/>
                <a:cs typeface="Arial" charset="0"/>
              </a:rPr>
              <a:t>you</a:t>
            </a:r>
            <a:r>
              <a:rPr lang="es-ES" sz="3300" b="1" dirty="0">
                <a:solidFill>
                  <a:srgbClr val="336699"/>
                </a:solidFill>
                <a:latin typeface="Arial" charset="0"/>
                <a:cs typeface="Arial" charset="0"/>
              </a:rPr>
              <a:t>!</a:t>
            </a:r>
          </a:p>
          <a:p>
            <a:pPr algn="ctr" eaLnBrk="1" hangingPunct="1"/>
            <a:endParaRPr lang="es-ES" sz="3400" b="1" dirty="0" smtClean="0">
              <a:solidFill>
                <a:srgbClr val="336699"/>
              </a:solidFill>
              <a:latin typeface="Arial" charset="0"/>
              <a:cs typeface="Arial" charset="0"/>
            </a:endParaRPr>
          </a:p>
          <a:p>
            <a:pPr algn="ctr" eaLnBrk="1" hangingPunct="1"/>
            <a:endParaRPr lang="es-ES" sz="3400" b="1" dirty="0">
              <a:solidFill>
                <a:srgbClr val="336699"/>
              </a:solidFill>
              <a:latin typeface="Arial" charset="0"/>
              <a:cs typeface="Arial" charset="0"/>
            </a:endParaRPr>
          </a:p>
          <a:p>
            <a:pPr algn="ctr" eaLnBrk="1" hangingPunct="1"/>
            <a:r>
              <a:rPr lang="en-US" sz="2400" b="1" dirty="0" err="1" smtClean="0">
                <a:solidFill>
                  <a:srgbClr val="336699"/>
                </a:solidFill>
                <a:latin typeface="Arial" charset="0"/>
                <a:cs typeface="Arial" charset="0"/>
              </a:rPr>
              <a:t>Márcio</a:t>
            </a:r>
            <a:r>
              <a:rPr lang="en-US" sz="2400" b="1" dirty="0" smtClean="0">
                <a:solidFill>
                  <a:srgbClr val="336699"/>
                </a:solidFill>
                <a:latin typeface="Arial" charset="0"/>
                <a:cs typeface="Arial" charset="0"/>
              </a:rPr>
              <a:t> </a:t>
            </a:r>
            <a:r>
              <a:rPr lang="en-US" sz="2400" b="1" dirty="0" err="1" smtClean="0">
                <a:solidFill>
                  <a:srgbClr val="336699"/>
                </a:solidFill>
                <a:latin typeface="Arial" charset="0"/>
                <a:cs typeface="Arial" charset="0"/>
              </a:rPr>
              <a:t>Favilla</a:t>
            </a:r>
            <a:endParaRPr lang="en-US" b="1" dirty="0">
              <a:solidFill>
                <a:srgbClr val="336699"/>
              </a:solidFill>
              <a:latin typeface="Arial" charset="0"/>
              <a:cs typeface="Arial" charset="0"/>
            </a:endParaRPr>
          </a:p>
          <a:p>
            <a:pPr algn="ctr" eaLnBrk="1" hangingPunct="1"/>
            <a:endParaRPr lang="en-US" dirty="0" smtClean="0">
              <a:solidFill>
                <a:srgbClr val="336699"/>
              </a:solidFill>
              <a:latin typeface="Arial" charset="0"/>
              <a:cs typeface="Arial" charset="0"/>
            </a:endParaRPr>
          </a:p>
          <a:p>
            <a:pPr algn="ctr" eaLnBrk="1" hangingPunct="1"/>
            <a:endParaRPr lang="en-US" dirty="0" smtClean="0">
              <a:solidFill>
                <a:srgbClr val="336699"/>
              </a:solidFill>
              <a:latin typeface="Arial" charset="0"/>
              <a:cs typeface="Arial" charset="0"/>
            </a:endParaRPr>
          </a:p>
          <a:p>
            <a:pPr algn="ctr" eaLnBrk="1" hangingPunct="1"/>
            <a:r>
              <a:rPr lang="en-US" b="1" dirty="0" smtClean="0">
                <a:solidFill>
                  <a:srgbClr val="336699"/>
                </a:solidFill>
                <a:latin typeface="Arial" charset="0"/>
                <a:cs typeface="Arial" charset="0"/>
              </a:rPr>
              <a:t>World </a:t>
            </a:r>
            <a:r>
              <a:rPr lang="en-US" b="1" dirty="0">
                <a:solidFill>
                  <a:srgbClr val="336699"/>
                </a:solidFill>
                <a:latin typeface="Arial" charset="0"/>
                <a:cs typeface="Arial" charset="0"/>
              </a:rPr>
              <a:t>Tourism </a:t>
            </a:r>
            <a:r>
              <a:rPr lang="en-US" b="1" dirty="0" smtClean="0">
                <a:solidFill>
                  <a:srgbClr val="336699"/>
                </a:solidFill>
                <a:latin typeface="Arial" charset="0"/>
                <a:cs typeface="Arial" charset="0"/>
              </a:rPr>
              <a:t>Organization</a:t>
            </a:r>
          </a:p>
          <a:p>
            <a:pPr algn="ctr" eaLnBrk="1" hangingPunct="1"/>
            <a:r>
              <a:rPr lang="en-US" sz="2400" b="1" dirty="0" smtClean="0">
                <a:solidFill>
                  <a:srgbClr val="336699"/>
                </a:solidFill>
                <a:latin typeface="Arial Narrow" panose="020B0606020202030204" pitchFamily="34" charset="0"/>
                <a:cs typeface="Arial" charset="0"/>
              </a:rPr>
              <a:t>(UNWTO)</a:t>
            </a:r>
            <a:endParaRPr lang="en-US" b="1" dirty="0" smtClean="0">
              <a:solidFill>
                <a:srgbClr val="336699"/>
              </a:solidFill>
              <a:latin typeface="Arial Narrow" panose="020B0606020202030204" pitchFamily="34" charset="0"/>
              <a:cs typeface="Arial" charset="0"/>
            </a:endParaRPr>
          </a:p>
          <a:p>
            <a:pPr eaLnBrk="1" hangingPunct="1"/>
            <a:endParaRPr lang="en-US" dirty="0">
              <a:solidFill>
                <a:srgbClr val="336699"/>
              </a:solidFill>
              <a:latin typeface="Arial" charset="0"/>
              <a:cs typeface="Arial" charset="0"/>
            </a:endParaRPr>
          </a:p>
          <a:p>
            <a:pPr algn="ctr" eaLnBrk="1" hangingPunct="1"/>
            <a:r>
              <a:rPr lang="es-ES" sz="1600" dirty="0" smtClean="0">
                <a:solidFill>
                  <a:srgbClr val="336699"/>
                </a:solidFill>
                <a:latin typeface="Arial" charset="0"/>
                <a:cs typeface="Arial" charset="0"/>
              </a:rPr>
              <a:t>www.unwto.org</a:t>
            </a:r>
            <a:endParaRPr lang="es-ES" sz="1600" b="1" dirty="0">
              <a:solidFill>
                <a:srgbClr val="336699"/>
              </a:solidFill>
              <a:latin typeface="Arial" charset="0"/>
              <a:cs typeface="Arial" charset="0"/>
            </a:endParaRPr>
          </a:p>
        </p:txBody>
      </p:sp>
      <p:pic>
        <p:nvPicPr>
          <p:cNvPr id="59397" name="Imagen 6" descr="pestañ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2763" y="0"/>
            <a:ext cx="1247775" cy="1665288"/>
          </a:xfrm>
          <a:prstGeom prst="rect">
            <a:avLst/>
          </a:prstGeom>
          <a:solidFill>
            <a:srgbClr val="B4BDDC"/>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n 1" descr="plantilla.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CuadroTexto 13"/>
          <p:cNvSpPr txBox="1">
            <a:spLocks noChangeArrowheads="1"/>
          </p:cNvSpPr>
          <p:nvPr/>
        </p:nvSpPr>
        <p:spPr bwMode="auto">
          <a:xfrm>
            <a:off x="635000" y="57150"/>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lgn="l">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lgn="l">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lgn="l">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lgn="l">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CA" altLang="es-ES" sz="4000" b="1" dirty="0" smtClean="0">
                <a:solidFill>
                  <a:srgbClr val="336699"/>
                </a:solidFill>
                <a:latin typeface="Arial" pitchFamily="34" charset="0"/>
                <a:cs typeface="Arial" pitchFamily="34" charset="0"/>
              </a:rPr>
              <a:t>Some highlights 2014</a:t>
            </a:r>
            <a:endParaRPr lang="en-CA" altLang="es-ES" sz="1800" b="1" dirty="0">
              <a:solidFill>
                <a:srgbClr val="336699"/>
              </a:solidFill>
              <a:latin typeface="Arial" pitchFamily="34" charset="0"/>
              <a:cs typeface="Arial" pitchFamily="34" charset="0"/>
            </a:endParaRPr>
          </a:p>
        </p:txBody>
      </p:sp>
      <p:sp>
        <p:nvSpPr>
          <p:cNvPr id="5124" name="Text Box 7"/>
          <p:cNvSpPr txBox="1">
            <a:spLocks noChangeArrowheads="1"/>
          </p:cNvSpPr>
          <p:nvPr/>
        </p:nvSpPr>
        <p:spPr bwMode="auto">
          <a:xfrm>
            <a:off x="239713" y="6356350"/>
            <a:ext cx="330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lgn="l">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lgn="l">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lgn="l">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lgn="l">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GB" altLang="es-ES" sz="2000">
                <a:solidFill>
                  <a:srgbClr val="0066CC"/>
                </a:solidFill>
                <a:latin typeface="Arial Narrow" pitchFamily="34" charset="0"/>
                <a:hlinkClick r:id="rId4"/>
              </a:rPr>
              <a:t>http://mkt.unwto.org/highlights</a:t>
            </a:r>
            <a:r>
              <a:rPr lang="en-GB" altLang="es-ES" sz="2000">
                <a:solidFill>
                  <a:srgbClr val="0066CC"/>
                </a:solidFill>
                <a:latin typeface="Arial Narrow" pitchFamily="34" charset="0"/>
              </a:rPr>
              <a:t> </a:t>
            </a:r>
          </a:p>
        </p:txBody>
      </p:sp>
      <p:pic>
        <p:nvPicPr>
          <p:cNvPr id="5125" name="Picture 5" descr="HL_cover_s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663" y="874713"/>
            <a:ext cx="3910012"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8"/>
          <p:cNvSpPr>
            <a:spLocks noChangeArrowheads="1"/>
          </p:cNvSpPr>
          <p:nvPr/>
        </p:nvSpPr>
        <p:spPr bwMode="auto">
          <a:xfrm>
            <a:off x="4479925" y="10636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lgn="l">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lgn="l">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lgn="l">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lgn="l">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endParaRPr lang="en-CA" altLang="es-ES" sz="2000">
              <a:solidFill>
                <a:schemeClr val="tx2"/>
              </a:solidFill>
              <a:latin typeface="Arial" pitchFamily="34" charset="0"/>
            </a:endParaRPr>
          </a:p>
        </p:txBody>
      </p:sp>
      <p:sp>
        <p:nvSpPr>
          <p:cNvPr id="5127" name="Text Box 7"/>
          <p:cNvSpPr txBox="1">
            <a:spLocks noChangeArrowheads="1"/>
          </p:cNvSpPr>
          <p:nvPr/>
        </p:nvSpPr>
        <p:spPr bwMode="auto">
          <a:xfrm>
            <a:off x="4653871" y="804863"/>
            <a:ext cx="4211409"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lgn="l">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lgn="l">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lgn="l">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lgn="l">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GB" altLang="es-ES" sz="4000" dirty="0">
                <a:solidFill>
                  <a:schemeClr val="tx2"/>
                </a:solidFill>
                <a:latin typeface="Arial Narrow" pitchFamily="34" charset="0"/>
              </a:rPr>
              <a:t>Results 2014</a:t>
            </a:r>
          </a:p>
          <a:p>
            <a:pPr algn="ctr">
              <a:spcBef>
                <a:spcPct val="0"/>
              </a:spcBef>
              <a:buFontTx/>
              <a:buNone/>
            </a:pPr>
            <a:endParaRPr lang="en-GB" altLang="es-ES" sz="1000" dirty="0">
              <a:solidFill>
                <a:schemeClr val="tx2"/>
              </a:solidFill>
              <a:latin typeface="Arial Narrow" pitchFamily="34" charset="0"/>
            </a:endParaRPr>
          </a:p>
          <a:p>
            <a:pPr algn="ctr">
              <a:spcBef>
                <a:spcPct val="0"/>
              </a:spcBef>
              <a:buFontTx/>
              <a:buNone/>
            </a:pPr>
            <a:r>
              <a:rPr lang="en-GB" altLang="es-ES" sz="2400" b="1" dirty="0">
                <a:solidFill>
                  <a:srgbClr val="0066CC"/>
                </a:solidFill>
                <a:latin typeface="Arial Narrow" pitchFamily="34" charset="0"/>
              </a:rPr>
              <a:t>International tourist arrivals</a:t>
            </a:r>
          </a:p>
          <a:p>
            <a:pPr algn="ctr">
              <a:spcBef>
                <a:spcPct val="0"/>
              </a:spcBef>
              <a:buFontTx/>
              <a:buNone/>
            </a:pPr>
            <a:r>
              <a:rPr lang="en-GB" altLang="es-ES" sz="2400" b="1" dirty="0">
                <a:solidFill>
                  <a:srgbClr val="0066CC"/>
                </a:solidFill>
                <a:latin typeface="Arial Narrow" pitchFamily="34" charset="0"/>
              </a:rPr>
              <a:t>1133 million</a:t>
            </a:r>
          </a:p>
          <a:p>
            <a:pPr algn="ctr">
              <a:spcBef>
                <a:spcPct val="0"/>
              </a:spcBef>
              <a:buFontTx/>
              <a:buNone/>
            </a:pPr>
            <a:r>
              <a:rPr lang="en-GB" altLang="es-ES" sz="2400" b="1" dirty="0">
                <a:solidFill>
                  <a:srgbClr val="0066CC"/>
                </a:solidFill>
                <a:latin typeface="Arial Narrow" pitchFamily="34" charset="0"/>
              </a:rPr>
              <a:t>+4.3%</a:t>
            </a:r>
          </a:p>
          <a:p>
            <a:pPr algn="ctr">
              <a:spcBef>
                <a:spcPct val="0"/>
              </a:spcBef>
              <a:buFontTx/>
              <a:buNone/>
            </a:pPr>
            <a:endParaRPr lang="en-GB" altLang="es-ES" sz="1000" b="1" dirty="0">
              <a:solidFill>
                <a:srgbClr val="0066CC"/>
              </a:solidFill>
              <a:latin typeface="Arial Narrow" pitchFamily="34" charset="0"/>
            </a:endParaRPr>
          </a:p>
          <a:p>
            <a:pPr algn="ctr">
              <a:spcBef>
                <a:spcPct val="0"/>
              </a:spcBef>
              <a:buFontTx/>
              <a:buNone/>
            </a:pPr>
            <a:r>
              <a:rPr lang="en-GB" altLang="es-ES" sz="2400" b="1" dirty="0">
                <a:solidFill>
                  <a:srgbClr val="0066CC"/>
                </a:solidFill>
                <a:latin typeface="Arial Narrow" pitchFamily="34" charset="0"/>
              </a:rPr>
              <a:t>International tourism receipts</a:t>
            </a:r>
          </a:p>
          <a:p>
            <a:pPr algn="ctr">
              <a:spcBef>
                <a:spcPct val="0"/>
              </a:spcBef>
              <a:buFontTx/>
              <a:buNone/>
            </a:pPr>
            <a:r>
              <a:rPr lang="en-GB" altLang="es-ES" sz="2400" b="1" dirty="0">
                <a:solidFill>
                  <a:srgbClr val="0066CC"/>
                </a:solidFill>
                <a:latin typeface="Arial Narrow" pitchFamily="34" charset="0"/>
              </a:rPr>
              <a:t>(BOP Travel)</a:t>
            </a:r>
          </a:p>
          <a:p>
            <a:pPr algn="ctr">
              <a:spcBef>
                <a:spcPct val="0"/>
              </a:spcBef>
              <a:buFontTx/>
              <a:buNone/>
            </a:pPr>
            <a:r>
              <a:rPr lang="en-GB" altLang="es-ES" sz="2400" b="1" dirty="0">
                <a:solidFill>
                  <a:srgbClr val="0066CC"/>
                </a:solidFill>
                <a:latin typeface="Arial Narrow" pitchFamily="34" charset="0"/>
              </a:rPr>
              <a:t>US$ 1245 billion </a:t>
            </a:r>
            <a:r>
              <a:rPr lang="en-GB" altLang="es-ES" sz="2400" b="1" dirty="0" smtClean="0">
                <a:solidFill>
                  <a:srgbClr val="0066CC"/>
                </a:solidFill>
                <a:latin typeface="Arial Narrow" pitchFamily="34" charset="0"/>
              </a:rPr>
              <a:t>(€ </a:t>
            </a:r>
            <a:r>
              <a:rPr lang="en-GB" altLang="es-ES" sz="2400" b="1" dirty="0">
                <a:solidFill>
                  <a:srgbClr val="0066CC"/>
                </a:solidFill>
                <a:latin typeface="Arial Narrow" pitchFamily="34" charset="0"/>
              </a:rPr>
              <a:t>937 </a:t>
            </a:r>
            <a:r>
              <a:rPr lang="en-GB" altLang="es-ES" sz="2400" b="1" dirty="0" err="1">
                <a:solidFill>
                  <a:srgbClr val="0066CC"/>
                </a:solidFill>
                <a:latin typeface="Arial Narrow" pitchFamily="34" charset="0"/>
              </a:rPr>
              <a:t>bn</a:t>
            </a:r>
            <a:r>
              <a:rPr lang="en-GB" altLang="es-ES" sz="2400" b="1" dirty="0">
                <a:solidFill>
                  <a:srgbClr val="0066CC"/>
                </a:solidFill>
                <a:latin typeface="Arial Narrow" pitchFamily="34" charset="0"/>
              </a:rPr>
              <a:t>)</a:t>
            </a:r>
          </a:p>
          <a:p>
            <a:pPr algn="ctr">
              <a:spcBef>
                <a:spcPct val="0"/>
              </a:spcBef>
              <a:buFontTx/>
              <a:buNone/>
            </a:pPr>
            <a:r>
              <a:rPr lang="en-GB" altLang="es-ES" sz="2400" b="1" dirty="0">
                <a:solidFill>
                  <a:srgbClr val="0066CC"/>
                </a:solidFill>
                <a:latin typeface="Arial Narrow" pitchFamily="34" charset="0"/>
              </a:rPr>
              <a:t> +3.7% (real terms)</a:t>
            </a:r>
          </a:p>
          <a:p>
            <a:pPr algn="ctr">
              <a:spcBef>
                <a:spcPct val="0"/>
              </a:spcBef>
              <a:buFontTx/>
              <a:buNone/>
            </a:pPr>
            <a:r>
              <a:rPr lang="en-GB" altLang="es-ES" sz="2400" b="1" dirty="0">
                <a:solidFill>
                  <a:srgbClr val="0066CC"/>
                </a:solidFill>
                <a:latin typeface="Arial Narrow" pitchFamily="34" charset="0"/>
              </a:rPr>
              <a:t>+</a:t>
            </a:r>
          </a:p>
          <a:p>
            <a:pPr algn="ctr">
              <a:spcBef>
                <a:spcPct val="0"/>
              </a:spcBef>
              <a:buFontTx/>
              <a:buNone/>
            </a:pPr>
            <a:r>
              <a:rPr lang="en-GB" altLang="es-ES" sz="2400" b="1" dirty="0">
                <a:solidFill>
                  <a:srgbClr val="0066CC"/>
                </a:solidFill>
                <a:latin typeface="Arial Narrow" pitchFamily="34" charset="0"/>
              </a:rPr>
              <a:t>International passenger transport</a:t>
            </a:r>
          </a:p>
          <a:p>
            <a:pPr algn="ctr">
              <a:spcBef>
                <a:spcPct val="0"/>
              </a:spcBef>
              <a:buFontTx/>
              <a:buNone/>
            </a:pPr>
            <a:r>
              <a:rPr lang="en-GB" altLang="es-ES" sz="2400" b="1" dirty="0">
                <a:solidFill>
                  <a:srgbClr val="0066CC"/>
                </a:solidFill>
                <a:latin typeface="Arial Narrow" pitchFamily="34" charset="0"/>
              </a:rPr>
              <a:t>(BOP Transport, passenger)</a:t>
            </a:r>
          </a:p>
          <a:p>
            <a:pPr algn="ctr">
              <a:spcBef>
                <a:spcPct val="0"/>
              </a:spcBef>
              <a:buFontTx/>
              <a:buNone/>
            </a:pPr>
            <a:r>
              <a:rPr lang="en-GB" altLang="es-ES" sz="2400" b="1" dirty="0">
                <a:solidFill>
                  <a:srgbClr val="0066CC"/>
                </a:solidFill>
                <a:latin typeface="Arial Narrow" pitchFamily="34" charset="0"/>
              </a:rPr>
              <a:t>US$ 221 billion </a:t>
            </a:r>
            <a:r>
              <a:rPr lang="en-GB" altLang="es-ES" sz="2400" b="1" dirty="0" smtClean="0">
                <a:solidFill>
                  <a:srgbClr val="0066CC"/>
                </a:solidFill>
                <a:latin typeface="Arial Narrow" pitchFamily="34" charset="0"/>
              </a:rPr>
              <a:t>(</a:t>
            </a:r>
            <a:r>
              <a:rPr lang="en-GB" altLang="es-ES" sz="2400" b="1" dirty="0">
                <a:solidFill>
                  <a:srgbClr val="0066CC"/>
                </a:solidFill>
                <a:latin typeface="Arial Narrow" pitchFamily="34" charset="0"/>
              </a:rPr>
              <a:t>€</a:t>
            </a:r>
            <a:r>
              <a:rPr lang="en-GB" altLang="es-ES" sz="2400" b="1" dirty="0" smtClean="0">
                <a:solidFill>
                  <a:srgbClr val="0066CC"/>
                </a:solidFill>
                <a:latin typeface="Arial Narrow" pitchFamily="34" charset="0"/>
              </a:rPr>
              <a:t> </a:t>
            </a:r>
            <a:r>
              <a:rPr lang="en-GB" altLang="es-ES" sz="2400" b="1" dirty="0">
                <a:solidFill>
                  <a:srgbClr val="0066CC"/>
                </a:solidFill>
                <a:latin typeface="Arial Narrow" pitchFamily="34" charset="0"/>
              </a:rPr>
              <a:t>161 </a:t>
            </a:r>
            <a:r>
              <a:rPr lang="en-GB" altLang="es-ES" sz="2400" b="1" dirty="0" err="1">
                <a:solidFill>
                  <a:srgbClr val="0066CC"/>
                </a:solidFill>
                <a:latin typeface="Arial Narrow" pitchFamily="34" charset="0"/>
              </a:rPr>
              <a:t>bn</a:t>
            </a:r>
            <a:r>
              <a:rPr lang="en-GB" altLang="es-ES" sz="2400" b="1" dirty="0">
                <a:solidFill>
                  <a:srgbClr val="0066CC"/>
                </a:solidFill>
                <a:latin typeface="Arial Narrow" pitchFamily="34" charset="0"/>
              </a:rPr>
              <a:t>)</a:t>
            </a:r>
          </a:p>
          <a:p>
            <a:pPr algn="ctr">
              <a:spcBef>
                <a:spcPct val="0"/>
              </a:spcBef>
              <a:buFontTx/>
              <a:buNone/>
            </a:pPr>
            <a:r>
              <a:rPr lang="en-GB" altLang="es-ES" sz="1000" dirty="0">
                <a:solidFill>
                  <a:srgbClr val="0066CC"/>
                </a:solidFill>
                <a:latin typeface="Arial Narrow" pitchFamily="34" charset="0"/>
              </a:rPr>
              <a:t> </a:t>
            </a:r>
          </a:p>
          <a:p>
            <a:pPr algn="ctr">
              <a:spcBef>
                <a:spcPct val="0"/>
              </a:spcBef>
              <a:buFontTx/>
              <a:buNone/>
            </a:pPr>
            <a:r>
              <a:rPr lang="en-GB" altLang="es-ES" sz="2400" dirty="0">
                <a:solidFill>
                  <a:srgbClr val="0066CC"/>
                </a:solidFill>
                <a:latin typeface="Arial Narrow" pitchFamily="34" charset="0"/>
                <a:hlinkClick r:id="rId6"/>
              </a:rPr>
              <a:t>www.unwto.org/facts</a:t>
            </a:r>
            <a:endParaRPr lang="en-GB" altLang="es-ES" sz="2400" dirty="0">
              <a:solidFill>
                <a:srgbClr val="0066CC"/>
              </a:solidFill>
              <a:latin typeface="Arial Narrow" pitchFamily="34" charset="0"/>
            </a:endParaRPr>
          </a:p>
        </p:txBody>
      </p:sp>
    </p:spTree>
    <p:extLst>
      <p:ext uri="{BB962C8B-B14F-4D97-AF65-F5344CB8AC3E}">
        <p14:creationId xmlns:p14="http://schemas.microsoft.com/office/powerpoint/2010/main" val="2829320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0"/>
          <p:cNvSpPr>
            <a:spLocks noGrp="1" noChangeArrowheads="1"/>
          </p:cNvSpPr>
          <p:nvPr>
            <p:ph type="title" idx="4294967295"/>
          </p:nvPr>
        </p:nvSpPr>
        <p:spPr>
          <a:xfrm>
            <a:off x="0" y="0"/>
            <a:ext cx="9144000" cy="935038"/>
          </a:xfrm>
          <a:solidFill>
            <a:srgbClr val="D2D4EA"/>
          </a:solidFill>
        </p:spPr>
        <p:txBody>
          <a:bodyPr tIns="90000" bIns="90000"/>
          <a:lstStyle/>
          <a:p>
            <a:pPr marL="342900" indent="-342900" algn="ctr" eaLnBrk="1" hangingPunct="1"/>
            <a:r>
              <a:rPr lang="en-GB" altLang="es-ES" dirty="0">
                <a:solidFill>
                  <a:schemeClr val="tx2"/>
                </a:solidFill>
                <a:cs typeface="Arial" pitchFamily="34" charset="0"/>
              </a:rPr>
              <a:t> </a:t>
            </a:r>
            <a:r>
              <a:rPr lang="en-GB" altLang="es-ES" sz="4400" dirty="0" smtClean="0">
                <a:solidFill>
                  <a:schemeClr val="tx2"/>
                </a:solidFill>
                <a:latin typeface="Arial Narrow" panose="020B0606020202030204" pitchFamily="34" charset="0"/>
                <a:cs typeface="Arial" pitchFamily="34" charset="0"/>
              </a:rPr>
              <a:t>Tourism in the global economy</a:t>
            </a:r>
            <a:endParaRPr lang="es-ES" altLang="es-ES" sz="3600" b="1" dirty="0" smtClean="0">
              <a:solidFill>
                <a:schemeClr val="tx2"/>
              </a:solidFill>
              <a:latin typeface="Arial Narrow" panose="020B0606020202030204" pitchFamily="34" charset="0"/>
              <a:cs typeface="Arial" pitchFamily="34" charset="0"/>
            </a:endParaRPr>
          </a:p>
        </p:txBody>
      </p:sp>
      <p:pic>
        <p:nvPicPr>
          <p:cNvPr id="92163" name="Picture 5" descr="UNWTO: Why tourism matt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675" y="1360384"/>
            <a:ext cx="7764463" cy="477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5044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3645376280"/>
              </p:ext>
            </p:extLst>
          </p:nvPr>
        </p:nvGraphicFramePr>
        <p:xfrm>
          <a:off x="171450" y="1061216"/>
          <a:ext cx="8801100" cy="51760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1"/>
          <p:cNvSpPr txBox="1">
            <a:spLocks/>
          </p:cNvSpPr>
          <p:nvPr/>
        </p:nvSpPr>
        <p:spPr>
          <a:xfrm>
            <a:off x="0" y="-27384"/>
            <a:ext cx="9144000" cy="802596"/>
          </a:xfrm>
          <a:prstGeom prst="rect">
            <a:avLst/>
          </a:prstGeom>
          <a:solidFill>
            <a:schemeClr val="accent1">
              <a:lumMod val="40000"/>
              <a:lumOff val="60000"/>
            </a:schemeClr>
          </a:solidFill>
        </p:spPr>
        <p:txBody>
          <a:bodyPr/>
          <a:lstStyle>
            <a:lvl1pPr marL="182880" algn="l" defTabSz="914400" rtl="0" eaLnBrk="1" latinLnBrk="0" hangingPunct="1">
              <a:spcBef>
                <a:spcPct val="0"/>
              </a:spcBef>
              <a:buNone/>
              <a:defRPr sz="3200" b="1" i="0" kern="1200" baseline="0">
                <a:solidFill>
                  <a:srgbClr val="336699"/>
                </a:solidFill>
                <a:latin typeface="Arial" pitchFamily="34" charset="0"/>
                <a:ea typeface="+mj-ea"/>
                <a:cs typeface="+mj-cs"/>
              </a:defRPr>
            </a:lvl1pPr>
          </a:lstStyle>
          <a:p>
            <a:endParaRPr lang="en-US" sz="800" dirty="0" smtClean="0">
              <a:solidFill>
                <a:srgbClr val="4F81BD">
                  <a:lumMod val="75000"/>
                </a:srgbClr>
              </a:solidFill>
              <a:latin typeface="Arrial"/>
            </a:endParaRPr>
          </a:p>
          <a:p>
            <a:pPr algn="ctr"/>
            <a:r>
              <a:rPr lang="en-US" sz="4000" dirty="0" smtClean="0">
                <a:solidFill>
                  <a:srgbClr val="4F81BD">
                    <a:lumMod val="75000"/>
                  </a:srgbClr>
                </a:solidFill>
                <a:latin typeface="Arrial"/>
              </a:rPr>
              <a:t>Sustainable Development Goals</a:t>
            </a:r>
            <a:endParaRPr lang="es-ES" sz="4000" dirty="0">
              <a:solidFill>
                <a:srgbClr val="4F81BD">
                  <a:lumMod val="75000"/>
                </a:srgbClr>
              </a:solidFill>
              <a:latin typeface="Arrial"/>
            </a:endParaRPr>
          </a:p>
          <a:p>
            <a:endParaRPr lang="en-US" sz="2600" b="0" dirty="0">
              <a:ln w="18415" cmpd="sng">
                <a:solidFill>
                  <a:srgbClr val="FFFFFF"/>
                </a:solidFill>
                <a:prstDash val="solid"/>
              </a:ln>
              <a:solidFill>
                <a:schemeClr val="accent1">
                  <a:lumMod val="75000"/>
                </a:schemeClr>
              </a:solidFill>
              <a:effectLst>
                <a:outerShdw blurRad="63500" dir="3600000" algn="tl" rotWithShape="0">
                  <a:srgbClr val="000000">
                    <a:alpha val="70000"/>
                  </a:srgbClr>
                </a:outerShdw>
              </a:effectLst>
              <a:latin typeface="Arrial"/>
            </a:endParaRPr>
          </a:p>
        </p:txBody>
      </p:sp>
    </p:spTree>
    <p:extLst>
      <p:ext uri="{BB962C8B-B14F-4D97-AF65-F5344CB8AC3E}">
        <p14:creationId xmlns:p14="http://schemas.microsoft.com/office/powerpoint/2010/main" val="12942538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9"/>
          <p:cNvSpPr>
            <a:spLocks noChangeArrowheads="1"/>
          </p:cNvSpPr>
          <p:nvPr/>
        </p:nvSpPr>
        <p:spPr bwMode="auto">
          <a:xfrm>
            <a:off x="4737636" y="2174789"/>
            <a:ext cx="4864872" cy="1733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fontAlgn="base">
              <a:spcBef>
                <a:spcPct val="20000"/>
              </a:spcBef>
              <a:spcAft>
                <a:spcPct val="0"/>
              </a:spcAft>
              <a:defRPr/>
            </a:pPr>
            <a:endParaRPr lang="en-CA" dirty="0">
              <a:solidFill>
                <a:prstClr val="black"/>
              </a:solidFill>
              <a:latin typeface="Arial" pitchFamily="34" charset="0"/>
              <a:ea typeface="MS PGothic" pitchFamily="34" charset="-128"/>
              <a:cs typeface="Arial" pitchFamily="34" charset="0"/>
            </a:endParaRPr>
          </a:p>
        </p:txBody>
      </p:sp>
      <p:sp>
        <p:nvSpPr>
          <p:cNvPr id="7173" name="Rectangle 9"/>
          <p:cNvSpPr>
            <a:spLocks noChangeArrowheads="1"/>
          </p:cNvSpPr>
          <p:nvPr/>
        </p:nvSpPr>
        <p:spPr bwMode="auto">
          <a:xfrm>
            <a:off x="4737636" y="4230797"/>
            <a:ext cx="3492500" cy="185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defTabSz="457200" fontAlgn="base">
              <a:spcBef>
                <a:spcPct val="20000"/>
              </a:spcBef>
              <a:spcAft>
                <a:spcPct val="0"/>
              </a:spcAft>
              <a:buFontTx/>
              <a:buChar char="•"/>
            </a:pPr>
            <a:endParaRPr lang="en-CA" dirty="0">
              <a:solidFill>
                <a:prstClr val="black"/>
              </a:solidFill>
              <a:latin typeface="Arial" charset="0"/>
              <a:ea typeface="MS PGothic" pitchFamily="34" charset="-128"/>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9512" y="1279670"/>
            <a:ext cx="8820472" cy="1357242"/>
          </a:xfrm>
          <a:prstGeom prst="rect">
            <a:avLst/>
          </a:prstGeom>
        </p:spPr>
      </p:pic>
      <p:sp>
        <p:nvSpPr>
          <p:cNvPr id="6" name="TextBox 5"/>
          <p:cNvSpPr txBox="1"/>
          <p:nvPr/>
        </p:nvSpPr>
        <p:spPr>
          <a:xfrm>
            <a:off x="179511" y="3280916"/>
            <a:ext cx="8298221" cy="2308324"/>
          </a:xfrm>
          <a:prstGeom prst="rect">
            <a:avLst/>
          </a:prstGeom>
          <a:noFill/>
        </p:spPr>
        <p:txBody>
          <a:bodyPr wrap="square" rtlCol="0">
            <a:spAutoFit/>
          </a:bodyPr>
          <a:lstStyle/>
          <a:p>
            <a:pPr algn="ctr"/>
            <a:r>
              <a:rPr lang="en-US" sz="3600" b="1" dirty="0" smtClean="0">
                <a:solidFill>
                  <a:srgbClr val="4F81BD">
                    <a:lumMod val="75000"/>
                  </a:srgbClr>
                </a:solidFill>
                <a:latin typeface="Arial" panose="020B0604020202020204" pitchFamily="34" charset="0"/>
                <a:ea typeface="MS PGothic" pitchFamily="34" charset="-128"/>
                <a:cs typeface="Arial" panose="020B0604020202020204" pitchFamily="34" charset="0"/>
              </a:rPr>
              <a:t>Committed to accelerate the shift towards </a:t>
            </a:r>
          </a:p>
          <a:p>
            <a:pPr algn="ctr"/>
            <a:r>
              <a:rPr lang="en-US" sz="3600" b="1" dirty="0" smtClean="0">
                <a:solidFill>
                  <a:srgbClr val="4F81BD">
                    <a:lumMod val="75000"/>
                  </a:srgbClr>
                </a:solidFill>
                <a:latin typeface="Arial" panose="020B0604020202020204" pitchFamily="34" charset="0"/>
                <a:ea typeface="MS PGothic" pitchFamily="34" charset="-128"/>
                <a:cs typeface="Arial" panose="020B0604020202020204" pitchFamily="34" charset="0"/>
              </a:rPr>
              <a:t>Sustainable Consumption and Production Patterns (SCP)</a:t>
            </a:r>
            <a:r>
              <a:rPr lang="en-US" sz="3600" b="1" dirty="0" smtClean="0"/>
              <a:t> </a:t>
            </a:r>
            <a:endParaRPr lang="en-US" sz="3600" b="1" dirty="0"/>
          </a:p>
        </p:txBody>
      </p:sp>
      <p:sp>
        <p:nvSpPr>
          <p:cNvPr id="4" name="Rectangle 3"/>
          <p:cNvSpPr/>
          <p:nvPr/>
        </p:nvSpPr>
        <p:spPr>
          <a:xfrm>
            <a:off x="0" y="95003"/>
            <a:ext cx="9144000" cy="830997"/>
          </a:xfrm>
          <a:prstGeom prst="rect">
            <a:avLst/>
          </a:prstGeom>
        </p:spPr>
        <p:txBody>
          <a:bodyPr wrap="square">
            <a:spAutoFit/>
          </a:bodyPr>
          <a:lstStyle/>
          <a:p>
            <a:pPr algn="ctr"/>
            <a:r>
              <a:rPr lang="en-US" sz="4800" b="1" dirty="0" smtClean="0">
                <a:solidFill>
                  <a:srgbClr val="4F81BD">
                    <a:lumMod val="75000"/>
                  </a:srgbClr>
                </a:solidFill>
                <a:latin typeface="Arial Narrow" panose="020B0606020202030204" pitchFamily="34" charset="0"/>
                <a:ea typeface="+mj-ea"/>
                <a:cs typeface="+mj-cs"/>
              </a:rPr>
              <a:t>10-YFP </a:t>
            </a:r>
            <a:r>
              <a:rPr lang="en-US" sz="4800" b="1" dirty="0">
                <a:solidFill>
                  <a:srgbClr val="4F81BD">
                    <a:lumMod val="75000"/>
                  </a:srgbClr>
                </a:solidFill>
                <a:latin typeface="Arial Narrow" panose="020B0606020202030204" pitchFamily="34" charset="0"/>
                <a:ea typeface="+mj-ea"/>
                <a:cs typeface="+mj-cs"/>
              </a:rPr>
              <a:t>- a Global </a:t>
            </a:r>
            <a:r>
              <a:rPr lang="en-US" sz="4800" b="1" dirty="0" smtClean="0">
                <a:solidFill>
                  <a:srgbClr val="4F81BD">
                    <a:lumMod val="75000"/>
                  </a:srgbClr>
                </a:solidFill>
                <a:latin typeface="Arial Narrow" panose="020B0606020202030204" pitchFamily="34" charset="0"/>
                <a:ea typeface="+mj-ea"/>
                <a:cs typeface="+mj-cs"/>
              </a:rPr>
              <a:t>Mandate (SDG 12) </a:t>
            </a:r>
            <a:endParaRPr lang="es-ES" sz="4000" dirty="0">
              <a:latin typeface="Arial Narrow" panose="020B0606020202030204" pitchFamily="34" charset="0"/>
            </a:endParaRPr>
          </a:p>
        </p:txBody>
      </p:sp>
    </p:spTree>
    <p:extLst>
      <p:ext uri="{BB962C8B-B14F-4D97-AF65-F5344CB8AC3E}">
        <p14:creationId xmlns:p14="http://schemas.microsoft.com/office/powerpoint/2010/main" val="38881031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9"/>
          <p:cNvSpPr>
            <a:spLocks noChangeArrowheads="1"/>
          </p:cNvSpPr>
          <p:nvPr/>
        </p:nvSpPr>
        <p:spPr bwMode="auto">
          <a:xfrm>
            <a:off x="4737636" y="2174789"/>
            <a:ext cx="4864872" cy="1733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fontAlgn="base">
              <a:spcBef>
                <a:spcPct val="20000"/>
              </a:spcBef>
              <a:spcAft>
                <a:spcPct val="0"/>
              </a:spcAft>
              <a:defRPr/>
            </a:pPr>
            <a:endParaRPr lang="en-CA" dirty="0">
              <a:solidFill>
                <a:prstClr val="black"/>
              </a:solidFill>
              <a:latin typeface="Arial" pitchFamily="34" charset="0"/>
              <a:ea typeface="MS PGothic" pitchFamily="34" charset="-128"/>
              <a:cs typeface="Arial" pitchFamily="34" charset="0"/>
            </a:endParaRPr>
          </a:p>
        </p:txBody>
      </p:sp>
      <p:sp>
        <p:nvSpPr>
          <p:cNvPr id="7173" name="Rectangle 9"/>
          <p:cNvSpPr>
            <a:spLocks noChangeArrowheads="1"/>
          </p:cNvSpPr>
          <p:nvPr/>
        </p:nvSpPr>
        <p:spPr bwMode="auto">
          <a:xfrm>
            <a:off x="4737636" y="4230797"/>
            <a:ext cx="3492500" cy="185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defTabSz="457200" fontAlgn="base">
              <a:spcBef>
                <a:spcPct val="20000"/>
              </a:spcBef>
              <a:spcAft>
                <a:spcPct val="0"/>
              </a:spcAft>
              <a:buFontTx/>
              <a:buChar char="•"/>
            </a:pPr>
            <a:endParaRPr lang="en-CA" dirty="0">
              <a:solidFill>
                <a:prstClr val="black"/>
              </a:solidFill>
              <a:latin typeface="Arial" charset="0"/>
              <a:ea typeface="MS PGothic" pitchFamily="34" charset="-128"/>
            </a:endParaRPr>
          </a:p>
        </p:txBody>
      </p:sp>
      <p:sp>
        <p:nvSpPr>
          <p:cNvPr id="9" name="Title 1"/>
          <p:cNvSpPr>
            <a:spLocks noGrp="1"/>
          </p:cNvSpPr>
          <p:nvPr>
            <p:ph type="title"/>
          </p:nvPr>
        </p:nvSpPr>
        <p:spPr>
          <a:xfrm>
            <a:off x="0" y="0"/>
            <a:ext cx="9144000" cy="923925"/>
          </a:xfrm>
        </p:spPr>
        <p:txBody>
          <a:bodyPr>
            <a:normAutofit/>
          </a:bodyPr>
          <a:lstStyle/>
          <a:p>
            <a:pPr algn="ctr"/>
            <a:r>
              <a:rPr lang="en-US" sz="4400" dirty="0" smtClean="0"/>
              <a:t>10-YFP STP Stakeholders</a:t>
            </a:r>
            <a:endParaRPr lang="en-US" sz="2600" dirty="0"/>
          </a:p>
        </p:txBody>
      </p:sp>
      <p:pic>
        <p:nvPicPr>
          <p:cNvPr id="13" name="Picture 12"/>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89016" y="1556791"/>
            <a:ext cx="629392" cy="594981"/>
          </a:xfrm>
          <a:prstGeom prst="rect">
            <a:avLst/>
          </a:prstGeom>
          <a:noFill/>
          <a:ln>
            <a:noFill/>
          </a:ln>
          <a:effectLst/>
          <a:extLst/>
        </p:spPr>
      </p:pic>
      <p:pic>
        <p:nvPicPr>
          <p:cNvPr id="14" name="Picture 13"/>
          <p:cNvPicPr/>
          <p:nvPr/>
        </p:nvPicPr>
        <p:blipFill>
          <a:blip r:embed="rId4" cstate="email">
            <a:extLst>
              <a:ext uri="{28A0092B-C50C-407E-A947-70E740481C1C}">
                <a14:useLocalDpi xmlns:a14="http://schemas.microsoft.com/office/drawing/2010/main" val="0"/>
              </a:ext>
            </a:extLst>
          </a:blip>
          <a:stretch>
            <a:fillRect/>
          </a:stretch>
        </p:blipFill>
        <p:spPr>
          <a:xfrm>
            <a:off x="1676094" y="1511840"/>
            <a:ext cx="1239381" cy="639932"/>
          </a:xfrm>
          <a:prstGeom prst="rect">
            <a:avLst/>
          </a:prstGeom>
        </p:spPr>
      </p:pic>
      <p:pic>
        <p:nvPicPr>
          <p:cNvPr id="15" name="Picture 14"/>
          <p:cNvPicPr/>
          <p:nvPr/>
        </p:nvPicPr>
        <p:blipFill>
          <a:blip r:embed="rId5" cstate="print">
            <a:extLst>
              <a:ext uri="{28A0092B-C50C-407E-A947-70E740481C1C}">
                <a14:useLocalDpi xmlns:a14="http://schemas.microsoft.com/office/drawing/2010/main"/>
              </a:ext>
            </a:extLst>
          </a:blip>
          <a:stretch>
            <a:fillRect/>
          </a:stretch>
        </p:blipFill>
        <p:spPr>
          <a:xfrm>
            <a:off x="3229689" y="1556791"/>
            <a:ext cx="816008" cy="592942"/>
          </a:xfrm>
          <a:prstGeom prst="rect">
            <a:avLst/>
          </a:prstGeom>
        </p:spPr>
      </p:pic>
      <p:pic>
        <p:nvPicPr>
          <p:cNvPr id="16" name="Picture 15"/>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737636" y="1474331"/>
            <a:ext cx="950026" cy="802541"/>
          </a:xfrm>
          <a:prstGeom prst="rect">
            <a:avLst/>
          </a:prstGeom>
          <a:noFill/>
          <a:ln>
            <a:noFill/>
          </a:ln>
          <a:effectLst/>
          <a:extLst/>
        </p:spPr>
      </p:pic>
      <p:sp>
        <p:nvSpPr>
          <p:cNvPr id="18" name="TextBox 17"/>
          <p:cNvSpPr txBox="1"/>
          <p:nvPr/>
        </p:nvSpPr>
        <p:spPr>
          <a:xfrm>
            <a:off x="0" y="5993067"/>
            <a:ext cx="9144000" cy="923330"/>
          </a:xfrm>
          <a:prstGeom prst="rect">
            <a:avLst/>
          </a:prstGeom>
          <a:solidFill>
            <a:schemeClr val="bg1"/>
          </a:solidFill>
        </p:spPr>
        <p:txBody>
          <a:bodyPr wrap="square" rtlCol="0">
            <a:spAutoFit/>
          </a:bodyPr>
          <a:lstStyle/>
          <a:p>
            <a:endParaRPr lang="es-ES" dirty="0" smtClean="0"/>
          </a:p>
          <a:p>
            <a:endParaRPr lang="es-ES" dirty="0"/>
          </a:p>
          <a:p>
            <a:endParaRPr lang="en-US" dirty="0"/>
          </a:p>
        </p:txBody>
      </p:sp>
      <p:pic>
        <p:nvPicPr>
          <p:cNvPr id="21" name="Picture 2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007532" y="4866083"/>
            <a:ext cx="576504" cy="576504"/>
          </a:xfrm>
          <a:prstGeom prst="rect">
            <a:avLst/>
          </a:prstGeom>
        </p:spPr>
      </p:pic>
      <p:pic>
        <p:nvPicPr>
          <p:cNvPr id="22" name="Picture 2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229689" y="3191706"/>
            <a:ext cx="1892961" cy="536913"/>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503712" y="4520052"/>
            <a:ext cx="1062459" cy="486427"/>
          </a:xfrm>
          <a:prstGeom prst="rect">
            <a:avLst/>
          </a:prstGeom>
        </p:spPr>
      </p:pic>
      <p:pic>
        <p:nvPicPr>
          <p:cNvPr id="24" name="Picture 23"/>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015030" y="4505614"/>
            <a:ext cx="1115009" cy="287200"/>
          </a:xfrm>
          <a:prstGeom prst="rect">
            <a:avLst/>
          </a:prstGeom>
        </p:spPr>
      </p:pic>
      <p:pic>
        <p:nvPicPr>
          <p:cNvPr id="25" name="Picture 24"/>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6090447" y="3262221"/>
            <a:ext cx="1610313" cy="522637"/>
          </a:xfrm>
          <a:prstGeom prst="rect">
            <a:avLst/>
          </a:prstGeom>
        </p:spPr>
      </p:pic>
      <p:pic>
        <p:nvPicPr>
          <p:cNvPr id="26" name="Picture 25"/>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510167" y="3586515"/>
            <a:ext cx="678849" cy="709189"/>
          </a:xfrm>
          <a:prstGeom prst="rect">
            <a:avLst/>
          </a:prstGeom>
        </p:spPr>
      </p:pic>
      <p:pic>
        <p:nvPicPr>
          <p:cNvPr id="27" name="Picture 26"/>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453168" y="4763265"/>
            <a:ext cx="1174933" cy="358847"/>
          </a:xfrm>
          <a:prstGeom prst="rect">
            <a:avLst/>
          </a:prstGeom>
        </p:spPr>
      </p:pic>
      <p:pic>
        <p:nvPicPr>
          <p:cNvPr id="29" name="Picture 28"/>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1869848" y="3551232"/>
            <a:ext cx="1607471" cy="585718"/>
          </a:xfrm>
          <a:prstGeom prst="rect">
            <a:avLst/>
          </a:prstGeom>
        </p:spPr>
      </p:pic>
      <p:pic>
        <p:nvPicPr>
          <p:cNvPr id="31" name="Picture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6321" y="3075852"/>
            <a:ext cx="1867646" cy="447044"/>
          </a:xfrm>
          <a:prstGeom prst="rect">
            <a:avLst/>
          </a:prstGeom>
        </p:spPr>
      </p:pic>
      <p:pic>
        <p:nvPicPr>
          <p:cNvPr id="33" name="Picture 32"/>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7166031" y="3784858"/>
            <a:ext cx="649391" cy="649391"/>
          </a:xfrm>
          <a:prstGeom prst="rect">
            <a:avLst/>
          </a:prstGeom>
        </p:spPr>
      </p:pic>
      <p:pic>
        <p:nvPicPr>
          <p:cNvPr id="37" name="Picture 36"/>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471236" y="5445224"/>
            <a:ext cx="1722787" cy="369168"/>
          </a:xfrm>
          <a:prstGeom prst="rect">
            <a:avLst/>
          </a:prstGeom>
        </p:spPr>
      </p:pic>
      <p:pic>
        <p:nvPicPr>
          <p:cNvPr id="38" name="Picture 37"/>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4239101" y="4599697"/>
            <a:ext cx="498535" cy="585236"/>
          </a:xfrm>
          <a:prstGeom prst="rect">
            <a:avLst/>
          </a:prstGeom>
        </p:spPr>
      </p:pic>
      <p:pic>
        <p:nvPicPr>
          <p:cNvPr id="39" name="Picture 38"/>
          <p:cNvPicPr/>
          <p:nvPr/>
        </p:nvPicPr>
        <p:blipFill>
          <a:blip r:embed="rId19" cstate="print"/>
          <a:stretch>
            <a:fillRect/>
          </a:stretch>
        </p:blipFill>
        <p:spPr>
          <a:xfrm>
            <a:off x="197587" y="3706479"/>
            <a:ext cx="1309631" cy="564776"/>
          </a:xfrm>
          <a:prstGeom prst="rect">
            <a:avLst/>
          </a:prstGeom>
        </p:spPr>
      </p:pic>
      <p:pic>
        <p:nvPicPr>
          <p:cNvPr id="32" name="Picture 31"/>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703691" y="5362490"/>
            <a:ext cx="2170138" cy="525655"/>
          </a:xfrm>
          <a:prstGeom prst="rect">
            <a:avLst/>
          </a:prstGeom>
        </p:spPr>
      </p:pic>
      <p:pic>
        <p:nvPicPr>
          <p:cNvPr id="36" name="Picture 35"/>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3050993" y="4678927"/>
            <a:ext cx="852652" cy="558211"/>
          </a:xfrm>
          <a:prstGeom prst="rect">
            <a:avLst/>
          </a:prstGeom>
        </p:spPr>
      </p:pic>
      <p:pic>
        <p:nvPicPr>
          <p:cNvPr id="28" name="Picture 27"/>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1302052" y="4189198"/>
            <a:ext cx="2486708" cy="410499"/>
          </a:xfrm>
          <a:prstGeom prst="rect">
            <a:avLst/>
          </a:prstGeom>
        </p:spPr>
      </p:pic>
      <p:pic>
        <p:nvPicPr>
          <p:cNvPr id="40" name="Picture 2" descr="http://dtxtq4w60xqpw.cloudfront.net/sites/all/files/resize/images/tui_group_black_lightblue_3c-250x96.jpg"/>
          <p:cNvPicPr>
            <a:picLocks noChangeAspect="1" noChangeArrowheads="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4031619" y="3890044"/>
            <a:ext cx="1143279" cy="4390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a:off x="7720213" y="4295704"/>
            <a:ext cx="1343806" cy="894242"/>
          </a:xfrm>
          <a:prstGeom prst="rect">
            <a:avLst/>
          </a:prstGeom>
        </p:spPr>
      </p:pic>
      <p:pic>
        <p:nvPicPr>
          <p:cNvPr id="17" name="Picture 2" descr="Y:\10YFP_SUSTAINABLE TOURISM PROGRAMME (STP)\_LOGOS MAC\UNDP_Logo-Blue w TaglineBlue-ENG.PNG"/>
          <p:cNvPicPr>
            <a:picLocks noChangeAspect="1" noChangeArrowheads="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8230136" y="3088282"/>
            <a:ext cx="561152" cy="1150049"/>
          </a:xfrm>
          <a:prstGeom prst="rect">
            <a:avLst/>
          </a:prstGeom>
          <a:noFill/>
          <a:extLst>
            <a:ext uri="{909E8E84-426E-40DD-AFC4-6F175D3DCCD1}">
              <a14:hiddenFill xmlns:a14="http://schemas.microsoft.com/office/drawing/2010/main">
                <a:solidFill>
                  <a:srgbClr val="FFFFFF"/>
                </a:solidFill>
              </a14:hiddenFill>
            </a:ext>
          </a:extLst>
        </p:spPr>
      </p:pic>
      <p:sp>
        <p:nvSpPr>
          <p:cNvPr id="34" name="object 3"/>
          <p:cNvSpPr/>
          <p:nvPr/>
        </p:nvSpPr>
        <p:spPr>
          <a:xfrm>
            <a:off x="5023401" y="4851129"/>
            <a:ext cx="1359261" cy="848050"/>
          </a:xfrm>
          <a:prstGeom prst="rect">
            <a:avLst/>
          </a:prstGeom>
          <a:blipFill>
            <a:blip r:embed="rId26" cstate="print"/>
            <a:stretch>
              <a:fillRect/>
            </a:stretch>
          </a:blipFill>
        </p:spPr>
        <p:txBody>
          <a:bodyPr wrap="square" lIns="0" tIns="0" rIns="0" bIns="0" rtlCol="0">
            <a:noAutofit/>
          </a:bodyPr>
          <a:lstStyle/>
          <a:p>
            <a:endParaRPr dirty="0"/>
          </a:p>
        </p:txBody>
      </p:sp>
      <p:pic>
        <p:nvPicPr>
          <p:cNvPr id="30" name="Picture 29"/>
          <p:cNvPicPr>
            <a:picLocks noChangeAspect="1"/>
          </p:cNvPicPr>
          <p:nvPr/>
        </p:nvPicPr>
        <p:blipFill>
          <a:blip r:embed="rId27" cstate="email">
            <a:extLst>
              <a:ext uri="{28A0092B-C50C-407E-A947-70E740481C1C}">
                <a14:useLocalDpi xmlns:a14="http://schemas.microsoft.com/office/drawing/2010/main" val="0"/>
              </a:ext>
            </a:extLst>
          </a:blip>
          <a:stretch>
            <a:fillRect/>
          </a:stretch>
        </p:blipFill>
        <p:spPr>
          <a:xfrm>
            <a:off x="7219719" y="5246796"/>
            <a:ext cx="1332172" cy="440642"/>
          </a:xfrm>
          <a:prstGeom prst="rect">
            <a:avLst/>
          </a:prstGeom>
        </p:spPr>
      </p:pic>
      <p:sp>
        <p:nvSpPr>
          <p:cNvPr id="12" name="TextBox 11"/>
          <p:cNvSpPr txBox="1"/>
          <p:nvPr/>
        </p:nvSpPr>
        <p:spPr>
          <a:xfrm>
            <a:off x="3251705" y="6081693"/>
            <a:ext cx="2359941" cy="430887"/>
          </a:xfrm>
          <a:prstGeom prst="rect">
            <a:avLst/>
          </a:prstGeom>
          <a:solidFill>
            <a:schemeClr val="accent1">
              <a:lumMod val="20000"/>
              <a:lumOff val="80000"/>
            </a:schemeClr>
          </a:solidFill>
        </p:spPr>
        <p:txBody>
          <a:bodyPr wrap="none" rtlCol="0">
            <a:spAutoFit/>
          </a:bodyPr>
          <a:lstStyle>
            <a:defPPr>
              <a:defRPr lang="es-ES"/>
            </a:defPPr>
            <a:lvl1pPr algn="ctr">
              <a:defRPr sz="2200">
                <a:solidFill>
                  <a:srgbClr val="336699"/>
                </a:solidFill>
                <a:latin typeface="Arial" pitchFamily="34" charset="0"/>
              </a:defRPr>
            </a:lvl1pPr>
          </a:lstStyle>
          <a:p>
            <a:r>
              <a:rPr lang="es-ES" dirty="0"/>
              <a:t>And 65+ partners</a:t>
            </a:r>
          </a:p>
        </p:txBody>
      </p:sp>
      <p:cxnSp>
        <p:nvCxnSpPr>
          <p:cNvPr id="7168" name="Straight Connector 7167"/>
          <p:cNvCxnSpPr/>
          <p:nvPr/>
        </p:nvCxnSpPr>
        <p:spPr>
          <a:xfrm>
            <a:off x="539552" y="2276872"/>
            <a:ext cx="79208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71236" y="5949280"/>
            <a:ext cx="7920880" cy="0"/>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28" cstate="email">
            <a:extLst>
              <a:ext uri="{28A0092B-C50C-407E-A947-70E740481C1C}">
                <a14:useLocalDpi xmlns:a14="http://schemas.microsoft.com/office/drawing/2010/main" val="0"/>
              </a:ext>
            </a:extLst>
          </a:blip>
          <a:stretch>
            <a:fillRect/>
          </a:stretch>
        </p:blipFill>
        <p:spPr>
          <a:xfrm>
            <a:off x="6036342" y="5482244"/>
            <a:ext cx="1117667" cy="467036"/>
          </a:xfrm>
          <a:prstGeom prst="rect">
            <a:avLst/>
          </a:prstGeom>
        </p:spPr>
      </p:pic>
      <p:sp>
        <p:nvSpPr>
          <p:cNvPr id="47" name="TextBox 46"/>
          <p:cNvSpPr txBox="1"/>
          <p:nvPr/>
        </p:nvSpPr>
        <p:spPr>
          <a:xfrm>
            <a:off x="3145907" y="987235"/>
            <a:ext cx="2571538" cy="430887"/>
          </a:xfrm>
          <a:prstGeom prst="rect">
            <a:avLst/>
          </a:prstGeom>
          <a:solidFill>
            <a:schemeClr val="accent1">
              <a:lumMod val="20000"/>
              <a:lumOff val="80000"/>
            </a:schemeClr>
          </a:solidFill>
        </p:spPr>
        <p:txBody>
          <a:bodyPr wrap="none" rtlCol="0">
            <a:spAutoFit/>
          </a:bodyPr>
          <a:lstStyle>
            <a:defPPr>
              <a:defRPr lang="es-ES"/>
            </a:defPPr>
            <a:lvl1pPr algn="ctr">
              <a:defRPr sz="2200">
                <a:solidFill>
                  <a:srgbClr val="336699"/>
                </a:solidFill>
                <a:latin typeface="Arial" pitchFamily="34" charset="0"/>
              </a:defRPr>
            </a:lvl1pPr>
          </a:lstStyle>
          <a:p>
            <a:r>
              <a:rPr lang="es-ES" dirty="0"/>
              <a:t>Lead and Co-leads</a:t>
            </a:r>
          </a:p>
        </p:txBody>
      </p:sp>
      <p:sp>
        <p:nvSpPr>
          <p:cNvPr id="48" name="TextBox 47"/>
          <p:cNvSpPr txBox="1"/>
          <p:nvPr/>
        </p:nvSpPr>
        <p:spPr>
          <a:xfrm>
            <a:off x="2016367" y="2400001"/>
            <a:ext cx="4830618" cy="430887"/>
          </a:xfrm>
          <a:prstGeom prst="rect">
            <a:avLst/>
          </a:prstGeom>
          <a:solidFill>
            <a:schemeClr val="accent1">
              <a:lumMod val="20000"/>
              <a:lumOff val="80000"/>
            </a:schemeClr>
          </a:solidFill>
        </p:spPr>
        <p:txBody>
          <a:bodyPr wrap="none" rtlCol="0">
            <a:spAutoFit/>
          </a:bodyPr>
          <a:lstStyle/>
          <a:p>
            <a:pPr algn="ctr"/>
            <a:r>
              <a:rPr lang="en-US" sz="2200" dirty="0" smtClean="0">
                <a:solidFill>
                  <a:srgbClr val="336699"/>
                </a:solidFill>
                <a:latin typeface="Arial" pitchFamily="34" charset="0"/>
              </a:rPr>
              <a:t>Multistakeholder Advisory Committee</a:t>
            </a:r>
            <a:endParaRPr lang="en-US" sz="2200" dirty="0">
              <a:solidFill>
                <a:srgbClr val="336699"/>
              </a:solidFill>
              <a:latin typeface="Arial" pitchFamily="34" charset="0"/>
            </a:endParaRPr>
          </a:p>
        </p:txBody>
      </p:sp>
    </p:spTree>
    <p:extLst>
      <p:ext uri="{BB962C8B-B14F-4D97-AF65-F5344CB8AC3E}">
        <p14:creationId xmlns:p14="http://schemas.microsoft.com/office/powerpoint/2010/main" val="163485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X RCM Staff &amp; Interns\Birka\Temporary\Lighthouse-in-Field.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31063" y="0"/>
            <a:ext cx="12375063" cy="69609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87624" y="3480486"/>
            <a:ext cx="7956377" cy="7233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 Placeholder 4"/>
          <p:cNvSpPr>
            <a:spLocks noGrp="1"/>
          </p:cNvSpPr>
          <p:nvPr>
            <p:ph type="body" idx="1"/>
          </p:nvPr>
        </p:nvSpPr>
        <p:spPr>
          <a:xfrm>
            <a:off x="1187624" y="3466821"/>
            <a:ext cx="8148389" cy="624688"/>
          </a:xfrm>
        </p:spPr>
        <p:txBody>
          <a:bodyPr>
            <a:noAutofit/>
          </a:bodyPr>
          <a:lstStyle/>
          <a:p>
            <a:pPr algn="l"/>
            <a:r>
              <a:rPr lang="en-US" sz="3200" dirty="0" smtClean="0"/>
              <a:t>UNWTO Network of Observatories (INSTO)</a:t>
            </a:r>
            <a:endParaRPr lang="en-US" sz="3200" dirty="0"/>
          </a:p>
        </p:txBody>
      </p:sp>
      <p:sp>
        <p:nvSpPr>
          <p:cNvPr id="6" name="Rectangle 5"/>
          <p:cNvSpPr/>
          <p:nvPr/>
        </p:nvSpPr>
        <p:spPr>
          <a:xfrm>
            <a:off x="3937262" y="6093296"/>
            <a:ext cx="5184576" cy="276999"/>
          </a:xfrm>
          <a:prstGeom prst="rect">
            <a:avLst/>
          </a:prstGeom>
        </p:spPr>
        <p:txBody>
          <a:bodyPr wrap="square">
            <a:spAutoFit/>
          </a:bodyPr>
          <a:lstStyle/>
          <a:p>
            <a:r>
              <a:rPr lang="en-CA" sz="1200" dirty="0">
                <a:solidFill>
                  <a:schemeClr val="bg1"/>
                </a:solidFill>
                <a:latin typeface="Arial Narrow" panose="020B0606020202030204" pitchFamily="34" charset="0"/>
              </a:rPr>
              <a:t>http://sdt.unwto.org/content/international-network-sustainable-tourism-observatories-insto</a:t>
            </a:r>
          </a:p>
        </p:txBody>
      </p:sp>
      <p:sp>
        <p:nvSpPr>
          <p:cNvPr id="3" name="TextBox 2"/>
          <p:cNvSpPr txBox="1"/>
          <p:nvPr/>
        </p:nvSpPr>
        <p:spPr>
          <a:xfrm>
            <a:off x="-108520" y="422338"/>
            <a:ext cx="5040560" cy="707886"/>
          </a:xfrm>
          <a:prstGeom prst="rect">
            <a:avLst/>
          </a:prstGeom>
          <a:noFill/>
        </p:spPr>
        <p:txBody>
          <a:bodyPr wrap="square" rtlCol="0">
            <a:spAutoFit/>
          </a:bodyPr>
          <a:lstStyle/>
          <a:p>
            <a:r>
              <a:rPr lang="es-ES" sz="4000" dirty="0" smtClean="0">
                <a:solidFill>
                  <a:schemeClr val="bg1"/>
                </a:solidFill>
                <a:effectLst>
                  <a:outerShdw blurRad="38100" dist="38100" dir="2700000" algn="tl">
                    <a:srgbClr val="000000">
                      <a:alpha val="43137"/>
                    </a:srgbClr>
                  </a:outerShdw>
                </a:effectLst>
                <a:latin typeface="Arial Narrow" panose="020B0606020202030204" pitchFamily="34" charset="0"/>
              </a:rPr>
              <a:t>MEASURE TO MANAGE</a:t>
            </a:r>
            <a:endParaRPr lang="en-CA" sz="40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41243453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d:\Users\mli\AppData\Local\Microsoft\Windows\Temporary Internet Files\Content.Outlook\7DBQ6NYW\Visa photo.jpg"/>
          <p:cNvPicPr>
            <a:picLocks noChangeAspect="1" noChangeArrowheads="1"/>
          </p:cNvPicPr>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2" y="-45481"/>
            <a:ext cx="9162288" cy="6992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Imagen 4" descr="logo_unwto_pp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7525" y="0"/>
            <a:ext cx="987425"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43559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A717D3C2ABD24BB77AEAE402F3884E" ma:contentTypeVersion="0" ma:contentTypeDescription="Create a new document." ma:contentTypeScope="" ma:versionID="c80854913a2040e40291b3972f7c451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32E5211-0A7F-47BB-96D0-CDAF4333CFC6}"/>
</file>

<file path=customXml/itemProps2.xml><?xml version="1.0" encoding="utf-8"?>
<ds:datastoreItem xmlns:ds="http://schemas.openxmlformats.org/officeDocument/2006/customXml" ds:itemID="{BB1AC2C0-F5BC-4D2F-98DF-7243C20CC4E4}"/>
</file>

<file path=customXml/itemProps3.xml><?xml version="1.0" encoding="utf-8"?>
<ds:datastoreItem xmlns:ds="http://schemas.openxmlformats.org/officeDocument/2006/customXml" ds:itemID="{D74AB804-DD35-4B46-B2E0-3F91709C18D4}"/>
</file>

<file path=docProps/app.xml><?xml version="1.0" encoding="utf-8"?>
<Properties xmlns="http://schemas.openxmlformats.org/officeDocument/2006/extended-properties" xmlns:vt="http://schemas.openxmlformats.org/officeDocument/2006/docPropsVTypes">
  <Template/>
  <TotalTime>0</TotalTime>
  <Words>1383</Words>
  <Application>Microsoft Office PowerPoint</Application>
  <PresentationFormat>On-screen Show (4:3)</PresentationFormat>
  <Paragraphs>218</Paragraphs>
  <Slides>28</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1_Custom Design</vt:lpstr>
      <vt:lpstr>Chart</vt:lpstr>
      <vt:lpstr>PowerPoint Presentation</vt:lpstr>
      <vt:lpstr>PowerPoint Presentation</vt:lpstr>
      <vt:lpstr>PowerPoint Presentation</vt:lpstr>
      <vt:lpstr> Tourism in the global economy</vt:lpstr>
      <vt:lpstr>PowerPoint Presentation</vt:lpstr>
      <vt:lpstr>PowerPoint Presentation</vt:lpstr>
      <vt:lpstr>10-YFP STP Stakeholders</vt:lpstr>
      <vt:lpstr>PowerPoint Presentation</vt:lpstr>
      <vt:lpstr>PowerPoint Presentation</vt:lpstr>
      <vt:lpstr>PowerPoint Presentation</vt:lpstr>
      <vt:lpstr>2015 Status</vt:lpstr>
      <vt:lpstr>2015 Openness Index</vt:lpstr>
      <vt:lpstr>World Population Affected, 2008-2015</vt:lpstr>
      <vt:lpstr>World Population Affected, 2015</vt:lpstr>
      <vt:lpstr>Drivers of Change (2010-2015)</vt:lpstr>
      <vt:lpstr>PowerPoint Presentation</vt:lpstr>
      <vt:lpstr> Visa Facilitation in G20 Economies - 2012</vt:lpstr>
      <vt:lpstr> G20 Los Cabos Summit Leaders’ Declaration </vt:lpstr>
      <vt:lpstr>Visa Facilitation in APEC Economies - 2013</vt:lpstr>
      <vt:lpstr>Visa Facilitation in the Silk Road Countries</vt:lpstr>
      <vt:lpstr>Reciprocity -</vt:lpstr>
      <vt:lpstr>Global Reciprocal Policies, 2015</vt:lpstr>
      <vt:lpstr>Global Reciprocal Policies, 2008-2015</vt:lpstr>
      <vt:lpstr>Open Reciprocity, 2008-2015</vt:lpstr>
      <vt:lpstr> Recommendations </vt:lpstr>
      <vt:lpstr>Recent UNWTO/ICAO Collaboration</vt:lpstr>
      <vt:lpstr>Joint High-Level Forum on Tourism and Air Transport for Development, Medellín / Colombia, 2015</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2014-11-06T13:52:29Z</dcterms:created>
  <dcterms:modified xsi:type="dcterms:W3CDTF">2015-10-19T05:52:39Z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0x01010061A717D3C2ABD24BB77AEAE402F3884E</vt:lpwstr>
  </property>
</Properties>
</file>