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diagrams/data1.xml" ContentType="application/vnd.openxmlformats-officedocument.drawingml.diagramData+xml"/>
  <Override PartName="/ppt/slideMasters/slideMaster1.xml" ContentType="application/vnd.openxmlformats-officedocument.presentationml.slideMaster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7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62" r:id="rId2"/>
    <p:sldId id="355" r:id="rId3"/>
    <p:sldId id="354" r:id="rId4"/>
    <p:sldId id="356" r:id="rId5"/>
    <p:sldId id="358" r:id="rId6"/>
    <p:sldId id="372" r:id="rId7"/>
    <p:sldId id="373" r:id="rId8"/>
    <p:sldId id="371" r:id="rId9"/>
    <p:sldId id="339" r:id="rId10"/>
    <p:sldId id="340" r:id="rId11"/>
    <p:sldId id="341" r:id="rId12"/>
    <p:sldId id="366" r:id="rId13"/>
    <p:sldId id="343" r:id="rId14"/>
    <p:sldId id="342" r:id="rId15"/>
    <p:sldId id="344" r:id="rId16"/>
    <p:sldId id="345" r:id="rId17"/>
    <p:sldId id="359" r:id="rId18"/>
    <p:sldId id="338" r:id="rId19"/>
    <p:sldId id="365" r:id="rId20"/>
    <p:sldId id="367" r:id="rId21"/>
    <p:sldId id="368" r:id="rId22"/>
    <p:sldId id="374" r:id="rId23"/>
    <p:sldId id="282" r:id="rId24"/>
    <p:sldId id="369" r:id="rId25"/>
    <p:sldId id="263" r:id="rId2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9DD9"/>
    <a:srgbClr val="0054A4"/>
    <a:srgbClr val="CC8004"/>
    <a:srgbClr val="F37021"/>
    <a:srgbClr val="A74233"/>
    <a:srgbClr val="5A6870"/>
    <a:srgbClr val="C40075"/>
    <a:srgbClr val="7B0052"/>
    <a:srgbClr val="006EB7"/>
    <a:srgbClr val="A2CF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3078BCC-7161-4547-9A4C-A1060A5FADE8}" v="3" dt="2019-10-14T23:25:12.9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6425" autoAdjust="0"/>
  </p:normalViewPr>
  <p:slideViewPr>
    <p:cSldViewPr>
      <p:cViewPr varScale="1">
        <p:scale>
          <a:sx n="99" d="100"/>
          <a:sy n="99" d="100"/>
        </p:scale>
        <p:origin x="1953" y="4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35" Type="http://schemas.openxmlformats.org/officeDocument/2006/relationships/customXml" Target="../customXml/item3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6702EF-97BB-4E59-8402-E65BB8506318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6D4BF95-B8A5-4293-9F7D-60D4E277A2D0}">
      <dgm:prSet phldrT="[Text]"/>
      <dgm:spPr/>
      <dgm:t>
        <a:bodyPr/>
        <a:lstStyle/>
        <a:p>
          <a:r>
            <a:rPr lang="en-GB" dirty="0"/>
            <a:t>Strategy</a:t>
          </a:r>
        </a:p>
      </dgm:t>
    </dgm:pt>
    <dgm:pt modelId="{83F9849C-256F-4B64-A4F2-20E28A84617E}" type="parTrans" cxnId="{33B51724-2F2B-4E91-8052-8B9FDA21183D}">
      <dgm:prSet/>
      <dgm:spPr/>
      <dgm:t>
        <a:bodyPr/>
        <a:lstStyle/>
        <a:p>
          <a:endParaRPr lang="en-GB"/>
        </a:p>
      </dgm:t>
    </dgm:pt>
    <dgm:pt modelId="{2B1A58ED-5274-4D69-8799-82A434CF86E0}" type="sibTrans" cxnId="{33B51724-2F2B-4E91-8052-8B9FDA21183D}">
      <dgm:prSet/>
      <dgm:spPr/>
      <dgm:t>
        <a:bodyPr/>
        <a:lstStyle/>
        <a:p>
          <a:endParaRPr lang="en-GB"/>
        </a:p>
      </dgm:t>
    </dgm:pt>
    <dgm:pt modelId="{4262663E-3163-40F4-940B-A19EC667D276}">
      <dgm:prSet phldrT="[Text]"/>
      <dgm:spPr/>
      <dgm:t>
        <a:bodyPr/>
        <a:lstStyle/>
        <a:p>
          <a:r>
            <a:rPr lang="en-GB" dirty="0"/>
            <a:t>Operations</a:t>
          </a:r>
        </a:p>
      </dgm:t>
    </dgm:pt>
    <dgm:pt modelId="{0675F587-C093-4E1D-90ED-CB9DFA141F9B}" type="parTrans" cxnId="{2BD389B7-1255-4A11-B35B-D5C42B1C6E39}">
      <dgm:prSet/>
      <dgm:spPr/>
      <dgm:t>
        <a:bodyPr/>
        <a:lstStyle/>
        <a:p>
          <a:endParaRPr lang="en-GB"/>
        </a:p>
      </dgm:t>
    </dgm:pt>
    <dgm:pt modelId="{0ABC084A-05A5-4772-9D0A-5FD79E2D9BAA}" type="sibTrans" cxnId="{2BD389B7-1255-4A11-B35B-D5C42B1C6E39}">
      <dgm:prSet/>
      <dgm:spPr/>
      <dgm:t>
        <a:bodyPr/>
        <a:lstStyle/>
        <a:p>
          <a:endParaRPr lang="en-GB"/>
        </a:p>
      </dgm:t>
    </dgm:pt>
    <dgm:pt modelId="{AC93DB8D-4A10-457F-B1E8-CFBDF7C84314}">
      <dgm:prSet phldrT="[Text]"/>
      <dgm:spPr/>
      <dgm:t>
        <a:bodyPr/>
        <a:lstStyle/>
        <a:p>
          <a:r>
            <a:rPr lang="en-GB" dirty="0"/>
            <a:t>Tactics</a:t>
          </a:r>
        </a:p>
      </dgm:t>
    </dgm:pt>
    <dgm:pt modelId="{B248D2C9-D057-4856-819A-A400821B8068}" type="parTrans" cxnId="{F0D7F4B3-FA1F-49FA-B91B-B76C291AEB64}">
      <dgm:prSet/>
      <dgm:spPr/>
      <dgm:t>
        <a:bodyPr/>
        <a:lstStyle/>
        <a:p>
          <a:endParaRPr lang="en-GB"/>
        </a:p>
      </dgm:t>
    </dgm:pt>
    <dgm:pt modelId="{9058559B-9AE0-4C2A-B7A7-64D23C46C85E}" type="sibTrans" cxnId="{F0D7F4B3-FA1F-49FA-B91B-B76C291AEB64}">
      <dgm:prSet/>
      <dgm:spPr/>
      <dgm:t>
        <a:bodyPr/>
        <a:lstStyle/>
        <a:p>
          <a:endParaRPr lang="en-GB"/>
        </a:p>
      </dgm:t>
    </dgm:pt>
    <dgm:pt modelId="{718DF8F4-9A47-4230-AF1F-2CCAAEB904ED}" type="pres">
      <dgm:prSet presAssocID="{FE6702EF-97BB-4E59-8402-E65BB8506318}" presName="outerComposite" presStyleCnt="0">
        <dgm:presLayoutVars>
          <dgm:chMax val="5"/>
          <dgm:dir/>
          <dgm:resizeHandles val="exact"/>
        </dgm:presLayoutVars>
      </dgm:prSet>
      <dgm:spPr/>
    </dgm:pt>
    <dgm:pt modelId="{714F1016-8AAD-449A-AD3D-3D315199366B}" type="pres">
      <dgm:prSet presAssocID="{FE6702EF-97BB-4E59-8402-E65BB8506318}" presName="dummyMaxCanvas" presStyleCnt="0">
        <dgm:presLayoutVars/>
      </dgm:prSet>
      <dgm:spPr/>
    </dgm:pt>
    <dgm:pt modelId="{A5113822-B451-4804-A3BA-B8EB08767DA7}" type="pres">
      <dgm:prSet presAssocID="{FE6702EF-97BB-4E59-8402-E65BB8506318}" presName="ThreeNodes_1" presStyleLbl="node1" presStyleIdx="0" presStyleCnt="3">
        <dgm:presLayoutVars>
          <dgm:bulletEnabled val="1"/>
        </dgm:presLayoutVars>
      </dgm:prSet>
      <dgm:spPr/>
    </dgm:pt>
    <dgm:pt modelId="{A4168D0D-3191-412B-833B-A5B9C84F8240}" type="pres">
      <dgm:prSet presAssocID="{FE6702EF-97BB-4E59-8402-E65BB8506318}" presName="ThreeNodes_2" presStyleLbl="node1" presStyleIdx="1" presStyleCnt="3">
        <dgm:presLayoutVars>
          <dgm:bulletEnabled val="1"/>
        </dgm:presLayoutVars>
      </dgm:prSet>
      <dgm:spPr/>
    </dgm:pt>
    <dgm:pt modelId="{3188C20F-DDD3-48F3-B86B-C98D2379633C}" type="pres">
      <dgm:prSet presAssocID="{FE6702EF-97BB-4E59-8402-E65BB8506318}" presName="ThreeNodes_3" presStyleLbl="node1" presStyleIdx="2" presStyleCnt="3">
        <dgm:presLayoutVars>
          <dgm:bulletEnabled val="1"/>
        </dgm:presLayoutVars>
      </dgm:prSet>
      <dgm:spPr/>
    </dgm:pt>
    <dgm:pt modelId="{49691A1B-0EE2-4E1B-A4B0-C156138A9F5A}" type="pres">
      <dgm:prSet presAssocID="{FE6702EF-97BB-4E59-8402-E65BB8506318}" presName="ThreeConn_1-2" presStyleLbl="fgAccFollowNode1" presStyleIdx="0" presStyleCnt="2">
        <dgm:presLayoutVars>
          <dgm:bulletEnabled val="1"/>
        </dgm:presLayoutVars>
      </dgm:prSet>
      <dgm:spPr/>
    </dgm:pt>
    <dgm:pt modelId="{77FDDBC1-81B5-45BA-B5FB-A126EB07B725}" type="pres">
      <dgm:prSet presAssocID="{FE6702EF-97BB-4E59-8402-E65BB8506318}" presName="ThreeConn_2-3" presStyleLbl="fgAccFollowNode1" presStyleIdx="1" presStyleCnt="2">
        <dgm:presLayoutVars>
          <dgm:bulletEnabled val="1"/>
        </dgm:presLayoutVars>
      </dgm:prSet>
      <dgm:spPr/>
    </dgm:pt>
    <dgm:pt modelId="{202C177F-BDAD-415A-9238-CB53E9AB6439}" type="pres">
      <dgm:prSet presAssocID="{FE6702EF-97BB-4E59-8402-E65BB8506318}" presName="ThreeNodes_1_text" presStyleLbl="node1" presStyleIdx="2" presStyleCnt="3">
        <dgm:presLayoutVars>
          <dgm:bulletEnabled val="1"/>
        </dgm:presLayoutVars>
      </dgm:prSet>
      <dgm:spPr/>
    </dgm:pt>
    <dgm:pt modelId="{DF950392-B738-4009-A017-BF77C9E7A71B}" type="pres">
      <dgm:prSet presAssocID="{FE6702EF-97BB-4E59-8402-E65BB8506318}" presName="ThreeNodes_2_text" presStyleLbl="node1" presStyleIdx="2" presStyleCnt="3">
        <dgm:presLayoutVars>
          <dgm:bulletEnabled val="1"/>
        </dgm:presLayoutVars>
      </dgm:prSet>
      <dgm:spPr/>
    </dgm:pt>
    <dgm:pt modelId="{AC8096DD-9654-45A5-8F1F-0589D8B6E8D2}" type="pres">
      <dgm:prSet presAssocID="{FE6702EF-97BB-4E59-8402-E65BB8506318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AD117710-0F31-4298-99DF-A75FE4EFB2CA}" type="presOf" srcId="{FE6702EF-97BB-4E59-8402-E65BB8506318}" destId="{718DF8F4-9A47-4230-AF1F-2CCAAEB904ED}" srcOrd="0" destOrd="0" presId="urn:microsoft.com/office/officeart/2005/8/layout/vProcess5"/>
    <dgm:cxn modelId="{823CD917-1E4E-4373-BBEC-D4D3C4306F3D}" type="presOf" srcId="{4262663E-3163-40F4-940B-A19EC667D276}" destId="{A4168D0D-3191-412B-833B-A5B9C84F8240}" srcOrd="0" destOrd="0" presId="urn:microsoft.com/office/officeart/2005/8/layout/vProcess5"/>
    <dgm:cxn modelId="{F8BD2918-3AAD-4BC5-9E00-593F5B8C21EB}" type="presOf" srcId="{A6D4BF95-B8A5-4293-9F7D-60D4E277A2D0}" destId="{202C177F-BDAD-415A-9238-CB53E9AB6439}" srcOrd="1" destOrd="0" presId="urn:microsoft.com/office/officeart/2005/8/layout/vProcess5"/>
    <dgm:cxn modelId="{E569CB1F-E4AB-4322-9554-1DAC90D6275D}" type="presOf" srcId="{4262663E-3163-40F4-940B-A19EC667D276}" destId="{DF950392-B738-4009-A017-BF77C9E7A71B}" srcOrd="1" destOrd="0" presId="urn:microsoft.com/office/officeart/2005/8/layout/vProcess5"/>
    <dgm:cxn modelId="{33B51724-2F2B-4E91-8052-8B9FDA21183D}" srcId="{FE6702EF-97BB-4E59-8402-E65BB8506318}" destId="{A6D4BF95-B8A5-4293-9F7D-60D4E277A2D0}" srcOrd="0" destOrd="0" parTransId="{83F9849C-256F-4B64-A4F2-20E28A84617E}" sibTransId="{2B1A58ED-5274-4D69-8799-82A434CF86E0}"/>
    <dgm:cxn modelId="{36A74934-9348-475A-BFC5-7A0A6A8204DC}" type="presOf" srcId="{0ABC084A-05A5-4772-9D0A-5FD79E2D9BAA}" destId="{77FDDBC1-81B5-45BA-B5FB-A126EB07B725}" srcOrd="0" destOrd="0" presId="urn:microsoft.com/office/officeart/2005/8/layout/vProcess5"/>
    <dgm:cxn modelId="{91280E35-ABAA-4306-938A-4169FB090E62}" type="presOf" srcId="{2B1A58ED-5274-4D69-8799-82A434CF86E0}" destId="{49691A1B-0EE2-4E1B-A4B0-C156138A9F5A}" srcOrd="0" destOrd="0" presId="urn:microsoft.com/office/officeart/2005/8/layout/vProcess5"/>
    <dgm:cxn modelId="{F0D7F4B3-FA1F-49FA-B91B-B76C291AEB64}" srcId="{FE6702EF-97BB-4E59-8402-E65BB8506318}" destId="{AC93DB8D-4A10-457F-B1E8-CFBDF7C84314}" srcOrd="2" destOrd="0" parTransId="{B248D2C9-D057-4856-819A-A400821B8068}" sibTransId="{9058559B-9AE0-4C2A-B7A7-64D23C46C85E}"/>
    <dgm:cxn modelId="{2BD389B7-1255-4A11-B35B-D5C42B1C6E39}" srcId="{FE6702EF-97BB-4E59-8402-E65BB8506318}" destId="{4262663E-3163-40F4-940B-A19EC667D276}" srcOrd="1" destOrd="0" parTransId="{0675F587-C093-4E1D-90ED-CB9DFA141F9B}" sibTransId="{0ABC084A-05A5-4772-9D0A-5FD79E2D9BAA}"/>
    <dgm:cxn modelId="{9BBB0DCA-E173-4763-B15A-D156EAE6D9F4}" type="presOf" srcId="{AC93DB8D-4A10-457F-B1E8-CFBDF7C84314}" destId="{3188C20F-DDD3-48F3-B86B-C98D2379633C}" srcOrd="0" destOrd="0" presId="urn:microsoft.com/office/officeart/2005/8/layout/vProcess5"/>
    <dgm:cxn modelId="{E75746E8-AEE8-497E-8938-0CFE2C4DD35C}" type="presOf" srcId="{A6D4BF95-B8A5-4293-9F7D-60D4E277A2D0}" destId="{A5113822-B451-4804-A3BA-B8EB08767DA7}" srcOrd="0" destOrd="0" presId="urn:microsoft.com/office/officeart/2005/8/layout/vProcess5"/>
    <dgm:cxn modelId="{D158C3FB-BC71-40D9-B56F-18E0BED3C4D8}" type="presOf" srcId="{AC93DB8D-4A10-457F-B1E8-CFBDF7C84314}" destId="{AC8096DD-9654-45A5-8F1F-0589D8B6E8D2}" srcOrd="1" destOrd="0" presId="urn:microsoft.com/office/officeart/2005/8/layout/vProcess5"/>
    <dgm:cxn modelId="{4CEEA9A3-5394-45D3-B1B2-2817DEC060F0}" type="presParOf" srcId="{718DF8F4-9A47-4230-AF1F-2CCAAEB904ED}" destId="{714F1016-8AAD-449A-AD3D-3D315199366B}" srcOrd="0" destOrd="0" presId="urn:microsoft.com/office/officeart/2005/8/layout/vProcess5"/>
    <dgm:cxn modelId="{15168459-F91E-4AB6-AC8E-1A51A01A30D8}" type="presParOf" srcId="{718DF8F4-9A47-4230-AF1F-2CCAAEB904ED}" destId="{A5113822-B451-4804-A3BA-B8EB08767DA7}" srcOrd="1" destOrd="0" presId="urn:microsoft.com/office/officeart/2005/8/layout/vProcess5"/>
    <dgm:cxn modelId="{5E233615-5E59-4380-A517-40672D410C8C}" type="presParOf" srcId="{718DF8F4-9A47-4230-AF1F-2CCAAEB904ED}" destId="{A4168D0D-3191-412B-833B-A5B9C84F8240}" srcOrd="2" destOrd="0" presId="urn:microsoft.com/office/officeart/2005/8/layout/vProcess5"/>
    <dgm:cxn modelId="{44041070-0B75-47FB-BB1C-A5399A837C82}" type="presParOf" srcId="{718DF8F4-9A47-4230-AF1F-2CCAAEB904ED}" destId="{3188C20F-DDD3-48F3-B86B-C98D2379633C}" srcOrd="3" destOrd="0" presId="urn:microsoft.com/office/officeart/2005/8/layout/vProcess5"/>
    <dgm:cxn modelId="{C86D7179-A781-4EB8-94DA-890AE24E0010}" type="presParOf" srcId="{718DF8F4-9A47-4230-AF1F-2CCAAEB904ED}" destId="{49691A1B-0EE2-4E1B-A4B0-C156138A9F5A}" srcOrd="4" destOrd="0" presId="urn:microsoft.com/office/officeart/2005/8/layout/vProcess5"/>
    <dgm:cxn modelId="{B37E1F60-75B8-4F0D-A8BC-0C8CDF77FA64}" type="presParOf" srcId="{718DF8F4-9A47-4230-AF1F-2CCAAEB904ED}" destId="{77FDDBC1-81B5-45BA-B5FB-A126EB07B725}" srcOrd="5" destOrd="0" presId="urn:microsoft.com/office/officeart/2005/8/layout/vProcess5"/>
    <dgm:cxn modelId="{9509AD21-F091-440D-A0D7-B3F44334CA43}" type="presParOf" srcId="{718DF8F4-9A47-4230-AF1F-2CCAAEB904ED}" destId="{202C177F-BDAD-415A-9238-CB53E9AB6439}" srcOrd="6" destOrd="0" presId="urn:microsoft.com/office/officeart/2005/8/layout/vProcess5"/>
    <dgm:cxn modelId="{3413583A-D545-4903-86AB-B256290D8712}" type="presParOf" srcId="{718DF8F4-9A47-4230-AF1F-2CCAAEB904ED}" destId="{DF950392-B738-4009-A017-BF77C9E7A71B}" srcOrd="7" destOrd="0" presId="urn:microsoft.com/office/officeart/2005/8/layout/vProcess5"/>
    <dgm:cxn modelId="{669602BB-A8F9-4DD6-938B-C9D371BB3C54}" type="presParOf" srcId="{718DF8F4-9A47-4230-AF1F-2CCAAEB904ED}" destId="{AC8096DD-9654-45A5-8F1F-0589D8B6E8D2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113822-B451-4804-A3BA-B8EB08767DA7}">
      <dsp:nvSpPr>
        <dsp:cNvPr id="0" name=""/>
        <dsp:cNvSpPr/>
      </dsp:nvSpPr>
      <dsp:spPr>
        <a:xfrm>
          <a:off x="0" y="0"/>
          <a:ext cx="2884850" cy="5327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/>
            <a:t>Strategy</a:t>
          </a:r>
        </a:p>
      </dsp:txBody>
      <dsp:txXfrm>
        <a:off x="15604" y="15604"/>
        <a:ext cx="2309965" cy="501547"/>
      </dsp:txXfrm>
    </dsp:sp>
    <dsp:sp modelId="{A4168D0D-3191-412B-833B-A5B9C84F8240}">
      <dsp:nvSpPr>
        <dsp:cNvPr id="0" name=""/>
        <dsp:cNvSpPr/>
      </dsp:nvSpPr>
      <dsp:spPr>
        <a:xfrm>
          <a:off x="254545" y="621547"/>
          <a:ext cx="2884850" cy="5327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/>
            <a:t>Operations</a:t>
          </a:r>
        </a:p>
      </dsp:txBody>
      <dsp:txXfrm>
        <a:off x="270149" y="637151"/>
        <a:ext cx="2252806" cy="501547"/>
      </dsp:txXfrm>
    </dsp:sp>
    <dsp:sp modelId="{3188C20F-DDD3-48F3-B86B-C98D2379633C}">
      <dsp:nvSpPr>
        <dsp:cNvPr id="0" name=""/>
        <dsp:cNvSpPr/>
      </dsp:nvSpPr>
      <dsp:spPr>
        <a:xfrm>
          <a:off x="509091" y="1243095"/>
          <a:ext cx="2884850" cy="5327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/>
            <a:t>Tactics</a:t>
          </a:r>
        </a:p>
      </dsp:txBody>
      <dsp:txXfrm>
        <a:off x="524695" y="1258699"/>
        <a:ext cx="2252806" cy="501547"/>
      </dsp:txXfrm>
    </dsp:sp>
    <dsp:sp modelId="{49691A1B-0EE2-4E1B-A4B0-C156138A9F5A}">
      <dsp:nvSpPr>
        <dsp:cNvPr id="0" name=""/>
        <dsp:cNvSpPr/>
      </dsp:nvSpPr>
      <dsp:spPr>
        <a:xfrm>
          <a:off x="2538559" y="404006"/>
          <a:ext cx="346290" cy="34629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500" kern="1200"/>
        </a:p>
      </dsp:txBody>
      <dsp:txXfrm>
        <a:off x="2616474" y="404006"/>
        <a:ext cx="190460" cy="260583"/>
      </dsp:txXfrm>
    </dsp:sp>
    <dsp:sp modelId="{77FDDBC1-81B5-45BA-B5FB-A126EB07B725}">
      <dsp:nvSpPr>
        <dsp:cNvPr id="0" name=""/>
        <dsp:cNvSpPr/>
      </dsp:nvSpPr>
      <dsp:spPr>
        <a:xfrm>
          <a:off x="2793105" y="1022002"/>
          <a:ext cx="346290" cy="34629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500" kern="1200"/>
        </a:p>
      </dsp:txBody>
      <dsp:txXfrm>
        <a:off x="2871020" y="1022002"/>
        <a:ext cx="190460" cy="2605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93740C-EF34-4E86-B345-ED99307B5A0B}" type="datetimeFigureOut">
              <a:rPr lang="en-GB" smtClean="0"/>
              <a:t>14/10/2019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F14A06-1264-443B-913E-7B34839006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90753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Enterprise Ops vs Air Ops</a:t>
            </a:r>
          </a:p>
          <a:p>
            <a:r>
              <a:rPr lang="en-GB" dirty="0"/>
              <a:t>IATA Def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F14A06-1264-443B-913E-7B348390066B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97246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Trust is a firm belief in the reliability of someone or something</a:t>
            </a:r>
          </a:p>
          <a:p>
            <a:endParaRPr lang="en-GB" dirty="0"/>
          </a:p>
          <a:p>
            <a:r>
              <a:rPr lang="en-GB" dirty="0"/>
              <a:t>It’s a two way relationship, if an adversary can destroy the relationship, they control the relationship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EE0541-6910-4242-BB7A-99DE253EABA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59009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Static vs dynamic targeting </a:t>
            </a:r>
          </a:p>
          <a:p>
            <a:endParaRPr lang="en-GB" dirty="0"/>
          </a:p>
          <a:p>
            <a:r>
              <a:rPr lang="en-GB" dirty="0"/>
              <a:t>Who is you???</a:t>
            </a:r>
          </a:p>
          <a:p>
            <a:endParaRPr lang="en-GB" dirty="0"/>
          </a:p>
          <a:p>
            <a:r>
              <a:rPr lang="en-GB" dirty="0"/>
              <a:t>Who is the adversary vs the ATM system?  States vs Terror vs OCG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740005-22A8-2749-9AA4-675543D33D0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9579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Our adversaries are only limited by their imagination and ethics – they are not limited by capability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F14A06-1264-443B-913E-7B348390066B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83177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Working together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F14A06-1264-443B-913E-7B348390066B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07687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735D0F-15CB-5241-8DA7-9EC6F9751AD5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3463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We train for failure – so we should be ok</a:t>
            </a:r>
          </a:p>
          <a:p>
            <a:r>
              <a:rPr lang="en-GB" dirty="0"/>
              <a:t>We have backups but they are generally of reduced sophistication / capability / traffic capacity</a:t>
            </a:r>
          </a:p>
          <a:p>
            <a:endParaRPr lang="en-GB" dirty="0"/>
          </a:p>
          <a:p>
            <a:r>
              <a:rPr lang="en-GB" dirty="0"/>
              <a:t>What we may struggle with is scale of failure – Bandwidth attacks</a:t>
            </a:r>
          </a:p>
          <a:p>
            <a:endParaRPr lang="en-GB" dirty="0"/>
          </a:p>
          <a:p>
            <a:r>
              <a:rPr lang="en-GB" dirty="0"/>
              <a:t>GPS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F14A06-1264-443B-913E-7B348390066B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25927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Who is flying on what aircraft’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F14A06-1264-443B-913E-7B348390066B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87993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GPS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F14A06-1264-443B-913E-7B348390066B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40195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GPS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F14A06-1264-443B-913E-7B348390066B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28185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B9D29BC0-367D-410D-8E18-F023162DCE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2427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602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F75EBCD-91B7-4ED4-9C56-E26C4E9721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0538"/>
            <a:ext cx="9144000" cy="525658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D1EA9E4-254A-4A92-92C0-72B2D99AD3CF}"/>
              </a:ext>
            </a:extLst>
          </p:cNvPr>
          <p:cNvSpPr/>
          <p:nvPr userDrawn="1"/>
        </p:nvSpPr>
        <p:spPr>
          <a:xfrm>
            <a:off x="5959565" y="4312716"/>
            <a:ext cx="31489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Thank You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44CEE8F-9A6D-4E75-A462-EFBF7D4AAEE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00" y="4114895"/>
            <a:ext cx="2743200" cy="1121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376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54F855CA-08DB-448B-8C2A-E050570858A7}" type="datetimeFigureOut">
              <a:rPr lang="en-GB" sz="900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latin typeface="Corbel" panose="020B0503020204020204"/>
                <a:cs typeface="+mn-cs"/>
              </a:rPr>
              <a:pPr defTabSz="685800">
                <a:defRPr/>
              </a:pPr>
              <a:t>14/10/2019</a:t>
            </a:fld>
            <a:endParaRPr lang="en-GB" sz="90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latin typeface="Corbel" panose="020B0503020204020204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GB" sz="90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latin typeface="Corbel" panose="020B0503020204020204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7E5E6347-B263-436A-93DE-9842764FD7A2}" type="slidenum">
              <a:rPr lang="en-GB" sz="900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latin typeface="Corbel" panose="020B0503020204020204"/>
                <a:cs typeface="+mn-cs"/>
              </a:rPr>
              <a:pPr defTabSz="685800">
                <a:defRPr/>
              </a:pPr>
              <a:t>‹#›</a:t>
            </a:fld>
            <a:endParaRPr lang="en-GB" sz="90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latin typeface="Corbel" panose="020B050302020402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2083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7574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54A4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677"/>
            <a:ext cx="8229600" cy="288696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2019-10-14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58586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3200" b="1" cap="all">
                <a:solidFill>
                  <a:srgbClr val="0054A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5A687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2019-10-14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17791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7574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54A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95686"/>
            <a:ext cx="4038600" cy="27789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95686"/>
            <a:ext cx="4038600" cy="27789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2019-10-14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24919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2019-10-14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6653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98290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59582"/>
            <a:ext cx="5486400" cy="28685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07954"/>
            <a:ext cx="5486400" cy="324036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2019-10-14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60940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2019-10-14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77812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2019-10-14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739799"/>
            <a:ext cx="9144000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746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2019-10-14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99542"/>
            <a:ext cx="9144000" cy="4194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783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4894008"/>
            <a:ext cx="9144000" cy="249492"/>
          </a:xfrm>
          <a:prstGeom prst="rect">
            <a:avLst/>
          </a:prstGeom>
          <a:solidFill>
            <a:srgbClr val="8C99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512" y="-20539"/>
            <a:ext cx="9180512" cy="5167331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531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894008"/>
            <a:ext cx="2133600" cy="2494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60D3C204-BFC8-40DF-BCA5-4BA5280D0F4D}" type="datetimeFigureOut">
              <a:rPr lang="en-CA" smtClean="0"/>
              <a:pPr/>
              <a:t>2019-10-14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94008"/>
            <a:ext cx="2895600" cy="2494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Footer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894008"/>
            <a:ext cx="2133600" cy="2494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3FF909EE-2C65-48BC-95E5-26F3591A45A6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3230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7" r:id="rId6"/>
    <p:sldLayoutId id="2147483661" r:id="rId7"/>
    <p:sldLayoutId id="2147483663" r:id="rId8"/>
    <p:sldLayoutId id="2147483665" r:id="rId9"/>
    <p:sldLayoutId id="2147483667" r:id="rId10"/>
    <p:sldLayoutId id="214748366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0054A4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279DD9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5A6870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5A6870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5A6870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8B1AC3E2-87BB-4C7C-A13F-81BD69B068D5}"/>
              </a:ext>
            </a:extLst>
          </p:cNvPr>
          <p:cNvSpPr>
            <a:spLocks/>
          </p:cNvSpPr>
          <p:nvPr/>
        </p:nvSpPr>
        <p:spPr bwMode="auto">
          <a:xfrm>
            <a:off x="0" y="3003798"/>
            <a:ext cx="4608512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Font typeface="Arial" charset="0"/>
              <a:buNone/>
            </a:pPr>
            <a:r>
              <a:rPr lang="en-GB" sz="4400" b="1" dirty="0">
                <a:solidFill>
                  <a:schemeClr val="accent1"/>
                </a:solidFill>
                <a:cs typeface="Arial" charset="0"/>
              </a:rPr>
              <a:t>Pete Cooper</a:t>
            </a:r>
            <a:endParaRPr lang="en-GB" sz="4400" b="1" baseline="0" dirty="0">
              <a:solidFill>
                <a:schemeClr val="accent1"/>
              </a:solidFill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sz="2000" b="1" i="1" baseline="0" dirty="0">
                <a:solidFill>
                  <a:schemeClr val="accent1"/>
                </a:solidFill>
                <a:cs typeface="Arial" charset="0"/>
              </a:rPr>
              <a:t>Pavisade, CEO</a:t>
            </a:r>
          </a:p>
          <a:p>
            <a:pPr>
              <a:buFont typeface="Arial" charset="0"/>
              <a:buNone/>
            </a:pPr>
            <a:r>
              <a:rPr lang="en-US" sz="2000" b="1" i="1" dirty="0">
                <a:solidFill>
                  <a:schemeClr val="accent1"/>
                </a:solidFill>
                <a:cs typeface="Arial" charset="0"/>
              </a:rPr>
              <a:t>Cyber Strategy</a:t>
            </a:r>
            <a:endParaRPr lang="en-US" sz="2000" b="1" i="1" baseline="0" dirty="0">
              <a:solidFill>
                <a:schemeClr val="accent1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74300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FEE8F-4F83-4BD7-963D-B6196865D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do adversaries attack?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226E68-5F75-405A-BC79-090340C7D9D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8064" y="1779662"/>
            <a:ext cx="3363193" cy="3260968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99E3620-9242-4C7C-A006-969F1CD253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0000" y="1779661"/>
            <a:ext cx="3155936" cy="3168353"/>
          </a:xfrm>
        </p:spPr>
        <p:txBody>
          <a:bodyPr>
            <a:noAutofit/>
          </a:bodyPr>
          <a:lstStyle/>
          <a:p>
            <a:pPr>
              <a:spcAft>
                <a:spcPts val="1000"/>
              </a:spcAft>
            </a:pPr>
            <a:r>
              <a:rPr lang="en-GB" sz="2000" b="1" dirty="0"/>
              <a:t>Who you are</a:t>
            </a:r>
          </a:p>
          <a:p>
            <a:pPr>
              <a:spcAft>
                <a:spcPts val="1000"/>
              </a:spcAft>
            </a:pPr>
            <a:r>
              <a:rPr lang="en-GB" sz="2000" b="1" dirty="0"/>
              <a:t>What you are doing</a:t>
            </a:r>
          </a:p>
        </p:txBody>
      </p:sp>
    </p:spTree>
    <p:extLst>
      <p:ext uri="{BB962C8B-B14F-4D97-AF65-F5344CB8AC3E}">
        <p14:creationId xmlns:p14="http://schemas.microsoft.com/office/powerpoint/2010/main" val="17257488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FEE8F-4F83-4BD7-963D-B6196865D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do adversaries attack?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663A9CB-4DCA-485F-B807-2AE48E3E91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0000" y="1779661"/>
            <a:ext cx="3155936" cy="3168353"/>
          </a:xfrm>
        </p:spPr>
        <p:txBody>
          <a:bodyPr>
            <a:noAutofit/>
          </a:bodyPr>
          <a:lstStyle/>
          <a:p>
            <a:pPr>
              <a:spcAft>
                <a:spcPts val="1000"/>
              </a:spcAft>
            </a:pPr>
            <a:r>
              <a:rPr lang="en-GB" sz="2000" b="1" dirty="0"/>
              <a:t>Who you are</a:t>
            </a:r>
          </a:p>
          <a:p>
            <a:pPr>
              <a:spcAft>
                <a:spcPts val="1000"/>
              </a:spcAft>
            </a:pPr>
            <a:r>
              <a:rPr lang="en-GB" sz="2000" b="1" dirty="0"/>
              <a:t>What you are doing</a:t>
            </a:r>
          </a:p>
          <a:p>
            <a:pPr>
              <a:spcAft>
                <a:spcPts val="1000"/>
              </a:spcAft>
            </a:pPr>
            <a:r>
              <a:rPr lang="en-GB" sz="2000" b="1" dirty="0"/>
              <a:t>What you have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2225D1-023A-43CD-A6C1-BB4EAA2ABB9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4048" y="1740962"/>
            <a:ext cx="3888432" cy="2948023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516192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FEE8F-4F83-4BD7-963D-B6196865D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do adversaries attack?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351690-FB5D-46CD-B1C1-33551A87DA1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9572" y="1761108"/>
            <a:ext cx="4285015" cy="2859782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6222197-7267-4AC3-AEAE-C39E1DC744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0000" y="1779661"/>
            <a:ext cx="3155936" cy="3168353"/>
          </a:xfrm>
        </p:spPr>
        <p:txBody>
          <a:bodyPr>
            <a:noAutofit/>
          </a:bodyPr>
          <a:lstStyle/>
          <a:p>
            <a:pPr>
              <a:spcAft>
                <a:spcPts val="1000"/>
              </a:spcAft>
            </a:pPr>
            <a:r>
              <a:rPr lang="en-GB" sz="2000" b="1" dirty="0"/>
              <a:t>Who you are</a:t>
            </a:r>
          </a:p>
          <a:p>
            <a:pPr>
              <a:spcAft>
                <a:spcPts val="1000"/>
              </a:spcAft>
            </a:pPr>
            <a:r>
              <a:rPr lang="en-GB" sz="2000" b="1" dirty="0"/>
              <a:t>What you are doing</a:t>
            </a:r>
          </a:p>
          <a:p>
            <a:pPr>
              <a:spcAft>
                <a:spcPts val="1000"/>
              </a:spcAft>
            </a:pPr>
            <a:r>
              <a:rPr lang="en-GB" sz="2000" b="1" dirty="0"/>
              <a:t>What you have</a:t>
            </a:r>
          </a:p>
        </p:txBody>
      </p:sp>
    </p:spTree>
    <p:extLst>
      <p:ext uri="{BB962C8B-B14F-4D97-AF65-F5344CB8AC3E}">
        <p14:creationId xmlns:p14="http://schemas.microsoft.com/office/powerpoint/2010/main" val="4439722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FEE8F-4F83-4BD7-963D-B6196865D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do adversaries attack?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4C8F1E-5B33-427E-9F09-0CCFB5F351C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1879586"/>
            <a:ext cx="4392488" cy="2980725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81400C47-9DCC-4EE5-AC9A-3968432AC0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0000" y="1779661"/>
            <a:ext cx="3155936" cy="3168353"/>
          </a:xfrm>
        </p:spPr>
        <p:txBody>
          <a:bodyPr>
            <a:noAutofit/>
          </a:bodyPr>
          <a:lstStyle/>
          <a:p>
            <a:pPr>
              <a:spcAft>
                <a:spcPts val="1000"/>
              </a:spcAft>
            </a:pPr>
            <a:r>
              <a:rPr lang="en-GB" sz="2000" b="1" dirty="0"/>
              <a:t>Who you are</a:t>
            </a:r>
          </a:p>
          <a:p>
            <a:pPr>
              <a:spcAft>
                <a:spcPts val="1000"/>
              </a:spcAft>
            </a:pPr>
            <a:r>
              <a:rPr lang="en-GB" sz="2000" b="1" dirty="0"/>
              <a:t>What you are doing</a:t>
            </a:r>
          </a:p>
          <a:p>
            <a:pPr>
              <a:spcAft>
                <a:spcPts val="1000"/>
              </a:spcAft>
            </a:pPr>
            <a:r>
              <a:rPr lang="en-GB" sz="2000" b="1" dirty="0"/>
              <a:t>What you have</a:t>
            </a:r>
          </a:p>
          <a:p>
            <a:pPr>
              <a:spcAft>
                <a:spcPts val="1000"/>
              </a:spcAft>
            </a:pPr>
            <a:r>
              <a:rPr lang="en-GB" sz="2000" b="1" dirty="0"/>
              <a:t>Who you partner with</a:t>
            </a:r>
          </a:p>
        </p:txBody>
      </p:sp>
    </p:spTree>
    <p:extLst>
      <p:ext uri="{BB962C8B-B14F-4D97-AF65-F5344CB8AC3E}">
        <p14:creationId xmlns:p14="http://schemas.microsoft.com/office/powerpoint/2010/main" val="29774933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FEE8F-4F83-4BD7-963D-B6196865D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do adversaries attack?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CAA73A-4889-479A-A275-9EB0F34C92C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32040" y="1691782"/>
            <a:ext cx="3672408" cy="3488642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05CBE0D-B063-4B58-A3C5-1A86D8D0C546}"/>
              </a:ext>
            </a:extLst>
          </p:cNvPr>
          <p:cNvSpPr txBox="1">
            <a:spLocks/>
          </p:cNvSpPr>
          <p:nvPr/>
        </p:nvSpPr>
        <p:spPr>
          <a:xfrm>
            <a:off x="840000" y="1779661"/>
            <a:ext cx="3155936" cy="31683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0054A4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279DD9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000"/>
              </a:spcAft>
            </a:pPr>
            <a:r>
              <a:rPr lang="en-GB" sz="2000" b="1"/>
              <a:t>Who you are</a:t>
            </a:r>
          </a:p>
          <a:p>
            <a:pPr>
              <a:spcAft>
                <a:spcPts val="1000"/>
              </a:spcAft>
            </a:pPr>
            <a:r>
              <a:rPr lang="en-GB" sz="2000" b="1"/>
              <a:t>What you are doing</a:t>
            </a:r>
          </a:p>
          <a:p>
            <a:pPr>
              <a:spcAft>
                <a:spcPts val="1000"/>
              </a:spcAft>
            </a:pPr>
            <a:r>
              <a:rPr lang="en-GB" sz="2000" b="1"/>
              <a:t>What you have</a:t>
            </a:r>
          </a:p>
          <a:p>
            <a:pPr>
              <a:spcAft>
                <a:spcPts val="1000"/>
              </a:spcAft>
            </a:pPr>
            <a:r>
              <a:rPr lang="en-GB" sz="2000" b="1"/>
              <a:t>Who you partner with</a:t>
            </a:r>
          </a:p>
          <a:p>
            <a:endParaRPr lang="en-GB" sz="1600" b="1"/>
          </a:p>
          <a:p>
            <a:r>
              <a:rPr lang="en-GB" sz="2000" b="1"/>
              <a:t>What you are using and how you use it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25923126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FEE8F-4F83-4BD7-963D-B6196865D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do adversaries attack?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16A84A-211B-456B-BA9B-9A0909DB6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0000" y="1779661"/>
            <a:ext cx="3155936" cy="3168353"/>
          </a:xfrm>
        </p:spPr>
        <p:txBody>
          <a:bodyPr>
            <a:noAutofit/>
          </a:bodyPr>
          <a:lstStyle/>
          <a:p>
            <a:pPr>
              <a:spcAft>
                <a:spcPts val="1000"/>
              </a:spcAft>
            </a:pPr>
            <a:r>
              <a:rPr lang="en-GB" sz="2000" b="1" dirty="0"/>
              <a:t>Who you are</a:t>
            </a:r>
          </a:p>
          <a:p>
            <a:pPr>
              <a:spcAft>
                <a:spcPts val="1000"/>
              </a:spcAft>
            </a:pPr>
            <a:r>
              <a:rPr lang="en-GB" sz="2000" b="1" dirty="0"/>
              <a:t>What you are doing</a:t>
            </a:r>
          </a:p>
          <a:p>
            <a:pPr>
              <a:spcAft>
                <a:spcPts val="1000"/>
              </a:spcAft>
            </a:pPr>
            <a:r>
              <a:rPr lang="en-GB" sz="2000" b="1" dirty="0"/>
              <a:t>What you have</a:t>
            </a:r>
          </a:p>
          <a:p>
            <a:pPr>
              <a:spcAft>
                <a:spcPts val="1000"/>
              </a:spcAft>
            </a:pPr>
            <a:r>
              <a:rPr lang="en-GB" sz="2000" b="1" dirty="0"/>
              <a:t>Who you partner with</a:t>
            </a:r>
          </a:p>
          <a:p>
            <a:endParaRPr lang="en-GB" sz="1600" b="1" dirty="0"/>
          </a:p>
          <a:p>
            <a:r>
              <a:rPr lang="en-GB" sz="2000" b="1" dirty="0"/>
              <a:t>What you are using and how you use it</a:t>
            </a:r>
          </a:p>
        </p:txBody>
      </p:sp>
      <p:sp>
        <p:nvSpPr>
          <p:cNvPr id="4" name="Right Brace 3">
            <a:extLst>
              <a:ext uri="{FF2B5EF4-FFF2-40B4-BE49-F238E27FC236}">
                <a16:creationId xmlns:a16="http://schemas.microsoft.com/office/drawing/2014/main" id="{CDA93444-C9D6-433B-8EDD-C9CE3427497F}"/>
              </a:ext>
            </a:extLst>
          </p:cNvPr>
          <p:cNvSpPr/>
          <p:nvPr/>
        </p:nvSpPr>
        <p:spPr>
          <a:xfrm>
            <a:off x="4101444" y="1844824"/>
            <a:ext cx="902603" cy="187905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EFEB817-6FBD-4F39-9901-BCC0127CD806}"/>
              </a:ext>
            </a:extLst>
          </p:cNvPr>
          <p:cNvSpPr txBox="1">
            <a:spLocks/>
          </p:cNvSpPr>
          <p:nvPr/>
        </p:nvSpPr>
        <p:spPr>
          <a:xfrm>
            <a:off x="5003234" y="2355726"/>
            <a:ext cx="2843977" cy="2309808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b="1" dirty="0">
                <a:solidFill>
                  <a:srgbClr val="0054A4"/>
                </a:solidFill>
                <a:latin typeface="Arial" pitchFamily="34" charset="0"/>
                <a:cs typeface="Arial" pitchFamily="34" charset="0"/>
              </a:rPr>
              <a:t>Targeted adversary effort to achieve their aims – Which are…..</a:t>
            </a:r>
          </a:p>
          <a:p>
            <a:pPr marL="0" indent="0">
              <a:buNone/>
            </a:pPr>
            <a:endParaRPr lang="en-GB" sz="2400" b="1" dirty="0">
              <a:solidFill>
                <a:srgbClr val="0054A4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GB" sz="2000" b="1" dirty="0">
              <a:solidFill>
                <a:srgbClr val="0054A4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GB" sz="2000" b="1" dirty="0">
                <a:solidFill>
                  <a:srgbClr val="0054A4"/>
                </a:solidFill>
                <a:latin typeface="Arial" pitchFamily="34" charset="0"/>
                <a:cs typeface="Arial" pitchFamily="34" charset="0"/>
              </a:rPr>
              <a:t>Technology….</a:t>
            </a:r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id="{41761B05-5F48-43C2-A6B7-216097FF3F03}"/>
              </a:ext>
            </a:extLst>
          </p:cNvPr>
          <p:cNvSpPr/>
          <p:nvPr/>
        </p:nvSpPr>
        <p:spPr>
          <a:xfrm flipV="1">
            <a:off x="3995936" y="4202723"/>
            <a:ext cx="866210" cy="33410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</p:spTree>
    <p:extLst>
      <p:ext uri="{BB962C8B-B14F-4D97-AF65-F5344CB8AC3E}">
        <p14:creationId xmlns:p14="http://schemas.microsoft.com/office/powerpoint/2010/main" val="36840797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54E4B-C755-4518-8B46-042E7FAB6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are we being attacked?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B9D019-0CF6-4AD2-9FC0-E8D63EA55E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05676"/>
            <a:ext cx="8229600" cy="3237823"/>
          </a:xfrm>
        </p:spPr>
        <p:txBody>
          <a:bodyPr>
            <a:normAutofit fontScale="55000" lnSpcReduction="20000"/>
          </a:bodyPr>
          <a:lstStyle/>
          <a:p>
            <a:r>
              <a:rPr lang="en-GB" b="1" dirty="0"/>
              <a:t>Adversary leadership &amp; teamwork</a:t>
            </a:r>
          </a:p>
          <a:p>
            <a:r>
              <a:rPr lang="en-GB" b="1" dirty="0"/>
              <a:t>Adversary mindset</a:t>
            </a:r>
          </a:p>
          <a:p>
            <a:pPr lvl="1"/>
            <a:r>
              <a:rPr lang="en-GB" b="1" dirty="0"/>
              <a:t>Vision / Outcome focussed</a:t>
            </a:r>
          </a:p>
          <a:p>
            <a:pPr lvl="1"/>
            <a:r>
              <a:rPr lang="en-GB" b="1" dirty="0"/>
              <a:t>Clear Strategy</a:t>
            </a:r>
          </a:p>
          <a:p>
            <a:pPr lvl="1"/>
            <a:r>
              <a:rPr lang="en-GB" b="1" dirty="0"/>
              <a:t>Well defined aims</a:t>
            </a:r>
          </a:p>
          <a:p>
            <a:pPr lvl="1"/>
            <a:r>
              <a:rPr lang="en-GB" b="1" dirty="0"/>
              <a:t>Path of least resistance</a:t>
            </a:r>
          </a:p>
          <a:p>
            <a:pPr lvl="1"/>
            <a:endParaRPr lang="en-GB" b="1" dirty="0"/>
          </a:p>
          <a:p>
            <a:pPr lvl="1"/>
            <a:endParaRPr lang="en-GB" b="1" dirty="0"/>
          </a:p>
          <a:p>
            <a:r>
              <a:rPr lang="en-GB" b="1" dirty="0"/>
              <a:t>“Where is the battlefield?”</a:t>
            </a:r>
            <a:br>
              <a:rPr lang="en-GB" b="1" dirty="0"/>
            </a:br>
            <a:r>
              <a:rPr lang="en-GB" b="1" dirty="0"/>
              <a:t>				“…. Everywhere” </a:t>
            </a:r>
            <a:r>
              <a:rPr lang="en-GB" sz="2200" b="1" baseline="72000" dirty="0"/>
              <a:t>(Unrestricted warfare, Liang &amp; Xiangsui 1999)</a:t>
            </a:r>
            <a:endParaRPr lang="en-GB" sz="3000" b="1" dirty="0"/>
          </a:p>
          <a:p>
            <a:pPr lvl="0"/>
            <a:r>
              <a:rPr lang="en-GB" b="1" dirty="0"/>
              <a:t>When are we engaged?</a:t>
            </a:r>
            <a:br>
              <a:rPr lang="en-GB" b="1" dirty="0"/>
            </a:br>
            <a:r>
              <a:rPr lang="en-GB" b="1" dirty="0"/>
              <a:t>				…..All the time</a:t>
            </a:r>
            <a:r>
              <a:rPr lang="en-GB" sz="1500" b="1" baseline="72000" dirty="0">
                <a:gradFill>
                  <a:gsLst>
                    <a:gs pos="34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</a:gradFill>
              </a:rPr>
              <a:t>(Me, 2015)</a:t>
            </a:r>
            <a:endParaRPr lang="en-GB" sz="3000" b="1" dirty="0">
              <a:gradFill>
                <a:gsLst>
                  <a:gs pos="34000">
                    <a:prstClr val="white">
                      <a:lumMod val="93000"/>
                    </a:prstClr>
                  </a:gs>
                  <a:gs pos="0">
                    <a:prstClr val="black">
                      <a:lumMod val="25000"/>
                      <a:lumOff val="75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4800000" scaled="0"/>
              </a:gradFill>
            </a:endParaRPr>
          </a:p>
          <a:p>
            <a:endParaRPr lang="en-GB" b="1" dirty="0"/>
          </a:p>
          <a:p>
            <a:pPr lvl="1"/>
            <a:endParaRPr lang="en-GB" b="1" dirty="0"/>
          </a:p>
          <a:p>
            <a:endParaRPr lang="en-GB" b="1" dirty="0"/>
          </a:p>
          <a:p>
            <a:endParaRPr lang="en-GB" b="1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5E8A3D48-4049-422B-9394-BF09D3046112}"/>
              </a:ext>
            </a:extLst>
          </p:cNvPr>
          <p:cNvGraphicFramePr/>
          <p:nvPr/>
        </p:nvGraphicFramePr>
        <p:xfrm>
          <a:off x="5580112" y="1851670"/>
          <a:ext cx="3393942" cy="17758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530956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F2BAC58-1ACD-45A6-9BB3-9A94EEBB4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Adversaries attack where they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A15BA05-284A-422E-88B4-2BE34B49F4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05677"/>
            <a:ext cx="8507288" cy="2886968"/>
          </a:xfrm>
        </p:spPr>
        <p:txBody>
          <a:bodyPr/>
          <a:lstStyle/>
          <a:p>
            <a:r>
              <a:rPr lang="en-GB" dirty="0"/>
              <a:t>Perceive weakness &amp; gaps</a:t>
            </a:r>
          </a:p>
          <a:p>
            <a:r>
              <a:rPr lang="en-GB" dirty="0"/>
              <a:t>Perceive poor understanding</a:t>
            </a:r>
          </a:p>
          <a:p>
            <a:r>
              <a:rPr lang="en-GB" dirty="0"/>
              <a:t>Perceive poor co-operation</a:t>
            </a:r>
          </a:p>
          <a:p>
            <a:r>
              <a:rPr lang="en-GB" dirty="0"/>
              <a:t>Perceive poor preparation</a:t>
            </a:r>
          </a:p>
        </p:txBody>
      </p:sp>
    </p:spTree>
    <p:extLst>
      <p:ext uri="{BB962C8B-B14F-4D97-AF65-F5344CB8AC3E}">
        <p14:creationId xmlns:p14="http://schemas.microsoft.com/office/powerpoint/2010/main" val="33853988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 : coins arrondis 29">
            <a:extLst>
              <a:ext uri="{FF2B5EF4-FFF2-40B4-BE49-F238E27FC236}">
                <a16:creationId xmlns:a16="http://schemas.microsoft.com/office/drawing/2014/main" id="{537FBF21-07E6-6840-88BB-708210E0E1D2}"/>
              </a:ext>
            </a:extLst>
          </p:cNvPr>
          <p:cNvSpPr/>
          <p:nvPr/>
        </p:nvSpPr>
        <p:spPr>
          <a:xfrm>
            <a:off x="1354598" y="3003798"/>
            <a:ext cx="3161313" cy="1504895"/>
          </a:xfrm>
          <a:prstGeom prst="roundRect">
            <a:avLst>
              <a:gd name="adj" fmla="val 2837"/>
            </a:avLst>
          </a:prstGeom>
          <a:solidFill>
            <a:schemeClr val="tx2">
              <a:lumMod val="20000"/>
              <a:lumOff val="80000"/>
              <a:alpha val="2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2100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4845DCBA-C84C-CE4D-B30F-A8E1C2ED78D7}"/>
              </a:ext>
            </a:extLst>
          </p:cNvPr>
          <p:cNvSpPr/>
          <p:nvPr/>
        </p:nvSpPr>
        <p:spPr>
          <a:xfrm>
            <a:off x="454840" y="1708060"/>
            <a:ext cx="1793426" cy="1793426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C75A7B9-0B85-0044-AC0B-1F8E8A142E03}"/>
              </a:ext>
            </a:extLst>
          </p:cNvPr>
          <p:cNvSpPr/>
          <p:nvPr/>
        </p:nvSpPr>
        <p:spPr>
          <a:xfrm>
            <a:off x="544281" y="1995672"/>
            <a:ext cx="1614545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" sz="4500" b="1" dirty="0">
                <a:solidFill>
                  <a:schemeClr val="bg1"/>
                </a:solidFill>
              </a:rPr>
              <a:t>1</a:t>
            </a:r>
            <a:r>
              <a:rPr lang="en" sz="4500" b="1" baseline="30000" dirty="0">
                <a:solidFill>
                  <a:schemeClr val="bg1"/>
                </a:solidFill>
              </a:rPr>
              <a:t>st</a:t>
            </a:r>
          </a:p>
        </p:txBody>
      </p:sp>
      <p:sp>
        <p:nvSpPr>
          <p:cNvPr id="7" name="Arc 6">
            <a:extLst>
              <a:ext uri="{FF2B5EF4-FFF2-40B4-BE49-F238E27FC236}">
                <a16:creationId xmlns:a16="http://schemas.microsoft.com/office/drawing/2014/main" id="{E2764879-58B1-EB44-9AFB-56444F7336E6}"/>
              </a:ext>
            </a:extLst>
          </p:cNvPr>
          <p:cNvSpPr/>
          <p:nvPr/>
        </p:nvSpPr>
        <p:spPr>
          <a:xfrm>
            <a:off x="381307" y="1634527"/>
            <a:ext cx="1940492" cy="1940492"/>
          </a:xfrm>
          <a:prstGeom prst="arc">
            <a:avLst>
              <a:gd name="adj1" fmla="val 10906502"/>
              <a:gd name="adj2" fmla="val 5416513"/>
            </a:avLst>
          </a:prstGeom>
          <a:noFill/>
          <a:ln>
            <a:solidFill>
              <a:schemeClr val="tx2"/>
            </a:solidFill>
            <a:tailEnd type="oval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FD938C1-7719-1943-B50A-6E1095143C5F}"/>
              </a:ext>
            </a:extLst>
          </p:cNvPr>
          <p:cNvSpPr/>
          <p:nvPr/>
        </p:nvSpPr>
        <p:spPr>
          <a:xfrm>
            <a:off x="544281" y="2587225"/>
            <a:ext cx="1614545" cy="403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" sz="2025" dirty="0">
                <a:solidFill>
                  <a:schemeClr val="bg1"/>
                </a:solidFill>
              </a:rPr>
              <a:t>generation</a:t>
            </a:r>
            <a:endParaRPr lang="en" sz="2025" baseline="30000" dirty="0">
              <a:solidFill>
                <a:schemeClr val="bg1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F6CEB30-6EE9-B14E-B74A-EF07B80962AA}"/>
              </a:ext>
            </a:extLst>
          </p:cNvPr>
          <p:cNvSpPr/>
          <p:nvPr/>
        </p:nvSpPr>
        <p:spPr>
          <a:xfrm>
            <a:off x="2048306" y="3075806"/>
            <a:ext cx="22897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763" lvl="1" algn="r"/>
            <a:r>
              <a:rPr lang="en-GB" sz="2100" b="1" dirty="0">
                <a:solidFill>
                  <a:schemeClr val="tx2"/>
                </a:solidFill>
              </a:rPr>
              <a:t>System Availability</a:t>
            </a:r>
          </a:p>
          <a:p>
            <a:pPr marL="4763" lvl="1" algn="r"/>
            <a:r>
              <a:rPr lang="en-GB" sz="1500" b="1" dirty="0"/>
              <a:t>Deny / Disrupt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10D4EC0-E828-7349-BFC5-FC3EE0BFE065}"/>
              </a:ext>
            </a:extLst>
          </p:cNvPr>
          <p:cNvSpPr/>
          <p:nvPr/>
        </p:nvSpPr>
        <p:spPr>
          <a:xfrm>
            <a:off x="1766565" y="3651870"/>
            <a:ext cx="2571535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763" lvl="1" algn="r"/>
            <a:r>
              <a:rPr lang="en-GB" sz="2100" b="1" dirty="0">
                <a:solidFill>
                  <a:schemeClr val="tx2"/>
                </a:solidFill>
              </a:rPr>
              <a:t>Data Confidentiality</a:t>
            </a:r>
          </a:p>
          <a:p>
            <a:pPr marL="4763" lvl="1" algn="r"/>
            <a:r>
              <a:rPr lang="en" sz="1500" b="1" dirty="0"/>
              <a:t>From air / ground / space data-links to on-board </a:t>
            </a:r>
            <a:r>
              <a:rPr lang="en" sz="1500" b="1" dirty="0" err="1"/>
              <a:t>wifi</a:t>
            </a:r>
            <a:endParaRPr lang="en" sz="1500" b="1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449EA78-59E6-4261-99E0-94A29EECAE53}"/>
              </a:ext>
            </a:extLst>
          </p:cNvPr>
          <p:cNvGrpSpPr/>
          <p:nvPr/>
        </p:nvGrpSpPr>
        <p:grpSpPr>
          <a:xfrm>
            <a:off x="4843062" y="1844824"/>
            <a:ext cx="3901044" cy="3027518"/>
            <a:chOff x="6205258" y="1466064"/>
            <a:chExt cx="5476176" cy="4316188"/>
          </a:xfrm>
        </p:grpSpPr>
        <p:sp>
          <p:nvSpPr>
            <p:cNvPr id="32" name="Rectangle : coins arrondis 31">
              <a:extLst>
                <a:ext uri="{FF2B5EF4-FFF2-40B4-BE49-F238E27FC236}">
                  <a16:creationId xmlns:a16="http://schemas.microsoft.com/office/drawing/2014/main" id="{EB4B76EB-159F-DA42-9BD8-079AB1E74692}"/>
                </a:ext>
              </a:extLst>
            </p:cNvPr>
            <p:cNvSpPr/>
            <p:nvPr/>
          </p:nvSpPr>
          <p:spPr>
            <a:xfrm>
              <a:off x="6205258" y="1466064"/>
              <a:ext cx="4194148" cy="3030366"/>
            </a:xfrm>
            <a:prstGeom prst="roundRect">
              <a:avLst>
                <a:gd name="adj" fmla="val 2586"/>
              </a:avLst>
            </a:prstGeom>
            <a:solidFill>
              <a:schemeClr val="accent1">
                <a:lumMod val="20000"/>
                <a:lumOff val="80000"/>
                <a:alpha val="6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sz="1350"/>
            </a:p>
          </p:txBody>
        </p:sp>
        <p:sp>
          <p:nvSpPr>
            <p:cNvPr id="20" name="Ellipse 19">
              <a:extLst>
                <a:ext uri="{FF2B5EF4-FFF2-40B4-BE49-F238E27FC236}">
                  <a16:creationId xmlns:a16="http://schemas.microsoft.com/office/drawing/2014/main" id="{EE569A6A-78DC-4643-9BC3-E8E686CC558D}"/>
                </a:ext>
              </a:extLst>
            </p:cNvPr>
            <p:cNvSpPr/>
            <p:nvPr/>
          </p:nvSpPr>
          <p:spPr>
            <a:xfrm>
              <a:off x="9192156" y="3292974"/>
              <a:ext cx="2391234" cy="2391234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 dirty="0">
                <a:highlight>
                  <a:srgbClr val="279DD9"/>
                </a:highlight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A89E7BE1-68B0-DA47-BF7A-F11DF22455D9}"/>
                </a:ext>
              </a:extLst>
            </p:cNvPr>
            <p:cNvSpPr/>
            <p:nvPr/>
          </p:nvSpPr>
          <p:spPr>
            <a:xfrm>
              <a:off x="9311410" y="3676456"/>
              <a:ext cx="2152727" cy="10464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" sz="4500" b="1" dirty="0">
                  <a:solidFill>
                    <a:schemeClr val="bg1"/>
                  </a:solidFill>
                </a:rPr>
                <a:t>2</a:t>
              </a:r>
              <a:r>
                <a:rPr lang="en" sz="4500" b="1" baseline="30000" dirty="0">
                  <a:solidFill>
                    <a:schemeClr val="bg1"/>
                  </a:solidFill>
                </a:rPr>
                <a:t>nd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34BEAEC5-E4B7-4942-992F-026DAD410390}"/>
                </a:ext>
              </a:extLst>
            </p:cNvPr>
            <p:cNvSpPr/>
            <p:nvPr/>
          </p:nvSpPr>
          <p:spPr>
            <a:xfrm>
              <a:off x="9311410" y="4465193"/>
              <a:ext cx="2152727" cy="5386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" sz="2025" dirty="0">
                  <a:solidFill>
                    <a:schemeClr val="bg1"/>
                  </a:solidFill>
                </a:rPr>
                <a:t>generation</a:t>
              </a:r>
              <a:endParaRPr lang="en" sz="2025" baseline="30000" dirty="0">
                <a:solidFill>
                  <a:schemeClr val="bg1"/>
                </a:solidFill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2818EB89-C3E2-4B44-987F-9BBB29A08E4E}"/>
                </a:ext>
              </a:extLst>
            </p:cNvPr>
            <p:cNvSpPr/>
            <p:nvPr/>
          </p:nvSpPr>
          <p:spPr>
            <a:xfrm>
              <a:off x="6422143" y="2104084"/>
              <a:ext cx="3518016" cy="20313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763" lvl="1"/>
              <a:r>
                <a:rPr lang="en-GB" sz="3000" b="1" dirty="0">
                  <a:solidFill>
                    <a:schemeClr val="tx2">
                      <a:lumMod val="75000"/>
                    </a:schemeClr>
                  </a:solidFill>
                </a:rPr>
                <a:t>Data Integrity</a:t>
              </a:r>
            </a:p>
            <a:p>
              <a:pPr marL="4763" lvl="1"/>
              <a:r>
                <a:rPr lang="en-GB" sz="2100" b="1" dirty="0"/>
                <a:t>Safety critical information</a:t>
              </a:r>
              <a:br>
                <a:rPr lang="en-GB" sz="2100" b="1" dirty="0"/>
              </a:br>
              <a:r>
                <a:rPr lang="en-GB" sz="2100" b="1" dirty="0"/>
                <a:t>/ instructions</a:t>
              </a:r>
            </a:p>
          </p:txBody>
        </p:sp>
        <p:sp>
          <p:nvSpPr>
            <p:cNvPr id="22" name="Arc 21">
              <a:extLst>
                <a:ext uri="{FF2B5EF4-FFF2-40B4-BE49-F238E27FC236}">
                  <a16:creationId xmlns:a16="http://schemas.microsoft.com/office/drawing/2014/main" id="{2E899092-44EA-634E-99E4-80E635B5920B}"/>
                </a:ext>
              </a:extLst>
            </p:cNvPr>
            <p:cNvSpPr/>
            <p:nvPr/>
          </p:nvSpPr>
          <p:spPr>
            <a:xfrm>
              <a:off x="9094112" y="3194930"/>
              <a:ext cx="2587322" cy="2587322"/>
            </a:xfrm>
            <a:prstGeom prst="arc">
              <a:avLst>
                <a:gd name="adj1" fmla="val 21396974"/>
                <a:gd name="adj2" fmla="val 16215790"/>
              </a:avLst>
            </a:prstGeom>
            <a:noFill/>
            <a:ln>
              <a:solidFill>
                <a:schemeClr val="accent4">
                  <a:lumMod val="75000"/>
                </a:schemeClr>
              </a:solidFill>
              <a:tailEnd type="oval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 dirty="0"/>
            </a:p>
          </p:txBody>
        </p:sp>
      </p:grpSp>
      <p:sp>
        <p:nvSpPr>
          <p:cNvPr id="19" name="Title 1">
            <a:extLst>
              <a:ext uri="{FF2B5EF4-FFF2-40B4-BE49-F238E27FC236}">
                <a16:creationId xmlns:a16="http://schemas.microsoft.com/office/drawing/2014/main" id="{0E3D6794-9C83-4840-BEE2-6FA65EFFDE67}"/>
              </a:ext>
            </a:extLst>
          </p:cNvPr>
          <p:cNvSpPr txBox="1">
            <a:spLocks/>
          </p:cNvSpPr>
          <p:nvPr/>
        </p:nvSpPr>
        <p:spPr>
          <a:xfrm>
            <a:off x="457200" y="987574"/>
            <a:ext cx="8229600" cy="8572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chemeClr val="tx2">
                    <a:lumMod val="75000"/>
                  </a:schemeClr>
                </a:solidFill>
              </a:rPr>
              <a:t>How attacks will evolve</a:t>
            </a:r>
          </a:p>
        </p:txBody>
      </p:sp>
    </p:spTree>
    <p:extLst>
      <p:ext uri="{BB962C8B-B14F-4D97-AF65-F5344CB8AC3E}">
        <p14:creationId xmlns:p14="http://schemas.microsoft.com/office/powerpoint/2010/main" val="1223299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E4731-4334-4A27-9FF1-B10C1C85E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Availability Attacks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EC248EC-1740-4ABF-B5CA-296F0BA360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05677"/>
            <a:ext cx="3970784" cy="2886968"/>
          </a:xfrm>
        </p:spPr>
        <p:txBody>
          <a:bodyPr/>
          <a:lstStyle/>
          <a:p>
            <a:r>
              <a:rPr lang="en-GB" dirty="0"/>
              <a:t>Planning for failure</a:t>
            </a:r>
          </a:p>
          <a:p>
            <a:r>
              <a:rPr lang="en-GB" dirty="0"/>
              <a:t>Back-ups</a:t>
            </a:r>
          </a:p>
          <a:p>
            <a:r>
              <a:rPr lang="en-GB" dirty="0"/>
              <a:t>Bandwidth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CAC26FA-57BC-4D20-84CD-677316F985B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6211" y="1990414"/>
            <a:ext cx="4128395" cy="2717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9302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7D5AB-F2EA-4F6F-B6A3-61D49E391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SAFETY?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7E4FCC-E24D-42BA-9E44-351CB6C6B7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70682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E4731-4334-4A27-9FF1-B10C1C85E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Confidentiality Attacks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92E61F-EF5D-4CF4-B14D-9BA192BD0B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05677"/>
            <a:ext cx="3178696" cy="288696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Anonymity?</a:t>
            </a:r>
          </a:p>
        </p:txBody>
      </p:sp>
      <p:pic>
        <p:nvPicPr>
          <p:cNvPr id="5" name="Picture 4" descr="A plane flying in the air&#10;&#10;Description automatically generated">
            <a:extLst>
              <a:ext uri="{FF2B5EF4-FFF2-40B4-BE49-F238E27FC236}">
                <a16:creationId xmlns:a16="http://schemas.microsoft.com/office/drawing/2014/main" id="{9CE35296-5606-4F2C-8EB9-1B403FD012B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9952" y="1847262"/>
            <a:ext cx="4430810" cy="3003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9758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E4731-4334-4A27-9FF1-B10C1C85E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Integrity Attacks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92E61F-EF5D-4CF4-B14D-9BA192BD0B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Vs People</a:t>
            </a:r>
          </a:p>
        </p:txBody>
      </p:sp>
      <p:pic>
        <p:nvPicPr>
          <p:cNvPr id="5" name="Picture 4" descr="A picture containing outdoor, plane, water, airplane&#10;&#10;Description automatically generated">
            <a:extLst>
              <a:ext uri="{FF2B5EF4-FFF2-40B4-BE49-F238E27FC236}">
                <a16:creationId xmlns:a16="http://schemas.microsoft.com/office/drawing/2014/main" id="{B1F9BDF5-8D1B-4320-BF0A-AF43F5D59A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1680" y="2434148"/>
            <a:ext cx="7429500" cy="241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5922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E4731-4334-4A27-9FF1-B10C1C85E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Integrity Attacks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92E61F-EF5D-4CF4-B14D-9BA192BD0B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Vs People</a:t>
            </a:r>
          </a:p>
          <a:p>
            <a:r>
              <a:rPr lang="en-GB" dirty="0"/>
              <a:t>Vs Technology?</a:t>
            </a:r>
          </a:p>
        </p:txBody>
      </p:sp>
      <p:pic>
        <p:nvPicPr>
          <p:cNvPr id="4" name="Picture 3" descr="Image result for remote tower">
            <a:extLst>
              <a:ext uri="{FF2B5EF4-FFF2-40B4-BE49-F238E27FC236}">
                <a16:creationId xmlns:a16="http://schemas.microsoft.com/office/drawing/2014/main" id="{53872108-3C03-4770-B645-4231AEF94B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1814486"/>
            <a:ext cx="3960440" cy="2838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60651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B3C0DC-83D0-4DDB-913C-5302D2A55E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Attacking it</a:t>
            </a:r>
          </a:p>
          <a:p>
            <a:r>
              <a:rPr lang="en-GB" dirty="0"/>
              <a:t>Securing it</a:t>
            </a:r>
          </a:p>
          <a:p>
            <a:endParaRPr lang="en-GB" dirty="0"/>
          </a:p>
          <a:p>
            <a:r>
              <a:rPr lang="en-GB" dirty="0"/>
              <a:t>Secure</a:t>
            </a:r>
          </a:p>
          <a:p>
            <a:r>
              <a:rPr lang="en-GB" dirty="0"/>
              <a:t>Demonstrable</a:t>
            </a:r>
          </a:p>
          <a:p>
            <a:r>
              <a:rPr lang="en-GB" dirty="0"/>
              <a:t>Resilient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7262E71-E48F-4700-8E27-67CBA537A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87574"/>
            <a:ext cx="8229600" cy="857250"/>
          </a:xfrm>
        </p:spPr>
        <p:txBody>
          <a:bodyPr>
            <a:normAutofit/>
          </a:bodyPr>
          <a:lstStyle/>
          <a:p>
            <a:r>
              <a:rPr lang="en-GB" dirty="0"/>
              <a:t>Trust in Aviation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811A961-A05E-48E6-9D73-2A5E4070578E}"/>
              </a:ext>
            </a:extLst>
          </p:cNvPr>
          <p:cNvSpPr txBox="1">
            <a:spLocks/>
          </p:cNvSpPr>
          <p:nvPr/>
        </p:nvSpPr>
        <p:spPr>
          <a:xfrm>
            <a:off x="3563888" y="1844824"/>
            <a:ext cx="5724129" cy="953195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spcBef>
                <a:spcPts val="750"/>
              </a:spcBef>
              <a:buNone/>
              <a:defRPr/>
            </a:pPr>
            <a:r>
              <a:rPr lang="en-GB" sz="1600" dirty="0">
                <a:solidFill>
                  <a:srgbClr val="0054A4"/>
                </a:solidFill>
                <a:latin typeface="Arial" pitchFamily="34" charset="0"/>
                <a:cs typeface="Arial" pitchFamily="34" charset="0"/>
              </a:rPr>
              <a:t>“He who can destroy a thing, controls a thing”</a:t>
            </a:r>
          </a:p>
          <a:p>
            <a:pPr marL="0" indent="0" defTabSz="685800">
              <a:spcBef>
                <a:spcPts val="750"/>
              </a:spcBef>
              <a:buNone/>
              <a:defRPr/>
            </a:pPr>
            <a:r>
              <a:rPr lang="en-GB" sz="1600" dirty="0">
                <a:solidFill>
                  <a:srgbClr val="0054A4"/>
                </a:solidFill>
                <a:latin typeface="Arial" pitchFamily="34" charset="0"/>
                <a:cs typeface="Arial" pitchFamily="34" charset="0"/>
              </a:rPr>
              <a:t>					Frank Herbert, Dune, </a:t>
            </a:r>
            <a:r>
              <a:rPr lang="en-GB" sz="300" dirty="0">
                <a:gradFill>
                  <a:gsLst>
                    <a:gs pos="34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</a:gradFill>
                <a:latin typeface="Corbel" panose="020B0503020204020204"/>
              </a:rPr>
              <a:t>1965</a:t>
            </a:r>
            <a:endParaRPr lang="en-GB" sz="600" dirty="0">
              <a:gradFill>
                <a:gsLst>
                  <a:gs pos="34000">
                    <a:prstClr val="white">
                      <a:lumMod val="93000"/>
                    </a:prstClr>
                  </a:gs>
                  <a:gs pos="0">
                    <a:prstClr val="black">
                      <a:lumMod val="25000"/>
                      <a:lumOff val="75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4800000" scaled="0"/>
              </a:gradFill>
              <a:latin typeface="Corbel" panose="020B0503020204020204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2A59EA0-8BFD-4BC0-A05F-9BD1CD122A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7864" y="2453298"/>
            <a:ext cx="5796136" cy="256234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206988A-F70B-47FD-AC48-BAB553E878DD}"/>
              </a:ext>
            </a:extLst>
          </p:cNvPr>
          <p:cNvSpPr txBox="1"/>
          <p:nvPr/>
        </p:nvSpPr>
        <p:spPr>
          <a:xfrm>
            <a:off x="6035040" y="4935751"/>
            <a:ext cx="31089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800">
              <a:defRPr/>
            </a:pPr>
            <a:r>
              <a:rPr lang="en-GB" sz="900" dirty="0">
                <a:solidFill>
                  <a:prstClr val="white"/>
                </a:solidFill>
                <a:latin typeface="Corbel" panose="020B0503020204020204"/>
              </a:rPr>
              <a:t>© 1984 Dino de </a:t>
            </a:r>
            <a:r>
              <a:rPr lang="en-GB" sz="900" dirty="0" err="1">
                <a:solidFill>
                  <a:prstClr val="white"/>
                </a:solidFill>
                <a:latin typeface="Corbel" panose="020B0503020204020204"/>
              </a:rPr>
              <a:t>Laurentiis</a:t>
            </a:r>
            <a:r>
              <a:rPr lang="en-GB" sz="900" dirty="0">
                <a:solidFill>
                  <a:prstClr val="white"/>
                </a:solidFill>
                <a:latin typeface="Corbel" panose="020B0503020204020204"/>
              </a:rPr>
              <a:t> Corporation</a:t>
            </a:r>
          </a:p>
        </p:txBody>
      </p:sp>
    </p:spTree>
    <p:extLst>
      <p:ext uri="{BB962C8B-B14F-4D97-AF65-F5344CB8AC3E}">
        <p14:creationId xmlns:p14="http://schemas.microsoft.com/office/powerpoint/2010/main" val="25482274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D3F93-E1F7-4D02-B980-B77560379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Changing our thinking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171487-AC7E-4E5B-9F11-F5B112C401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05677"/>
            <a:ext cx="8686800" cy="2886968"/>
          </a:xfrm>
        </p:spPr>
        <p:txBody>
          <a:bodyPr>
            <a:normAutofit fontScale="92500"/>
          </a:bodyPr>
          <a:lstStyle/>
          <a:p>
            <a:r>
              <a:rPr lang="en-GB" dirty="0"/>
              <a:t>Culture – Org &gt; national &gt; international</a:t>
            </a:r>
          </a:p>
          <a:p>
            <a:r>
              <a:rPr lang="en-GB" dirty="0"/>
              <a:t>Strategic Foresight vs technical solutions</a:t>
            </a:r>
          </a:p>
          <a:p>
            <a:r>
              <a:rPr lang="en-GB" dirty="0"/>
              <a:t>Strive to find, fix gaps – minimise attack surface</a:t>
            </a:r>
          </a:p>
          <a:p>
            <a:r>
              <a:rPr lang="en-GB" dirty="0"/>
              <a:t>Anticipate and collaboratively train for attacks</a:t>
            </a:r>
          </a:p>
          <a:p>
            <a:r>
              <a:rPr lang="en-GB" dirty="0"/>
              <a:t>Strive for objectivity</a:t>
            </a:r>
          </a:p>
        </p:txBody>
      </p:sp>
    </p:spTree>
    <p:extLst>
      <p:ext uri="{BB962C8B-B14F-4D97-AF65-F5344CB8AC3E}">
        <p14:creationId xmlns:p14="http://schemas.microsoft.com/office/powerpoint/2010/main" val="16996234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39908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7D5AB-F2EA-4F6F-B6A3-61D49E391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Security?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7E4FCC-E24D-42BA-9E44-351CB6C6B7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21241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7D5AB-F2EA-4F6F-B6A3-61D49E391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CyberSecurity?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7E4FCC-E24D-42BA-9E44-351CB6C6B7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13637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7D5AB-F2EA-4F6F-B6A3-61D49E391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Culture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F240D2-DBEE-477C-BE84-0DFAB2ECA7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Safety Culture</a:t>
            </a:r>
          </a:p>
          <a:p>
            <a:r>
              <a:rPr lang="en-GB" dirty="0"/>
              <a:t>Security Culture</a:t>
            </a:r>
          </a:p>
          <a:p>
            <a:r>
              <a:rPr lang="en-GB" dirty="0"/>
              <a:t>Cybersecurity culture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FD90AB49-20ED-4F8E-848B-ACD175CA36D9}"/>
              </a:ext>
            </a:extLst>
          </p:cNvPr>
          <p:cNvSpPr txBox="1">
            <a:spLocks/>
          </p:cNvSpPr>
          <p:nvPr/>
        </p:nvSpPr>
        <p:spPr>
          <a:xfrm>
            <a:off x="457200" y="4195809"/>
            <a:ext cx="8229600" cy="6576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0054A4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279DD9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This is about how we work together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2950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ext Placeholder 8">
            <a:extLst>
              <a:ext uri="{FF2B5EF4-FFF2-40B4-BE49-F238E27FC236}">
                <a16:creationId xmlns:a16="http://schemas.microsoft.com/office/drawing/2014/main" id="{87A3251C-A004-407A-A60B-3A0E183E1C3F}"/>
              </a:ext>
            </a:extLst>
          </p:cNvPr>
          <p:cNvSpPr txBox="1">
            <a:spLocks/>
          </p:cNvSpPr>
          <p:nvPr/>
        </p:nvSpPr>
        <p:spPr>
          <a:xfrm>
            <a:off x="457200" y="1851670"/>
            <a:ext cx="8229600" cy="2940974"/>
          </a:xfrm>
          <a:prstGeom prst="rect">
            <a:avLst/>
          </a:prstGeom>
        </p:spPr>
        <p:txBody>
          <a:bodyPr vert="horz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0054A4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279DD9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Pictures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52EA447-5A45-44C0-8CFE-EB5590FA59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1143" y="3579862"/>
            <a:ext cx="1890947" cy="1416385"/>
          </a:xfrm>
          <a:prstGeom prst="rect">
            <a:avLst/>
          </a:prstGeom>
        </p:spPr>
      </p:pic>
      <p:pic>
        <p:nvPicPr>
          <p:cNvPr id="4" name="Picture 4" descr="Image result for airbus taxi uav">
            <a:extLst>
              <a:ext uri="{FF2B5EF4-FFF2-40B4-BE49-F238E27FC236}">
                <a16:creationId xmlns:a16="http://schemas.microsoft.com/office/drawing/2014/main" id="{8D0B517B-2B5E-4B54-893B-0C824CAB94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50741" y="804396"/>
            <a:ext cx="2497016" cy="1666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Image result for remote tower">
            <a:extLst>
              <a:ext uri="{FF2B5EF4-FFF2-40B4-BE49-F238E27FC236}">
                <a16:creationId xmlns:a16="http://schemas.microsoft.com/office/drawing/2014/main" id="{791DEDB5-6930-46A9-903B-FFE4FECBCC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832203"/>
            <a:ext cx="2595910" cy="1860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Image result for 3d printing aircraft">
            <a:extLst>
              <a:ext uri="{FF2B5EF4-FFF2-40B4-BE49-F238E27FC236}">
                <a16:creationId xmlns:a16="http://schemas.microsoft.com/office/drawing/2014/main" id="{503D31E3-B7D8-4646-AB95-5DF8C3BC33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1189" y="2581894"/>
            <a:ext cx="2503147" cy="187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mage result for uav cargo">
            <a:extLst>
              <a:ext uri="{FF2B5EF4-FFF2-40B4-BE49-F238E27FC236}">
                <a16:creationId xmlns:a16="http://schemas.microsoft.com/office/drawing/2014/main" id="{FABF91DF-998D-4C70-B1B6-84571B75E7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86684" y="2571750"/>
            <a:ext cx="1613616" cy="1210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628C674-DEE1-4DF5-A40A-11E04E4CA9D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7348" y="792635"/>
            <a:ext cx="2269737" cy="1678388"/>
          </a:xfrm>
          <a:prstGeom prst="rect">
            <a:avLst/>
          </a:prstGeom>
        </p:spPr>
      </p:pic>
      <p:pic>
        <p:nvPicPr>
          <p:cNvPr id="9" name="Picture 8" descr="A satellite in space&#10;&#10;Description automatically generated">
            <a:extLst>
              <a:ext uri="{FF2B5EF4-FFF2-40B4-BE49-F238E27FC236}">
                <a16:creationId xmlns:a16="http://schemas.microsoft.com/office/drawing/2014/main" id="{2D8460AA-AA91-491E-9E32-EC55822EF70E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187" y="2787774"/>
            <a:ext cx="2527244" cy="223887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B7F64FA-4EE0-4411-95D6-09DCBA9893FC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1646" y="804396"/>
            <a:ext cx="2262354" cy="1489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2782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 close up of a map&#10;&#10;Description automatically generated">
            <a:extLst>
              <a:ext uri="{FF2B5EF4-FFF2-40B4-BE49-F238E27FC236}">
                <a16:creationId xmlns:a16="http://schemas.microsoft.com/office/drawing/2014/main" id="{F85DA3B1-6577-4F6F-ABA2-42BD8A4D96B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5536" y="734560"/>
            <a:ext cx="8237784" cy="4141446"/>
          </a:xfrm>
        </p:spPr>
      </p:pic>
    </p:spTree>
    <p:extLst>
      <p:ext uri="{BB962C8B-B14F-4D97-AF65-F5344CB8AC3E}">
        <p14:creationId xmlns:p14="http://schemas.microsoft.com/office/powerpoint/2010/main" val="1722817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E55721B-211A-49A7-AC28-12F8387E3B5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3727" y="783376"/>
            <a:ext cx="4896859" cy="409263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8516737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FEE8F-4F83-4BD7-963D-B6196865D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do adversaries attack?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A004385-E0CC-4B31-8A39-8116EDD7E4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0000" y="1779661"/>
            <a:ext cx="3155936" cy="3168353"/>
          </a:xfrm>
        </p:spPr>
        <p:txBody>
          <a:bodyPr>
            <a:noAutofit/>
          </a:bodyPr>
          <a:lstStyle/>
          <a:p>
            <a:pPr>
              <a:spcAft>
                <a:spcPts val="1000"/>
              </a:spcAft>
            </a:pPr>
            <a:r>
              <a:rPr lang="en-GB" sz="2000" b="1" dirty="0"/>
              <a:t>Who you are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F35039C-E10B-4D7B-B476-EF75E3A59F2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9992" y="1749769"/>
            <a:ext cx="3864916" cy="3393731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665285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ICAO - Capacity &amp; Efficiency">
      <a:dk1>
        <a:srgbClr val="279DD9"/>
      </a:dk1>
      <a:lt1>
        <a:sysClr val="window" lastClr="FFFFFF"/>
      </a:lt1>
      <a:dk2>
        <a:srgbClr val="006EB7"/>
      </a:dk2>
      <a:lt2>
        <a:srgbClr val="FFFFFF"/>
      </a:lt2>
      <a:accent1>
        <a:srgbClr val="0054A4"/>
      </a:accent1>
      <a:accent2>
        <a:srgbClr val="A1CFEF"/>
      </a:accent2>
      <a:accent3>
        <a:srgbClr val="8DC63F"/>
      </a:accent3>
      <a:accent4>
        <a:srgbClr val="CED8DD"/>
      </a:accent4>
      <a:accent5>
        <a:srgbClr val="8C99A1"/>
      </a:accent5>
      <a:accent6>
        <a:srgbClr val="5A6870"/>
      </a:accent6>
      <a:hlink>
        <a:srgbClr val="39474F"/>
      </a:hlink>
      <a:folHlink>
        <a:srgbClr val="C4007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D2ED80D9749ACC40A80520C0018B484F" ma:contentTypeVersion="1" ma:contentTypeDescription="Upload an image." ma:contentTypeScope="" ma:versionID="0c0b5abe0d7fd01510e18a033f602c35">
  <xsd:schema xmlns:xsd="http://www.w3.org/2001/XMLSchema" xmlns:xs="http://www.w3.org/2001/XMLSchema" xmlns:p="http://schemas.microsoft.com/office/2006/metadata/properties" xmlns:ns1="http://schemas.microsoft.com/sharepoint/v3" xmlns:ns2="9F35FF64-EFB0-4641-9EDA-9631B83DECDC" xmlns:ns3="http://schemas.microsoft.com/sharepoint/v3/fields" targetNamespace="http://schemas.microsoft.com/office/2006/metadata/properties" ma:root="true" ma:fieldsID="9ff98233e1ff186e910f32c4442f4877" ns1:_="" ns2:_="" ns3:_="">
    <xsd:import namespace="http://schemas.microsoft.com/sharepoint/v3"/>
    <xsd:import namespace="9F35FF64-EFB0-4641-9EDA-9631B83DECDC"/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  <xsd:element name="PublishingStartDate" ma:index="27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28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35FF64-EFB0-4641-9EDA-9631B83DECDC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mageCreateDate xmlns="9F35FF64-EFB0-4641-9EDA-9631B83DECDC" xsi:nil="true"/>
    <PublishingExpirationDate xmlns="http://schemas.microsoft.com/sharepoint/v3" xsi:nil="true"/>
    <PublishingStartDate xmlns="http://schemas.microsoft.com/sharepoint/v3" xsi:nil="true"/>
    <wic_System_Copyright xmlns="http://schemas.microsoft.com/sharepoint/v3/fields" xsi:nil="true"/>
  </documentManagement>
</p:properties>
</file>

<file path=customXml/itemProps1.xml><?xml version="1.0" encoding="utf-8"?>
<ds:datastoreItem xmlns:ds="http://schemas.openxmlformats.org/officeDocument/2006/customXml" ds:itemID="{EB1F9097-6D3F-4937-9467-EB49FBF227BF}"/>
</file>

<file path=customXml/itemProps2.xml><?xml version="1.0" encoding="utf-8"?>
<ds:datastoreItem xmlns:ds="http://schemas.openxmlformats.org/officeDocument/2006/customXml" ds:itemID="{7709AEED-EC6C-49F5-AE90-CD8FB94F74F4}"/>
</file>

<file path=customXml/itemProps3.xml><?xml version="1.0" encoding="utf-8"?>
<ds:datastoreItem xmlns:ds="http://schemas.openxmlformats.org/officeDocument/2006/customXml" ds:itemID="{E6CA4FC8-1C39-45EA-B64E-27B8C95ADBD2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11570</TotalTime>
  <Words>466</Words>
  <Application>Microsoft Office PowerPoint</Application>
  <PresentationFormat>On-screen Show (16:9)</PresentationFormat>
  <Paragraphs>140</Paragraphs>
  <Slides>25</Slides>
  <Notes>10</Notes>
  <HiddenSlides>2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Corbel</vt:lpstr>
      <vt:lpstr>Office Theme</vt:lpstr>
      <vt:lpstr>PowerPoint Presentation</vt:lpstr>
      <vt:lpstr>SAFETY?</vt:lpstr>
      <vt:lpstr>Security?</vt:lpstr>
      <vt:lpstr>CyberSecurity?</vt:lpstr>
      <vt:lpstr>Culture</vt:lpstr>
      <vt:lpstr>PowerPoint Presentation</vt:lpstr>
      <vt:lpstr>PowerPoint Presentation</vt:lpstr>
      <vt:lpstr>PowerPoint Presentation</vt:lpstr>
      <vt:lpstr>Why do adversaries attack?</vt:lpstr>
      <vt:lpstr>Why do adversaries attack?</vt:lpstr>
      <vt:lpstr>Why do adversaries attack?</vt:lpstr>
      <vt:lpstr>Why do adversaries attack?</vt:lpstr>
      <vt:lpstr>Why do adversaries attack?</vt:lpstr>
      <vt:lpstr>Why do adversaries attack?</vt:lpstr>
      <vt:lpstr>Why do adversaries attack?</vt:lpstr>
      <vt:lpstr>How are we being attacked?</vt:lpstr>
      <vt:lpstr>Adversaries attack where they</vt:lpstr>
      <vt:lpstr>PowerPoint Presentation</vt:lpstr>
      <vt:lpstr>Availability Attacks</vt:lpstr>
      <vt:lpstr>Confidentiality Attacks</vt:lpstr>
      <vt:lpstr>Integrity Attacks</vt:lpstr>
      <vt:lpstr>Integrity Attacks</vt:lpstr>
      <vt:lpstr>Trust in Aviation</vt:lpstr>
      <vt:lpstr>Changing our thinking</vt:lpstr>
      <vt:lpstr>PowerPoint Presentation</vt:lpstr>
    </vt:vector>
  </TitlesOfParts>
  <Company>I.C.A.O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Philbin, Anthony</dc:creator>
  <cp:keywords/>
  <dc:description/>
  <cp:lastModifiedBy>Pete Cooper</cp:lastModifiedBy>
  <cp:revision>48</cp:revision>
  <dcterms:created xsi:type="dcterms:W3CDTF">2013-08-20T15:49:37Z</dcterms:created>
  <dcterms:modified xsi:type="dcterms:W3CDTF">2019-10-14T23:28:13Z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0x0101009148F5A04DDD49CBA7127AADA5FB792B00AADE34325A8B49CDA8BB4DB53328F21400D2ED80D9749ACC40A80520C0018B484F</vt:lpwstr>
  </property>
</Properties>
</file>