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7" r:id="rId5"/>
    <p:sldId id="280" r:id="rId6"/>
    <p:sldId id="281" r:id="rId7"/>
    <p:sldId id="260" r:id="rId8"/>
    <p:sldId id="282" r:id="rId9"/>
    <p:sldId id="297" r:id="rId10"/>
    <p:sldId id="286" r:id="rId11"/>
    <p:sldId id="296" r:id="rId12"/>
    <p:sldId id="284" r:id="rId13"/>
    <p:sldId id="291" r:id="rId14"/>
    <p:sldId id="292" r:id="rId15"/>
    <p:sldId id="298" r:id="rId16"/>
    <p:sldId id="293" r:id="rId17"/>
    <p:sldId id="295" r:id="rId18"/>
    <p:sldId id="294" r:id="rId19"/>
    <p:sldId id="299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536"/>
    <a:srgbClr val="FF6221"/>
    <a:srgbClr val="0055A4"/>
    <a:srgbClr val="A43132"/>
    <a:srgbClr val="FA7523"/>
    <a:srgbClr val="3392C4"/>
    <a:srgbClr val="EABA20"/>
    <a:srgbClr val="01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30978-AE53-1B48-9FB8-A91D3C2B2B71}" v="1" dt="2023-09-18T15:49:07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2:02:17.766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0 0 24575,'4'17'0,"36"113"0,6-3 0,92 182 0,-63-149 0,132 298 0,569 1220 0,-596-1327 0,16-7 0,380 504 0,-345-548-1365,-18-28-5461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02:02:18.424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1 4517 24575,'21'-19'0,"44"-39"0,80-65 0,101-79 0,96-72 0,80-57-1304,66-40 1304,55-29 0,43-15-1523,35-5 1523,21 4 0,5 12 0,-8 12 0,-19 11 0,-116 71-5364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D124-CE21-4EB0-A6B2-4F63A1239461}" type="datetimeFigureOut">
              <a:rPr lang="en-NZ" smtClean="0"/>
              <a:t>3/12/2023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6895-D384-41E5-B564-C8F23B38FE3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756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6895-D384-41E5-B564-C8F23B38FE3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59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60665F-4228-48DA-B19A-DCD130E508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49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0665F-4228-48DA-B19A-DCD130E508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98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31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6895-D384-41E5-B564-C8F23B38FE3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087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6895-D384-41E5-B564-C8F23B38FE3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714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Driver licence … who thinks this is a travel document?</a:t>
            </a:r>
          </a:p>
          <a:p>
            <a:endParaRPr lang="en-NZ" dirty="0" smtClean="0"/>
          </a:p>
          <a:p>
            <a:r>
              <a:rPr lang="en-NZ" dirty="0" smtClean="0"/>
              <a:t>Driver’s licence … BUT it happens to be presented for travel in lots of contexts  … even international travel. So …</a:t>
            </a:r>
          </a:p>
          <a:p>
            <a:endParaRPr lang="en-NZ" dirty="0" smtClean="0"/>
          </a:p>
          <a:p>
            <a:r>
              <a:rPr lang="en-NZ" dirty="0" smtClean="0"/>
              <a:t>Document that can be presented for travel … but not a travel document.</a:t>
            </a:r>
          </a:p>
          <a:p>
            <a:endParaRPr lang="en-NZ" dirty="0" smtClean="0"/>
          </a:p>
          <a:p>
            <a:r>
              <a:rPr lang="en-NZ" dirty="0" smtClean="0"/>
              <a:t>If I </a:t>
            </a:r>
            <a:r>
              <a:rPr lang="en-NZ" dirty="0" err="1" smtClean="0"/>
              <a:t>had’ve</a:t>
            </a:r>
            <a:r>
              <a:rPr lang="en-NZ" dirty="0" smtClean="0"/>
              <a:t> asked  … who thinks this is a passport … no one </a:t>
            </a:r>
            <a:r>
              <a:rPr lang="en-NZ" dirty="0" err="1" smtClean="0"/>
              <a:t>wouldv’t</a:t>
            </a:r>
            <a:r>
              <a:rPr lang="en-NZ" dirty="0" smtClean="0"/>
              <a:t> put their hands up right. So … when we ask what is a DTC? Why so much confusion??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6895-D384-41E5-B564-C8F23B38FE3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534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Driver licence … who thinks this is a travel document?</a:t>
            </a:r>
          </a:p>
          <a:p>
            <a:endParaRPr lang="en-NZ" dirty="0" smtClean="0"/>
          </a:p>
          <a:p>
            <a:r>
              <a:rPr lang="en-NZ" dirty="0" smtClean="0"/>
              <a:t>Driver’s licence … BUT it happens to be presented for travel in lots of contexts  … even international travel. So …</a:t>
            </a:r>
          </a:p>
          <a:p>
            <a:endParaRPr lang="en-NZ" dirty="0" smtClean="0"/>
          </a:p>
          <a:p>
            <a:r>
              <a:rPr lang="en-NZ" dirty="0" smtClean="0"/>
              <a:t>Document that can be presented for travel … but not a travel document.</a:t>
            </a:r>
          </a:p>
          <a:p>
            <a:endParaRPr lang="en-NZ" dirty="0" smtClean="0"/>
          </a:p>
          <a:p>
            <a:r>
              <a:rPr lang="en-NZ" dirty="0" smtClean="0"/>
              <a:t>If I </a:t>
            </a:r>
            <a:r>
              <a:rPr lang="en-NZ" dirty="0" err="1" smtClean="0"/>
              <a:t>had’ve</a:t>
            </a:r>
            <a:r>
              <a:rPr lang="en-NZ" dirty="0" smtClean="0"/>
              <a:t> asked  … who thinks this is a passport … no one </a:t>
            </a:r>
            <a:r>
              <a:rPr lang="en-NZ" dirty="0" err="1" smtClean="0"/>
              <a:t>wouldv’t</a:t>
            </a:r>
            <a:r>
              <a:rPr lang="en-NZ" dirty="0" smtClean="0"/>
              <a:t> put their hands up right. So … when we ask what is a DTC? Why so much confusion??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6895-D384-41E5-B564-C8F23B38FE3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65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0665F-4228-48DA-B19A-DCD130E508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0665F-4228-48DA-B19A-DCD130E508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2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80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0665F-4228-48DA-B19A-DCD130E508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0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2023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2022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996" y="459960"/>
            <a:ext cx="9230006" cy="623025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547" y="389664"/>
            <a:ext cx="8128000" cy="842235"/>
          </a:xfrm>
          <a:prstGeom prst="rect">
            <a:avLst/>
          </a:prstGeom>
        </p:spPr>
        <p:txBody>
          <a:bodyPr/>
          <a:lstStyle>
            <a:lvl1pPr algn="l">
              <a:defRPr sz="4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7547" y="1502834"/>
            <a:ext cx="11325786" cy="49403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rgbClr val="7030A0"/>
                </a:solidFill>
              </a:defRPr>
            </a:lvl2pPr>
            <a:lvl3pPr>
              <a:defRPr sz="2400"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554480" cy="389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658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51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4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/>
              <a:t>3/12/2023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783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5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 rot="16200000">
            <a:off x="52576" y="4374432"/>
            <a:ext cx="1129678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F9C623"/>
                </a:solidFill>
              </a:rPr>
              <a:t>OLSS 2021</a:t>
            </a:r>
            <a:endParaRPr lang="en-CA" baseline="0" dirty="0">
              <a:solidFill>
                <a:srgbClr val="F9C6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104726" y="3217131"/>
            <a:ext cx="3444281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FF6221"/>
                </a:solidFill>
              </a:rPr>
              <a:t>TRIP REGIONAL SYMPOSIUM 2023</a:t>
            </a:r>
            <a:endParaRPr lang="en-CA" baseline="0" dirty="0">
              <a:solidFill>
                <a:srgbClr val="FF6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7" r:id="rId4"/>
    <p:sldLayoutId id="2147483651" r:id="rId5"/>
    <p:sldLayoutId id="2147483665" r:id="rId6"/>
    <p:sldLayoutId id="2147483653" r:id="rId7"/>
    <p:sldLayoutId id="2147483652" r:id="rId8"/>
    <p:sldLayoutId id="2147483654" r:id="rId9"/>
    <p:sldLayoutId id="2147483650" r:id="rId10"/>
    <p:sldLayoutId id="2147483655" r:id="rId11"/>
    <p:sldLayoutId id="2147483656" r:id="rId12"/>
    <p:sldLayoutId id="2147483662" r:id="rId13"/>
    <p:sldLayoutId id="2147483658" r:id="rId14"/>
    <p:sldLayoutId id="2147483659" r:id="rId15"/>
    <p:sldLayoutId id="2147483664" r:id="rId16"/>
    <p:sldLayoutId id="2147483661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jpeg"/><Relationship Id="rId11" Type="http://schemas.openxmlformats.org/officeDocument/2006/relationships/image" Target="../media/image12.png"/><Relationship Id="rId5" Type="http://schemas.openxmlformats.org/officeDocument/2006/relationships/image" Target="../media/image27.jpeg"/><Relationship Id="rId10" Type="http://schemas.openxmlformats.org/officeDocument/2006/relationships/customXml" Target="../ink/ink2.xml"/><Relationship Id="rId4" Type="http://schemas.openxmlformats.org/officeDocument/2006/relationships/image" Target="../media/image26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27538" y="237146"/>
            <a:ext cx="10136131" cy="7731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From ePassport to the ICAO DTC-VC and DTC-PC</a:t>
            </a:r>
            <a:br>
              <a:rPr lang="en-US" dirty="0"/>
            </a:br>
            <a:endParaRPr lang="en-SG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255" y="1069695"/>
            <a:ext cx="12662224" cy="7816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1116482">
              <a:defRPr/>
            </a:pPr>
            <a:endParaRPr lang="en-US" sz="4884" dirty="0">
              <a:solidFill>
                <a:srgbClr val="0055A5"/>
              </a:solidFill>
              <a:latin typeface="DIN Offc Medium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22" y="1069695"/>
            <a:ext cx="2412997" cy="337819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421416" y="3654692"/>
            <a:ext cx="774076" cy="579547"/>
            <a:chOff x="3747238" y="4117542"/>
            <a:chExt cx="483091" cy="390260"/>
          </a:xfrm>
        </p:grpSpPr>
        <p:pic>
          <p:nvPicPr>
            <p:cNvPr id="21" name="Image 36" descr="face_sca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238" y="4117542"/>
              <a:ext cx="390260" cy="3902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65748" y="4191551"/>
              <a:ext cx="464581" cy="23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58241"/>
              <a:r>
                <a:rPr lang="en-US" sz="1709" b="1" dirty="0">
                  <a:solidFill>
                    <a:srgbClr val="C000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"/>
                </a:rPr>
                <a:t>VC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72303" y="3721231"/>
            <a:ext cx="567267" cy="429345"/>
            <a:chOff x="4330582" y="1057513"/>
            <a:chExt cx="464581" cy="3516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603" y="1057513"/>
              <a:ext cx="387384" cy="3516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330582" y="1076108"/>
              <a:ext cx="464581" cy="291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58241"/>
              <a:r>
                <a:rPr lang="en-US" sz="1709" b="1" dirty="0">
                  <a:solidFill>
                    <a:srgbClr val="FF0000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"/>
                </a:rPr>
                <a:t>PC</a:t>
              </a:r>
            </a:p>
          </p:txBody>
        </p:sp>
      </p:grpSp>
      <p:sp>
        <p:nvSpPr>
          <p:cNvPr id="26" name="Right Arrow 25"/>
          <p:cNvSpPr/>
          <p:nvPr/>
        </p:nvSpPr>
        <p:spPr>
          <a:xfrm rot="10800000">
            <a:off x="4459378" y="3756563"/>
            <a:ext cx="970510" cy="375805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558241">
              <a:defRPr/>
            </a:pPr>
            <a:endParaRPr lang="en-US" sz="2198" kern="0" dirty="0">
              <a:solidFill>
                <a:srgbClr val="430099"/>
              </a:solidFill>
              <a:latin typeface="Arial"/>
            </a:endParaRPr>
          </a:p>
        </p:txBody>
      </p:sp>
      <p:sp>
        <p:nvSpPr>
          <p:cNvPr id="27" name="Espace réservé du contenu 15"/>
          <p:cNvSpPr txBox="1">
            <a:spLocks/>
          </p:cNvSpPr>
          <p:nvPr/>
        </p:nvSpPr>
        <p:spPr>
          <a:xfrm>
            <a:off x="1473302" y="2582241"/>
            <a:ext cx="2940258" cy="169351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43009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388" indent="-93663" algn="l" defTabSz="457200" rtl="0" eaLnBrk="1" latinLnBrk="0" hangingPunct="1">
              <a:spcBef>
                <a:spcPct val="20000"/>
              </a:spcBef>
              <a:buFont typeface="Modern No. 20"/>
              <a:buChar char="&gt;"/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3525" indent="-84138" algn="l" defTabSz="457200" rtl="0" eaLnBrk="1" latinLnBrk="0" hangingPunct="1">
              <a:spcBef>
                <a:spcPct val="20000"/>
              </a:spcBef>
              <a:buFont typeface="Arial"/>
              <a:buChar char="-"/>
              <a:defRPr sz="9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611" lvl="1" indent="-222909">
              <a:buFont typeface="Arial" panose="020B0604020202020204" pitchFamily="34" charset="0"/>
              <a:buChar char="•"/>
            </a:pPr>
            <a:r>
              <a:rPr lang="fr-FR" sz="2442" dirty="0" err="1">
                <a:solidFill>
                  <a:schemeClr val="tx2">
                    <a:lumMod val="75000"/>
                  </a:schemeClr>
                </a:solidFill>
              </a:rPr>
              <a:t>Logical</a:t>
            </a:r>
            <a:r>
              <a:rPr lang="fr-FR" sz="2442" dirty="0">
                <a:solidFill>
                  <a:schemeClr val="tx2">
                    <a:lumMod val="75000"/>
                  </a:schemeClr>
                </a:solidFill>
              </a:rPr>
              <a:t> Data Structure;</a:t>
            </a:r>
          </a:p>
          <a:p>
            <a:pPr marL="546611" lvl="1" indent="-222909">
              <a:buFont typeface="Arial" panose="020B0604020202020204" pitchFamily="34" charset="0"/>
              <a:buChar char="•"/>
            </a:pPr>
            <a:r>
              <a:rPr lang="fr-FR" sz="2442" dirty="0">
                <a:solidFill>
                  <a:schemeClr val="tx2">
                    <a:lumMod val="75000"/>
                  </a:schemeClr>
                </a:solidFill>
              </a:rPr>
              <a:t>Security Object.</a:t>
            </a:r>
          </a:p>
        </p:txBody>
      </p:sp>
      <p:sp>
        <p:nvSpPr>
          <p:cNvPr id="28" name="Espace réservé du contenu 15"/>
          <p:cNvSpPr txBox="1">
            <a:spLocks/>
          </p:cNvSpPr>
          <p:nvPr/>
        </p:nvSpPr>
        <p:spPr>
          <a:xfrm>
            <a:off x="8035518" y="2594185"/>
            <a:ext cx="3492429" cy="169234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43009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388" indent="-93663" algn="l" defTabSz="457200" rtl="0" eaLnBrk="1" latinLnBrk="0" hangingPunct="1">
              <a:spcBef>
                <a:spcPct val="20000"/>
              </a:spcBef>
              <a:buFont typeface="Modern No. 20"/>
              <a:buChar char="&gt;"/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3525" indent="-84138" algn="l" defTabSz="457200" rtl="0" eaLnBrk="1" latinLnBrk="0" hangingPunct="1">
              <a:spcBef>
                <a:spcPct val="20000"/>
              </a:spcBef>
              <a:buFont typeface="Arial"/>
              <a:buChar char="-"/>
              <a:defRPr sz="9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611" lvl="1" indent="-222909">
              <a:buFont typeface="Arial" panose="020B0604020202020204" pitchFamily="34" charset="0"/>
              <a:buChar char="•"/>
            </a:pPr>
            <a:r>
              <a:rPr lang="fr-FR" sz="2442" dirty="0">
                <a:solidFill>
                  <a:schemeClr val="tx2">
                    <a:lumMod val="75000"/>
                  </a:schemeClr>
                </a:solidFill>
              </a:rPr>
              <a:t>Crypto chip;</a:t>
            </a:r>
          </a:p>
          <a:p>
            <a:pPr marL="546611" lvl="1" indent="-222909">
              <a:buFont typeface="Arial" panose="020B0604020202020204" pitchFamily="34" charset="0"/>
              <a:buChar char="•"/>
            </a:pPr>
            <a:r>
              <a:rPr lang="fr-FR" sz="2442" dirty="0">
                <a:solidFill>
                  <a:schemeClr val="tx2">
                    <a:lumMod val="75000"/>
                  </a:schemeClr>
                </a:solidFill>
              </a:rPr>
              <a:t>Secure memory;</a:t>
            </a:r>
          </a:p>
          <a:p>
            <a:pPr marL="546611" lvl="1" indent="-222909">
              <a:buFont typeface="Arial" panose="020B0604020202020204" pitchFamily="34" charset="0"/>
              <a:buChar char="•"/>
            </a:pPr>
            <a:r>
              <a:rPr lang="fr-FR" sz="2442" dirty="0">
                <a:solidFill>
                  <a:schemeClr val="tx2">
                    <a:lumMod val="75000"/>
                  </a:schemeClr>
                </a:solidFill>
              </a:rPr>
              <a:t>AA/CA </a:t>
            </a:r>
            <a:r>
              <a:rPr lang="fr-FR" sz="2442" dirty="0" err="1">
                <a:solidFill>
                  <a:schemeClr val="tx2">
                    <a:lumMod val="75000"/>
                  </a:schemeClr>
                </a:solidFill>
              </a:rPr>
              <a:t>private</a:t>
            </a:r>
            <a:r>
              <a:rPr lang="fr-FR" sz="2442" dirty="0">
                <a:solidFill>
                  <a:schemeClr val="tx2">
                    <a:lumMod val="75000"/>
                  </a:schemeClr>
                </a:solidFill>
              </a:rPr>
              <a:t> key.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" y="4694181"/>
            <a:ext cx="10464240" cy="162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33"/>
              </a:spcAft>
            </a:pPr>
            <a:r>
              <a:rPr lang="en-US" sz="2198" dirty="0">
                <a:solidFill>
                  <a:schemeClr val="tx2">
                    <a:lumMod val="75000"/>
                  </a:schemeClr>
                </a:solidFill>
              </a:rPr>
              <a:t>An ePassport can be viewed as a combination of:</a:t>
            </a:r>
          </a:p>
          <a:p>
            <a:pPr marL="348901" indent="-348901">
              <a:spcAft>
                <a:spcPts val="733"/>
              </a:spcAft>
              <a:buFont typeface="Arial" panose="020B0604020202020204" pitchFamily="34" charset="0"/>
              <a:buChar char="•"/>
            </a:pPr>
            <a:r>
              <a:rPr lang="en-US" sz="2198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198" b="1" dirty="0">
                <a:solidFill>
                  <a:srgbClr val="C00000"/>
                </a:solidFill>
              </a:rPr>
              <a:t>Virtual Component (VC) </a:t>
            </a:r>
            <a:r>
              <a:rPr lang="en-US" sz="2198" dirty="0">
                <a:solidFill>
                  <a:schemeClr val="tx2">
                    <a:lumMod val="75000"/>
                  </a:schemeClr>
                </a:solidFill>
              </a:rPr>
              <a:t>consisting of the data contained in the chip;</a:t>
            </a:r>
          </a:p>
          <a:p>
            <a:pPr marL="348901" indent="-348901">
              <a:spcAft>
                <a:spcPts val="733"/>
              </a:spcAft>
              <a:buFont typeface="Arial" panose="020B0604020202020204" pitchFamily="34" charset="0"/>
              <a:buChar char="•"/>
            </a:pPr>
            <a:r>
              <a:rPr lang="en-US" sz="2198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198" b="1" dirty="0">
                <a:solidFill>
                  <a:srgbClr val="00B050"/>
                </a:solidFill>
              </a:rPr>
              <a:t>Physical Component (PC) </a:t>
            </a:r>
            <a:r>
              <a:rPr lang="en-US" sz="2198" dirty="0">
                <a:solidFill>
                  <a:schemeClr val="tx2">
                    <a:lumMod val="75000"/>
                  </a:schemeClr>
                </a:solidFill>
              </a:rPr>
              <a:t>consisting of the booklet and/or cryptographic link between the VC and the PC and acts as an </a:t>
            </a:r>
            <a:r>
              <a:rPr lang="en-US" sz="2198" b="1" dirty="0">
                <a:solidFill>
                  <a:srgbClr val="00B050"/>
                </a:solidFill>
              </a:rPr>
              <a:t>authenticator</a:t>
            </a:r>
            <a:r>
              <a:rPr lang="en-US" sz="2198" dirty="0">
                <a:solidFill>
                  <a:schemeClr val="tx2">
                    <a:lumMod val="75000"/>
                  </a:schemeClr>
                </a:solidFill>
              </a:rPr>
              <a:t> (second factor).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D51814E-BBA9-4E6C-9978-197B1D2C22F5}"/>
              </a:ext>
            </a:extLst>
          </p:cNvPr>
          <p:cNvSpPr/>
          <p:nvPr/>
        </p:nvSpPr>
        <p:spPr>
          <a:xfrm>
            <a:off x="6958945" y="3712450"/>
            <a:ext cx="970510" cy="375805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558241">
              <a:defRPr/>
            </a:pPr>
            <a:endParaRPr lang="en-US" sz="2198" kern="0">
              <a:solidFill>
                <a:srgbClr val="43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5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7" grpId="0" animBg="1"/>
      <p:bldP spid="28" grpId="0" animBg="1"/>
      <p:bldP spid="29" grpId="0" build="p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43" y="2695881"/>
            <a:ext cx="6711792" cy="38343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85838"/>
            <a:ext cx="8786813" cy="7731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ICAO DTC Hybrid Model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308847" y="1678268"/>
            <a:ext cx="8440738" cy="372745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297"/>
              </a:lnSpc>
              <a:spcAft>
                <a:spcPts val="733"/>
              </a:spcAft>
            </a:pPr>
            <a:r>
              <a:rPr lang="en-US" sz="2686" dirty="0">
                <a:solidFill>
                  <a:schemeClr val="tx2">
                    <a:lumMod val="75000"/>
                  </a:schemeClr>
                </a:solidFill>
              </a:rPr>
              <a:t>The Data from the chip is enclosed in a file structure and called a Virtual Component (VC);</a:t>
            </a:r>
          </a:p>
          <a:p>
            <a:pPr>
              <a:lnSpc>
                <a:spcPts val="3297"/>
              </a:lnSpc>
              <a:spcAft>
                <a:spcPts val="733"/>
              </a:spcAft>
            </a:pPr>
            <a:r>
              <a:rPr lang="en-US" sz="2686" dirty="0">
                <a:solidFill>
                  <a:schemeClr val="tx2">
                    <a:lumMod val="75000"/>
                  </a:schemeClr>
                </a:solidFill>
              </a:rPr>
              <a:t>A device that can be cryptographically linked to the VC and is called the Physical Component (PC).</a:t>
            </a:r>
            <a:endParaRPr lang="en-SG" sz="2686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s | IC chip SIM card">
            <a:extLst>
              <a:ext uri="{FF2B5EF4-FFF2-40B4-BE49-F238E27FC236}">
                <a16:creationId xmlns:a16="http://schemas.microsoft.com/office/drawing/2014/main" id="{C0CD5678-83B1-CF6A-8871-11A87BE9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6" y="3971413"/>
            <a:ext cx="1809448" cy="12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954325"/>
          </a:xfrm>
        </p:spPr>
        <p:txBody>
          <a:bodyPr>
            <a:normAutofit/>
          </a:bodyPr>
          <a:lstStyle/>
          <a:p>
            <a:r>
              <a:rPr lang="en-NZ" sz="2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ICAO Digital</a:t>
            </a:r>
            <a:r>
              <a:rPr lang="en-NZ" sz="5333" b="1" dirty="0">
                <a:solidFill>
                  <a:srgbClr val="1F546B"/>
                </a:solidFill>
              </a:rPr>
              <a:t> </a:t>
            </a:r>
            <a:r>
              <a:rPr lang="en-N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en-NZ" sz="5333" b="1" dirty="0">
                <a:solidFill>
                  <a:srgbClr val="1F546B"/>
                </a:solidFill>
              </a:rPr>
              <a:t> </a:t>
            </a:r>
            <a:r>
              <a:rPr lang="en-N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Credential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6D853E-716A-4D25-A18E-A31195B5F402}"/>
              </a:ext>
            </a:extLst>
          </p:cNvPr>
          <p:cNvSpPr/>
          <p:nvPr/>
        </p:nvSpPr>
        <p:spPr>
          <a:xfrm>
            <a:off x="1487342" y="2982194"/>
            <a:ext cx="2071004" cy="20882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NZ" sz="2000" dirty="0">
                <a:solidFill>
                  <a:prstClr val="white"/>
                </a:solidFill>
                <a:latin typeface="Calibri"/>
              </a:rPr>
              <a:t>DTC-VC</a:t>
            </a:r>
          </a:p>
          <a:p>
            <a:pPr algn="ctr" defTabSz="1219170"/>
            <a:r>
              <a:rPr lang="en-NZ" sz="2000" dirty="0">
                <a:solidFill>
                  <a:prstClr val="white"/>
                </a:solidFill>
                <a:latin typeface="Calibri"/>
              </a:rPr>
              <a:t>Virtual Component (Type 1)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CF5786-9266-468A-B381-24331074103C}"/>
              </a:ext>
            </a:extLst>
          </p:cNvPr>
          <p:cNvSpPr/>
          <p:nvPr/>
        </p:nvSpPr>
        <p:spPr>
          <a:xfrm>
            <a:off x="4874305" y="1418167"/>
            <a:ext cx="2182135" cy="216168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NZ" sz="2000" dirty="0">
                <a:solidFill>
                  <a:prstClr val="white"/>
                </a:solidFill>
                <a:latin typeface="Calibri"/>
              </a:rPr>
              <a:t>DTC-PC Physical Component</a:t>
            </a:r>
          </a:p>
          <a:p>
            <a:pPr algn="ctr" defTabSz="1219170"/>
            <a:r>
              <a:rPr lang="en-NZ" sz="2000" dirty="0">
                <a:solidFill>
                  <a:prstClr val="white"/>
                </a:solidFill>
                <a:latin typeface="Calibri"/>
              </a:rPr>
              <a:t>(Type 2)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014B93-65AA-43FE-A8AD-56969105726F}"/>
              </a:ext>
            </a:extLst>
          </p:cNvPr>
          <p:cNvSpPr/>
          <p:nvPr/>
        </p:nvSpPr>
        <p:spPr>
          <a:xfrm>
            <a:off x="8625948" y="1418167"/>
            <a:ext cx="2074941" cy="20882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NZ" sz="2133" dirty="0">
                <a:solidFill>
                  <a:prstClr val="white"/>
                </a:solidFill>
                <a:latin typeface="Calibri"/>
              </a:rPr>
              <a:t>DTC</a:t>
            </a:r>
          </a:p>
          <a:p>
            <a:pPr algn="ctr" defTabSz="1219170"/>
            <a:r>
              <a:rPr lang="en-NZ" sz="2133" dirty="0">
                <a:solidFill>
                  <a:prstClr val="white"/>
                </a:solidFill>
                <a:latin typeface="Calibri"/>
              </a:rPr>
              <a:t>Unbound</a:t>
            </a:r>
          </a:p>
          <a:p>
            <a:pPr algn="ctr" defTabSz="1219170"/>
            <a:r>
              <a:rPr lang="en-NZ" sz="2133" dirty="0">
                <a:solidFill>
                  <a:prstClr val="white"/>
                </a:solidFill>
                <a:latin typeface="Calibri"/>
              </a:rPr>
              <a:t>(Type 3)</a:t>
            </a:r>
          </a:p>
        </p:txBody>
      </p:sp>
      <p:pic>
        <p:nvPicPr>
          <p:cNvPr id="2050" name="Picture 2" descr="Image result for mobile phones">
            <a:extLst>
              <a:ext uri="{FF2B5EF4-FFF2-40B4-BE49-F238E27FC236}">
                <a16:creationId xmlns:a16="http://schemas.microsoft.com/office/drawing/2014/main" id="{E6654A44-C71F-4373-8550-837C3CF4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94" y="3239588"/>
            <a:ext cx="1809447" cy="15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obile phones">
            <a:extLst>
              <a:ext uri="{FF2B5EF4-FFF2-40B4-BE49-F238E27FC236}">
                <a16:creationId xmlns:a16="http://schemas.microsoft.com/office/drawing/2014/main" id="{7F0ACF44-70AC-4F47-8E1A-EA9A6EA2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71" y="3287339"/>
            <a:ext cx="1809447" cy="15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36563-4E7D-D867-870C-9432C3630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687">
            <a:off x="1651011" y="1253213"/>
            <a:ext cx="1060814" cy="1474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393BB9-C5FE-091B-468E-50C5BBFDA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889">
            <a:off x="5764392" y="5186684"/>
            <a:ext cx="1124100" cy="1562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4D1CB7-DCAC-3C41-C3CF-2D088F6E3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165">
            <a:off x="9367856" y="4951567"/>
            <a:ext cx="1176901" cy="16362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C6BB6DF-400C-9B1E-C52F-DB43F2439C1D}"/>
              </a:ext>
            </a:extLst>
          </p:cNvPr>
          <p:cNvGrpSpPr/>
          <p:nvPr/>
        </p:nvGrpSpPr>
        <p:grpSpPr>
          <a:xfrm>
            <a:off x="8850519" y="4783600"/>
            <a:ext cx="2351719" cy="1865435"/>
            <a:chOff x="8632950" y="5152860"/>
            <a:chExt cx="1359720" cy="10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0E4969-7BC3-4B46-63CA-57861907DDFE}"/>
                    </a:ext>
                  </a:extLst>
                </p14:cNvPr>
                <p14:cNvContentPartPr/>
                <p14:nvPr/>
              </p14:nvContentPartPr>
              <p14:xfrm>
                <a:off x="8968110" y="5152860"/>
                <a:ext cx="558360" cy="1039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0E4969-7BC3-4B46-63CA-57861907DD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58950" y="5143702"/>
                  <a:ext cx="576681" cy="1057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FAFDE4-6216-7BBE-A9BE-07EF4C04E634}"/>
                    </a:ext>
                  </a:extLst>
                </p14:cNvPr>
                <p14:cNvContentPartPr/>
                <p14:nvPr/>
              </p14:nvContentPartPr>
              <p14:xfrm>
                <a:off x="8632950" y="5291100"/>
                <a:ext cx="1359720" cy="94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FAFDE4-6216-7BBE-A9BE-07EF4C04E6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23791" y="5281940"/>
                  <a:ext cx="1377830" cy="95843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61F55965-D330-E0B8-4F96-FD9842802849}"/>
              </a:ext>
            </a:extLst>
          </p:cNvPr>
          <p:cNvSpPr/>
          <p:nvPr/>
        </p:nvSpPr>
        <p:spPr>
          <a:xfrm>
            <a:off x="1244150" y="2591485"/>
            <a:ext cx="486383" cy="14688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151B6CF4-45BB-B378-98E2-AA9ABB1DA307}"/>
              </a:ext>
            </a:extLst>
          </p:cNvPr>
          <p:cNvSpPr/>
          <p:nvPr/>
        </p:nvSpPr>
        <p:spPr>
          <a:xfrm>
            <a:off x="4631111" y="2634919"/>
            <a:ext cx="486383" cy="14688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30" name="Picture 2" descr="Image result for mobile phones">
            <a:extLst>
              <a:ext uri="{FF2B5EF4-FFF2-40B4-BE49-F238E27FC236}">
                <a16:creationId xmlns:a16="http://schemas.microsoft.com/office/drawing/2014/main" id="{32A50D51-8880-03EB-813A-C5A3B01F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8" y="4800227"/>
            <a:ext cx="1809447" cy="15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ain PNG Transparent Images, Pictures, Photos | PNG Art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2148">
            <a:off x="4647292" y="4148998"/>
            <a:ext cx="1554553" cy="15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705" y="643665"/>
            <a:ext cx="7015297" cy="84223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cs typeface="+mj-cs"/>
              </a:rPr>
              <a:t>ICAO DTC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705" y="1485901"/>
            <a:ext cx="10914195" cy="49403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Three Types</a:t>
            </a:r>
          </a:p>
          <a:p>
            <a:pPr marL="914377" lvl="1" indent="-514338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eMRTD</a:t>
            </a:r>
            <a:r>
              <a:rPr lang="en-US" dirty="0"/>
              <a:t> bound DTC</a:t>
            </a: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Chipdata is read from existing travel document creating the VC</a:t>
            </a: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err="1"/>
              <a:t>eMRTD</a:t>
            </a:r>
            <a:r>
              <a:rPr lang="en-US" dirty="0"/>
              <a:t> booklet acts as the authenticator </a:t>
            </a:r>
            <a:r>
              <a:rPr lang="en-US" dirty="0">
                <a:solidFill>
                  <a:srgbClr val="0070C0"/>
                </a:solidFill>
              </a:rPr>
              <a:t>and can be considered a PC</a:t>
            </a: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Anyone can create this DTC</a:t>
            </a:r>
          </a:p>
          <a:p>
            <a:pPr marL="914377" lvl="1" indent="-514338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eMRTD</a:t>
            </a:r>
            <a:r>
              <a:rPr lang="en-US" dirty="0"/>
              <a:t>-PC bound DTC</a:t>
            </a: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Chipdata is read from existing travel document creating the VC</a:t>
            </a: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Option to cryptographically link to a </a:t>
            </a:r>
            <a:r>
              <a:rPr lang="en-US" dirty="0"/>
              <a:t>different physical device(PC) with the </a:t>
            </a:r>
            <a:r>
              <a:rPr lang="en-US" dirty="0" err="1"/>
              <a:t>eMRTD</a:t>
            </a:r>
            <a:r>
              <a:rPr lang="en-US" dirty="0"/>
              <a:t> as a fallback</a:t>
            </a: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Can only be created by the same authority that issued the </a:t>
            </a:r>
            <a:r>
              <a:rPr lang="en-US" dirty="0" err="1">
                <a:solidFill>
                  <a:srgbClr val="0070C0"/>
                </a:solidFill>
              </a:rPr>
              <a:t>eMRTD</a:t>
            </a:r>
            <a:endParaRPr lang="en-US" dirty="0">
              <a:solidFill>
                <a:srgbClr val="0070C0"/>
              </a:solidFill>
            </a:endParaRP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DTC can be issued any time after the issuance of the </a:t>
            </a:r>
            <a:r>
              <a:rPr lang="en-US" dirty="0" err="1">
                <a:solidFill>
                  <a:srgbClr val="0070C0"/>
                </a:solidFill>
              </a:rPr>
              <a:t>eMRTD</a:t>
            </a:r>
            <a:endParaRPr lang="en-US" dirty="0">
              <a:solidFill>
                <a:srgbClr val="0070C0"/>
              </a:solidFill>
            </a:endParaRPr>
          </a:p>
          <a:p>
            <a:pPr marL="914377" lvl="1" indent="-514338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PC Bound DTC</a:t>
            </a:r>
          </a:p>
          <a:p>
            <a:pPr lvl="2" indent="-342891">
              <a:lnSpc>
                <a:spcPct val="120000"/>
              </a:lnSpc>
            </a:pPr>
            <a:r>
              <a:rPr lang="en-US" dirty="0"/>
              <a:t>No </a:t>
            </a:r>
            <a:r>
              <a:rPr lang="en-US" dirty="0" err="1"/>
              <a:t>eMRTD</a:t>
            </a:r>
            <a:r>
              <a:rPr lang="en-US" dirty="0"/>
              <a:t> is issued</a:t>
            </a:r>
            <a:r>
              <a:rPr lang="en-US" dirty="0">
                <a:solidFill>
                  <a:srgbClr val="0070C0"/>
                </a:solidFill>
              </a:rPr>
              <a:t>, but only a PC with form factor different from an </a:t>
            </a:r>
            <a:r>
              <a:rPr lang="en-US" dirty="0" err="1">
                <a:solidFill>
                  <a:srgbClr val="0070C0"/>
                </a:solidFill>
              </a:rPr>
              <a:t>eMRTD</a:t>
            </a:r>
            <a:endParaRPr lang="en-US" dirty="0">
              <a:solidFill>
                <a:srgbClr val="0070C0"/>
              </a:solidFill>
            </a:endParaRP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Can only be created by an </a:t>
            </a:r>
            <a:r>
              <a:rPr lang="en-US" dirty="0" err="1">
                <a:solidFill>
                  <a:srgbClr val="0070C0"/>
                </a:solidFill>
              </a:rPr>
              <a:t>eMRTD</a:t>
            </a:r>
            <a:r>
              <a:rPr lang="en-US" dirty="0">
                <a:solidFill>
                  <a:srgbClr val="0070C0"/>
                </a:solidFill>
              </a:rPr>
              <a:t> issuing authority</a:t>
            </a:r>
          </a:p>
          <a:p>
            <a:pPr lvl="2" indent="-342891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No </a:t>
            </a:r>
            <a:r>
              <a:rPr lang="en-US" dirty="0" err="1">
                <a:solidFill>
                  <a:srgbClr val="0070C0"/>
                </a:solidFill>
              </a:rPr>
              <a:t>eMRTD</a:t>
            </a:r>
            <a:r>
              <a:rPr lang="en-US" dirty="0">
                <a:solidFill>
                  <a:srgbClr val="0070C0"/>
                </a:solidFill>
              </a:rPr>
              <a:t> available as a fallback</a:t>
            </a:r>
          </a:p>
          <a:p>
            <a:pPr marL="1314418" lvl="2" indent="-514338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15" y="333769"/>
            <a:ext cx="3745501" cy="7380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solidFill>
                  <a:schemeClr val="tx2"/>
                </a:solidFill>
                <a:cs typeface="+mj-cs"/>
              </a:rPr>
              <a:t>Use Cases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780" y="333769"/>
            <a:ext cx="6832380" cy="199795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/>
            <a:r>
              <a:rPr lang="en-US" sz="2800" dirty="0">
                <a:solidFill>
                  <a:schemeClr val="tx2"/>
                </a:solidFill>
              </a:rPr>
              <a:t>Seamless Travel</a:t>
            </a:r>
          </a:p>
          <a:p>
            <a:pPr indent="-228600" defTabSz="914400"/>
            <a:r>
              <a:rPr lang="en-US" sz="2800" dirty="0">
                <a:solidFill>
                  <a:schemeClr val="tx2"/>
                </a:solidFill>
              </a:rPr>
              <a:t>Advance Travel Authorization (ETA/DTA/…)</a:t>
            </a:r>
          </a:p>
          <a:p>
            <a:pPr indent="-228600" defTabSz="914400"/>
            <a:r>
              <a:rPr lang="en-US" sz="2800" dirty="0">
                <a:solidFill>
                  <a:schemeClr val="tx2"/>
                </a:solidFill>
              </a:rPr>
              <a:t>Improving border processing time</a:t>
            </a:r>
          </a:p>
          <a:p>
            <a:pPr indent="-228600" defTabSz="914400"/>
            <a:r>
              <a:rPr lang="en-US" sz="2800" dirty="0">
                <a:solidFill>
                  <a:schemeClr val="tx2"/>
                </a:solidFill>
              </a:rPr>
              <a:t>Emergency Travel Document</a:t>
            </a:r>
          </a:p>
          <a:p>
            <a:pPr indent="-228600" defTabSz="914400"/>
            <a:endParaRPr lang="en-US" sz="1800" dirty="0">
              <a:solidFill>
                <a:schemeClr val="tx2"/>
              </a:solidFill>
            </a:endParaRPr>
          </a:p>
          <a:p>
            <a:pPr indent="-228600" defTabSz="914400"/>
            <a:endParaRPr lang="en-US" sz="1800" dirty="0">
              <a:solidFill>
                <a:schemeClr val="tx2"/>
              </a:solidFill>
            </a:endParaRPr>
          </a:p>
          <a:p>
            <a:pPr indent="-228600" defTabSz="914400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A37FD-481D-BA63-8F17-0BCA6F23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15" y="2434317"/>
            <a:ext cx="11465572" cy="4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ICAO DTC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ICAO DTC-VC Technical Report approved in 2020</a:t>
            </a:r>
          </a:p>
          <a:p>
            <a:r>
              <a:rPr lang="en-US" dirty="0"/>
              <a:t>ICAO DTC-PC specifications divided into two phases</a:t>
            </a:r>
          </a:p>
          <a:p>
            <a:pPr lvl="1"/>
            <a:r>
              <a:rPr lang="en-US" dirty="0"/>
              <a:t>Phase 1 – maintain backward compatibility to the extent possible with existing inspection systems and replicate behavior of </a:t>
            </a:r>
            <a:r>
              <a:rPr lang="en-US" dirty="0" err="1"/>
              <a:t>eMRTD</a:t>
            </a:r>
            <a:r>
              <a:rPr lang="en-US" dirty="0"/>
              <a:t> – The Technical Report approved 2023</a:t>
            </a:r>
          </a:p>
          <a:p>
            <a:pPr lvl="1"/>
            <a:r>
              <a:rPr lang="en-US" dirty="0"/>
              <a:t>Phase 2 – investigate other form factors like mobile phones – currently a gap analysis is being conducted to identify the difference between policy requirements and technology landscape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631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495" y="348274"/>
            <a:ext cx="5687505" cy="954325"/>
          </a:xfrm>
        </p:spPr>
        <p:txBody>
          <a:bodyPr>
            <a:normAutofit/>
          </a:bodyPr>
          <a:lstStyle/>
          <a:p>
            <a:r>
              <a:rPr lang="en-NZ" sz="2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ICAO Digital</a:t>
            </a:r>
            <a:r>
              <a:rPr lang="en-NZ" sz="5333" b="1" dirty="0">
                <a:solidFill>
                  <a:srgbClr val="1F546B"/>
                </a:solidFill>
              </a:rPr>
              <a:t> </a:t>
            </a:r>
            <a:r>
              <a:rPr lang="en-N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en-NZ" sz="5333" b="1" dirty="0">
                <a:solidFill>
                  <a:srgbClr val="1F546B"/>
                </a:solidFill>
              </a:rPr>
              <a:t> </a:t>
            </a:r>
            <a:r>
              <a:rPr lang="en-N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Credential</a:t>
            </a:r>
          </a:p>
        </p:txBody>
      </p:sp>
      <p:pic>
        <p:nvPicPr>
          <p:cNvPr id="2050" name="Picture 2" descr="Image result for mobile phones">
            <a:extLst>
              <a:ext uri="{FF2B5EF4-FFF2-40B4-BE49-F238E27FC236}">
                <a16:creationId xmlns:a16="http://schemas.microsoft.com/office/drawing/2014/main" id="{E6654A44-C71F-4373-8550-837C3CF4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4207">
            <a:off x="1739536" y="1688590"/>
            <a:ext cx="2966738" cy="25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4D1CB7-DCAC-3C41-C3CF-2D088F6E3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742">
            <a:off x="8793635" y="4368587"/>
            <a:ext cx="1176901" cy="1636231"/>
          </a:xfrm>
          <a:prstGeom prst="rect">
            <a:avLst/>
          </a:prstGeom>
        </p:spPr>
      </p:pic>
      <p:pic>
        <p:nvPicPr>
          <p:cNvPr id="2056" name="Picture 8" descr="Chain PNG Transparent Images, Pictures, Photos | PNG 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3260">
            <a:off x="3954234" y="3588846"/>
            <a:ext cx="1935240" cy="19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9452" y="4550660"/>
            <a:ext cx="2290721" cy="1477328"/>
          </a:xfrm>
          <a:prstGeom prst="rect">
            <a:avLst/>
          </a:prstGeom>
          <a:noFill/>
          <a:ln w="28575">
            <a:solidFill>
              <a:srgbClr val="B13536"/>
            </a:solidFill>
          </a:ln>
        </p:spPr>
        <p:txBody>
          <a:bodyPr wrap="square" rtlCol="0">
            <a:spAutoFit/>
          </a:bodyPr>
          <a:lstStyle/>
          <a:p>
            <a:r>
              <a:rPr lang="en-NZ" sz="3000" dirty="0" smtClean="0"/>
              <a:t>Unbroken PKI link to issuing authority</a:t>
            </a:r>
            <a:endParaRPr lang="en-NZ" sz="3000" dirty="0"/>
          </a:p>
        </p:txBody>
      </p:sp>
    </p:spTree>
    <p:extLst>
      <p:ext uri="{BB962C8B-B14F-4D97-AF65-F5344CB8AC3E}">
        <p14:creationId xmlns:p14="http://schemas.microsoft.com/office/powerpoint/2010/main" val="22472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0029" y="2694146"/>
            <a:ext cx="5251938" cy="533496"/>
          </a:xfrm>
        </p:spPr>
        <p:txBody>
          <a:bodyPr/>
          <a:lstStyle/>
          <a:p>
            <a:r>
              <a:rPr lang="en-CA" dirty="0" smtClean="0"/>
              <a:t>Dion Chamberlain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60879" y="1335377"/>
            <a:ext cx="8270239" cy="86522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Digital Travel Credential (DTC)</a:t>
            </a:r>
          </a:p>
          <a:p>
            <a:r>
              <a:rPr lang="en-CA" sz="3600" dirty="0" smtClean="0"/>
              <a:t>What is it? What is it NOT?</a:t>
            </a:r>
            <a:endParaRPr lang="en-CA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82539" y="6043412"/>
            <a:ext cx="2186609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2400" dirty="0" smtClean="0"/>
              <a:t>Almaty, 2023</a:t>
            </a:r>
            <a:endParaRPr lang="en-CA" sz="24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0918" y="3629748"/>
            <a:ext cx="7630160" cy="23222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Co-Chair – ICAO NTWG Policy Sub Group for DTCs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Manager Product Development, Strategy and International Engagement – Department of Internal Affairs, </a:t>
            </a:r>
            <a:r>
              <a:rPr lang="en-US" dirty="0" err="1" smtClean="0"/>
              <a:t>Aotearoa</a:t>
            </a:r>
            <a:r>
              <a:rPr lang="en-US" dirty="0" smtClean="0"/>
              <a:t> New Zealand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Chairperson – ICAO Implementation and Capacity Building Working Group (ICBWG)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36" y="892244"/>
            <a:ext cx="3949570" cy="547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744" y="4456640"/>
            <a:ext cx="1188132" cy="11881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329680" y="89224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75" y="1873630"/>
            <a:ext cx="3459528" cy="28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Placeholder 2" descr="A picture containing text&#10;&#10;Description automatically generated">
            <a:extLst>
              <a:ext uri="{FF2B5EF4-FFF2-40B4-BE49-F238E27FC236}">
                <a16:creationId xmlns:a16="http://schemas.microsoft.com/office/drawing/2014/main" id="{039BECB8-71AD-4653-9A3E-CE1D41D3698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>
          <a:xfrm rot="20612518">
            <a:off x="2204768" y="1447914"/>
            <a:ext cx="1181606" cy="1625563"/>
          </a:xfrm>
        </p:spPr>
      </p:pic>
    </p:spTree>
    <p:extLst>
      <p:ext uri="{BB962C8B-B14F-4D97-AF65-F5344CB8AC3E}">
        <p14:creationId xmlns:p14="http://schemas.microsoft.com/office/powerpoint/2010/main" val="10042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91515" y="4282228"/>
            <a:ext cx="2732604" cy="1318199"/>
          </a:xfrm>
        </p:spPr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628098" y="4282228"/>
            <a:ext cx="2732604" cy="1318199"/>
          </a:xfrm>
        </p:spPr>
        <p:txBody>
          <a:bodyPr/>
          <a:lstStyle/>
          <a:p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7864682" y="4282227"/>
            <a:ext cx="2732604" cy="1318199"/>
          </a:xfrm>
        </p:spPr>
        <p:txBody>
          <a:bodyPr/>
          <a:lstStyle/>
          <a:p>
            <a:endParaRPr lang="en-NZ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1514" y="690172"/>
            <a:ext cx="9205772" cy="497166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9376879" y="5223163"/>
            <a:ext cx="663624" cy="461010"/>
          </a:xfrm>
          <a:prstGeom prst="rect">
            <a:avLst/>
          </a:prstGeom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5A275-32DF-4ADA-A4F5-2D530E111F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5782" y="1132176"/>
            <a:ext cx="448874" cy="43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widescreen-world-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702" y="266988"/>
            <a:ext cx="10222418" cy="63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10679628" y="4460794"/>
            <a:ext cx="715004" cy="961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b="1">
              <a:cs typeface="Arial" charset="0"/>
            </a:endParaRPr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7989918" y="1798632"/>
            <a:ext cx="523612" cy="41859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b="1">
              <a:cs typeface="Arial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10378039" y="4748944"/>
            <a:ext cx="723225" cy="1974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56347" y="5270805"/>
            <a:ext cx="1791401" cy="42781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New Zealand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 flipV="1">
            <a:off x="7715464" y="2650114"/>
            <a:ext cx="2580232" cy="20988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7715464" y="2011680"/>
            <a:ext cx="514136" cy="55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Yet another map without New Zealand : mapswithoutnewzea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0" y="3149600"/>
            <a:ext cx="5993547" cy="33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6385781" y="5105677"/>
            <a:ext cx="715004" cy="961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  <p:bldP spid="2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589C1FBF-3171-4DCF-AAE7-C2A48482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85" y="618638"/>
            <a:ext cx="4364925" cy="60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8C48877-A29D-4E58-A1DE-F908CDF25756}"/>
              </a:ext>
            </a:extLst>
          </p:cNvPr>
          <p:cNvSpPr/>
          <p:nvPr/>
        </p:nvSpPr>
        <p:spPr>
          <a:xfrm>
            <a:off x="1643839" y="1454065"/>
            <a:ext cx="1296144" cy="151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 descr="A picture containing text&#10;&#10;Description automatically generated">
            <a:extLst>
              <a:ext uri="{FF2B5EF4-FFF2-40B4-BE49-F238E27FC236}">
                <a16:creationId xmlns:a16="http://schemas.microsoft.com/office/drawing/2014/main" id="{039BECB8-71AD-4653-9A3E-CE1D41D3698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>
          <a:xfrm rot="438612">
            <a:off x="7652486" y="3077369"/>
            <a:ext cx="1915150" cy="2634717"/>
          </a:xfr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7BF655E7-E181-4203-AA9A-B285D711CE9A}"/>
              </a:ext>
            </a:extLst>
          </p:cNvPr>
          <p:cNvSpPr/>
          <p:nvPr/>
        </p:nvSpPr>
        <p:spPr>
          <a:xfrm>
            <a:off x="1200102" y="3227239"/>
            <a:ext cx="2183618" cy="2160240"/>
          </a:xfrm>
          <a:prstGeom prst="ellipse">
            <a:avLst/>
          </a:prstGeom>
          <a:noFill/>
          <a:ln w="381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6000" b="1" dirty="0">
                <a:solidFill>
                  <a:schemeClr val="tx2"/>
                </a:solidFill>
              </a:rPr>
              <a:t>25.3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8C65176-3804-46D0-8BB0-4961609CBD8B}"/>
              </a:ext>
            </a:extLst>
          </p:cNvPr>
          <p:cNvSpPr/>
          <p:nvPr/>
        </p:nvSpPr>
        <p:spPr>
          <a:xfrm>
            <a:off x="8893465" y="539811"/>
            <a:ext cx="1925301" cy="1904633"/>
          </a:xfrm>
          <a:prstGeom prst="ellipse">
            <a:avLst/>
          </a:prstGeom>
          <a:noFill/>
          <a:ln w="381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7000" b="1" dirty="0">
                <a:solidFill>
                  <a:srgbClr val="002060"/>
                </a:solidFill>
              </a:rPr>
              <a:t>5.3</a:t>
            </a:r>
            <a:endParaRPr lang="en-NZ" sz="7000" b="1" dirty="0">
              <a:solidFill>
                <a:srgbClr val="002060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BCE358E-A6C3-4BBE-81EF-7EE71A3F595A}"/>
              </a:ext>
            </a:extLst>
          </p:cNvPr>
          <p:cNvSpPr/>
          <p:nvPr/>
        </p:nvSpPr>
        <p:spPr>
          <a:xfrm>
            <a:off x="10039126" y="3245361"/>
            <a:ext cx="1667082" cy="1552119"/>
          </a:xfrm>
          <a:prstGeom prst="ellipse">
            <a:avLst/>
          </a:prstGeom>
          <a:noFill/>
          <a:ln w="330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5000" b="1" dirty="0">
                <a:solidFill>
                  <a:srgbClr val="002060"/>
                </a:solidFill>
              </a:rPr>
              <a:t>720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E68F649-D832-4FEE-ADB1-D59E61106610}"/>
              </a:ext>
            </a:extLst>
          </p:cNvPr>
          <p:cNvSpPr/>
          <p:nvPr/>
        </p:nvSpPr>
        <p:spPr>
          <a:xfrm>
            <a:off x="6166113" y="3385486"/>
            <a:ext cx="1462971" cy="1441882"/>
          </a:xfrm>
          <a:prstGeom prst="ellipse">
            <a:avLst/>
          </a:prstGeom>
          <a:noFill/>
          <a:ln w="304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5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17E3C0C-57EA-4CBC-AD68-FDEFF5318A46}"/>
              </a:ext>
            </a:extLst>
          </p:cNvPr>
          <p:cNvSpPr/>
          <p:nvPr/>
        </p:nvSpPr>
        <p:spPr>
          <a:xfrm>
            <a:off x="7492648" y="196754"/>
            <a:ext cx="1266893" cy="130933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68F649-D832-4FEE-ADB1-D59E61106610}"/>
              </a:ext>
            </a:extLst>
          </p:cNvPr>
          <p:cNvSpPr/>
          <p:nvPr/>
        </p:nvSpPr>
        <p:spPr>
          <a:xfrm>
            <a:off x="9216178" y="5403818"/>
            <a:ext cx="1334245" cy="1220321"/>
          </a:xfrm>
          <a:prstGeom prst="ellipse">
            <a:avLst/>
          </a:prstGeom>
          <a:noFill/>
          <a:ln w="304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5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68F649-D832-4FEE-ADB1-D59E61106610}"/>
              </a:ext>
            </a:extLst>
          </p:cNvPr>
          <p:cNvSpPr/>
          <p:nvPr/>
        </p:nvSpPr>
        <p:spPr>
          <a:xfrm>
            <a:off x="3215021" y="369733"/>
            <a:ext cx="1509379" cy="1448907"/>
          </a:xfrm>
          <a:prstGeom prst="ellipse">
            <a:avLst/>
          </a:prstGeom>
          <a:noFill/>
          <a:ln w="304800">
            <a:solidFill>
              <a:srgbClr val="FF6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6000" b="1" dirty="0" smtClean="0">
                <a:solidFill>
                  <a:srgbClr val="002060"/>
                </a:solidFill>
              </a:rPr>
              <a:t>0</a:t>
            </a:r>
            <a:endParaRPr lang="en-NZ" sz="6000" b="1" dirty="0">
              <a:solidFill>
                <a:srgbClr val="00206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7E3C0C-57EA-4CBC-AD68-FDEFF5318A46}"/>
              </a:ext>
            </a:extLst>
          </p:cNvPr>
          <p:cNvSpPr/>
          <p:nvPr/>
        </p:nvSpPr>
        <p:spPr>
          <a:xfrm>
            <a:off x="3715691" y="1969907"/>
            <a:ext cx="1415109" cy="141557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6" grpId="0" animBg="1"/>
      <p:bldP spid="67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8640" y="1280160"/>
            <a:ext cx="554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DIGITAL TRAVEL CREDENTIAL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8640" y="2773680"/>
            <a:ext cx="5547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0" dirty="0" smtClean="0">
                <a:solidFill>
                  <a:srgbClr val="FF0000"/>
                </a:solidFill>
              </a:rPr>
              <a:t>DTC</a:t>
            </a:r>
          </a:p>
        </p:txBody>
      </p:sp>
    </p:spTree>
    <p:extLst>
      <p:ext uri="{BB962C8B-B14F-4D97-AF65-F5344CB8AC3E}">
        <p14:creationId xmlns:p14="http://schemas.microsoft.com/office/powerpoint/2010/main" val="32716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ur driver licence explained | Waka Kotahi NZ Transport A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67" y="1838959"/>
            <a:ext cx="4558665" cy="286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920" y="822960"/>
            <a:ext cx="554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Is this a travel document?</a:t>
            </a:r>
            <a:endParaRPr lang="en-NZ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77719" y="5014287"/>
            <a:ext cx="773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Or document that can be used for travel in some circumstances?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6030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55360" y="125800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0081" y="1674515"/>
            <a:ext cx="330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/>
              <a:t>Digital credential</a:t>
            </a:r>
            <a:endParaRPr lang="en-NZ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730081" y="2792115"/>
            <a:ext cx="330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/>
              <a:t>Verifiable credential</a:t>
            </a:r>
            <a:endParaRPr lang="en-NZ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898640" y="3734078"/>
            <a:ext cx="39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ICAO Digital Travel Credential (DTC)</a:t>
            </a:r>
            <a:endParaRPr lang="en-NZ" sz="4000" dirty="0"/>
          </a:p>
        </p:txBody>
      </p:sp>
      <p:pic>
        <p:nvPicPr>
          <p:cNvPr id="1028" name="Picture 4" descr="Freedoms of the Air: the ICAO definitions - Aviation24.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55" y="2118678"/>
            <a:ext cx="1795145" cy="14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8032" y="3990444"/>
            <a:ext cx="4166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/>
              <a:t>Could be used for travel or in the travel continuum but…</a:t>
            </a:r>
            <a:endParaRPr lang="en-NZ" sz="3000" dirty="0"/>
          </a:p>
        </p:txBody>
      </p:sp>
    </p:spTree>
    <p:extLst>
      <p:ext uri="{BB962C8B-B14F-4D97-AF65-F5344CB8AC3E}">
        <p14:creationId xmlns:p14="http://schemas.microsoft.com/office/powerpoint/2010/main" val="15776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 descr="A picture containing text&#10;&#10;Description automatically generated">
            <a:extLst>
              <a:ext uri="{FF2B5EF4-FFF2-40B4-BE49-F238E27FC236}">
                <a16:creationId xmlns:a16="http://schemas.microsoft.com/office/drawing/2014/main" id="{039BECB8-71AD-4653-9A3E-CE1D41D3698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>
          <a:xfrm>
            <a:off x="10111041" y="2709990"/>
            <a:ext cx="1826626" cy="2512933"/>
          </a:xfrm>
        </p:spPr>
      </p:pic>
      <p:sp>
        <p:nvSpPr>
          <p:cNvPr id="2" name="TextBox 1"/>
          <p:cNvSpPr txBox="1"/>
          <p:nvPr/>
        </p:nvSpPr>
        <p:spPr>
          <a:xfrm>
            <a:off x="1554480" y="701040"/>
            <a:ext cx="4856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ICAO DTC </a:t>
            </a:r>
            <a:r>
              <a:rPr lang="en-NZ" sz="2800" b="1" dirty="0" smtClean="0"/>
              <a:t>Characteristics</a:t>
            </a:r>
          </a:p>
          <a:p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Intended and specified first and foremost for border </a:t>
            </a:r>
            <a:r>
              <a:rPr lang="en-NZ" sz="2800" dirty="0" smtClean="0"/>
              <a:t>clearance (ICAO)</a:t>
            </a:r>
          </a:p>
          <a:p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Globally interoperable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Highest </a:t>
            </a:r>
            <a:r>
              <a:rPr lang="en-NZ" sz="2800" dirty="0" smtClean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 smtClean="0"/>
              <a:t>Signed by the country (</a:t>
            </a:r>
            <a:r>
              <a:rPr lang="en-NZ" sz="2800" dirty="0" err="1" smtClean="0"/>
              <a:t>ePassports</a:t>
            </a:r>
            <a:r>
              <a:rPr lang="en-NZ" sz="2800" dirty="0" smtClean="0"/>
              <a:t> PKI</a:t>
            </a:r>
            <a:r>
              <a:rPr lang="en-NZ" dirty="0" smtClean="0"/>
              <a:t>)</a:t>
            </a:r>
          </a:p>
          <a:p>
            <a:endParaRPr lang="en-NZ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93EA70B-B0B4-84DB-1F01-63536F7D3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27" y="4790379"/>
            <a:ext cx="2159141" cy="1450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65" y="565608"/>
            <a:ext cx="3167003" cy="40264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0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000000"/>
      </a:dk1>
      <a:lt1>
        <a:srgbClr val="FFFFFF"/>
      </a:lt1>
      <a:dk2>
        <a:srgbClr val="0054A3"/>
      </a:dk2>
      <a:lt2>
        <a:srgbClr val="8C99A1"/>
      </a:lt2>
      <a:accent1>
        <a:srgbClr val="0054A3"/>
      </a:accent1>
      <a:accent2>
        <a:srgbClr val="FF8C22"/>
      </a:accent2>
      <a:accent3>
        <a:srgbClr val="A74233"/>
      </a:accent3>
      <a:accent4>
        <a:srgbClr val="FF7823"/>
      </a:accent4>
      <a:accent5>
        <a:srgbClr val="008739"/>
      </a:accent5>
      <a:accent6>
        <a:srgbClr val="91E022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92065FC69E843B6C9C483EEB54F8F" ma:contentTypeVersion="1" ma:contentTypeDescription="Create a new document." ma:contentTypeScope="" ma:versionID="a181599885ec306477fb62deedd487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5BE2CC-5F74-4F82-9B2C-576EB75F2185}"/>
</file>

<file path=customXml/itemProps2.xml><?xml version="1.0" encoding="utf-8"?>
<ds:datastoreItem xmlns:ds="http://schemas.openxmlformats.org/officeDocument/2006/customXml" ds:itemID="{FAA3B7BE-1799-443D-B718-94557BC5C485}">
  <ds:schemaRefs>
    <ds:schemaRef ds:uri="a642645c-10bf-4f91-95dc-6b2a79582fc0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2bd8a5e-a52c-480c-9b93-0ae5060f1be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710</Words>
  <Application>Microsoft Office PowerPoint</Application>
  <PresentationFormat>Widescreen</PresentationFormat>
  <Paragraphs>112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Naskh Medium</vt:lpstr>
      <vt:lpstr>Arial</vt:lpstr>
      <vt:lpstr>Calibri</vt:lpstr>
      <vt:lpstr>Calibri Light</vt:lpstr>
      <vt:lpstr>DIN Offc Medium</vt:lpstr>
      <vt:lpstr>Helvetica Neue</vt:lpstr>
      <vt:lpstr>Helvetica Neue Medium</vt:lpstr>
      <vt:lpstr>Roboto Light</vt:lpstr>
      <vt:lpstr>Office Theme</vt:lpstr>
      <vt:lpstr>PowerPoint Presentation</vt:lpstr>
      <vt:lpstr>Dion Chamberlain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ePassport to the ICAO DTC-VC and DTC-PC </vt:lpstr>
      <vt:lpstr>ICAO DTC Hybrid Model</vt:lpstr>
      <vt:lpstr>ICAO Digital Travel Credential</vt:lpstr>
      <vt:lpstr>ICAO DTC Types</vt:lpstr>
      <vt:lpstr>Use Cases :</vt:lpstr>
      <vt:lpstr>ICAO DTC Specifications</vt:lpstr>
      <vt:lpstr>ICAO Digital Travel Credential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User</cp:lastModifiedBy>
  <cp:revision>137</cp:revision>
  <dcterms:created xsi:type="dcterms:W3CDTF">2020-01-08T15:21:02Z</dcterms:created>
  <dcterms:modified xsi:type="dcterms:W3CDTF">2023-12-02T13:44:12Z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0x0101001C192065FC69E843B6C9C483EEB54F8F</vt:lpwstr>
  </property>
</Properties>
</file>