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8" r:id="rId5"/>
    <p:sldMasterId id="2147483685" r:id="rId6"/>
  </p:sldMasterIdLst>
  <p:notesMasterIdLst>
    <p:notesMasterId r:id="rId32"/>
  </p:notesMasterIdLst>
  <p:sldIdLst>
    <p:sldId id="267" r:id="rId7"/>
    <p:sldId id="299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8" r:id="rId30"/>
    <p:sldId id="26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221"/>
    <a:srgbClr val="0055A4"/>
    <a:srgbClr val="B13536"/>
    <a:srgbClr val="A43132"/>
    <a:srgbClr val="FA7523"/>
    <a:srgbClr val="3392C4"/>
    <a:srgbClr val="EABA20"/>
    <a:srgbClr val="0155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30978-AE53-1B48-9FB8-A91D3C2B2B71}" v="1" dt="2023-09-18T15:49:07.9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883" autoAdjust="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56" Type="http://schemas.microsoft.com/office/2015/10/relationships/revisionInfo" Target="revisionInfo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4A280C-8108-44BA-BB7F-0C1CD9540F46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NZ"/>
        </a:p>
      </dgm:t>
    </dgm:pt>
    <dgm:pt modelId="{E3EEF671-787E-4254-9BE0-B3C5FC57CB6A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NZ" sz="1800" dirty="0"/>
            <a:t>Passport Issuance</a:t>
          </a:r>
        </a:p>
        <a:p>
          <a:r>
            <a:rPr lang="en-NZ" sz="1800" dirty="0"/>
            <a:t>Example 1</a:t>
          </a:r>
        </a:p>
      </dgm:t>
    </dgm:pt>
    <dgm:pt modelId="{AE27187B-0268-4E4D-8D1A-835F885F5922}" type="parTrans" cxnId="{6A69B590-46AC-4711-967B-EC5D27C976C6}">
      <dgm:prSet/>
      <dgm:spPr/>
      <dgm:t>
        <a:bodyPr/>
        <a:lstStyle/>
        <a:p>
          <a:endParaRPr lang="en-NZ"/>
        </a:p>
      </dgm:t>
    </dgm:pt>
    <dgm:pt modelId="{28D4E49B-AF4D-4E57-B545-5C1B35F9716B}" type="sibTrans" cxnId="{6A69B590-46AC-4711-967B-EC5D27C976C6}">
      <dgm:prSet/>
      <dgm:spPr/>
      <dgm:t>
        <a:bodyPr/>
        <a:lstStyle/>
        <a:p>
          <a:endParaRPr lang="en-NZ"/>
        </a:p>
      </dgm:t>
    </dgm:pt>
    <dgm:pt modelId="{73D85BF7-2711-45B7-BDE4-03DADCD46F3A}">
      <dgm:prSet custT="1"/>
      <dgm:spPr>
        <a:scene3d>
          <a:camera prst="orthographicFront"/>
          <a:lightRig rig="threePt" dir="t"/>
        </a:scene3d>
        <a:sp3d/>
      </dgm:spPr>
      <dgm:t>
        <a:bodyPr/>
        <a:lstStyle/>
        <a:p>
          <a:r>
            <a:rPr lang="en-NZ" sz="1800" dirty="0"/>
            <a:t>Passport Issuance</a:t>
          </a:r>
        </a:p>
        <a:p>
          <a:r>
            <a:rPr lang="en-NZ" sz="1800" dirty="0"/>
            <a:t>Example 2</a:t>
          </a:r>
        </a:p>
      </dgm:t>
    </dgm:pt>
    <dgm:pt modelId="{F78DBD87-2442-40BA-AAC0-B19901300331}" type="parTrans" cxnId="{EF5FF507-48C5-4625-A296-0F3FF44A1AC8}">
      <dgm:prSet/>
      <dgm:spPr/>
      <dgm:t>
        <a:bodyPr/>
        <a:lstStyle/>
        <a:p>
          <a:endParaRPr lang="en-NZ"/>
        </a:p>
      </dgm:t>
    </dgm:pt>
    <dgm:pt modelId="{F37AE6DF-2BDB-48AF-99DA-018654F8F073}" type="sibTrans" cxnId="{EF5FF507-48C5-4625-A296-0F3FF44A1AC8}">
      <dgm:prSet/>
      <dgm:spPr/>
      <dgm:t>
        <a:bodyPr/>
        <a:lstStyle/>
        <a:p>
          <a:endParaRPr lang="en-NZ"/>
        </a:p>
      </dgm:t>
    </dgm:pt>
    <dgm:pt modelId="{D0DF80C3-8090-413F-AC22-00858076567F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dirty="0"/>
            <a:t>Information from village chiefs/elders, educators and employees</a:t>
          </a:r>
        </a:p>
      </dgm:t>
    </dgm:pt>
    <dgm:pt modelId="{E992D8C9-AEB2-4AD6-A976-B2F818B0D726}" type="parTrans" cxnId="{DAE8194D-631E-40FB-A87F-EEC5E7A9F13A}">
      <dgm:prSet/>
      <dgm:spPr/>
      <dgm:t>
        <a:bodyPr/>
        <a:lstStyle/>
        <a:p>
          <a:endParaRPr lang="en-NZ"/>
        </a:p>
      </dgm:t>
    </dgm:pt>
    <dgm:pt modelId="{DD00C5CC-D46F-46EB-ABDE-6054A98058AF}" type="sibTrans" cxnId="{DAE8194D-631E-40FB-A87F-EEC5E7A9F13A}">
      <dgm:prSet/>
      <dgm:spPr/>
      <dgm:t>
        <a:bodyPr/>
        <a:lstStyle/>
        <a:p>
          <a:endParaRPr lang="en-NZ"/>
        </a:p>
      </dgm:t>
    </dgm:pt>
    <dgm:pt modelId="{139FFEDF-F434-461F-A54C-24F1441989EA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dirty="0"/>
            <a:t>Staff knowledge of local accents, dialects and physical features etc.</a:t>
          </a:r>
        </a:p>
      </dgm:t>
    </dgm:pt>
    <dgm:pt modelId="{407E8501-3773-4F6E-841C-2F3AC18EC9C2}" type="parTrans" cxnId="{1585D1B8-B1AC-418B-9B90-90A86F51E579}">
      <dgm:prSet/>
      <dgm:spPr/>
      <dgm:t>
        <a:bodyPr/>
        <a:lstStyle/>
        <a:p>
          <a:endParaRPr lang="en-NZ"/>
        </a:p>
      </dgm:t>
    </dgm:pt>
    <dgm:pt modelId="{B3A2AFFE-EA9E-40DB-B73A-2AB1B3BDD4B5}" type="sibTrans" cxnId="{1585D1B8-B1AC-418B-9B90-90A86F51E579}">
      <dgm:prSet/>
      <dgm:spPr/>
      <dgm:t>
        <a:bodyPr/>
        <a:lstStyle/>
        <a:p>
          <a:endParaRPr lang="en-NZ"/>
        </a:p>
      </dgm:t>
    </dgm:pt>
    <dgm:pt modelId="{30D03ACD-166D-49C9-8DBA-906D8D506735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NZ" dirty="0"/>
            <a:t>Evidence from other government sources like social services</a:t>
          </a:r>
        </a:p>
      </dgm:t>
    </dgm:pt>
    <dgm:pt modelId="{F4EAF7FB-6329-46D1-A04F-3F83E14B51BA}" type="parTrans" cxnId="{A6642E65-F6CF-4373-9C75-37992B93DC2D}">
      <dgm:prSet/>
      <dgm:spPr/>
      <dgm:t>
        <a:bodyPr/>
        <a:lstStyle/>
        <a:p>
          <a:endParaRPr lang="en-NZ"/>
        </a:p>
      </dgm:t>
    </dgm:pt>
    <dgm:pt modelId="{F695C098-FE4D-49C6-8539-FC32737ADE5A}" type="sibTrans" cxnId="{A6642E65-F6CF-4373-9C75-37992B93DC2D}">
      <dgm:prSet/>
      <dgm:spPr/>
      <dgm:t>
        <a:bodyPr/>
        <a:lstStyle/>
        <a:p>
          <a:endParaRPr lang="en-NZ"/>
        </a:p>
      </dgm:t>
    </dgm:pt>
    <dgm:pt modelId="{1002258D-60A0-4F01-B654-DB684CAB3897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NZ" dirty="0">
              <a:solidFill>
                <a:schemeClr val="bg1"/>
              </a:solidFill>
            </a:rPr>
            <a:t>Large group of trusted witnesses/referee</a:t>
          </a:r>
        </a:p>
      </dgm:t>
    </dgm:pt>
    <dgm:pt modelId="{56C1AF54-BDE6-4A4E-99A5-2BB76DD10F23}" type="sibTrans" cxnId="{8C15BA52-D527-4886-8F0B-15042242B385}">
      <dgm:prSet/>
      <dgm:spPr/>
      <dgm:t>
        <a:bodyPr/>
        <a:lstStyle/>
        <a:p>
          <a:endParaRPr lang="en-NZ"/>
        </a:p>
      </dgm:t>
    </dgm:pt>
    <dgm:pt modelId="{89A7E7C6-60CF-4657-8D12-E486FA6ECFA7}" type="parTrans" cxnId="{8C15BA52-D527-4886-8F0B-15042242B385}">
      <dgm:prSet/>
      <dgm:spPr/>
      <dgm:t>
        <a:bodyPr/>
        <a:lstStyle/>
        <a:p>
          <a:endParaRPr lang="en-NZ"/>
        </a:p>
      </dgm:t>
    </dgm:pt>
    <dgm:pt modelId="{9C97B629-C74A-46D8-9838-73EDE8DE7614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NZ" dirty="0">
              <a:solidFill>
                <a:schemeClr val="bg1"/>
              </a:solidFill>
            </a:rPr>
            <a:t>Biometrics of every applicant for 1:1/1:M matching</a:t>
          </a:r>
        </a:p>
      </dgm:t>
    </dgm:pt>
    <dgm:pt modelId="{91EBAC38-71DC-4B6C-966F-F2DBF0FB8642}" type="sibTrans" cxnId="{192AB5C3-E8E7-42AD-B378-8BDC09285585}">
      <dgm:prSet/>
      <dgm:spPr/>
      <dgm:t>
        <a:bodyPr/>
        <a:lstStyle/>
        <a:p>
          <a:endParaRPr lang="en-NZ"/>
        </a:p>
      </dgm:t>
    </dgm:pt>
    <dgm:pt modelId="{F951A286-7AB3-46B0-B3D9-A1940BD4A797}" type="parTrans" cxnId="{192AB5C3-E8E7-42AD-B378-8BDC09285585}">
      <dgm:prSet/>
      <dgm:spPr/>
      <dgm:t>
        <a:bodyPr/>
        <a:lstStyle/>
        <a:p>
          <a:endParaRPr lang="en-NZ"/>
        </a:p>
      </dgm:t>
    </dgm:pt>
    <dgm:pt modelId="{2D4FB47B-3FDE-43B1-830B-33B3ADDD4843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NZ" dirty="0">
              <a:solidFill>
                <a:schemeClr val="bg1"/>
              </a:solidFill>
            </a:rPr>
            <a:t>Centralised database of applications</a:t>
          </a:r>
        </a:p>
      </dgm:t>
    </dgm:pt>
    <dgm:pt modelId="{AB85EC5F-4329-4CCD-85AE-3213E9522C46}" type="sibTrans" cxnId="{98B3B61A-FCC7-44EE-86C8-EEAB1631B530}">
      <dgm:prSet/>
      <dgm:spPr/>
      <dgm:t>
        <a:bodyPr/>
        <a:lstStyle/>
        <a:p>
          <a:endParaRPr lang="en-NZ"/>
        </a:p>
      </dgm:t>
    </dgm:pt>
    <dgm:pt modelId="{7DA2DE4E-99E1-4529-A3E6-A58C23DED05A}" type="parTrans" cxnId="{98B3B61A-FCC7-44EE-86C8-EEAB1631B530}">
      <dgm:prSet/>
      <dgm:spPr/>
      <dgm:t>
        <a:bodyPr/>
        <a:lstStyle/>
        <a:p>
          <a:endParaRPr lang="en-NZ"/>
        </a:p>
      </dgm:t>
    </dgm:pt>
    <dgm:pt modelId="{54DE6727-27E8-4F50-8DE1-FC10F8EA5AC3}">
      <dgm:prSet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NZ" dirty="0">
              <a:solidFill>
                <a:schemeClr val="bg1"/>
              </a:solidFill>
            </a:rPr>
            <a:t>Electronic access to source data from national civil registries</a:t>
          </a:r>
        </a:p>
      </dgm:t>
    </dgm:pt>
    <dgm:pt modelId="{E0EF33E3-F169-4C23-A40D-DDEC3602F2CB}" type="sibTrans" cxnId="{9298DF77-408C-476B-A51F-1BC587E952D2}">
      <dgm:prSet/>
      <dgm:spPr/>
      <dgm:t>
        <a:bodyPr/>
        <a:lstStyle/>
        <a:p>
          <a:endParaRPr lang="en-NZ"/>
        </a:p>
      </dgm:t>
    </dgm:pt>
    <dgm:pt modelId="{A6F6D72D-B972-42DC-82EE-DA128102D881}" type="parTrans" cxnId="{9298DF77-408C-476B-A51F-1BC587E952D2}">
      <dgm:prSet/>
      <dgm:spPr/>
      <dgm:t>
        <a:bodyPr/>
        <a:lstStyle/>
        <a:p>
          <a:endParaRPr lang="en-NZ"/>
        </a:p>
      </dgm:t>
    </dgm:pt>
    <dgm:pt modelId="{CA02769F-49ED-4E11-BFC0-4CE4A266556E}" type="pres">
      <dgm:prSet presAssocID="{C84A280C-8108-44BA-BB7F-0C1CD9540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9C0050-E34A-4C0E-9C0A-BF448CA073A8}" type="pres">
      <dgm:prSet presAssocID="{E3EEF671-787E-4254-9BE0-B3C5FC57CB6A}" presName="composite" presStyleCnt="0"/>
      <dgm:spPr/>
    </dgm:pt>
    <dgm:pt modelId="{E3E26F83-8A30-45D6-997D-1B181255483E}" type="pres">
      <dgm:prSet presAssocID="{E3EEF671-787E-4254-9BE0-B3C5FC57CB6A}" presName="parTx" presStyleLbl="alignNode1" presStyleIdx="0" presStyleCnt="2">
        <dgm:presLayoutVars>
          <dgm:chMax val="0"/>
          <dgm:chPref val="0"/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AA24D270-232E-4EA9-8197-A515BF259B08}" type="pres">
      <dgm:prSet presAssocID="{E3EEF671-787E-4254-9BE0-B3C5FC57CB6A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D29C9-354A-4F07-9841-FF4792127A5B}" type="pres">
      <dgm:prSet presAssocID="{28D4E49B-AF4D-4E57-B545-5C1B35F9716B}" presName="space" presStyleCnt="0"/>
      <dgm:spPr/>
    </dgm:pt>
    <dgm:pt modelId="{5880146E-457C-4A41-9F36-AEDFEC16D736}" type="pres">
      <dgm:prSet presAssocID="{73D85BF7-2711-45B7-BDE4-03DADCD46F3A}" presName="composite" presStyleCnt="0"/>
      <dgm:spPr/>
    </dgm:pt>
    <dgm:pt modelId="{419AE1A7-AA6F-4A2D-A550-37F522D6D14B}" type="pres">
      <dgm:prSet presAssocID="{73D85BF7-2711-45B7-BDE4-03DADCD46F3A}" presName="parTx" presStyleLbl="alignNode1" presStyleIdx="1" presStyleCnt="2">
        <dgm:presLayoutVars>
          <dgm:chMax val="0"/>
          <dgm:chPref val="0"/>
          <dgm:bulletEnabled val="1"/>
        </dgm:presLayoutVars>
      </dgm:prSet>
      <dgm:spPr>
        <a:prstGeom prst="trapezoid">
          <a:avLst/>
        </a:prstGeom>
      </dgm:spPr>
      <dgm:t>
        <a:bodyPr/>
        <a:lstStyle/>
        <a:p>
          <a:endParaRPr lang="en-US"/>
        </a:p>
      </dgm:t>
    </dgm:pt>
    <dgm:pt modelId="{C360B12A-BBC0-471D-8A05-BF4D8C1A1E75}" type="pres">
      <dgm:prSet presAssocID="{73D85BF7-2711-45B7-BDE4-03DADCD46F3A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854013-FBDE-4822-B8E0-53C9B7CC2E2C}" type="presOf" srcId="{54DE6727-27E8-4F50-8DE1-FC10F8EA5AC3}" destId="{C360B12A-BBC0-471D-8A05-BF4D8C1A1E75}" srcOrd="0" destOrd="0" presId="urn:microsoft.com/office/officeart/2005/8/layout/hList1"/>
    <dgm:cxn modelId="{1585D1B8-B1AC-418B-9B90-90A86F51E579}" srcId="{E3EEF671-787E-4254-9BE0-B3C5FC57CB6A}" destId="{139FFEDF-F434-461F-A54C-24F1441989EA}" srcOrd="1" destOrd="0" parTransId="{407E8501-3773-4F6E-841C-2F3AC18EC9C2}" sibTransId="{B3A2AFFE-EA9E-40DB-B73A-2AB1B3BDD4B5}"/>
    <dgm:cxn modelId="{6EC94AB9-2B3C-4265-8313-1B51731A5652}" type="presOf" srcId="{1002258D-60A0-4F01-B654-DB684CAB3897}" destId="{C360B12A-BBC0-471D-8A05-BF4D8C1A1E75}" srcOrd="0" destOrd="3" presId="urn:microsoft.com/office/officeart/2005/8/layout/hList1"/>
    <dgm:cxn modelId="{EF5FF507-48C5-4625-A296-0F3FF44A1AC8}" srcId="{C84A280C-8108-44BA-BB7F-0C1CD9540F46}" destId="{73D85BF7-2711-45B7-BDE4-03DADCD46F3A}" srcOrd="1" destOrd="0" parTransId="{F78DBD87-2442-40BA-AAC0-B19901300331}" sibTransId="{F37AE6DF-2BDB-48AF-99DA-018654F8F073}"/>
    <dgm:cxn modelId="{6B2E4908-1870-4936-AC9F-117A7135FB24}" type="presOf" srcId="{73D85BF7-2711-45B7-BDE4-03DADCD46F3A}" destId="{419AE1A7-AA6F-4A2D-A550-37F522D6D14B}" srcOrd="0" destOrd="0" presId="urn:microsoft.com/office/officeart/2005/8/layout/hList1"/>
    <dgm:cxn modelId="{8C15BA52-D527-4886-8F0B-15042242B385}" srcId="{73D85BF7-2711-45B7-BDE4-03DADCD46F3A}" destId="{1002258D-60A0-4F01-B654-DB684CAB3897}" srcOrd="3" destOrd="0" parTransId="{89A7E7C6-60CF-4657-8D12-E486FA6ECFA7}" sibTransId="{56C1AF54-BDE6-4A4E-99A5-2BB76DD10F23}"/>
    <dgm:cxn modelId="{992AD473-9BEE-43E9-948F-E3E8E4FB34D6}" type="presOf" srcId="{2D4FB47B-3FDE-43B1-830B-33B3ADDD4843}" destId="{C360B12A-BBC0-471D-8A05-BF4D8C1A1E75}" srcOrd="0" destOrd="1" presId="urn:microsoft.com/office/officeart/2005/8/layout/hList1"/>
    <dgm:cxn modelId="{9298DF77-408C-476B-A51F-1BC587E952D2}" srcId="{73D85BF7-2711-45B7-BDE4-03DADCD46F3A}" destId="{54DE6727-27E8-4F50-8DE1-FC10F8EA5AC3}" srcOrd="0" destOrd="0" parTransId="{A6F6D72D-B972-42DC-82EE-DA128102D881}" sibTransId="{E0EF33E3-F169-4C23-A40D-DDEC3602F2CB}"/>
    <dgm:cxn modelId="{192AB5C3-E8E7-42AD-B378-8BDC09285585}" srcId="{73D85BF7-2711-45B7-BDE4-03DADCD46F3A}" destId="{9C97B629-C74A-46D8-9838-73EDE8DE7614}" srcOrd="2" destOrd="0" parTransId="{F951A286-7AB3-46B0-B3D9-A1940BD4A797}" sibTransId="{91EBAC38-71DC-4B6C-966F-F2DBF0FB8642}"/>
    <dgm:cxn modelId="{30060684-8561-4B47-AEF2-3FA3E118D9D9}" type="presOf" srcId="{D0DF80C3-8090-413F-AC22-00858076567F}" destId="{AA24D270-232E-4EA9-8197-A515BF259B08}" srcOrd="0" destOrd="0" presId="urn:microsoft.com/office/officeart/2005/8/layout/hList1"/>
    <dgm:cxn modelId="{CB78756A-6703-425C-93DD-D6F76E585104}" type="presOf" srcId="{E3EEF671-787E-4254-9BE0-B3C5FC57CB6A}" destId="{E3E26F83-8A30-45D6-997D-1B181255483E}" srcOrd="0" destOrd="0" presId="urn:microsoft.com/office/officeart/2005/8/layout/hList1"/>
    <dgm:cxn modelId="{98B3B61A-FCC7-44EE-86C8-EEAB1631B530}" srcId="{73D85BF7-2711-45B7-BDE4-03DADCD46F3A}" destId="{2D4FB47B-3FDE-43B1-830B-33B3ADDD4843}" srcOrd="1" destOrd="0" parTransId="{7DA2DE4E-99E1-4529-A3E6-A58C23DED05A}" sibTransId="{AB85EC5F-4329-4CCD-85AE-3213E9522C46}"/>
    <dgm:cxn modelId="{FF09F6C4-D791-4CAB-90C6-935E472F0D02}" type="presOf" srcId="{9C97B629-C74A-46D8-9838-73EDE8DE7614}" destId="{C360B12A-BBC0-471D-8A05-BF4D8C1A1E75}" srcOrd="0" destOrd="2" presId="urn:microsoft.com/office/officeart/2005/8/layout/hList1"/>
    <dgm:cxn modelId="{06E88A17-5B7F-41E6-8417-BAB15683D554}" type="presOf" srcId="{C84A280C-8108-44BA-BB7F-0C1CD9540F46}" destId="{CA02769F-49ED-4E11-BFC0-4CE4A266556E}" srcOrd="0" destOrd="0" presId="urn:microsoft.com/office/officeart/2005/8/layout/hList1"/>
    <dgm:cxn modelId="{A6642E65-F6CF-4373-9C75-37992B93DC2D}" srcId="{E3EEF671-787E-4254-9BE0-B3C5FC57CB6A}" destId="{30D03ACD-166D-49C9-8DBA-906D8D506735}" srcOrd="2" destOrd="0" parTransId="{F4EAF7FB-6329-46D1-A04F-3F83E14B51BA}" sibTransId="{F695C098-FE4D-49C6-8539-FC32737ADE5A}"/>
    <dgm:cxn modelId="{DAE8194D-631E-40FB-A87F-EEC5E7A9F13A}" srcId="{E3EEF671-787E-4254-9BE0-B3C5FC57CB6A}" destId="{D0DF80C3-8090-413F-AC22-00858076567F}" srcOrd="0" destOrd="0" parTransId="{E992D8C9-AEB2-4AD6-A976-B2F818B0D726}" sibTransId="{DD00C5CC-D46F-46EB-ABDE-6054A98058AF}"/>
    <dgm:cxn modelId="{15FD7F03-22F4-490E-8AB7-A7E4A5A29720}" type="presOf" srcId="{139FFEDF-F434-461F-A54C-24F1441989EA}" destId="{AA24D270-232E-4EA9-8197-A515BF259B08}" srcOrd="0" destOrd="1" presId="urn:microsoft.com/office/officeart/2005/8/layout/hList1"/>
    <dgm:cxn modelId="{67F4B54E-C26E-4E6F-B2E8-1CF3E5E5762A}" type="presOf" srcId="{30D03ACD-166D-49C9-8DBA-906D8D506735}" destId="{AA24D270-232E-4EA9-8197-A515BF259B08}" srcOrd="0" destOrd="2" presId="urn:microsoft.com/office/officeart/2005/8/layout/hList1"/>
    <dgm:cxn modelId="{6A69B590-46AC-4711-967B-EC5D27C976C6}" srcId="{C84A280C-8108-44BA-BB7F-0C1CD9540F46}" destId="{E3EEF671-787E-4254-9BE0-B3C5FC57CB6A}" srcOrd="0" destOrd="0" parTransId="{AE27187B-0268-4E4D-8D1A-835F885F5922}" sibTransId="{28D4E49B-AF4D-4E57-B545-5C1B35F9716B}"/>
    <dgm:cxn modelId="{A4035FFF-BDBB-4EC1-8121-AD1D63F77371}" type="presParOf" srcId="{CA02769F-49ED-4E11-BFC0-4CE4A266556E}" destId="{419C0050-E34A-4C0E-9C0A-BF448CA073A8}" srcOrd="0" destOrd="0" presId="urn:microsoft.com/office/officeart/2005/8/layout/hList1"/>
    <dgm:cxn modelId="{BC928153-6324-4518-AA36-B971D270A1AC}" type="presParOf" srcId="{419C0050-E34A-4C0E-9C0A-BF448CA073A8}" destId="{E3E26F83-8A30-45D6-997D-1B181255483E}" srcOrd="0" destOrd="0" presId="urn:microsoft.com/office/officeart/2005/8/layout/hList1"/>
    <dgm:cxn modelId="{4A11B752-BDDB-466B-899C-B0DE0F2E827D}" type="presParOf" srcId="{419C0050-E34A-4C0E-9C0A-BF448CA073A8}" destId="{AA24D270-232E-4EA9-8197-A515BF259B08}" srcOrd="1" destOrd="0" presId="urn:microsoft.com/office/officeart/2005/8/layout/hList1"/>
    <dgm:cxn modelId="{D86DBF4D-5D6C-4E94-95D1-477567BD5E80}" type="presParOf" srcId="{CA02769F-49ED-4E11-BFC0-4CE4A266556E}" destId="{37FD29C9-354A-4F07-9841-FF4792127A5B}" srcOrd="1" destOrd="0" presId="urn:microsoft.com/office/officeart/2005/8/layout/hList1"/>
    <dgm:cxn modelId="{D738B5F1-9B32-45BE-9E20-0A11BC62BA71}" type="presParOf" srcId="{CA02769F-49ED-4E11-BFC0-4CE4A266556E}" destId="{5880146E-457C-4A41-9F36-AEDFEC16D736}" srcOrd="2" destOrd="0" presId="urn:microsoft.com/office/officeart/2005/8/layout/hList1"/>
    <dgm:cxn modelId="{E1DA0AA0-3F2B-481C-988F-5BE6BF52439E}" type="presParOf" srcId="{5880146E-457C-4A41-9F36-AEDFEC16D736}" destId="{419AE1A7-AA6F-4A2D-A550-37F522D6D14B}" srcOrd="0" destOrd="0" presId="urn:microsoft.com/office/officeart/2005/8/layout/hList1"/>
    <dgm:cxn modelId="{99C9B036-D31A-4BD8-BD9D-643246C357EA}" type="presParOf" srcId="{5880146E-457C-4A41-9F36-AEDFEC16D736}" destId="{C360B12A-BBC0-471D-8A05-BF4D8C1A1E7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26F83-8A30-45D6-997D-1B181255483E}">
      <dsp:nvSpPr>
        <dsp:cNvPr id="0" name=""/>
        <dsp:cNvSpPr/>
      </dsp:nvSpPr>
      <dsp:spPr>
        <a:xfrm>
          <a:off x="26" y="161061"/>
          <a:ext cx="2531107" cy="800038"/>
        </a:xfrm>
        <a:prstGeom prst="trapezoid">
          <a:avLst/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/>
            <a:t>Passport Issuance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/>
            <a:t>Example 1</a:t>
          </a:r>
        </a:p>
      </dsp:txBody>
      <dsp:txXfrm>
        <a:off x="133366" y="203207"/>
        <a:ext cx="2264427" cy="757892"/>
      </dsp:txXfrm>
    </dsp:sp>
    <dsp:sp modelId="{AA24D270-232E-4EA9-8197-A515BF259B08}">
      <dsp:nvSpPr>
        <dsp:cNvPr id="0" name=""/>
        <dsp:cNvSpPr/>
      </dsp:nvSpPr>
      <dsp:spPr>
        <a:xfrm>
          <a:off x="26" y="961099"/>
          <a:ext cx="2531107" cy="278240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700" kern="1200" dirty="0"/>
            <a:t>Information from village chiefs/elders, educators and employees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700" kern="1200" dirty="0"/>
            <a:t>Staff knowledge of local accents, dialects and physical features etc.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700" kern="1200" dirty="0"/>
            <a:t>Evidence from other government sources like social services</a:t>
          </a:r>
        </a:p>
      </dsp:txBody>
      <dsp:txXfrm>
        <a:off x="26" y="961099"/>
        <a:ext cx="2531107" cy="2782400"/>
      </dsp:txXfrm>
    </dsp:sp>
    <dsp:sp modelId="{419AE1A7-AA6F-4A2D-A550-37F522D6D14B}">
      <dsp:nvSpPr>
        <dsp:cNvPr id="0" name=""/>
        <dsp:cNvSpPr/>
      </dsp:nvSpPr>
      <dsp:spPr>
        <a:xfrm>
          <a:off x="2885489" y="161061"/>
          <a:ext cx="2531107" cy="800038"/>
        </a:xfrm>
        <a:prstGeom prst="trapezoid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/>
            <a:t>Passport Issuance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800" kern="1200" dirty="0"/>
            <a:t>Example 2</a:t>
          </a:r>
        </a:p>
      </dsp:txBody>
      <dsp:txXfrm>
        <a:off x="3018829" y="203207"/>
        <a:ext cx="2264427" cy="757892"/>
      </dsp:txXfrm>
    </dsp:sp>
    <dsp:sp modelId="{C360B12A-BBC0-471D-8A05-BF4D8C1A1E75}">
      <dsp:nvSpPr>
        <dsp:cNvPr id="0" name=""/>
        <dsp:cNvSpPr/>
      </dsp:nvSpPr>
      <dsp:spPr>
        <a:xfrm>
          <a:off x="2885489" y="961099"/>
          <a:ext cx="2531107" cy="2782400"/>
        </a:xfrm>
        <a:prstGeom prst="rect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700" kern="1200" dirty="0">
              <a:solidFill>
                <a:schemeClr val="bg1"/>
              </a:solidFill>
            </a:rPr>
            <a:t>Electronic access to source data from national civil registries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700" kern="1200" dirty="0">
              <a:solidFill>
                <a:schemeClr val="bg1"/>
              </a:solidFill>
            </a:rPr>
            <a:t>Centralised database of applications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700" kern="1200" dirty="0">
              <a:solidFill>
                <a:schemeClr val="bg1"/>
              </a:solidFill>
            </a:rPr>
            <a:t>Biometrics of every applicant for 1:1/1:M matching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NZ" sz="1700" kern="1200" dirty="0">
              <a:solidFill>
                <a:schemeClr val="bg1"/>
              </a:solidFill>
            </a:rPr>
            <a:t>Large group of trusted witnesses/referee</a:t>
          </a:r>
        </a:p>
      </dsp:txBody>
      <dsp:txXfrm>
        <a:off x="2885489" y="961099"/>
        <a:ext cx="2531107" cy="2782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0F8F66-B41C-4344-9DF7-C1582612CC5B}" type="datetimeFigureOut">
              <a:rPr lang="en-NZ" smtClean="0"/>
              <a:t>3/12/2023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5509E3-3301-42C8-91CC-9012C159327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99400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346522-C387-4F2F-BCF0-871E7F5E6A9F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30108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the slides you want to use, and delete the rest.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46522-C387-4F2F-BCF0-871E7F5E6A9F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695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the slides you want to use, and delete the rest.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46522-C387-4F2F-BCF0-871E7F5E6A9F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2589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the slides you want to use, and delete the rest.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46522-C387-4F2F-BCF0-871E7F5E6A9F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489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the slides you want to use, and delete the rest.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46522-C387-4F2F-BCF0-871E7F5E6A9F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65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the slides you want to use, and delete the rest.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46522-C387-4F2F-BCF0-871E7F5E6A9F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645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the slides you want to use, and delete the rest.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46522-C387-4F2F-BCF0-871E7F5E6A9F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359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the slides you want to use, and delete the rest.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46522-C387-4F2F-BCF0-871E7F5E6A9F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469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the slides you want to use, and delete the rest.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46522-C387-4F2F-BCF0-871E7F5E6A9F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489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the slides you want to use, and delete the rest.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46522-C387-4F2F-BCF0-871E7F5E6A9F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0519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the slides you want to use, and delete the rest.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46522-C387-4F2F-BCF0-871E7F5E6A9F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7848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46522-C387-4F2F-BCF0-871E7F5E6A9F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4403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86972-7785-4AE4-933E-EE557F41053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70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46522-C387-4F2F-BCF0-871E7F5E6A9F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68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86972-7785-4AE4-933E-EE557F41053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678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the slides you want to use, and delete the rest.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46522-C387-4F2F-BCF0-871E7F5E6A9F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753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the slides you want to use, and delete the rest.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46522-C387-4F2F-BCF0-871E7F5E6A9F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94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the slides you want to use, and delete the rest.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46522-C387-4F2F-BCF0-871E7F5E6A9F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5804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32DFB8-D809-4E21-9430-C90CCEBCEC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8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DCA8C0-8BF7-4B9F-9591-3A2FAAFC5C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708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Choose the slides you want to use, and delete the rest.</a:t>
            </a:r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346522-C387-4F2F-BCF0-871E7F5E6A9F}" type="slidenum">
              <a:rPr kumimoji="0" lang="en-N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N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4379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AO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4" y="428"/>
            <a:ext cx="12190472" cy="685714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70309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302434" y="2194371"/>
            <a:ext cx="5554934" cy="5665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9" name="Line"/>
          <p:cNvSpPr/>
          <p:nvPr userDrawn="1"/>
        </p:nvSpPr>
        <p:spPr>
          <a:xfrm>
            <a:off x="5302434" y="1921137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415787" y="0"/>
            <a:ext cx="3459209" cy="5257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02434" y="3451994"/>
            <a:ext cx="5554934" cy="180580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5302434" y="2825610"/>
            <a:ext cx="5554934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2132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7206987" y="0"/>
            <a:ext cx="498501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1942425"/>
            <a:ext cx="5005077" cy="400388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5005077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493114" y="1394489"/>
            <a:ext cx="5005077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38163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1239941" y="894110"/>
            <a:ext cx="9712119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4423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9"/>
          <p:cNvSpPr>
            <a:spLocks noEditPoints="1"/>
          </p:cNvSpPr>
          <p:nvPr userDrawn="1"/>
        </p:nvSpPr>
        <p:spPr bwMode="auto">
          <a:xfrm>
            <a:off x="6588429" y="938242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Freeform 1089"/>
          <p:cNvSpPr>
            <a:spLocks noEditPoints="1"/>
          </p:cNvSpPr>
          <p:nvPr userDrawn="1"/>
        </p:nvSpPr>
        <p:spPr bwMode="auto">
          <a:xfrm>
            <a:off x="6588429" y="2300298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1089"/>
          <p:cNvSpPr>
            <a:spLocks noEditPoints="1"/>
          </p:cNvSpPr>
          <p:nvPr userDrawn="1"/>
        </p:nvSpPr>
        <p:spPr bwMode="auto">
          <a:xfrm>
            <a:off x="6588429" y="3701123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1089"/>
          <p:cNvSpPr>
            <a:spLocks noEditPoints="1"/>
          </p:cNvSpPr>
          <p:nvPr userDrawn="1"/>
        </p:nvSpPr>
        <p:spPr bwMode="auto">
          <a:xfrm>
            <a:off x="6588429" y="5070551"/>
            <a:ext cx="546100" cy="495300"/>
          </a:xfrm>
          <a:custGeom>
            <a:avLst/>
            <a:gdLst>
              <a:gd name="T0" fmla="*/ 144 w 160"/>
              <a:gd name="T1" fmla="*/ 52 h 144"/>
              <a:gd name="T2" fmla="*/ 144 w 160"/>
              <a:gd name="T3" fmla="*/ 144 h 144"/>
              <a:gd name="T4" fmla="*/ 0 w 160"/>
              <a:gd name="T5" fmla="*/ 144 h 144"/>
              <a:gd name="T6" fmla="*/ 0 w 160"/>
              <a:gd name="T7" fmla="*/ 0 h 144"/>
              <a:gd name="T8" fmla="*/ 144 w 160"/>
              <a:gd name="T9" fmla="*/ 0 h 144"/>
              <a:gd name="T10" fmla="*/ 144 w 160"/>
              <a:gd name="T11" fmla="*/ 8 h 144"/>
              <a:gd name="T12" fmla="*/ 141 w 160"/>
              <a:gd name="T13" fmla="*/ 11 h 144"/>
              <a:gd name="T14" fmla="*/ 138 w 160"/>
              <a:gd name="T15" fmla="*/ 8 h 144"/>
              <a:gd name="T16" fmla="*/ 138 w 160"/>
              <a:gd name="T17" fmla="*/ 5 h 144"/>
              <a:gd name="T18" fmla="*/ 5 w 160"/>
              <a:gd name="T19" fmla="*/ 5 h 144"/>
              <a:gd name="T20" fmla="*/ 5 w 160"/>
              <a:gd name="T21" fmla="*/ 138 h 144"/>
              <a:gd name="T22" fmla="*/ 138 w 160"/>
              <a:gd name="T23" fmla="*/ 138 h 144"/>
              <a:gd name="T24" fmla="*/ 138 w 160"/>
              <a:gd name="T25" fmla="*/ 52 h 144"/>
              <a:gd name="T26" fmla="*/ 141 w 160"/>
              <a:gd name="T27" fmla="*/ 49 h 144"/>
              <a:gd name="T28" fmla="*/ 144 w 160"/>
              <a:gd name="T29" fmla="*/ 52 h 144"/>
              <a:gd name="T30" fmla="*/ 159 w 160"/>
              <a:gd name="T31" fmla="*/ 12 h 144"/>
              <a:gd name="T32" fmla="*/ 155 w 160"/>
              <a:gd name="T33" fmla="*/ 12 h 144"/>
              <a:gd name="T34" fmla="*/ 73 w 160"/>
              <a:gd name="T35" fmla="*/ 94 h 144"/>
              <a:gd name="T36" fmla="*/ 38 w 160"/>
              <a:gd name="T37" fmla="*/ 58 h 144"/>
              <a:gd name="T38" fmla="*/ 34 w 160"/>
              <a:gd name="T39" fmla="*/ 58 h 144"/>
              <a:gd name="T40" fmla="*/ 34 w 160"/>
              <a:gd name="T41" fmla="*/ 62 h 144"/>
              <a:gd name="T42" fmla="*/ 71 w 160"/>
              <a:gd name="T43" fmla="*/ 100 h 144"/>
              <a:gd name="T44" fmla="*/ 73 w 160"/>
              <a:gd name="T45" fmla="*/ 100 h 144"/>
              <a:gd name="T46" fmla="*/ 75 w 160"/>
              <a:gd name="T47" fmla="*/ 100 h 144"/>
              <a:gd name="T48" fmla="*/ 159 w 160"/>
              <a:gd name="T49" fmla="*/ 15 h 144"/>
              <a:gd name="T50" fmla="*/ 159 w 160"/>
              <a:gd name="T51" fmla="*/ 1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60" h="144">
                <a:moveTo>
                  <a:pt x="144" y="52"/>
                </a:moveTo>
                <a:cubicBezTo>
                  <a:pt x="144" y="144"/>
                  <a:pt x="144" y="144"/>
                  <a:pt x="144" y="144"/>
                </a:cubicBezTo>
                <a:cubicBezTo>
                  <a:pt x="0" y="144"/>
                  <a:pt x="0" y="144"/>
                  <a:pt x="0" y="144"/>
                </a:cubicBezTo>
                <a:cubicBezTo>
                  <a:pt x="0" y="0"/>
                  <a:pt x="0" y="0"/>
                  <a:pt x="0" y="0"/>
                </a:cubicBezTo>
                <a:cubicBezTo>
                  <a:pt x="144" y="0"/>
                  <a:pt x="144" y="0"/>
                  <a:pt x="144" y="0"/>
                </a:cubicBezTo>
                <a:cubicBezTo>
                  <a:pt x="144" y="8"/>
                  <a:pt x="144" y="8"/>
                  <a:pt x="144" y="8"/>
                </a:cubicBezTo>
                <a:cubicBezTo>
                  <a:pt x="144" y="10"/>
                  <a:pt x="143" y="11"/>
                  <a:pt x="141" y="11"/>
                </a:cubicBezTo>
                <a:cubicBezTo>
                  <a:pt x="140" y="11"/>
                  <a:pt x="138" y="10"/>
                  <a:pt x="138" y="8"/>
                </a:cubicBezTo>
                <a:cubicBezTo>
                  <a:pt x="138" y="5"/>
                  <a:pt x="138" y="5"/>
                  <a:pt x="138" y="5"/>
                </a:cubicBezTo>
                <a:cubicBezTo>
                  <a:pt x="5" y="5"/>
                  <a:pt x="5" y="5"/>
                  <a:pt x="5" y="5"/>
                </a:cubicBezTo>
                <a:cubicBezTo>
                  <a:pt x="5" y="138"/>
                  <a:pt x="5" y="138"/>
                  <a:pt x="5" y="138"/>
                </a:cubicBezTo>
                <a:cubicBezTo>
                  <a:pt x="138" y="138"/>
                  <a:pt x="138" y="138"/>
                  <a:pt x="138" y="138"/>
                </a:cubicBezTo>
                <a:cubicBezTo>
                  <a:pt x="138" y="52"/>
                  <a:pt x="138" y="52"/>
                  <a:pt x="138" y="52"/>
                </a:cubicBezTo>
                <a:cubicBezTo>
                  <a:pt x="138" y="50"/>
                  <a:pt x="140" y="49"/>
                  <a:pt x="141" y="49"/>
                </a:cubicBezTo>
                <a:cubicBezTo>
                  <a:pt x="143" y="49"/>
                  <a:pt x="144" y="50"/>
                  <a:pt x="144" y="52"/>
                </a:cubicBezTo>
                <a:close/>
                <a:moveTo>
                  <a:pt x="159" y="12"/>
                </a:moveTo>
                <a:cubicBezTo>
                  <a:pt x="158" y="11"/>
                  <a:pt x="156" y="11"/>
                  <a:pt x="155" y="12"/>
                </a:cubicBezTo>
                <a:cubicBezTo>
                  <a:pt x="73" y="94"/>
                  <a:pt x="73" y="94"/>
                  <a:pt x="73" y="94"/>
                </a:cubicBezTo>
                <a:cubicBezTo>
                  <a:pt x="38" y="58"/>
                  <a:pt x="38" y="58"/>
                  <a:pt x="38" y="58"/>
                </a:cubicBezTo>
                <a:cubicBezTo>
                  <a:pt x="37" y="57"/>
                  <a:pt x="35" y="57"/>
                  <a:pt x="34" y="58"/>
                </a:cubicBezTo>
                <a:cubicBezTo>
                  <a:pt x="33" y="59"/>
                  <a:pt x="33" y="61"/>
                  <a:pt x="34" y="62"/>
                </a:cubicBezTo>
                <a:cubicBezTo>
                  <a:pt x="71" y="100"/>
                  <a:pt x="71" y="100"/>
                  <a:pt x="71" y="100"/>
                </a:cubicBezTo>
                <a:cubicBezTo>
                  <a:pt x="72" y="100"/>
                  <a:pt x="73" y="100"/>
                  <a:pt x="73" y="100"/>
                </a:cubicBezTo>
                <a:cubicBezTo>
                  <a:pt x="74" y="100"/>
                  <a:pt x="75" y="100"/>
                  <a:pt x="75" y="100"/>
                </a:cubicBezTo>
                <a:cubicBezTo>
                  <a:pt x="159" y="15"/>
                  <a:pt x="159" y="15"/>
                  <a:pt x="159" y="15"/>
                </a:cubicBezTo>
                <a:cubicBezTo>
                  <a:pt x="160" y="14"/>
                  <a:pt x="160" y="13"/>
                  <a:pt x="159" y="12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493114" y="2757274"/>
            <a:ext cx="3868841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3257212"/>
            <a:ext cx="3868840" cy="268909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7363671" y="914016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363671" y="2295122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2" hasCustomPrompt="1"/>
          </p:nvPr>
        </p:nvSpPr>
        <p:spPr>
          <a:xfrm>
            <a:off x="7363671" y="3695947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7363671" y="5065374"/>
            <a:ext cx="3032846" cy="88093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337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2093922"/>
            <a:ext cx="176314" cy="4807634"/>
            <a:chOff x="6007843" y="2104743"/>
            <a:chExt cx="176314" cy="4807634"/>
          </a:xfrm>
        </p:grpSpPr>
        <p:sp>
          <p:nvSpPr>
            <p:cNvPr id="7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 flipV="1">
              <a:off x="6096000" y="2298688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8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 flipV="1">
              <a:off x="6096000" y="3856420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>
              <a:off x="6007843" y="2104743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>
              <a:off x="6007843" y="3671731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>
              <a:off x="6007843" y="523871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 flipV="1">
              <a:off x="6096000" y="5442068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7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363144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533579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89098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2020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3186317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2019</a:t>
            </a:r>
            <a:endParaRPr lang="en-CA" dirty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987506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1542689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2018</a:t>
            </a:r>
            <a:endParaRPr lang="en-CA" dirty="0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91212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836956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6007843" y="-200194"/>
            <a:ext cx="176314" cy="4807634"/>
            <a:chOff x="6007843" y="-200194"/>
            <a:chExt cx="176314" cy="4807634"/>
          </a:xfrm>
        </p:grpSpPr>
        <p:sp>
          <p:nvSpPr>
            <p:cNvPr id="8" name="Line">
              <a:extLst>
                <a:ext uri="{FF2B5EF4-FFF2-40B4-BE49-F238E27FC236}">
                  <a16:creationId xmlns:a16="http://schemas.microsoft.com/office/drawing/2014/main" id="{ED0CA709-B4DA-42A4-A65A-DD90CC70944F}"/>
                </a:ext>
              </a:extLst>
            </p:cNvPr>
            <p:cNvSpPr/>
            <p:nvPr userDrawn="1"/>
          </p:nvSpPr>
          <p:spPr>
            <a:xfrm flipH="1">
              <a:off x="6096000" y="3058083"/>
              <a:ext cx="0" cy="1355412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9" name="Line">
              <a:extLst>
                <a:ext uri="{FF2B5EF4-FFF2-40B4-BE49-F238E27FC236}">
                  <a16:creationId xmlns:a16="http://schemas.microsoft.com/office/drawing/2014/main" id="{4C6F293B-B127-4661-AFF9-E2A26C4EA91A}"/>
                </a:ext>
              </a:extLst>
            </p:cNvPr>
            <p:cNvSpPr/>
            <p:nvPr userDrawn="1"/>
          </p:nvSpPr>
          <p:spPr>
            <a:xfrm flipH="1">
              <a:off x="6096000" y="1481839"/>
              <a:ext cx="0" cy="1373924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BDFF0B1B-931C-4414-AA34-39D4A346322F}"/>
                </a:ext>
              </a:extLst>
            </p:cNvPr>
            <p:cNvSpPr/>
            <p:nvPr userDrawn="1"/>
          </p:nvSpPr>
          <p:spPr>
            <a:xfrm flipH="1" flipV="1">
              <a:off x="6007843" y="4431126"/>
              <a:ext cx="176314" cy="176314"/>
            </a:xfrm>
            <a:prstGeom prst="ellipse">
              <a:avLst/>
            </a:prstGeom>
            <a:ln w="38100">
              <a:solidFill>
                <a:schemeClr val="tx2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1" name="Circle">
              <a:extLst>
                <a:ext uri="{FF2B5EF4-FFF2-40B4-BE49-F238E27FC236}">
                  <a16:creationId xmlns:a16="http://schemas.microsoft.com/office/drawing/2014/main" id="{40232A07-956E-4919-BB59-458C85A4695F}"/>
                </a:ext>
              </a:extLst>
            </p:cNvPr>
            <p:cNvSpPr/>
            <p:nvPr userDrawn="1"/>
          </p:nvSpPr>
          <p:spPr>
            <a:xfrm flipH="1" flipV="1">
              <a:off x="6007843" y="2864138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2" name="Circle">
              <a:extLst>
                <a:ext uri="{FF2B5EF4-FFF2-40B4-BE49-F238E27FC236}">
                  <a16:creationId xmlns:a16="http://schemas.microsoft.com/office/drawing/2014/main" id="{092E8249-2175-4D1D-8844-3827F3997C3B}"/>
                </a:ext>
              </a:extLst>
            </p:cNvPr>
            <p:cNvSpPr/>
            <p:nvPr userDrawn="1"/>
          </p:nvSpPr>
          <p:spPr>
            <a:xfrm flipH="1" flipV="1">
              <a:off x="6007843" y="1291739"/>
              <a:ext cx="176314" cy="176314"/>
            </a:xfrm>
            <a:prstGeom prst="ellipse">
              <a:avLst/>
            </a:prstGeom>
            <a:ln w="38100">
              <a:solidFill>
                <a:schemeClr val="bg1">
                  <a:lumMod val="85000"/>
                </a:scheme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3" name="Line">
              <a:extLst>
                <a:ext uri="{FF2B5EF4-FFF2-40B4-BE49-F238E27FC236}">
                  <a16:creationId xmlns:a16="http://schemas.microsoft.com/office/drawing/2014/main" id="{C2451783-88C0-4D58-8C3F-407E9FF913BE}"/>
                </a:ext>
              </a:extLst>
            </p:cNvPr>
            <p:cNvSpPr/>
            <p:nvPr userDrawn="1"/>
          </p:nvSpPr>
          <p:spPr>
            <a:xfrm flipH="1">
              <a:off x="6096000" y="-200194"/>
              <a:ext cx="0" cy="1470309"/>
            </a:xfrm>
            <a:prstGeom prst="line">
              <a:avLst/>
            </a:prstGeom>
            <a:ln w="12700">
              <a:solidFill>
                <a:srgbClr val="C8CBD1"/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2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2522039" y="290642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6562894" y="4610770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6562893" y="4165953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2023</a:t>
            </a:r>
            <a:endParaRPr lang="en-CA" dirty="0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522038" y="2461289"/>
            <a:ext cx="3100279" cy="3531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2022</a:t>
            </a:r>
            <a:endParaRPr lang="en-CA" dirty="0"/>
          </a:p>
        </p:txBody>
      </p:sp>
      <p:sp>
        <p:nvSpPr>
          <p:cNvPr id="2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6562893" y="1262478"/>
            <a:ext cx="3100279" cy="69797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562892" y="817661"/>
            <a:ext cx="3100279" cy="353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2021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4807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93114" y="933066"/>
            <a:ext cx="3047677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1493114" y="1446441"/>
            <a:ext cx="3047677" cy="159975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Line"/>
          <p:cNvSpPr/>
          <p:nvPr userDrawn="1"/>
        </p:nvSpPr>
        <p:spPr>
          <a:xfrm>
            <a:off x="1590505" y="890388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127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Line"/>
          <p:cNvSpPr/>
          <p:nvPr userDrawn="1"/>
        </p:nvSpPr>
        <p:spPr>
          <a:xfrm>
            <a:off x="5854325" y="817606"/>
            <a:ext cx="483351" cy="0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495" y="5324462"/>
            <a:ext cx="1002633" cy="5005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0996" y="459960"/>
            <a:ext cx="9230006" cy="6230254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3417727" y="901287"/>
            <a:ext cx="5356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+mj-lt"/>
              </a:rPr>
              <a:t>Thank You</a:t>
            </a:r>
            <a:endParaRPr lang="en-CA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1803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rgbClr val="1F546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Bef>
                <a:spcPts val="6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79500" indent="-358775">
              <a:spcBef>
                <a:spcPts val="600"/>
              </a:spcBef>
              <a:defRPr sz="1800"/>
            </a:lvl3pPr>
            <a:lvl4pPr marL="1439863" indent="-358775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506829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4400">
                <a:solidFill>
                  <a:srgbClr val="1F546B"/>
                </a:solidFill>
              </a:defRPr>
            </a:lvl1pPr>
          </a:lstStyle>
          <a:p>
            <a:r>
              <a:rPr lang="en-NZ" sz="4000" b="1" dirty="0">
                <a:solidFill>
                  <a:srgbClr val="1F546B"/>
                </a:solidFill>
              </a:rPr>
              <a:t>Put your heading here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60000" indent="-360000">
              <a:spcBef>
                <a:spcPts val="0"/>
              </a:spcBef>
              <a:defRPr sz="2800">
                <a:solidFill>
                  <a:srgbClr val="1F546B"/>
                </a:solidFill>
              </a:defRPr>
            </a:lvl1pPr>
            <a:lvl2pPr marL="720000" indent="-360000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 marL="1080000" indent="-360000">
              <a:spcBef>
                <a:spcPts val="600"/>
              </a:spcBef>
              <a:defRPr sz="2000"/>
            </a:lvl3pPr>
            <a:lvl4pPr marL="1440000" indent="-360000">
              <a:spcBef>
                <a:spcPts val="600"/>
              </a:spcBef>
              <a:defRPr sz="1800"/>
            </a:lvl4pPr>
            <a:lvl5pPr marL="1800000" indent="-360000"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46029" y="3313958"/>
            <a:ext cx="144016" cy="5820139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7701179" y="6309321"/>
            <a:ext cx="40324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of Internal Affairs</a:t>
            </a:r>
          </a:p>
        </p:txBody>
      </p:sp>
      <p:pic>
        <p:nvPicPr>
          <p:cNvPr id="12" name="Picture 11" descr="Typographic statements: It's all about helping make New Zealand better for New Zealanders" title="Typographic statements: It's all about helping make New Zealand better for New Zealander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760" y="1656184"/>
            <a:ext cx="3435827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9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70031" y="2683986"/>
            <a:ext cx="5251938" cy="53349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Presenter Name</a:t>
            </a:r>
            <a:endParaRPr lang="en-CA" dirty="0"/>
          </a:p>
        </p:txBody>
      </p:sp>
      <p:sp>
        <p:nvSpPr>
          <p:cNvPr id="8" name="Line"/>
          <p:cNvSpPr/>
          <p:nvPr userDrawn="1"/>
        </p:nvSpPr>
        <p:spPr>
          <a:xfrm>
            <a:off x="5854325" y="2440813"/>
            <a:ext cx="483351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470031" y="3370551"/>
            <a:ext cx="5251937" cy="657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Presenter title and/or company name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0909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46029" y="3313958"/>
            <a:ext cx="144016" cy="5820139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7701179" y="6309321"/>
            <a:ext cx="40324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of Internal Affairs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3983765" cy="5061358"/>
            <a:chOff x="0" y="0"/>
            <a:chExt cx="2987824" cy="5061358"/>
          </a:xfrm>
        </p:grpSpPr>
        <p:sp>
          <p:nvSpPr>
            <p:cNvPr id="8" name="TextBox 7"/>
            <p:cNvSpPr txBox="1"/>
            <p:nvPr/>
          </p:nvSpPr>
          <p:spPr>
            <a:xfrm>
              <a:off x="0" y="0"/>
              <a:ext cx="2987824" cy="369332"/>
            </a:xfrm>
            <a:prstGeom prst="rect">
              <a:avLst/>
            </a:prstGeom>
            <a:solidFill>
              <a:srgbClr val="F7B46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8" descr="Typographic statement: A clear and powerful strategy" title="Typographic statement: A clear and powerful strategy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93" y="1838644"/>
              <a:ext cx="2526438" cy="3222714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36235" y="274638"/>
            <a:ext cx="7132373" cy="1143000"/>
          </a:xfrm>
        </p:spPr>
        <p:txBody>
          <a:bodyPr>
            <a:normAutofit/>
          </a:bodyPr>
          <a:lstStyle/>
          <a:p>
            <a:pPr algn="l"/>
            <a:r>
              <a:rPr lang="en-NZ" sz="4000" b="1" dirty="0">
                <a:solidFill>
                  <a:srgbClr val="1F546B"/>
                </a:solidFill>
              </a:rPr>
              <a:t>Put your heading here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436235" y="1600201"/>
            <a:ext cx="7132373" cy="4525963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1F546B"/>
              </a:buClr>
              <a:buSzPct val="125000"/>
              <a:defRPr/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1F546B"/>
              </a:buClr>
              <a:buSzPct val="125000"/>
            </a:pPr>
            <a:r>
              <a:rPr lang="en-NZ" sz="2800" dirty="0" err="1">
                <a:solidFill>
                  <a:srgbClr val="000000"/>
                </a:solidFill>
              </a:rPr>
              <a:t>Ulpa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  <a:r>
              <a:rPr lang="en-NZ" sz="2800" dirty="0" err="1">
                <a:solidFill>
                  <a:srgbClr val="000000"/>
                </a:solidFill>
              </a:rPr>
              <a:t>porro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  <a:r>
              <a:rPr lang="en-NZ" sz="2800" dirty="0" err="1">
                <a:solidFill>
                  <a:srgbClr val="000000"/>
                </a:solidFill>
              </a:rPr>
              <a:t>eatet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  <a:r>
              <a:rPr lang="en-NZ" sz="2800" dirty="0" err="1">
                <a:solidFill>
                  <a:srgbClr val="000000"/>
                </a:solidFill>
              </a:rPr>
              <a:t>ducitatur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  <a:r>
              <a:rPr lang="en-NZ" sz="2800" b="1" dirty="0" err="1">
                <a:solidFill>
                  <a:srgbClr val="A42F13"/>
                </a:solidFill>
              </a:rPr>
              <a:t>aut</a:t>
            </a:r>
            <a:r>
              <a:rPr lang="en-NZ" sz="2800" b="1" dirty="0">
                <a:solidFill>
                  <a:srgbClr val="A42F13"/>
                </a:solidFill>
              </a:rPr>
              <a:t> </a:t>
            </a:r>
            <a:r>
              <a:rPr lang="en-NZ" sz="2800" b="1" dirty="0" err="1">
                <a:solidFill>
                  <a:srgbClr val="A42F13"/>
                </a:solidFill>
              </a:rPr>
              <a:t>moluptatum</a:t>
            </a:r>
            <a:r>
              <a:rPr lang="en-NZ" sz="2800" dirty="0">
                <a:solidFill>
                  <a:srgbClr val="000000"/>
                </a:solidFill>
              </a:rPr>
              <a:t>, </a:t>
            </a:r>
            <a:r>
              <a:rPr lang="en-NZ" sz="2800" dirty="0" err="1">
                <a:solidFill>
                  <a:srgbClr val="000000"/>
                </a:solidFill>
              </a:rPr>
              <a:t>autatur</a:t>
            </a:r>
            <a:r>
              <a:rPr lang="en-NZ" sz="2800" dirty="0">
                <a:solidFill>
                  <a:srgbClr val="000000"/>
                </a:solidFill>
              </a:rPr>
              <a:t>, </a:t>
            </a:r>
            <a:r>
              <a:rPr lang="en-NZ" sz="2800" dirty="0" err="1">
                <a:solidFill>
                  <a:srgbClr val="000000"/>
                </a:solidFill>
              </a:rPr>
              <a:t>num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  <a:r>
              <a:rPr lang="en-NZ" sz="2800" dirty="0" err="1">
                <a:solidFill>
                  <a:srgbClr val="000000"/>
                </a:solidFill>
              </a:rPr>
              <a:t>esti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  <a:r>
              <a:rPr lang="en-NZ" sz="2800" dirty="0" err="1">
                <a:solidFill>
                  <a:srgbClr val="000000"/>
                </a:solidFill>
              </a:rPr>
              <a:t>quame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  <a:r>
              <a:rPr lang="en-NZ" sz="2800" dirty="0" err="1">
                <a:solidFill>
                  <a:srgbClr val="000000"/>
                </a:solidFill>
              </a:rPr>
              <a:t>dolo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  <a:r>
              <a:rPr lang="en-NZ" sz="2800" dirty="0" err="1">
                <a:solidFill>
                  <a:srgbClr val="000000"/>
                </a:solidFill>
              </a:rPr>
              <a:t>explacepe</a:t>
            </a:r>
            <a:r>
              <a:rPr lang="en-NZ" sz="2800" dirty="0">
                <a:solidFill>
                  <a:srgbClr val="000000"/>
                </a:solidFill>
              </a:rPr>
              <a:t> et </a:t>
            </a:r>
            <a:r>
              <a:rPr lang="en-NZ" sz="2800" dirty="0" err="1">
                <a:solidFill>
                  <a:srgbClr val="000000"/>
                </a:solidFill>
              </a:rPr>
              <a:t>landiti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1F546B"/>
              </a:buClr>
              <a:buSzPct val="125000"/>
            </a:pPr>
            <a:r>
              <a:rPr lang="en-NZ" sz="2800" dirty="0" err="1">
                <a:solidFill>
                  <a:srgbClr val="000000"/>
                </a:solidFill>
              </a:rPr>
              <a:t>Dolest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  <a:r>
              <a:rPr lang="en-NZ" sz="2800" b="1" dirty="0" err="1">
                <a:solidFill>
                  <a:srgbClr val="A42F13"/>
                </a:solidFill>
              </a:rPr>
              <a:t>odipienime</a:t>
            </a:r>
            <a:r>
              <a:rPr lang="en-NZ" sz="2800" b="1" dirty="0">
                <a:solidFill>
                  <a:srgbClr val="A42F13"/>
                </a:solidFill>
              </a:rPr>
              <a:t> di </a:t>
            </a:r>
            <a:r>
              <a:rPr lang="en-NZ" sz="2800" b="1" dirty="0" err="1">
                <a:solidFill>
                  <a:srgbClr val="A42F13"/>
                </a:solidFill>
              </a:rPr>
              <a:t>cusaepre</a:t>
            </a:r>
            <a:r>
              <a:rPr lang="en-NZ" sz="2800" dirty="0">
                <a:solidFill>
                  <a:srgbClr val="000000"/>
                </a:solidFill>
              </a:rPr>
              <a:t>, </a:t>
            </a:r>
            <a:r>
              <a:rPr lang="en-NZ" sz="2800" dirty="0" err="1">
                <a:solidFill>
                  <a:srgbClr val="000000"/>
                </a:solidFill>
              </a:rPr>
              <a:t>untotatus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  <a:r>
              <a:rPr lang="en-NZ" sz="2800" dirty="0" err="1">
                <a:solidFill>
                  <a:srgbClr val="000000"/>
                </a:solidFill>
              </a:rPr>
              <a:t>eum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  <a:r>
              <a:rPr lang="en-NZ" sz="2800" dirty="0" err="1">
                <a:solidFill>
                  <a:srgbClr val="000000"/>
                </a:solidFill>
              </a:rPr>
              <a:t>illic</a:t>
            </a:r>
            <a:r>
              <a:rPr lang="en-NZ" sz="2800" dirty="0">
                <a:solidFill>
                  <a:srgbClr val="000000"/>
                </a:solidFill>
              </a:rPr>
              <a:t> tem </a:t>
            </a:r>
            <a:r>
              <a:rPr lang="en-NZ" sz="2800" dirty="0" err="1">
                <a:solidFill>
                  <a:srgbClr val="000000"/>
                </a:solidFill>
              </a:rPr>
              <a:t>quiatur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  <a:r>
              <a:rPr lang="en-NZ" sz="2800" dirty="0" err="1">
                <a:solidFill>
                  <a:srgbClr val="000000"/>
                </a:solidFill>
              </a:rPr>
              <a:t>sam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  <a:r>
              <a:rPr lang="en-NZ" sz="2800" dirty="0" err="1">
                <a:solidFill>
                  <a:srgbClr val="000000"/>
                </a:solidFill>
              </a:rPr>
              <a:t>alignisqui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  <a:r>
              <a:rPr lang="en-NZ" sz="2800" dirty="0" err="1">
                <a:solidFill>
                  <a:srgbClr val="000000"/>
                </a:solidFill>
              </a:rPr>
              <a:t>totatur</a:t>
            </a:r>
            <a:endParaRPr lang="en-NZ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4819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1F546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46029" y="3327243"/>
            <a:ext cx="144016" cy="5820139"/>
          </a:xfrm>
          <a:prstGeom prst="rect">
            <a:avLst/>
          </a:prstGeom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701179" y="6309321"/>
            <a:ext cx="40324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of Internal Affairs</a:t>
            </a:r>
          </a:p>
        </p:txBody>
      </p:sp>
    </p:spTree>
    <p:extLst>
      <p:ext uri="{BB962C8B-B14F-4D97-AF65-F5344CB8AC3E}">
        <p14:creationId xmlns:p14="http://schemas.microsoft.com/office/powerpoint/2010/main" val="713806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rgbClr val="1F546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34528" y="3313958"/>
            <a:ext cx="144016" cy="5820139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701179" y="6309321"/>
            <a:ext cx="40324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of Internal Affairs</a:t>
            </a:r>
          </a:p>
        </p:txBody>
      </p:sp>
    </p:spTree>
    <p:extLst>
      <p:ext uri="{BB962C8B-B14F-4D97-AF65-F5344CB8AC3E}">
        <p14:creationId xmlns:p14="http://schemas.microsoft.com/office/powerpoint/2010/main" val="2616965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rgbClr val="1F546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Bef>
                <a:spcPts val="600"/>
              </a:spcBef>
              <a:defRPr sz="2800">
                <a:solidFill>
                  <a:schemeClr val="bg1"/>
                </a:solidFill>
              </a:defRPr>
            </a:lvl1pPr>
            <a:lvl2pPr marL="720000" indent="-360000">
              <a:spcBef>
                <a:spcPts val="600"/>
              </a:spcBef>
              <a:defRPr sz="2400">
                <a:solidFill>
                  <a:schemeClr val="bg1"/>
                </a:solidFill>
              </a:defRPr>
            </a:lvl2pPr>
            <a:lvl3pPr marL="1079500" indent="-358775">
              <a:spcBef>
                <a:spcPts val="600"/>
              </a:spcBef>
              <a:defRPr sz="1800">
                <a:solidFill>
                  <a:schemeClr val="bg1"/>
                </a:solidFill>
              </a:defRPr>
            </a:lvl3pPr>
            <a:lvl4pPr marL="1439863" indent="-358775">
              <a:spcBef>
                <a:spcPts val="600"/>
              </a:spcBef>
              <a:defRPr sz="1600">
                <a:solidFill>
                  <a:schemeClr val="bg1"/>
                </a:solidFill>
              </a:defRPr>
            </a:lvl4pPr>
            <a:lvl5pPr marL="1800000" indent="-360000">
              <a:spcBef>
                <a:spcPts val="60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46029" y="3326648"/>
            <a:ext cx="144016" cy="5820139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701179" y="6309321"/>
            <a:ext cx="40324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of Internal Affairs</a:t>
            </a:r>
          </a:p>
        </p:txBody>
      </p:sp>
    </p:spTree>
    <p:extLst>
      <p:ext uri="{BB962C8B-B14F-4D97-AF65-F5344CB8AC3E}">
        <p14:creationId xmlns:p14="http://schemas.microsoft.com/office/powerpoint/2010/main" val="5211507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 foote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rgbClr val="1F546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Bef>
                <a:spcPts val="600"/>
              </a:spcBef>
              <a:defRPr sz="2800">
                <a:solidFill>
                  <a:schemeClr val="bg1"/>
                </a:solidFill>
              </a:defRPr>
            </a:lvl1pPr>
            <a:lvl2pPr marL="720000" indent="-360000">
              <a:spcBef>
                <a:spcPts val="600"/>
              </a:spcBef>
              <a:defRPr sz="2400">
                <a:solidFill>
                  <a:schemeClr val="bg1"/>
                </a:solidFill>
              </a:defRPr>
            </a:lvl2pPr>
            <a:lvl3pPr marL="1079500" indent="-358775">
              <a:spcBef>
                <a:spcPts val="600"/>
              </a:spcBef>
              <a:defRPr sz="1800">
                <a:solidFill>
                  <a:schemeClr val="bg1"/>
                </a:solidFill>
              </a:defRPr>
            </a:lvl3pPr>
            <a:lvl4pPr marL="1439863" indent="-358775">
              <a:spcBef>
                <a:spcPts val="600"/>
              </a:spcBef>
              <a:defRPr sz="1600">
                <a:solidFill>
                  <a:schemeClr val="bg1"/>
                </a:solidFill>
              </a:defRPr>
            </a:lvl4pPr>
            <a:lvl5pPr marL="1800000" indent="-360000">
              <a:spcBef>
                <a:spcPts val="60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824423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874563" y="3322584"/>
            <a:ext cx="144016" cy="5820139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08691" y="6347725"/>
            <a:ext cx="4032448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232323"/>
                </a:solidFill>
              </a:defRPr>
            </a:lvl1pPr>
          </a:lstStyle>
          <a:p>
            <a:pPr algn="r"/>
            <a:r>
              <a:rPr lang="en-NZ" smtClean="0"/>
              <a:t>Department of Internal Affairs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912633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F546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A42F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46029" y="3326648"/>
            <a:ext cx="144016" cy="5820139"/>
          </a:xfrm>
          <a:prstGeom prst="rect">
            <a:avLst/>
          </a:prstGeom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701179" y="6309321"/>
            <a:ext cx="40324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of Internal Affairs</a:t>
            </a:r>
          </a:p>
        </p:txBody>
      </p:sp>
    </p:spTree>
    <p:extLst>
      <p:ext uri="{BB962C8B-B14F-4D97-AF65-F5344CB8AC3E}">
        <p14:creationId xmlns:p14="http://schemas.microsoft.com/office/powerpoint/2010/main" val="1342605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46029" y="3327243"/>
            <a:ext cx="144016" cy="582013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701179" y="6309321"/>
            <a:ext cx="40324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of Internal Affairs</a:t>
            </a:r>
          </a:p>
        </p:txBody>
      </p:sp>
    </p:spTree>
    <p:extLst>
      <p:ext uri="{BB962C8B-B14F-4D97-AF65-F5344CB8AC3E}">
        <p14:creationId xmlns:p14="http://schemas.microsoft.com/office/powerpoint/2010/main" val="10355722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1F546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A42F1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46029" y="3313958"/>
            <a:ext cx="144016" cy="5820139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7701179" y="6309321"/>
            <a:ext cx="40324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of Internal Affairs</a:t>
            </a:r>
          </a:p>
        </p:txBody>
      </p:sp>
    </p:spTree>
    <p:extLst>
      <p:ext uri="{BB962C8B-B14F-4D97-AF65-F5344CB8AC3E}">
        <p14:creationId xmlns:p14="http://schemas.microsoft.com/office/powerpoint/2010/main" val="6906345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8642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93114" y="893372"/>
            <a:ext cx="9205772" cy="5945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Presentation Overview</a:t>
            </a:r>
            <a:endParaRPr lang="en-CA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493113" y="221784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635777" y="259621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1493113" y="3652567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  <a:endParaRPr lang="en-CA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2635777" y="4030935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45888" y="212251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  <a:endParaRPr lang="en-CA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7588552" y="250088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45888" y="3557240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  <a:endParaRPr lang="en-CA" dirty="0"/>
          </a:p>
        </p:txBody>
      </p:sp>
      <p:sp>
        <p:nvSpPr>
          <p:cNvPr id="18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588552" y="3935608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93113" y="5087292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  <a:endParaRPr lang="en-CA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2635777" y="5465660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6445888" y="4991965"/>
            <a:ext cx="1088557" cy="9473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6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  <a:endParaRPr lang="en-CA" dirty="0"/>
          </a:p>
        </p:txBody>
      </p:sp>
      <p:sp>
        <p:nvSpPr>
          <p:cNvPr id="24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7588552" y="5370333"/>
            <a:ext cx="3110334" cy="56902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25" name="Line"/>
          <p:cNvSpPr/>
          <p:nvPr userDrawn="1"/>
        </p:nvSpPr>
        <p:spPr>
          <a:xfrm>
            <a:off x="1623191" y="152075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35778" y="2217842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7588552" y="212251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2635778" y="3648435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7588552" y="3553108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2662831" y="5075157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7615605" y="4979830"/>
            <a:ext cx="3110334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Chapter 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448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5704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16873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A3B9-C395-4D50-A4C9-EF703109D997}" type="datetimeFigureOut">
              <a:rPr lang="en-NZ" smtClean="0">
                <a:solidFill>
                  <a:prstClr val="black"/>
                </a:solidFill>
              </a:rPr>
              <a:pPr/>
              <a:t>3/12/2023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E5ACD-E563-40DB-98E4-3BF19BA64029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515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3C204-BFC8-40DF-BCA5-4BA5280D0F4D}" type="datetimeFigureOut">
              <a:rPr lang="en-CA" smtClean="0">
                <a:solidFill>
                  <a:prstClr val="black"/>
                </a:solidFill>
              </a:rPr>
              <a:pPr/>
              <a:t>2023-12-03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F909EE-2C65-48BC-95E5-26F3591A45A6}" type="slidenum">
              <a:rPr lang="en-CA" smtClean="0">
                <a:solidFill>
                  <a:prstClr val="black"/>
                </a:solidFill>
              </a:rPr>
              <a:pPr/>
              <a:t>‹#›</a:t>
            </a:fld>
            <a:endParaRPr lang="en-CA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475"/>
            <a:ext cx="12192000" cy="556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3984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rgbClr val="1F546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Bef>
                <a:spcPts val="600"/>
              </a:spcBef>
              <a:defRPr sz="2800"/>
            </a:lvl1pPr>
            <a:lvl2pPr marL="720000" indent="-360000">
              <a:spcBef>
                <a:spcPts val="600"/>
              </a:spcBef>
              <a:defRPr sz="2400"/>
            </a:lvl2pPr>
            <a:lvl3pPr marL="1079500" indent="-358775">
              <a:spcBef>
                <a:spcPts val="600"/>
              </a:spcBef>
              <a:defRPr sz="1800"/>
            </a:lvl3pPr>
            <a:lvl4pPr marL="1439863" indent="-358775">
              <a:spcBef>
                <a:spcPts val="600"/>
              </a:spcBef>
              <a:defRPr sz="1600"/>
            </a:lvl4pPr>
            <a:lvl5pPr marL="1800000" indent="-360000">
              <a:spcBef>
                <a:spcPts val="600"/>
              </a:spcBef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088643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 sz="4400">
                <a:solidFill>
                  <a:srgbClr val="1F546B"/>
                </a:solidFill>
              </a:defRPr>
            </a:lvl1pPr>
          </a:lstStyle>
          <a:p>
            <a:r>
              <a:rPr lang="en-NZ" sz="4000" b="1" dirty="0">
                <a:solidFill>
                  <a:srgbClr val="1F546B"/>
                </a:solidFill>
              </a:rPr>
              <a:t>Put your heading here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360000" indent="-360000">
              <a:spcBef>
                <a:spcPts val="0"/>
              </a:spcBef>
              <a:defRPr sz="2800">
                <a:solidFill>
                  <a:srgbClr val="1F546B"/>
                </a:solidFill>
              </a:defRPr>
            </a:lvl1pPr>
            <a:lvl2pPr marL="720000" indent="-360000"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2400">
                <a:solidFill>
                  <a:schemeClr val="bg1">
                    <a:lumMod val="50000"/>
                  </a:schemeClr>
                </a:solidFill>
              </a:defRPr>
            </a:lvl2pPr>
            <a:lvl3pPr marL="1080000" indent="-360000">
              <a:spcBef>
                <a:spcPts val="600"/>
              </a:spcBef>
              <a:defRPr sz="2000"/>
            </a:lvl3pPr>
            <a:lvl4pPr marL="1440000" indent="-360000">
              <a:spcBef>
                <a:spcPts val="600"/>
              </a:spcBef>
              <a:defRPr sz="1800"/>
            </a:lvl4pPr>
            <a:lvl5pPr marL="1800000" indent="-360000"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46029" y="3313958"/>
            <a:ext cx="144016" cy="5820139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7701179" y="6309321"/>
            <a:ext cx="40324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of Internal Affairs</a:t>
            </a:r>
          </a:p>
        </p:txBody>
      </p:sp>
      <p:pic>
        <p:nvPicPr>
          <p:cNvPr id="12" name="Picture 11" descr="Typographic statements: It's all about helping make New Zealand better for New Zealanders" title="Typographic statements: It's all about helping make New Zealand better for New Zealander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0760" y="1656184"/>
            <a:ext cx="3435827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307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ar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46029" y="3313958"/>
            <a:ext cx="144016" cy="5820139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7701179" y="6309321"/>
            <a:ext cx="40324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of Internal Affairs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3983765" cy="5061358"/>
            <a:chOff x="0" y="0"/>
            <a:chExt cx="2987824" cy="5061358"/>
          </a:xfrm>
        </p:grpSpPr>
        <p:sp>
          <p:nvSpPr>
            <p:cNvPr id="8" name="TextBox 7"/>
            <p:cNvSpPr txBox="1"/>
            <p:nvPr/>
          </p:nvSpPr>
          <p:spPr>
            <a:xfrm>
              <a:off x="0" y="0"/>
              <a:ext cx="2987824" cy="369332"/>
            </a:xfrm>
            <a:prstGeom prst="rect">
              <a:avLst/>
            </a:prstGeom>
            <a:solidFill>
              <a:srgbClr val="F7B46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9" name="Picture 8" descr="Typographic statement: A clear and powerful strategy" title="Typographic statement: A clear and powerful strategy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93" y="1838644"/>
              <a:ext cx="2526438" cy="3222714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36235" y="274638"/>
            <a:ext cx="7132373" cy="1143000"/>
          </a:xfrm>
        </p:spPr>
        <p:txBody>
          <a:bodyPr>
            <a:normAutofit/>
          </a:bodyPr>
          <a:lstStyle/>
          <a:p>
            <a:pPr algn="l"/>
            <a:r>
              <a:rPr lang="en-NZ" sz="4000" b="1" dirty="0">
                <a:solidFill>
                  <a:srgbClr val="1F546B"/>
                </a:solidFill>
              </a:rPr>
              <a:t>Put your heading here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436235" y="1600201"/>
            <a:ext cx="7132373" cy="4525963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spcAft>
                <a:spcPts val="600"/>
              </a:spcAft>
              <a:buClr>
                <a:srgbClr val="1F546B"/>
              </a:buClr>
              <a:buSzPct val="125000"/>
              <a:defRPr/>
            </a:lvl1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rgbClr val="1F546B"/>
              </a:buClr>
              <a:buSzPct val="125000"/>
            </a:pPr>
            <a:r>
              <a:rPr lang="en-NZ" sz="2800" dirty="0" err="1">
                <a:solidFill>
                  <a:srgbClr val="000000"/>
                </a:solidFill>
              </a:rPr>
              <a:t>Ulpa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  <a:r>
              <a:rPr lang="en-NZ" sz="2800" dirty="0" err="1">
                <a:solidFill>
                  <a:srgbClr val="000000"/>
                </a:solidFill>
              </a:rPr>
              <a:t>porro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  <a:r>
              <a:rPr lang="en-NZ" sz="2800" dirty="0" err="1">
                <a:solidFill>
                  <a:srgbClr val="000000"/>
                </a:solidFill>
              </a:rPr>
              <a:t>eatet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  <a:r>
              <a:rPr lang="en-NZ" sz="2800" dirty="0" err="1">
                <a:solidFill>
                  <a:srgbClr val="000000"/>
                </a:solidFill>
              </a:rPr>
              <a:t>ducitatur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  <a:r>
              <a:rPr lang="en-NZ" sz="2800" b="1" dirty="0" err="1">
                <a:solidFill>
                  <a:srgbClr val="A42F13"/>
                </a:solidFill>
              </a:rPr>
              <a:t>aut</a:t>
            </a:r>
            <a:r>
              <a:rPr lang="en-NZ" sz="2800" b="1" dirty="0">
                <a:solidFill>
                  <a:srgbClr val="A42F13"/>
                </a:solidFill>
              </a:rPr>
              <a:t> </a:t>
            </a:r>
            <a:r>
              <a:rPr lang="en-NZ" sz="2800" b="1" dirty="0" err="1">
                <a:solidFill>
                  <a:srgbClr val="A42F13"/>
                </a:solidFill>
              </a:rPr>
              <a:t>moluptatum</a:t>
            </a:r>
            <a:r>
              <a:rPr lang="en-NZ" sz="2800" dirty="0">
                <a:solidFill>
                  <a:srgbClr val="000000"/>
                </a:solidFill>
              </a:rPr>
              <a:t>, </a:t>
            </a:r>
            <a:r>
              <a:rPr lang="en-NZ" sz="2800" dirty="0" err="1">
                <a:solidFill>
                  <a:srgbClr val="000000"/>
                </a:solidFill>
              </a:rPr>
              <a:t>autatur</a:t>
            </a:r>
            <a:r>
              <a:rPr lang="en-NZ" sz="2800" dirty="0">
                <a:solidFill>
                  <a:srgbClr val="000000"/>
                </a:solidFill>
              </a:rPr>
              <a:t>, </a:t>
            </a:r>
            <a:r>
              <a:rPr lang="en-NZ" sz="2800" dirty="0" err="1">
                <a:solidFill>
                  <a:srgbClr val="000000"/>
                </a:solidFill>
              </a:rPr>
              <a:t>num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  <a:r>
              <a:rPr lang="en-NZ" sz="2800" dirty="0" err="1">
                <a:solidFill>
                  <a:srgbClr val="000000"/>
                </a:solidFill>
              </a:rPr>
              <a:t>esti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  <a:r>
              <a:rPr lang="en-NZ" sz="2800" dirty="0" err="1">
                <a:solidFill>
                  <a:srgbClr val="000000"/>
                </a:solidFill>
              </a:rPr>
              <a:t>quame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  <a:r>
              <a:rPr lang="en-NZ" sz="2800" dirty="0" err="1">
                <a:solidFill>
                  <a:srgbClr val="000000"/>
                </a:solidFill>
              </a:rPr>
              <a:t>dolo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  <a:r>
              <a:rPr lang="en-NZ" sz="2800" dirty="0" err="1">
                <a:solidFill>
                  <a:srgbClr val="000000"/>
                </a:solidFill>
              </a:rPr>
              <a:t>explacepe</a:t>
            </a:r>
            <a:r>
              <a:rPr lang="en-NZ" sz="2800" dirty="0">
                <a:solidFill>
                  <a:srgbClr val="000000"/>
                </a:solidFill>
              </a:rPr>
              <a:t> et </a:t>
            </a:r>
            <a:r>
              <a:rPr lang="en-NZ" sz="2800" dirty="0" err="1">
                <a:solidFill>
                  <a:srgbClr val="000000"/>
                </a:solidFill>
              </a:rPr>
              <a:t>landiti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rgbClr val="1F546B"/>
              </a:buClr>
              <a:buSzPct val="125000"/>
            </a:pPr>
            <a:r>
              <a:rPr lang="en-NZ" sz="2800" dirty="0" err="1">
                <a:solidFill>
                  <a:srgbClr val="000000"/>
                </a:solidFill>
              </a:rPr>
              <a:t>Dolest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  <a:r>
              <a:rPr lang="en-NZ" sz="2800" b="1" dirty="0" err="1">
                <a:solidFill>
                  <a:srgbClr val="A42F13"/>
                </a:solidFill>
              </a:rPr>
              <a:t>odipienime</a:t>
            </a:r>
            <a:r>
              <a:rPr lang="en-NZ" sz="2800" b="1" dirty="0">
                <a:solidFill>
                  <a:srgbClr val="A42F13"/>
                </a:solidFill>
              </a:rPr>
              <a:t> di </a:t>
            </a:r>
            <a:r>
              <a:rPr lang="en-NZ" sz="2800" b="1" dirty="0" err="1">
                <a:solidFill>
                  <a:srgbClr val="A42F13"/>
                </a:solidFill>
              </a:rPr>
              <a:t>cusaepre</a:t>
            </a:r>
            <a:r>
              <a:rPr lang="en-NZ" sz="2800" dirty="0">
                <a:solidFill>
                  <a:srgbClr val="000000"/>
                </a:solidFill>
              </a:rPr>
              <a:t>, </a:t>
            </a:r>
            <a:r>
              <a:rPr lang="en-NZ" sz="2800" dirty="0" err="1">
                <a:solidFill>
                  <a:srgbClr val="000000"/>
                </a:solidFill>
              </a:rPr>
              <a:t>untotatus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  <a:r>
              <a:rPr lang="en-NZ" sz="2800" dirty="0" err="1">
                <a:solidFill>
                  <a:srgbClr val="000000"/>
                </a:solidFill>
              </a:rPr>
              <a:t>eum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  <a:r>
              <a:rPr lang="en-NZ" sz="2800" dirty="0" err="1">
                <a:solidFill>
                  <a:srgbClr val="000000"/>
                </a:solidFill>
              </a:rPr>
              <a:t>illic</a:t>
            </a:r>
            <a:r>
              <a:rPr lang="en-NZ" sz="2800" dirty="0">
                <a:solidFill>
                  <a:srgbClr val="000000"/>
                </a:solidFill>
              </a:rPr>
              <a:t> tem </a:t>
            </a:r>
            <a:r>
              <a:rPr lang="en-NZ" sz="2800" dirty="0" err="1">
                <a:solidFill>
                  <a:srgbClr val="000000"/>
                </a:solidFill>
              </a:rPr>
              <a:t>quiatur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  <a:r>
              <a:rPr lang="en-NZ" sz="2800" dirty="0" err="1">
                <a:solidFill>
                  <a:srgbClr val="000000"/>
                </a:solidFill>
              </a:rPr>
              <a:t>sam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  <a:r>
              <a:rPr lang="en-NZ" sz="2800" dirty="0" err="1">
                <a:solidFill>
                  <a:srgbClr val="000000"/>
                </a:solidFill>
              </a:rPr>
              <a:t>alignisqui</a:t>
            </a:r>
            <a:r>
              <a:rPr lang="en-NZ" sz="2800" dirty="0">
                <a:solidFill>
                  <a:srgbClr val="000000"/>
                </a:solidFill>
              </a:rPr>
              <a:t> </a:t>
            </a:r>
            <a:r>
              <a:rPr lang="en-NZ" sz="2800" dirty="0" err="1">
                <a:solidFill>
                  <a:srgbClr val="000000"/>
                </a:solidFill>
              </a:rPr>
              <a:t>totatur</a:t>
            </a:r>
            <a:endParaRPr lang="en-NZ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208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1F546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C0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46029" y="3327243"/>
            <a:ext cx="144016" cy="5820139"/>
          </a:xfrm>
          <a:prstGeom prst="rect">
            <a:avLst/>
          </a:prstGeom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701179" y="6309321"/>
            <a:ext cx="40324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of Internal Affairs</a:t>
            </a:r>
          </a:p>
        </p:txBody>
      </p:sp>
    </p:spTree>
    <p:extLst>
      <p:ext uri="{BB962C8B-B14F-4D97-AF65-F5344CB8AC3E}">
        <p14:creationId xmlns:p14="http://schemas.microsoft.com/office/powerpoint/2010/main" val="39905239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rgbClr val="1F546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34528" y="3313958"/>
            <a:ext cx="144016" cy="5820139"/>
          </a:xfrm>
          <a:prstGeom prst="rect">
            <a:avLst/>
          </a:prstGeom>
        </p:spPr>
      </p:pic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7701179" y="6309321"/>
            <a:ext cx="40324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of Internal Affairs</a:t>
            </a:r>
          </a:p>
        </p:txBody>
      </p:sp>
    </p:spTree>
    <p:extLst>
      <p:ext uri="{BB962C8B-B14F-4D97-AF65-F5344CB8AC3E}">
        <p14:creationId xmlns:p14="http://schemas.microsoft.com/office/powerpoint/2010/main" val="17091870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rgbClr val="1F546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Bef>
                <a:spcPts val="600"/>
              </a:spcBef>
              <a:defRPr sz="2800">
                <a:solidFill>
                  <a:schemeClr val="bg1"/>
                </a:solidFill>
              </a:defRPr>
            </a:lvl1pPr>
            <a:lvl2pPr marL="720000" indent="-360000">
              <a:spcBef>
                <a:spcPts val="600"/>
              </a:spcBef>
              <a:defRPr sz="2400">
                <a:solidFill>
                  <a:schemeClr val="bg1"/>
                </a:solidFill>
              </a:defRPr>
            </a:lvl2pPr>
            <a:lvl3pPr marL="1079500" indent="-358775">
              <a:spcBef>
                <a:spcPts val="600"/>
              </a:spcBef>
              <a:defRPr sz="1800">
                <a:solidFill>
                  <a:schemeClr val="bg1"/>
                </a:solidFill>
              </a:defRPr>
            </a:lvl3pPr>
            <a:lvl4pPr marL="1439863" indent="-358775">
              <a:spcBef>
                <a:spcPts val="600"/>
              </a:spcBef>
              <a:defRPr sz="1600">
                <a:solidFill>
                  <a:schemeClr val="bg1"/>
                </a:solidFill>
              </a:defRPr>
            </a:lvl4pPr>
            <a:lvl5pPr marL="1800000" indent="-360000">
              <a:spcBef>
                <a:spcPts val="60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46029" y="3326648"/>
            <a:ext cx="144016" cy="5820139"/>
          </a:xfrm>
          <a:prstGeom prst="rect">
            <a:avLst/>
          </a:prstGeom>
        </p:spPr>
      </p:pic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7701179" y="6309321"/>
            <a:ext cx="40324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of Internal Affairs</a:t>
            </a:r>
          </a:p>
        </p:txBody>
      </p:sp>
    </p:spTree>
    <p:extLst>
      <p:ext uri="{BB962C8B-B14F-4D97-AF65-F5344CB8AC3E}">
        <p14:creationId xmlns:p14="http://schemas.microsoft.com/office/powerpoint/2010/main" val="333656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271504" y="894110"/>
            <a:ext cx="2802716" cy="5069780"/>
          </a:xfrm>
          <a:prstGeom prst="rect">
            <a:avLst/>
          </a:prstGeom>
          <a:solidFill>
            <a:srgbClr val="0055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074220" y="894110"/>
            <a:ext cx="6877840" cy="50697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609557" y="2743200"/>
            <a:ext cx="2126611" cy="979330"/>
          </a:xfrm>
          <a:prstGeom prst="rect">
            <a:avLst/>
          </a:prstGeom>
        </p:spPr>
        <p:txBody>
          <a:bodyPr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z="2800" dirty="0"/>
              <a:t>Chapter Title</a:t>
            </a:r>
            <a:endParaRPr lang="en-CA" sz="280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09557" y="3908414"/>
            <a:ext cx="2126611" cy="10511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Double click to edit text</a:t>
            </a:r>
            <a:endParaRPr lang="en-CA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315407" y="2125666"/>
            <a:ext cx="714910" cy="558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8846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 foote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000">
                <a:solidFill>
                  <a:srgbClr val="1F546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60000" indent="-360000">
              <a:spcBef>
                <a:spcPts val="600"/>
              </a:spcBef>
              <a:defRPr sz="2800">
                <a:solidFill>
                  <a:schemeClr val="bg1"/>
                </a:solidFill>
              </a:defRPr>
            </a:lvl1pPr>
            <a:lvl2pPr marL="720000" indent="-360000">
              <a:spcBef>
                <a:spcPts val="600"/>
              </a:spcBef>
              <a:defRPr sz="2400">
                <a:solidFill>
                  <a:schemeClr val="bg1"/>
                </a:solidFill>
              </a:defRPr>
            </a:lvl2pPr>
            <a:lvl3pPr marL="1079500" indent="-358775">
              <a:spcBef>
                <a:spcPts val="600"/>
              </a:spcBef>
              <a:defRPr sz="1800">
                <a:solidFill>
                  <a:schemeClr val="bg1"/>
                </a:solidFill>
              </a:defRPr>
            </a:lvl3pPr>
            <a:lvl4pPr marL="1439863" indent="-358775">
              <a:spcBef>
                <a:spcPts val="600"/>
              </a:spcBef>
              <a:defRPr sz="1600">
                <a:solidFill>
                  <a:schemeClr val="bg1"/>
                </a:solidFill>
              </a:defRPr>
            </a:lvl4pPr>
            <a:lvl5pPr marL="1800000" indent="-360000">
              <a:spcBef>
                <a:spcPts val="60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115873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874563" y="3322584"/>
            <a:ext cx="144016" cy="5820139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08691" y="6347725"/>
            <a:ext cx="4032448" cy="365125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rgbClr val="232323"/>
                </a:solidFill>
              </a:defRPr>
            </a:lvl1pPr>
          </a:lstStyle>
          <a:p>
            <a:pPr algn="r"/>
            <a:r>
              <a:rPr lang="en-NZ" smtClean="0"/>
              <a:t>Department of Internal Affairs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6668373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F546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A42F1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46029" y="3326648"/>
            <a:ext cx="144016" cy="5820139"/>
          </a:xfrm>
          <a:prstGeom prst="rect">
            <a:avLst/>
          </a:prstGeom>
        </p:spPr>
      </p:pic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7701179" y="6309321"/>
            <a:ext cx="40324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of Internal Affairs</a:t>
            </a:r>
          </a:p>
        </p:txBody>
      </p:sp>
    </p:spTree>
    <p:extLst>
      <p:ext uri="{BB962C8B-B14F-4D97-AF65-F5344CB8AC3E}">
        <p14:creationId xmlns:p14="http://schemas.microsoft.com/office/powerpoint/2010/main" val="10895252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46029" y="3327243"/>
            <a:ext cx="144016" cy="5820139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7701179" y="6309321"/>
            <a:ext cx="40324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of Internal Affairs</a:t>
            </a:r>
          </a:p>
        </p:txBody>
      </p:sp>
    </p:spTree>
    <p:extLst>
      <p:ext uri="{BB962C8B-B14F-4D97-AF65-F5344CB8AC3E}">
        <p14:creationId xmlns:p14="http://schemas.microsoft.com/office/powerpoint/2010/main" val="24679416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1F546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rgbClr val="A42F1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46029" y="3313958"/>
            <a:ext cx="144016" cy="5820139"/>
          </a:xfrm>
          <a:prstGeom prst="rect">
            <a:avLst/>
          </a:prstGeom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7701179" y="6309321"/>
            <a:ext cx="403244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Department of Internal Affairs</a:t>
            </a:r>
          </a:p>
        </p:txBody>
      </p:sp>
    </p:spTree>
    <p:extLst>
      <p:ext uri="{BB962C8B-B14F-4D97-AF65-F5344CB8AC3E}">
        <p14:creationId xmlns:p14="http://schemas.microsoft.com/office/powerpoint/2010/main" val="6330925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35568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36979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603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7001386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001386" y="2129791"/>
            <a:ext cx="3868615" cy="148553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7001386" y="1591975"/>
            <a:ext cx="3868615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086817" y="882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3730035" y="882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1086817" y="3504288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/>
          </p:nvPr>
        </p:nvSpPr>
        <p:spPr>
          <a:xfrm>
            <a:off x="3730035" y="3504287"/>
            <a:ext cx="2527706" cy="25139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001386" y="1109977"/>
            <a:ext cx="3868615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163262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"/>
          <p:cNvSpPr/>
          <p:nvPr userDrawn="1"/>
        </p:nvSpPr>
        <p:spPr>
          <a:xfrm>
            <a:off x="1330258" y="898521"/>
            <a:ext cx="463920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30258" y="2129791"/>
            <a:ext cx="9346978" cy="331042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30258" y="1591975"/>
            <a:ext cx="9346978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330258" y="1109977"/>
            <a:ext cx="9346978" cy="42141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644453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0"/>
          </p:nvPr>
        </p:nvSpPr>
        <p:spPr>
          <a:xfrm>
            <a:off x="1" y="0"/>
            <a:ext cx="12191999" cy="3554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4" y="3884847"/>
            <a:ext cx="9205771" cy="20614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25888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93114" y="893372"/>
            <a:ext cx="9205772" cy="49716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CA" sz="280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493115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0" hasCustomPrompt="1"/>
          </p:nvPr>
        </p:nvSpPr>
        <p:spPr>
          <a:xfrm>
            <a:off x="4729698" y="4485428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7966282" y="4485427"/>
            <a:ext cx="2732604" cy="13181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2"/>
          </p:nvPr>
        </p:nvSpPr>
        <p:spPr>
          <a:xfrm>
            <a:off x="1493114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729698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7966281" y="2153440"/>
            <a:ext cx="2732605" cy="2202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493114" y="1390538"/>
            <a:ext cx="9205772" cy="353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881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 userDrawn="1"/>
        </p:nvSpPr>
        <p:spPr>
          <a:xfrm>
            <a:off x="0" y="0"/>
            <a:ext cx="5908431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39065" y="898783"/>
            <a:ext cx="3895668" cy="497166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sz="2800" dirty="0"/>
              <a:t>Title 2</a:t>
            </a:r>
            <a:endParaRPr lang="en-CA" sz="2800" dirty="0"/>
          </a:p>
        </p:txBody>
      </p:sp>
      <p:sp>
        <p:nvSpPr>
          <p:cNvPr id="31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2474090" y="2549873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38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bg1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495" y="5324462"/>
            <a:ext cx="1002633" cy="500504"/>
          </a:xfrm>
          <a:prstGeom prst="rect">
            <a:avLst/>
          </a:prstGeom>
        </p:spPr>
      </p:pic>
      <p:sp>
        <p:nvSpPr>
          <p:cNvPr id="4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474090" y="3800091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1" name="Content Placeholder 3"/>
          <p:cNvSpPr>
            <a:spLocks noGrp="1"/>
          </p:cNvSpPr>
          <p:nvPr>
            <p:ph sz="half" idx="16" hasCustomPrompt="1"/>
          </p:nvPr>
        </p:nvSpPr>
        <p:spPr>
          <a:xfrm>
            <a:off x="2474090" y="5050309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2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7657589" y="2552729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3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7657589" y="3802947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44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7657589" y="5053165"/>
            <a:ext cx="3077144" cy="911986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u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600" dirty="0"/>
              <a:t>Double click to edit text</a:t>
            </a:r>
            <a:endParaRPr lang="en-US" sz="1600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694340" y="898783"/>
            <a:ext cx="3895670" cy="5077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1</a:t>
            </a:r>
            <a:endParaRPr lang="en-CA" dirty="0"/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1694340" y="1458537"/>
            <a:ext cx="389567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6845283" y="1458537"/>
            <a:ext cx="3889450" cy="2830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endParaRPr lang="en-CA" dirty="0"/>
          </a:p>
        </p:txBody>
      </p:sp>
      <p:sp>
        <p:nvSpPr>
          <p:cNvPr id="15" name="Subtitle 2"/>
          <p:cNvSpPr txBox="1">
            <a:spLocks/>
          </p:cNvSpPr>
          <p:nvPr userDrawn="1"/>
        </p:nvSpPr>
        <p:spPr>
          <a:xfrm rot="16200000">
            <a:off x="52576" y="4374432"/>
            <a:ext cx="1129678" cy="289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>
                <a:solidFill>
                  <a:srgbClr val="F9C623"/>
                </a:solidFill>
              </a:rPr>
              <a:t>OLSS 2021</a:t>
            </a:r>
            <a:endParaRPr lang="en-CA" baseline="0" dirty="0">
              <a:solidFill>
                <a:srgbClr val="F9C6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"/>
          <p:cNvSpPr/>
          <p:nvPr userDrawn="1"/>
        </p:nvSpPr>
        <p:spPr>
          <a:xfrm>
            <a:off x="11448936" y="893371"/>
            <a:ext cx="743063" cy="0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" name="Slide Number">
            <a:extLst>
              <a:ext uri="{FF2B5EF4-FFF2-40B4-BE49-F238E27FC236}">
                <a16:creationId xmlns:a16="http://schemas.microsoft.com/office/drawing/2014/main" id="{F9D19220-74F6-4303-AD53-4CB1872D5307}"/>
              </a:ext>
            </a:extLst>
          </p:cNvPr>
          <p:cNvSpPr txBox="1">
            <a:spLocks/>
          </p:cNvSpPr>
          <p:nvPr userDrawn="1"/>
        </p:nvSpPr>
        <p:spPr>
          <a:xfrm>
            <a:off x="10970589" y="588573"/>
            <a:ext cx="1099676" cy="30479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ctr">
              <a:lnSpc>
                <a:spcPct val="100000"/>
              </a:lnSpc>
            </a:pPr>
            <a:fld id="{86CB4B4D-7CA3-9044-876B-883B54F8677D}" type="slidenum">
              <a:rPr lang="en-US" sz="1400" b="0" smtClean="0">
                <a:solidFill>
                  <a:schemeClr val="tx2"/>
                </a:solidFill>
                <a:latin typeface="+mn-lt"/>
                <a:ea typeface="Roboto Light" pitchFamily="2" charset="0"/>
                <a:cs typeface="Adobe Naskh Medium" panose="01010101010101010101" pitchFamily="50" charset="-78"/>
              </a:rPr>
              <a:pPr algn="ctr">
                <a:lnSpc>
                  <a:spcPct val="100000"/>
                </a:lnSpc>
              </a:pPr>
              <a:t>‹#›</a:t>
            </a:fld>
            <a:endParaRPr lang="en-US" sz="1600" b="0" dirty="0">
              <a:solidFill>
                <a:schemeClr val="tx2"/>
              </a:solidFill>
              <a:latin typeface="+mn-lt"/>
              <a:ea typeface="Roboto Light" pitchFamily="2" charset="0"/>
              <a:cs typeface="Adobe Naskh Medium" panose="01010101010101010101" pitchFamily="50" charset="-78"/>
            </a:endParaRPr>
          </a:p>
        </p:txBody>
      </p:sp>
      <p:sp>
        <p:nvSpPr>
          <p:cNvPr id="13" name="Line"/>
          <p:cNvSpPr/>
          <p:nvPr userDrawn="1"/>
        </p:nvSpPr>
        <p:spPr>
          <a:xfrm>
            <a:off x="605545" y="6193103"/>
            <a:ext cx="0" cy="664897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93" y="5321266"/>
            <a:ext cx="1015442" cy="506898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 userDrawn="1"/>
        </p:nvSpPr>
        <p:spPr>
          <a:xfrm rot="16200000">
            <a:off x="-1104726" y="3217131"/>
            <a:ext cx="3444281" cy="2899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0" dirty="0">
                <a:solidFill>
                  <a:srgbClr val="FF6221"/>
                </a:solidFill>
              </a:rPr>
              <a:t>TRIP REGIONAL SYMPOSIUM 2023</a:t>
            </a:r>
            <a:endParaRPr lang="en-CA" baseline="0" dirty="0">
              <a:solidFill>
                <a:srgbClr val="FF62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302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3" r:id="rId3"/>
    <p:sldLayoutId id="2147483657" r:id="rId4"/>
    <p:sldLayoutId id="2147483651" r:id="rId5"/>
    <p:sldLayoutId id="2147483665" r:id="rId6"/>
    <p:sldLayoutId id="2147483653" r:id="rId7"/>
    <p:sldLayoutId id="2147483652" r:id="rId8"/>
    <p:sldLayoutId id="2147483654" r:id="rId9"/>
    <p:sldLayoutId id="2147483650" r:id="rId10"/>
    <p:sldLayoutId id="2147483655" r:id="rId11"/>
    <p:sldLayoutId id="2147483656" r:id="rId12"/>
    <p:sldLayoutId id="2147483662" r:id="rId13"/>
    <p:sldLayoutId id="2147483658" r:id="rId14"/>
    <p:sldLayoutId id="2147483659" r:id="rId15"/>
    <p:sldLayoutId id="2147483664" r:id="rId16"/>
    <p:sldLayoutId id="214748366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467600" y="63121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4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1F546B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buClr>
          <a:srgbClr val="1F546B"/>
        </a:buClr>
        <a:buFont typeface="Arial" pitchFamily="34" charset="0"/>
        <a:buChar char="•"/>
        <a:defRPr sz="3200" kern="1200">
          <a:solidFill>
            <a:srgbClr val="1F546B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spcBef>
          <a:spcPts val="600"/>
        </a:spcBef>
        <a:buFont typeface="Arial" pitchFamily="34" charset="0"/>
        <a:buChar char="–"/>
        <a:defRPr sz="2800" kern="1200">
          <a:solidFill>
            <a:srgbClr val="A42F13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440000" indent="-360000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spcBef>
          <a:spcPts val="6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7467600" y="631213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78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1F546B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buClr>
          <a:srgbClr val="1F546B"/>
        </a:buClr>
        <a:buFont typeface="Arial" pitchFamily="34" charset="0"/>
        <a:buChar char="•"/>
        <a:defRPr sz="3200" kern="1200">
          <a:solidFill>
            <a:srgbClr val="1F546B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spcBef>
          <a:spcPts val="600"/>
        </a:spcBef>
        <a:buFont typeface="Arial" pitchFamily="34" charset="0"/>
        <a:buChar char="–"/>
        <a:defRPr sz="2800" kern="1200">
          <a:solidFill>
            <a:srgbClr val="A42F13"/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spcBef>
          <a:spcPts val="600"/>
        </a:spcBef>
        <a:buFont typeface="Arial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440000" indent="-360000" algn="l" defTabSz="914400" rtl="0" eaLnBrk="1" latinLnBrk="0" hangingPunct="1"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spcBef>
          <a:spcPts val="6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70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056" y="1180319"/>
            <a:ext cx="8761623" cy="143871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SzPct val="125000"/>
            </a:pPr>
            <a:endParaRPr lang="en-US" sz="2400" b="1" dirty="0">
              <a:solidFill>
                <a:srgbClr val="A42F13"/>
              </a:solidFill>
            </a:endParaRPr>
          </a:p>
          <a:p>
            <a:pPr>
              <a:spcAft>
                <a:spcPts val="600"/>
              </a:spcAft>
              <a:buSzPct val="125000"/>
            </a:pPr>
            <a:endParaRPr lang="en-US" sz="2400" b="1" dirty="0">
              <a:solidFill>
                <a:srgbClr val="A42F13"/>
              </a:solidFill>
            </a:endParaRPr>
          </a:p>
          <a:p>
            <a:pPr marL="0" indent="0">
              <a:spcAft>
                <a:spcPts val="600"/>
              </a:spcAft>
              <a:buSzPct val="12500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SzPct val="125000"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spcAft>
                <a:spcPts val="600"/>
              </a:spcAft>
              <a:buSzPct val="125000"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654928" y="1236374"/>
            <a:ext cx="3214270" cy="3430323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alibri"/>
              </a:rPr>
              <a:t>Unique to your System</a:t>
            </a:r>
            <a:endParaRPr lang="en-NZ" sz="45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77684" y="764704"/>
            <a:ext cx="4168761" cy="4373662"/>
          </a:xfrm>
          <a:prstGeom prst="ellipse">
            <a:avLst/>
          </a:prstGeom>
          <a:noFill/>
          <a:ln w="3810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7500" b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17" name="Picture 16" descr="j04347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8130" y="1926798"/>
            <a:ext cx="1836631" cy="192633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6960096" y="404665"/>
            <a:ext cx="338437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Calibri"/>
              </a:rPr>
              <a:t>Most important aspect of any identity system</a:t>
            </a:r>
          </a:p>
          <a:p>
            <a:pPr algn="ctr"/>
            <a:r>
              <a:rPr lang="en-US" sz="2600" b="1" dirty="0">
                <a:solidFill>
                  <a:srgbClr val="FF0000"/>
                </a:solidFill>
                <a:latin typeface="Calibri"/>
              </a:rPr>
              <a:t>… but not the only one.</a:t>
            </a:r>
          </a:p>
          <a:p>
            <a:pPr algn="ctr"/>
            <a:endParaRPr lang="en-US" sz="2600" b="1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2600" b="1" dirty="0">
                <a:solidFill>
                  <a:prstClr val="black"/>
                </a:solidFill>
                <a:latin typeface="Calibri"/>
              </a:rPr>
              <a:t>Is the biometric anchored to a genuine biographical identity, and does it belong to the claimant?</a:t>
            </a:r>
          </a:p>
          <a:p>
            <a:pPr algn="ctr"/>
            <a:endParaRPr lang="en-US" sz="2600" b="1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2600" b="1" dirty="0">
                <a:solidFill>
                  <a:srgbClr val="FF0000"/>
                </a:solidFill>
                <a:latin typeface="Calibri"/>
              </a:rPr>
              <a:t>Still have Fraud? Yes you do.</a:t>
            </a:r>
          </a:p>
          <a:p>
            <a:pPr algn="ctr"/>
            <a:endParaRPr lang="en-US" sz="20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317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0056" y="1180319"/>
            <a:ext cx="8761623" cy="143871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SzPct val="125000"/>
            </a:pPr>
            <a:endParaRPr lang="en-US" sz="2400" b="1" dirty="0">
              <a:solidFill>
                <a:srgbClr val="A42F13"/>
              </a:solidFill>
            </a:endParaRPr>
          </a:p>
          <a:p>
            <a:pPr>
              <a:spcAft>
                <a:spcPts val="600"/>
              </a:spcAft>
              <a:buSzPct val="125000"/>
            </a:pPr>
            <a:endParaRPr lang="en-US" sz="2400" b="1" dirty="0">
              <a:solidFill>
                <a:srgbClr val="A42F13"/>
              </a:solidFill>
            </a:endParaRPr>
          </a:p>
          <a:p>
            <a:pPr marL="0" indent="0">
              <a:spcAft>
                <a:spcPts val="600"/>
              </a:spcAft>
              <a:buSzPct val="12500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SzPct val="125000"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spcAft>
                <a:spcPts val="600"/>
              </a:spcAft>
              <a:buSzPct val="125000"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092" y="0"/>
            <a:ext cx="12399346" cy="697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Presentation User\Desktop\ICAO TRIP Startegy Bagel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2415" y="3871498"/>
            <a:ext cx="4721130" cy="298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268825"/>
            <a:ext cx="3636710" cy="299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9" name="Group 28"/>
          <p:cNvGrpSpPr/>
          <p:nvPr/>
        </p:nvGrpSpPr>
        <p:grpSpPr>
          <a:xfrm>
            <a:off x="4871865" y="2191144"/>
            <a:ext cx="1087989" cy="1741913"/>
            <a:chOff x="3347864" y="2191143"/>
            <a:chExt cx="1087989" cy="1741913"/>
          </a:xfrm>
        </p:grpSpPr>
        <p:sp>
          <p:nvSpPr>
            <p:cNvPr id="11" name="Oval 10"/>
            <p:cNvSpPr/>
            <p:nvPr/>
          </p:nvSpPr>
          <p:spPr>
            <a:xfrm>
              <a:off x="3347864" y="2191143"/>
              <a:ext cx="694856" cy="800559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508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45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978581" y="2986503"/>
              <a:ext cx="457272" cy="941105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3695292" y="3172296"/>
              <a:ext cx="15663" cy="76076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955540" y="1790864"/>
            <a:ext cx="1548172" cy="2862272"/>
            <a:chOff x="431540" y="1790864"/>
            <a:chExt cx="1548172" cy="2862272"/>
          </a:xfrm>
        </p:grpSpPr>
        <p:sp>
          <p:nvSpPr>
            <p:cNvPr id="8" name="Oval 7"/>
            <p:cNvSpPr/>
            <p:nvPr/>
          </p:nvSpPr>
          <p:spPr>
            <a:xfrm>
              <a:off x="611560" y="1790864"/>
              <a:ext cx="694856" cy="800559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45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>
              <a:off x="683568" y="2703695"/>
              <a:ext cx="197106" cy="848981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1306416" y="2628740"/>
              <a:ext cx="673296" cy="2024396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H="1">
              <a:off x="431540" y="2420888"/>
              <a:ext cx="180020" cy="565615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7752184" y="3416894"/>
            <a:ext cx="1728192" cy="2221801"/>
            <a:chOff x="6228184" y="3416893"/>
            <a:chExt cx="1728192" cy="2221801"/>
          </a:xfrm>
        </p:grpSpPr>
        <p:sp>
          <p:nvSpPr>
            <p:cNvPr id="6" name="Oval 5"/>
            <p:cNvSpPr/>
            <p:nvPr/>
          </p:nvSpPr>
          <p:spPr>
            <a:xfrm>
              <a:off x="7182442" y="4838135"/>
              <a:ext cx="676701" cy="800559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508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45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H="1" flipV="1">
              <a:off x="6228184" y="3789040"/>
              <a:ext cx="1080120" cy="104909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 flipV="1">
              <a:off x="6920644" y="3416893"/>
              <a:ext cx="540060" cy="123624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V="1">
              <a:off x="7708540" y="4465988"/>
              <a:ext cx="247836" cy="37214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9480376" y="3265599"/>
            <a:ext cx="1187624" cy="3297640"/>
            <a:chOff x="7956376" y="3265599"/>
            <a:chExt cx="1187624" cy="3297640"/>
          </a:xfrm>
        </p:grpSpPr>
        <p:sp>
          <p:nvSpPr>
            <p:cNvPr id="9" name="Oval 8"/>
            <p:cNvSpPr/>
            <p:nvPr/>
          </p:nvSpPr>
          <p:spPr>
            <a:xfrm>
              <a:off x="8172400" y="5762680"/>
              <a:ext cx="720080" cy="800559"/>
            </a:xfrm>
            <a:prstGeom prst="ellipse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 w="508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sz="45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 flipV="1">
              <a:off x="8748464" y="5085184"/>
              <a:ext cx="395536" cy="677496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 flipV="1">
              <a:off x="7956376" y="3265599"/>
              <a:ext cx="576064" cy="2373095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3854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/>
              <a:t>Global View</a:t>
            </a:r>
            <a:endParaRPr lang="en-NZ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340769"/>
            <a:ext cx="8003232" cy="4929411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buSzPct val="125000"/>
            </a:pPr>
            <a:r>
              <a:rPr lang="en-US" dirty="0">
                <a:solidFill>
                  <a:srgbClr val="000000"/>
                </a:solidFill>
              </a:rPr>
              <a:t>ICAO is looking for uniquely identified </a:t>
            </a:r>
            <a:r>
              <a:rPr lang="en-US" dirty="0" err="1">
                <a:solidFill>
                  <a:srgbClr val="000000"/>
                </a:solidFill>
              </a:rPr>
              <a:t>travellers</a:t>
            </a:r>
            <a:r>
              <a:rPr lang="en-US" dirty="0">
                <a:solidFill>
                  <a:srgbClr val="000000"/>
                </a:solidFill>
              </a:rPr>
              <a:t> across the </a:t>
            </a:r>
            <a:r>
              <a:rPr lang="en-US" b="1" dirty="0">
                <a:solidFill>
                  <a:srgbClr val="A42F13"/>
                </a:solidFill>
              </a:rPr>
              <a:t>global system </a:t>
            </a:r>
            <a:r>
              <a:rPr lang="en-US" dirty="0">
                <a:solidFill>
                  <a:srgbClr val="000000"/>
                </a:solidFill>
              </a:rPr>
              <a:t>to increase security and facilitation </a:t>
            </a:r>
            <a:endParaRPr lang="en-US" b="1" dirty="0">
              <a:solidFill>
                <a:srgbClr val="A42F13"/>
              </a:solidFill>
            </a:endParaRPr>
          </a:p>
          <a:p>
            <a:pPr>
              <a:spcAft>
                <a:spcPts val="600"/>
              </a:spcAft>
              <a:buSzPct val="125000"/>
            </a:pPr>
            <a:r>
              <a:rPr lang="en-US" dirty="0">
                <a:solidFill>
                  <a:srgbClr val="000000"/>
                </a:solidFill>
              </a:rPr>
              <a:t>Requires improved and more </a:t>
            </a:r>
            <a:r>
              <a:rPr lang="en-US" b="1" dirty="0">
                <a:solidFill>
                  <a:srgbClr val="A42F13"/>
                </a:solidFill>
              </a:rPr>
              <a:t>holistic Evidence of Identity processes </a:t>
            </a:r>
            <a:r>
              <a:rPr lang="en-US" dirty="0">
                <a:solidFill>
                  <a:srgbClr val="000000"/>
                </a:solidFill>
              </a:rPr>
              <a:t>from individual Passport Issuance authorities, supported by an integrated border approach</a:t>
            </a:r>
          </a:p>
          <a:p>
            <a:pPr>
              <a:spcAft>
                <a:spcPts val="600"/>
              </a:spcAft>
              <a:buSzPct val="125000"/>
            </a:pPr>
            <a:r>
              <a:rPr lang="en-US" dirty="0">
                <a:solidFill>
                  <a:srgbClr val="000000"/>
                </a:solidFill>
              </a:rPr>
              <a:t>Requires a different understanding of the identity system, and an </a:t>
            </a:r>
            <a:r>
              <a:rPr lang="en-US" b="1" dirty="0">
                <a:solidFill>
                  <a:srgbClr val="A42F13"/>
                </a:solidFill>
              </a:rPr>
              <a:t>increased understanding </a:t>
            </a:r>
            <a:r>
              <a:rPr lang="en-US" dirty="0">
                <a:solidFill>
                  <a:srgbClr val="000000"/>
                </a:solidFill>
              </a:rPr>
              <a:t>of the role biometrics plays</a:t>
            </a:r>
          </a:p>
        </p:txBody>
      </p:sp>
    </p:spTree>
    <p:extLst>
      <p:ext uri="{BB962C8B-B14F-4D97-AF65-F5344CB8AC3E}">
        <p14:creationId xmlns:p14="http://schemas.microsoft.com/office/powerpoint/2010/main" val="77240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EOI Authentication Principles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628800"/>
            <a:ext cx="856877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16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b="1" dirty="0"/>
              <a:t>The EOI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340769"/>
            <a:ext cx="8003232" cy="482453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SzPct val="125000"/>
            </a:pPr>
            <a:r>
              <a:rPr lang="en-US" sz="3000" dirty="0">
                <a:solidFill>
                  <a:srgbClr val="000000"/>
                </a:solidFill>
              </a:rPr>
              <a:t>Identity is understood as an </a:t>
            </a:r>
            <a:r>
              <a:rPr lang="en-US" sz="3000" b="1" dirty="0">
                <a:solidFill>
                  <a:srgbClr val="A42F13"/>
                </a:solidFill>
              </a:rPr>
              <a:t>eco-system</a:t>
            </a:r>
          </a:p>
          <a:p>
            <a:pPr>
              <a:spcAft>
                <a:spcPts val="600"/>
              </a:spcAft>
              <a:buSzPct val="125000"/>
            </a:pPr>
            <a:r>
              <a:rPr lang="en-NZ" sz="3000" dirty="0">
                <a:solidFill>
                  <a:srgbClr val="000000"/>
                </a:solidFill>
              </a:rPr>
              <a:t>EOI framework is focussed on understanding and using information to gain a </a:t>
            </a:r>
            <a:r>
              <a:rPr lang="en-NZ" sz="3000" b="1" dirty="0">
                <a:solidFill>
                  <a:srgbClr val="A42F13"/>
                </a:solidFill>
              </a:rPr>
              <a:t>level of confidence rather than proof – NO ABSOLUTES</a:t>
            </a:r>
            <a:endParaRPr lang="en-US" sz="30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SzPct val="125000"/>
            </a:pPr>
            <a:r>
              <a:rPr lang="en-US" sz="3000" dirty="0">
                <a:solidFill>
                  <a:srgbClr val="000000"/>
                </a:solidFill>
              </a:rPr>
              <a:t>Establishing and verifying identity is about </a:t>
            </a:r>
            <a:r>
              <a:rPr lang="en-US" sz="3000" b="1" dirty="0">
                <a:solidFill>
                  <a:srgbClr val="A42F13"/>
                </a:solidFill>
              </a:rPr>
              <a:t>probabilities</a:t>
            </a:r>
          </a:p>
          <a:p>
            <a:pPr>
              <a:spcAft>
                <a:spcPts val="600"/>
              </a:spcAft>
              <a:buSzPct val="125000"/>
            </a:pPr>
            <a:r>
              <a:rPr lang="en-US" sz="3000" dirty="0">
                <a:solidFill>
                  <a:srgbClr val="000000"/>
                </a:solidFill>
              </a:rPr>
              <a:t>There is </a:t>
            </a:r>
            <a:r>
              <a:rPr lang="en-US" sz="3000" b="1" dirty="0">
                <a:solidFill>
                  <a:srgbClr val="A42F13"/>
                </a:solidFill>
              </a:rPr>
              <a:t>no “silver bullet” </a:t>
            </a:r>
            <a:r>
              <a:rPr lang="en-US" sz="3000" dirty="0">
                <a:solidFill>
                  <a:srgbClr val="000000"/>
                </a:solidFill>
              </a:rPr>
              <a:t>and </a:t>
            </a:r>
            <a:r>
              <a:rPr lang="en-US" sz="3000" b="1" dirty="0">
                <a:solidFill>
                  <a:srgbClr val="A42F13"/>
                </a:solidFill>
              </a:rPr>
              <a:t>no “one-size-fits-all”</a:t>
            </a:r>
            <a:endParaRPr 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9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b="1" dirty="0"/>
              <a:t>The EOI approach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340769"/>
            <a:ext cx="8208912" cy="5145435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  <a:buSzPct val="125000"/>
            </a:pPr>
            <a:r>
              <a:rPr lang="en-US" sz="3200" dirty="0">
                <a:solidFill>
                  <a:srgbClr val="000000"/>
                </a:solidFill>
              </a:rPr>
              <a:t>Identity and identity-related information is broad, covering public and private sector, and </a:t>
            </a:r>
            <a:r>
              <a:rPr lang="en-US" sz="3200" b="1" dirty="0">
                <a:solidFill>
                  <a:srgbClr val="A42F13"/>
                </a:solidFill>
              </a:rPr>
              <a:t>differs between cultures, countries and geographical regions</a:t>
            </a:r>
          </a:p>
          <a:p>
            <a:pPr>
              <a:spcAft>
                <a:spcPts val="600"/>
              </a:spcAft>
              <a:buSzPct val="125000"/>
            </a:pPr>
            <a:r>
              <a:rPr lang="en-US" sz="3200" dirty="0">
                <a:solidFill>
                  <a:srgbClr val="000000"/>
                </a:solidFill>
              </a:rPr>
              <a:t>Harnessing information beyond the traditional chain to build confidence over time</a:t>
            </a:r>
          </a:p>
          <a:p>
            <a:pPr>
              <a:spcAft>
                <a:spcPts val="600"/>
              </a:spcAft>
              <a:buSzPct val="125000"/>
            </a:pPr>
            <a:r>
              <a:rPr lang="en-US" sz="3200" dirty="0">
                <a:solidFill>
                  <a:srgbClr val="000000"/>
                </a:solidFill>
              </a:rPr>
              <a:t>Importance of aspects such as consistency, distributed information, social footprint and connections between information</a:t>
            </a:r>
          </a:p>
          <a:p>
            <a:r>
              <a:rPr lang="en-NZ" sz="3200" dirty="0">
                <a:solidFill>
                  <a:srgbClr val="000000"/>
                </a:solidFill>
              </a:rPr>
              <a:t>Considers </a:t>
            </a:r>
            <a:r>
              <a:rPr lang="en-NZ" sz="3200" b="1" dirty="0">
                <a:solidFill>
                  <a:srgbClr val="A42F13"/>
                </a:solidFill>
              </a:rPr>
              <a:t>continuity and longevity </a:t>
            </a:r>
            <a:r>
              <a:rPr lang="en-NZ" sz="3200" dirty="0">
                <a:solidFill>
                  <a:srgbClr val="000000"/>
                </a:solidFill>
              </a:rPr>
              <a:t>of information</a:t>
            </a:r>
          </a:p>
          <a:p>
            <a:endParaRPr lang="en-NZ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1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32656"/>
            <a:ext cx="7848600" cy="592938"/>
          </a:xfrm>
        </p:spPr>
        <p:txBody>
          <a:bodyPr>
            <a:normAutofit fontScale="90000"/>
          </a:bodyPr>
          <a:lstStyle/>
          <a:p>
            <a:pPr algn="l"/>
            <a:r>
              <a:rPr lang="en-NZ" b="1" dirty="0"/>
              <a:t>Context is important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534664"/>
            <a:ext cx="2388836" cy="4140592"/>
          </a:xfrm>
        </p:spPr>
        <p:txBody>
          <a:bodyPr>
            <a:normAutofit/>
          </a:bodyPr>
          <a:lstStyle/>
          <a:p>
            <a:pPr>
              <a:spcAft>
                <a:spcPts val="450"/>
              </a:spcAft>
              <a:buSzPct val="125000"/>
            </a:pPr>
            <a:r>
              <a:rPr lang="en-US" sz="2400" dirty="0">
                <a:solidFill>
                  <a:srgbClr val="000000"/>
                </a:solidFill>
              </a:rPr>
              <a:t>There are different risks and mitigations depending on the context</a:t>
            </a:r>
            <a:endParaRPr lang="en-NZ" sz="2400" dirty="0">
              <a:solidFill>
                <a:srgbClr val="000000"/>
              </a:solidFill>
            </a:endParaRPr>
          </a:p>
        </p:txBody>
      </p:sp>
      <p:graphicFrame>
        <p:nvGraphicFramePr>
          <p:cNvPr id="10" name="Content Placeholder 3"/>
          <p:cNvGraphicFramePr>
            <a:graphicFrameLocks/>
          </p:cNvGraphicFramePr>
          <p:nvPr>
            <p:extLst/>
          </p:nvPr>
        </p:nvGraphicFramePr>
        <p:xfrm>
          <a:off x="4495800" y="1412777"/>
          <a:ext cx="5416624" cy="390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74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29020" y="1207739"/>
            <a:ext cx="6264696" cy="471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45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Evaluation: follow EOI principles to systematically document and understand your </a:t>
            </a:r>
            <a:r>
              <a:rPr lang="en-US" sz="2400" b="1" dirty="0">
                <a:solidFill>
                  <a:srgbClr val="A42F13"/>
                </a:solidFill>
                <a:latin typeface="Calibri"/>
              </a:rPr>
              <a:t>‘identity ecosystem’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and key risks</a:t>
            </a:r>
          </a:p>
          <a:p>
            <a:pPr marL="285750" indent="-285750">
              <a:spcAft>
                <a:spcPts val="45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  <a:latin typeface="Calibri"/>
              </a:rPr>
              <a:t>Analyse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ALL potential document, record or information sources available and its value in an EOI process (a matrix is helpful)</a:t>
            </a:r>
          </a:p>
          <a:p>
            <a:pPr marL="285750" indent="-285750">
              <a:spcAft>
                <a:spcPts val="45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Understand the security of “foundational” records, data and the issuance process that sits behind them</a:t>
            </a:r>
          </a:p>
          <a:p>
            <a:pPr marL="285750" indent="-285750">
              <a:spcAft>
                <a:spcPts val="45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Identify gaps and look to other areas of EOI to increase confidence … </a:t>
            </a:r>
            <a:r>
              <a:rPr lang="en-US" sz="2400" b="1" dirty="0">
                <a:solidFill>
                  <a:srgbClr val="A42F13"/>
                </a:solidFill>
                <a:latin typeface="Calibri"/>
              </a:rPr>
              <a:t>THEN design</a:t>
            </a:r>
            <a:r>
              <a:rPr lang="en-US" sz="2400" dirty="0">
                <a:solidFill>
                  <a:srgbClr val="000000"/>
                </a:solidFill>
                <a:latin typeface="Calibri"/>
              </a:rPr>
              <a:t> the approach.</a:t>
            </a:r>
          </a:p>
        </p:txBody>
      </p:sp>
      <p:sp>
        <p:nvSpPr>
          <p:cNvPr id="5" name="AutoShape 9" descr="Face-Recognition-ActiveX-DLL-121750"/>
          <p:cNvSpPr>
            <a:spLocks noChangeArrowheads="1"/>
          </p:cNvSpPr>
          <p:nvPr/>
        </p:nvSpPr>
        <p:spPr bwMode="auto">
          <a:xfrm>
            <a:off x="8581240" y="906856"/>
            <a:ext cx="1549623" cy="1336041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stretch>
              <a:fillRect/>
            </a:stretch>
          </a:blipFill>
          <a:ln w="19050">
            <a:solidFill>
              <a:srgbClr val="003366"/>
            </a:solidFill>
            <a:round/>
            <a:headEnd/>
            <a:tailEnd/>
          </a:ln>
          <a:effectLst>
            <a:prstShdw prst="shdw17" dist="17961" dir="2700000">
              <a:srgbClr val="001F3D"/>
            </a:prstShdw>
          </a:effectLst>
        </p:spPr>
        <p:txBody>
          <a:bodyPr wrap="none" anchor="ctr"/>
          <a:lstStyle/>
          <a:p>
            <a:pPr algn="ctr" eaLnBrk="0" hangingPunct="0"/>
            <a:endParaRPr lang="en-GB">
              <a:solidFill>
                <a:srgbClr val="EEECE1"/>
              </a:solidFill>
              <a:latin typeface="Arial" charset="0"/>
            </a:endParaRPr>
          </a:p>
        </p:txBody>
      </p:sp>
      <p:pic>
        <p:nvPicPr>
          <p:cNvPr id="6" name="Picture 14" descr="Firearms_561x7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8128" y="5055931"/>
            <a:ext cx="1142775" cy="1475684"/>
          </a:xfrm>
          <a:prstGeom prst="rect">
            <a:avLst/>
          </a:prstGeom>
          <a:noFill/>
        </p:spPr>
      </p:pic>
      <p:pic>
        <p:nvPicPr>
          <p:cNvPr id="7" name="Picture 15" descr="medicare_smartcard_with_ch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8917" y="3829524"/>
            <a:ext cx="1191476" cy="755571"/>
          </a:xfrm>
          <a:prstGeom prst="rect">
            <a:avLst/>
          </a:prstGeom>
          <a:noFill/>
        </p:spPr>
      </p:pic>
      <p:pic>
        <p:nvPicPr>
          <p:cNvPr id="8" name="Picture 13" descr="A_Scheckkartenf%C3%BChrerschein_vorderse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8328" y="2641445"/>
            <a:ext cx="1331428" cy="8695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1736742">
            <a:off x="9276859" y="5930848"/>
            <a:ext cx="1247109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625" b="1" dirty="0">
                <a:solidFill>
                  <a:srgbClr val="FF0000"/>
                </a:solidFill>
                <a:latin typeface="Calibri"/>
              </a:rPr>
              <a:t>4/10</a:t>
            </a:r>
          </a:p>
        </p:txBody>
      </p:sp>
      <p:sp>
        <p:nvSpPr>
          <p:cNvPr id="10" name="TextBox 9"/>
          <p:cNvSpPr txBox="1"/>
          <p:nvPr/>
        </p:nvSpPr>
        <p:spPr>
          <a:xfrm rot="19779611">
            <a:off x="9523095" y="2940736"/>
            <a:ext cx="1183770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625" b="1" dirty="0">
                <a:solidFill>
                  <a:srgbClr val="FF0000"/>
                </a:solidFill>
                <a:latin typeface="Calibri"/>
              </a:rPr>
              <a:t>8/10</a:t>
            </a:r>
          </a:p>
        </p:txBody>
      </p:sp>
      <p:sp>
        <p:nvSpPr>
          <p:cNvPr id="11" name="TextBox 10"/>
          <p:cNvSpPr txBox="1"/>
          <p:nvPr/>
        </p:nvSpPr>
        <p:spPr>
          <a:xfrm rot="800499">
            <a:off x="9091566" y="4294092"/>
            <a:ext cx="1039178" cy="496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625" b="1" dirty="0">
                <a:solidFill>
                  <a:srgbClr val="FF0000"/>
                </a:solidFill>
                <a:latin typeface="Calibri"/>
              </a:rPr>
              <a:t>3/10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D0CE1E5-0615-4B99-AA88-7849C12C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416" y="-1777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NZ" sz="4000" b="1" dirty="0"/>
              <a:t>EOI Evaluation</a:t>
            </a:r>
          </a:p>
        </p:txBody>
      </p:sp>
    </p:spTree>
    <p:extLst>
      <p:ext uri="{BB962C8B-B14F-4D97-AF65-F5344CB8AC3E}">
        <p14:creationId xmlns:p14="http://schemas.microsoft.com/office/powerpoint/2010/main" val="420663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5521" y="971436"/>
            <a:ext cx="48305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NZ" b="1" dirty="0">
                <a:solidFill>
                  <a:prstClr val="black"/>
                </a:solidFill>
                <a:latin typeface="Calibri"/>
              </a:rPr>
              <a:t>ICAO Guide on EOI: Example Assessment Table</a:t>
            </a:r>
            <a:endParaRPr lang="en-NZ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772816"/>
            <a:ext cx="8356438" cy="3929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6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b="1" dirty="0"/>
              <a:t>EOI Authentication Principles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1628800"/>
            <a:ext cx="8568771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4655749" y="3861048"/>
            <a:ext cx="2808312" cy="1800200"/>
          </a:xfrm>
          <a:prstGeom prst="ellipse">
            <a:avLst/>
          </a:prstGeom>
          <a:noFill/>
          <a:ln w="63500">
            <a:solidFill>
              <a:srgbClr val="FF0000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588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3059832" y="442248"/>
            <a:ext cx="5976664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600" b="1" dirty="0">
                <a:solidFill>
                  <a:schemeClr val="tx2">
                    <a:lumMod val="75000"/>
                  </a:schemeClr>
                </a:solidFill>
              </a:rPr>
              <a:t>The Evidence of Identity (</a:t>
            </a:r>
            <a:r>
              <a:rPr lang="en-NZ" sz="4600" b="1" dirty="0" smtClean="0">
                <a:solidFill>
                  <a:schemeClr val="tx2">
                    <a:lumMod val="75000"/>
                  </a:schemeClr>
                </a:solidFill>
              </a:rPr>
              <a:t>EOI) Approach</a:t>
            </a:r>
            <a:endParaRPr lang="en-NZ" sz="4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059832" y="3579624"/>
            <a:ext cx="5976664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2200" b="1" dirty="0"/>
              <a:t>Dion Chamberlain</a:t>
            </a:r>
          </a:p>
          <a:p>
            <a:r>
              <a:rPr lang="en-NZ" sz="2200" dirty="0" smtClean="0"/>
              <a:t>Chair, </a:t>
            </a:r>
            <a:r>
              <a:rPr lang="en-NZ" sz="2200" dirty="0"/>
              <a:t>ICAO Implementation and Capacity Building Working Group (ICBWG)</a:t>
            </a:r>
          </a:p>
          <a:p>
            <a:endParaRPr lang="en-NZ" sz="2200" b="1" dirty="0"/>
          </a:p>
          <a:p>
            <a:endParaRPr lang="en-NZ" sz="2200" b="1" dirty="0"/>
          </a:p>
          <a:p>
            <a:r>
              <a:rPr lang="en-NZ" sz="2200" dirty="0"/>
              <a:t>Manager Product Development</a:t>
            </a:r>
          </a:p>
          <a:p>
            <a:r>
              <a:rPr lang="en-NZ" sz="2200" dirty="0" smtClean="0"/>
              <a:t>Strategy and International</a:t>
            </a:r>
          </a:p>
          <a:p>
            <a:r>
              <a:rPr lang="en-NZ" sz="2200" dirty="0" smtClean="0"/>
              <a:t>Department of Internal Affairs</a:t>
            </a:r>
          </a:p>
          <a:p>
            <a:r>
              <a:rPr lang="en-NZ" sz="2200" dirty="0" err="1" smtClean="0"/>
              <a:t>Aotearoa</a:t>
            </a:r>
            <a:r>
              <a:rPr lang="en-NZ" sz="2200" dirty="0" smtClean="0"/>
              <a:t> New Zealand</a:t>
            </a:r>
            <a:endParaRPr lang="en-NZ" sz="22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22845" y="6165304"/>
            <a:ext cx="6156171" cy="515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1200" dirty="0">
                <a:solidFill>
                  <a:schemeClr val="bg1"/>
                </a:solidFill>
              </a:rPr>
              <a:t>ICAO Workshop and </a:t>
            </a:r>
            <a:r>
              <a:rPr lang="en-NZ" sz="1200">
                <a:solidFill>
                  <a:schemeClr val="bg1"/>
                </a:solidFill>
              </a:rPr>
              <a:t>Seminar – Namibia 2019</a:t>
            </a:r>
            <a:endParaRPr lang="en-NZ" sz="1200" dirty="0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A988EE4-8AA5-4073-91A5-A3F04EE08F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32" y="442248"/>
            <a:ext cx="1863231" cy="152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8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b="1" dirty="0"/>
              <a:t>Building On Uniqueness: Key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40769"/>
            <a:ext cx="8435280" cy="4785395"/>
          </a:xfrm>
        </p:spPr>
        <p:txBody>
          <a:bodyPr>
            <a:normAutofit lnSpcReduction="10000"/>
          </a:bodyPr>
          <a:lstStyle/>
          <a:p>
            <a:r>
              <a:rPr lang="en-US" sz="3000" dirty="0">
                <a:solidFill>
                  <a:srgbClr val="000000"/>
                </a:solidFill>
              </a:rPr>
              <a:t>Establishing </a:t>
            </a:r>
            <a:r>
              <a:rPr lang="en-US" sz="3000" b="1" dirty="0">
                <a:solidFill>
                  <a:srgbClr val="A42F13"/>
                </a:solidFill>
              </a:rPr>
              <a:t>UNIQUENESS</a:t>
            </a:r>
            <a:r>
              <a:rPr lang="en-US" sz="3000" dirty="0">
                <a:solidFill>
                  <a:srgbClr val="000000"/>
                </a:solidFill>
              </a:rPr>
              <a:t> of an identity in your system is key – without using biometrics (one to many match), this is becoming increasingly challenging </a:t>
            </a:r>
          </a:p>
          <a:p>
            <a:r>
              <a:rPr lang="en-US" sz="3000" dirty="0">
                <a:solidFill>
                  <a:srgbClr val="000000"/>
                </a:solidFill>
              </a:rPr>
              <a:t>Building on uniqueness within system – </a:t>
            </a:r>
            <a:r>
              <a:rPr lang="en-US" sz="3000" b="1" dirty="0">
                <a:solidFill>
                  <a:srgbClr val="A42F13"/>
                </a:solidFill>
              </a:rPr>
              <a:t>anchoring to a genuine identity</a:t>
            </a:r>
            <a:r>
              <a:rPr lang="en-US" sz="3000" dirty="0">
                <a:solidFill>
                  <a:srgbClr val="000000"/>
                </a:solidFill>
              </a:rPr>
              <a:t> and building confidence in the presenter’s link to the identity by using distributed sources</a:t>
            </a:r>
          </a:p>
          <a:p>
            <a:r>
              <a:rPr lang="en-US" sz="3000" dirty="0">
                <a:solidFill>
                  <a:srgbClr val="000000"/>
                </a:solidFill>
              </a:rPr>
              <a:t>New </a:t>
            </a:r>
            <a:r>
              <a:rPr lang="en-US" sz="3000" b="1" dirty="0">
                <a:solidFill>
                  <a:srgbClr val="A42F13"/>
                </a:solidFill>
              </a:rPr>
              <a:t>technologies </a:t>
            </a:r>
            <a:r>
              <a:rPr lang="en-US" sz="3000" dirty="0">
                <a:solidFill>
                  <a:srgbClr val="000000"/>
                </a:solidFill>
              </a:rPr>
              <a:t>emerging that disrupt traditional, and new threats like photo morphing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b="1" dirty="0"/>
              <a:t>Integrated approach</a:t>
            </a:r>
          </a:p>
        </p:txBody>
      </p:sp>
      <p:sp>
        <p:nvSpPr>
          <p:cNvPr id="5" name="Oval 4"/>
          <p:cNvSpPr/>
          <p:nvPr/>
        </p:nvSpPr>
        <p:spPr>
          <a:xfrm>
            <a:off x="3044331" y="1472633"/>
            <a:ext cx="2808312" cy="252028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Calibri"/>
              </a:rPr>
              <a:t>Issuing Authority: </a:t>
            </a:r>
          </a:p>
          <a:p>
            <a:pPr algn="ctr"/>
            <a:endParaRPr lang="en-US" sz="800" b="1" dirty="0">
              <a:solidFill>
                <a:prstClr val="white"/>
              </a:solidFill>
              <a:latin typeface="Calibri"/>
            </a:endParaRPr>
          </a:p>
          <a:p>
            <a:pPr algn="ctr"/>
            <a:r>
              <a:rPr lang="en-US" sz="2000" b="1" dirty="0">
                <a:solidFill>
                  <a:prstClr val="white"/>
                </a:solidFill>
                <a:latin typeface="Calibri"/>
              </a:rPr>
              <a:t>Identification of </a:t>
            </a:r>
            <a:r>
              <a:rPr lang="en-US" sz="2000" b="1" dirty="0" err="1">
                <a:solidFill>
                  <a:prstClr val="white"/>
                </a:solidFill>
                <a:latin typeface="Calibri"/>
              </a:rPr>
              <a:t>Travellers</a:t>
            </a:r>
            <a:endParaRPr lang="en-NZ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40375" y="3566445"/>
            <a:ext cx="2016224" cy="1872208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prstClr val="white"/>
                </a:solidFill>
                <a:latin typeface="Calibri"/>
              </a:rPr>
              <a:t>Risk Assessment of </a:t>
            </a:r>
            <a:r>
              <a:rPr lang="en-US" sz="1600" i="1" dirty="0" err="1">
                <a:solidFill>
                  <a:prstClr val="white"/>
                </a:solidFill>
                <a:latin typeface="Calibri"/>
              </a:rPr>
              <a:t>Travellers</a:t>
            </a:r>
            <a:endParaRPr lang="en-NZ" sz="16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75047" y="1472633"/>
            <a:ext cx="2808312" cy="2520280"/>
          </a:xfrm>
          <a:prstGeom prst="ellips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Calibri"/>
              </a:rPr>
              <a:t>Border Authority: </a:t>
            </a:r>
          </a:p>
          <a:p>
            <a:pPr algn="ctr"/>
            <a:endParaRPr lang="en-US" sz="800" b="1" dirty="0">
              <a:solidFill>
                <a:prstClr val="white"/>
              </a:solidFill>
              <a:latin typeface="Calibri"/>
            </a:endParaRPr>
          </a:p>
          <a:p>
            <a:pPr algn="ctr"/>
            <a:r>
              <a:rPr lang="en-US" sz="2000" b="1" dirty="0">
                <a:solidFill>
                  <a:prstClr val="white"/>
                </a:solidFill>
                <a:latin typeface="Calibri"/>
              </a:rPr>
              <a:t>Risk Assessment of </a:t>
            </a:r>
            <a:r>
              <a:rPr lang="en-US" sz="2000" b="1" dirty="0" err="1">
                <a:solidFill>
                  <a:prstClr val="white"/>
                </a:solidFill>
                <a:latin typeface="Calibri"/>
              </a:rPr>
              <a:t>Travellers</a:t>
            </a:r>
            <a:endParaRPr lang="en-NZ" sz="2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71091" y="3518473"/>
            <a:ext cx="2016224" cy="1872208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i="1" dirty="0">
                <a:solidFill>
                  <a:prstClr val="white"/>
                </a:solidFill>
                <a:latin typeface="Calibri"/>
              </a:rPr>
              <a:t>Identification of </a:t>
            </a:r>
            <a:r>
              <a:rPr lang="en-US" sz="1600" i="1" dirty="0" err="1">
                <a:solidFill>
                  <a:prstClr val="white"/>
                </a:solidFill>
                <a:latin typeface="Calibri"/>
              </a:rPr>
              <a:t>Travellers</a:t>
            </a:r>
            <a:endParaRPr lang="en-NZ" sz="16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478486" y="3594518"/>
            <a:ext cx="1254488" cy="5956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>
          <a:xfrm>
            <a:off x="8031231" y="476672"/>
            <a:ext cx="1152128" cy="8640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Calibri"/>
              </a:rPr>
              <a:t>API/PNR</a:t>
            </a:r>
            <a:endParaRPr lang="en-NZ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264352" y="2012693"/>
            <a:ext cx="1310952" cy="91423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Calibri"/>
              </a:rPr>
              <a:t>INTERPOL</a:t>
            </a:r>
            <a:endParaRPr lang="en-NZ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27589" y="3026385"/>
            <a:ext cx="1384479" cy="10801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Calibri"/>
              </a:rPr>
              <a:t>Biometrics</a:t>
            </a:r>
            <a:endParaRPr lang="en-NZ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328248" y="5157192"/>
            <a:ext cx="1152128" cy="8230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Calibri"/>
              </a:rPr>
              <a:t>PKI</a:t>
            </a:r>
            <a:endParaRPr lang="en-NZ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8947051" y="4190176"/>
            <a:ext cx="1310952" cy="967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Calibri"/>
              </a:rPr>
              <a:t>UN/CTD</a:t>
            </a:r>
            <a:endParaRPr lang="en-NZ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04880" y="3862936"/>
            <a:ext cx="1384479" cy="10801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Calibri"/>
              </a:rPr>
              <a:t>Biometrics</a:t>
            </a:r>
            <a:endParaRPr lang="en-NZ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733459" y="1472633"/>
            <a:ext cx="1384479" cy="10801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Calibri"/>
              </a:rPr>
              <a:t>Data Validation</a:t>
            </a:r>
            <a:endParaRPr lang="en-NZ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533161" y="2679587"/>
            <a:ext cx="1529506" cy="10801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Calibri"/>
              </a:rPr>
              <a:t>Information Sharing</a:t>
            </a:r>
            <a:endParaRPr lang="en-NZ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 rot="20839878">
            <a:off x="5061613" y="5157143"/>
            <a:ext cx="2088232" cy="12241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Calibri"/>
              </a:rPr>
              <a:t>One Person, One Identity</a:t>
            </a:r>
          </a:p>
        </p:txBody>
      </p:sp>
      <p:sp>
        <p:nvSpPr>
          <p:cNvPr id="20" name="Oval 19"/>
          <p:cNvSpPr/>
          <p:nvPr/>
        </p:nvSpPr>
        <p:spPr>
          <a:xfrm>
            <a:off x="8911453" y="1137235"/>
            <a:ext cx="1152128" cy="86409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  <a:latin typeface="Calibri"/>
              </a:rPr>
              <a:t>ETA</a:t>
            </a:r>
            <a:endParaRPr lang="en-NZ" sz="14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100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b="1" dirty="0"/>
              <a:t>EOI Guidance Material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83246"/>
            <a:ext cx="5915000" cy="48100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SzPct val="125000"/>
            </a:pPr>
            <a:r>
              <a:rPr lang="en-NZ" sz="2200" dirty="0" smtClean="0">
                <a:solidFill>
                  <a:srgbClr val="000000"/>
                </a:solidFill>
              </a:rPr>
              <a:t>ISO/IEC </a:t>
            </a:r>
            <a:r>
              <a:rPr lang="en-NZ" sz="2200" dirty="0">
                <a:solidFill>
                  <a:srgbClr val="000000"/>
                </a:solidFill>
              </a:rPr>
              <a:t>TS 29003:2018 – Identity Proofing</a:t>
            </a:r>
            <a:endParaRPr lang="en-US" sz="22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SzPct val="125000"/>
            </a:pPr>
            <a:r>
              <a:rPr lang="en-US" sz="2200" dirty="0">
                <a:solidFill>
                  <a:srgbClr val="000000"/>
                </a:solidFill>
              </a:rPr>
              <a:t>ICAO Implementation and Capacity Building Working Group (ICBWG) </a:t>
            </a:r>
            <a:r>
              <a:rPr lang="en-US" sz="2200" b="1" dirty="0">
                <a:solidFill>
                  <a:srgbClr val="A42F13"/>
                </a:solidFill>
              </a:rPr>
              <a:t>Guidance on Evidence of Identity</a:t>
            </a:r>
          </a:p>
          <a:p>
            <a:pPr lvl="1">
              <a:spcAft>
                <a:spcPts val="600"/>
              </a:spcAft>
              <a:buSzPct val="125000"/>
            </a:pPr>
            <a:r>
              <a:rPr lang="en-US" sz="2200" i="1" dirty="0">
                <a:solidFill>
                  <a:srgbClr val="000000"/>
                </a:solidFill>
              </a:rPr>
              <a:t>ICAO Guide on Evidence of Identity </a:t>
            </a:r>
          </a:p>
          <a:p>
            <a:pPr lvl="1">
              <a:spcAft>
                <a:spcPts val="600"/>
              </a:spcAft>
              <a:buSzPct val="125000"/>
            </a:pPr>
            <a:r>
              <a:rPr lang="en-US" sz="2200" i="1" dirty="0">
                <a:solidFill>
                  <a:srgbClr val="000000"/>
                </a:solidFill>
              </a:rPr>
              <a:t>ICAO Border Management Guide</a:t>
            </a:r>
          </a:p>
          <a:p>
            <a:pPr>
              <a:spcAft>
                <a:spcPts val="600"/>
              </a:spcAft>
              <a:buSzPct val="125000"/>
            </a:pPr>
            <a:r>
              <a:rPr lang="en-GB" sz="2200" dirty="0">
                <a:solidFill>
                  <a:srgbClr val="000000"/>
                </a:solidFill>
              </a:rPr>
              <a:t>Guidelines on the Legislative Framework for Civil Registration, Vital Statistics and Identity </a:t>
            </a:r>
            <a:r>
              <a:rPr lang="en-GB" sz="2200" dirty="0" smtClean="0">
                <a:solidFill>
                  <a:srgbClr val="000000"/>
                </a:solidFill>
              </a:rPr>
              <a:t>Management</a:t>
            </a:r>
          </a:p>
          <a:p>
            <a:pPr>
              <a:spcAft>
                <a:spcPts val="600"/>
              </a:spcAft>
              <a:buSzPct val="125000"/>
            </a:pPr>
            <a:r>
              <a:rPr lang="en-US" sz="2200" dirty="0">
                <a:solidFill>
                  <a:srgbClr val="000000"/>
                </a:solidFill>
              </a:rPr>
              <a:t>IOM Legal Identity Work</a:t>
            </a:r>
            <a:endParaRPr lang="en-GB" sz="22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9217" y="1283246"/>
            <a:ext cx="3030660" cy="427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35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3254" y="1417638"/>
            <a:ext cx="7107779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Calibri"/>
              </a:rPr>
              <a:t>We all face cost pressures – demand for efficiency gains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Calibri"/>
              </a:rPr>
              <a:t>High confidence in EOI and resulting data assets and systems </a:t>
            </a:r>
            <a:r>
              <a:rPr lang="en-GB" sz="2600" b="1" dirty="0">
                <a:solidFill>
                  <a:srgbClr val="A42F13"/>
                </a:solidFill>
                <a:latin typeface="Calibri"/>
              </a:rPr>
              <a:t>enables </a:t>
            </a:r>
            <a:r>
              <a:rPr lang="en-GB" sz="2600" dirty="0">
                <a:solidFill>
                  <a:srgbClr val="000000"/>
                </a:solidFill>
                <a:latin typeface="Calibri"/>
              </a:rPr>
              <a:t>efficiencies, costs savings and new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Calibri"/>
              </a:rPr>
              <a:t>Robust first-time interaction for travel documents means </a:t>
            </a:r>
            <a:r>
              <a:rPr lang="en-GB" sz="2600" b="1" dirty="0">
                <a:solidFill>
                  <a:srgbClr val="A42F13"/>
                </a:solidFill>
                <a:latin typeface="Calibri"/>
              </a:rPr>
              <a:t>subsequent contact can leverage</a:t>
            </a:r>
            <a:r>
              <a:rPr lang="en-GB" sz="2600" dirty="0">
                <a:solidFill>
                  <a:srgbClr val="000000"/>
                </a:solidFill>
                <a:latin typeface="Calibri"/>
              </a:rPr>
              <a:t> off initial EOI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rgbClr val="000000"/>
                </a:solidFill>
                <a:latin typeface="Calibri"/>
              </a:rPr>
              <a:t>A well-understood EOI approach will enable </a:t>
            </a:r>
            <a:r>
              <a:rPr lang="en-GB" sz="2600" b="1" dirty="0">
                <a:solidFill>
                  <a:srgbClr val="A42F13"/>
                </a:solidFill>
                <a:latin typeface="Calibri"/>
              </a:rPr>
              <a:t>more effective targeting of resources </a:t>
            </a:r>
            <a:r>
              <a:rPr lang="en-GB" sz="2600" dirty="0">
                <a:solidFill>
                  <a:srgbClr val="000000"/>
                </a:solidFill>
                <a:latin typeface="Calibri"/>
              </a:rPr>
              <a:t>(people and system design)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4631" y="3318802"/>
            <a:ext cx="3577649" cy="19790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75751" y="2874060"/>
            <a:ext cx="842067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NZ" sz="26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</a:rPr>
              <a:t>Risk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43042" y="2526384"/>
            <a:ext cx="1858405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NZ" sz="26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</a:rPr>
              <a:t>Service</a:t>
            </a:r>
          </a:p>
          <a:p>
            <a:pPr algn="ctr"/>
            <a:r>
              <a:rPr lang="en-NZ" sz="26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</a:rPr>
              <a:t>Excellence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F4D58F-1658-4A10-8B1E-06F279FDA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NZ" sz="4000" b="1" dirty="0"/>
              <a:t>So what? Why Invest in Foundational ID?</a:t>
            </a:r>
          </a:p>
        </p:txBody>
      </p:sp>
    </p:spTree>
    <p:extLst>
      <p:ext uri="{BB962C8B-B14F-4D97-AF65-F5344CB8AC3E}">
        <p14:creationId xmlns:p14="http://schemas.microsoft.com/office/powerpoint/2010/main" val="63762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4872" y="1124745"/>
            <a:ext cx="7869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Identity verification is not absolute – it is dynamic, based on context, probabilities and levels of confidence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/>
              </a:rPr>
              <a:t>REVISIT your approach to EOI, systems and processes - develop a case for investment in EOI based on security </a:t>
            </a:r>
            <a:r>
              <a:rPr lang="en-US" sz="2400" b="1" dirty="0">
                <a:solidFill>
                  <a:srgbClr val="A42F13"/>
                </a:solidFill>
                <a:latin typeface="Calibri"/>
              </a:rPr>
              <a:t>AND efficiency</a:t>
            </a:r>
            <a:endParaRPr lang="en-NZ" sz="2400" b="1" dirty="0">
              <a:solidFill>
                <a:srgbClr val="A42F13"/>
              </a:solidFill>
              <a:latin typeface="Calibri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NZ" sz="2400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Calibri"/>
              </a:rPr>
              <a:t>Develop and maximise your critical EOI data assets – robust first up processes allow automation and more informed risk-based EOI decisions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NZ" sz="2400" dirty="0">
              <a:solidFill>
                <a:srgbClr val="000000"/>
              </a:solidFill>
              <a:latin typeface="Calibri"/>
            </a:endParaRP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NZ" sz="2400" dirty="0">
                <a:solidFill>
                  <a:srgbClr val="000000"/>
                </a:solidFill>
                <a:latin typeface="Calibri"/>
              </a:rPr>
              <a:t>Look for a flip-side benefit </a:t>
            </a:r>
            <a:r>
              <a:rPr lang="en-NZ" sz="2400" dirty="0" smtClean="0">
                <a:solidFill>
                  <a:srgbClr val="000000"/>
                </a:solidFill>
                <a:latin typeface="Calibri"/>
              </a:rPr>
              <a:t>– </a:t>
            </a:r>
            <a:r>
              <a:rPr lang="en-NZ" sz="2400" dirty="0">
                <a:solidFill>
                  <a:srgbClr val="000000"/>
                </a:solidFill>
                <a:latin typeface="Calibri"/>
              </a:rPr>
              <a:t>if there is an EOI technology you are using to guard against something, there is a good chance it will facilitate something too </a:t>
            </a:r>
            <a:r>
              <a:rPr lang="en-NZ" sz="2400" b="1" dirty="0">
                <a:solidFill>
                  <a:srgbClr val="A42F13"/>
                </a:solidFill>
                <a:latin typeface="Calibri"/>
              </a:rPr>
              <a:t>– MAYBE ACROSS GOVERNMENT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A607C7C-959A-48E0-9933-34EE63183646}"/>
              </a:ext>
            </a:extLst>
          </p:cNvPr>
          <p:cNvSpPr txBox="1">
            <a:spLocks/>
          </p:cNvSpPr>
          <p:nvPr/>
        </p:nvSpPr>
        <p:spPr>
          <a:xfrm>
            <a:off x="1847528" y="18864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1F546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4000" b="1" dirty="0">
                <a:latin typeface="Calibri"/>
              </a:rPr>
              <a:t>Top Takeaways</a:t>
            </a:r>
          </a:p>
        </p:txBody>
      </p:sp>
    </p:spTree>
    <p:extLst>
      <p:ext uri="{BB962C8B-B14F-4D97-AF65-F5344CB8AC3E}">
        <p14:creationId xmlns:p14="http://schemas.microsoft.com/office/powerpoint/2010/main" val="31596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38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b="1" dirty="0"/>
              <a:t>At the end of this presentation 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484785"/>
            <a:ext cx="7992888" cy="47133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SzPct val="125000"/>
            </a:pPr>
            <a:r>
              <a:rPr lang="en-US" sz="3000" dirty="0">
                <a:solidFill>
                  <a:srgbClr val="000000"/>
                </a:solidFill>
              </a:rPr>
              <a:t>Know what ‘Evidence of Identity Approach’ is and how you might apply it to your own context</a:t>
            </a:r>
            <a:endParaRPr lang="en-US" sz="3000" b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SzPct val="125000"/>
            </a:pPr>
            <a:r>
              <a:rPr lang="en-US" sz="3000" dirty="0">
                <a:solidFill>
                  <a:srgbClr val="000000"/>
                </a:solidFill>
              </a:rPr>
              <a:t>The importance of robust foundational identity to your work</a:t>
            </a:r>
          </a:p>
          <a:p>
            <a:pPr>
              <a:spcAft>
                <a:spcPts val="600"/>
              </a:spcAft>
              <a:buSzPct val="125000"/>
            </a:pPr>
            <a:r>
              <a:rPr lang="en-US" sz="3000" dirty="0">
                <a:solidFill>
                  <a:srgbClr val="000000"/>
                </a:solidFill>
              </a:rPr>
              <a:t>Biometrics is part of the solution, but not the answer to every identity problem</a:t>
            </a:r>
          </a:p>
          <a:p>
            <a:pPr>
              <a:spcAft>
                <a:spcPts val="600"/>
              </a:spcAft>
              <a:buSzPct val="125000"/>
            </a:pPr>
            <a:r>
              <a:rPr lang="en-US" sz="3000" dirty="0">
                <a:solidFill>
                  <a:srgbClr val="000000"/>
                </a:solidFill>
              </a:rPr>
              <a:t>How investing in EOI can save money and give your citizens a much better service</a:t>
            </a:r>
          </a:p>
          <a:p>
            <a:pPr>
              <a:spcAft>
                <a:spcPts val="600"/>
              </a:spcAft>
              <a:buSzPct val="125000"/>
            </a:pPr>
            <a:endParaRPr lang="en-US" sz="3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90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b="1" dirty="0"/>
              <a:t>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484785"/>
            <a:ext cx="7992888" cy="47133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SzPct val="125000"/>
            </a:pPr>
            <a:r>
              <a:rPr lang="en-US" sz="3000" dirty="0">
                <a:solidFill>
                  <a:srgbClr val="000000"/>
                </a:solidFill>
              </a:rPr>
              <a:t>As the security and integrity of physical travel documents has improved there has been a </a:t>
            </a:r>
            <a:r>
              <a:rPr lang="en-US" sz="3000" b="1" dirty="0">
                <a:solidFill>
                  <a:srgbClr val="A42F13"/>
                </a:solidFill>
              </a:rPr>
              <a:t>move away </a:t>
            </a:r>
            <a:r>
              <a:rPr lang="en-US" sz="3000" dirty="0">
                <a:solidFill>
                  <a:srgbClr val="000000"/>
                </a:solidFill>
              </a:rPr>
              <a:t>from counterfeit passports</a:t>
            </a:r>
            <a:endParaRPr lang="en-US" sz="3000" b="1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SzPct val="125000"/>
            </a:pPr>
            <a:r>
              <a:rPr lang="en-US" sz="3000" b="1" dirty="0">
                <a:solidFill>
                  <a:srgbClr val="A42F13"/>
                </a:solidFill>
              </a:rPr>
              <a:t>Weaknesses in passport issuance processes </a:t>
            </a:r>
            <a:r>
              <a:rPr lang="en-US" sz="3000" dirty="0">
                <a:solidFill>
                  <a:srgbClr val="000000"/>
                </a:solidFill>
              </a:rPr>
              <a:t>are increasingly being targeted</a:t>
            </a:r>
          </a:p>
          <a:p>
            <a:pPr>
              <a:spcAft>
                <a:spcPts val="600"/>
              </a:spcAft>
              <a:buSzPct val="125000"/>
            </a:pPr>
            <a:r>
              <a:rPr lang="en-US" sz="3000" dirty="0">
                <a:solidFill>
                  <a:srgbClr val="000000"/>
                </a:solidFill>
              </a:rPr>
              <a:t>Genuine passports that have been falsely obtained are </a:t>
            </a:r>
            <a:r>
              <a:rPr lang="en-US" sz="3000" b="1" dirty="0">
                <a:solidFill>
                  <a:srgbClr val="A42F13"/>
                </a:solidFill>
              </a:rPr>
              <a:t>much harder to detect </a:t>
            </a:r>
            <a:r>
              <a:rPr lang="en-US" sz="3000" dirty="0">
                <a:solidFill>
                  <a:srgbClr val="000000"/>
                </a:solidFill>
              </a:rPr>
              <a:t>at Border</a:t>
            </a:r>
          </a:p>
        </p:txBody>
      </p:sp>
    </p:spTree>
    <p:extLst>
      <p:ext uri="{BB962C8B-B14F-4D97-AF65-F5344CB8AC3E}">
        <p14:creationId xmlns:p14="http://schemas.microsoft.com/office/powerpoint/2010/main" val="116265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7587393" y="502832"/>
            <a:ext cx="2333720" cy="2303818"/>
          </a:xfrm>
          <a:prstGeom prst="ellipse">
            <a:avLst/>
          </a:prstGeom>
          <a:blipFill>
            <a:blip r:embed="rId3">
              <a:alphaModFix amt="74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2960290" y="1272711"/>
            <a:ext cx="2942605" cy="2880320"/>
          </a:xfrm>
          <a:prstGeom prst="ellipse">
            <a:avLst/>
          </a:prstGeom>
          <a:blipFill>
            <a:blip r:embed="rId4">
              <a:alphaModFix amt="74000"/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389" name="AutoShape 7" descr="2Q=="/>
          <p:cNvSpPr>
            <a:spLocks noChangeAspect="1" noChangeArrowheads="1"/>
          </p:cNvSpPr>
          <p:nvPr/>
        </p:nvSpPr>
        <p:spPr bwMode="auto">
          <a:xfrm>
            <a:off x="1524000" y="-288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NZ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523380" y="876667"/>
            <a:ext cx="3816424" cy="3672408"/>
          </a:xfrm>
          <a:prstGeom prst="ellipse">
            <a:avLst/>
          </a:prstGeom>
          <a:noFill/>
          <a:ln w="381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7500" b="1" dirty="0">
                <a:solidFill>
                  <a:srgbClr val="002060"/>
                </a:solidFill>
                <a:latin typeface="Calibri"/>
              </a:rPr>
              <a:t>99.99</a:t>
            </a:r>
          </a:p>
        </p:txBody>
      </p:sp>
      <p:sp>
        <p:nvSpPr>
          <p:cNvPr id="7" name="Oval 6"/>
          <p:cNvSpPr/>
          <p:nvPr/>
        </p:nvSpPr>
        <p:spPr>
          <a:xfrm>
            <a:off x="7248128" y="188641"/>
            <a:ext cx="3012250" cy="2932203"/>
          </a:xfrm>
          <a:prstGeom prst="ellipse">
            <a:avLst/>
          </a:prstGeom>
          <a:noFill/>
          <a:ln w="381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NZ" sz="7000" b="1" dirty="0">
                <a:solidFill>
                  <a:srgbClr val="002060"/>
                </a:solidFill>
                <a:latin typeface="Calibri"/>
              </a:rPr>
              <a:t>0.01</a:t>
            </a:r>
          </a:p>
        </p:txBody>
      </p:sp>
      <p:sp>
        <p:nvSpPr>
          <p:cNvPr id="20" name="Oval 19"/>
          <p:cNvSpPr/>
          <p:nvPr/>
        </p:nvSpPr>
        <p:spPr>
          <a:xfrm>
            <a:off x="7347916" y="3973011"/>
            <a:ext cx="2006012" cy="1920748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050215" y="3673360"/>
            <a:ext cx="2601414" cy="2520050"/>
          </a:xfrm>
          <a:prstGeom prst="ellipse">
            <a:avLst/>
          </a:prstGeom>
          <a:noFill/>
          <a:ln w="3810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sz="7000" b="1" dirty="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3944E9-2A36-4578-88DA-4632B1CFE22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17" y="4914454"/>
            <a:ext cx="3594610" cy="179730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3704446-E1A6-42D4-B9CF-913BEA731CC3}"/>
              </a:ext>
            </a:extLst>
          </p:cNvPr>
          <p:cNvSpPr txBox="1"/>
          <p:nvPr/>
        </p:nvSpPr>
        <p:spPr>
          <a:xfrm>
            <a:off x="4134702" y="5241343"/>
            <a:ext cx="74089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NZ" sz="16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</a:rPr>
              <a:t>Risk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F1E31BC-6A22-4F25-A9F6-66F7490B4C62}"/>
              </a:ext>
            </a:extLst>
          </p:cNvPr>
          <p:cNvSpPr txBox="1"/>
          <p:nvPr/>
        </p:nvSpPr>
        <p:spPr>
          <a:xfrm>
            <a:off x="1604917" y="5491045"/>
            <a:ext cx="126426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NZ" sz="16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</a:rPr>
              <a:t>Service</a:t>
            </a:r>
          </a:p>
          <a:p>
            <a:r>
              <a:rPr lang="en-NZ" sz="16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latin typeface="Calibri"/>
              </a:rPr>
              <a:t>Excellence</a:t>
            </a:r>
          </a:p>
        </p:txBody>
      </p:sp>
    </p:spTree>
    <p:extLst>
      <p:ext uri="{BB962C8B-B14F-4D97-AF65-F5344CB8AC3E}">
        <p14:creationId xmlns:p14="http://schemas.microsoft.com/office/powerpoint/2010/main" val="131594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  <p:bldP spid="37" grpId="0" animBg="1"/>
      <p:bldP spid="7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b="1" dirty="0"/>
              <a:t>Traditional Identity Chain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072" y="1324335"/>
            <a:ext cx="8363272" cy="136819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SzPct val="125000"/>
            </a:pPr>
            <a:endParaRPr lang="en-US" sz="2400" b="1" dirty="0">
              <a:solidFill>
                <a:srgbClr val="A42F13"/>
              </a:solidFill>
            </a:endParaRPr>
          </a:p>
          <a:p>
            <a:pPr>
              <a:spcAft>
                <a:spcPts val="600"/>
              </a:spcAft>
              <a:buSzPct val="125000"/>
            </a:pPr>
            <a:endParaRPr lang="en-US" sz="2400" b="1" dirty="0">
              <a:solidFill>
                <a:srgbClr val="A42F13"/>
              </a:solidFill>
            </a:endParaRPr>
          </a:p>
          <a:p>
            <a:pPr marL="0" indent="0">
              <a:spcAft>
                <a:spcPts val="600"/>
              </a:spcAft>
              <a:buSzPct val="12500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SzPct val="125000"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spcAft>
                <a:spcPts val="600"/>
              </a:spcAft>
              <a:buSzPct val="125000"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699778" y="1772005"/>
            <a:ext cx="2401366" cy="1584176"/>
          </a:xfrm>
          <a:prstGeom prst="ellipse">
            <a:avLst/>
          </a:prstGeom>
          <a:solidFill>
            <a:schemeClr val="accent1">
              <a:alpha val="51000"/>
            </a:schemeClr>
          </a:solidFill>
          <a:ln w="69850" cmpd="sng">
            <a:solidFill>
              <a:schemeClr val="bg1">
                <a:lumMod val="50000"/>
                <a:alpha val="36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/>
              </a:rPr>
              <a:t>Birth Registration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Calibri"/>
              </a:rPr>
              <a:t>(foundational identity)</a:t>
            </a:r>
          </a:p>
        </p:txBody>
      </p:sp>
      <p:sp>
        <p:nvSpPr>
          <p:cNvPr id="12" name="Oval 11"/>
          <p:cNvSpPr/>
          <p:nvPr/>
        </p:nvSpPr>
        <p:spPr>
          <a:xfrm>
            <a:off x="4799856" y="1556792"/>
            <a:ext cx="2609920" cy="2016224"/>
          </a:xfrm>
          <a:prstGeom prst="ellipse">
            <a:avLst/>
          </a:prstGeom>
          <a:solidFill>
            <a:srgbClr val="FFC000">
              <a:alpha val="51000"/>
            </a:srgbClr>
          </a:solidFill>
          <a:ln w="69850" cmpd="sng">
            <a:solidFill>
              <a:schemeClr val="bg1">
                <a:lumMod val="50000"/>
                <a:alpha val="36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/>
              </a:rPr>
              <a:t>Identity Documents Issued and Used (biometrics linked and validated)</a:t>
            </a:r>
          </a:p>
        </p:txBody>
      </p:sp>
      <p:sp>
        <p:nvSpPr>
          <p:cNvPr id="14" name="Oval 13"/>
          <p:cNvSpPr/>
          <p:nvPr/>
        </p:nvSpPr>
        <p:spPr>
          <a:xfrm>
            <a:off x="7078886" y="1772816"/>
            <a:ext cx="2401366" cy="1584176"/>
          </a:xfrm>
          <a:prstGeom prst="ellipse">
            <a:avLst/>
          </a:prstGeom>
          <a:solidFill>
            <a:srgbClr val="00B050">
              <a:alpha val="51000"/>
            </a:srgbClr>
          </a:solidFill>
          <a:ln w="69850" cmpd="sng">
            <a:solidFill>
              <a:schemeClr val="bg1">
                <a:lumMod val="50000"/>
                <a:alpha val="36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/>
              </a:rPr>
              <a:t>Death Registration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Calibri"/>
              </a:rPr>
              <a:t>(Identity closed)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196" y="3672855"/>
            <a:ext cx="2762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age result for Birtch Certific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062" y="3668696"/>
            <a:ext cx="1576798" cy="200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Presentation User\Desktop\Biometrics Presentations\image0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800" y="3888069"/>
            <a:ext cx="1211087" cy="161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137" y="3656127"/>
            <a:ext cx="1576865" cy="199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2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814" y="3356255"/>
            <a:ext cx="2762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b="1" dirty="0"/>
              <a:t>Weak Links = system of silos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324335"/>
            <a:ext cx="8363272" cy="136819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SzPct val="125000"/>
            </a:pPr>
            <a:endParaRPr lang="en-US" sz="2400" b="1" dirty="0">
              <a:solidFill>
                <a:srgbClr val="A42F13"/>
              </a:solidFill>
            </a:endParaRPr>
          </a:p>
          <a:p>
            <a:pPr>
              <a:spcAft>
                <a:spcPts val="600"/>
              </a:spcAft>
              <a:buSzPct val="125000"/>
            </a:pPr>
            <a:endParaRPr lang="en-US" sz="2400" b="1" dirty="0">
              <a:solidFill>
                <a:srgbClr val="A42F13"/>
              </a:solidFill>
            </a:endParaRPr>
          </a:p>
          <a:p>
            <a:pPr marL="0" indent="0">
              <a:spcAft>
                <a:spcPts val="600"/>
              </a:spcAft>
              <a:buSzPct val="12500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SzPct val="125000"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spcAft>
                <a:spcPts val="600"/>
              </a:spcAft>
              <a:buSzPct val="125000"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919544" y="1506003"/>
            <a:ext cx="2401366" cy="1584176"/>
          </a:xfrm>
          <a:prstGeom prst="ellipse">
            <a:avLst/>
          </a:prstGeom>
          <a:solidFill>
            <a:schemeClr val="accent1">
              <a:alpha val="51000"/>
            </a:schemeClr>
          </a:solidFill>
          <a:ln w="69850" cmpd="sng">
            <a:solidFill>
              <a:schemeClr val="bg1">
                <a:lumMod val="50000"/>
                <a:alpha val="36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/>
              </a:rPr>
              <a:t>Birth Registration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Calibri"/>
              </a:rPr>
              <a:t>(foundational identity)</a:t>
            </a:r>
          </a:p>
        </p:txBody>
      </p:sp>
      <p:sp>
        <p:nvSpPr>
          <p:cNvPr id="14" name="Oval 13"/>
          <p:cNvSpPr/>
          <p:nvPr/>
        </p:nvSpPr>
        <p:spPr>
          <a:xfrm>
            <a:off x="7680176" y="1506003"/>
            <a:ext cx="2401366" cy="1584176"/>
          </a:xfrm>
          <a:prstGeom prst="ellipse">
            <a:avLst/>
          </a:prstGeom>
          <a:solidFill>
            <a:srgbClr val="00B050">
              <a:alpha val="51000"/>
            </a:srgbClr>
          </a:solidFill>
          <a:ln w="69850" cmpd="sng">
            <a:solidFill>
              <a:schemeClr val="bg1">
                <a:lumMod val="50000"/>
                <a:alpha val="36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/>
              </a:rPr>
              <a:t>Death Registration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Calibri"/>
              </a:rPr>
              <a:t>(Identity closed)</a:t>
            </a:r>
          </a:p>
        </p:txBody>
      </p:sp>
      <p:pic>
        <p:nvPicPr>
          <p:cNvPr id="3074" name="Picture 2" descr="Image result for Birtch Certifica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393" y="3306203"/>
            <a:ext cx="1435669" cy="182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Presentation User\Desktop\Biometrics Presentations\image00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940" y="3571469"/>
            <a:ext cx="1211087" cy="161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461" y="3306203"/>
            <a:ext cx="1366796" cy="173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/>
          <p:cNvSpPr/>
          <p:nvPr/>
        </p:nvSpPr>
        <p:spPr>
          <a:xfrm>
            <a:off x="4676031" y="1289979"/>
            <a:ext cx="2609920" cy="2016224"/>
          </a:xfrm>
          <a:prstGeom prst="ellipse">
            <a:avLst/>
          </a:prstGeom>
          <a:solidFill>
            <a:srgbClr val="FFC000">
              <a:alpha val="51000"/>
            </a:srgbClr>
          </a:solidFill>
          <a:ln w="69850" cmpd="sng">
            <a:solidFill>
              <a:schemeClr val="bg1">
                <a:lumMod val="50000"/>
                <a:alpha val="36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/>
              </a:rPr>
              <a:t>Identity Documents Issued and Used (biometrics linked)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12115" y="5261256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/>
              </a:rPr>
              <a:t>Invented?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Calibri"/>
              </a:rPr>
              <a:t>Stolen?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Calibri"/>
              </a:rPr>
              <a:t>Living?</a:t>
            </a:r>
            <a:endParaRPr lang="en-NZ" sz="20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3804717" y="5186249"/>
            <a:ext cx="1656184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Curved Up Arrow 19"/>
          <p:cNvSpPr/>
          <p:nvPr/>
        </p:nvSpPr>
        <p:spPr>
          <a:xfrm flipV="1">
            <a:off x="6707821" y="2900947"/>
            <a:ext cx="1728192" cy="549148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72747" y="514316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/>
              </a:rPr>
              <a:t>Death linked or searchable?</a:t>
            </a:r>
            <a:endParaRPr lang="en-NZ" sz="20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4503" y="1627893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Calibri"/>
              </a:rPr>
              <a:t>X</a:t>
            </a:r>
            <a:endParaRPr lang="en-NZ" sz="80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86600" y="1622175"/>
            <a:ext cx="201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Calibri"/>
              </a:rPr>
              <a:t>X</a:t>
            </a:r>
            <a:endParaRPr lang="en-NZ" sz="80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381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7609">
            <a:off x="9673824" y="4148839"/>
            <a:ext cx="1237385" cy="123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Users\Presentation User\Desktop\Biometrics Presentations\image0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4" y="3356992"/>
            <a:ext cx="1757672" cy="234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NZ" b="1" i="1" dirty="0"/>
              <a:t>Hold the phone </a:t>
            </a:r>
            <a:r>
              <a:rPr lang="en-NZ" b="1" dirty="0"/>
              <a:t>… We have biometric matching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4072" y="1324335"/>
            <a:ext cx="8363272" cy="136819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SzPct val="125000"/>
            </a:pPr>
            <a:endParaRPr lang="en-US" sz="2400" b="1" dirty="0">
              <a:solidFill>
                <a:srgbClr val="A42F13"/>
              </a:solidFill>
            </a:endParaRPr>
          </a:p>
          <a:p>
            <a:pPr>
              <a:spcAft>
                <a:spcPts val="600"/>
              </a:spcAft>
              <a:buSzPct val="125000"/>
            </a:pPr>
            <a:endParaRPr lang="en-US" sz="2400" b="1" dirty="0">
              <a:solidFill>
                <a:srgbClr val="A42F13"/>
              </a:solidFill>
            </a:endParaRPr>
          </a:p>
          <a:p>
            <a:pPr marL="0" indent="0">
              <a:spcAft>
                <a:spcPts val="600"/>
              </a:spcAft>
              <a:buSzPct val="125000"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  <a:buSzPct val="125000"/>
            </a:pPr>
            <a:endParaRPr lang="en-US" sz="2400" dirty="0">
              <a:solidFill>
                <a:srgbClr val="000000"/>
              </a:solidFill>
            </a:endParaRPr>
          </a:p>
          <a:p>
            <a:pPr marL="0" indent="0">
              <a:spcAft>
                <a:spcPts val="600"/>
              </a:spcAft>
              <a:buSzPct val="125000"/>
              <a:buNone/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060660" y="1862146"/>
            <a:ext cx="2609920" cy="2016224"/>
          </a:xfrm>
          <a:prstGeom prst="ellipse">
            <a:avLst/>
          </a:prstGeom>
          <a:solidFill>
            <a:srgbClr val="FFC000">
              <a:alpha val="51000"/>
            </a:srgbClr>
          </a:solidFill>
          <a:ln w="69850" cmpd="sng">
            <a:solidFill>
              <a:schemeClr val="bg1">
                <a:lumMod val="50000"/>
                <a:alpha val="36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/>
              </a:rPr>
              <a:t>Identity Documents Issued and Used (biometrics linked)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7" y="1430098"/>
            <a:ext cx="2185171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176120" y="1268760"/>
            <a:ext cx="30412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Calibri"/>
              </a:rPr>
              <a:t>Data clean-up</a:t>
            </a:r>
          </a:p>
          <a:p>
            <a:pPr algn="ctr"/>
            <a:endParaRPr lang="en-US" sz="2600" b="1" dirty="0">
              <a:solidFill>
                <a:srgbClr val="FF0000"/>
              </a:solidFill>
              <a:latin typeface="Calibri"/>
            </a:endParaRPr>
          </a:p>
          <a:p>
            <a:pPr algn="ctr"/>
            <a:r>
              <a:rPr lang="en-US" sz="2600" b="1" dirty="0">
                <a:solidFill>
                  <a:srgbClr val="FF0000"/>
                </a:solidFill>
                <a:latin typeface="Calibri"/>
              </a:rPr>
              <a:t>Deduplication</a:t>
            </a:r>
          </a:p>
          <a:p>
            <a:pPr algn="ctr"/>
            <a:endParaRPr lang="en-US" sz="2600" b="1" dirty="0">
              <a:solidFill>
                <a:srgbClr val="FF0000"/>
              </a:solidFill>
              <a:latin typeface="Calibri"/>
            </a:endParaRPr>
          </a:p>
          <a:p>
            <a:pPr algn="ctr"/>
            <a:r>
              <a:rPr lang="en-US" sz="2600" b="1" dirty="0">
                <a:solidFill>
                  <a:srgbClr val="FF0000"/>
                </a:solidFill>
                <a:latin typeface="Calibri"/>
              </a:rPr>
              <a:t>People’s aptitude for FR manual comparison</a:t>
            </a:r>
          </a:p>
          <a:p>
            <a:pPr algn="ctr"/>
            <a:endParaRPr lang="en-US" sz="2600" b="1" dirty="0">
              <a:solidFill>
                <a:srgbClr val="FF0000"/>
              </a:solidFill>
              <a:latin typeface="Calibri"/>
            </a:endParaRPr>
          </a:p>
          <a:p>
            <a:pPr algn="ctr"/>
            <a:r>
              <a:rPr lang="en-US" sz="2600" b="1" dirty="0">
                <a:solidFill>
                  <a:srgbClr val="FF0000"/>
                </a:solidFill>
                <a:latin typeface="Calibri"/>
              </a:rPr>
              <a:t>Multi-modal </a:t>
            </a:r>
            <a:r>
              <a:rPr lang="en-US" sz="2600" b="1" dirty="0" smtClean="0">
                <a:solidFill>
                  <a:srgbClr val="FF0000"/>
                </a:solidFill>
                <a:latin typeface="Calibri"/>
              </a:rPr>
              <a:t>biometrics</a:t>
            </a:r>
          </a:p>
          <a:p>
            <a:pPr algn="ctr"/>
            <a:endParaRPr lang="en-US" sz="2600" b="1" dirty="0">
              <a:solidFill>
                <a:srgbClr val="FF0000"/>
              </a:solidFill>
              <a:latin typeface="Calibri"/>
            </a:endParaRPr>
          </a:p>
          <a:p>
            <a:pPr algn="ctr"/>
            <a:r>
              <a:rPr lang="en-US" sz="2600" b="1" dirty="0" smtClean="0">
                <a:solidFill>
                  <a:srgbClr val="FF0000"/>
                </a:solidFill>
                <a:latin typeface="Calibri"/>
              </a:rPr>
              <a:t>Morphing/spoofing</a:t>
            </a:r>
            <a:endParaRPr lang="en-US" sz="26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6" name="Curved Up Arrow 15"/>
          <p:cNvSpPr/>
          <p:nvPr/>
        </p:nvSpPr>
        <p:spPr>
          <a:xfrm rot="17525962">
            <a:off x="5447630" y="3554334"/>
            <a:ext cx="1656184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963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8" y="260648"/>
            <a:ext cx="8229600" cy="778098"/>
          </a:xfrm>
        </p:spPr>
        <p:txBody>
          <a:bodyPr/>
          <a:lstStyle/>
          <a:p>
            <a:pPr algn="l">
              <a:defRPr/>
            </a:pPr>
            <a:r>
              <a:rPr lang="en-GB" sz="3600" b="1" dirty="0"/>
              <a:t>Human Factors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052736"/>
            <a:ext cx="8363272" cy="554461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3000" dirty="0">
                <a:solidFill>
                  <a:srgbClr val="000000"/>
                </a:solidFill>
              </a:rPr>
              <a:t>Facial Recognition </a:t>
            </a:r>
            <a:r>
              <a:rPr lang="en-GB" sz="3000" dirty="0" smtClean="0">
                <a:solidFill>
                  <a:srgbClr val="000000"/>
                </a:solidFill>
              </a:rPr>
              <a:t>Aptitude - NZ</a:t>
            </a:r>
            <a:endParaRPr lang="en-GB" sz="3000" dirty="0">
              <a:solidFill>
                <a:srgbClr val="0000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GB" sz="2600" dirty="0">
                <a:solidFill>
                  <a:srgbClr val="000000"/>
                </a:solidFill>
              </a:rPr>
              <a:t>All officers evaluated</a:t>
            </a:r>
          </a:p>
          <a:p>
            <a:pPr lvl="1">
              <a:lnSpc>
                <a:spcPct val="80000"/>
              </a:lnSpc>
            </a:pPr>
            <a:r>
              <a:rPr lang="en-GB" sz="2600" dirty="0">
                <a:solidFill>
                  <a:srgbClr val="000000"/>
                </a:solidFill>
              </a:rPr>
              <a:t>20% potential ‘Super Matchers’ (90% or above)</a:t>
            </a:r>
          </a:p>
          <a:p>
            <a:pPr lvl="1">
              <a:lnSpc>
                <a:spcPct val="80000"/>
              </a:lnSpc>
            </a:pPr>
            <a:r>
              <a:rPr lang="en-GB" sz="2600" dirty="0">
                <a:solidFill>
                  <a:srgbClr val="000000"/>
                </a:solidFill>
              </a:rPr>
              <a:t>20% of concern (70% or below)</a:t>
            </a:r>
          </a:p>
          <a:p>
            <a:pPr lvl="1">
              <a:lnSpc>
                <a:spcPct val="80000"/>
              </a:lnSpc>
            </a:pPr>
            <a:r>
              <a:rPr lang="en-GB" sz="2600" dirty="0">
                <a:solidFill>
                  <a:srgbClr val="000000"/>
                </a:solidFill>
              </a:rPr>
              <a:t>Testing is part of recruitment</a:t>
            </a:r>
          </a:p>
          <a:p>
            <a:pPr>
              <a:lnSpc>
                <a:spcPct val="80000"/>
              </a:lnSpc>
            </a:pPr>
            <a:endParaRPr lang="en-GB" sz="3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</a:pPr>
            <a:r>
              <a:rPr lang="en-NZ" sz="3000" dirty="0">
                <a:solidFill>
                  <a:srgbClr val="000000"/>
                </a:solidFill>
              </a:rPr>
              <a:t>University of New South Wales (Ongoing FR Study)</a:t>
            </a:r>
          </a:p>
          <a:p>
            <a:pPr lvl="1">
              <a:lnSpc>
                <a:spcPct val="80000"/>
              </a:lnSpc>
            </a:pPr>
            <a:r>
              <a:rPr lang="en-NZ" sz="2600" dirty="0">
                <a:solidFill>
                  <a:srgbClr val="000000"/>
                </a:solidFill>
              </a:rPr>
              <a:t>Training makes 5% difference</a:t>
            </a:r>
          </a:p>
          <a:p>
            <a:pPr lvl="1">
              <a:lnSpc>
                <a:spcPct val="80000"/>
              </a:lnSpc>
            </a:pPr>
            <a:r>
              <a:rPr lang="en-NZ" sz="2600" dirty="0">
                <a:solidFill>
                  <a:srgbClr val="000000"/>
                </a:solidFill>
              </a:rPr>
              <a:t>How does this affect recruitment and workforce?</a:t>
            </a:r>
          </a:p>
          <a:p>
            <a:pPr lvl="1">
              <a:lnSpc>
                <a:spcPct val="80000"/>
              </a:lnSpc>
            </a:pPr>
            <a:r>
              <a:rPr lang="en-NZ" sz="2600" dirty="0">
                <a:solidFill>
                  <a:srgbClr val="000000"/>
                </a:solidFill>
              </a:rPr>
              <a:t>Think about exception </a:t>
            </a:r>
            <a:r>
              <a:rPr lang="en-NZ" sz="2600" dirty="0" smtClean="0">
                <a:solidFill>
                  <a:srgbClr val="000000"/>
                </a:solidFill>
              </a:rPr>
              <a:t>processing – FR Matching algorithms are so good the </a:t>
            </a:r>
            <a:r>
              <a:rPr lang="en-NZ" sz="2600" b="1" dirty="0" smtClean="0">
                <a:solidFill>
                  <a:srgbClr val="FF6221"/>
                </a:solidFill>
              </a:rPr>
              <a:t>PEOPLE MANUALLY REVIEWING MATCHES CAN UNDERMINE THE SYSTEM</a:t>
            </a:r>
          </a:p>
          <a:p>
            <a:pPr lvl="1">
              <a:lnSpc>
                <a:spcPct val="80000"/>
              </a:lnSpc>
            </a:pPr>
            <a:r>
              <a:rPr lang="en-NZ" sz="2600" dirty="0">
                <a:solidFill>
                  <a:srgbClr val="000000"/>
                </a:solidFill>
              </a:rPr>
              <a:t>Can use other </a:t>
            </a:r>
            <a:r>
              <a:rPr lang="en-NZ" sz="2600" dirty="0" smtClean="0">
                <a:solidFill>
                  <a:srgbClr val="000000"/>
                </a:solidFill>
              </a:rPr>
              <a:t>information or combine information</a:t>
            </a:r>
            <a:endParaRPr lang="en-NZ" sz="2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9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Personnalisé 1">
      <a:dk1>
        <a:srgbClr val="000000"/>
      </a:dk1>
      <a:lt1>
        <a:srgbClr val="FFFFFF"/>
      </a:lt1>
      <a:dk2>
        <a:srgbClr val="0054A3"/>
      </a:dk2>
      <a:lt2>
        <a:srgbClr val="8C99A1"/>
      </a:lt2>
      <a:accent1>
        <a:srgbClr val="0054A3"/>
      </a:accent1>
      <a:accent2>
        <a:srgbClr val="FF8C22"/>
      </a:accent2>
      <a:accent3>
        <a:srgbClr val="A74233"/>
      </a:accent3>
      <a:accent4>
        <a:srgbClr val="FF7823"/>
      </a:accent4>
      <a:accent5>
        <a:srgbClr val="008739"/>
      </a:accent5>
      <a:accent6>
        <a:srgbClr val="91E022"/>
      </a:accent6>
      <a:hlink>
        <a:srgbClr val="A00064"/>
      </a:hlink>
      <a:folHlink>
        <a:srgbClr val="E6A7C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h Corporate PowerPoint revised May 2014 compressed (1)" id="{66F72372-4481-4303-B68F-6BA4C1CF6E13}" vid="{290C0C33-CF4D-4515-AB95-07C0EB3F9D29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h Corporate PowerPoint revised May 2014 compressed (1)" id="{66F72372-4481-4303-B68F-6BA4C1CF6E13}" vid="{290C0C33-CF4D-4515-AB95-07C0EB3F9D2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192065FC69E843B6C9C483EEB54F8F" ma:contentTypeVersion="1" ma:contentTypeDescription="Create a new document." ma:contentTypeScope="" ma:versionID="a181599885ec306477fb62deedd4870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A3B7BE-1799-443D-B718-94557BC5C485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22bd8a5e-a52c-480c-9b93-0ae5060f1be8"/>
    <ds:schemaRef ds:uri="a642645c-10bf-4f91-95dc-6b2a79582fc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BE2C75D-67FE-4F83-A73F-90D2CBF8E4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053E52-29AF-4CE6-83D5-78C1A725346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1571</TotalTime>
  <Words>1251</Words>
  <Application>Microsoft Office PowerPoint</Application>
  <PresentationFormat>Widescreen</PresentationFormat>
  <Paragraphs>206</Paragraphs>
  <Slides>25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Adobe Naskh Medium</vt:lpstr>
      <vt:lpstr>Arial</vt:lpstr>
      <vt:lpstr>Calibri</vt:lpstr>
      <vt:lpstr>Calibri Light</vt:lpstr>
      <vt:lpstr>Helvetica Neue</vt:lpstr>
      <vt:lpstr>Helvetica Neue Medium</vt:lpstr>
      <vt:lpstr>Roboto Light</vt:lpstr>
      <vt:lpstr>Times New Roman</vt:lpstr>
      <vt:lpstr>Office Theme</vt:lpstr>
      <vt:lpstr>1_Office Theme</vt:lpstr>
      <vt:lpstr>3_Office Theme</vt:lpstr>
      <vt:lpstr>PowerPoint Presentation</vt:lpstr>
      <vt:lpstr>PowerPoint Presentation</vt:lpstr>
      <vt:lpstr>At the end of this presentation ….</vt:lpstr>
      <vt:lpstr>The problem</vt:lpstr>
      <vt:lpstr>PowerPoint Presentation</vt:lpstr>
      <vt:lpstr>Traditional Identity Chain</vt:lpstr>
      <vt:lpstr>Weak Links = system of silos</vt:lpstr>
      <vt:lpstr>Hold the phone … We have biometric matching</vt:lpstr>
      <vt:lpstr>Human Factors</vt:lpstr>
      <vt:lpstr>PowerPoint Presentation</vt:lpstr>
      <vt:lpstr>PowerPoint Presentation</vt:lpstr>
      <vt:lpstr>Global View</vt:lpstr>
      <vt:lpstr>EOI Authentication Principles </vt:lpstr>
      <vt:lpstr>The EOI approach</vt:lpstr>
      <vt:lpstr>The EOI approach (2)</vt:lpstr>
      <vt:lpstr>Context is important </vt:lpstr>
      <vt:lpstr>EOI Evaluation</vt:lpstr>
      <vt:lpstr>PowerPoint Presentation</vt:lpstr>
      <vt:lpstr>EOI Authentication Principles </vt:lpstr>
      <vt:lpstr>Building On Uniqueness: Key </vt:lpstr>
      <vt:lpstr>Integrated approach</vt:lpstr>
      <vt:lpstr>EOI Guidance Material</vt:lpstr>
      <vt:lpstr>So what? Why Invest in Foundational ID?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Atallah, Cynthia</dc:creator>
  <cp:lastModifiedBy>User</cp:lastModifiedBy>
  <cp:revision>119</cp:revision>
  <dcterms:created xsi:type="dcterms:W3CDTF">2020-01-08T15:21:02Z</dcterms:created>
  <dcterms:modified xsi:type="dcterms:W3CDTF">2023-12-03T04:41:19Z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0x0101001C192065FC69E843B6C9C483EEB54F8F</vt:lpwstr>
  </property>
</Properties>
</file>