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80" r:id="rId6"/>
    <p:sldId id="270" r:id="rId7"/>
    <p:sldId id="260" r:id="rId8"/>
    <p:sldId id="275" r:id="rId9"/>
    <p:sldId id="281" r:id="rId10"/>
    <p:sldId id="269" r:id="rId11"/>
    <p:sldId id="286" r:id="rId12"/>
    <p:sldId id="282" r:id="rId13"/>
    <p:sldId id="283" r:id="rId14"/>
    <p:sldId id="284" r:id="rId15"/>
    <p:sldId id="285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uerová Marie Ing." initials="HMI" lastIdx="0" clrIdx="0">
    <p:extLst>
      <p:ext uri="{19B8F6BF-5375-455C-9EA6-DF929625EA0E}">
        <p15:presenceInfo xmlns:p15="http://schemas.microsoft.com/office/powerpoint/2012/main" userId="S-1-5-21-2013546996-1368335440-1734353810-2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6"/>
    <a:srgbClr val="EABA20"/>
    <a:srgbClr val="A74233"/>
    <a:srgbClr val="FF8C22"/>
    <a:srgbClr val="0054A3"/>
    <a:srgbClr val="FF6221"/>
    <a:srgbClr val="B13536"/>
    <a:srgbClr val="A43132"/>
    <a:srgbClr val="0055A4"/>
    <a:srgbClr val="FA7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DE46D-F2D5-4733-893D-06755751B8AD}" v="134" dt="2023-11-12T18:21:04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94694" autoAdjust="0"/>
  </p:normalViewPr>
  <p:slideViewPr>
    <p:cSldViewPr snapToGrid="0">
      <p:cViewPr varScale="1">
        <p:scale>
          <a:sx n="62" d="100"/>
          <a:sy n="62" d="100"/>
        </p:scale>
        <p:origin x="77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" y="428"/>
            <a:ext cx="12190472" cy="6857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2018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2023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2022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2021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Line"/>
          <p:cNvSpPr/>
          <p:nvPr userDrawn="1"/>
        </p:nvSpPr>
        <p:spPr>
          <a:xfrm>
            <a:off x="5854325" y="817606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996" y="459960"/>
            <a:ext cx="9230006" cy="623025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17727" y="901287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31" y="2683986"/>
            <a:ext cx="5251938" cy="533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24408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1" y="3370551"/>
            <a:ext cx="5251937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 and/or company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solidFill>
            <a:srgbClr val="005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" y="0"/>
            <a:ext cx="12191999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 rot="16200000">
            <a:off x="52576" y="4374432"/>
            <a:ext cx="1129678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F9C623"/>
                </a:solidFill>
              </a:rPr>
              <a:t>OLSS 2021</a:t>
            </a:r>
            <a:endParaRPr lang="en-CA" baseline="0" dirty="0">
              <a:solidFill>
                <a:srgbClr val="F9C6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893371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58857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3" y="5321266"/>
            <a:ext cx="1015442" cy="50689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 rot="16200000">
            <a:off x="-1104726" y="3217131"/>
            <a:ext cx="3444281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FF6221"/>
                </a:solidFill>
              </a:rPr>
              <a:t>TRIP REGIONAL SYMPOSIUM 2023</a:t>
            </a:r>
            <a:endParaRPr lang="en-CA" baseline="0" dirty="0">
              <a:solidFill>
                <a:srgbClr val="FF62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3" r:id="rId3"/>
    <p:sldLayoutId id="2147483657" r:id="rId4"/>
    <p:sldLayoutId id="2147483651" r:id="rId5"/>
    <p:sldLayoutId id="2147483665" r:id="rId6"/>
    <p:sldLayoutId id="2147483653" r:id="rId7"/>
    <p:sldLayoutId id="2147483652" r:id="rId8"/>
    <p:sldLayoutId id="2147483654" r:id="rId9"/>
    <p:sldLayoutId id="2147483650" r:id="rId10"/>
    <p:sldLayoutId id="2147483655" r:id="rId11"/>
    <p:sldLayoutId id="2147483656" r:id="rId12"/>
    <p:sldLayoutId id="2147483662" r:id="rId13"/>
    <p:sldLayoutId id="2147483658" r:id="rId14"/>
    <p:sldLayoutId id="2147483659" r:id="rId15"/>
    <p:sldLayoutId id="2147483664" r:id="rId16"/>
    <p:sldLayoutId id="21474836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51F0494-9772-C833-7D1B-62C359426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1279" y="2062330"/>
            <a:ext cx="5554934" cy="56656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Real Experiences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4C76FAC-9FF2-533D-BB14-14E7059D6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2433" y="3429000"/>
            <a:ext cx="5615187" cy="2191407"/>
          </a:xfrm>
        </p:spPr>
        <p:txBody>
          <a:bodyPr/>
          <a:lstStyle/>
          <a:p>
            <a:pPr marL="285750" indent="-285750" algn="just">
              <a:buFont typeface="Montserrat" pitchFamily="2" charset="-18"/>
              <a:buChar char="◆"/>
            </a:pPr>
            <a:r>
              <a:rPr lang="cs-CZ" sz="1600" dirty="0" err="1">
                <a:solidFill>
                  <a:srgbClr val="004976"/>
                </a:solidFill>
                <a:latin typeface="Montserrat" pitchFamily="2" charset="-18"/>
              </a:rPr>
              <a:t>Annex</a:t>
            </a: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 9, Standard 3.61; 3.62; 3.64; 3. 65; RP 3.63; 3.63.1</a:t>
            </a: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Civil Aviation Department and Civil Aviation Authority</a:t>
            </a: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en-US" sz="1600" dirty="0">
                <a:solidFill>
                  <a:srgbClr val="004976"/>
                </a:solidFill>
                <a:latin typeface="Montserrat" pitchFamily="2" charset="-18"/>
              </a:rPr>
              <a:t>State Printing Works</a:t>
            </a: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 </a:t>
            </a:r>
            <a:r>
              <a:rPr lang="en-US" sz="1600" dirty="0">
                <a:solidFill>
                  <a:srgbClr val="004976"/>
                </a:solidFill>
                <a:latin typeface="Montserrat" pitchFamily="2" charset="-18"/>
              </a:rPr>
              <a:t>of Securities</a:t>
            </a:r>
            <a:endParaRPr lang="cs-CZ" sz="1600" dirty="0">
              <a:solidFill>
                <a:srgbClr val="004976"/>
              </a:solidFill>
              <a:latin typeface="Montserrat" pitchFamily="2" charset="-18"/>
            </a:endParaRP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cs-CZ" sz="1600" dirty="0" err="1">
                <a:solidFill>
                  <a:srgbClr val="004976"/>
                </a:solidFill>
                <a:latin typeface="Montserrat" pitchFamily="2" charset="-18"/>
              </a:rPr>
              <a:t>Specifications</a:t>
            </a: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 </a:t>
            </a:r>
            <a:r>
              <a:rPr lang="cs-CZ" sz="1600" dirty="0" err="1">
                <a:solidFill>
                  <a:srgbClr val="004976"/>
                </a:solidFill>
                <a:latin typeface="Montserrat" pitchFamily="2" charset="-18"/>
              </a:rPr>
              <a:t>of</a:t>
            </a: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 Doc 9303, Part 5</a:t>
            </a: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cs-CZ" sz="1600" dirty="0" err="1">
                <a:solidFill>
                  <a:srgbClr val="004976"/>
                </a:solidFill>
                <a:latin typeface="Montserrat" pitchFamily="2" charset="-18"/>
              </a:rPr>
              <a:t>Procedures</a:t>
            </a: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 for Air Operators</a:t>
            </a:r>
            <a:r>
              <a:rPr lang="en-CA" sz="1600" dirty="0">
                <a:solidFill>
                  <a:srgbClr val="004976"/>
                </a:solidFill>
                <a:latin typeface="Montserrat" pitchFamily="2" charset="-18"/>
              </a:rPr>
              <a:t> </a:t>
            </a:r>
          </a:p>
          <a:p>
            <a:endParaRPr lang="cs-CZ" sz="1600" dirty="0">
              <a:solidFill>
                <a:srgbClr val="004976"/>
              </a:solidFill>
              <a:latin typeface="Montserrat" pitchFamily="2" charset="-18"/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4FFFBF67-335C-1C60-6032-8926115D3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1279" y="2687296"/>
            <a:ext cx="5554934" cy="353150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Crew Member Certificate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18676A-B5D5-1A2A-356E-59EBF3B6B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FBEB8A-3E80-E3C4-126F-10AEB4605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7" name="Zástupný symbol pro obrázek 16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8" r="280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20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51F0494-9772-C833-7D1B-62C359426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1279" y="2062330"/>
            <a:ext cx="5554934" cy="56656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Real Experiences</a:t>
            </a:r>
          </a:p>
        </p:txBody>
      </p:sp>
      <p:pic>
        <p:nvPicPr>
          <p:cNvPr id="3" name="Zástupný symbol obrázku 2" descr="Ručička a masky pro ruce">
            <a:extLst>
              <a:ext uri="{FF2B5EF4-FFF2-40B4-BE49-F238E27FC236}">
                <a16:creationId xmlns:a16="http://schemas.microsoft.com/office/drawing/2014/main" id="{1D2094D4-6DFD-4DFE-3770-AA7E496933A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9" r="28059"/>
          <a:stretch>
            <a:fillRect/>
          </a:stretch>
        </p:blipFill>
        <p:spPr/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4C76FAC-9FF2-533D-BB14-14E7059D6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2434" y="3429000"/>
            <a:ext cx="6086926" cy="1828797"/>
          </a:xfrm>
        </p:spPr>
        <p:txBody>
          <a:bodyPr/>
          <a:lstStyle/>
          <a:p>
            <a:pPr marL="285750" indent="-285750" algn="just">
              <a:buFont typeface="Montserrat" pitchFamily="2" charset="-18"/>
              <a:buChar char="◆"/>
            </a:pP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Sharing all informatio</a:t>
            </a:r>
            <a:r>
              <a:rPr lang="en-US" sz="1600" dirty="0">
                <a:solidFill>
                  <a:srgbClr val="004976"/>
                </a:solidFill>
                <a:latin typeface="Montserrat" pitchFamily="2" charset="-18"/>
              </a:rPr>
              <a:t>n</a:t>
            </a: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 from ICAO, EASA, CAPSCA, ECAC, ECDC</a:t>
            </a: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Extraordinary NFC </a:t>
            </a:r>
            <a:r>
              <a:rPr lang="cs-CZ" sz="1600" dirty="0" err="1">
                <a:solidFill>
                  <a:srgbClr val="004976"/>
                </a:solidFill>
                <a:latin typeface="Montserrat" pitchFamily="2" charset="-18"/>
              </a:rPr>
              <a:t>meetings</a:t>
            </a:r>
            <a:endParaRPr lang="cs-CZ" sz="1600" dirty="0">
              <a:solidFill>
                <a:srgbClr val="004976"/>
              </a:solidFill>
              <a:latin typeface="Montserrat" pitchFamily="2" charset="-18"/>
            </a:endParaRP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Extensive contact between members of NFC</a:t>
            </a: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Responsibility of the Ministry of Health and Central </a:t>
            </a:r>
            <a:r>
              <a:rPr lang="cs-CZ" sz="1600" dirty="0" err="1">
                <a:solidFill>
                  <a:srgbClr val="004976"/>
                </a:solidFill>
                <a:latin typeface="Montserrat" pitchFamily="2" charset="-18"/>
              </a:rPr>
              <a:t>Crisis</a:t>
            </a: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 </a:t>
            </a:r>
            <a:r>
              <a:rPr lang="cs-CZ" sz="1600" dirty="0" err="1">
                <a:solidFill>
                  <a:srgbClr val="004976"/>
                </a:solidFill>
                <a:latin typeface="Montserrat" pitchFamily="2" charset="-18"/>
              </a:rPr>
              <a:t>Staff</a:t>
            </a:r>
            <a:endParaRPr lang="cs-CZ" sz="1600" dirty="0">
              <a:solidFill>
                <a:srgbClr val="004976"/>
              </a:solidFill>
              <a:latin typeface="Montserrat" pitchFamily="2" charset="-18"/>
            </a:endParaRP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en-US" dirty="0">
                <a:solidFill>
                  <a:srgbClr val="004976"/>
                </a:solidFill>
                <a:latin typeface="Montserrat" pitchFamily="2" charset="-18"/>
              </a:rPr>
              <a:t>Lessons learn</a:t>
            </a:r>
            <a:r>
              <a:rPr lang="cs-CZ" dirty="0" err="1">
                <a:solidFill>
                  <a:srgbClr val="004976"/>
                </a:solidFill>
                <a:latin typeface="Montserrat" pitchFamily="2" charset="-18"/>
              </a:rPr>
              <a:t>ed</a:t>
            </a:r>
            <a:r>
              <a:rPr lang="en-US" dirty="0">
                <a:solidFill>
                  <a:srgbClr val="004976"/>
                </a:solidFill>
                <a:latin typeface="Montserrat" pitchFamily="2" charset="-18"/>
              </a:rPr>
              <a:t> from the Covid</a:t>
            </a:r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-19 </a:t>
            </a:r>
            <a:r>
              <a:rPr lang="cs-CZ" dirty="0" err="1">
                <a:solidFill>
                  <a:srgbClr val="004976"/>
                </a:solidFill>
                <a:latin typeface="Montserrat" pitchFamily="2" charset="-18"/>
              </a:rPr>
              <a:t>pandemic</a:t>
            </a:r>
            <a:r>
              <a:rPr lang="en-US" dirty="0">
                <a:solidFill>
                  <a:srgbClr val="004976"/>
                </a:solidFill>
                <a:latin typeface="Montserrat" pitchFamily="2" charset="-18"/>
              </a:rPr>
              <a:t> </a:t>
            </a:r>
          </a:p>
          <a:p>
            <a:pPr marL="285750" indent="-285750" algn="just">
              <a:buFont typeface="Montserrat" pitchFamily="2" charset="-18"/>
              <a:buChar char="◆"/>
            </a:pPr>
            <a:endParaRPr lang="en-US" dirty="0">
              <a:solidFill>
                <a:srgbClr val="004976"/>
              </a:solidFill>
              <a:latin typeface="Montserrat" pitchFamily="2" charset="-18"/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4FFFBF67-335C-1C60-6032-8926115D3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1279" y="2687296"/>
            <a:ext cx="5554934" cy="353150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Covid Measures</a:t>
            </a:r>
          </a:p>
        </p:txBody>
      </p:sp>
    </p:spTree>
    <p:extLst>
      <p:ext uri="{BB962C8B-B14F-4D97-AF65-F5344CB8AC3E}">
        <p14:creationId xmlns:p14="http://schemas.microsoft.com/office/powerpoint/2010/main" val="133716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51F0494-9772-C833-7D1B-62C359426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1279" y="2062330"/>
            <a:ext cx="5554934" cy="56656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Next steps</a:t>
            </a:r>
          </a:p>
        </p:txBody>
      </p:sp>
      <p:pic>
        <p:nvPicPr>
          <p:cNvPr id="9" name="Zástupný symbol obrázku 8" descr="Žluté plovoucí schodiště">
            <a:extLst>
              <a:ext uri="{FF2B5EF4-FFF2-40B4-BE49-F238E27FC236}">
                <a16:creationId xmlns:a16="http://schemas.microsoft.com/office/drawing/2014/main" id="{BB8FAF90-88A1-BB60-A89D-B9AF66A8C1D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r="25328"/>
          <a:stretch>
            <a:fillRect/>
          </a:stretch>
        </p:blipFill>
        <p:spPr/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4C76FAC-9FF2-533D-BB14-14E7059D6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6269" y="3200400"/>
            <a:ext cx="6366291" cy="2936241"/>
          </a:xfrm>
        </p:spPr>
        <p:txBody>
          <a:bodyPr/>
          <a:lstStyle/>
          <a:p>
            <a:pPr marL="285750" indent="-285750" algn="just">
              <a:buFont typeface="Montserrat" pitchFamily="2" charset="-18"/>
              <a:buChar char="◆"/>
            </a:pPr>
            <a:endParaRPr lang="cs-CZ" sz="1600" dirty="0">
              <a:solidFill>
                <a:srgbClr val="004976"/>
              </a:solidFill>
              <a:latin typeface="Montserrat" pitchFamily="2" charset="-18"/>
            </a:endParaRP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To </a:t>
            </a:r>
            <a:r>
              <a:rPr lang="en-US" sz="1600" dirty="0">
                <a:solidFill>
                  <a:srgbClr val="004976"/>
                </a:solidFill>
                <a:latin typeface="Montserrat" pitchFamily="2" charset="-18"/>
              </a:rPr>
              <a:t>implement the Amendment No 29 of Annex 9</a:t>
            </a:r>
            <a:endParaRPr lang="cs-CZ" sz="1600" dirty="0">
              <a:solidFill>
                <a:srgbClr val="004976"/>
              </a:solidFill>
              <a:latin typeface="Montserrat" pitchFamily="2" charset="-18"/>
            </a:endParaRP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en-US" sz="1600" dirty="0">
                <a:solidFill>
                  <a:srgbClr val="004976"/>
                </a:solidFill>
                <a:latin typeface="Montserrat" pitchFamily="2" charset="-18"/>
              </a:rPr>
              <a:t>To prepare training program regarding the Human Trafficking</a:t>
            </a: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To </a:t>
            </a:r>
            <a:r>
              <a:rPr lang="cs-CZ" sz="1600" dirty="0" err="1">
                <a:solidFill>
                  <a:srgbClr val="004976"/>
                </a:solidFill>
                <a:latin typeface="Montserrat" pitchFamily="2" charset="-18"/>
              </a:rPr>
              <a:t>ensure</a:t>
            </a:r>
            <a:r>
              <a:rPr lang="en-US" sz="1600" dirty="0">
                <a:solidFill>
                  <a:srgbClr val="004976"/>
                </a:solidFill>
                <a:latin typeface="Montserrat" pitchFamily="2" charset="-18"/>
              </a:rPr>
              <a:t> </a:t>
            </a:r>
            <a:r>
              <a:rPr lang="cs-CZ" sz="1600" dirty="0">
                <a:solidFill>
                  <a:srgbClr val="004976"/>
                </a:solidFill>
                <a:latin typeface="Montserrat" pitchFamily="2" charset="-18"/>
              </a:rPr>
              <a:t>more </a:t>
            </a:r>
            <a:r>
              <a:rPr lang="en-US" sz="1600" dirty="0">
                <a:solidFill>
                  <a:srgbClr val="004976"/>
                </a:solidFill>
                <a:latin typeface="Montserrat" pitchFamily="2" charset="-18"/>
              </a:rPr>
              <a:t>competencies for the NFC</a:t>
            </a:r>
            <a:endParaRPr lang="cs-CZ" sz="1600" dirty="0">
              <a:solidFill>
                <a:srgbClr val="004976"/>
              </a:solidFill>
              <a:latin typeface="Montserrat" pitchFamily="2" charset="-18"/>
            </a:endParaRP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en-US" sz="1600" dirty="0">
                <a:solidFill>
                  <a:srgbClr val="004976"/>
                </a:solidFill>
                <a:latin typeface="Montserrat" pitchFamily="2" charset="-18"/>
              </a:rPr>
              <a:t>To revise and to amend the NFP</a:t>
            </a:r>
          </a:p>
          <a:p>
            <a:pPr marL="285750" indent="-285750" algn="just">
              <a:buFont typeface="Montserrat" pitchFamily="2" charset="-18"/>
              <a:buChar char="◆"/>
            </a:pPr>
            <a:endParaRPr lang="cs-CZ" sz="1600" dirty="0">
              <a:solidFill>
                <a:srgbClr val="004976"/>
              </a:solidFill>
              <a:latin typeface="Montserrat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0988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Montserrat"/>
              </a:rPr>
              <a:t>Marie Hauerova</a:t>
            </a:r>
            <a:endParaRPr lang="en-CA" dirty="0">
              <a:latin typeface="Montserra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72149" y="4063553"/>
            <a:ext cx="5251937" cy="1316177"/>
          </a:xfrm>
        </p:spPr>
        <p:txBody>
          <a:bodyPr/>
          <a:lstStyle/>
          <a:p>
            <a:endParaRPr lang="cs-CZ" dirty="0"/>
          </a:p>
          <a:p>
            <a:r>
              <a:rPr lang="cs-CZ" sz="1800" dirty="0">
                <a:latin typeface="Montserrat"/>
              </a:rPr>
              <a:t>Ministry of Transport, Civil Aviation Department</a:t>
            </a:r>
          </a:p>
          <a:p>
            <a:r>
              <a:rPr lang="cs-CZ" sz="1800" dirty="0">
                <a:latin typeface="Montserrat"/>
              </a:rPr>
              <a:t>Czech Republic</a:t>
            </a:r>
          </a:p>
          <a:p>
            <a:endParaRPr lang="en-CA" dirty="0"/>
          </a:p>
        </p:txBody>
      </p:sp>
      <p:pic>
        <p:nvPicPr>
          <p:cNvPr id="4" name="Obrázek 3" descr="Obsah obrázku Grafika, snímek obrazovky, Písmo, grafický design&#10;&#10;Popis byl vytvořen automaticky">
            <a:extLst>
              <a:ext uri="{FF2B5EF4-FFF2-40B4-BE49-F238E27FC236}">
                <a16:creationId xmlns:a16="http://schemas.microsoft.com/office/drawing/2014/main" id="{FDB2F60D-A033-7673-C1D1-C5AB38BA36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22" r="62946" b="-6171"/>
          <a:stretch/>
        </p:blipFill>
        <p:spPr>
          <a:xfrm>
            <a:off x="5687483" y="3640519"/>
            <a:ext cx="817034" cy="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36734" y="681698"/>
            <a:ext cx="10318531" cy="594557"/>
          </a:xfrm>
        </p:spPr>
        <p:txBody>
          <a:bodyPr>
            <a:noAutofit/>
          </a:bodyPr>
          <a:lstStyle/>
          <a:p>
            <a:pPr algn="ctr"/>
            <a:r>
              <a:rPr lang="en-GB" u="sng" dirty="0">
                <a:solidFill>
                  <a:srgbClr val="004976"/>
                </a:solidFill>
                <a:latin typeface="+mn-lt"/>
              </a:rPr>
              <a:t>Implementation of the </a:t>
            </a:r>
            <a:r>
              <a:rPr lang="cs-CZ" u="sng" dirty="0">
                <a:solidFill>
                  <a:srgbClr val="004976"/>
                </a:solidFill>
                <a:latin typeface="+mn-lt"/>
              </a:rPr>
              <a:t>NATFC and NATFP </a:t>
            </a:r>
            <a:br>
              <a:rPr lang="cs-CZ" u="sng" dirty="0">
                <a:solidFill>
                  <a:srgbClr val="004976"/>
                </a:solidFill>
                <a:latin typeface="+mn-lt"/>
              </a:rPr>
            </a:br>
            <a:r>
              <a:rPr lang="cs-CZ" u="sng" dirty="0">
                <a:solidFill>
                  <a:srgbClr val="004976"/>
                </a:solidFill>
                <a:latin typeface="+mn-lt"/>
              </a:rPr>
              <a:t>-</a:t>
            </a:r>
            <a:r>
              <a:rPr lang="en-GB" u="sng" dirty="0">
                <a:solidFill>
                  <a:srgbClr val="004976"/>
                </a:solidFill>
                <a:latin typeface="+mn-lt"/>
              </a:rPr>
              <a:t> Experiences  of the Czech Republic</a:t>
            </a:r>
            <a:endParaRPr lang="en-CA" u="sng" dirty="0">
              <a:solidFill>
                <a:srgbClr val="004976"/>
              </a:solidFill>
              <a:latin typeface="+mn-lt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01</a:t>
            </a:r>
            <a:endParaRPr lang="en-CA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03</a:t>
            </a:r>
            <a:endParaRPr lang="en-C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02</a:t>
            </a:r>
            <a:endParaRPr lang="en-CA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04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05</a:t>
            </a:r>
            <a:endParaRPr lang="en-CA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s-CZ" dirty="0"/>
              <a:t>06</a:t>
            </a:r>
            <a:endParaRPr lang="en-CA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cs-CZ" dirty="0">
                <a:solidFill>
                  <a:srgbClr val="004976"/>
                </a:solidFill>
              </a:rPr>
              <a:t>Regulatory Framework</a:t>
            </a:r>
            <a:endParaRPr lang="en-CA" dirty="0">
              <a:solidFill>
                <a:srgbClr val="004976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>
                <a:solidFill>
                  <a:srgbClr val="004976"/>
                </a:solidFill>
              </a:rPr>
              <a:t>How to start?</a:t>
            </a:r>
            <a:endParaRPr lang="en-CA" dirty="0">
              <a:solidFill>
                <a:srgbClr val="004976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cs-CZ" dirty="0">
                <a:solidFill>
                  <a:srgbClr val="004976"/>
                </a:solidFill>
              </a:rPr>
              <a:t>Members of the NFC</a:t>
            </a:r>
            <a:endParaRPr lang="en-CA" dirty="0">
              <a:solidFill>
                <a:srgbClr val="004976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cs-CZ" dirty="0">
                <a:solidFill>
                  <a:srgbClr val="004976"/>
                </a:solidFill>
              </a:rPr>
              <a:t>Duties of Members and NFP</a:t>
            </a:r>
            <a:endParaRPr lang="en-CA" dirty="0">
              <a:solidFill>
                <a:srgbClr val="004976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>
                <a:solidFill>
                  <a:srgbClr val="004976"/>
                </a:solidFill>
              </a:rPr>
              <a:t>Real Experiences</a:t>
            </a:r>
            <a:endParaRPr lang="en-CA" dirty="0">
              <a:solidFill>
                <a:srgbClr val="004976"/>
              </a:solidFill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>
                <a:solidFill>
                  <a:srgbClr val="004976"/>
                </a:solidFill>
              </a:rPr>
              <a:t>Next steps</a:t>
            </a:r>
            <a:endParaRPr lang="en-CA" dirty="0">
              <a:solidFill>
                <a:srgbClr val="0049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2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Regulatory Framework</a:t>
            </a:r>
            <a:br>
              <a:rPr lang="en-CA" dirty="0">
                <a:solidFill>
                  <a:srgbClr val="004976"/>
                </a:solidFill>
                <a:latin typeface="Montserrat" pitchFamily="2" charset="-18"/>
              </a:rPr>
            </a:br>
            <a:endParaRPr lang="en-CA" dirty="0">
              <a:solidFill>
                <a:srgbClr val="004976"/>
              </a:solidFill>
              <a:latin typeface="Montserrat" pitchFamily="2" charset="-18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1493115" y="4485428"/>
            <a:ext cx="2574388" cy="1318199"/>
          </a:xfrm>
        </p:spPr>
        <p:txBody>
          <a:bodyPr/>
          <a:lstStyle/>
          <a:p>
            <a:r>
              <a:rPr lang="en-US" dirty="0">
                <a:solidFill>
                  <a:srgbClr val="004976"/>
                </a:solidFill>
                <a:latin typeface="Montserrat" pitchFamily="2" charset="-18"/>
              </a:rPr>
              <a:t>Annex 9 </a:t>
            </a:r>
          </a:p>
          <a:p>
            <a:r>
              <a:rPr lang="en-US" dirty="0">
                <a:solidFill>
                  <a:srgbClr val="004976"/>
                </a:solidFill>
                <a:latin typeface="Montserrat" pitchFamily="2" charset="-18"/>
              </a:rPr>
              <a:t>(To the Convention on International Civil Aviation)</a:t>
            </a:r>
          </a:p>
          <a:p>
            <a:r>
              <a:rPr lang="en-US" dirty="0">
                <a:solidFill>
                  <a:srgbClr val="004976"/>
                </a:solidFill>
                <a:latin typeface="Montserrat" pitchFamily="2" charset="-18"/>
              </a:rPr>
              <a:t>Facilitation</a:t>
            </a:r>
          </a:p>
          <a:p>
            <a:endParaRPr lang="en-CA" dirty="0">
              <a:solidFill>
                <a:srgbClr val="004976"/>
              </a:solidFill>
              <a:latin typeface="Montserrat" pitchFamily="2" charset="-18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DOC 10042 AT/513</a:t>
            </a:r>
          </a:p>
          <a:p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Model National Air Transport Facilitation Programme</a:t>
            </a:r>
            <a:endParaRPr lang="en-CA" dirty="0">
              <a:solidFill>
                <a:srgbClr val="004976"/>
              </a:solidFill>
              <a:latin typeface="Montserrat" pitchFamily="2" charset="-18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1"/>
          </p:nvPr>
        </p:nvSpPr>
        <p:spPr>
          <a:xfrm>
            <a:off x="7780283" y="4437993"/>
            <a:ext cx="2918603" cy="1365633"/>
          </a:xfrm>
        </p:spPr>
        <p:txBody>
          <a:bodyPr/>
          <a:lstStyle/>
          <a:p>
            <a:r>
              <a:rPr lang="cs-CZ" dirty="0" err="1">
                <a:solidFill>
                  <a:srgbClr val="004976"/>
                </a:solidFill>
                <a:latin typeface="Montserrat" pitchFamily="2" charset="-18"/>
              </a:rPr>
              <a:t>The</a:t>
            </a:r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 Facilitation </a:t>
            </a:r>
            <a:r>
              <a:rPr lang="en-US" dirty="0">
                <a:solidFill>
                  <a:srgbClr val="004976"/>
                </a:solidFill>
                <a:latin typeface="Montserrat" pitchFamily="2" charset="-18"/>
              </a:rPr>
              <a:t>Manual</a:t>
            </a:r>
          </a:p>
        </p:txBody>
      </p:sp>
      <p:pic>
        <p:nvPicPr>
          <p:cNvPr id="3" name="Zástupný symbol obrázku 2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650C43A1-2757-78A5-7235-66D698E1D6A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 b="18964"/>
          <a:stretch>
            <a:fillRect/>
          </a:stretch>
        </p:blipFill>
        <p:spPr>
          <a:xfrm>
            <a:off x="7744141" y="1932722"/>
            <a:ext cx="2732605" cy="2202134"/>
          </a:xfrm>
        </p:spPr>
      </p:pic>
      <p:pic>
        <p:nvPicPr>
          <p:cNvPr id="5" name="Zástupný symbol obrázku 4" descr="Obsah obrázku text, Písmo, snímek obrazovky, design&#10;&#10;Popis byl vytvořen automaticky">
            <a:extLst>
              <a:ext uri="{FF2B5EF4-FFF2-40B4-BE49-F238E27FC236}">
                <a16:creationId xmlns:a16="http://schemas.microsoft.com/office/drawing/2014/main" id="{9B7889C1-91C4-CABF-A0C0-C74DFEE0CD4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8" b="18948"/>
          <a:stretch>
            <a:fillRect/>
          </a:stretch>
        </p:blipFill>
        <p:spPr>
          <a:xfrm>
            <a:off x="4729698" y="2144110"/>
            <a:ext cx="2732605" cy="2211464"/>
          </a:xfrm>
        </p:spPr>
      </p:pic>
      <p:pic>
        <p:nvPicPr>
          <p:cNvPr id="7" name="Zástupný symbol obrázku 6" descr="Obsah obrázku text, mrak, snímek obrazovky, obloha&#10;&#10;Popis byl vytvořen automaticky">
            <a:extLst>
              <a:ext uri="{FF2B5EF4-FFF2-40B4-BE49-F238E27FC236}">
                <a16:creationId xmlns:a16="http://schemas.microsoft.com/office/drawing/2014/main" id="{1100CB52-6DB0-048B-C7BE-D16659A4230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1" b="18761"/>
          <a:stretch>
            <a:fillRect/>
          </a:stretch>
        </p:blipFill>
        <p:spPr>
          <a:xfrm>
            <a:off x="1470888" y="1749971"/>
            <a:ext cx="2738505" cy="2421633"/>
          </a:xfrm>
        </p:spPr>
      </p:pic>
    </p:spTree>
    <p:extLst>
      <p:ext uri="{BB962C8B-B14F-4D97-AF65-F5344CB8AC3E}">
        <p14:creationId xmlns:p14="http://schemas.microsoft.com/office/powerpoint/2010/main" val="301072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How to Start?</a:t>
            </a:r>
            <a:endParaRPr lang="en-CA" dirty="0">
              <a:solidFill>
                <a:srgbClr val="004976"/>
              </a:solidFill>
              <a:latin typeface="Montserrat" pitchFamily="2" charset="-1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19" y="628759"/>
            <a:ext cx="2907519" cy="9589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cs-CZ" sz="1600" b="1" dirty="0">
                <a:solidFill>
                  <a:srgbClr val="004976"/>
                </a:solidFill>
                <a:latin typeface="Montserrat"/>
              </a:rPr>
              <a:t>To select ministries and organizations whose matters are included in Annex 9</a:t>
            </a:r>
            <a:r>
              <a:rPr lang="en-US" sz="1600" b="1" dirty="0">
                <a:solidFill>
                  <a:srgbClr val="004976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87437" y="3182123"/>
            <a:ext cx="2379062" cy="9589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cs-CZ" sz="1600" b="1" dirty="0">
                <a:solidFill>
                  <a:srgbClr val="004976"/>
                </a:solidFill>
                <a:latin typeface="Montserrat"/>
              </a:rPr>
              <a:t>Nomination of experts, credentials to work in the NFC</a:t>
            </a:r>
            <a:endParaRPr lang="en-US" sz="1600" b="1" dirty="0">
              <a:solidFill>
                <a:srgbClr val="00497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0337" y="3143651"/>
            <a:ext cx="2451538" cy="10359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cs-CZ" sz="1600" b="1" dirty="0">
                <a:solidFill>
                  <a:srgbClr val="004976"/>
                </a:solidFill>
                <a:latin typeface="Montserrat"/>
              </a:rPr>
              <a:t>Terms of reference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cs-CZ" sz="1600" b="1" dirty="0">
                <a:solidFill>
                  <a:srgbClr val="004976"/>
                </a:solidFill>
                <a:latin typeface="Montserrat"/>
              </a:rPr>
              <a:t> National Facilitation Programme</a:t>
            </a:r>
            <a:endParaRPr lang="en-US" sz="1100" b="1" dirty="0">
              <a:solidFill>
                <a:srgbClr val="00497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541" y="5992889"/>
            <a:ext cx="2379062" cy="66191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cs-CZ" sz="1600" b="1" dirty="0">
                <a:solidFill>
                  <a:srgbClr val="004976"/>
                </a:solidFill>
                <a:latin typeface="Montserrat"/>
              </a:rPr>
              <a:t>Allocation of responsibilities</a:t>
            </a:r>
            <a:endParaRPr lang="en-US" sz="1100" b="1" dirty="0">
              <a:solidFill>
                <a:srgbClr val="00497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48217" y="1446222"/>
            <a:ext cx="4343586" cy="4324332"/>
            <a:chOff x="3948217" y="1621968"/>
            <a:chExt cx="4343586" cy="4324332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 rot="18719003">
              <a:off x="3823390" y="2494249"/>
              <a:ext cx="2298628" cy="2048974"/>
            </a:xfrm>
            <a:custGeom>
              <a:avLst/>
              <a:gdLst>
                <a:gd name="connsiteX0" fmla="*/ 2298628 w 2298628"/>
                <a:gd name="connsiteY0" fmla="*/ 598273 h 2048974"/>
                <a:gd name="connsiteX1" fmla="*/ 1653123 w 2298628"/>
                <a:gd name="connsiteY1" fmla="*/ 1189799 h 2048974"/>
                <a:gd name="connsiteX2" fmla="*/ 1653123 w 2298628"/>
                <a:gd name="connsiteY2" fmla="*/ 895431 h 2048974"/>
                <a:gd name="connsiteX3" fmla="*/ 1627661 w 2298628"/>
                <a:gd name="connsiteY3" fmla="*/ 896723 h 2048974"/>
                <a:gd name="connsiteX4" fmla="*/ 587117 w 2298628"/>
                <a:gd name="connsiteY4" fmla="*/ 2048974 h 2048974"/>
                <a:gd name="connsiteX5" fmla="*/ 0 w 2298628"/>
                <a:gd name="connsiteY5" fmla="*/ 2048974 h 2048974"/>
                <a:gd name="connsiteX6" fmla="*/ 1567413 w 2298628"/>
                <a:gd name="connsiteY6" fmla="*/ 312622 h 2048974"/>
                <a:gd name="connsiteX7" fmla="*/ 1653123 w 2298628"/>
                <a:gd name="connsiteY7" fmla="*/ 308293 h 2048974"/>
                <a:gd name="connsiteX8" fmla="*/ 1653123 w 2298628"/>
                <a:gd name="connsiteY8" fmla="*/ 0 h 204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8628" h="2048974">
                  <a:moveTo>
                    <a:pt x="2298628" y="598273"/>
                  </a:moveTo>
                  <a:lnTo>
                    <a:pt x="1653123" y="1189799"/>
                  </a:lnTo>
                  <a:lnTo>
                    <a:pt x="1653123" y="895431"/>
                  </a:lnTo>
                  <a:lnTo>
                    <a:pt x="1627661" y="896723"/>
                  </a:lnTo>
                  <a:cubicBezTo>
                    <a:pt x="1046844" y="955948"/>
                    <a:pt x="587117" y="1448514"/>
                    <a:pt x="587117" y="2048974"/>
                  </a:cubicBezTo>
                  <a:cubicBezTo>
                    <a:pt x="587117" y="2048974"/>
                    <a:pt x="587117" y="2048974"/>
                    <a:pt x="0" y="2048974"/>
                  </a:cubicBezTo>
                  <a:cubicBezTo>
                    <a:pt x="0" y="1143279"/>
                    <a:pt x="689591" y="401773"/>
                    <a:pt x="1567413" y="312622"/>
                  </a:cubicBezTo>
                  <a:lnTo>
                    <a:pt x="1653123" y="308293"/>
                  </a:lnTo>
                  <a:lnTo>
                    <a:pt x="1653123" y="0"/>
                  </a:lnTo>
                  <a:close/>
                </a:path>
              </a:pathLst>
            </a:custGeom>
            <a:solidFill>
              <a:srgbClr val="EABA20"/>
            </a:solidFill>
            <a:ln w="25400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Adobe Naskh Medium" panose="01010101010101010101" pitchFamily="50" charset="-7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rot="18719003">
              <a:off x="4857055" y="3774748"/>
              <a:ext cx="2044475" cy="2298630"/>
            </a:xfrm>
            <a:custGeom>
              <a:avLst/>
              <a:gdLst>
                <a:gd name="connsiteX0" fmla="*/ 593775 w 2044475"/>
                <a:gd name="connsiteY0" fmla="*/ 0 h 2298630"/>
                <a:gd name="connsiteX1" fmla="*/ 1189799 w 2044475"/>
                <a:gd name="connsiteY1" fmla="*/ 645505 h 2298630"/>
                <a:gd name="connsiteX2" fmla="*/ 890981 w 2044475"/>
                <a:gd name="connsiteY2" fmla="*/ 645505 h 2298630"/>
                <a:gd name="connsiteX3" fmla="*/ 892283 w 2044475"/>
                <a:gd name="connsiteY3" fmla="*/ 670909 h 2298630"/>
                <a:gd name="connsiteX4" fmla="*/ 2044475 w 2044475"/>
                <a:gd name="connsiteY4" fmla="*/ 1706176 h 2298630"/>
                <a:gd name="connsiteX5" fmla="*/ 2044475 w 2044475"/>
                <a:gd name="connsiteY5" fmla="*/ 2298630 h 2298630"/>
                <a:gd name="connsiteX6" fmla="*/ 308183 w 2044475"/>
                <a:gd name="connsiteY6" fmla="*/ 731217 h 2298630"/>
                <a:gd name="connsiteX7" fmla="*/ 303826 w 2044475"/>
                <a:gd name="connsiteY7" fmla="*/ 645505 h 2298630"/>
                <a:gd name="connsiteX8" fmla="*/ 0 w 2044475"/>
                <a:gd name="connsiteY8" fmla="*/ 645505 h 229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475" h="2298630">
                  <a:moveTo>
                    <a:pt x="593775" y="0"/>
                  </a:moveTo>
                  <a:lnTo>
                    <a:pt x="1189799" y="645505"/>
                  </a:lnTo>
                  <a:lnTo>
                    <a:pt x="890981" y="645505"/>
                  </a:lnTo>
                  <a:lnTo>
                    <a:pt x="892283" y="670909"/>
                  </a:lnTo>
                  <a:cubicBezTo>
                    <a:pt x="952075" y="1251139"/>
                    <a:pt x="1449018" y="1706175"/>
                    <a:pt x="2044475" y="1706176"/>
                  </a:cubicBezTo>
                  <a:cubicBezTo>
                    <a:pt x="2044475" y="1706176"/>
                    <a:pt x="2044475" y="1706176"/>
                    <a:pt x="2044475" y="2298630"/>
                  </a:cubicBezTo>
                  <a:cubicBezTo>
                    <a:pt x="1143785" y="2298630"/>
                    <a:pt x="397900" y="1609039"/>
                    <a:pt x="308183" y="731217"/>
                  </a:cubicBezTo>
                  <a:lnTo>
                    <a:pt x="303826" y="645505"/>
                  </a:lnTo>
                  <a:lnTo>
                    <a:pt x="0" y="645505"/>
                  </a:lnTo>
                  <a:close/>
                </a:path>
              </a:pathLst>
            </a:custGeom>
            <a:solidFill>
              <a:schemeClr val="accent3"/>
            </a:solidFill>
            <a:ln w="25400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Adobe Naskh Medium" panose="01010101010101010101" pitchFamily="50" charset="-7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rot="18719003">
              <a:off x="6120252" y="2994041"/>
              <a:ext cx="2298628" cy="2044475"/>
            </a:xfrm>
            <a:custGeom>
              <a:avLst/>
              <a:gdLst>
                <a:gd name="connsiteX0" fmla="*/ 2298628 w 2298628"/>
                <a:gd name="connsiteY0" fmla="*/ 0 h 2044475"/>
                <a:gd name="connsiteX1" fmla="*/ 733235 w 2298628"/>
                <a:gd name="connsiteY1" fmla="*/ 1736293 h 2044475"/>
                <a:gd name="connsiteX2" fmla="*/ 645505 w 2298628"/>
                <a:gd name="connsiteY2" fmla="*/ 1740759 h 2044475"/>
                <a:gd name="connsiteX3" fmla="*/ 645505 w 2298628"/>
                <a:gd name="connsiteY3" fmla="*/ 2044475 h 2044475"/>
                <a:gd name="connsiteX4" fmla="*/ 0 w 2298628"/>
                <a:gd name="connsiteY4" fmla="*/ 1452949 h 2044475"/>
                <a:gd name="connsiteX5" fmla="*/ 645505 w 2298628"/>
                <a:gd name="connsiteY5" fmla="*/ 854676 h 2044475"/>
                <a:gd name="connsiteX6" fmla="*/ 645505 w 2298628"/>
                <a:gd name="connsiteY6" fmla="*/ 1148349 h 2044475"/>
                <a:gd name="connsiteX7" fmla="*/ 673943 w 2298628"/>
                <a:gd name="connsiteY7" fmla="*/ 1146915 h 2044475"/>
                <a:gd name="connsiteX8" fmla="*/ 1712268 w 2298628"/>
                <a:gd name="connsiteY8" fmla="*/ 0 h 2044475"/>
                <a:gd name="connsiteX9" fmla="*/ 2298628 w 2298628"/>
                <a:gd name="connsiteY9" fmla="*/ 0 h 20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8628" h="2044475">
                  <a:moveTo>
                    <a:pt x="2298628" y="0"/>
                  </a:moveTo>
                  <a:cubicBezTo>
                    <a:pt x="2298628" y="900691"/>
                    <a:pt x="1609925" y="1646576"/>
                    <a:pt x="733235" y="1736293"/>
                  </a:cubicBezTo>
                  <a:lnTo>
                    <a:pt x="645505" y="1740759"/>
                  </a:lnTo>
                  <a:lnTo>
                    <a:pt x="645505" y="2044475"/>
                  </a:lnTo>
                  <a:lnTo>
                    <a:pt x="0" y="1452949"/>
                  </a:lnTo>
                  <a:lnTo>
                    <a:pt x="645505" y="854676"/>
                  </a:lnTo>
                  <a:lnTo>
                    <a:pt x="645505" y="1148349"/>
                  </a:lnTo>
                  <a:lnTo>
                    <a:pt x="673943" y="1146915"/>
                  </a:lnTo>
                  <a:cubicBezTo>
                    <a:pt x="1257818" y="1087710"/>
                    <a:pt x="1712268" y="595457"/>
                    <a:pt x="1712268" y="0"/>
                  </a:cubicBezTo>
                  <a:cubicBezTo>
                    <a:pt x="1712268" y="0"/>
                    <a:pt x="1712268" y="0"/>
                    <a:pt x="2298628" y="0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Adobe Naskh Medium" panose="01010101010101010101" pitchFamily="50" charset="-7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rot="18719003">
              <a:off x="5532784" y="1401633"/>
              <a:ext cx="1836735" cy="2277406"/>
            </a:xfrm>
            <a:custGeom>
              <a:avLst/>
              <a:gdLst>
                <a:gd name="connsiteX0" fmla="*/ 1021368 w 1836735"/>
                <a:gd name="connsiteY0" fmla="*/ 486919 h 2277406"/>
                <a:gd name="connsiteX1" fmla="*/ 1524066 w 1836735"/>
                <a:gd name="connsiteY1" fmla="*/ 1543061 h 2277406"/>
                <a:gd name="connsiteX2" fmla="*/ 1528555 w 1836735"/>
                <a:gd name="connsiteY2" fmla="*/ 1631901 h 2277406"/>
                <a:gd name="connsiteX3" fmla="*/ 1836735 w 1836735"/>
                <a:gd name="connsiteY3" fmla="*/ 1631901 h 2277406"/>
                <a:gd name="connsiteX4" fmla="*/ 1240711 w 1836735"/>
                <a:gd name="connsiteY4" fmla="*/ 2277406 h 2277406"/>
                <a:gd name="connsiteX5" fmla="*/ 649185 w 1836735"/>
                <a:gd name="connsiteY5" fmla="*/ 1631901 h 2277406"/>
                <a:gd name="connsiteX6" fmla="*/ 942215 w 1836735"/>
                <a:gd name="connsiteY6" fmla="*/ 1631901 h 2277406"/>
                <a:gd name="connsiteX7" fmla="*/ 940777 w 1836735"/>
                <a:gd name="connsiteY7" fmla="*/ 1603309 h 2277406"/>
                <a:gd name="connsiteX8" fmla="*/ 9208 w 1836735"/>
                <a:gd name="connsiteY8" fmla="*/ 584339 h 2277406"/>
                <a:gd name="connsiteX9" fmla="*/ 0 w 1836735"/>
                <a:gd name="connsiteY9" fmla="*/ 583024 h 2277406"/>
                <a:gd name="connsiteX10" fmla="*/ 347743 w 1836735"/>
                <a:gd name="connsiteY10" fmla="*/ 264361 h 2277406"/>
                <a:gd name="connsiteX11" fmla="*/ 62512 w 1836735"/>
                <a:gd name="connsiteY11" fmla="*/ 0 h 2277406"/>
                <a:gd name="connsiteX12" fmla="*/ 140391 w 1836735"/>
                <a:gd name="connsiteY12" fmla="*/ 11899 h 2277406"/>
                <a:gd name="connsiteX13" fmla="*/ 1021368 w 1836735"/>
                <a:gd name="connsiteY13" fmla="*/ 486919 h 227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6735" h="2277406">
                  <a:moveTo>
                    <a:pt x="1021368" y="486919"/>
                  </a:moveTo>
                  <a:cubicBezTo>
                    <a:pt x="1297724" y="763048"/>
                    <a:pt x="1482252" y="1131632"/>
                    <a:pt x="1524066" y="1543061"/>
                  </a:cubicBezTo>
                  <a:lnTo>
                    <a:pt x="1528555" y="1631901"/>
                  </a:lnTo>
                  <a:lnTo>
                    <a:pt x="1836735" y="1631901"/>
                  </a:lnTo>
                  <a:lnTo>
                    <a:pt x="1240711" y="2277406"/>
                  </a:lnTo>
                  <a:lnTo>
                    <a:pt x="649185" y="1631901"/>
                  </a:lnTo>
                  <a:lnTo>
                    <a:pt x="942215" y="1631901"/>
                  </a:lnTo>
                  <a:lnTo>
                    <a:pt x="940777" y="1603309"/>
                  </a:lnTo>
                  <a:cubicBezTo>
                    <a:pt x="889022" y="1091760"/>
                    <a:pt x="505918" y="679429"/>
                    <a:pt x="9208" y="584339"/>
                  </a:cubicBezTo>
                  <a:lnTo>
                    <a:pt x="0" y="583024"/>
                  </a:lnTo>
                  <a:lnTo>
                    <a:pt x="347743" y="264361"/>
                  </a:lnTo>
                  <a:lnTo>
                    <a:pt x="62512" y="0"/>
                  </a:lnTo>
                  <a:lnTo>
                    <a:pt x="140391" y="11899"/>
                  </a:lnTo>
                  <a:cubicBezTo>
                    <a:pt x="480151" y="81483"/>
                    <a:pt x="784492" y="250238"/>
                    <a:pt x="1021368" y="486919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18288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dobe Naskh Medium" panose="01010101010101010101" pitchFamily="50" charset="-78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7012188" y="2406173"/>
            <a:ext cx="343116" cy="343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4" name="Oval 23"/>
          <p:cNvSpPr/>
          <p:nvPr/>
        </p:nvSpPr>
        <p:spPr>
          <a:xfrm>
            <a:off x="7010308" y="4451280"/>
            <a:ext cx="343116" cy="34311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5" name="Oval 24"/>
          <p:cNvSpPr/>
          <p:nvPr/>
        </p:nvSpPr>
        <p:spPr>
          <a:xfrm>
            <a:off x="4899998" y="2406173"/>
            <a:ext cx="343116" cy="34311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26" name="Oval 25"/>
          <p:cNvSpPr/>
          <p:nvPr/>
        </p:nvSpPr>
        <p:spPr>
          <a:xfrm>
            <a:off x="4898118" y="4451280"/>
            <a:ext cx="343116" cy="3431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92776" y="3100557"/>
            <a:ext cx="22544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2000" b="1" cap="all" dirty="0">
                <a:solidFill>
                  <a:srgbClr val="004976"/>
                </a:solidFill>
                <a:latin typeface="Montserrat"/>
              </a:rPr>
              <a:t>National Facilitation Committee</a:t>
            </a:r>
            <a:endParaRPr lang="en-US" sz="2000" b="1" cap="all" dirty="0">
              <a:solidFill>
                <a:srgbClr val="004976"/>
              </a:solidFill>
            </a:endParaRPr>
          </a:p>
        </p:txBody>
      </p:sp>
      <p:sp>
        <p:nvSpPr>
          <p:cNvPr id="3" name="Jednoduché závorky 2">
            <a:extLst>
              <a:ext uri="{FF2B5EF4-FFF2-40B4-BE49-F238E27FC236}">
                <a16:creationId xmlns:a16="http://schemas.microsoft.com/office/drawing/2014/main" id="{E53C09EF-ADAD-7669-73D5-3500313EF44B}"/>
              </a:ext>
            </a:extLst>
          </p:cNvPr>
          <p:cNvSpPr/>
          <p:nvPr/>
        </p:nvSpPr>
        <p:spPr>
          <a:xfrm>
            <a:off x="4587766" y="472967"/>
            <a:ext cx="3034862" cy="1355833"/>
          </a:xfrm>
          <a:prstGeom prst="bracketPair">
            <a:avLst/>
          </a:prstGeom>
          <a:ln w="28575">
            <a:solidFill>
              <a:srgbClr val="005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Jednoduché závorky 3">
            <a:extLst>
              <a:ext uri="{FF2B5EF4-FFF2-40B4-BE49-F238E27FC236}">
                <a16:creationId xmlns:a16="http://schemas.microsoft.com/office/drawing/2014/main" id="{801D27E5-4DB2-DABD-C8BF-6EFE6C700778}"/>
              </a:ext>
            </a:extLst>
          </p:cNvPr>
          <p:cNvSpPr/>
          <p:nvPr/>
        </p:nvSpPr>
        <p:spPr>
          <a:xfrm>
            <a:off x="8316216" y="2996666"/>
            <a:ext cx="2921505" cy="1329894"/>
          </a:xfrm>
          <a:prstGeom prst="bracketPair">
            <a:avLst/>
          </a:prstGeom>
          <a:ln w="28575">
            <a:solidFill>
              <a:srgbClr val="FF8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Jednoduché závorky 5">
            <a:extLst>
              <a:ext uri="{FF2B5EF4-FFF2-40B4-BE49-F238E27FC236}">
                <a16:creationId xmlns:a16="http://schemas.microsoft.com/office/drawing/2014/main" id="{1ED07384-DF0E-8762-35C1-63BD175E0AF0}"/>
              </a:ext>
            </a:extLst>
          </p:cNvPr>
          <p:cNvSpPr/>
          <p:nvPr/>
        </p:nvSpPr>
        <p:spPr>
          <a:xfrm>
            <a:off x="4661320" y="5729923"/>
            <a:ext cx="2921505" cy="893980"/>
          </a:xfrm>
          <a:prstGeom prst="bracketPair">
            <a:avLst/>
          </a:prstGeom>
          <a:ln w="28575">
            <a:solidFill>
              <a:srgbClr val="A74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Jednoduché závorky 6">
            <a:extLst>
              <a:ext uri="{FF2B5EF4-FFF2-40B4-BE49-F238E27FC236}">
                <a16:creationId xmlns:a16="http://schemas.microsoft.com/office/drawing/2014/main" id="{4025AA53-A73A-D95D-5F9F-B24C5B9FB7E6}"/>
              </a:ext>
            </a:extLst>
          </p:cNvPr>
          <p:cNvSpPr/>
          <p:nvPr/>
        </p:nvSpPr>
        <p:spPr>
          <a:xfrm>
            <a:off x="1015354" y="2996666"/>
            <a:ext cx="2921505" cy="1329894"/>
          </a:xfrm>
          <a:prstGeom prst="bracketPair">
            <a:avLst/>
          </a:prstGeom>
          <a:ln w="28575">
            <a:solidFill>
              <a:srgbClr val="EABA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92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FBFE843-C238-7091-7222-57DCFD81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69" y="380664"/>
            <a:ext cx="9346978" cy="421416"/>
          </a:xfrm>
        </p:spPr>
        <p:txBody>
          <a:bodyPr/>
          <a:lstStyle/>
          <a:p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Members of the NFC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58D0B02-5471-FF7E-16EB-8D113F94B61C}"/>
              </a:ext>
            </a:extLst>
          </p:cNvPr>
          <p:cNvCxnSpPr>
            <a:cxnSpLocks/>
          </p:cNvCxnSpPr>
          <p:nvPr/>
        </p:nvCxnSpPr>
        <p:spPr>
          <a:xfrm>
            <a:off x="3408680" y="4156482"/>
            <a:ext cx="53746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B68A6BD2-9F7C-4674-F549-F9C48BE8815A}"/>
              </a:ext>
            </a:extLst>
          </p:cNvPr>
          <p:cNvCxnSpPr>
            <a:cxnSpLocks/>
          </p:cNvCxnSpPr>
          <p:nvPr/>
        </p:nvCxnSpPr>
        <p:spPr>
          <a:xfrm>
            <a:off x="6096000" y="1469162"/>
            <a:ext cx="0" cy="53746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1E08572A-B6F6-2143-2F39-1BE1E26349C1}"/>
              </a:ext>
            </a:extLst>
          </p:cNvPr>
          <p:cNvCxnSpPr>
            <a:cxnSpLocks/>
          </p:cNvCxnSpPr>
          <p:nvPr/>
        </p:nvCxnSpPr>
        <p:spPr>
          <a:xfrm flipV="1">
            <a:off x="4195778" y="2256260"/>
            <a:ext cx="3800444" cy="38004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ál 4">
            <a:extLst>
              <a:ext uri="{FF2B5EF4-FFF2-40B4-BE49-F238E27FC236}">
                <a16:creationId xmlns:a16="http://schemas.microsoft.com/office/drawing/2014/main" id="{EEA644CF-E287-B682-636E-DA4FCB1BD574}"/>
              </a:ext>
            </a:extLst>
          </p:cNvPr>
          <p:cNvSpPr/>
          <p:nvPr/>
        </p:nvSpPr>
        <p:spPr>
          <a:xfrm>
            <a:off x="5066429" y="2887940"/>
            <a:ext cx="2154177" cy="2059140"/>
          </a:xfrm>
          <a:prstGeom prst="ellipse">
            <a:avLst/>
          </a:prstGeom>
          <a:solidFill>
            <a:srgbClr val="00497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latin typeface="Montserrat" pitchFamily="2" charset="-18"/>
              </a:rPr>
              <a:t>NFC</a:t>
            </a:r>
          </a:p>
        </p:txBody>
      </p:sp>
      <p:sp>
        <p:nvSpPr>
          <p:cNvPr id="25" name="Obdélník: se zakulacenými rohy 24">
            <a:hlinkClick r:id="rId2" action="ppaction://hlinksldjump"/>
            <a:extLst>
              <a:ext uri="{FF2B5EF4-FFF2-40B4-BE49-F238E27FC236}">
                <a16:creationId xmlns:a16="http://schemas.microsoft.com/office/drawing/2014/main" id="{72B63A33-C9FF-5888-D6F7-7EC0FFB912C8}"/>
              </a:ext>
            </a:extLst>
          </p:cNvPr>
          <p:cNvSpPr/>
          <p:nvPr/>
        </p:nvSpPr>
        <p:spPr>
          <a:xfrm>
            <a:off x="5044365" y="1565072"/>
            <a:ext cx="2103269" cy="6510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4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>
                <a:solidFill>
                  <a:srgbClr val="004976"/>
                </a:solidFill>
                <a:latin typeface="Montserrat" pitchFamily="2" charset="-18"/>
              </a:rPr>
              <a:t>Ministry of Transport</a:t>
            </a:r>
          </a:p>
        </p:txBody>
      </p:sp>
      <p:sp>
        <p:nvSpPr>
          <p:cNvPr id="26" name="Obdélník: se zakulacenými rohy 25">
            <a:hlinkClick r:id="" action="ppaction://noaction"/>
            <a:extLst>
              <a:ext uri="{FF2B5EF4-FFF2-40B4-BE49-F238E27FC236}">
                <a16:creationId xmlns:a16="http://schemas.microsoft.com/office/drawing/2014/main" id="{84B028A9-7A01-89B8-F6FF-518FEA261C2A}"/>
              </a:ext>
            </a:extLst>
          </p:cNvPr>
          <p:cNvSpPr/>
          <p:nvPr/>
        </p:nvSpPr>
        <p:spPr>
          <a:xfrm>
            <a:off x="3598220" y="5915162"/>
            <a:ext cx="2103269" cy="6510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4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 err="1">
                <a:solidFill>
                  <a:srgbClr val="004976"/>
                </a:solidFill>
                <a:latin typeface="Montserrat" pitchFamily="2" charset="-18"/>
              </a:rPr>
              <a:t>Airport</a:t>
            </a:r>
            <a:r>
              <a:rPr lang="cs-CZ" sz="1700" b="1" dirty="0">
                <a:solidFill>
                  <a:srgbClr val="004976"/>
                </a:solidFill>
                <a:latin typeface="Montserrat" pitchFamily="2" charset="-18"/>
              </a:rPr>
              <a:t> </a:t>
            </a:r>
            <a:r>
              <a:rPr lang="cs-CZ" sz="1700" b="1" dirty="0" err="1">
                <a:solidFill>
                  <a:srgbClr val="004976"/>
                </a:solidFill>
                <a:latin typeface="Montserrat" pitchFamily="2" charset="-18"/>
              </a:rPr>
              <a:t>operators</a:t>
            </a:r>
            <a:endParaRPr lang="cs-CZ" sz="1700" b="1" dirty="0">
              <a:solidFill>
                <a:srgbClr val="004976"/>
              </a:solidFill>
              <a:latin typeface="Montserrat" pitchFamily="2" charset="-18"/>
            </a:endParaRPr>
          </a:p>
        </p:txBody>
      </p:sp>
      <p:sp>
        <p:nvSpPr>
          <p:cNvPr id="27" name="Obdélník: se zakulacenými rohy 26">
            <a:hlinkClick r:id="" action="ppaction://noaction"/>
            <a:extLst>
              <a:ext uri="{FF2B5EF4-FFF2-40B4-BE49-F238E27FC236}">
                <a16:creationId xmlns:a16="http://schemas.microsoft.com/office/drawing/2014/main" id="{A05F5D25-5BC2-C974-881A-D39417834DDF}"/>
              </a:ext>
            </a:extLst>
          </p:cNvPr>
          <p:cNvSpPr/>
          <p:nvPr/>
        </p:nvSpPr>
        <p:spPr>
          <a:xfrm>
            <a:off x="8039354" y="3592004"/>
            <a:ext cx="2103269" cy="6510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4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>
                <a:solidFill>
                  <a:srgbClr val="004976"/>
                </a:solidFill>
                <a:latin typeface="Montserrat" pitchFamily="2" charset="-18"/>
              </a:rPr>
              <a:t>Ministry of Agriculture</a:t>
            </a:r>
          </a:p>
        </p:txBody>
      </p:sp>
      <p:sp>
        <p:nvSpPr>
          <p:cNvPr id="28" name="Obdélník: se zakulacenými rohy 27">
            <a:hlinkClick r:id="rId2" action="ppaction://hlinksldjump"/>
            <a:extLst>
              <a:ext uri="{FF2B5EF4-FFF2-40B4-BE49-F238E27FC236}">
                <a16:creationId xmlns:a16="http://schemas.microsoft.com/office/drawing/2014/main" id="{E96D132A-A60C-2282-3637-5F974080B2EE}"/>
              </a:ext>
            </a:extLst>
          </p:cNvPr>
          <p:cNvSpPr/>
          <p:nvPr/>
        </p:nvSpPr>
        <p:spPr>
          <a:xfrm>
            <a:off x="2049376" y="3592004"/>
            <a:ext cx="2103269" cy="6510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4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>
                <a:solidFill>
                  <a:srgbClr val="004976"/>
                </a:solidFill>
                <a:latin typeface="Montserrat" pitchFamily="2" charset="-18"/>
              </a:rPr>
              <a:t>Ministry of Interior</a:t>
            </a:r>
          </a:p>
        </p:txBody>
      </p:sp>
      <p:sp>
        <p:nvSpPr>
          <p:cNvPr id="29" name="Obdélník: se zakulacenými rohy 28">
            <a:hlinkClick r:id="rId3" action="ppaction://hlinksldjump"/>
            <a:extLst>
              <a:ext uri="{FF2B5EF4-FFF2-40B4-BE49-F238E27FC236}">
                <a16:creationId xmlns:a16="http://schemas.microsoft.com/office/drawing/2014/main" id="{DF4B0B41-1B84-55BA-F333-63FB6071D428}"/>
              </a:ext>
            </a:extLst>
          </p:cNvPr>
          <p:cNvSpPr/>
          <p:nvPr/>
        </p:nvSpPr>
        <p:spPr>
          <a:xfrm>
            <a:off x="2546587" y="4756395"/>
            <a:ext cx="2103269" cy="6510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4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>
                <a:solidFill>
                  <a:srgbClr val="004976"/>
                </a:solidFill>
                <a:latin typeface="Montserrat" pitchFamily="2" charset="-18"/>
              </a:rPr>
              <a:t>Ministry of Health</a:t>
            </a: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85831D08-08A1-2617-8EA7-AF0796F395D0}"/>
              </a:ext>
            </a:extLst>
          </p:cNvPr>
          <p:cNvSpPr/>
          <p:nvPr/>
        </p:nvSpPr>
        <p:spPr>
          <a:xfrm>
            <a:off x="7542143" y="4753583"/>
            <a:ext cx="2103269" cy="6510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4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>
                <a:solidFill>
                  <a:srgbClr val="004976"/>
                </a:solidFill>
                <a:latin typeface="Montserrat" pitchFamily="2" charset="-18"/>
              </a:rPr>
              <a:t>Ministry of Foreign Affairs</a:t>
            </a:r>
          </a:p>
        </p:txBody>
      </p:sp>
      <p:sp>
        <p:nvSpPr>
          <p:cNvPr id="31" name="Obdélník: se zakulacenými rohy 30">
            <a:hlinkClick r:id="rId4" action="ppaction://hlinksldjump"/>
            <a:extLst>
              <a:ext uri="{FF2B5EF4-FFF2-40B4-BE49-F238E27FC236}">
                <a16:creationId xmlns:a16="http://schemas.microsoft.com/office/drawing/2014/main" id="{8810A7B5-5172-D12B-C90A-E81164B4FA25}"/>
              </a:ext>
            </a:extLst>
          </p:cNvPr>
          <p:cNvSpPr/>
          <p:nvPr/>
        </p:nvSpPr>
        <p:spPr>
          <a:xfrm>
            <a:off x="7542143" y="2430425"/>
            <a:ext cx="2103269" cy="6510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4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>
                <a:solidFill>
                  <a:srgbClr val="004976"/>
                </a:solidFill>
                <a:latin typeface="Montserrat" pitchFamily="2" charset="-18"/>
              </a:rPr>
              <a:t>Ministry of Finance</a:t>
            </a: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198B054E-36F2-780B-47E5-FD3A9A7F4870}"/>
              </a:ext>
            </a:extLst>
          </p:cNvPr>
          <p:cNvSpPr/>
          <p:nvPr/>
        </p:nvSpPr>
        <p:spPr>
          <a:xfrm>
            <a:off x="2546586" y="2430425"/>
            <a:ext cx="2103269" cy="6510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4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>
                <a:solidFill>
                  <a:srgbClr val="004976"/>
                </a:solidFill>
                <a:latin typeface="Montserrat" pitchFamily="2" charset="-18"/>
              </a:rPr>
              <a:t>CAA</a:t>
            </a: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8D28C4DB-E601-C720-43D6-BD45762258B3}"/>
              </a:ext>
            </a:extLst>
          </p:cNvPr>
          <p:cNvSpPr/>
          <p:nvPr/>
        </p:nvSpPr>
        <p:spPr>
          <a:xfrm>
            <a:off x="6490508" y="5915162"/>
            <a:ext cx="2134299" cy="738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4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>
                <a:solidFill>
                  <a:srgbClr val="004976"/>
                </a:solidFill>
                <a:latin typeface="Montserrat" pitchFamily="2" charset="-18"/>
              </a:rPr>
              <a:t>Aircraft </a:t>
            </a:r>
            <a:r>
              <a:rPr lang="cs-CZ" sz="1700" b="1" dirty="0" err="1">
                <a:solidFill>
                  <a:srgbClr val="004976"/>
                </a:solidFill>
                <a:latin typeface="Montserrat" pitchFamily="2" charset="-18"/>
              </a:rPr>
              <a:t>Operators</a:t>
            </a:r>
            <a:endParaRPr lang="cs-CZ" sz="1700" b="1" dirty="0">
              <a:solidFill>
                <a:srgbClr val="004976"/>
              </a:solidFill>
              <a:latin typeface="Montserrat" pitchFamily="2" charset="-18"/>
            </a:endParaRPr>
          </a:p>
        </p:txBody>
      </p: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E2BA4076-D2C5-E954-E938-80945A4CEEEB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6096000" y="2216084"/>
            <a:ext cx="0" cy="283276"/>
          </a:xfrm>
          <a:prstGeom prst="line">
            <a:avLst/>
          </a:prstGeom>
          <a:ln w="76200">
            <a:solidFill>
              <a:srgbClr val="004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B2E61CB0-9CB0-6AD5-A79C-2BE4F3A8F3F9}"/>
              </a:ext>
            </a:extLst>
          </p:cNvPr>
          <p:cNvSpPr txBox="1"/>
          <p:nvPr/>
        </p:nvSpPr>
        <p:spPr>
          <a:xfrm>
            <a:off x="5795874" y="2515459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4976"/>
                </a:solidFill>
                <a:latin typeface="Montserrat" pitchFamily="2" charset="-18"/>
              </a:rPr>
              <a:t>CAD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7AF6B130-8ECD-FB43-A45E-AEF1FCDB5169}"/>
              </a:ext>
            </a:extLst>
          </p:cNvPr>
          <p:cNvCxnSpPr>
            <a:cxnSpLocks/>
          </p:cNvCxnSpPr>
          <p:nvPr/>
        </p:nvCxnSpPr>
        <p:spPr>
          <a:xfrm>
            <a:off x="9123509" y="2011957"/>
            <a:ext cx="0" cy="418468"/>
          </a:xfrm>
          <a:prstGeom prst="line">
            <a:avLst/>
          </a:prstGeom>
          <a:ln w="76200">
            <a:solidFill>
              <a:srgbClr val="004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0C673250-65A7-70FC-4925-82C34DB8852F}"/>
              </a:ext>
            </a:extLst>
          </p:cNvPr>
          <p:cNvSpPr txBox="1"/>
          <p:nvPr/>
        </p:nvSpPr>
        <p:spPr>
          <a:xfrm>
            <a:off x="10061985" y="2515459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4976"/>
                </a:solidFill>
                <a:latin typeface="Montserrat" pitchFamily="2" charset="-18"/>
              </a:rPr>
              <a:t>General Directorate</a:t>
            </a:r>
          </a:p>
          <a:p>
            <a:pPr algn="ctr"/>
            <a:r>
              <a:rPr lang="cs-CZ" sz="1400" b="1" dirty="0">
                <a:solidFill>
                  <a:srgbClr val="004976"/>
                </a:solidFill>
                <a:latin typeface="Montserrat" pitchFamily="2" charset="-18"/>
              </a:rPr>
              <a:t>of Customs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2C454382-2A48-A3E9-2753-7BAFDF211419}"/>
              </a:ext>
            </a:extLst>
          </p:cNvPr>
          <p:cNvSpPr txBox="1"/>
          <p:nvPr/>
        </p:nvSpPr>
        <p:spPr>
          <a:xfrm>
            <a:off x="8309824" y="137821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4976"/>
                </a:solidFill>
                <a:latin typeface="Montserrat" pitchFamily="2" charset="-18"/>
              </a:rPr>
              <a:t>Customs Office</a:t>
            </a:r>
          </a:p>
          <a:p>
            <a:pPr algn="ctr"/>
            <a:r>
              <a:rPr lang="cs-CZ" sz="1400" b="1" dirty="0">
                <a:solidFill>
                  <a:srgbClr val="004976"/>
                </a:solidFill>
                <a:latin typeface="Montserrat" pitchFamily="2" charset="-18"/>
              </a:rPr>
              <a:t>Prague Ruzyně</a:t>
            </a:r>
          </a:p>
        </p:txBody>
      </p: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6365DCDF-4D23-318E-1B90-86AAFC409E69}"/>
              </a:ext>
            </a:extLst>
          </p:cNvPr>
          <p:cNvCxnSpPr>
            <a:cxnSpLocks/>
          </p:cNvCxnSpPr>
          <p:nvPr/>
        </p:nvCxnSpPr>
        <p:spPr>
          <a:xfrm flipH="1" flipV="1">
            <a:off x="9658969" y="2746720"/>
            <a:ext cx="278224" cy="9211"/>
          </a:xfrm>
          <a:prstGeom prst="line">
            <a:avLst/>
          </a:prstGeom>
          <a:ln w="76200">
            <a:solidFill>
              <a:srgbClr val="004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CD1C9B6C-5869-33F7-9295-8917BA33202C}"/>
              </a:ext>
            </a:extLst>
          </p:cNvPr>
          <p:cNvSpPr txBox="1"/>
          <p:nvPr/>
        </p:nvSpPr>
        <p:spPr>
          <a:xfrm>
            <a:off x="10554212" y="3655900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4976"/>
                </a:solidFill>
                <a:latin typeface="Montserrat" pitchFamily="2" charset="-18"/>
              </a:rPr>
              <a:t>State Veterinary</a:t>
            </a:r>
          </a:p>
          <a:p>
            <a:pPr algn="ctr"/>
            <a:r>
              <a:rPr lang="cs-CZ" sz="1400" b="1" dirty="0" err="1">
                <a:solidFill>
                  <a:srgbClr val="004976"/>
                </a:solidFill>
                <a:latin typeface="Montserrat" pitchFamily="2" charset="-18"/>
              </a:rPr>
              <a:t>Administration</a:t>
            </a:r>
            <a:endParaRPr lang="cs-CZ" sz="1400" b="1" dirty="0">
              <a:solidFill>
                <a:srgbClr val="004976"/>
              </a:solidFill>
              <a:latin typeface="Montserrat" pitchFamily="2" charset="-18"/>
            </a:endParaRPr>
          </a:p>
        </p:txBody>
      </p: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CE6DC923-8559-7B5E-A339-8F837F8B88DE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10142624" y="3917510"/>
            <a:ext cx="411588" cy="0"/>
          </a:xfrm>
          <a:prstGeom prst="line">
            <a:avLst/>
          </a:prstGeom>
          <a:ln w="76200">
            <a:solidFill>
              <a:srgbClr val="004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0522D9C3-7E13-12CB-E9B9-62E53F25BEA6}"/>
              </a:ext>
            </a:extLst>
          </p:cNvPr>
          <p:cNvSpPr txBox="1"/>
          <p:nvPr/>
        </p:nvSpPr>
        <p:spPr>
          <a:xfrm>
            <a:off x="1178883" y="5625516"/>
            <a:ext cx="2222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4976"/>
                </a:solidFill>
                <a:latin typeface="Montserrat" pitchFamily="2" charset="-18"/>
              </a:rPr>
              <a:t>Department of Public</a:t>
            </a:r>
          </a:p>
          <a:p>
            <a:pPr algn="ctr"/>
            <a:r>
              <a:rPr lang="cs-CZ" sz="1400" b="1" dirty="0">
                <a:solidFill>
                  <a:srgbClr val="004976"/>
                </a:solidFill>
                <a:latin typeface="Montserrat" pitchFamily="2" charset="-18"/>
              </a:rPr>
              <a:t>Health Protection</a:t>
            </a:r>
          </a:p>
        </p:txBody>
      </p: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5A549D36-E175-49CC-D319-D5B5F32F2FCF}"/>
              </a:ext>
            </a:extLst>
          </p:cNvPr>
          <p:cNvCxnSpPr>
            <a:cxnSpLocks/>
          </p:cNvCxnSpPr>
          <p:nvPr/>
        </p:nvCxnSpPr>
        <p:spPr>
          <a:xfrm flipH="1">
            <a:off x="2546586" y="5313680"/>
            <a:ext cx="125494" cy="311836"/>
          </a:xfrm>
          <a:prstGeom prst="line">
            <a:avLst/>
          </a:prstGeom>
          <a:ln w="76200">
            <a:solidFill>
              <a:srgbClr val="004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5BC95630-4B50-3AD7-F112-2707E17069F3}"/>
              </a:ext>
            </a:extLst>
          </p:cNvPr>
          <p:cNvCxnSpPr>
            <a:cxnSpLocks/>
          </p:cNvCxnSpPr>
          <p:nvPr/>
        </p:nvCxnSpPr>
        <p:spPr>
          <a:xfrm>
            <a:off x="3577900" y="2147149"/>
            <a:ext cx="0" cy="283276"/>
          </a:xfrm>
          <a:prstGeom prst="line">
            <a:avLst/>
          </a:prstGeom>
          <a:ln w="76200">
            <a:solidFill>
              <a:srgbClr val="004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7A1A7F4E-71E1-D49B-3E96-6212B59C6AEA}"/>
              </a:ext>
            </a:extLst>
          </p:cNvPr>
          <p:cNvSpPr txBox="1"/>
          <p:nvPr/>
        </p:nvSpPr>
        <p:spPr>
          <a:xfrm>
            <a:off x="2880717" y="1591402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4976"/>
                </a:solidFill>
                <a:latin typeface="Montserrat" pitchFamily="2" charset="-18"/>
              </a:rPr>
              <a:t>Department </a:t>
            </a:r>
            <a:r>
              <a:rPr lang="cs-CZ" sz="1400" b="1" dirty="0" err="1">
                <a:solidFill>
                  <a:srgbClr val="004976"/>
                </a:solidFill>
                <a:latin typeface="Montserrat" pitchFamily="2" charset="-18"/>
              </a:rPr>
              <a:t>of</a:t>
            </a:r>
            <a:endParaRPr lang="cs-CZ" sz="1400" b="1" dirty="0">
              <a:solidFill>
                <a:srgbClr val="004976"/>
              </a:solidFill>
              <a:latin typeface="Montserrat" pitchFamily="2" charset="-18"/>
            </a:endParaRPr>
          </a:p>
          <a:p>
            <a:pPr algn="ctr"/>
            <a:r>
              <a:rPr lang="cs-CZ" sz="1400" b="1" dirty="0" err="1">
                <a:solidFill>
                  <a:srgbClr val="004976"/>
                </a:solidFill>
                <a:latin typeface="Montserrat" pitchFamily="2" charset="-18"/>
              </a:rPr>
              <a:t>Regulations</a:t>
            </a:r>
            <a:endParaRPr lang="cs-CZ" sz="1400" b="1" dirty="0">
              <a:solidFill>
                <a:srgbClr val="004976"/>
              </a:solidFill>
              <a:latin typeface="Montserrat" pitchFamily="2" charset="-18"/>
            </a:endParaRPr>
          </a:p>
        </p:txBody>
      </p: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40ACA86C-C787-D183-F776-ADD03BDB93C3}"/>
              </a:ext>
            </a:extLst>
          </p:cNvPr>
          <p:cNvCxnSpPr>
            <a:cxnSpLocks/>
          </p:cNvCxnSpPr>
          <p:nvPr/>
        </p:nvCxnSpPr>
        <p:spPr>
          <a:xfrm flipH="1">
            <a:off x="4152645" y="3917510"/>
            <a:ext cx="195140" cy="0"/>
          </a:xfrm>
          <a:prstGeom prst="line">
            <a:avLst/>
          </a:prstGeom>
          <a:ln w="76200">
            <a:solidFill>
              <a:srgbClr val="004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650C4198-9F07-1559-54E0-1DC3A9B1D00A}"/>
              </a:ext>
            </a:extLst>
          </p:cNvPr>
          <p:cNvSpPr txBox="1"/>
          <p:nvPr/>
        </p:nvSpPr>
        <p:spPr>
          <a:xfrm>
            <a:off x="4347785" y="3758732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4976"/>
                </a:solidFill>
                <a:latin typeface="Montserrat" pitchFamily="2" charset="-18"/>
              </a:rPr>
              <a:t>PIU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EA956AAB-2B0C-2479-D290-75D9476B5F2F}"/>
              </a:ext>
            </a:extLst>
          </p:cNvPr>
          <p:cNvSpPr txBox="1"/>
          <p:nvPr/>
        </p:nvSpPr>
        <p:spPr>
          <a:xfrm>
            <a:off x="832861" y="29057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err="1">
                <a:solidFill>
                  <a:srgbClr val="004976"/>
                </a:solidFill>
                <a:latin typeface="Montserrat" pitchFamily="2" charset="-18"/>
              </a:rPr>
              <a:t>Alien</a:t>
            </a:r>
            <a:r>
              <a:rPr lang="cs-CZ" sz="1400" b="1" dirty="0">
                <a:solidFill>
                  <a:srgbClr val="004976"/>
                </a:solidFill>
                <a:latin typeface="Montserrat" pitchFamily="2" charset="-18"/>
              </a:rPr>
              <a:t> Police</a:t>
            </a:r>
          </a:p>
          <a:p>
            <a:pPr algn="ctr"/>
            <a:r>
              <a:rPr lang="cs-CZ" sz="1400" b="1" dirty="0" err="1">
                <a:solidFill>
                  <a:srgbClr val="004976"/>
                </a:solidFill>
                <a:latin typeface="Montserrat" pitchFamily="2" charset="-18"/>
              </a:rPr>
              <a:t>Service</a:t>
            </a:r>
            <a:endParaRPr lang="cs-CZ" b="1" dirty="0">
              <a:solidFill>
                <a:srgbClr val="004976"/>
              </a:solidFill>
              <a:latin typeface="Montserrat" pitchFamily="2" charset="-18"/>
            </a:endParaRP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2BB92786-6F69-DD45-B387-6DE71DDAEE62}"/>
              </a:ext>
            </a:extLst>
          </p:cNvPr>
          <p:cNvSpPr txBox="1"/>
          <p:nvPr/>
        </p:nvSpPr>
        <p:spPr>
          <a:xfrm>
            <a:off x="672979" y="4406020"/>
            <a:ext cx="1745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err="1">
                <a:solidFill>
                  <a:srgbClr val="004976"/>
                </a:solidFill>
                <a:latin typeface="Montserrat" pitchFamily="2" charset="-18"/>
              </a:rPr>
              <a:t>Border</a:t>
            </a:r>
            <a:r>
              <a:rPr lang="cs-CZ" sz="1400" b="1" dirty="0">
                <a:solidFill>
                  <a:srgbClr val="004976"/>
                </a:solidFill>
                <a:latin typeface="Montserrat" pitchFamily="2" charset="-18"/>
              </a:rPr>
              <a:t> </a:t>
            </a:r>
            <a:r>
              <a:rPr lang="cs-CZ" sz="1400" b="1" dirty="0" err="1">
                <a:solidFill>
                  <a:srgbClr val="004976"/>
                </a:solidFill>
                <a:latin typeface="Montserrat" pitchFamily="2" charset="-18"/>
              </a:rPr>
              <a:t>protection</a:t>
            </a:r>
            <a:endParaRPr lang="cs-CZ" sz="1400" b="1" dirty="0">
              <a:solidFill>
                <a:srgbClr val="004976"/>
              </a:solidFill>
              <a:latin typeface="Montserrat" pitchFamily="2" charset="-18"/>
            </a:endParaRPr>
          </a:p>
          <a:p>
            <a:pPr algn="ctr"/>
            <a:r>
              <a:rPr lang="cs-CZ" sz="1400" b="1" dirty="0">
                <a:solidFill>
                  <a:srgbClr val="004976"/>
                </a:solidFill>
                <a:latin typeface="Montserrat" pitchFamily="2" charset="-18"/>
              </a:rPr>
              <a:t>Department</a:t>
            </a:r>
            <a:endParaRPr lang="cs-CZ" b="1" dirty="0">
              <a:solidFill>
                <a:srgbClr val="004976"/>
              </a:solidFill>
              <a:latin typeface="Montserrat" pitchFamily="2" charset="-18"/>
            </a:endParaRP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570E9A16-880A-AE4C-33E8-D092ACB24F1D}"/>
              </a:ext>
            </a:extLst>
          </p:cNvPr>
          <p:cNvCxnSpPr>
            <a:cxnSpLocks/>
          </p:cNvCxnSpPr>
          <p:nvPr/>
        </p:nvCxnSpPr>
        <p:spPr>
          <a:xfrm flipH="1">
            <a:off x="2006243" y="4125276"/>
            <a:ext cx="125494" cy="311836"/>
          </a:xfrm>
          <a:prstGeom prst="line">
            <a:avLst/>
          </a:prstGeom>
          <a:ln w="76200">
            <a:solidFill>
              <a:srgbClr val="004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F2E65BE5-0D1A-DF82-2BCC-7F02927CCCDF}"/>
              </a:ext>
            </a:extLst>
          </p:cNvPr>
          <p:cNvCxnSpPr>
            <a:cxnSpLocks/>
          </p:cNvCxnSpPr>
          <p:nvPr/>
        </p:nvCxnSpPr>
        <p:spPr>
          <a:xfrm>
            <a:off x="1885551" y="3429000"/>
            <a:ext cx="244460" cy="285770"/>
          </a:xfrm>
          <a:prstGeom prst="line">
            <a:avLst/>
          </a:prstGeom>
          <a:ln w="76200">
            <a:solidFill>
              <a:srgbClr val="004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8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71" y="2475185"/>
            <a:ext cx="2651836" cy="24357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565" y="1020105"/>
            <a:ext cx="5883342" cy="421416"/>
          </a:xfrm>
        </p:spPr>
        <p:txBody>
          <a:bodyPr/>
          <a:lstStyle/>
          <a:p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Duties of Members of the NFC</a:t>
            </a:r>
            <a:endParaRPr lang="en-CA" dirty="0">
              <a:solidFill>
                <a:srgbClr val="004976"/>
              </a:solidFill>
              <a:latin typeface="Montserrat" pitchFamily="2" charset="-18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AF1EC48-9095-EC1B-BDC3-32A3B484F532}"/>
              </a:ext>
            </a:extLst>
          </p:cNvPr>
          <p:cNvSpPr txBox="1"/>
          <p:nvPr/>
        </p:nvSpPr>
        <p:spPr>
          <a:xfrm>
            <a:off x="1994338" y="2829910"/>
            <a:ext cx="50975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4976"/>
              </a:buClr>
              <a:buSzPct val="113000"/>
            </a:pPr>
            <a:r>
              <a:rPr lang="cs-CZ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To </a:t>
            </a:r>
            <a:r>
              <a:rPr lang="cs-CZ" altLang="cs-CZ" sz="1400" b="1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share</a:t>
            </a:r>
            <a:r>
              <a:rPr lang="cs-CZ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 relevant </a:t>
            </a:r>
            <a:r>
              <a:rPr lang="cs-CZ" altLang="cs-CZ" sz="1400" b="1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information, legislation. </a:t>
            </a:r>
            <a:endParaRPr lang="en-US" altLang="cs-CZ" sz="1400" b="1" dirty="0">
              <a:solidFill>
                <a:srgbClr val="004976"/>
              </a:solidFill>
              <a:latin typeface="Montserrat" pitchFamily="2" charset="-18"/>
              <a:cs typeface="Calibri" panose="020F0502020204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754C246-9D7E-E4D9-7E1E-2986B0DB9D2B}"/>
              </a:ext>
            </a:extLst>
          </p:cNvPr>
          <p:cNvSpPr txBox="1"/>
          <p:nvPr/>
        </p:nvSpPr>
        <p:spPr>
          <a:xfrm>
            <a:off x="1986456" y="3492062"/>
            <a:ext cx="5113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4976"/>
              </a:buClr>
              <a:buSzPct val="113000"/>
            </a:pPr>
            <a:r>
              <a:rPr lang="cs-CZ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T</a:t>
            </a:r>
            <a:r>
              <a:rPr lang="en-US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o </a:t>
            </a:r>
            <a:r>
              <a:rPr lang="en-US" altLang="cs-CZ" sz="1400" b="1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cooperate on notification of differences </a:t>
            </a:r>
            <a:r>
              <a:rPr lang="en-US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of Annex 9 SARPs with national regulations</a:t>
            </a:r>
            <a:r>
              <a:rPr lang="cs-CZ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C74B860-F5A1-E946-F4CA-B8595CA65982}"/>
              </a:ext>
            </a:extLst>
          </p:cNvPr>
          <p:cNvSpPr txBox="1"/>
          <p:nvPr/>
        </p:nvSpPr>
        <p:spPr>
          <a:xfrm>
            <a:off x="1986455" y="4477407"/>
            <a:ext cx="5227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4976"/>
              </a:buClr>
              <a:buSzPct val="113000"/>
            </a:pPr>
            <a:r>
              <a:rPr lang="cs-CZ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T</a:t>
            </a:r>
            <a:r>
              <a:rPr lang="en-US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o </a:t>
            </a:r>
            <a:r>
              <a:rPr lang="cs-CZ" altLang="cs-CZ" sz="1400" b="1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cooperate on </a:t>
            </a:r>
            <a:r>
              <a:rPr lang="en-US" altLang="cs-CZ" sz="1400" b="1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solv</a:t>
            </a:r>
            <a:r>
              <a:rPr lang="cs-CZ" altLang="cs-CZ" sz="1400" b="1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ing </a:t>
            </a:r>
            <a:r>
              <a:rPr lang="en-US" altLang="cs-CZ" sz="1400" b="1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arising problems </a:t>
            </a:r>
            <a:r>
              <a:rPr lang="en-US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operatively and eliminate the</a:t>
            </a:r>
            <a:r>
              <a:rPr lang="cs-CZ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se</a:t>
            </a:r>
            <a:r>
              <a:rPr lang="en-US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 problem</a:t>
            </a:r>
            <a:r>
              <a:rPr lang="cs-CZ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s.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227D39C-67E0-F0DD-3548-7B9EC7F597B4}"/>
              </a:ext>
            </a:extLst>
          </p:cNvPr>
          <p:cNvSpPr txBox="1"/>
          <p:nvPr/>
        </p:nvSpPr>
        <p:spPr>
          <a:xfrm>
            <a:off x="1978573" y="5368159"/>
            <a:ext cx="5519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4976"/>
              </a:buClr>
              <a:buSzPct val="113000"/>
            </a:pPr>
            <a:r>
              <a:rPr lang="cs-CZ" altLang="cs-CZ" sz="1400" b="1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I</a:t>
            </a:r>
            <a:r>
              <a:rPr lang="en-US" altLang="cs-CZ" sz="1400" b="1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mprove their knowledge and awareness  </a:t>
            </a:r>
            <a:r>
              <a:rPr lang="en-US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of the needs and problems of civil aviation in the facilitation field</a:t>
            </a:r>
            <a:r>
              <a:rPr lang="cs-CZ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.</a:t>
            </a:r>
            <a:endParaRPr lang="en-US" altLang="cs-CZ" sz="1400" dirty="0">
              <a:solidFill>
                <a:srgbClr val="004976"/>
              </a:solidFill>
              <a:latin typeface="Montserrat" pitchFamily="2" charset="-18"/>
              <a:cs typeface="Calibri" panose="020F0502020204030204" pitchFamily="34" charset="0"/>
            </a:endParaRPr>
          </a:p>
        </p:txBody>
      </p:sp>
      <p:pic>
        <p:nvPicPr>
          <p:cNvPr id="15" name="Grafický objekt 14" descr="Žárovka a ozubené kolečko se souvislou výplní">
            <a:extLst>
              <a:ext uri="{FF2B5EF4-FFF2-40B4-BE49-F238E27FC236}">
                <a16:creationId xmlns:a16="http://schemas.microsoft.com/office/drawing/2014/main" id="{BBA3833C-3CEB-F7A5-2E91-C7396CC87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3905" y="5449843"/>
            <a:ext cx="540000" cy="540000"/>
          </a:xfrm>
          <a:prstGeom prst="rect">
            <a:avLst/>
          </a:prstGeom>
        </p:spPr>
      </p:pic>
      <p:pic>
        <p:nvPicPr>
          <p:cNvPr id="16" name="Grafický objekt 15" descr="Brainstorming se souvislou výplní">
            <a:extLst>
              <a:ext uri="{FF2B5EF4-FFF2-40B4-BE49-F238E27FC236}">
                <a16:creationId xmlns:a16="http://schemas.microsoft.com/office/drawing/2014/main" id="{2E2202A2-88D4-143E-DFC4-3AE2DA3711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1789" y="4565463"/>
            <a:ext cx="540000" cy="540000"/>
          </a:xfrm>
          <a:prstGeom prst="rect">
            <a:avLst/>
          </a:prstGeom>
        </p:spPr>
      </p:pic>
      <p:pic>
        <p:nvPicPr>
          <p:cNvPr id="17" name="Grafický objekt 16" descr="Průvodce nastavením práce na dálku se souvislou výplní">
            <a:extLst>
              <a:ext uri="{FF2B5EF4-FFF2-40B4-BE49-F238E27FC236}">
                <a16:creationId xmlns:a16="http://schemas.microsoft.com/office/drawing/2014/main" id="{2AFA7476-CC08-D1F0-03AA-6990548C8B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6023" y="3618025"/>
            <a:ext cx="540000" cy="540000"/>
          </a:xfrm>
          <a:prstGeom prst="rect">
            <a:avLst/>
          </a:prstGeom>
        </p:spPr>
      </p:pic>
      <p:pic>
        <p:nvPicPr>
          <p:cNvPr id="18" name="Grafický objekt 17" descr="Sdílet se souvislou výplní">
            <a:extLst>
              <a:ext uri="{FF2B5EF4-FFF2-40B4-BE49-F238E27FC236}">
                <a16:creationId xmlns:a16="http://schemas.microsoft.com/office/drawing/2014/main" id="{AFD5EDDD-ADD4-10AD-8167-1D9BED80EA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9672" y="2719552"/>
            <a:ext cx="540000" cy="591208"/>
          </a:xfrm>
          <a:prstGeom prst="rect">
            <a:avLst/>
          </a:prstGeom>
        </p:spPr>
      </p:pic>
      <p:pic>
        <p:nvPicPr>
          <p:cNvPr id="19" name="Grafický objekt 18" descr="Dokument se souvislou výplní">
            <a:extLst>
              <a:ext uri="{FF2B5EF4-FFF2-40B4-BE49-F238E27FC236}">
                <a16:creationId xmlns:a16="http://schemas.microsoft.com/office/drawing/2014/main" id="{B9358396-E903-0A00-36AB-B3B171669E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94022" y="1813034"/>
            <a:ext cx="576236" cy="67791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BFF361F3-85C4-90BF-27B1-FE9932C59C1E}"/>
              </a:ext>
            </a:extLst>
          </p:cNvPr>
          <p:cNvSpPr txBox="1"/>
          <p:nvPr/>
        </p:nvSpPr>
        <p:spPr>
          <a:xfrm>
            <a:off x="1978572" y="1805152"/>
            <a:ext cx="4706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4976"/>
              </a:buClr>
              <a:buSzPct val="113000"/>
            </a:pPr>
            <a:r>
              <a:rPr lang="cs-CZ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T</a:t>
            </a:r>
            <a:r>
              <a:rPr lang="en-US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o </a:t>
            </a:r>
            <a:r>
              <a:rPr lang="en-US" altLang="cs-CZ" sz="1400" b="1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implement Annex 9 SARPs </a:t>
            </a:r>
            <a:r>
              <a:rPr lang="en-US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and the amendments to </a:t>
            </a:r>
            <a:r>
              <a:rPr lang="cs-CZ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proper </a:t>
            </a:r>
            <a:r>
              <a:rPr lang="en-US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national regulations</a:t>
            </a:r>
            <a:r>
              <a:rPr lang="cs-CZ" altLang="cs-CZ" sz="1400" dirty="0">
                <a:solidFill>
                  <a:srgbClr val="004976"/>
                </a:solidFill>
                <a:latin typeface="Montserrat" pitchFamily="2" charset="-18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1330258" y="2640725"/>
            <a:ext cx="9082866" cy="31925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4976"/>
                </a:solidFill>
                <a:latin typeface="Montserrat"/>
              </a:rPr>
              <a:t>Definition</a:t>
            </a:r>
            <a:r>
              <a:rPr lang="en-US" b="1" dirty="0">
                <a:solidFill>
                  <a:srgbClr val="004976"/>
                </a:solidFill>
                <a:latin typeface="Montserrat"/>
              </a:rPr>
              <a:t> </a:t>
            </a:r>
            <a:endParaRPr lang="cs-CZ" b="1" dirty="0">
              <a:solidFill>
                <a:srgbClr val="004976"/>
              </a:solidFill>
              <a:latin typeface="Montserrat"/>
            </a:endParaRPr>
          </a:p>
          <a:p>
            <a:endParaRPr lang="en-US" b="1" dirty="0">
              <a:solidFill>
                <a:srgbClr val="004976"/>
              </a:solidFill>
              <a:latin typeface="Montserra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4976"/>
                </a:solidFill>
                <a:latin typeface="Montserrat"/>
              </a:rPr>
              <a:t>Objective and principles of the NFP</a:t>
            </a:r>
            <a:endParaRPr lang="cs-CZ" sz="1600" b="1" dirty="0">
              <a:solidFill>
                <a:srgbClr val="004976"/>
              </a:solidFill>
              <a:latin typeface="Montserrat"/>
            </a:endParaRPr>
          </a:p>
          <a:p>
            <a:endParaRPr lang="en-US" sz="1600" b="1" dirty="0">
              <a:solidFill>
                <a:srgbClr val="004976"/>
              </a:solidFill>
              <a:latin typeface="Montserra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4976"/>
                </a:solidFill>
                <a:latin typeface="Montserrat"/>
              </a:rPr>
              <a:t>International and national legal acts related to the Facilitation</a:t>
            </a:r>
            <a:endParaRPr lang="cs-CZ" sz="1600" b="1" dirty="0">
              <a:solidFill>
                <a:srgbClr val="004976"/>
              </a:solidFill>
              <a:latin typeface="Montserrat"/>
            </a:endParaRPr>
          </a:p>
          <a:p>
            <a:endParaRPr lang="en-US" sz="1600" b="1" dirty="0">
              <a:solidFill>
                <a:srgbClr val="004976"/>
              </a:solidFill>
              <a:latin typeface="Montserra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u="sng" dirty="0">
                <a:solidFill>
                  <a:srgbClr val="004976"/>
                </a:solidFill>
                <a:latin typeface="Montserrat"/>
              </a:rPr>
              <a:t>Allocation of responsibilities</a:t>
            </a:r>
            <a:endParaRPr lang="cs-CZ" sz="1600" b="1" u="sng" dirty="0">
              <a:solidFill>
                <a:srgbClr val="004976"/>
              </a:solidFill>
              <a:latin typeface="Montserrat"/>
            </a:endParaRPr>
          </a:p>
          <a:p>
            <a:endParaRPr lang="en-US" sz="1600" b="1" u="sng" dirty="0">
              <a:solidFill>
                <a:srgbClr val="004976"/>
              </a:solidFill>
              <a:latin typeface="Montserra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4976"/>
                </a:solidFill>
                <a:latin typeface="Montserrat"/>
              </a:rPr>
              <a:t>Annex 1 – Statutes and rules of procedure of the NFC</a:t>
            </a:r>
          </a:p>
          <a:p>
            <a:endParaRPr lang="cs-CZ" sz="1600" dirty="0">
              <a:solidFill>
                <a:srgbClr val="004976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976"/>
                </a:solidFill>
                <a:latin typeface="Montserrat"/>
              </a:rPr>
              <a:t>National Facilitation Programme</a:t>
            </a:r>
            <a:br>
              <a:rPr lang="en-US" dirty="0">
                <a:solidFill>
                  <a:srgbClr val="004976"/>
                </a:solidFill>
              </a:rPr>
            </a:br>
            <a:br>
              <a:rPr lang="en-US" dirty="0">
                <a:solidFill>
                  <a:srgbClr val="004976"/>
                </a:solidFill>
                <a:latin typeface="Montserrat" pitchFamily="2" charset="-18"/>
              </a:rPr>
            </a:br>
            <a:br>
              <a:rPr lang="cs-CZ" dirty="0">
                <a:solidFill>
                  <a:srgbClr val="004976"/>
                </a:solidFill>
                <a:latin typeface="Montserrat" pitchFamily="2" charset="-18"/>
              </a:rPr>
            </a:b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94598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51F0494-9772-C833-7D1B-62C359426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1279" y="2062330"/>
            <a:ext cx="5554934" cy="56656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Real Experiences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4C76FAC-9FF2-533D-BB14-14E7059D6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2434" y="3429000"/>
            <a:ext cx="6147886" cy="2697480"/>
          </a:xfrm>
        </p:spPr>
        <p:txBody>
          <a:bodyPr/>
          <a:lstStyle/>
          <a:p>
            <a:pPr marL="285750" indent="-285750" algn="just">
              <a:buFont typeface="Montserrat" pitchFamily="2" charset="-18"/>
              <a:buChar char="◆"/>
            </a:pPr>
            <a:r>
              <a:rPr lang="cs-CZ" altLang="cs-CZ" sz="1600" dirty="0" err="1">
                <a:solidFill>
                  <a:srgbClr val="004976"/>
                </a:solidFill>
                <a:latin typeface="Montserrat" pitchFamily="2" charset="-18"/>
              </a:rPr>
              <a:t>Annex</a:t>
            </a:r>
            <a:r>
              <a:rPr lang="cs-CZ" altLang="cs-CZ" sz="1600" dirty="0">
                <a:solidFill>
                  <a:srgbClr val="004976"/>
                </a:solidFill>
                <a:latin typeface="Montserrat" pitchFamily="2" charset="-18"/>
              </a:rPr>
              <a:t> 9, RP 8.49; 8.50; 8.51; Standard 8.47; Doc 9998 Doc 9973</a:t>
            </a:r>
            <a:endParaRPr lang="en-US" altLang="cs-CZ" sz="1600" dirty="0">
              <a:solidFill>
                <a:srgbClr val="004976"/>
              </a:solidFill>
              <a:latin typeface="Montserrat" pitchFamily="2" charset="-18"/>
            </a:endParaRP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en-US" altLang="cs-CZ" sz="1600" dirty="0">
                <a:solidFill>
                  <a:srgbClr val="004976"/>
                </a:solidFill>
                <a:latin typeface="Montserrat" pitchFamily="2" charset="-18"/>
              </a:rPr>
              <a:t>Common approach, decision, effort</a:t>
            </a: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en-US" altLang="cs-CZ" sz="1600" dirty="0">
                <a:solidFill>
                  <a:srgbClr val="004976"/>
                </a:solidFill>
                <a:latin typeface="Montserrat" pitchFamily="2" charset="-18"/>
              </a:rPr>
              <a:t>Initiative of NFC – meeting with Integrated Rescue System</a:t>
            </a: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en-US" altLang="cs-CZ" sz="1600" dirty="0">
                <a:solidFill>
                  <a:srgbClr val="004976"/>
                </a:solidFill>
                <a:latin typeface="Montserrat" pitchFamily="2" charset="-18"/>
              </a:rPr>
              <a:t>Task – upgrade the National Family Assistance Plan</a:t>
            </a: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en-US" altLang="cs-CZ" sz="1600" dirty="0">
                <a:solidFill>
                  <a:srgbClr val="004976"/>
                </a:solidFill>
                <a:latin typeface="Montserrat" pitchFamily="2" charset="-18"/>
              </a:rPr>
              <a:t>Establishment of </a:t>
            </a:r>
            <a:r>
              <a:rPr lang="cs-CZ" altLang="cs-CZ" sz="1600" dirty="0" err="1">
                <a:solidFill>
                  <a:srgbClr val="004976"/>
                </a:solidFill>
                <a:latin typeface="Montserrat" pitchFamily="2" charset="-18"/>
              </a:rPr>
              <a:t>the</a:t>
            </a:r>
            <a:r>
              <a:rPr lang="cs-CZ" altLang="cs-CZ" sz="1600" dirty="0">
                <a:solidFill>
                  <a:srgbClr val="004976"/>
                </a:solidFill>
                <a:latin typeface="Montserrat" pitchFamily="2" charset="-18"/>
              </a:rPr>
              <a:t> </a:t>
            </a:r>
            <a:r>
              <a:rPr lang="en-US" altLang="cs-CZ" sz="1600" dirty="0">
                <a:solidFill>
                  <a:srgbClr val="004976"/>
                </a:solidFill>
                <a:latin typeface="Montserrat" pitchFamily="2" charset="-18"/>
              </a:rPr>
              <a:t>special interdepartmental working group</a:t>
            </a:r>
          </a:p>
          <a:p>
            <a:pPr marL="285750" indent="-285750" algn="just">
              <a:buFont typeface="Montserrat" pitchFamily="2" charset="-18"/>
              <a:buChar char="◆"/>
            </a:pPr>
            <a:r>
              <a:rPr lang="en-US" altLang="cs-CZ" sz="1600" dirty="0">
                <a:solidFill>
                  <a:srgbClr val="004976"/>
                </a:solidFill>
                <a:latin typeface="Montserrat" pitchFamily="2" charset="-18"/>
              </a:rPr>
              <a:t>Set up</a:t>
            </a:r>
            <a:r>
              <a:rPr lang="cs-CZ" altLang="cs-CZ" sz="1600" dirty="0">
                <a:solidFill>
                  <a:srgbClr val="004976"/>
                </a:solidFill>
                <a:latin typeface="Montserrat" pitchFamily="2" charset="-18"/>
              </a:rPr>
              <a:t> </a:t>
            </a:r>
            <a:r>
              <a:rPr lang="en-US" altLang="cs-CZ" sz="1600" dirty="0">
                <a:solidFill>
                  <a:srgbClr val="004976"/>
                </a:solidFill>
                <a:latin typeface="Montserrat" pitchFamily="2" charset="-18"/>
              </a:rPr>
              <a:t>the Family Assistance Cent</a:t>
            </a:r>
            <a:r>
              <a:rPr lang="cs-CZ" altLang="cs-CZ" sz="1600" dirty="0">
                <a:solidFill>
                  <a:srgbClr val="004976"/>
                </a:solidFill>
                <a:latin typeface="Montserrat" pitchFamily="2" charset="-18"/>
              </a:rPr>
              <a:t>e</a:t>
            </a:r>
            <a:r>
              <a:rPr lang="en-US" altLang="cs-CZ" sz="1600" dirty="0">
                <a:solidFill>
                  <a:srgbClr val="004976"/>
                </a:solidFill>
                <a:latin typeface="Montserrat" pitchFamily="2" charset="-18"/>
              </a:rPr>
              <a:t>r</a:t>
            </a:r>
            <a:endParaRPr lang="cs-CZ" altLang="cs-CZ" sz="1600" dirty="0">
              <a:solidFill>
                <a:srgbClr val="004976"/>
              </a:solidFill>
              <a:latin typeface="Montserrat" pitchFamily="2" charset="-18"/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4FFFBF67-335C-1C60-6032-8926115D3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1279" y="2687296"/>
            <a:ext cx="5554934" cy="353150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4976"/>
                </a:solidFill>
                <a:latin typeface="Montserrat" pitchFamily="2" charset="-18"/>
              </a:rPr>
              <a:t>Family Assistance</a:t>
            </a:r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3" r="28053"/>
          <a:stretch>
            <a:fillRect/>
          </a:stretch>
        </p:blipFill>
        <p:spPr>
          <a:xfrm>
            <a:off x="1251401" y="554805"/>
            <a:ext cx="3459209" cy="5257798"/>
          </a:xfrm>
        </p:spPr>
      </p:pic>
    </p:spTree>
    <p:extLst>
      <p:ext uri="{BB962C8B-B14F-4D97-AF65-F5344CB8AC3E}">
        <p14:creationId xmlns:p14="http://schemas.microsoft.com/office/powerpoint/2010/main" val="286092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">
      <a:dk1>
        <a:srgbClr val="000000"/>
      </a:dk1>
      <a:lt1>
        <a:srgbClr val="FFFFFF"/>
      </a:lt1>
      <a:dk2>
        <a:srgbClr val="0054A3"/>
      </a:dk2>
      <a:lt2>
        <a:srgbClr val="8C99A1"/>
      </a:lt2>
      <a:accent1>
        <a:srgbClr val="0054A3"/>
      </a:accent1>
      <a:accent2>
        <a:srgbClr val="FF8C22"/>
      </a:accent2>
      <a:accent3>
        <a:srgbClr val="A74233"/>
      </a:accent3>
      <a:accent4>
        <a:srgbClr val="FF7823"/>
      </a:accent4>
      <a:accent5>
        <a:srgbClr val="008739"/>
      </a:accent5>
      <a:accent6>
        <a:srgbClr val="91E022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92065FC69E843B6C9C483EEB54F8F" ma:contentTypeVersion="1" ma:contentTypeDescription="Create a new document." ma:contentTypeScope="" ma:versionID="a181599885ec306477fb62deedd487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E2C75D-67FE-4F83-A73F-90D2CBF8E4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8D4C95-33F3-43C2-903E-BF1F05646E83}"/>
</file>

<file path=customXml/itemProps3.xml><?xml version="1.0" encoding="utf-8"?>
<ds:datastoreItem xmlns:ds="http://schemas.openxmlformats.org/officeDocument/2006/customXml" ds:itemID="{FAA3B7BE-1799-443D-B718-94557BC5C48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a642645c-10bf-4f91-95dc-6b2a79582fc0"/>
    <ds:schemaRef ds:uri="22bd8a5e-a52c-480c-9b93-0ae5060f1be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473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Naskh Medium</vt:lpstr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Marie Hauerova</vt:lpstr>
      <vt:lpstr>Implementation of the NATFC and NATFP  - Experiences  of the Czech Republic</vt:lpstr>
      <vt:lpstr>Regulatory Framework </vt:lpstr>
      <vt:lpstr>How to Start?</vt:lpstr>
      <vt:lpstr>Members of the NFC</vt:lpstr>
      <vt:lpstr>Duties of Members of the NFC</vt:lpstr>
      <vt:lpstr>National Facilitation Programme   </vt:lpstr>
      <vt:lpstr>Real Experiences</vt:lpstr>
      <vt:lpstr>Real Experiences</vt:lpstr>
      <vt:lpstr>Real Experiences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Atallah, Cynthia</dc:creator>
  <cp:lastModifiedBy>Tomney, Garleen</cp:lastModifiedBy>
  <cp:revision>121</cp:revision>
  <dcterms:created xsi:type="dcterms:W3CDTF">2020-01-08T15:21:02Z</dcterms:created>
  <dcterms:modified xsi:type="dcterms:W3CDTF">2023-11-16T15:51:27Z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0x0101001C192065FC69E843B6C9C483EEB54F8F</vt:lpwstr>
  </property>
</Properties>
</file>